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exen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DGrjn0XqwLt516uDqS9IryoNB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-bold.fntdata"/><Relationship Id="rId14" Type="http://schemas.openxmlformats.org/officeDocument/2006/relationships/font" Target="fonts/Lexend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7a0cb490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7a0cb490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797e73d4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7797e73d4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797e73d4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7797e73d4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797e73d4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7797e73d4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90cde38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790cde38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7af5f027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77af5f027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b08332c2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b08332c2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34576c3fcd3_0_12"/>
          <p:cNvSpPr txBox="1"/>
          <p:nvPr>
            <p:ph type="title"/>
          </p:nvPr>
        </p:nvSpPr>
        <p:spPr>
          <a:xfrm>
            <a:off x="322375" y="205987"/>
            <a:ext cx="8229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3" name="Google Shape;13;g34576c3fcd3_0_12"/>
          <p:cNvSpPr txBox="1"/>
          <p:nvPr>
            <p:ph idx="1" type="body"/>
          </p:nvPr>
        </p:nvSpPr>
        <p:spPr>
          <a:xfrm>
            <a:off x="294750" y="689275"/>
            <a:ext cx="85545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•"/>
              <a:defRPr sz="1700">
                <a:latin typeface="Lexend"/>
                <a:ea typeface="Lexend"/>
                <a:cs typeface="Lexend"/>
                <a:sym typeface="Lexend"/>
              </a:defRPr>
            </a:lvl1pPr>
            <a:lvl2pPr indent="-3048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–"/>
              <a:defRPr sz="1500"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•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–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»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•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•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•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•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4" name="Google Shape;14;g34576c3fcd3_0_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34576c3fcd3_0_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34576c3fcd3_0_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4576c3fcd3_0_18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31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" name="Google Shape;19;g34576c3fcd3_0_18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>
                <a:solidFill>
                  <a:srgbClr val="434343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g34576c3fcd3_0_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34576c3fcd3_0_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g34576c3fcd3_0_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b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4576c3fcd3_0_24"/>
          <p:cNvSpPr txBox="1"/>
          <p:nvPr>
            <p:ph type="title"/>
          </p:nvPr>
        </p:nvSpPr>
        <p:spPr>
          <a:xfrm>
            <a:off x="457200" y="205976"/>
            <a:ext cx="8229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34576c3fcd3_0_24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indent="-32385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" name="Google Shape;26;g34576c3fcd3_0_24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indent="-32385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g34576c3fcd3_0_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g34576c3fcd3_0_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34576c3fcd3_0_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4576c3fcd3_0_31"/>
          <p:cNvSpPr txBox="1"/>
          <p:nvPr>
            <p:ph type="title"/>
          </p:nvPr>
        </p:nvSpPr>
        <p:spPr>
          <a:xfrm>
            <a:off x="457200" y="205976"/>
            <a:ext cx="8229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g34576c3fcd3_0_3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34576c3fcd3_0_3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34576c3fcd3_0_3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576c3fcd3_0_3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g34576c3fcd3_0_3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34576c3fcd3_0_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4576c3fcd3_0_40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1" name="Google Shape;41;g34576c3fcd3_0_40"/>
          <p:cNvSpPr txBox="1"/>
          <p:nvPr>
            <p:ph idx="1" type="body"/>
          </p:nvPr>
        </p:nvSpPr>
        <p:spPr>
          <a:xfrm>
            <a:off x="311700" y="863550"/>
            <a:ext cx="8520600" cy="384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>
              <a:spcBef>
                <a:spcPts val="640"/>
              </a:spcBef>
              <a:spcAft>
                <a:spcPts val="0"/>
              </a:spcAft>
              <a:buSzPts val="1700"/>
              <a:buChar char="•"/>
              <a:defRPr sz="1700"/>
            </a:lvl1pPr>
            <a:lvl2pPr indent="-323850" lvl="1" marL="91440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/>
            </a:lvl2pPr>
            <a:lvl3pPr indent="-317500" lvl="2" marL="137160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g34576c3fcd3_0_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4576c3fcd3_0_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g34576c3fcd3_0_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g34576c3fcd3_0_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g34576c3fcd3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576c3fcd3_0_6"/>
          <p:cNvSpPr txBox="1"/>
          <p:nvPr>
            <p:ph type="title"/>
          </p:nvPr>
        </p:nvSpPr>
        <p:spPr>
          <a:xfrm>
            <a:off x="457200" y="205976"/>
            <a:ext cx="8229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exend"/>
              <a:buNone/>
              <a:defRPr i="0" sz="240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g34576c3fcd3_0_6"/>
          <p:cNvSpPr txBox="1"/>
          <p:nvPr>
            <p:ph idx="1" type="body"/>
          </p:nvPr>
        </p:nvSpPr>
        <p:spPr>
          <a:xfrm>
            <a:off x="457200" y="710664"/>
            <a:ext cx="8229600" cy="3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algn="l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Lexend"/>
              <a:buChar char="•"/>
              <a:defRPr i="0" sz="170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23850" lvl="1" marL="914400" marR="0" algn="l"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exend"/>
              <a:buChar char="–"/>
              <a:defRPr i="0" sz="150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marR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•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marR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–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marR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»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marR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•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marR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•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marR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•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marR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•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g34576c3fcd3_0_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34576c3fcd3_0_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34576c3fcd3_0_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q52D19UXACY" TargetMode="External"/><Relationship Id="rId4" Type="http://schemas.openxmlformats.org/officeDocument/2006/relationships/image" Target="../media/image8.jpg"/><Relationship Id="rId5" Type="http://schemas.openxmlformats.org/officeDocument/2006/relationships/hyperlink" Target="https://www.youtube.com/watch?v=q52D19UXAC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u0Fr0Ee-wHz5kigIln3Pa_au4BVsqd9A/view?usp=drive_link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presentation/d/1AiwAho2vGC3VN3p7Wid3r3i9O4JaWC9n/edit?slide=id.g348a0853a3f_2_106#slide=id.g348a0853a3f_2_1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>
            <p:ph type="ctrTitle"/>
          </p:nvPr>
        </p:nvSpPr>
        <p:spPr>
          <a:xfrm>
            <a:off x="322050" y="385600"/>
            <a:ext cx="86847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78"/>
              <a:buNone/>
            </a:pPr>
            <a:r>
              <a:rPr lang="en" sz="3600"/>
              <a:t>M01 L06 Array of Objects and Design, Implement, Test Classes</a:t>
            </a:r>
            <a:endParaRPr sz="3600"/>
          </a:p>
        </p:txBody>
      </p: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2721" y="2004550"/>
            <a:ext cx="4403400" cy="313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a0cb49048_0_0"/>
          <p:cNvSpPr txBox="1"/>
          <p:nvPr>
            <p:ph type="title"/>
          </p:nvPr>
        </p:nvSpPr>
        <p:spPr>
          <a:xfrm>
            <a:off x="322375" y="205987"/>
            <a:ext cx="8229600" cy="4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59" name="Google Shape;59;g37a0cb49048_0_0"/>
          <p:cNvSpPr txBox="1"/>
          <p:nvPr>
            <p:ph idx="1" type="body"/>
          </p:nvPr>
        </p:nvSpPr>
        <p:spPr>
          <a:xfrm>
            <a:off x="294750" y="811725"/>
            <a:ext cx="8446800" cy="267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descr="How Stack and Heap memory working in java {Simple animation of the workflow interaction}&#10;&#10;Stack:&#10;---------- &#10;* Place where we store primitive variable and reference to objects stored in heap.&#10;* Method invocation and return value.&#10;* Method frame during the execution.&#10;* First In Last out workflow.&#10;=============================================================&#10;Heap:&#10;---------&#10;* Store objects and it is contents.&#10;* Object will be alive in it until the Garbage collector removing when they are not used.&#10;&#10;=============================================================&#10;&#10;#java #javaMemory #programmingLanguage #Programming #stack #heap #learning #animation #presentation #workflow #powerPoint #javaMemory #javaStack #javaHeap #jvm #programmer" id="60" name="Google Shape;60;g37a0cb49048_0_0" title="How Stack and Heap memory working in java {Simple animation of the workflow interaction}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9600" y="1952400"/>
            <a:ext cx="3920550" cy="22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g37a0cb49048_0_0"/>
          <p:cNvSpPr txBox="1"/>
          <p:nvPr/>
        </p:nvSpPr>
        <p:spPr>
          <a:xfrm>
            <a:off x="5974200" y="435832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5"/>
              </a:rPr>
              <a:t>https://www.youtube.com/watch?v=q52D19UXACY</a:t>
            </a:r>
            <a:r>
              <a:rPr lang="en" sz="1200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  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37797e73d49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1025" y="3376625"/>
            <a:ext cx="2247100" cy="8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37797e73d49_0_42"/>
          <p:cNvSpPr txBox="1"/>
          <p:nvPr>
            <p:ph type="title"/>
          </p:nvPr>
        </p:nvSpPr>
        <p:spPr>
          <a:xfrm>
            <a:off x="250800" y="157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Array of Objects</a:t>
            </a:r>
            <a:endParaRPr/>
          </a:p>
        </p:txBody>
      </p:sp>
      <p:pic>
        <p:nvPicPr>
          <p:cNvPr id="68" name="Google Shape;68;g37797e73d49_0_42"/>
          <p:cNvPicPr preferRelativeResize="0"/>
          <p:nvPr/>
        </p:nvPicPr>
        <p:blipFill rotWithShape="1">
          <a:blip r:embed="rId4">
            <a:alphaModFix/>
          </a:blip>
          <a:srcRect b="0" l="0" r="17074" t="8684"/>
          <a:stretch/>
        </p:blipFill>
        <p:spPr>
          <a:xfrm>
            <a:off x="202650" y="1545297"/>
            <a:ext cx="3200875" cy="251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37797e73d49_0_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2647" y="4126875"/>
            <a:ext cx="2247103" cy="8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37797e73d49_0_42"/>
          <p:cNvSpPr/>
          <p:nvPr/>
        </p:nvSpPr>
        <p:spPr>
          <a:xfrm>
            <a:off x="5858825" y="4212675"/>
            <a:ext cx="2611500" cy="646200"/>
          </a:xfrm>
          <a:prstGeom prst="up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what this code is doing?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37797e73d49_0_42"/>
          <p:cNvSpPr/>
          <p:nvPr/>
        </p:nvSpPr>
        <p:spPr>
          <a:xfrm>
            <a:off x="2132650" y="3947050"/>
            <a:ext cx="3309300" cy="970800"/>
          </a:xfrm>
          <a:prstGeom prst="leftArrowCallout">
            <a:avLst>
              <a:gd fmla="val 25000" name="adj1"/>
              <a:gd fmla="val 25000" name="adj2"/>
              <a:gd fmla="val 25000" name="adj3"/>
              <a:gd fmla="val 88598" name="adj4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this doing?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 you think is actually stored in memory at each array index?  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37797e73d49_0_42"/>
          <p:cNvPicPr preferRelativeResize="0"/>
          <p:nvPr/>
        </p:nvPicPr>
        <p:blipFill rotWithShape="1">
          <a:blip r:embed="rId6">
            <a:alphaModFix/>
          </a:blip>
          <a:srcRect b="13093" l="6575" r="28900" t="21895"/>
          <a:stretch/>
        </p:blipFill>
        <p:spPr>
          <a:xfrm>
            <a:off x="4168840" y="2448245"/>
            <a:ext cx="1042737" cy="1498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37797e73d49_0_42"/>
          <p:cNvPicPr preferRelativeResize="0"/>
          <p:nvPr/>
        </p:nvPicPr>
        <p:blipFill rotWithShape="1">
          <a:blip r:embed="rId7">
            <a:alphaModFix/>
          </a:blip>
          <a:srcRect b="0" l="8583" r="9" t="2114"/>
          <a:stretch/>
        </p:blipFill>
        <p:spPr>
          <a:xfrm>
            <a:off x="6181875" y="1095825"/>
            <a:ext cx="2721850" cy="21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37797e73d49_0_42"/>
          <p:cNvSpPr txBox="1"/>
          <p:nvPr>
            <p:ph idx="1" type="body"/>
          </p:nvPr>
        </p:nvSpPr>
        <p:spPr>
          <a:xfrm>
            <a:off x="202650" y="685225"/>
            <a:ext cx="8520600" cy="7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600"/>
              <a:buNone/>
            </a:pPr>
            <a:r>
              <a:rPr lang="en" sz="1500"/>
              <a:t>It can be difficult to keep track of all the objects by making a variable for each one. Instead an array containing the same object can be created. </a:t>
            </a:r>
            <a:endParaRPr sz="1500"/>
          </a:p>
        </p:txBody>
      </p:sp>
      <p:sp>
        <p:nvSpPr>
          <p:cNvPr id="75" name="Google Shape;75;g37797e73d49_0_42"/>
          <p:cNvSpPr/>
          <p:nvPr/>
        </p:nvSpPr>
        <p:spPr>
          <a:xfrm>
            <a:off x="2362000" y="1477325"/>
            <a:ext cx="2611500" cy="764400"/>
          </a:xfrm>
          <a:prstGeom prst="leftArrowCallout">
            <a:avLst>
              <a:gd fmla="val 25000" name="adj1"/>
              <a:gd fmla="val 25000" name="adj2"/>
              <a:gd fmla="val 25000" name="adj3"/>
              <a:gd fmla="val 88598" name="adj4"/>
            </a:avLst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being created?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data type?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797e73d49_0_55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Memory</a:t>
            </a:r>
            <a:endParaRPr/>
          </a:p>
        </p:txBody>
      </p:sp>
      <p:pic>
        <p:nvPicPr>
          <p:cNvPr id="81" name="Google Shape;81;g37797e73d49_0_55"/>
          <p:cNvPicPr preferRelativeResize="0"/>
          <p:nvPr/>
        </p:nvPicPr>
        <p:blipFill rotWithShape="1">
          <a:blip r:embed="rId3">
            <a:alphaModFix/>
          </a:blip>
          <a:srcRect b="0" l="8583" r="9" t="2114"/>
          <a:stretch/>
        </p:blipFill>
        <p:spPr>
          <a:xfrm>
            <a:off x="4105047" y="1094750"/>
            <a:ext cx="4906825" cy="3850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37797e73d49_0_55"/>
          <p:cNvSpPr txBox="1"/>
          <p:nvPr>
            <p:ph idx="1" type="body"/>
          </p:nvPr>
        </p:nvSpPr>
        <p:spPr>
          <a:xfrm>
            <a:off x="135300" y="786900"/>
            <a:ext cx="4651500" cy="1552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8"/>
              <a:t>pets is a reference variable holding address to the array on the heap</a:t>
            </a:r>
            <a:endParaRPr sz="1508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 sz="1508"/>
              <a:t>At each pets index is a reference variable holding address to the dog object on the heap</a:t>
            </a:r>
            <a:endParaRPr sz="1508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797e73d49_0_61"/>
          <p:cNvSpPr txBox="1"/>
          <p:nvPr>
            <p:ph type="title"/>
          </p:nvPr>
        </p:nvSpPr>
        <p:spPr>
          <a:xfrm>
            <a:off x="244100" y="135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Creating an Array of Objects</a:t>
            </a:r>
            <a:endParaRPr/>
          </a:p>
        </p:txBody>
      </p:sp>
      <p:sp>
        <p:nvSpPr>
          <p:cNvPr id="88" name="Google Shape;88;g37797e73d49_0_61"/>
          <p:cNvSpPr txBox="1"/>
          <p:nvPr>
            <p:ph idx="1" type="body"/>
          </p:nvPr>
        </p:nvSpPr>
        <p:spPr>
          <a:xfrm>
            <a:off x="198350" y="643775"/>
            <a:ext cx="8520600" cy="1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array of primitives is an array of primitive values, like integers, or doules, etc.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array of objects is an array of reference values holding the address of where object is located on the heap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 sz="1500"/>
              <a:t>Processing arrays that hold object types</a:t>
            </a:r>
            <a:endParaRPr sz="1500"/>
          </a:p>
        </p:txBody>
      </p:sp>
      <p:pic>
        <p:nvPicPr>
          <p:cNvPr id="89" name="Google Shape;89;g37797e73d49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50" y="1999050"/>
            <a:ext cx="6352878" cy="29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37797e73d49_0_61"/>
          <p:cNvSpPr/>
          <p:nvPr/>
        </p:nvSpPr>
        <p:spPr>
          <a:xfrm rot="-387606">
            <a:off x="6020842" y="1426717"/>
            <a:ext cx="3007698" cy="572743"/>
          </a:xfrm>
          <a:prstGeom prst="leftArrowCallout">
            <a:avLst>
              <a:gd fmla="val 25000" name="adj1"/>
              <a:gd fmla="val 25000" name="adj2"/>
              <a:gd fmla="val 25000" name="adj3"/>
              <a:gd fmla="val 89499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element is set to null as a default value when array is created.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37797e73d49_0_61"/>
          <p:cNvSpPr/>
          <p:nvPr/>
        </p:nvSpPr>
        <p:spPr>
          <a:xfrm rot="430560">
            <a:off x="4546432" y="3216360"/>
            <a:ext cx="3470282" cy="771633"/>
          </a:xfrm>
          <a:prstGeom prst="leftArrowCallout">
            <a:avLst>
              <a:gd fmla="val 25000" name="adj1"/>
              <a:gd fmla="val 25000" name="adj2"/>
              <a:gd fmla="val 25000" name="adj3"/>
              <a:gd fmla="val 89499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in for loop constructs an object. Each element in array holds a reference to a Dog object NOT an actual Dog object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90cde38a3_0_19"/>
          <p:cNvSpPr txBox="1"/>
          <p:nvPr>
            <p:ph type="title"/>
          </p:nvPr>
        </p:nvSpPr>
        <p:spPr>
          <a:xfrm>
            <a:off x="244100" y="135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Creating an Array of Objects</a:t>
            </a:r>
            <a:endParaRPr/>
          </a:p>
        </p:txBody>
      </p:sp>
      <p:sp>
        <p:nvSpPr>
          <p:cNvPr id="97" name="Google Shape;97;g3790cde38a3_0_19"/>
          <p:cNvSpPr txBox="1"/>
          <p:nvPr>
            <p:ph idx="1" type="body"/>
          </p:nvPr>
        </p:nvSpPr>
        <p:spPr>
          <a:xfrm>
            <a:off x="198350" y="643775"/>
            <a:ext cx="8520600" cy="15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array of primitives is an array of primitive values, like integers, or doules, etc.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 array of objects is an array of reference values holding the address of where object is located on the heap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600"/>
              <a:buNone/>
            </a:pPr>
            <a:r>
              <a:rPr lang="en" sz="1500"/>
              <a:t>Processing arrays that hold object types</a:t>
            </a:r>
            <a:endParaRPr sz="1500"/>
          </a:p>
        </p:txBody>
      </p:sp>
      <p:pic>
        <p:nvPicPr>
          <p:cNvPr id="98" name="Google Shape;98;g3790cde38a3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350" y="1999050"/>
            <a:ext cx="6352878" cy="29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3790cde38a3_0_19"/>
          <p:cNvSpPr/>
          <p:nvPr/>
        </p:nvSpPr>
        <p:spPr>
          <a:xfrm rot="-387606">
            <a:off x="6020842" y="1426717"/>
            <a:ext cx="3007698" cy="572743"/>
          </a:xfrm>
          <a:prstGeom prst="leftArrowCallout">
            <a:avLst>
              <a:gd fmla="val 25000" name="adj1"/>
              <a:gd fmla="val 25000" name="adj2"/>
              <a:gd fmla="val 25000" name="adj3"/>
              <a:gd fmla="val 89499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element is set to null as a default value when array is created.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3790cde38a3_0_19"/>
          <p:cNvSpPr/>
          <p:nvPr/>
        </p:nvSpPr>
        <p:spPr>
          <a:xfrm rot="430560">
            <a:off x="4546432" y="3216360"/>
            <a:ext cx="3470282" cy="771633"/>
          </a:xfrm>
          <a:prstGeom prst="leftArrowCallout">
            <a:avLst>
              <a:gd fmla="val 25000" name="adj1"/>
              <a:gd fmla="val 25000" name="adj2"/>
              <a:gd fmla="val 25000" name="adj3"/>
              <a:gd fmla="val 89499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in for loop constructs an object. Each element in array holds a reference to a Dog object NOT an actual Dog object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7af5f0270_0_255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Array of Rectangles Lab</a:t>
            </a:r>
            <a:endParaRPr/>
          </a:p>
        </p:txBody>
      </p:sp>
      <p:sp>
        <p:nvSpPr>
          <p:cNvPr id="106" name="Google Shape;106;g377af5f0270_0_255"/>
          <p:cNvSpPr txBox="1"/>
          <p:nvPr>
            <p:ph idx="1" type="body"/>
          </p:nvPr>
        </p:nvSpPr>
        <p:spPr>
          <a:xfrm>
            <a:off x="196275" y="684300"/>
            <a:ext cx="8693700" cy="43233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/>
              <a:t>Import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TestArrayRectangle.java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/>
              <a:t>Team Collaboration: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Find and fix problem in rectangle class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Construct a third rectangle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Declare an array called rectangles to store 3 rectangles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Assign rectangle1 to index 0, rectangle2 to index 1 and rectangle 3 to index 2.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set the length of the last rectangle using the index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Display the area of the first rectangle using the index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Add code to the printRectangleInformation method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a method to return the index of the rectangle with largest length and assume there is only one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Create a method to return the sum of the perimeters for all rectangles in the array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500"/>
              <a:t>Complete as much as you can before next class.</a:t>
            </a:r>
            <a:endParaRPr sz="1500"/>
          </a:p>
        </p:txBody>
      </p:sp>
      <p:pic>
        <p:nvPicPr>
          <p:cNvPr id="107" name="Google Shape;107;g377af5f0270_0_2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5650" y="1509700"/>
            <a:ext cx="1304325" cy="163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b08332c26_2_0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 M01 Lab</a:t>
            </a:r>
            <a:endParaRPr/>
          </a:p>
        </p:txBody>
      </p:sp>
      <p:sp>
        <p:nvSpPr>
          <p:cNvPr id="113" name="Google Shape;113;g37b08332c26_2_0"/>
          <p:cNvSpPr txBox="1"/>
          <p:nvPr>
            <p:ph idx="1" type="body"/>
          </p:nvPr>
        </p:nvSpPr>
        <p:spPr>
          <a:xfrm>
            <a:off x="311700" y="799800"/>
            <a:ext cx="8520600" cy="434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CS2050 Agile Software Development_.pptx</a:t>
            </a:r>
            <a:r>
              <a:rPr lang="en"/>
              <a:t> -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Review Software Development Life Cycle,</a:t>
            </a:r>
            <a:endParaRPr/>
          </a:p>
          <a:p>
            <a:pPr indent="-336550" lvl="0" marL="457200" rtl="0" algn="l">
              <a:spcBef>
                <a:spcPts val="64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Designing the Library Class and implement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Test Driven Development 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Designing Algorithms when more complex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Code Guidelines to follow for this Class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/>
              <a:t>GE M01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/>
              <a:t>Do not worry about getting everything to work in your code. I am just looking that you implemented some of the concepts.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/>
              <a:t>Explorations are for you to try and know if you need any help. I will not be running your code.</a:t>
            </a:r>
            <a:r>
              <a:rPr lang="en"/>
              <a:t>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/>
              <a:t>You should have a good tech doc and use some of the code from your guided exploration that contains comments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"/>
              <a:t>Feel free to work with others to discuss but you all need to do your own code and documentation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b Final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