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enka Gudyasova" initials="NG" lastIdx="5" clrIdx="0">
    <p:extLst>
      <p:ext uri="{19B8F6BF-5375-455C-9EA6-DF929625EA0E}">
        <p15:presenceInfo xmlns:p15="http://schemas.microsoft.com/office/powerpoint/2012/main" userId="f41e3f1b3b98dd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79" autoAdjust="0"/>
    <p:restoredTop sz="94660"/>
  </p:normalViewPr>
  <p:slideViewPr>
    <p:cSldViewPr snapToGrid="0">
      <p:cViewPr varScale="1">
        <p:scale>
          <a:sx n="96" d="100"/>
          <a:sy n="96" d="100"/>
        </p:scale>
        <p:origin x="5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9/26/18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9/26/18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33249"/>
            <a:ext cx="8791575" cy="2387600"/>
          </a:xfrm>
        </p:spPr>
        <p:txBody>
          <a:bodyPr>
            <a:normAutofit/>
          </a:bodyPr>
          <a:lstStyle/>
          <a:p>
            <a:r>
              <a:rPr lang="en-US" sz="4000" b="1" dirty="0"/>
              <a:t>Crime &amp; real estate</a:t>
            </a:r>
          </a:p>
        </p:txBody>
      </p:sp>
      <p:sp>
        <p:nvSpPr>
          <p:cNvPr id="3" name="Subtitle 2"/>
          <p:cNvSpPr>
            <a:spLocks noGrp="1"/>
          </p:cNvSpPr>
          <p:nvPr>
            <p:ph type="subTitle" idx="1"/>
          </p:nvPr>
        </p:nvSpPr>
        <p:spPr>
          <a:xfrm>
            <a:off x="1876424" y="3124958"/>
            <a:ext cx="8791575" cy="2346451"/>
          </a:xfrm>
        </p:spPr>
        <p:txBody>
          <a:bodyPr>
            <a:noAutofit/>
          </a:bodyPr>
          <a:lstStyle/>
          <a:p>
            <a:r>
              <a:rPr lang="en-US" sz="2400" dirty="0">
                <a:solidFill>
                  <a:schemeClr val="tx1"/>
                </a:solidFill>
              </a:rPr>
              <a:t>Presented by: </a:t>
            </a:r>
          </a:p>
          <a:p>
            <a:r>
              <a:rPr lang="en-US" sz="2400" dirty="0">
                <a:solidFill>
                  <a:schemeClr val="tx1"/>
                </a:solidFill>
              </a:rPr>
              <a:t>		</a:t>
            </a:r>
            <a:r>
              <a:rPr lang="en-US" sz="2400" dirty="0" err="1">
                <a:solidFill>
                  <a:schemeClr val="tx1"/>
                </a:solidFill>
              </a:rPr>
              <a:t>paul</a:t>
            </a:r>
            <a:r>
              <a:rPr lang="en-US" sz="2400" dirty="0">
                <a:solidFill>
                  <a:schemeClr val="tx1"/>
                </a:solidFill>
              </a:rPr>
              <a:t> Aggarwal</a:t>
            </a:r>
          </a:p>
          <a:p>
            <a:r>
              <a:rPr lang="en-US" sz="2400" dirty="0">
                <a:solidFill>
                  <a:schemeClr val="tx1"/>
                </a:solidFill>
              </a:rPr>
              <a:t>		Nadia </a:t>
            </a:r>
            <a:r>
              <a:rPr lang="en-US" sz="2400" dirty="0" err="1">
                <a:solidFill>
                  <a:schemeClr val="tx1"/>
                </a:solidFill>
              </a:rPr>
              <a:t>Alimetov</a:t>
            </a:r>
            <a:endParaRPr lang="en-US" sz="2400" dirty="0">
              <a:solidFill>
                <a:schemeClr val="tx1"/>
              </a:solidFill>
            </a:endParaRPr>
          </a:p>
          <a:p>
            <a:r>
              <a:rPr lang="en-US" sz="2400" dirty="0">
                <a:solidFill>
                  <a:schemeClr val="tx1"/>
                </a:solidFill>
              </a:rPr>
              <a:t>		David Martinez</a:t>
            </a:r>
          </a:p>
        </p:txBody>
      </p:sp>
    </p:spTree>
    <p:extLst>
      <p:ext uri="{BB962C8B-B14F-4D97-AF65-F5344CB8AC3E}">
        <p14:creationId xmlns:p14="http://schemas.microsoft.com/office/powerpoint/2010/main" val="360993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8327" y="2133092"/>
            <a:ext cx="9905999" cy="3541714"/>
          </a:xfrm>
        </p:spPr>
        <p:txBody>
          <a:bodyPr>
            <a:normAutofit/>
          </a:bodyPr>
          <a:lstStyle/>
          <a:p>
            <a:pPr marL="0" indent="0">
              <a:buNone/>
            </a:pPr>
            <a:r>
              <a:rPr lang="en-US" sz="2800" dirty="0"/>
              <a:t>We were interested to determine if a relationship exist between the cost of real estate in New York City and the rate of crimes committed over a 5 year period, between 2012 and 2017:</a:t>
            </a:r>
          </a:p>
          <a:p>
            <a:pPr lvl="1"/>
            <a:r>
              <a:rPr lang="en-US" dirty="0"/>
              <a:t>Which borough has the costliest real estate? </a:t>
            </a:r>
          </a:p>
          <a:p>
            <a:pPr lvl="1"/>
            <a:r>
              <a:rPr lang="en-US" dirty="0"/>
              <a:t>Which borough has a high rate of crime relative to others? </a:t>
            </a:r>
          </a:p>
          <a:p>
            <a:pPr lvl="1"/>
            <a:r>
              <a:rPr lang="en-US" dirty="0"/>
              <a:t>Has any borough seen a decrease in crime? </a:t>
            </a:r>
          </a:p>
          <a:p>
            <a:pPr lvl="1"/>
            <a:r>
              <a:rPr lang="en-US" dirty="0"/>
              <a:t>Does crime affect real estate demand? </a:t>
            </a:r>
          </a:p>
          <a:p>
            <a:pPr lvl="1"/>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407" y="244566"/>
            <a:ext cx="28575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1517" y="4143857"/>
            <a:ext cx="2514600" cy="1819275"/>
          </a:xfrm>
          <a:prstGeom prst="rect">
            <a:avLst/>
          </a:prstGeom>
        </p:spPr>
      </p:pic>
    </p:spTree>
    <p:extLst>
      <p:ext uri="{BB962C8B-B14F-4D97-AF65-F5344CB8AC3E}">
        <p14:creationId xmlns:p14="http://schemas.microsoft.com/office/powerpoint/2010/main" val="128854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281" y="573548"/>
            <a:ext cx="9350063" cy="1158767"/>
          </a:xfrm>
        </p:spPr>
        <p:txBody>
          <a:bodyPr>
            <a:normAutofit/>
          </a:bodyPr>
          <a:lstStyle/>
          <a:p>
            <a:pPr algn="ctr"/>
            <a:r>
              <a:rPr lang="en-US" sz="4000" b="1" dirty="0"/>
              <a:t>Crime rates per borough</a:t>
            </a:r>
          </a:p>
        </p:txBody>
      </p:sp>
      <p:sp>
        <p:nvSpPr>
          <p:cNvPr id="5" name="TextBox 4"/>
          <p:cNvSpPr txBox="1"/>
          <p:nvPr/>
        </p:nvSpPr>
        <p:spPr>
          <a:xfrm>
            <a:off x="7057622" y="2801009"/>
            <a:ext cx="3799268" cy="1938992"/>
          </a:xfrm>
          <a:prstGeom prst="rect">
            <a:avLst/>
          </a:prstGeom>
          <a:noFill/>
        </p:spPr>
        <p:txBody>
          <a:bodyPr wrap="square" rtlCol="0">
            <a:spAutoFit/>
          </a:bodyPr>
          <a:lstStyle/>
          <a:p>
            <a:pPr marL="342900" indent="-342900">
              <a:buAutoNum type="arabicPeriod"/>
            </a:pPr>
            <a:r>
              <a:rPr lang="en-US" sz="2400" dirty="0"/>
              <a:t>Brooklyn</a:t>
            </a:r>
          </a:p>
          <a:p>
            <a:pPr marL="342900" indent="-342900">
              <a:buAutoNum type="arabicPeriod"/>
            </a:pPr>
            <a:r>
              <a:rPr lang="en-US" sz="2400" dirty="0"/>
              <a:t>Manhattan</a:t>
            </a:r>
          </a:p>
          <a:p>
            <a:pPr marL="342900" indent="-342900">
              <a:buAutoNum type="arabicPeriod"/>
            </a:pPr>
            <a:r>
              <a:rPr lang="en-US" sz="2400" dirty="0"/>
              <a:t>Bronx</a:t>
            </a:r>
          </a:p>
          <a:p>
            <a:pPr marL="342900" indent="-342900">
              <a:buAutoNum type="arabicPeriod"/>
            </a:pPr>
            <a:r>
              <a:rPr lang="en-US" sz="2400" dirty="0"/>
              <a:t>Queens</a:t>
            </a:r>
          </a:p>
          <a:p>
            <a:pPr marL="342900" indent="-342900">
              <a:buAutoNum type="arabicPeriod"/>
            </a:pPr>
            <a:r>
              <a:rPr lang="en-US" sz="2400" dirty="0"/>
              <a:t>Staten Island</a:t>
            </a:r>
          </a:p>
        </p:txBody>
      </p:sp>
      <p:pic>
        <p:nvPicPr>
          <p:cNvPr id="8" name="Content Placeholder 7">
            <a:extLst>
              <a:ext uri="{FF2B5EF4-FFF2-40B4-BE49-F238E27FC236}">
                <a16:creationId xmlns:a16="http://schemas.microsoft.com/office/drawing/2014/main" id="{A9B89E0D-B797-5C4E-A77D-11A6BA49C4B4}"/>
              </a:ext>
            </a:extLst>
          </p:cNvPr>
          <p:cNvPicPr>
            <a:picLocks noGrp="1" noChangeAspect="1"/>
          </p:cNvPicPr>
          <p:nvPr>
            <p:ph idx="1"/>
          </p:nvPr>
        </p:nvPicPr>
        <p:blipFill>
          <a:blip r:embed="rId2"/>
          <a:stretch>
            <a:fillRect/>
          </a:stretch>
        </p:blipFill>
        <p:spPr>
          <a:xfrm>
            <a:off x="1948623" y="1916433"/>
            <a:ext cx="4152373" cy="3080005"/>
          </a:xfrm>
        </p:spPr>
      </p:pic>
    </p:spTree>
    <p:extLst>
      <p:ext uri="{BB962C8B-B14F-4D97-AF65-F5344CB8AC3E}">
        <p14:creationId xmlns:p14="http://schemas.microsoft.com/office/powerpoint/2010/main" val="392114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623447"/>
            <a:ext cx="9576061" cy="823912"/>
          </a:xfrm>
        </p:spPr>
        <p:txBody>
          <a:bodyPr>
            <a:normAutofit/>
          </a:bodyPr>
          <a:lstStyle/>
          <a:p>
            <a:r>
              <a:rPr lang="en-US" sz="4000" b="1" dirty="0"/>
              <a:t>Average real estate prices per </a:t>
            </a:r>
            <a:r>
              <a:rPr lang="en-US" sz="4000" b="1" dirty="0" err="1"/>
              <a:t>Sq</a:t>
            </a:r>
            <a:r>
              <a:rPr lang="en-US" sz="4000" b="1" dirty="0"/>
              <a:t> ft </a:t>
            </a:r>
          </a:p>
        </p:txBody>
      </p:sp>
      <p:pic>
        <p:nvPicPr>
          <p:cNvPr id="4" name="Picture 3"/>
          <p:cNvPicPr>
            <a:picLocks noChangeAspect="1"/>
          </p:cNvPicPr>
          <p:nvPr/>
        </p:nvPicPr>
        <p:blipFill>
          <a:blip r:embed="rId2"/>
          <a:stretch>
            <a:fillRect/>
          </a:stretch>
        </p:blipFill>
        <p:spPr>
          <a:xfrm>
            <a:off x="1876424" y="1908314"/>
            <a:ext cx="4226202" cy="3098662"/>
          </a:xfrm>
          <a:prstGeom prst="rect">
            <a:avLst/>
          </a:prstGeom>
        </p:spPr>
      </p:pic>
      <p:sp>
        <p:nvSpPr>
          <p:cNvPr id="6" name="TextBox 5"/>
          <p:cNvSpPr txBox="1"/>
          <p:nvPr/>
        </p:nvSpPr>
        <p:spPr>
          <a:xfrm>
            <a:off x="7057622" y="2801009"/>
            <a:ext cx="3799268" cy="1938992"/>
          </a:xfrm>
          <a:prstGeom prst="rect">
            <a:avLst/>
          </a:prstGeom>
          <a:noFill/>
        </p:spPr>
        <p:txBody>
          <a:bodyPr wrap="square" rtlCol="0">
            <a:spAutoFit/>
          </a:bodyPr>
          <a:lstStyle/>
          <a:p>
            <a:pPr marL="342900" indent="-342900">
              <a:buAutoNum type="arabicPeriod"/>
            </a:pPr>
            <a:r>
              <a:rPr lang="en-US" sz="2400" dirty="0"/>
              <a:t>Manhattan</a:t>
            </a:r>
          </a:p>
          <a:p>
            <a:pPr marL="342900" indent="-342900">
              <a:buAutoNum type="arabicPeriod"/>
            </a:pPr>
            <a:r>
              <a:rPr lang="en-US" sz="2400" dirty="0"/>
              <a:t>Brooklyn</a:t>
            </a:r>
          </a:p>
          <a:p>
            <a:pPr marL="342900" indent="-342900">
              <a:buAutoNum type="arabicPeriod"/>
            </a:pPr>
            <a:r>
              <a:rPr lang="en-US" sz="2400" dirty="0"/>
              <a:t>Queens</a:t>
            </a:r>
          </a:p>
          <a:p>
            <a:pPr marL="342900" indent="-342900">
              <a:buAutoNum type="arabicPeriod"/>
            </a:pPr>
            <a:r>
              <a:rPr lang="en-US" sz="2400" dirty="0"/>
              <a:t>Staten Island</a:t>
            </a:r>
          </a:p>
          <a:p>
            <a:pPr marL="342900" indent="-342900">
              <a:buAutoNum type="arabicPeriod"/>
            </a:pPr>
            <a:r>
              <a:rPr lang="en-US" sz="2400" dirty="0"/>
              <a:t>Bronx</a:t>
            </a:r>
          </a:p>
        </p:txBody>
      </p:sp>
    </p:spTree>
    <p:extLst>
      <p:ext uri="{BB962C8B-B14F-4D97-AF65-F5344CB8AC3E}">
        <p14:creationId xmlns:p14="http://schemas.microsoft.com/office/powerpoint/2010/main" val="121903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049" y="430660"/>
            <a:ext cx="5830030" cy="1478570"/>
          </a:xfrm>
        </p:spPr>
        <p:txBody>
          <a:bodyPr>
            <a:normAutofit/>
          </a:bodyPr>
          <a:lstStyle/>
          <a:p>
            <a:r>
              <a:rPr lang="en-US" sz="4000" b="1" dirty="0"/>
              <a:t>Average rental prices</a:t>
            </a:r>
          </a:p>
        </p:txBody>
      </p:sp>
      <p:sp>
        <p:nvSpPr>
          <p:cNvPr id="8" name="TextBox 7"/>
          <p:cNvSpPr txBox="1"/>
          <p:nvPr/>
        </p:nvSpPr>
        <p:spPr>
          <a:xfrm>
            <a:off x="7037846" y="2801755"/>
            <a:ext cx="3799268" cy="1938992"/>
          </a:xfrm>
          <a:prstGeom prst="rect">
            <a:avLst/>
          </a:prstGeom>
          <a:noFill/>
        </p:spPr>
        <p:txBody>
          <a:bodyPr wrap="square" rtlCol="0">
            <a:spAutoFit/>
          </a:bodyPr>
          <a:lstStyle/>
          <a:p>
            <a:pPr marL="342900" indent="-342900">
              <a:buAutoNum type="arabicPeriod"/>
            </a:pPr>
            <a:r>
              <a:rPr lang="en-US" sz="2400" dirty="0"/>
              <a:t>Manhattan</a:t>
            </a:r>
          </a:p>
          <a:p>
            <a:pPr marL="342900" indent="-342900">
              <a:buAutoNum type="arabicPeriod"/>
            </a:pPr>
            <a:r>
              <a:rPr lang="en-US" sz="2400" dirty="0"/>
              <a:t>Brooklyn</a:t>
            </a:r>
          </a:p>
          <a:p>
            <a:pPr marL="342900" indent="-342900">
              <a:buAutoNum type="arabicPeriod"/>
            </a:pPr>
            <a:r>
              <a:rPr lang="en-US" sz="2400" dirty="0"/>
              <a:t>Queens</a:t>
            </a:r>
          </a:p>
          <a:p>
            <a:pPr marL="342900" indent="-342900">
              <a:buAutoNum type="arabicPeriod"/>
            </a:pPr>
            <a:r>
              <a:rPr lang="en-US" sz="2400" dirty="0"/>
              <a:t>Staten Island</a:t>
            </a:r>
          </a:p>
          <a:p>
            <a:pPr marL="342900" indent="-342900">
              <a:buAutoNum type="arabicPeriod"/>
            </a:pPr>
            <a:r>
              <a:rPr lang="en-US" sz="2400" dirty="0"/>
              <a:t>Bronx</a:t>
            </a:r>
          </a:p>
        </p:txBody>
      </p:sp>
      <p:pic>
        <p:nvPicPr>
          <p:cNvPr id="3" name="Picture 2"/>
          <p:cNvPicPr>
            <a:picLocks noChangeAspect="1"/>
          </p:cNvPicPr>
          <p:nvPr/>
        </p:nvPicPr>
        <p:blipFill>
          <a:blip r:embed="rId2"/>
          <a:stretch>
            <a:fillRect/>
          </a:stretch>
        </p:blipFill>
        <p:spPr>
          <a:xfrm>
            <a:off x="1863404" y="1939210"/>
            <a:ext cx="4384006" cy="3037524"/>
          </a:xfrm>
          <a:prstGeom prst="rect">
            <a:avLst/>
          </a:prstGeom>
        </p:spPr>
      </p:pic>
    </p:spTree>
    <p:extLst>
      <p:ext uri="{BB962C8B-B14F-4D97-AF65-F5344CB8AC3E}">
        <p14:creationId xmlns:p14="http://schemas.microsoft.com/office/powerpoint/2010/main" val="287520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23648"/>
            <a:ext cx="9905998" cy="1478570"/>
          </a:xfrm>
        </p:spPr>
        <p:txBody>
          <a:bodyPr>
            <a:normAutofit/>
          </a:bodyPr>
          <a:lstStyle/>
          <a:p>
            <a:r>
              <a:rPr lang="en-US" sz="4000" b="1" dirty="0"/>
              <a:t>Our results &amp; interpretation:</a:t>
            </a:r>
          </a:p>
        </p:txBody>
      </p:sp>
      <p:sp>
        <p:nvSpPr>
          <p:cNvPr id="3" name="Content Placeholder 2"/>
          <p:cNvSpPr>
            <a:spLocks noGrp="1"/>
          </p:cNvSpPr>
          <p:nvPr>
            <p:ph idx="1"/>
          </p:nvPr>
        </p:nvSpPr>
        <p:spPr>
          <a:xfrm>
            <a:off x="1141412" y="1514972"/>
            <a:ext cx="9905999" cy="3541714"/>
          </a:xfrm>
        </p:spPr>
        <p:txBody>
          <a:bodyPr>
            <a:noAutofit/>
          </a:bodyPr>
          <a:lstStyle/>
          <a:p>
            <a:r>
              <a:rPr lang="en-US" cap="all" dirty="0" err="1">
                <a:latin typeface="+mj-lt"/>
                <a:ea typeface="+mj-ea"/>
                <a:cs typeface="+mj-cs"/>
              </a:rPr>
              <a:t>manhattan</a:t>
            </a:r>
            <a:r>
              <a:rPr lang="en-US" cap="all" dirty="0">
                <a:latin typeface="+mj-lt"/>
                <a:ea typeface="+mj-ea"/>
                <a:cs typeface="+mj-cs"/>
              </a:rPr>
              <a:t> crime has decreased 6.93% but rent and Price per </a:t>
            </a:r>
            <a:r>
              <a:rPr lang="en-US" cap="all" dirty="0" err="1">
                <a:latin typeface="+mj-lt"/>
                <a:ea typeface="+mj-ea"/>
                <a:cs typeface="+mj-cs"/>
              </a:rPr>
              <a:t>SqFT</a:t>
            </a:r>
            <a:r>
              <a:rPr lang="en-US" cap="all" dirty="0">
                <a:latin typeface="+mj-lt"/>
                <a:ea typeface="+mj-ea"/>
                <a:cs typeface="+mj-cs"/>
              </a:rPr>
              <a:t> has spiked 19.34% and 38.39%, respectively.</a:t>
            </a:r>
          </a:p>
          <a:p>
            <a:r>
              <a:rPr lang="en-US" cap="all" dirty="0" err="1">
                <a:latin typeface="+mj-lt"/>
                <a:ea typeface="+mj-ea"/>
                <a:cs typeface="+mj-cs"/>
              </a:rPr>
              <a:t>brooklyn</a:t>
            </a:r>
            <a:r>
              <a:rPr lang="en-US" cap="all" dirty="0">
                <a:latin typeface="+mj-lt"/>
                <a:ea typeface="+mj-ea"/>
                <a:cs typeface="+mj-cs"/>
              </a:rPr>
              <a:t> crime has decreased 12.98% </a:t>
            </a:r>
            <a:r>
              <a:rPr lang="en-US" cap="all" dirty="0"/>
              <a:t>but rent and Price per </a:t>
            </a:r>
            <a:r>
              <a:rPr lang="en-US" cap="all" dirty="0" err="1"/>
              <a:t>SqFT</a:t>
            </a:r>
            <a:r>
              <a:rPr lang="en-US" cap="all" dirty="0"/>
              <a:t> has spiked 32.25% and 55.79%, respectively.</a:t>
            </a:r>
            <a:endParaRPr lang="en-US" cap="all" dirty="0">
              <a:latin typeface="+mj-lt"/>
              <a:ea typeface="+mj-ea"/>
              <a:cs typeface="+mj-cs"/>
            </a:endParaRPr>
          </a:p>
          <a:p>
            <a:pPr marL="0" indent="0" algn="ctr">
              <a:buNone/>
            </a:pPr>
            <a:endParaRPr lang="en-US" cap="all" dirty="0">
              <a:latin typeface="+mj-lt"/>
              <a:ea typeface="+mj-ea"/>
              <a:cs typeface="+mj-cs"/>
            </a:endParaRPr>
          </a:p>
          <a:p>
            <a:pPr marL="0" indent="0" algn="ctr">
              <a:buNone/>
            </a:pPr>
            <a:r>
              <a:rPr lang="en-US" cap="all" dirty="0">
                <a:latin typeface="+mj-lt"/>
                <a:ea typeface="+mj-ea"/>
                <a:cs typeface="+mj-cs"/>
              </a:rPr>
              <a:t>While there is an inverse relationship between the rate of crime and the cost of real estate in new York city, the significant margin between the two tells us there is more to the story. </a:t>
            </a:r>
          </a:p>
        </p:txBody>
      </p:sp>
    </p:spTree>
    <p:extLst>
      <p:ext uri="{BB962C8B-B14F-4D97-AF65-F5344CB8AC3E}">
        <p14:creationId xmlns:p14="http://schemas.microsoft.com/office/powerpoint/2010/main" val="208494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C814-4AC2-B949-8066-83C9FF9EFDD3}"/>
              </a:ext>
            </a:extLst>
          </p:cNvPr>
          <p:cNvSpPr>
            <a:spLocks noGrp="1"/>
          </p:cNvSpPr>
          <p:nvPr>
            <p:ph type="title"/>
          </p:nvPr>
        </p:nvSpPr>
        <p:spPr/>
        <p:txBody>
          <a:bodyPr/>
          <a:lstStyle/>
          <a:p>
            <a:r>
              <a:rPr lang="en-US" sz="4000" b="1" dirty="0"/>
              <a:t>Survey</a:t>
            </a:r>
            <a:endParaRPr lang="en-US" b="1" dirty="0"/>
          </a:p>
        </p:txBody>
      </p:sp>
      <p:sp>
        <p:nvSpPr>
          <p:cNvPr id="3" name="Content Placeholder 2">
            <a:extLst>
              <a:ext uri="{FF2B5EF4-FFF2-40B4-BE49-F238E27FC236}">
                <a16:creationId xmlns:a16="http://schemas.microsoft.com/office/drawing/2014/main" id="{40EB6C35-1109-FE43-9057-7C395B3AFF15}"/>
              </a:ext>
            </a:extLst>
          </p:cNvPr>
          <p:cNvSpPr>
            <a:spLocks noGrp="1"/>
          </p:cNvSpPr>
          <p:nvPr>
            <p:ph idx="1"/>
          </p:nvPr>
        </p:nvSpPr>
        <p:spPr>
          <a:xfrm>
            <a:off x="1141412" y="1859747"/>
            <a:ext cx="9905999" cy="3541714"/>
          </a:xfrm>
        </p:spPr>
        <p:txBody>
          <a:bodyPr>
            <a:normAutofit lnSpcReduction="10000"/>
          </a:bodyPr>
          <a:lstStyle/>
          <a:p>
            <a:pPr marL="0" indent="0">
              <a:buNone/>
            </a:pPr>
            <a:r>
              <a:rPr lang="en-US" dirty="0"/>
              <a:t>We asked New York City residents to rank their reasoning for living in the Big Apple. Here were the four choices:</a:t>
            </a:r>
          </a:p>
          <a:p>
            <a:r>
              <a:rPr lang="en-US" dirty="0"/>
              <a:t>Work/Economic Opportunity</a:t>
            </a:r>
          </a:p>
          <a:p>
            <a:r>
              <a:rPr lang="en-US" dirty="0"/>
              <a:t>Safety</a:t>
            </a:r>
          </a:p>
          <a:p>
            <a:r>
              <a:rPr lang="en-US" dirty="0"/>
              <a:t>Big City Experience</a:t>
            </a:r>
          </a:p>
          <a:p>
            <a:r>
              <a:rPr lang="en-US" dirty="0"/>
              <a:t>Environment (Health)</a:t>
            </a:r>
          </a:p>
          <a:p>
            <a:r>
              <a:rPr lang="en-US" dirty="0"/>
              <a:t>Education</a:t>
            </a:r>
          </a:p>
        </p:txBody>
      </p:sp>
    </p:spTree>
    <p:extLst>
      <p:ext uri="{BB962C8B-B14F-4D97-AF65-F5344CB8AC3E}">
        <p14:creationId xmlns:p14="http://schemas.microsoft.com/office/powerpoint/2010/main" val="248231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2128-5E50-E64B-9DC7-70E0668B6B68}"/>
              </a:ext>
            </a:extLst>
          </p:cNvPr>
          <p:cNvSpPr>
            <a:spLocks noGrp="1"/>
          </p:cNvSpPr>
          <p:nvPr>
            <p:ph type="title"/>
          </p:nvPr>
        </p:nvSpPr>
        <p:spPr/>
        <p:txBody>
          <a:bodyPr/>
          <a:lstStyle/>
          <a:p>
            <a:r>
              <a:rPr lang="en-US" sz="4000" b="1" dirty="0"/>
              <a:t>Survey Results &amp; Conclusion</a:t>
            </a:r>
          </a:p>
        </p:txBody>
      </p:sp>
      <p:sp>
        <p:nvSpPr>
          <p:cNvPr id="3" name="Content Placeholder 2">
            <a:extLst>
              <a:ext uri="{FF2B5EF4-FFF2-40B4-BE49-F238E27FC236}">
                <a16:creationId xmlns:a16="http://schemas.microsoft.com/office/drawing/2014/main" id="{893BA44D-043D-D44B-81CA-A939D51CBEF5}"/>
              </a:ext>
            </a:extLst>
          </p:cNvPr>
          <p:cNvSpPr>
            <a:spLocks noGrp="1"/>
          </p:cNvSpPr>
          <p:nvPr>
            <p:ph idx="1"/>
          </p:nvPr>
        </p:nvSpPr>
        <p:spPr/>
        <p:txBody>
          <a:bodyPr/>
          <a:lstStyle/>
          <a:p>
            <a:r>
              <a:rPr lang="en-US" dirty="0"/>
              <a:t>90% of respondents listed either “Work/Economic Opportunity” or “Big City Experience” as their top primary reasons for living in NYC, with ”Safety” or “Environment” consistently listed as the bottom two. </a:t>
            </a:r>
          </a:p>
          <a:p>
            <a:endParaRPr lang="en-US" dirty="0"/>
          </a:p>
          <a:p>
            <a:pPr marL="0" indent="0" algn="ctr">
              <a:buNone/>
            </a:pPr>
            <a:r>
              <a:rPr lang="en-US" dirty="0"/>
              <a:t>New York City residents are willing to pay a </a:t>
            </a:r>
            <a:r>
              <a:rPr lang="en-US" i="1" dirty="0"/>
              <a:t>premium</a:t>
            </a:r>
            <a:r>
              <a:rPr lang="en-US" dirty="0"/>
              <a:t> for the opportunity to earn a decent living or just to say “I live/lived in New York City”.</a:t>
            </a:r>
          </a:p>
        </p:txBody>
      </p:sp>
    </p:spTree>
    <p:extLst>
      <p:ext uri="{BB962C8B-B14F-4D97-AF65-F5344CB8AC3E}">
        <p14:creationId xmlns:p14="http://schemas.microsoft.com/office/powerpoint/2010/main" val="247245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4626" y="694719"/>
            <a:ext cx="3443467" cy="1478570"/>
          </a:xfrm>
        </p:spPr>
        <p:txBody>
          <a:bodyPr>
            <a:normAutofit/>
          </a:bodyPr>
          <a:lstStyle/>
          <a:p>
            <a:r>
              <a:rPr lang="en-US" sz="4000" b="1" dirty="0"/>
              <a:t>New skills:</a:t>
            </a:r>
          </a:p>
        </p:txBody>
      </p:sp>
      <p:sp>
        <p:nvSpPr>
          <p:cNvPr id="3" name="Content Placeholder 2"/>
          <p:cNvSpPr>
            <a:spLocks noGrp="1"/>
          </p:cNvSpPr>
          <p:nvPr>
            <p:ph idx="1"/>
          </p:nvPr>
        </p:nvSpPr>
        <p:spPr>
          <a:xfrm>
            <a:off x="1141412" y="1942738"/>
            <a:ext cx="3443466" cy="2940699"/>
          </a:xfrm>
        </p:spPr>
        <p:txBody>
          <a:bodyPr>
            <a:normAutofit lnSpcReduction="10000"/>
          </a:bodyPr>
          <a:lstStyle/>
          <a:p>
            <a:r>
              <a:rPr lang="en-US" dirty="0"/>
              <a:t>Scrubbing the data</a:t>
            </a:r>
          </a:p>
          <a:p>
            <a:r>
              <a:rPr lang="en-US" dirty="0"/>
              <a:t>Determining the appropriate graphs to utilize</a:t>
            </a:r>
          </a:p>
          <a:p>
            <a:r>
              <a:rPr lang="en-US" dirty="0"/>
              <a:t>Search for usable metadata</a:t>
            </a:r>
          </a:p>
          <a:p>
            <a:pPr marL="0" indent="0">
              <a:buNone/>
            </a:pPr>
            <a:endParaRPr lang="en-US" dirty="0"/>
          </a:p>
        </p:txBody>
      </p:sp>
      <p:sp>
        <p:nvSpPr>
          <p:cNvPr id="4" name="Title 1"/>
          <p:cNvSpPr txBox="1">
            <a:spLocks/>
          </p:cNvSpPr>
          <p:nvPr/>
        </p:nvSpPr>
        <p:spPr>
          <a:xfrm>
            <a:off x="1293813" y="618519"/>
            <a:ext cx="3443467" cy="1630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000" b="1" dirty="0"/>
              <a:t>challenges</a:t>
            </a:r>
            <a:r>
              <a:rPr lang="en-US" dirty="0"/>
              <a:t>:</a:t>
            </a:r>
          </a:p>
        </p:txBody>
      </p:sp>
      <p:sp>
        <p:nvSpPr>
          <p:cNvPr id="5" name="Content Placeholder 2"/>
          <p:cNvSpPr txBox="1">
            <a:spLocks/>
          </p:cNvSpPr>
          <p:nvPr/>
        </p:nvSpPr>
        <p:spPr>
          <a:xfrm>
            <a:off x="5584627" y="1899602"/>
            <a:ext cx="3443466" cy="29876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Discovered new programming libraries</a:t>
            </a:r>
          </a:p>
          <a:p>
            <a:r>
              <a:rPr lang="en-US" dirty="0"/>
              <a:t>Developed an eye for useful data</a:t>
            </a:r>
          </a:p>
          <a:p>
            <a:r>
              <a:rPr lang="en-US" dirty="0"/>
              <a:t>Effective collaboration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2998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3501</TotalTime>
  <Words>341</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Crime &amp; real estate</vt:lpstr>
      <vt:lpstr>PowerPoint Presentation</vt:lpstr>
      <vt:lpstr>Crime rates per borough</vt:lpstr>
      <vt:lpstr>Average real estate prices per Sq ft </vt:lpstr>
      <vt:lpstr>Average rental prices</vt:lpstr>
      <vt:lpstr>Our results &amp; interpretation:</vt:lpstr>
      <vt:lpstr>Survey</vt:lpstr>
      <vt:lpstr>Survey Results &amp; Conclusion</vt:lpstr>
      <vt:lpstr>New skills: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against real estate</dc:title>
  <dc:creator>Nadenka Gudyasova</dc:creator>
  <cp:lastModifiedBy>David Martinez</cp:lastModifiedBy>
  <cp:revision>20</cp:revision>
  <dcterms:created xsi:type="dcterms:W3CDTF">2018-09-22T15:07:17Z</dcterms:created>
  <dcterms:modified xsi:type="dcterms:W3CDTF">2018-09-26T19:55:11Z</dcterms:modified>
</cp:coreProperties>
</file>