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8B0A513-8B5D-4781-BC5E-54835D1FE4A7}">
  <a:tblStyle styleId="{38B0A513-8B5D-4781-BC5E-54835D1FE4A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notesMaster" Target="notesMasters/notesMaster.xml"/><Relationship Id="rId19" Type="http://schemas.openxmlformats.org/officeDocument/2006/relationships/slide" Target="slides/slide13.xml"/><Relationship Id="rId6" Type="http://schemas.openxmlformats.org/officeDocument/2006/relationships/slide" Target="slides/slide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PowerPC" TargetMode="External"/><Relationship Id="rId10" Type="http://schemas.openxmlformats.org/officeDocument/2006/relationships/hyperlink" Target="https://en.wikipedia.org/wiki/Instruction_set_architecture" TargetMode="External"/><Relationship Id="rId13" Type="http://schemas.openxmlformats.org/officeDocument/2006/relationships/image" Target="../media/image02.png"/><Relationship Id="rId12" Type="http://schemas.openxmlformats.org/officeDocument/2006/relationships/hyperlink" Target="https://en.wikipedia.org/wiki/IBM_ESA/390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Just-in-time_compilation" TargetMode="External"/><Relationship Id="rId4" Type="http://schemas.openxmlformats.org/officeDocument/2006/relationships/hyperlink" Target="https://en.wikipedia.org/wiki/JavaScript" TargetMode="External"/><Relationship Id="rId9" Type="http://schemas.openxmlformats.org/officeDocument/2006/relationships/hyperlink" Target="https://en.wikipedia.org/wiki/MIPS_architecture" TargetMode="External"/><Relationship Id="rId5" Type="http://schemas.openxmlformats.org/officeDocument/2006/relationships/hyperlink" Target="https://en.wikipedia.org/wiki/Machine_code" TargetMode="External"/><Relationship Id="rId6" Type="http://schemas.openxmlformats.org/officeDocument/2006/relationships/hyperlink" Target="https://en.wikipedia.org/wiki/IA-32" TargetMode="External"/><Relationship Id="rId7" Type="http://schemas.openxmlformats.org/officeDocument/2006/relationships/hyperlink" Target="https://en.wikipedia.org/wiki/X86-64" TargetMode="External"/><Relationship Id="rId8" Type="http://schemas.openxmlformats.org/officeDocument/2006/relationships/hyperlink" Target="https://en.wikipedia.org/wiki/ARM_architectur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npmjs.com/" TargetMode="External"/><Relationship Id="rId4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json-schema.org/" TargetMode="External"/><Relationship Id="rId4" Type="http://schemas.openxmlformats.org/officeDocument/2006/relationships/hyperlink" Target="https://www.npmjs.com/package/jsonschema" TargetMode="External"/><Relationship Id="rId5" Type="http://schemas.openxmlformats.org/officeDocument/2006/relationships/hyperlink" Target="http://jsonschema.net/#/" TargetMode="External"/><Relationship Id="rId6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JSON &amp; Node.js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2052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Daniela Martignani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Peter Miele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Jennifer Shaska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4662" y="-12"/>
            <a:ext cx="22193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JSON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Acronym for JavaScript Object Notation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Based off of JavaScript for notation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JSON was developed to be able to transfer data between clients &amp; servers for applications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not strictly tied to JavaScript and is language independent as a format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0" y="0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node.js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Developed in 2009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Node.js is a server side platform built on Google Chrome's JavaScript Engine (V8 Engine).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V8</a:t>
            </a:r>
            <a:r>
              <a:rPr lang="en">
                <a:hlinkClick r:id="rId3"/>
              </a:rPr>
              <a:t> compiles</a:t>
            </a:r>
            <a:r>
              <a:rPr lang="en">
                <a:hlinkClick r:id="rId4"/>
              </a:rPr>
              <a:t> JavaScript</a:t>
            </a:r>
            <a:r>
              <a:rPr lang="en"/>
              <a:t> to native</a:t>
            </a:r>
            <a:r>
              <a:rPr lang="en">
                <a:hlinkClick r:id="rId5"/>
              </a:rPr>
              <a:t> machine code</a:t>
            </a:r>
            <a:r>
              <a:rPr lang="en"/>
              <a:t> (</a:t>
            </a:r>
            <a:r>
              <a:rPr lang="en">
                <a:hlinkClick r:id="rId6"/>
              </a:rPr>
              <a:t>IA-32</a:t>
            </a:r>
            <a:r>
              <a:rPr lang="en"/>
              <a:t>,</a:t>
            </a:r>
            <a:r>
              <a:rPr lang="en">
                <a:hlinkClick r:id="rId7"/>
              </a:rPr>
              <a:t> x86-64</a:t>
            </a:r>
            <a:r>
              <a:rPr lang="en"/>
              <a:t>,</a:t>
            </a:r>
            <a:r>
              <a:rPr lang="en">
                <a:hlinkClick r:id="rId8"/>
              </a:rPr>
              <a:t> ARM</a:t>
            </a:r>
            <a:r>
              <a:rPr lang="en"/>
              <a:t>, or</a:t>
            </a:r>
            <a:r>
              <a:rPr lang="en">
                <a:hlinkClick r:id="rId9"/>
              </a:rPr>
              <a:t> MIPS</a:t>
            </a:r>
            <a:r>
              <a:rPr lang="en">
                <a:hlinkClick r:id="rId10"/>
              </a:rPr>
              <a:t> ISAs</a:t>
            </a:r>
            <a:r>
              <a:rPr lang="en"/>
              <a:t>; has also been ported to</a:t>
            </a:r>
            <a:r>
              <a:rPr lang="en">
                <a:hlinkClick r:id="rId11"/>
              </a:rPr>
              <a:t> PowerPC</a:t>
            </a:r>
            <a:r>
              <a:rPr lang="en"/>
              <a:t> and</a:t>
            </a:r>
            <a:r>
              <a:rPr lang="en">
                <a:hlinkClick r:id="rId12"/>
              </a:rPr>
              <a:t> IBM s390</a:t>
            </a:r>
            <a:r>
              <a:rPr lang="en"/>
              <a:t> for use in servers)</a:t>
            </a:r>
            <a:r>
              <a:rPr baseline="30000" lang="en"/>
              <a:t> </a:t>
            </a:r>
            <a:r>
              <a:rPr lang="en"/>
              <a:t>before executing it, instead of more traditional techniques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924662" y="-12"/>
            <a:ext cx="22193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node.js - Features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Asynchronous/non-blocking and Event Driven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Very fast (because of V8 Engine)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Single Threaded but highly Scalable (Node.js uses a single threaded model with event looping)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 Buffering (simply output the data in chunks)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License (MIT License)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62" y="-12"/>
            <a:ext cx="22193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node.js - Package Manager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Resource for developer to share javascript libraries for use with node.js and easily search and download creations by other developers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Supported by a command line tool that will download and install packages of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https://www.npmjs.com/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can handle multiple versions of same module at the same time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4662" y="-12"/>
            <a:ext cx="22193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node.js - Hello World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const port = 9001;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require('http').createServer((req, res) =&gt;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res.writeHead(200, { 'Content-Type': 'text/plain' });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res.end('Hello World\n');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}).listen(port,() =&gt;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console.log(`Server running at ${port}`);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62" y="-12"/>
            <a:ext cx="22193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node.js - Ping Pong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const port = 9002;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var jsonBody = require("body/json")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var sendJson = require("send-data/json")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require('http').createServer((req, res) =&gt;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function send(err, body){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if(body.message == "ping"){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sendJson(req, res, {"message":"pong"});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} else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sendJson(req, res, {"message":"Can't pong that"});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if(req.method == "POST"){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jsonBody(req, res, send);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} else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sendJson(req, res, {"message":"Not a POST"});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}).listen(port,() =&gt;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console.log(`Server running at ${port}`);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62" y="-12"/>
            <a:ext cx="22193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Callbacks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Node makes heavy use of callbacks.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Asynchronous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blocking or waiting for file I/O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Makes Node highly scalable...can process many requests without waiting for any function to return a result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62" y="-12"/>
            <a:ext cx="22193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node.js - Event Driven Programming	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Reason why node.js is fast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 soon as Node starts its server, it simply initiates its variables, declares functions and then simply waits for event to occur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225" y="2578425"/>
            <a:ext cx="54483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4662" y="-12"/>
            <a:ext cx="22193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node.js - Event Driven Programming 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62" y="-12"/>
            <a:ext cx="2219325" cy="600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Shape 178"/>
          <p:cNvGraphicFramePr/>
          <p:nvPr/>
        </p:nvGraphicFramePr>
        <p:xfrm>
          <a:off x="307350" y="127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{38B0A513-8B5D-4781-BC5E-54835D1FE4A7}</a:tableStyleId>
              </a:tblPr>
              <a:tblGrid>
                <a:gridCol w="4282300"/>
                <a:gridCol w="4282300"/>
              </a:tblGrid>
              <a:tr h="3732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// Import events module</a:t>
                      </a: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r>
                        <a:rPr lang="en">
                          <a:solidFill>
                            <a:schemeClr val="dk2"/>
                          </a:solidFill>
                        </a:rPr>
                        <a:t>var events = require('events');</a:t>
                      </a: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r>
                        <a:rPr lang="en">
                          <a:solidFill>
                            <a:schemeClr val="dk2"/>
                          </a:solidFill>
                        </a:rPr>
                        <a:t>// Create an eventEmitter object</a:t>
                      </a: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r>
                        <a:rPr lang="en">
                          <a:solidFill>
                            <a:schemeClr val="dk2"/>
                          </a:solidFill>
                        </a:rPr>
                        <a:t>var eventEmitter = new events.EventEmitter();</a:t>
                      </a: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r>
                        <a:rPr lang="en">
                          <a:solidFill>
                            <a:schemeClr val="dk2"/>
                          </a:solidFill>
                        </a:rPr>
                        <a:t>// Create an event handler as follows</a:t>
                      </a: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r>
                        <a:rPr lang="en">
                          <a:solidFill>
                            <a:schemeClr val="dk2"/>
                          </a:solidFill>
                        </a:rPr>
                        <a:t>var connectHandler = function connected() {</a:t>
                      </a: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r>
                        <a:rPr lang="en">
                          <a:solidFill>
                            <a:schemeClr val="dk2"/>
                          </a:solidFill>
                        </a:rPr>
                        <a:t>   console.log('connection succesful.');</a:t>
                      </a: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r>
                        <a:rPr lang="en">
                          <a:solidFill>
                            <a:schemeClr val="dk2"/>
                          </a:solidFill>
                        </a:rPr>
                        <a:t>  </a:t>
                      </a: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r>
                        <a:rPr lang="en">
                          <a:solidFill>
                            <a:schemeClr val="dk2"/>
                          </a:solidFill>
                        </a:rPr>
                        <a:t>   // Fire the data_received event </a:t>
                      </a: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r>
                        <a:rPr lang="en">
                          <a:solidFill>
                            <a:schemeClr val="dk2"/>
                          </a:solidFill>
                        </a:rPr>
                        <a:t>   eventEmitter.emit('data_received');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}</a:t>
                      </a: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// Bind the connection event with the handler</a:t>
                      </a: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r>
                        <a:rPr lang="en">
                          <a:solidFill>
                            <a:schemeClr val="dk2"/>
                          </a:solidFill>
                        </a:rPr>
                        <a:t>eventEmitter.on('connection', connectHandler);</a:t>
                      </a: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r>
                        <a:rPr lang="en">
                          <a:solidFill>
                            <a:schemeClr val="dk2"/>
                          </a:solidFill>
                        </a:rPr>
                        <a:t> </a:t>
                      </a: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r>
                        <a:rPr lang="en">
                          <a:solidFill>
                            <a:schemeClr val="dk2"/>
                          </a:solidFill>
                        </a:rPr>
                        <a:t>// Bind the data_received event with the anonymous function</a:t>
                      </a: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r>
                        <a:rPr lang="en">
                          <a:solidFill>
                            <a:schemeClr val="dk2"/>
                          </a:solidFill>
                        </a:rPr>
                        <a:t>eventEmitter.on('data_received', function(){</a:t>
                      </a: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r>
                        <a:rPr lang="en">
                          <a:solidFill>
                            <a:schemeClr val="dk2"/>
                          </a:solidFill>
                        </a:rPr>
                        <a:t>   console.log('data received succesfully.');</a:t>
                      </a: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r>
                        <a:rPr lang="en">
                          <a:solidFill>
                            <a:schemeClr val="dk2"/>
                          </a:solidFill>
                        </a:rPr>
                        <a:t>});</a:t>
                      </a: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r>
                        <a:rPr lang="en">
                          <a:solidFill>
                            <a:schemeClr val="dk2"/>
                          </a:solidFill>
                        </a:rPr>
                        <a:t>// Fire the connection event </a:t>
                      </a: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r>
                        <a:rPr lang="en">
                          <a:solidFill>
                            <a:schemeClr val="dk2"/>
                          </a:solidFill>
                        </a:rPr>
                        <a:t>eventEmitter.emit('connection');</a:t>
                      </a: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r>
                        <a:rPr lang="en">
                          <a:solidFill>
                            <a:schemeClr val="dk2"/>
                          </a:solidFill>
                        </a:rPr>
                        <a:t>console.log("Program Ended.");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choices:  to use Node or not?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599" cy="3461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Not</a:t>
            </a:r>
            <a:r>
              <a:rPr lang="en"/>
              <a:t> good for CPU-intensive applications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Choose Node for: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Data Intensive Real Time (DIRT) apps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Single page apps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JSON APIs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Data-streaming apps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62" y="-12"/>
            <a:ext cx="22193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JSON Data Types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Number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Boolean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Array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Object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null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0" y="0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JSON Example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{"students":[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{"name":"John", "age":"23", "city":"Agra"},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{"name":"Steve", "age":"28", "city":"Delhi"},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{"name":"Peter", "age":"32", "city":"Chennai"},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{"name":"Chaitanya", "age":"28", "city":"Bangalore"}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]}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0" y="0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XML Example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&lt;students&gt;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&lt;student&gt;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&lt;name&gt;John&lt;/name&gt; &lt;age&gt;23&lt;/age&gt; &lt;city&gt;Agra&lt;/city&gt;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&lt;/student&gt;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&lt;student&gt;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&lt;name&gt;Steve&lt;/name&gt; &lt;age&gt;28&lt;/age&gt; &lt;city&gt;Delhi&lt;/city&gt;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&lt;/student&gt;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&lt;student&gt;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&lt;name&gt;Peter&lt;/name&gt; &lt;age&gt;32&lt;/age&gt; &lt;city&gt;Chennai&lt;/city&gt;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&lt;/student&gt;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&lt;student&gt;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&lt;name&gt;Chaitanya&lt;/name&gt; &lt;age&gt;28&lt;/age&gt; &lt;city&gt;Bangalore&lt;/city&gt;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&lt;/student&gt;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&lt;/students&gt;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0" y="0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choice:  JSON or XML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52400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XML when you need strictly followed structures (moving database, etc.)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 JSON when you need speed (smaller over the wire) and small discrepancies in the details won’t hurt your app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0" y="0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JSON and JavaScript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JSON syntax is a subset of JavaScript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JSON strings can be converted to JavaScript objects easily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eval() function is functional but is not used due to security concerns since it will run the JavaScript in the provided string. This means that a string of malicious JavaScript code can be executed.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The JSON.parse() function will take a JSON string and convert it to a JavaScript object for use and is the recommended way to convert JSON to JavaScript objects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0" y="0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JSON Schemas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Not built into the language like it is in XML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Currently in draft state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accent5"/>
                </a:solidFill>
                <a:hlinkClick r:id="rId3"/>
              </a:rPr>
              <a:t>http://json-schema.org/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https://www.npmjs.com/package/jsonschema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http://jsonschema.net/#/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000" y="0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JSON Schema Example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"title": "Example Schema",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"type": "object",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"properties":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"firstName":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	"type": "string"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},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"lastName":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	"type": "string"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},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"age":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	"description": "Age in years",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	"type": "integer",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	"minimum": 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},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"required": ["firstName", "lastName"]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0" y="0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node.js - Overview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Light weight web server that prioritizes throughput of requests in order to maximize number of clients and minimize response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Applications are defined in JavaScript and little configuration to get up and running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Event driven architecture so IO work can be done in the background and not stall the application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62" y="-12"/>
            <a:ext cx="22193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