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71" r:id="rId4"/>
    <p:sldId id="272" r:id="rId5"/>
    <p:sldId id="315" r:id="rId6"/>
    <p:sldId id="261" r:id="rId7"/>
    <p:sldId id="262" r:id="rId8"/>
    <p:sldId id="263" r:id="rId9"/>
    <p:sldId id="264" r:id="rId10"/>
    <p:sldId id="260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4"/>
    <p:restoredTop sz="94671"/>
  </p:normalViewPr>
  <p:slideViewPr>
    <p:cSldViewPr snapToGrid="0">
      <p:cViewPr varScale="1">
        <p:scale>
          <a:sx n="147" d="100"/>
          <a:sy n="147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F5B74-4888-4346-AB9D-45BBFCCCE55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418B-EE4D-A347-AFA1-6B00C94D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A4F6-6818-E44C-AB28-F505204BB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4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1418B-EE4D-A347-AFA1-6B00C94D1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4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1418B-EE4D-A347-AFA1-6B00C94D1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1418B-EE4D-A347-AFA1-6B00C94D1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A832-9D17-1BD1-497F-F5C4CC964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DDCCA-A537-5881-FC42-001F035CA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2508E-2715-7E74-880E-E128E871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B8C-9797-A047-93A1-B923F1BDD2B4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27541-64EC-261C-FD22-E681F074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3FAEB-010A-0478-75AB-320DE409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88AB-AB5F-2048-A121-5A551B1E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FC38-316B-5444-6CCE-F86B488A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B0C4B-19EF-2790-B3F8-A880E572F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35B54-6B17-7E73-856E-B96BDCA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B8C-9797-A047-93A1-B923F1BDD2B4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D8E4-C146-0D44-6EA1-35B597B0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18099-FB48-9B5B-3F65-564D9E2F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88AB-AB5F-2048-A121-5A551B1E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89A9B-7C8E-8AE9-1FEC-AFFAA97EB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D6C8D-F7BA-2B8F-EFD0-408FA0058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AFF2-724D-FDB9-00CF-A0423BE1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B8C-9797-A047-93A1-B923F1BDD2B4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0358E-97BB-609C-E8D1-638663CF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CE46-E2DC-D2B6-9BE0-8EB88306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88AB-AB5F-2048-A121-5A551B1E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70CB-28B3-41B3-FEE4-DDCFC742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B137-3BD3-1EE3-8474-5706A60F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BA361-CED7-D8C8-4698-9AAAD4CE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B8C-9797-A047-93A1-B923F1BDD2B4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BB03-BBC9-5478-34E6-B24E7488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2C71-32EA-8267-E9F3-383B30C3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88AB-AB5F-2048-A121-5A551B1E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43A1-27E9-8C3B-FB63-A5E8B3B7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4D9CF-9D31-89E6-A0A6-DF4956204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2149-E0C3-D664-6ED0-12D72BAD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B8C-9797-A047-93A1-B923F1BDD2B4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E2115-6ED3-9D24-E126-29092B6E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5CF33-BE0D-716D-E297-B6BFE2BC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88AB-AB5F-2048-A121-5A551B1E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33DA-916E-E5ED-DD8B-B08C4A2E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8786-88E7-D8A8-4255-3C35F0977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A32C7-C1FB-3E03-BE6C-836E63D3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48975-6671-19BD-F59B-5AEB6664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B8C-9797-A047-93A1-B923F1BDD2B4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C3E36-F129-9FE3-7048-F6784618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32A54-1B56-CB80-3B53-945BC43C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88AB-AB5F-2048-A121-5A551B1E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58C3-8BA9-6807-7999-1C4AD06C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90115-459B-4604-05B5-1C092CB8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4E4F5-7C5A-662A-ABA0-CECF88F26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F5783-9AFA-5DC7-EB33-A61FEBB27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5BAD8-275D-9929-B4E5-6D8BDCA9A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E6A48-FE29-50A7-A5B6-D0565C95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B8C-9797-A047-93A1-B923F1BDD2B4}" type="datetimeFigureOut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6E066-0DBA-3ECF-59DF-86C0BBBD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79353-672E-B8D2-6F94-EF190E93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88AB-AB5F-2048-A121-5A551B1E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0FE7-4CE8-CBB3-19C2-B06F7644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11E3F-594F-2BFC-0BC9-306887B0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B8C-9797-A047-93A1-B923F1BDD2B4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F180A-74C3-BBFD-F8C7-34E00976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FE834-7D40-D229-CFC8-AD2CA969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88AB-AB5F-2048-A121-5A551B1E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A9890-BA6D-AE14-79E2-E9958DEE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B8C-9797-A047-93A1-B923F1BDD2B4}" type="datetimeFigureOut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19280-3075-6FC8-A3DA-F4E35B77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31320-AD92-C41C-FDE4-8F81CBE2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88AB-AB5F-2048-A121-5A551B1E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C189-3010-014B-72EB-058AE316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7984-608A-4060-8CDF-D5C583B9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CF9D3-8DA3-5BD1-6591-A0F4490F0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24129-230B-65BB-1E0C-4E7ED4C3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B8C-9797-A047-93A1-B923F1BDD2B4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3B5B-007A-91F3-95DE-8B6CF27D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234C0-C2C2-A3F4-D486-17CE1B44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88AB-AB5F-2048-A121-5A551B1E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18F7-6142-520E-378D-5D17962E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2E8C9-F98C-5007-5FAC-79F71F136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B6596-C33F-5AEC-7D7F-64C8002DB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8A79D-0659-428F-83C0-FE37BE24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B8C-9797-A047-93A1-B923F1BDD2B4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EA94-6C21-C493-6744-665ED572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2FAB1-5AB2-6DBF-16DE-228CAAFA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88AB-AB5F-2048-A121-5A551B1E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FDF77-E5B4-2FF6-437C-6637308F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7F64-4F2E-DAD6-C1F0-A1C3AC9D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FC74-2894-A7C6-EC09-57CF80BA0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02B8C-9797-A047-93A1-B923F1BDD2B4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C652-D38C-4736-16D1-334D414E2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8CDC-BA1C-67CE-6E86-9344B8B14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F788AB-AB5F-2048-A121-5A551B1E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8646-551C-EF9E-A45C-3CAA8F729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Exploring the NCBI </a:t>
            </a:r>
            <a:r>
              <a:rPr lang="en-US" sz="5000" i="1" dirty="0"/>
              <a:t>E. coli </a:t>
            </a:r>
            <a:r>
              <a:rPr lang="en-US" sz="5000" dirty="0"/>
              <a:t>pangenome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CB7A6-C266-641C-44E0-4E9F754BA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6574CB-45E8-62DE-CAFB-537163A3A265}"/>
              </a:ext>
            </a:extLst>
          </p:cNvPr>
          <p:cNvSpPr txBox="1"/>
          <p:nvPr/>
        </p:nvSpPr>
        <p:spPr>
          <a:xfrm>
            <a:off x="1315319" y="4904113"/>
            <a:ext cx="2624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Cabreiro</a:t>
            </a:r>
            <a:r>
              <a:rPr lang="en-US" i="1" dirty="0"/>
              <a:t> Lab retreat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Daniel Martínez Martínez</a:t>
            </a:r>
          </a:p>
        </p:txBody>
      </p:sp>
    </p:spTree>
    <p:extLst>
      <p:ext uri="{BB962C8B-B14F-4D97-AF65-F5344CB8AC3E}">
        <p14:creationId xmlns:p14="http://schemas.microsoft.com/office/powerpoint/2010/main" val="3896060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80B91-19C4-99AD-7BC2-633B522EBEFD}"/>
              </a:ext>
            </a:extLst>
          </p:cNvPr>
          <p:cNvSpPr txBox="1"/>
          <p:nvPr/>
        </p:nvSpPr>
        <p:spPr>
          <a:xfrm>
            <a:off x="1355834" y="1187669"/>
            <a:ext cx="965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Coinfinder</a:t>
            </a:r>
            <a:r>
              <a:rPr lang="en-US" dirty="0"/>
              <a:t> for gene-gene association and look into functional similarities within cliques/clusters</a:t>
            </a:r>
          </a:p>
        </p:txBody>
      </p:sp>
    </p:spTree>
    <p:extLst>
      <p:ext uri="{BB962C8B-B14F-4D97-AF65-F5344CB8AC3E}">
        <p14:creationId xmlns:p14="http://schemas.microsoft.com/office/powerpoint/2010/main" val="277201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7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19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04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44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78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61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FE74C3-53FE-0ACA-B716-91B7F068E072}"/>
              </a:ext>
            </a:extLst>
          </p:cNvPr>
          <p:cNvGrpSpPr/>
          <p:nvPr/>
        </p:nvGrpSpPr>
        <p:grpSpPr>
          <a:xfrm>
            <a:off x="4993092" y="2951946"/>
            <a:ext cx="1848464" cy="983226"/>
            <a:chOff x="875071" y="2015611"/>
            <a:chExt cx="1848464" cy="98322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628C3DC-724A-5B72-100B-E1EC242DA2D0}"/>
                </a:ext>
              </a:extLst>
            </p:cNvPr>
            <p:cNvSpPr/>
            <p:nvPr/>
          </p:nvSpPr>
          <p:spPr>
            <a:xfrm>
              <a:off x="875071" y="2015611"/>
              <a:ext cx="1848464" cy="983226"/>
            </a:xfrm>
            <a:prstGeom prst="roundRect">
              <a:avLst/>
            </a:prstGeom>
            <a:solidFill>
              <a:srgbClr val="FF7E57">
                <a:alpha val="52941"/>
              </a:srgbClr>
            </a:solidFill>
            <a:ln w="28575">
              <a:solidFill>
                <a:srgbClr val="FF0000">
                  <a:alpha val="87843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3A0B28-111A-2F2D-2C08-7FA754BE31B9}"/>
                </a:ext>
              </a:extLst>
            </p:cNvPr>
            <p:cNvSpPr txBox="1"/>
            <p:nvPr/>
          </p:nvSpPr>
          <p:spPr>
            <a:xfrm>
              <a:off x="918294" y="2184059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Escherichia coli</a:t>
              </a:r>
            </a:p>
            <a:p>
              <a:pPr algn="ctr"/>
              <a:r>
                <a:rPr lang="en-US" b="1" dirty="0"/>
                <a:t>10033 </a:t>
              </a:r>
              <a:r>
                <a:rPr lang="en-US" dirty="0"/>
                <a:t>strains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156F673-16E7-B1E6-FF9E-33708D26E095}"/>
              </a:ext>
            </a:extLst>
          </p:cNvPr>
          <p:cNvSpPr txBox="1"/>
          <p:nvPr/>
        </p:nvSpPr>
        <p:spPr>
          <a:xfrm>
            <a:off x="850449" y="2951946"/>
            <a:ext cx="2618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NCBI collection</a:t>
            </a:r>
          </a:p>
          <a:p>
            <a:pPr algn="ctr"/>
            <a:r>
              <a:rPr lang="en-US" sz="2800" b="1" dirty="0"/>
              <a:t>9292</a:t>
            </a:r>
            <a:r>
              <a:rPr lang="en-US" sz="2800" dirty="0"/>
              <a:t> strains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42070-2F7E-671D-C8BC-1AF0B6093BFA}"/>
              </a:ext>
            </a:extLst>
          </p:cNvPr>
          <p:cNvSpPr txBox="1"/>
          <p:nvPr/>
        </p:nvSpPr>
        <p:spPr>
          <a:xfrm>
            <a:off x="8544406" y="2945652"/>
            <a:ext cx="29187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/>
              <a:t>Cabreiro</a:t>
            </a:r>
            <a:r>
              <a:rPr lang="en-US" sz="2800" dirty="0"/>
              <a:t> collection</a:t>
            </a:r>
          </a:p>
          <a:p>
            <a:pPr algn="ctr"/>
            <a:r>
              <a:rPr lang="en-US" sz="2800" b="1" dirty="0"/>
              <a:t>741</a:t>
            </a:r>
            <a:r>
              <a:rPr lang="en-US" sz="2800" dirty="0"/>
              <a:t> strains</a:t>
            </a:r>
          </a:p>
        </p:txBody>
      </p:sp>
      <p:pic>
        <p:nvPicPr>
          <p:cNvPr id="7" name="Picture 2" descr="Centro Nacional para la Información Biotecnológica - Wikipedia, la  enciclopedia libre">
            <a:extLst>
              <a:ext uri="{FF2B5EF4-FFF2-40B4-BE49-F238E27FC236}">
                <a16:creationId xmlns:a16="http://schemas.microsoft.com/office/drawing/2014/main" id="{D3BB9672-2DB9-484F-C67F-21C2638F4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03" y="2860230"/>
            <a:ext cx="971152" cy="119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0B1633-2795-756B-CF5C-B70F5BCA9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911" y="2707709"/>
            <a:ext cx="1160140" cy="14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0CFA0B-922E-877F-B5B9-FC8DC5364E43}"/>
              </a:ext>
            </a:extLst>
          </p:cNvPr>
          <p:cNvSpPr/>
          <p:nvPr/>
        </p:nvSpPr>
        <p:spPr>
          <a:xfrm>
            <a:off x="9698877" y="2697434"/>
            <a:ext cx="1083567" cy="369331"/>
          </a:xfrm>
          <a:prstGeom prst="roundRect">
            <a:avLst/>
          </a:prstGeom>
          <a:solidFill>
            <a:srgbClr val="00FA41">
              <a:alpha val="29020"/>
            </a:srgbClr>
          </a:solidFill>
          <a:ln w="28575">
            <a:solidFill>
              <a:schemeClr val="accent6">
                <a:alpha val="8784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0E8DCD8-FABD-5C4D-3CEA-F6A3CB2E5667}"/>
              </a:ext>
            </a:extLst>
          </p:cNvPr>
          <p:cNvSpPr/>
          <p:nvPr/>
        </p:nvSpPr>
        <p:spPr>
          <a:xfrm>
            <a:off x="5820243" y="2047701"/>
            <a:ext cx="1329083" cy="369331"/>
          </a:xfrm>
          <a:prstGeom prst="roundRect">
            <a:avLst/>
          </a:prstGeom>
          <a:solidFill>
            <a:srgbClr val="00FA41">
              <a:alpha val="29020"/>
            </a:srgbClr>
          </a:solidFill>
          <a:ln w="28575">
            <a:solidFill>
              <a:schemeClr val="accent6">
                <a:alpha val="8784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F876EC7-694C-1609-A82C-C15279097D81}"/>
              </a:ext>
            </a:extLst>
          </p:cNvPr>
          <p:cNvSpPr/>
          <p:nvPr/>
        </p:nvSpPr>
        <p:spPr>
          <a:xfrm>
            <a:off x="5813898" y="735231"/>
            <a:ext cx="1329083" cy="369331"/>
          </a:xfrm>
          <a:prstGeom prst="roundRect">
            <a:avLst/>
          </a:prstGeom>
          <a:solidFill>
            <a:srgbClr val="00FA41">
              <a:alpha val="29020"/>
            </a:srgbClr>
          </a:solidFill>
          <a:ln w="28575">
            <a:solidFill>
              <a:schemeClr val="accent6">
                <a:alpha val="8784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98403E-5B81-4994-7D0D-B3948E2F69C7}"/>
              </a:ext>
            </a:extLst>
          </p:cNvPr>
          <p:cNvSpPr/>
          <p:nvPr/>
        </p:nvSpPr>
        <p:spPr>
          <a:xfrm>
            <a:off x="6975764" y="2712393"/>
            <a:ext cx="1329083" cy="369331"/>
          </a:xfrm>
          <a:prstGeom prst="roundRect">
            <a:avLst/>
          </a:prstGeom>
          <a:solidFill>
            <a:srgbClr val="4756FF">
              <a:alpha val="29020"/>
            </a:srgbClr>
          </a:solidFill>
          <a:ln w="28575">
            <a:solidFill>
              <a:srgbClr val="002060">
                <a:alpha val="8784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E35A68-5B62-781B-3396-D81AAE624B99}"/>
              </a:ext>
            </a:extLst>
          </p:cNvPr>
          <p:cNvGrpSpPr/>
          <p:nvPr/>
        </p:nvGrpSpPr>
        <p:grpSpPr>
          <a:xfrm>
            <a:off x="1425552" y="1805182"/>
            <a:ext cx="1848464" cy="983226"/>
            <a:chOff x="875071" y="2015611"/>
            <a:chExt cx="1848464" cy="98322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B55CF63-0123-2892-120A-79C86EFE693E}"/>
                </a:ext>
              </a:extLst>
            </p:cNvPr>
            <p:cNvSpPr/>
            <p:nvPr/>
          </p:nvSpPr>
          <p:spPr>
            <a:xfrm>
              <a:off x="875071" y="2015611"/>
              <a:ext cx="1848464" cy="983226"/>
            </a:xfrm>
            <a:prstGeom prst="roundRect">
              <a:avLst/>
            </a:prstGeom>
            <a:solidFill>
              <a:srgbClr val="FF7E57">
                <a:alpha val="52941"/>
              </a:srgbClr>
            </a:solidFill>
            <a:ln w="28575">
              <a:solidFill>
                <a:srgbClr val="FF0000">
                  <a:alpha val="87843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FC88D1-C399-3170-97BA-39A989F952B7}"/>
                </a:ext>
              </a:extLst>
            </p:cNvPr>
            <p:cNvSpPr txBox="1"/>
            <p:nvPr/>
          </p:nvSpPr>
          <p:spPr>
            <a:xfrm>
              <a:off x="992193" y="2184059"/>
              <a:ext cx="1614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Escherichia coli</a:t>
              </a:r>
            </a:p>
            <a:p>
              <a:pPr algn="ctr"/>
              <a:r>
                <a:rPr lang="en-US" b="1" dirty="0"/>
                <a:t>29608 </a:t>
              </a:r>
              <a:r>
                <a:rPr lang="en-US" dirty="0"/>
                <a:t>strains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2731503-C383-1DF5-43D5-CC797DE1439D}"/>
              </a:ext>
            </a:extLst>
          </p:cNvPr>
          <p:cNvSpPr txBox="1"/>
          <p:nvPr/>
        </p:nvSpPr>
        <p:spPr>
          <a:xfrm>
            <a:off x="638461" y="1071917"/>
            <a:ext cx="1287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NCBI collection</a:t>
            </a:r>
          </a:p>
          <a:p>
            <a:pPr algn="ctr"/>
            <a:r>
              <a:rPr lang="en-US" sz="1400" b="1" dirty="0"/>
              <a:t>28867</a:t>
            </a:r>
            <a:r>
              <a:rPr lang="en-US" sz="1400" dirty="0"/>
              <a:t> strains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EED2D-954C-BE8F-9445-215B0D87778B}"/>
              </a:ext>
            </a:extLst>
          </p:cNvPr>
          <p:cNvSpPr txBox="1"/>
          <p:nvPr/>
        </p:nvSpPr>
        <p:spPr>
          <a:xfrm>
            <a:off x="618797" y="2983075"/>
            <a:ext cx="1556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Cabreiro</a:t>
            </a:r>
            <a:r>
              <a:rPr lang="en-US" sz="1400" dirty="0"/>
              <a:t> collection</a:t>
            </a:r>
          </a:p>
          <a:p>
            <a:pPr algn="ctr"/>
            <a:r>
              <a:rPr lang="en-US" sz="1400" b="1" dirty="0"/>
              <a:t>741</a:t>
            </a:r>
            <a:r>
              <a:rPr lang="en-US" sz="1400" dirty="0"/>
              <a:t> strains</a:t>
            </a:r>
          </a:p>
        </p:txBody>
      </p:sp>
      <p:pic>
        <p:nvPicPr>
          <p:cNvPr id="1026" name="Picture 2" descr="Centro Nacional para la Información Biotecnológica - Wikipedia, la  enciclopedia libre">
            <a:extLst>
              <a:ext uri="{FF2B5EF4-FFF2-40B4-BE49-F238E27FC236}">
                <a16:creationId xmlns:a16="http://schemas.microsoft.com/office/drawing/2014/main" id="{E8E23A34-278C-E5F0-6A08-AF944B6CD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21" y="1087295"/>
            <a:ext cx="42366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21860-243A-14FA-D819-07E1162C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56" y="2988621"/>
            <a:ext cx="514885" cy="64023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38E71EE-FDC3-B2FA-9097-86545A84684F}"/>
              </a:ext>
            </a:extLst>
          </p:cNvPr>
          <p:cNvSpPr/>
          <p:nvPr/>
        </p:nvSpPr>
        <p:spPr>
          <a:xfrm>
            <a:off x="3974473" y="1423626"/>
            <a:ext cx="1329083" cy="369331"/>
          </a:xfrm>
          <a:prstGeom prst="roundRect">
            <a:avLst/>
          </a:prstGeom>
          <a:solidFill>
            <a:srgbClr val="4756FF">
              <a:alpha val="29020"/>
            </a:srgbClr>
          </a:solidFill>
          <a:ln w="28575">
            <a:solidFill>
              <a:srgbClr val="002060">
                <a:alpha val="8784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94AD2-90CF-261C-6A4C-24808F75F8AA}"/>
              </a:ext>
            </a:extLst>
          </p:cNvPr>
          <p:cNvSpPr txBox="1"/>
          <p:nvPr/>
        </p:nvSpPr>
        <p:spPr>
          <a:xfrm>
            <a:off x="4022042" y="142362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047826-0964-597E-40EE-7BCAF0118338}"/>
              </a:ext>
            </a:extLst>
          </p:cNvPr>
          <p:cNvGrpSpPr/>
          <p:nvPr/>
        </p:nvGrpSpPr>
        <p:grpSpPr>
          <a:xfrm>
            <a:off x="3974473" y="2712392"/>
            <a:ext cx="1331145" cy="374879"/>
            <a:chOff x="3352590" y="3244334"/>
            <a:chExt cx="1331145" cy="37487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1EBF664-9CCD-C7CE-5E4E-780F38FE1149}"/>
                </a:ext>
              </a:extLst>
            </p:cNvPr>
            <p:cNvSpPr/>
            <p:nvPr/>
          </p:nvSpPr>
          <p:spPr>
            <a:xfrm>
              <a:off x="3352590" y="3249882"/>
              <a:ext cx="1329083" cy="369331"/>
            </a:xfrm>
            <a:prstGeom prst="roundRect">
              <a:avLst/>
            </a:prstGeom>
            <a:solidFill>
              <a:srgbClr val="4756FF">
                <a:alpha val="29020"/>
              </a:srgbClr>
            </a:solidFill>
            <a:ln w="28575">
              <a:solidFill>
                <a:srgbClr val="002060">
                  <a:alpha val="87843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FA3EA9-7CB3-8DBD-BEB9-AFD4254EF4F2}"/>
                </a:ext>
              </a:extLst>
            </p:cNvPr>
            <p:cNvSpPr txBox="1"/>
            <p:nvPr/>
          </p:nvSpPr>
          <p:spPr>
            <a:xfrm>
              <a:off x="3354653" y="3244334"/>
              <a:ext cx="1329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Annotations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0C44105-A3B5-8A91-4FC2-8F11E410EB1D}"/>
              </a:ext>
            </a:extLst>
          </p:cNvPr>
          <p:cNvSpPr txBox="1"/>
          <p:nvPr/>
        </p:nvSpPr>
        <p:spPr>
          <a:xfrm>
            <a:off x="5835163" y="717963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Phylogroups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A905B-15F8-8A93-E38F-832596D66DFF}"/>
              </a:ext>
            </a:extLst>
          </p:cNvPr>
          <p:cNvSpPr txBox="1"/>
          <p:nvPr/>
        </p:nvSpPr>
        <p:spPr>
          <a:xfrm>
            <a:off x="4262121" y="209146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C3FEB-7471-01A9-88B8-FF0BBEAEBB10}"/>
              </a:ext>
            </a:extLst>
          </p:cNvPr>
          <p:cNvSpPr txBox="1"/>
          <p:nvPr/>
        </p:nvSpPr>
        <p:spPr>
          <a:xfrm>
            <a:off x="6987028" y="2694854"/>
            <a:ext cx="12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Pangenome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6E557-1CE8-1B23-C25A-5A4690726E31}"/>
              </a:ext>
            </a:extLst>
          </p:cNvPr>
          <p:cNvSpPr txBox="1"/>
          <p:nvPr/>
        </p:nvSpPr>
        <p:spPr>
          <a:xfrm>
            <a:off x="5966320" y="2037405"/>
            <a:ext cx="10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Distances</a:t>
            </a:r>
          </a:p>
        </p:txBody>
      </p:sp>
      <p:pic>
        <p:nvPicPr>
          <p:cNvPr id="20" name="Graphic 19" descr="Fork In Road outline">
            <a:extLst>
              <a:ext uri="{FF2B5EF4-FFF2-40B4-BE49-F238E27FC236}">
                <a16:creationId xmlns:a16="http://schemas.microsoft.com/office/drawing/2014/main" id="{91E36CA5-3249-DFFF-F5BF-08A71EAA4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565872" y="1788154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62328C-2BCB-1DB3-4BAA-C2DDDD02B70C}"/>
              </a:ext>
            </a:extLst>
          </p:cNvPr>
          <p:cNvSpPr txBox="1"/>
          <p:nvPr/>
        </p:nvSpPr>
        <p:spPr>
          <a:xfrm>
            <a:off x="3463552" y="2322265"/>
            <a:ext cx="5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bakta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Graphic 23" descr="Fork In Road outline">
            <a:extLst>
              <a:ext uri="{FF2B5EF4-FFF2-40B4-BE49-F238E27FC236}">
                <a16:creationId xmlns:a16="http://schemas.microsoft.com/office/drawing/2014/main" id="{D8077F19-307A-E846-41BB-75A2E187E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364124" y="1151091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outline">
            <a:extLst>
              <a:ext uri="{FF2B5EF4-FFF2-40B4-BE49-F238E27FC236}">
                <a16:creationId xmlns:a16="http://schemas.microsoft.com/office/drawing/2014/main" id="{FAB6F3D0-F097-5BE5-5E09-258365CD26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4632" y="2451567"/>
            <a:ext cx="1245278" cy="9144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5D93AE25-BF20-E6E3-32FB-13DA26B8EC2D}"/>
              </a:ext>
            </a:extLst>
          </p:cNvPr>
          <p:cNvGrpSpPr/>
          <p:nvPr/>
        </p:nvGrpSpPr>
        <p:grpSpPr>
          <a:xfrm>
            <a:off x="8161304" y="1832897"/>
            <a:ext cx="2437847" cy="374292"/>
            <a:chOff x="7866382" y="2534224"/>
            <a:chExt cx="2437847" cy="37429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A4D2B4E4-B1B6-DA49-6848-A3E04C63ADDD}"/>
                </a:ext>
              </a:extLst>
            </p:cNvPr>
            <p:cNvSpPr/>
            <p:nvPr/>
          </p:nvSpPr>
          <p:spPr>
            <a:xfrm>
              <a:off x="7887814" y="2539185"/>
              <a:ext cx="2370612" cy="369331"/>
            </a:xfrm>
            <a:prstGeom prst="roundRect">
              <a:avLst/>
            </a:prstGeom>
            <a:solidFill>
              <a:srgbClr val="00FA41">
                <a:alpha val="29020"/>
              </a:srgbClr>
            </a:solidFill>
            <a:ln w="28575">
              <a:solidFill>
                <a:schemeClr val="accent6"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ABB56A-9BBE-5CDA-ACF9-D2E9FC1BAD33}"/>
                </a:ext>
              </a:extLst>
            </p:cNvPr>
            <p:cNvSpPr txBox="1"/>
            <p:nvPr/>
          </p:nvSpPr>
          <p:spPr>
            <a:xfrm>
              <a:off x="7866382" y="2534224"/>
              <a:ext cx="2437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genome alignment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7FC00B-3938-6AB2-04B8-267D6C450366}"/>
              </a:ext>
            </a:extLst>
          </p:cNvPr>
          <p:cNvGrpSpPr/>
          <p:nvPr/>
        </p:nvGrpSpPr>
        <p:grpSpPr>
          <a:xfrm>
            <a:off x="8368826" y="447207"/>
            <a:ext cx="1823704" cy="369332"/>
            <a:chOff x="8173453" y="1668620"/>
            <a:chExt cx="1823704" cy="36933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032E3CC-FB23-C76B-4FB0-643F4063FE60}"/>
                </a:ext>
              </a:extLst>
            </p:cNvPr>
            <p:cNvSpPr/>
            <p:nvPr/>
          </p:nvSpPr>
          <p:spPr>
            <a:xfrm>
              <a:off x="8173453" y="1668621"/>
              <a:ext cx="1810728" cy="369331"/>
            </a:xfrm>
            <a:prstGeom prst="roundRect">
              <a:avLst/>
            </a:prstGeom>
            <a:solidFill>
              <a:srgbClr val="00FA41">
                <a:alpha val="29020"/>
              </a:srgbClr>
            </a:solidFill>
            <a:ln w="28575">
              <a:solidFill>
                <a:schemeClr val="accent6"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1C9F5B-00F6-7B21-9AF6-637B28AFF593}"/>
                </a:ext>
              </a:extLst>
            </p:cNvPr>
            <p:cNvSpPr txBox="1"/>
            <p:nvPr/>
          </p:nvSpPr>
          <p:spPr>
            <a:xfrm>
              <a:off x="8173453" y="1668620"/>
              <a:ext cx="1823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Phylogenetic tree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1A87A60-3BE0-9C9C-A8EA-7BAAA092F600}"/>
              </a:ext>
            </a:extLst>
          </p:cNvPr>
          <p:cNvSpPr txBox="1"/>
          <p:nvPr/>
        </p:nvSpPr>
        <p:spPr>
          <a:xfrm>
            <a:off x="9725103" y="2694854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P/A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FCB42D8-8571-3364-9934-C6D093EE1344}"/>
              </a:ext>
            </a:extLst>
          </p:cNvPr>
          <p:cNvSpPr/>
          <p:nvPr/>
        </p:nvSpPr>
        <p:spPr>
          <a:xfrm>
            <a:off x="6728298" y="3491491"/>
            <a:ext cx="4611850" cy="1233693"/>
          </a:xfrm>
          <a:prstGeom prst="roundRect">
            <a:avLst/>
          </a:prstGeom>
          <a:solidFill>
            <a:srgbClr val="FF0000">
              <a:alpha val="38039"/>
            </a:srgbClr>
          </a:solidFill>
          <a:ln w="28575">
            <a:solidFill>
              <a:srgbClr val="FF0000">
                <a:alpha val="8784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405057-E4A3-FB0C-B29E-570258814B49}"/>
              </a:ext>
            </a:extLst>
          </p:cNvPr>
          <p:cNvSpPr txBox="1"/>
          <p:nvPr/>
        </p:nvSpPr>
        <p:spPr>
          <a:xfrm>
            <a:off x="7414475" y="3569728"/>
            <a:ext cx="3239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Reference genes / proteins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CDD16B-F0A3-FCBD-E340-FCEECEFE7669}"/>
              </a:ext>
            </a:extLst>
          </p:cNvPr>
          <p:cNvSpPr txBox="1"/>
          <p:nvPr/>
        </p:nvSpPr>
        <p:spPr>
          <a:xfrm>
            <a:off x="6399452" y="173616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mash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BBD58D-AEDB-7E9D-E157-4355A7EB2328}"/>
              </a:ext>
            </a:extLst>
          </p:cNvPr>
          <p:cNvSpPr txBox="1"/>
          <p:nvPr/>
        </p:nvSpPr>
        <p:spPr>
          <a:xfrm>
            <a:off x="6161870" y="1133553"/>
            <a:ext cx="111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ClermonTyping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70BD79-77D9-6F05-C3F5-5ECAF8D68610}"/>
              </a:ext>
            </a:extLst>
          </p:cNvPr>
          <p:cNvSpPr txBox="1"/>
          <p:nvPr/>
        </p:nvSpPr>
        <p:spPr>
          <a:xfrm>
            <a:off x="5900420" y="2943224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panaroo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2" name="Graphic 41" descr="Arrow Right outline">
            <a:extLst>
              <a:ext uri="{FF2B5EF4-FFF2-40B4-BE49-F238E27FC236}">
                <a16:creationId xmlns:a16="http://schemas.microsoft.com/office/drawing/2014/main" id="{2EB6B264-3FAB-D2BF-50A8-50C251B100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8754643" y="1006063"/>
            <a:ext cx="618618" cy="637309"/>
          </a:xfrm>
          <a:prstGeom prst="rect">
            <a:avLst/>
          </a:prstGeom>
        </p:spPr>
      </p:pic>
      <p:pic>
        <p:nvPicPr>
          <p:cNvPr id="48" name="Graphic 47" descr="Line arrow: Clockwise curve outline">
            <a:extLst>
              <a:ext uri="{FF2B5EF4-FFF2-40B4-BE49-F238E27FC236}">
                <a16:creationId xmlns:a16="http://schemas.microsoft.com/office/drawing/2014/main" id="{89DEB619-DB22-F6F5-A5B2-F5509A3D2C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3151380" flipH="1">
            <a:off x="7478635" y="419982"/>
            <a:ext cx="762985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7653E88-3659-FF18-51AB-5FA845AEAC27}"/>
              </a:ext>
            </a:extLst>
          </p:cNvPr>
          <p:cNvGrpSpPr/>
          <p:nvPr/>
        </p:nvGrpSpPr>
        <p:grpSpPr>
          <a:xfrm>
            <a:off x="8368977" y="2460764"/>
            <a:ext cx="1277149" cy="914400"/>
            <a:chOff x="7746063" y="3024822"/>
            <a:chExt cx="1277149" cy="914400"/>
          </a:xfrm>
        </p:grpSpPr>
        <p:pic>
          <p:nvPicPr>
            <p:cNvPr id="49" name="Graphic 48" descr="Fork In Road outline">
              <a:extLst>
                <a:ext uri="{FF2B5EF4-FFF2-40B4-BE49-F238E27FC236}">
                  <a16:creationId xmlns:a16="http://schemas.microsoft.com/office/drawing/2014/main" id="{955340E4-8F99-A33B-29AB-FEE21A344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7746063" y="3024822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Arrow Right outline">
              <a:extLst>
                <a:ext uri="{FF2B5EF4-FFF2-40B4-BE49-F238E27FC236}">
                  <a16:creationId xmlns:a16="http://schemas.microsoft.com/office/drawing/2014/main" id="{D75315B7-4778-12F6-4F59-9299DD9E9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934" y="3024822"/>
              <a:ext cx="1245278" cy="9144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C09783B-B31C-910B-162C-5D8671B477AC}"/>
              </a:ext>
            </a:extLst>
          </p:cNvPr>
          <p:cNvSpPr txBox="1"/>
          <p:nvPr/>
        </p:nvSpPr>
        <p:spPr>
          <a:xfrm>
            <a:off x="9115642" y="1209113"/>
            <a:ext cx="590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IQTree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3A1719-1C38-BC3C-D166-058104D9A34F}"/>
              </a:ext>
            </a:extLst>
          </p:cNvPr>
          <p:cNvSpPr txBox="1"/>
          <p:nvPr/>
        </p:nvSpPr>
        <p:spPr>
          <a:xfrm>
            <a:off x="4494620" y="227612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panaroo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/mash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93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0CFA0B-922E-877F-B5B9-FC8DC5364E43}"/>
              </a:ext>
            </a:extLst>
          </p:cNvPr>
          <p:cNvSpPr/>
          <p:nvPr/>
        </p:nvSpPr>
        <p:spPr>
          <a:xfrm>
            <a:off x="9698877" y="2697434"/>
            <a:ext cx="1083567" cy="369331"/>
          </a:xfrm>
          <a:prstGeom prst="roundRect">
            <a:avLst/>
          </a:prstGeom>
          <a:solidFill>
            <a:srgbClr val="00FA41">
              <a:alpha val="29020"/>
            </a:srgbClr>
          </a:solidFill>
          <a:ln w="28575">
            <a:solidFill>
              <a:schemeClr val="accent6">
                <a:alpha val="8784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0E8DCD8-FABD-5C4D-3CEA-F6A3CB2E5667}"/>
              </a:ext>
            </a:extLst>
          </p:cNvPr>
          <p:cNvSpPr/>
          <p:nvPr/>
        </p:nvSpPr>
        <p:spPr>
          <a:xfrm>
            <a:off x="5820243" y="2047701"/>
            <a:ext cx="1329083" cy="369331"/>
          </a:xfrm>
          <a:prstGeom prst="roundRect">
            <a:avLst/>
          </a:prstGeom>
          <a:solidFill>
            <a:srgbClr val="00FA41">
              <a:alpha val="29020"/>
            </a:srgbClr>
          </a:solidFill>
          <a:ln w="28575">
            <a:solidFill>
              <a:schemeClr val="accent6">
                <a:alpha val="8784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F876EC7-694C-1609-A82C-C15279097D81}"/>
              </a:ext>
            </a:extLst>
          </p:cNvPr>
          <p:cNvSpPr/>
          <p:nvPr/>
        </p:nvSpPr>
        <p:spPr>
          <a:xfrm>
            <a:off x="5813898" y="735231"/>
            <a:ext cx="1329083" cy="369331"/>
          </a:xfrm>
          <a:prstGeom prst="roundRect">
            <a:avLst/>
          </a:prstGeom>
          <a:solidFill>
            <a:srgbClr val="00FA41">
              <a:alpha val="29020"/>
            </a:srgbClr>
          </a:solidFill>
          <a:ln w="28575">
            <a:solidFill>
              <a:schemeClr val="accent6">
                <a:alpha val="8784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98403E-5B81-4994-7D0D-B3948E2F69C7}"/>
              </a:ext>
            </a:extLst>
          </p:cNvPr>
          <p:cNvSpPr/>
          <p:nvPr/>
        </p:nvSpPr>
        <p:spPr>
          <a:xfrm>
            <a:off x="6975764" y="2712393"/>
            <a:ext cx="1329083" cy="369331"/>
          </a:xfrm>
          <a:prstGeom prst="roundRect">
            <a:avLst/>
          </a:prstGeom>
          <a:solidFill>
            <a:srgbClr val="4756FF">
              <a:alpha val="29020"/>
            </a:srgbClr>
          </a:solidFill>
          <a:ln w="28575">
            <a:solidFill>
              <a:srgbClr val="002060">
                <a:alpha val="8784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262AB7-F31B-6A9C-7A4B-159F74BFDBB6}"/>
              </a:ext>
            </a:extLst>
          </p:cNvPr>
          <p:cNvSpPr/>
          <p:nvPr/>
        </p:nvSpPr>
        <p:spPr>
          <a:xfrm>
            <a:off x="2692498" y="5965870"/>
            <a:ext cx="1848464" cy="751804"/>
          </a:xfrm>
          <a:prstGeom prst="roundRect">
            <a:avLst/>
          </a:prstGeom>
          <a:noFill/>
          <a:ln w="28575">
            <a:solidFill>
              <a:srgbClr val="FF0000">
                <a:alpha val="8784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E35A68-5B62-781B-3396-D81AAE624B99}"/>
              </a:ext>
            </a:extLst>
          </p:cNvPr>
          <p:cNvGrpSpPr/>
          <p:nvPr/>
        </p:nvGrpSpPr>
        <p:grpSpPr>
          <a:xfrm>
            <a:off x="1425552" y="1805182"/>
            <a:ext cx="1848464" cy="983226"/>
            <a:chOff x="875071" y="2015611"/>
            <a:chExt cx="1848464" cy="98322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B55CF63-0123-2892-120A-79C86EFE693E}"/>
                </a:ext>
              </a:extLst>
            </p:cNvPr>
            <p:cNvSpPr/>
            <p:nvPr/>
          </p:nvSpPr>
          <p:spPr>
            <a:xfrm>
              <a:off x="875071" y="2015611"/>
              <a:ext cx="1848464" cy="983226"/>
            </a:xfrm>
            <a:prstGeom prst="roundRect">
              <a:avLst/>
            </a:prstGeom>
            <a:solidFill>
              <a:srgbClr val="FF7E57">
                <a:alpha val="52941"/>
              </a:srgbClr>
            </a:solidFill>
            <a:ln w="28575">
              <a:solidFill>
                <a:srgbClr val="FF0000">
                  <a:alpha val="87843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FC88D1-C399-3170-97BA-39A989F952B7}"/>
                </a:ext>
              </a:extLst>
            </p:cNvPr>
            <p:cNvSpPr txBox="1"/>
            <p:nvPr/>
          </p:nvSpPr>
          <p:spPr>
            <a:xfrm>
              <a:off x="992193" y="2184059"/>
              <a:ext cx="1614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Escherichia coli</a:t>
              </a:r>
            </a:p>
            <a:p>
              <a:pPr algn="ctr"/>
              <a:r>
                <a:rPr lang="en-US" b="1" dirty="0"/>
                <a:t>29608 </a:t>
              </a:r>
              <a:r>
                <a:rPr lang="en-US" dirty="0"/>
                <a:t>strains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2731503-C383-1DF5-43D5-CC797DE1439D}"/>
              </a:ext>
            </a:extLst>
          </p:cNvPr>
          <p:cNvSpPr txBox="1"/>
          <p:nvPr/>
        </p:nvSpPr>
        <p:spPr>
          <a:xfrm>
            <a:off x="638461" y="1071917"/>
            <a:ext cx="1287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NCBI collection</a:t>
            </a:r>
          </a:p>
          <a:p>
            <a:pPr algn="ctr"/>
            <a:r>
              <a:rPr lang="en-US" sz="1400" b="1" dirty="0"/>
              <a:t>28867</a:t>
            </a:r>
            <a:r>
              <a:rPr lang="en-US" sz="1400" dirty="0"/>
              <a:t> strains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EED2D-954C-BE8F-9445-215B0D87778B}"/>
              </a:ext>
            </a:extLst>
          </p:cNvPr>
          <p:cNvSpPr txBox="1"/>
          <p:nvPr/>
        </p:nvSpPr>
        <p:spPr>
          <a:xfrm>
            <a:off x="618797" y="2983075"/>
            <a:ext cx="1556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Cabreiro</a:t>
            </a:r>
            <a:r>
              <a:rPr lang="en-US" sz="1400" dirty="0"/>
              <a:t> collection</a:t>
            </a:r>
          </a:p>
          <a:p>
            <a:pPr algn="ctr"/>
            <a:r>
              <a:rPr lang="en-US" sz="1400" b="1" dirty="0"/>
              <a:t>741</a:t>
            </a:r>
            <a:r>
              <a:rPr lang="en-US" sz="1400" dirty="0"/>
              <a:t> strains</a:t>
            </a:r>
          </a:p>
        </p:txBody>
      </p:sp>
      <p:pic>
        <p:nvPicPr>
          <p:cNvPr id="1026" name="Picture 2" descr="Centro Nacional para la Información Biotecnológica - Wikipedia, la  enciclopedia libre">
            <a:extLst>
              <a:ext uri="{FF2B5EF4-FFF2-40B4-BE49-F238E27FC236}">
                <a16:creationId xmlns:a16="http://schemas.microsoft.com/office/drawing/2014/main" id="{E8E23A34-278C-E5F0-6A08-AF944B6CD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21" y="1087295"/>
            <a:ext cx="42366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21860-243A-14FA-D819-07E1162C8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456" y="2988621"/>
            <a:ext cx="514885" cy="64023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38E71EE-FDC3-B2FA-9097-86545A84684F}"/>
              </a:ext>
            </a:extLst>
          </p:cNvPr>
          <p:cNvSpPr/>
          <p:nvPr/>
        </p:nvSpPr>
        <p:spPr>
          <a:xfrm>
            <a:off x="3974473" y="1423626"/>
            <a:ext cx="1329083" cy="369331"/>
          </a:xfrm>
          <a:prstGeom prst="roundRect">
            <a:avLst/>
          </a:prstGeom>
          <a:solidFill>
            <a:srgbClr val="4756FF">
              <a:alpha val="29020"/>
            </a:srgbClr>
          </a:solidFill>
          <a:ln w="28575">
            <a:solidFill>
              <a:srgbClr val="002060">
                <a:alpha val="8784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94AD2-90CF-261C-6A4C-24808F75F8AA}"/>
              </a:ext>
            </a:extLst>
          </p:cNvPr>
          <p:cNvSpPr txBox="1"/>
          <p:nvPr/>
        </p:nvSpPr>
        <p:spPr>
          <a:xfrm>
            <a:off x="4022042" y="142362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047826-0964-597E-40EE-7BCAF0118338}"/>
              </a:ext>
            </a:extLst>
          </p:cNvPr>
          <p:cNvGrpSpPr/>
          <p:nvPr/>
        </p:nvGrpSpPr>
        <p:grpSpPr>
          <a:xfrm>
            <a:off x="3974473" y="2712392"/>
            <a:ext cx="1331145" cy="374879"/>
            <a:chOff x="3352590" y="3244334"/>
            <a:chExt cx="1331145" cy="37487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1EBF664-9CCD-C7CE-5E4E-780F38FE1149}"/>
                </a:ext>
              </a:extLst>
            </p:cNvPr>
            <p:cNvSpPr/>
            <p:nvPr/>
          </p:nvSpPr>
          <p:spPr>
            <a:xfrm>
              <a:off x="3352590" y="3249882"/>
              <a:ext cx="1329083" cy="369331"/>
            </a:xfrm>
            <a:prstGeom prst="roundRect">
              <a:avLst/>
            </a:prstGeom>
            <a:solidFill>
              <a:srgbClr val="4756FF">
                <a:alpha val="29020"/>
              </a:srgbClr>
            </a:solidFill>
            <a:ln w="28575">
              <a:solidFill>
                <a:srgbClr val="002060">
                  <a:alpha val="87843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FA3EA9-7CB3-8DBD-BEB9-AFD4254EF4F2}"/>
                </a:ext>
              </a:extLst>
            </p:cNvPr>
            <p:cNvSpPr txBox="1"/>
            <p:nvPr/>
          </p:nvSpPr>
          <p:spPr>
            <a:xfrm>
              <a:off x="3354653" y="3244334"/>
              <a:ext cx="1329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Annotations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0C44105-A3B5-8A91-4FC2-8F11E410EB1D}"/>
              </a:ext>
            </a:extLst>
          </p:cNvPr>
          <p:cNvSpPr txBox="1"/>
          <p:nvPr/>
        </p:nvSpPr>
        <p:spPr>
          <a:xfrm>
            <a:off x="5835163" y="717963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Phylogroups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A905B-15F8-8A93-E38F-832596D66DFF}"/>
              </a:ext>
            </a:extLst>
          </p:cNvPr>
          <p:cNvSpPr txBox="1"/>
          <p:nvPr/>
        </p:nvSpPr>
        <p:spPr>
          <a:xfrm>
            <a:off x="4262121" y="209146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C3FEB-7471-01A9-88B8-FF0BBEAEBB10}"/>
              </a:ext>
            </a:extLst>
          </p:cNvPr>
          <p:cNvSpPr txBox="1"/>
          <p:nvPr/>
        </p:nvSpPr>
        <p:spPr>
          <a:xfrm>
            <a:off x="6987028" y="2694854"/>
            <a:ext cx="12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Pangenome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6E557-1CE8-1B23-C25A-5A4690726E31}"/>
              </a:ext>
            </a:extLst>
          </p:cNvPr>
          <p:cNvSpPr txBox="1"/>
          <p:nvPr/>
        </p:nvSpPr>
        <p:spPr>
          <a:xfrm>
            <a:off x="5966320" y="2037405"/>
            <a:ext cx="10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Distances</a:t>
            </a:r>
          </a:p>
        </p:txBody>
      </p:sp>
      <p:pic>
        <p:nvPicPr>
          <p:cNvPr id="20" name="Graphic 19" descr="Fork In Road outline">
            <a:extLst>
              <a:ext uri="{FF2B5EF4-FFF2-40B4-BE49-F238E27FC236}">
                <a16:creationId xmlns:a16="http://schemas.microsoft.com/office/drawing/2014/main" id="{91E36CA5-3249-DFFF-F5BF-08A71EAA4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565872" y="1788154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62328C-2BCB-1DB3-4BAA-C2DDDD02B70C}"/>
              </a:ext>
            </a:extLst>
          </p:cNvPr>
          <p:cNvSpPr txBox="1"/>
          <p:nvPr/>
        </p:nvSpPr>
        <p:spPr>
          <a:xfrm>
            <a:off x="3463552" y="2322265"/>
            <a:ext cx="5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bakta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Graphic 23" descr="Fork In Road outline">
            <a:extLst>
              <a:ext uri="{FF2B5EF4-FFF2-40B4-BE49-F238E27FC236}">
                <a16:creationId xmlns:a16="http://schemas.microsoft.com/office/drawing/2014/main" id="{D8077F19-307A-E846-41BB-75A2E187E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364124" y="1151091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outline">
            <a:extLst>
              <a:ext uri="{FF2B5EF4-FFF2-40B4-BE49-F238E27FC236}">
                <a16:creationId xmlns:a16="http://schemas.microsoft.com/office/drawing/2014/main" id="{FAB6F3D0-F097-5BE5-5E09-258365CD26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24632" y="2451567"/>
            <a:ext cx="1245278" cy="9144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5D93AE25-BF20-E6E3-32FB-13DA26B8EC2D}"/>
              </a:ext>
            </a:extLst>
          </p:cNvPr>
          <p:cNvGrpSpPr/>
          <p:nvPr/>
        </p:nvGrpSpPr>
        <p:grpSpPr>
          <a:xfrm>
            <a:off x="8161304" y="1832897"/>
            <a:ext cx="2437847" cy="374292"/>
            <a:chOff x="7866382" y="2534224"/>
            <a:chExt cx="2437847" cy="37429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A4D2B4E4-B1B6-DA49-6848-A3E04C63ADDD}"/>
                </a:ext>
              </a:extLst>
            </p:cNvPr>
            <p:cNvSpPr/>
            <p:nvPr/>
          </p:nvSpPr>
          <p:spPr>
            <a:xfrm>
              <a:off x="7887814" y="2539185"/>
              <a:ext cx="2370612" cy="369331"/>
            </a:xfrm>
            <a:prstGeom prst="roundRect">
              <a:avLst/>
            </a:prstGeom>
            <a:solidFill>
              <a:srgbClr val="00FA41">
                <a:alpha val="29020"/>
              </a:srgbClr>
            </a:solidFill>
            <a:ln w="28575">
              <a:solidFill>
                <a:schemeClr val="accent6"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ABB56A-9BBE-5CDA-ACF9-D2E9FC1BAD33}"/>
                </a:ext>
              </a:extLst>
            </p:cNvPr>
            <p:cNvSpPr txBox="1"/>
            <p:nvPr/>
          </p:nvSpPr>
          <p:spPr>
            <a:xfrm>
              <a:off x="7866382" y="2534224"/>
              <a:ext cx="2437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genome alignment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7FC00B-3938-6AB2-04B8-267D6C450366}"/>
              </a:ext>
            </a:extLst>
          </p:cNvPr>
          <p:cNvGrpSpPr/>
          <p:nvPr/>
        </p:nvGrpSpPr>
        <p:grpSpPr>
          <a:xfrm>
            <a:off x="8368826" y="447207"/>
            <a:ext cx="1823704" cy="369332"/>
            <a:chOff x="8173453" y="1668620"/>
            <a:chExt cx="1823704" cy="36933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032E3CC-FB23-C76B-4FB0-643F4063FE60}"/>
                </a:ext>
              </a:extLst>
            </p:cNvPr>
            <p:cNvSpPr/>
            <p:nvPr/>
          </p:nvSpPr>
          <p:spPr>
            <a:xfrm>
              <a:off x="8173453" y="1668621"/>
              <a:ext cx="1810728" cy="369331"/>
            </a:xfrm>
            <a:prstGeom prst="roundRect">
              <a:avLst/>
            </a:prstGeom>
            <a:solidFill>
              <a:srgbClr val="00FA41">
                <a:alpha val="29020"/>
              </a:srgbClr>
            </a:solidFill>
            <a:ln w="28575">
              <a:solidFill>
                <a:schemeClr val="accent6"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1C9F5B-00F6-7B21-9AF6-637B28AFF593}"/>
                </a:ext>
              </a:extLst>
            </p:cNvPr>
            <p:cNvSpPr txBox="1"/>
            <p:nvPr/>
          </p:nvSpPr>
          <p:spPr>
            <a:xfrm>
              <a:off x="8173453" y="1668620"/>
              <a:ext cx="1823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Phylogenetic tree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1A87A60-3BE0-9C9C-A8EA-7BAAA092F600}"/>
              </a:ext>
            </a:extLst>
          </p:cNvPr>
          <p:cNvSpPr txBox="1"/>
          <p:nvPr/>
        </p:nvSpPr>
        <p:spPr>
          <a:xfrm>
            <a:off x="9725103" y="2694854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P/A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FCB42D8-8571-3364-9934-C6D093EE1344}"/>
              </a:ext>
            </a:extLst>
          </p:cNvPr>
          <p:cNvSpPr/>
          <p:nvPr/>
        </p:nvSpPr>
        <p:spPr>
          <a:xfrm>
            <a:off x="7749407" y="3453424"/>
            <a:ext cx="2904897" cy="369331"/>
          </a:xfrm>
          <a:prstGeom prst="roundRect">
            <a:avLst/>
          </a:prstGeom>
          <a:solidFill>
            <a:srgbClr val="FF0000">
              <a:alpha val="38039"/>
            </a:srgbClr>
          </a:solidFill>
          <a:ln w="28575">
            <a:solidFill>
              <a:srgbClr val="FF0000">
                <a:alpha val="8784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405057-E4A3-FB0C-B29E-570258814B49}"/>
              </a:ext>
            </a:extLst>
          </p:cNvPr>
          <p:cNvSpPr txBox="1"/>
          <p:nvPr/>
        </p:nvSpPr>
        <p:spPr>
          <a:xfrm>
            <a:off x="7740144" y="3466709"/>
            <a:ext cx="306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 genes / proteins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CDD16B-F0A3-FCBD-E340-FCEECEFE7669}"/>
              </a:ext>
            </a:extLst>
          </p:cNvPr>
          <p:cNvSpPr txBox="1"/>
          <p:nvPr/>
        </p:nvSpPr>
        <p:spPr>
          <a:xfrm>
            <a:off x="6399452" y="173616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mash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BBD58D-AEDB-7E9D-E157-4355A7EB2328}"/>
              </a:ext>
            </a:extLst>
          </p:cNvPr>
          <p:cNvSpPr txBox="1"/>
          <p:nvPr/>
        </p:nvSpPr>
        <p:spPr>
          <a:xfrm>
            <a:off x="6161870" y="1133553"/>
            <a:ext cx="111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ClermonTyping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70BD79-77D9-6F05-C3F5-5ECAF8D68610}"/>
              </a:ext>
            </a:extLst>
          </p:cNvPr>
          <p:cNvSpPr txBox="1"/>
          <p:nvPr/>
        </p:nvSpPr>
        <p:spPr>
          <a:xfrm>
            <a:off x="5900420" y="2943224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panaroo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2" name="Graphic 41" descr="Arrow Right outline">
            <a:extLst>
              <a:ext uri="{FF2B5EF4-FFF2-40B4-BE49-F238E27FC236}">
                <a16:creationId xmlns:a16="http://schemas.microsoft.com/office/drawing/2014/main" id="{2EB6B264-3FAB-D2BF-50A8-50C251B10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8754643" y="1006063"/>
            <a:ext cx="618618" cy="637309"/>
          </a:xfrm>
          <a:prstGeom prst="rect">
            <a:avLst/>
          </a:prstGeom>
        </p:spPr>
      </p:pic>
      <p:pic>
        <p:nvPicPr>
          <p:cNvPr id="48" name="Graphic 47" descr="Line arrow: Clockwise curve outline">
            <a:extLst>
              <a:ext uri="{FF2B5EF4-FFF2-40B4-BE49-F238E27FC236}">
                <a16:creationId xmlns:a16="http://schemas.microsoft.com/office/drawing/2014/main" id="{89DEB619-DB22-F6F5-A5B2-F5509A3D2C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3151380" flipH="1">
            <a:off x="7478635" y="419982"/>
            <a:ext cx="762985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7653E88-3659-FF18-51AB-5FA845AEAC27}"/>
              </a:ext>
            </a:extLst>
          </p:cNvPr>
          <p:cNvGrpSpPr/>
          <p:nvPr/>
        </p:nvGrpSpPr>
        <p:grpSpPr>
          <a:xfrm>
            <a:off x="8368977" y="2460764"/>
            <a:ext cx="1277149" cy="914400"/>
            <a:chOff x="7746063" y="3024822"/>
            <a:chExt cx="1277149" cy="914400"/>
          </a:xfrm>
        </p:grpSpPr>
        <p:pic>
          <p:nvPicPr>
            <p:cNvPr id="49" name="Graphic 48" descr="Fork In Road outline">
              <a:extLst>
                <a:ext uri="{FF2B5EF4-FFF2-40B4-BE49-F238E27FC236}">
                  <a16:creationId xmlns:a16="http://schemas.microsoft.com/office/drawing/2014/main" id="{955340E4-8F99-A33B-29AB-FEE21A344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7746063" y="3024822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Arrow Right outline">
              <a:extLst>
                <a:ext uri="{FF2B5EF4-FFF2-40B4-BE49-F238E27FC236}">
                  <a16:creationId xmlns:a16="http://schemas.microsoft.com/office/drawing/2014/main" id="{D75315B7-4778-12F6-4F59-9299DD9E9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77934" y="3024822"/>
              <a:ext cx="1245278" cy="9144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C09783B-B31C-910B-162C-5D8671B477AC}"/>
              </a:ext>
            </a:extLst>
          </p:cNvPr>
          <p:cNvSpPr txBox="1"/>
          <p:nvPr/>
        </p:nvSpPr>
        <p:spPr>
          <a:xfrm>
            <a:off x="9115642" y="1209113"/>
            <a:ext cx="590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IQTree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3A1719-1C38-BC3C-D166-058104D9A34F}"/>
              </a:ext>
            </a:extLst>
          </p:cNvPr>
          <p:cNvSpPr txBox="1"/>
          <p:nvPr/>
        </p:nvSpPr>
        <p:spPr>
          <a:xfrm>
            <a:off x="4494620" y="227612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panaroo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/mash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1E95C16-040D-5746-B97B-89F4F407D92A}"/>
              </a:ext>
            </a:extLst>
          </p:cNvPr>
          <p:cNvCxnSpPr>
            <a:cxnSpLocks/>
            <a:stCxn id="1034" idx="0"/>
            <a:endCxn id="1037" idx="0"/>
          </p:cNvCxnSpPr>
          <p:nvPr/>
        </p:nvCxnSpPr>
        <p:spPr>
          <a:xfrm flipH="1" flipV="1">
            <a:off x="1518521" y="4317294"/>
            <a:ext cx="7274241" cy="148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4" name="Arc 1033">
            <a:extLst>
              <a:ext uri="{FF2B5EF4-FFF2-40B4-BE49-F238E27FC236}">
                <a16:creationId xmlns:a16="http://schemas.microsoft.com/office/drawing/2014/main" id="{EC8F79AD-45EF-B2AF-A262-84F5B4DEF057}"/>
              </a:ext>
            </a:extLst>
          </p:cNvPr>
          <p:cNvSpPr/>
          <p:nvPr/>
        </p:nvSpPr>
        <p:spPr>
          <a:xfrm flipV="1">
            <a:off x="8304847" y="3714070"/>
            <a:ext cx="975831" cy="61805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BAE0E401-62A2-8B55-B284-A80B9A7BA11B}"/>
              </a:ext>
            </a:extLst>
          </p:cNvPr>
          <p:cNvSpPr/>
          <p:nvPr/>
        </p:nvSpPr>
        <p:spPr>
          <a:xfrm flipH="1" flipV="1">
            <a:off x="9280792" y="3709897"/>
            <a:ext cx="1083486" cy="61805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Arc 1036">
            <a:extLst>
              <a:ext uri="{FF2B5EF4-FFF2-40B4-BE49-F238E27FC236}">
                <a16:creationId xmlns:a16="http://schemas.microsoft.com/office/drawing/2014/main" id="{ED1CFA24-F25D-B738-C4B1-78EB1AA40306}"/>
              </a:ext>
            </a:extLst>
          </p:cNvPr>
          <p:cNvSpPr/>
          <p:nvPr/>
        </p:nvSpPr>
        <p:spPr>
          <a:xfrm rot="10800000" flipV="1">
            <a:off x="1021408" y="4317224"/>
            <a:ext cx="975831" cy="789362"/>
          </a:xfrm>
          <a:prstGeom prst="arc">
            <a:avLst>
              <a:gd name="adj1" fmla="val 16119890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55C02BD4-8607-9A7C-BEDA-79474BD245CC}"/>
              </a:ext>
            </a:extLst>
          </p:cNvPr>
          <p:cNvGrpSpPr/>
          <p:nvPr/>
        </p:nvGrpSpPr>
        <p:grpSpPr>
          <a:xfrm>
            <a:off x="62301" y="4818410"/>
            <a:ext cx="2046394" cy="382025"/>
            <a:chOff x="3617833" y="5008239"/>
            <a:chExt cx="2046394" cy="382025"/>
          </a:xfrm>
        </p:grpSpPr>
        <p:sp>
          <p:nvSpPr>
            <p:cNvPr id="1038" name="Rounded Rectangle 1037">
              <a:extLst>
                <a:ext uri="{FF2B5EF4-FFF2-40B4-BE49-F238E27FC236}">
                  <a16:creationId xmlns:a16="http://schemas.microsoft.com/office/drawing/2014/main" id="{763E4B99-B10E-D721-C0F6-B6D68EF5BAE2}"/>
                </a:ext>
              </a:extLst>
            </p:cNvPr>
            <p:cNvSpPr/>
            <p:nvPr/>
          </p:nvSpPr>
          <p:spPr>
            <a:xfrm>
              <a:off x="3630042" y="5020933"/>
              <a:ext cx="1970971" cy="369331"/>
            </a:xfrm>
            <a:prstGeom prst="roundRect">
              <a:avLst/>
            </a:prstGeom>
            <a:solidFill>
              <a:srgbClr val="00FA41">
                <a:alpha val="29020"/>
              </a:srgbClr>
            </a:solidFill>
            <a:ln w="28575">
              <a:solidFill>
                <a:schemeClr val="accent6"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8DA3F8D7-A7C6-916E-328B-F00EDB54560B}"/>
                </a:ext>
              </a:extLst>
            </p:cNvPr>
            <p:cNvSpPr txBox="1"/>
            <p:nvPr/>
          </p:nvSpPr>
          <p:spPr>
            <a:xfrm>
              <a:off x="3617833" y="5008239"/>
              <a:ext cx="204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prediction</a:t>
              </a:r>
            </a:p>
          </p:txBody>
        </p: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278CED13-A0BE-55D0-D9DC-628CD1DFC597}"/>
              </a:ext>
            </a:extLst>
          </p:cNvPr>
          <p:cNvGrpSpPr/>
          <p:nvPr/>
        </p:nvGrpSpPr>
        <p:grpSpPr>
          <a:xfrm>
            <a:off x="2609654" y="4830901"/>
            <a:ext cx="1931307" cy="380322"/>
            <a:chOff x="6058288" y="5409315"/>
            <a:chExt cx="1732334" cy="380322"/>
          </a:xfrm>
        </p:grpSpPr>
        <p:sp>
          <p:nvSpPr>
            <p:cNvPr id="1040" name="Rounded Rectangle 1039">
              <a:extLst>
                <a:ext uri="{FF2B5EF4-FFF2-40B4-BE49-F238E27FC236}">
                  <a16:creationId xmlns:a16="http://schemas.microsoft.com/office/drawing/2014/main" id="{89E1F9B2-E25D-480A-2AA9-3BAB7363CE90}"/>
                </a:ext>
              </a:extLst>
            </p:cNvPr>
            <p:cNvSpPr/>
            <p:nvPr/>
          </p:nvSpPr>
          <p:spPr>
            <a:xfrm>
              <a:off x="6096001" y="5420306"/>
              <a:ext cx="1618352" cy="369331"/>
            </a:xfrm>
            <a:prstGeom prst="roundRect">
              <a:avLst/>
            </a:prstGeom>
            <a:solidFill>
              <a:srgbClr val="00FA41">
                <a:alpha val="29020"/>
              </a:srgbClr>
            </a:solidFill>
            <a:ln w="28575">
              <a:solidFill>
                <a:schemeClr val="accent6"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8E988773-43F9-5EAB-830E-ED2358293069}"/>
                </a:ext>
              </a:extLst>
            </p:cNvPr>
            <p:cNvSpPr txBox="1"/>
            <p:nvPr/>
          </p:nvSpPr>
          <p:spPr>
            <a:xfrm>
              <a:off x="6058288" y="5409315"/>
              <a:ext cx="17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InterPro</a:t>
              </a:r>
              <a:r>
                <a:rPr lang="en-US" dirty="0"/>
                <a:t> analysis</a:t>
              </a: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11F0CD24-CE2B-9B68-CF62-FEF181A7709B}"/>
              </a:ext>
            </a:extLst>
          </p:cNvPr>
          <p:cNvGrpSpPr/>
          <p:nvPr/>
        </p:nvGrpSpPr>
        <p:grpSpPr>
          <a:xfrm>
            <a:off x="4796520" y="4812915"/>
            <a:ext cx="1812748" cy="380322"/>
            <a:chOff x="5230550" y="5005272"/>
            <a:chExt cx="1656223" cy="380322"/>
          </a:xfrm>
        </p:grpSpPr>
        <p:sp>
          <p:nvSpPr>
            <p:cNvPr id="1043" name="Rounded Rectangle 1042">
              <a:extLst>
                <a:ext uri="{FF2B5EF4-FFF2-40B4-BE49-F238E27FC236}">
                  <a16:creationId xmlns:a16="http://schemas.microsoft.com/office/drawing/2014/main" id="{AED4ACB8-4EFD-238D-0208-218092790E7E}"/>
                </a:ext>
              </a:extLst>
            </p:cNvPr>
            <p:cNvSpPr/>
            <p:nvPr/>
          </p:nvSpPr>
          <p:spPr>
            <a:xfrm>
              <a:off x="5251400" y="5016263"/>
              <a:ext cx="1618352" cy="369331"/>
            </a:xfrm>
            <a:prstGeom prst="roundRect">
              <a:avLst/>
            </a:prstGeom>
            <a:solidFill>
              <a:srgbClr val="00FA41">
                <a:alpha val="29020"/>
              </a:srgbClr>
            </a:solidFill>
            <a:ln w="28575">
              <a:solidFill>
                <a:schemeClr val="accent6"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C5952A95-7CF9-43A9-F72C-F660922B7E11}"/>
                </a:ext>
              </a:extLst>
            </p:cNvPr>
            <p:cNvSpPr txBox="1"/>
            <p:nvPr/>
          </p:nvSpPr>
          <p:spPr>
            <a:xfrm>
              <a:off x="5230550" y="5005272"/>
              <a:ext cx="1656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eggnog</a:t>
              </a:r>
              <a:r>
                <a:rPr lang="en-US" dirty="0"/>
                <a:t> analysis</a:t>
              </a:r>
            </a:p>
          </p:txBody>
        </p:sp>
      </p:grp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70DC9872-7513-13B8-5CE0-D566044A02F0}"/>
              </a:ext>
            </a:extLst>
          </p:cNvPr>
          <p:cNvCxnSpPr>
            <a:cxnSpLocks/>
          </p:cNvCxnSpPr>
          <p:nvPr/>
        </p:nvCxnSpPr>
        <p:spPr>
          <a:xfrm flipH="1" flipV="1">
            <a:off x="9816636" y="4326162"/>
            <a:ext cx="782515" cy="53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9" name="Arc 1048">
            <a:extLst>
              <a:ext uri="{FF2B5EF4-FFF2-40B4-BE49-F238E27FC236}">
                <a16:creationId xmlns:a16="http://schemas.microsoft.com/office/drawing/2014/main" id="{01DEF074-36BA-1A43-C98D-25869ED818CF}"/>
              </a:ext>
            </a:extLst>
          </p:cNvPr>
          <p:cNvSpPr/>
          <p:nvPr/>
        </p:nvSpPr>
        <p:spPr>
          <a:xfrm rot="10800000" flipH="1" flipV="1">
            <a:off x="10071336" y="4332540"/>
            <a:ext cx="1028190" cy="789362"/>
          </a:xfrm>
          <a:prstGeom prst="arc">
            <a:avLst>
              <a:gd name="adj1" fmla="val 16119890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Arc 1050">
            <a:extLst>
              <a:ext uri="{FF2B5EF4-FFF2-40B4-BE49-F238E27FC236}">
                <a16:creationId xmlns:a16="http://schemas.microsoft.com/office/drawing/2014/main" id="{BFA074E1-05E3-F5E6-890D-7BCB40B8D969}"/>
              </a:ext>
            </a:extLst>
          </p:cNvPr>
          <p:cNvSpPr/>
          <p:nvPr/>
        </p:nvSpPr>
        <p:spPr>
          <a:xfrm rot="10800000" flipV="1">
            <a:off x="3612199" y="4325821"/>
            <a:ext cx="975831" cy="789362"/>
          </a:xfrm>
          <a:prstGeom prst="arc">
            <a:avLst>
              <a:gd name="adj1" fmla="val 16119890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Arc 1051">
            <a:extLst>
              <a:ext uri="{FF2B5EF4-FFF2-40B4-BE49-F238E27FC236}">
                <a16:creationId xmlns:a16="http://schemas.microsoft.com/office/drawing/2014/main" id="{6DAEE77F-9ECA-AFD8-90EB-3F5434220DEB}"/>
              </a:ext>
            </a:extLst>
          </p:cNvPr>
          <p:cNvSpPr/>
          <p:nvPr/>
        </p:nvSpPr>
        <p:spPr>
          <a:xfrm rot="10800000" flipV="1">
            <a:off x="5745415" y="4330120"/>
            <a:ext cx="975831" cy="789362"/>
          </a:xfrm>
          <a:prstGeom prst="arc">
            <a:avLst>
              <a:gd name="adj1" fmla="val 16119890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03A64815-038F-E24B-ECD4-BB3186C78F0A}"/>
              </a:ext>
            </a:extLst>
          </p:cNvPr>
          <p:cNvGrpSpPr/>
          <p:nvPr/>
        </p:nvGrpSpPr>
        <p:grpSpPr>
          <a:xfrm>
            <a:off x="6948861" y="4830352"/>
            <a:ext cx="1859537" cy="388806"/>
            <a:chOff x="7269247" y="5205765"/>
            <a:chExt cx="1859537" cy="388806"/>
          </a:xfrm>
        </p:grpSpPr>
        <p:sp>
          <p:nvSpPr>
            <p:cNvPr id="1054" name="Rounded Rectangle 1053">
              <a:extLst>
                <a:ext uri="{FF2B5EF4-FFF2-40B4-BE49-F238E27FC236}">
                  <a16:creationId xmlns:a16="http://schemas.microsoft.com/office/drawing/2014/main" id="{7C5B9F74-4184-87A2-126D-B72D176304F5}"/>
                </a:ext>
              </a:extLst>
            </p:cNvPr>
            <p:cNvSpPr/>
            <p:nvPr/>
          </p:nvSpPr>
          <p:spPr>
            <a:xfrm>
              <a:off x="7269247" y="5225240"/>
              <a:ext cx="1846396" cy="369331"/>
            </a:xfrm>
            <a:prstGeom prst="roundRect">
              <a:avLst/>
            </a:prstGeom>
            <a:solidFill>
              <a:srgbClr val="00FA41">
                <a:alpha val="29020"/>
              </a:srgbClr>
            </a:solidFill>
            <a:ln w="28575">
              <a:solidFill>
                <a:schemeClr val="accent6"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1CCEF292-4098-DD89-072A-B5B909F5DDED}"/>
                </a:ext>
              </a:extLst>
            </p:cNvPr>
            <p:cNvSpPr txBox="1"/>
            <p:nvPr/>
          </p:nvSpPr>
          <p:spPr>
            <a:xfrm>
              <a:off x="7276354" y="5205765"/>
              <a:ext cx="1852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progenomes</a:t>
              </a:r>
              <a:r>
                <a:rPr lang="en-US" dirty="0"/>
                <a:t> blast</a:t>
              </a: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22F4849C-D68C-7E19-B65D-F69B4AF75F02}"/>
              </a:ext>
            </a:extLst>
          </p:cNvPr>
          <p:cNvGrpSpPr/>
          <p:nvPr/>
        </p:nvGrpSpPr>
        <p:grpSpPr>
          <a:xfrm>
            <a:off x="10075346" y="4808995"/>
            <a:ext cx="1846396" cy="382192"/>
            <a:chOff x="10286980" y="4970783"/>
            <a:chExt cx="1846396" cy="382192"/>
          </a:xfrm>
        </p:grpSpPr>
        <p:sp>
          <p:nvSpPr>
            <p:cNvPr id="1056" name="Rounded Rectangle 1055">
              <a:extLst>
                <a:ext uri="{FF2B5EF4-FFF2-40B4-BE49-F238E27FC236}">
                  <a16:creationId xmlns:a16="http://schemas.microsoft.com/office/drawing/2014/main" id="{952EC6E9-3803-4ACB-CD0C-FFBCAB4667FE}"/>
                </a:ext>
              </a:extLst>
            </p:cNvPr>
            <p:cNvSpPr/>
            <p:nvPr/>
          </p:nvSpPr>
          <p:spPr>
            <a:xfrm>
              <a:off x="10286980" y="4983644"/>
              <a:ext cx="1846396" cy="369331"/>
            </a:xfrm>
            <a:prstGeom prst="roundRect">
              <a:avLst/>
            </a:prstGeom>
            <a:solidFill>
              <a:srgbClr val="00B0F0">
                <a:alpha val="29020"/>
              </a:srgbClr>
            </a:solidFill>
            <a:ln w="28575">
              <a:solidFill>
                <a:srgbClr val="00B0F0">
                  <a:alpha val="87843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0832534C-927E-C4FD-B29F-1EF71031DC73}"/>
                </a:ext>
              </a:extLst>
            </p:cNvPr>
            <p:cNvSpPr txBox="1"/>
            <p:nvPr/>
          </p:nvSpPr>
          <p:spPr>
            <a:xfrm>
              <a:off x="10376666" y="4970783"/>
              <a:ext cx="1752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protein structure</a:t>
              </a:r>
              <a:endParaRPr lang="en-US" dirty="0"/>
            </a:p>
          </p:txBody>
        </p:sp>
      </p:grpSp>
      <p:sp>
        <p:nvSpPr>
          <p:cNvPr id="1060" name="Arc 1059">
            <a:extLst>
              <a:ext uri="{FF2B5EF4-FFF2-40B4-BE49-F238E27FC236}">
                <a16:creationId xmlns:a16="http://schemas.microsoft.com/office/drawing/2014/main" id="{4A8B3B05-FD3C-5F68-54D8-59DC915EBE30}"/>
              </a:ext>
            </a:extLst>
          </p:cNvPr>
          <p:cNvSpPr/>
          <p:nvPr/>
        </p:nvSpPr>
        <p:spPr>
          <a:xfrm rot="10800000" flipV="1">
            <a:off x="7314981" y="4331501"/>
            <a:ext cx="975831" cy="789362"/>
          </a:xfrm>
          <a:prstGeom prst="arc">
            <a:avLst>
              <a:gd name="adj1" fmla="val 16119890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04BC4F3-6A40-4DA6-5460-646F0622FEBF}"/>
              </a:ext>
            </a:extLst>
          </p:cNvPr>
          <p:cNvSpPr txBox="1"/>
          <p:nvPr/>
        </p:nvSpPr>
        <p:spPr>
          <a:xfrm>
            <a:off x="238341" y="4103102"/>
            <a:ext cx="805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proteInfer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CLEAN</a:t>
            </a:r>
          </a:p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deepFRI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6C7BD240-B774-6BF0-B395-5032DF25693C}"/>
              </a:ext>
            </a:extLst>
          </p:cNvPr>
          <p:cNvSpPr txBox="1"/>
          <p:nvPr/>
        </p:nvSpPr>
        <p:spPr>
          <a:xfrm>
            <a:off x="2872833" y="4426267"/>
            <a:ext cx="688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InterPro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59DB5497-67A3-28C5-F220-4C7C34AEC666}"/>
              </a:ext>
            </a:extLst>
          </p:cNvPr>
          <p:cNvSpPr txBox="1"/>
          <p:nvPr/>
        </p:nvSpPr>
        <p:spPr>
          <a:xfrm>
            <a:off x="5007295" y="4435927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eggNOG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E3F88B6D-0F10-A6AB-88A0-7829BF6CA766}"/>
              </a:ext>
            </a:extLst>
          </p:cNvPr>
          <p:cNvSpPr txBox="1"/>
          <p:nvPr/>
        </p:nvSpPr>
        <p:spPr>
          <a:xfrm>
            <a:off x="7503298" y="4425020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Diamond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A62746A7-2E7F-542E-CA36-BCB245D2EFCF}"/>
              </a:ext>
            </a:extLst>
          </p:cNvPr>
          <p:cNvSpPr txBox="1"/>
          <p:nvPr/>
        </p:nvSpPr>
        <p:spPr>
          <a:xfrm>
            <a:off x="11170593" y="4119893"/>
            <a:ext cx="97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AlphaFold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</a:t>
            </a:r>
          </a:p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ESM</a:t>
            </a:r>
          </a:p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OpenFold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26A8F7B-B415-7B1B-AE7D-36B818158A57}"/>
              </a:ext>
            </a:extLst>
          </p:cNvPr>
          <p:cNvSpPr txBox="1"/>
          <p:nvPr/>
        </p:nvSpPr>
        <p:spPr>
          <a:xfrm>
            <a:off x="634653" y="5302451"/>
            <a:ext cx="784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 terms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9E895BD-2314-6568-261B-409A6921B3EA}"/>
              </a:ext>
            </a:extLst>
          </p:cNvPr>
          <p:cNvSpPr txBox="1"/>
          <p:nvPr/>
        </p:nvSpPr>
        <p:spPr>
          <a:xfrm>
            <a:off x="3083759" y="5302451"/>
            <a:ext cx="784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 terms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D3D3ED14-96D2-BAE8-D585-F9710AA9B0A2}"/>
              </a:ext>
            </a:extLst>
          </p:cNvPr>
          <p:cNvSpPr txBox="1"/>
          <p:nvPr/>
        </p:nvSpPr>
        <p:spPr>
          <a:xfrm>
            <a:off x="5092606" y="5302451"/>
            <a:ext cx="114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COG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categories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D4546F93-24E0-7FE6-8F33-C49E2FF97A47}"/>
              </a:ext>
            </a:extLst>
          </p:cNvPr>
          <p:cNvSpPr txBox="1"/>
          <p:nvPr/>
        </p:nvSpPr>
        <p:spPr>
          <a:xfrm>
            <a:off x="7231425" y="5302451"/>
            <a:ext cx="1538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protein seq. similarity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B478BB84-A602-71D3-7BB6-A8DCCD75F96A}"/>
              </a:ext>
            </a:extLst>
          </p:cNvPr>
          <p:cNvSpPr txBox="1"/>
          <p:nvPr/>
        </p:nvSpPr>
        <p:spPr>
          <a:xfrm>
            <a:off x="10271984" y="5302451"/>
            <a:ext cx="1451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protein 3D structure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73" name="Graphic 1072" descr="Arrow Right outline">
            <a:extLst>
              <a:ext uri="{FF2B5EF4-FFF2-40B4-BE49-F238E27FC236}">
                <a16:creationId xmlns:a16="http://schemas.microsoft.com/office/drawing/2014/main" id="{7356236F-EEC8-24A7-A819-EBCAF925D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433721">
            <a:off x="1420143" y="5556349"/>
            <a:ext cx="1245278" cy="557087"/>
          </a:xfrm>
          <a:prstGeom prst="rect">
            <a:avLst/>
          </a:prstGeom>
        </p:spPr>
      </p:pic>
      <p:pic>
        <p:nvPicPr>
          <p:cNvPr id="1074" name="Graphic 1073" descr="Arrow Right outline">
            <a:extLst>
              <a:ext uri="{FF2B5EF4-FFF2-40B4-BE49-F238E27FC236}">
                <a16:creationId xmlns:a16="http://schemas.microsoft.com/office/drawing/2014/main" id="{06864F21-5F37-E662-6BFD-3DC316EF59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819565" flipH="1">
            <a:off x="4581846" y="5566174"/>
            <a:ext cx="1146223" cy="557087"/>
          </a:xfrm>
          <a:prstGeom prst="rect">
            <a:avLst/>
          </a:prstGeom>
        </p:spPr>
      </p:pic>
      <p:pic>
        <p:nvPicPr>
          <p:cNvPr id="1075" name="Graphic 1074" descr="Arrow Right outline">
            <a:extLst>
              <a:ext uri="{FF2B5EF4-FFF2-40B4-BE49-F238E27FC236}">
                <a16:creationId xmlns:a16="http://schemas.microsoft.com/office/drawing/2014/main" id="{5E0D198C-AA2A-4CD9-7CF7-403638771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433721">
            <a:off x="5850267" y="5573233"/>
            <a:ext cx="1245278" cy="557087"/>
          </a:xfrm>
          <a:prstGeom prst="rect">
            <a:avLst/>
          </a:prstGeom>
        </p:spPr>
      </p:pic>
      <p:pic>
        <p:nvPicPr>
          <p:cNvPr id="1076" name="Graphic 1075" descr="Arrow Right outline">
            <a:extLst>
              <a:ext uri="{FF2B5EF4-FFF2-40B4-BE49-F238E27FC236}">
                <a16:creationId xmlns:a16="http://schemas.microsoft.com/office/drawing/2014/main" id="{FE678BEB-82CE-B134-598F-4FEE722588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819565" flipH="1">
            <a:off x="9445344" y="5568151"/>
            <a:ext cx="1146223" cy="557087"/>
          </a:xfrm>
          <a:prstGeom prst="rect">
            <a:avLst/>
          </a:prstGeom>
        </p:spPr>
      </p:pic>
      <p:sp>
        <p:nvSpPr>
          <p:cNvPr id="1077" name="Rounded Rectangle 1076">
            <a:extLst>
              <a:ext uri="{FF2B5EF4-FFF2-40B4-BE49-F238E27FC236}">
                <a16:creationId xmlns:a16="http://schemas.microsoft.com/office/drawing/2014/main" id="{366D516C-4999-35AF-7EFF-C06E52F5A395}"/>
              </a:ext>
            </a:extLst>
          </p:cNvPr>
          <p:cNvSpPr/>
          <p:nvPr/>
        </p:nvSpPr>
        <p:spPr>
          <a:xfrm>
            <a:off x="7314980" y="5965870"/>
            <a:ext cx="1848464" cy="751804"/>
          </a:xfrm>
          <a:prstGeom prst="roundRect">
            <a:avLst/>
          </a:prstGeom>
          <a:noFill/>
          <a:ln w="28575">
            <a:solidFill>
              <a:srgbClr val="FF0000">
                <a:alpha val="8784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502BC9AE-69D2-49F3-3C88-0CAEB31B2879}"/>
              </a:ext>
            </a:extLst>
          </p:cNvPr>
          <p:cNvSpPr txBox="1"/>
          <p:nvPr/>
        </p:nvSpPr>
        <p:spPr>
          <a:xfrm>
            <a:off x="3337821" y="5990061"/>
            <a:ext cx="651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PCA</a:t>
            </a:r>
          </a:p>
          <a:p>
            <a:r>
              <a:rPr lang="en-US" sz="1400" dirty="0"/>
              <a:t>t-SNE</a:t>
            </a:r>
          </a:p>
          <a:p>
            <a:r>
              <a:rPr lang="en-US" sz="1400" dirty="0"/>
              <a:t>UMAP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CC3AF93C-5234-34DE-CE58-0041ACF1A345}"/>
              </a:ext>
            </a:extLst>
          </p:cNvPr>
          <p:cNvSpPr txBox="1"/>
          <p:nvPr/>
        </p:nvSpPr>
        <p:spPr>
          <a:xfrm>
            <a:off x="7912557" y="5979010"/>
            <a:ext cx="651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PCA</a:t>
            </a:r>
          </a:p>
          <a:p>
            <a:r>
              <a:rPr lang="en-US" sz="1400" dirty="0"/>
              <a:t>t-SNE</a:t>
            </a:r>
          </a:p>
          <a:p>
            <a:r>
              <a:rPr lang="en-US" sz="1400" dirty="0"/>
              <a:t>UMAP</a:t>
            </a:r>
          </a:p>
        </p:txBody>
      </p:sp>
      <p:pic>
        <p:nvPicPr>
          <p:cNvPr id="1081" name="Graphic 1080" descr="Transfer outline">
            <a:extLst>
              <a:ext uri="{FF2B5EF4-FFF2-40B4-BE49-F238E27FC236}">
                <a16:creationId xmlns:a16="http://schemas.microsoft.com/office/drawing/2014/main" id="{4D81037C-6245-A373-4C8D-CFD2761096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02161" y="6188846"/>
            <a:ext cx="914400" cy="476689"/>
          </a:xfrm>
          <a:prstGeom prst="rect">
            <a:avLst/>
          </a:prstGeom>
        </p:spPr>
      </p:pic>
      <p:sp>
        <p:nvSpPr>
          <p:cNvPr id="1082" name="TextBox 1081">
            <a:extLst>
              <a:ext uri="{FF2B5EF4-FFF2-40B4-BE49-F238E27FC236}">
                <a16:creationId xmlns:a16="http://schemas.microsoft.com/office/drawing/2014/main" id="{E5EA17B4-A5C2-D4BC-63F2-99C47F3E5EEA}"/>
              </a:ext>
            </a:extLst>
          </p:cNvPr>
          <p:cNvSpPr txBox="1"/>
          <p:nvPr/>
        </p:nvSpPr>
        <p:spPr>
          <a:xfrm>
            <a:off x="5226323" y="58816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3844449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0CFA0B-922E-877F-B5B9-FC8DC5364E43}"/>
              </a:ext>
            </a:extLst>
          </p:cNvPr>
          <p:cNvSpPr/>
          <p:nvPr/>
        </p:nvSpPr>
        <p:spPr>
          <a:xfrm>
            <a:off x="9698877" y="2697434"/>
            <a:ext cx="1083567" cy="369331"/>
          </a:xfrm>
          <a:prstGeom prst="roundRect">
            <a:avLst/>
          </a:prstGeom>
          <a:solidFill>
            <a:srgbClr val="00FA41">
              <a:alpha val="29020"/>
            </a:srgbClr>
          </a:solidFill>
          <a:ln w="28575">
            <a:solidFill>
              <a:schemeClr val="accent6">
                <a:alpha val="8784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0E8DCD8-FABD-5C4D-3CEA-F6A3CB2E5667}"/>
              </a:ext>
            </a:extLst>
          </p:cNvPr>
          <p:cNvSpPr/>
          <p:nvPr/>
        </p:nvSpPr>
        <p:spPr>
          <a:xfrm>
            <a:off x="5820243" y="2047701"/>
            <a:ext cx="1329083" cy="369331"/>
          </a:xfrm>
          <a:prstGeom prst="roundRect">
            <a:avLst/>
          </a:prstGeom>
          <a:solidFill>
            <a:srgbClr val="00FA41">
              <a:alpha val="29020"/>
            </a:srgbClr>
          </a:solidFill>
          <a:ln w="28575">
            <a:solidFill>
              <a:schemeClr val="accent6">
                <a:alpha val="8784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F876EC7-694C-1609-A82C-C15279097D81}"/>
              </a:ext>
            </a:extLst>
          </p:cNvPr>
          <p:cNvSpPr/>
          <p:nvPr/>
        </p:nvSpPr>
        <p:spPr>
          <a:xfrm>
            <a:off x="5813898" y="735231"/>
            <a:ext cx="1329083" cy="369331"/>
          </a:xfrm>
          <a:prstGeom prst="roundRect">
            <a:avLst/>
          </a:prstGeom>
          <a:solidFill>
            <a:srgbClr val="00FA41">
              <a:alpha val="29020"/>
            </a:srgbClr>
          </a:solidFill>
          <a:ln w="28575">
            <a:solidFill>
              <a:schemeClr val="accent6">
                <a:alpha val="8784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98403E-5B81-4994-7D0D-B3948E2F69C7}"/>
              </a:ext>
            </a:extLst>
          </p:cNvPr>
          <p:cNvSpPr/>
          <p:nvPr/>
        </p:nvSpPr>
        <p:spPr>
          <a:xfrm>
            <a:off x="6975764" y="2712393"/>
            <a:ext cx="1329083" cy="369331"/>
          </a:xfrm>
          <a:prstGeom prst="roundRect">
            <a:avLst/>
          </a:prstGeom>
          <a:solidFill>
            <a:srgbClr val="4756FF">
              <a:alpha val="29020"/>
            </a:srgbClr>
          </a:solidFill>
          <a:ln w="28575">
            <a:solidFill>
              <a:srgbClr val="002060">
                <a:alpha val="8784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262AB7-F31B-6A9C-7A4B-159F74BFDBB6}"/>
              </a:ext>
            </a:extLst>
          </p:cNvPr>
          <p:cNvSpPr/>
          <p:nvPr/>
        </p:nvSpPr>
        <p:spPr>
          <a:xfrm>
            <a:off x="2692498" y="5965870"/>
            <a:ext cx="1848464" cy="751804"/>
          </a:xfrm>
          <a:prstGeom prst="roundRect">
            <a:avLst/>
          </a:prstGeom>
          <a:noFill/>
          <a:ln w="28575">
            <a:solidFill>
              <a:schemeClr val="bg1">
                <a:lumMod val="65000"/>
                <a:alpha val="8784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E35A68-5B62-781B-3396-D81AAE624B99}"/>
              </a:ext>
            </a:extLst>
          </p:cNvPr>
          <p:cNvGrpSpPr/>
          <p:nvPr/>
        </p:nvGrpSpPr>
        <p:grpSpPr>
          <a:xfrm>
            <a:off x="1425552" y="1805182"/>
            <a:ext cx="1848464" cy="983226"/>
            <a:chOff x="875071" y="2015611"/>
            <a:chExt cx="1848464" cy="98322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B55CF63-0123-2892-120A-79C86EFE693E}"/>
                </a:ext>
              </a:extLst>
            </p:cNvPr>
            <p:cNvSpPr/>
            <p:nvPr/>
          </p:nvSpPr>
          <p:spPr>
            <a:xfrm>
              <a:off x="875071" y="2015611"/>
              <a:ext cx="1848464" cy="983226"/>
            </a:xfrm>
            <a:prstGeom prst="roundRect">
              <a:avLst/>
            </a:prstGeom>
            <a:solidFill>
              <a:srgbClr val="FF7E57">
                <a:alpha val="52941"/>
              </a:srgbClr>
            </a:solidFill>
            <a:ln w="28575">
              <a:solidFill>
                <a:srgbClr val="FF0000">
                  <a:alpha val="87843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FC88D1-C399-3170-97BA-39A989F952B7}"/>
                </a:ext>
              </a:extLst>
            </p:cNvPr>
            <p:cNvSpPr txBox="1"/>
            <p:nvPr/>
          </p:nvSpPr>
          <p:spPr>
            <a:xfrm>
              <a:off x="992193" y="2184059"/>
              <a:ext cx="1614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Escherichia coli</a:t>
              </a:r>
            </a:p>
            <a:p>
              <a:pPr algn="ctr"/>
              <a:r>
                <a:rPr lang="en-US" b="1" dirty="0"/>
                <a:t>29608 </a:t>
              </a:r>
              <a:r>
                <a:rPr lang="en-US" dirty="0"/>
                <a:t>strains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2731503-C383-1DF5-43D5-CC797DE1439D}"/>
              </a:ext>
            </a:extLst>
          </p:cNvPr>
          <p:cNvSpPr txBox="1"/>
          <p:nvPr/>
        </p:nvSpPr>
        <p:spPr>
          <a:xfrm>
            <a:off x="638461" y="1071917"/>
            <a:ext cx="1287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NCBI collection</a:t>
            </a:r>
          </a:p>
          <a:p>
            <a:pPr algn="ctr"/>
            <a:r>
              <a:rPr lang="en-US" sz="1400" b="1" dirty="0"/>
              <a:t>28867</a:t>
            </a:r>
            <a:r>
              <a:rPr lang="en-US" sz="1400" dirty="0"/>
              <a:t> strains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EED2D-954C-BE8F-9445-215B0D87778B}"/>
              </a:ext>
            </a:extLst>
          </p:cNvPr>
          <p:cNvSpPr txBox="1"/>
          <p:nvPr/>
        </p:nvSpPr>
        <p:spPr>
          <a:xfrm>
            <a:off x="618797" y="2983075"/>
            <a:ext cx="1556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Cabreiro</a:t>
            </a:r>
            <a:r>
              <a:rPr lang="en-US" sz="1400" dirty="0"/>
              <a:t> collection</a:t>
            </a:r>
          </a:p>
          <a:p>
            <a:pPr algn="ctr"/>
            <a:r>
              <a:rPr lang="en-US" sz="1400" b="1" dirty="0"/>
              <a:t>741</a:t>
            </a:r>
            <a:r>
              <a:rPr lang="en-US" sz="1400" dirty="0"/>
              <a:t> strains</a:t>
            </a:r>
          </a:p>
        </p:txBody>
      </p:sp>
      <p:pic>
        <p:nvPicPr>
          <p:cNvPr id="1026" name="Picture 2" descr="Centro Nacional para la Información Biotecnológica - Wikipedia, la  enciclopedia libre">
            <a:extLst>
              <a:ext uri="{FF2B5EF4-FFF2-40B4-BE49-F238E27FC236}">
                <a16:creationId xmlns:a16="http://schemas.microsoft.com/office/drawing/2014/main" id="{E8E23A34-278C-E5F0-6A08-AF944B6CD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21" y="1087295"/>
            <a:ext cx="42366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21860-243A-14FA-D819-07E1162C8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456" y="2988621"/>
            <a:ext cx="514885" cy="64023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38E71EE-FDC3-B2FA-9097-86545A84684F}"/>
              </a:ext>
            </a:extLst>
          </p:cNvPr>
          <p:cNvSpPr/>
          <p:nvPr/>
        </p:nvSpPr>
        <p:spPr>
          <a:xfrm>
            <a:off x="3974473" y="1423626"/>
            <a:ext cx="1329083" cy="369331"/>
          </a:xfrm>
          <a:prstGeom prst="roundRect">
            <a:avLst/>
          </a:prstGeom>
          <a:solidFill>
            <a:srgbClr val="4756FF">
              <a:alpha val="29020"/>
            </a:srgbClr>
          </a:solidFill>
          <a:ln w="28575">
            <a:solidFill>
              <a:srgbClr val="002060">
                <a:alpha val="8784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94AD2-90CF-261C-6A4C-24808F75F8AA}"/>
              </a:ext>
            </a:extLst>
          </p:cNvPr>
          <p:cNvSpPr txBox="1"/>
          <p:nvPr/>
        </p:nvSpPr>
        <p:spPr>
          <a:xfrm>
            <a:off x="4022042" y="142362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047826-0964-597E-40EE-7BCAF0118338}"/>
              </a:ext>
            </a:extLst>
          </p:cNvPr>
          <p:cNvGrpSpPr/>
          <p:nvPr/>
        </p:nvGrpSpPr>
        <p:grpSpPr>
          <a:xfrm>
            <a:off x="3974473" y="2712392"/>
            <a:ext cx="1331145" cy="374879"/>
            <a:chOff x="3352590" y="3244334"/>
            <a:chExt cx="1331145" cy="37487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1EBF664-9CCD-C7CE-5E4E-780F38FE1149}"/>
                </a:ext>
              </a:extLst>
            </p:cNvPr>
            <p:cNvSpPr/>
            <p:nvPr/>
          </p:nvSpPr>
          <p:spPr>
            <a:xfrm>
              <a:off x="3352590" y="3249882"/>
              <a:ext cx="1329083" cy="369331"/>
            </a:xfrm>
            <a:prstGeom prst="roundRect">
              <a:avLst/>
            </a:prstGeom>
            <a:solidFill>
              <a:srgbClr val="4756FF">
                <a:alpha val="29020"/>
              </a:srgbClr>
            </a:solidFill>
            <a:ln w="28575">
              <a:solidFill>
                <a:srgbClr val="002060">
                  <a:alpha val="87843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FA3EA9-7CB3-8DBD-BEB9-AFD4254EF4F2}"/>
                </a:ext>
              </a:extLst>
            </p:cNvPr>
            <p:cNvSpPr txBox="1"/>
            <p:nvPr/>
          </p:nvSpPr>
          <p:spPr>
            <a:xfrm>
              <a:off x="3354653" y="3244334"/>
              <a:ext cx="1329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Annotations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0C44105-A3B5-8A91-4FC2-8F11E410EB1D}"/>
              </a:ext>
            </a:extLst>
          </p:cNvPr>
          <p:cNvSpPr txBox="1"/>
          <p:nvPr/>
        </p:nvSpPr>
        <p:spPr>
          <a:xfrm>
            <a:off x="5835163" y="717963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Phylogroups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A905B-15F8-8A93-E38F-832596D66DFF}"/>
              </a:ext>
            </a:extLst>
          </p:cNvPr>
          <p:cNvSpPr txBox="1"/>
          <p:nvPr/>
        </p:nvSpPr>
        <p:spPr>
          <a:xfrm>
            <a:off x="4262121" y="209146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C3FEB-7471-01A9-88B8-FF0BBEAEBB10}"/>
              </a:ext>
            </a:extLst>
          </p:cNvPr>
          <p:cNvSpPr txBox="1"/>
          <p:nvPr/>
        </p:nvSpPr>
        <p:spPr>
          <a:xfrm>
            <a:off x="6987028" y="2694854"/>
            <a:ext cx="12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Pangenome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6E557-1CE8-1B23-C25A-5A4690726E31}"/>
              </a:ext>
            </a:extLst>
          </p:cNvPr>
          <p:cNvSpPr txBox="1"/>
          <p:nvPr/>
        </p:nvSpPr>
        <p:spPr>
          <a:xfrm>
            <a:off x="5966320" y="2037405"/>
            <a:ext cx="10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Distances</a:t>
            </a:r>
          </a:p>
        </p:txBody>
      </p:sp>
      <p:pic>
        <p:nvPicPr>
          <p:cNvPr id="20" name="Graphic 19" descr="Fork In Road outline">
            <a:extLst>
              <a:ext uri="{FF2B5EF4-FFF2-40B4-BE49-F238E27FC236}">
                <a16:creationId xmlns:a16="http://schemas.microsoft.com/office/drawing/2014/main" id="{91E36CA5-3249-DFFF-F5BF-08A71EAA4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565872" y="1788154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62328C-2BCB-1DB3-4BAA-C2DDDD02B70C}"/>
              </a:ext>
            </a:extLst>
          </p:cNvPr>
          <p:cNvSpPr txBox="1"/>
          <p:nvPr/>
        </p:nvSpPr>
        <p:spPr>
          <a:xfrm>
            <a:off x="3463552" y="2322265"/>
            <a:ext cx="5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bakta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Graphic 23" descr="Fork In Road outline">
            <a:extLst>
              <a:ext uri="{FF2B5EF4-FFF2-40B4-BE49-F238E27FC236}">
                <a16:creationId xmlns:a16="http://schemas.microsoft.com/office/drawing/2014/main" id="{D8077F19-307A-E846-41BB-75A2E187E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364124" y="1151091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outline">
            <a:extLst>
              <a:ext uri="{FF2B5EF4-FFF2-40B4-BE49-F238E27FC236}">
                <a16:creationId xmlns:a16="http://schemas.microsoft.com/office/drawing/2014/main" id="{FAB6F3D0-F097-5BE5-5E09-258365CD26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24632" y="2451567"/>
            <a:ext cx="1245278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19B0FAF-A068-1C38-C2D3-D6B0BEF0339C}"/>
              </a:ext>
            </a:extLst>
          </p:cNvPr>
          <p:cNvGrpSpPr/>
          <p:nvPr/>
        </p:nvGrpSpPr>
        <p:grpSpPr>
          <a:xfrm>
            <a:off x="8161304" y="1832897"/>
            <a:ext cx="2437847" cy="374292"/>
            <a:chOff x="8161304" y="1832897"/>
            <a:chExt cx="2437847" cy="37429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A4D2B4E4-B1B6-DA49-6848-A3E04C63ADDD}"/>
                </a:ext>
              </a:extLst>
            </p:cNvPr>
            <p:cNvSpPr/>
            <p:nvPr/>
          </p:nvSpPr>
          <p:spPr>
            <a:xfrm>
              <a:off x="8182736" y="1837858"/>
              <a:ext cx="2370612" cy="369331"/>
            </a:xfrm>
            <a:prstGeom prst="roundRect">
              <a:avLst/>
            </a:prstGeom>
            <a:solidFill>
              <a:schemeClr val="bg1">
                <a:lumMod val="85000"/>
                <a:alpha val="29020"/>
              </a:schemeClr>
            </a:solidFill>
            <a:ln w="28575">
              <a:solidFill>
                <a:schemeClr val="bg1">
                  <a:lumMod val="65000"/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ABB56A-9BBE-5CDA-ACF9-D2E9FC1BAD33}"/>
                </a:ext>
              </a:extLst>
            </p:cNvPr>
            <p:cNvSpPr txBox="1"/>
            <p:nvPr/>
          </p:nvSpPr>
          <p:spPr>
            <a:xfrm>
              <a:off x="8161304" y="1832897"/>
              <a:ext cx="2437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genome alignment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AEF781-C22D-73E9-B0B7-A5191ED0223A}"/>
              </a:ext>
            </a:extLst>
          </p:cNvPr>
          <p:cNvGrpSpPr/>
          <p:nvPr/>
        </p:nvGrpSpPr>
        <p:grpSpPr>
          <a:xfrm>
            <a:off x="8368826" y="447207"/>
            <a:ext cx="1823704" cy="369332"/>
            <a:chOff x="8368826" y="447207"/>
            <a:chExt cx="1823704" cy="36933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032E3CC-FB23-C76B-4FB0-643F4063FE60}"/>
                </a:ext>
              </a:extLst>
            </p:cNvPr>
            <p:cNvSpPr/>
            <p:nvPr/>
          </p:nvSpPr>
          <p:spPr>
            <a:xfrm>
              <a:off x="8368826" y="447208"/>
              <a:ext cx="1810728" cy="369331"/>
            </a:xfrm>
            <a:prstGeom prst="roundRect">
              <a:avLst/>
            </a:prstGeom>
            <a:solidFill>
              <a:schemeClr val="bg1">
                <a:lumMod val="85000"/>
                <a:alpha val="29020"/>
              </a:schemeClr>
            </a:solidFill>
            <a:ln w="28575">
              <a:solidFill>
                <a:schemeClr val="bg1">
                  <a:lumMod val="65000"/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1C9F5B-00F6-7B21-9AF6-637B28AFF593}"/>
                </a:ext>
              </a:extLst>
            </p:cNvPr>
            <p:cNvSpPr txBox="1"/>
            <p:nvPr/>
          </p:nvSpPr>
          <p:spPr>
            <a:xfrm>
              <a:off x="8368826" y="447207"/>
              <a:ext cx="1823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Phylogenetic tree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1A87A60-3BE0-9C9C-A8EA-7BAAA092F600}"/>
              </a:ext>
            </a:extLst>
          </p:cNvPr>
          <p:cNvSpPr txBox="1"/>
          <p:nvPr/>
        </p:nvSpPr>
        <p:spPr>
          <a:xfrm>
            <a:off x="9725103" y="2694854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P/A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CDD16B-F0A3-FCBD-E340-FCEECEFE7669}"/>
              </a:ext>
            </a:extLst>
          </p:cNvPr>
          <p:cNvSpPr txBox="1"/>
          <p:nvPr/>
        </p:nvSpPr>
        <p:spPr>
          <a:xfrm>
            <a:off x="6399452" y="173616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mash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BBD58D-AEDB-7E9D-E157-4355A7EB2328}"/>
              </a:ext>
            </a:extLst>
          </p:cNvPr>
          <p:cNvSpPr txBox="1"/>
          <p:nvPr/>
        </p:nvSpPr>
        <p:spPr>
          <a:xfrm>
            <a:off x="6161870" y="1133553"/>
            <a:ext cx="111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ClermonTyping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70BD79-77D9-6F05-C3F5-5ECAF8D68610}"/>
              </a:ext>
            </a:extLst>
          </p:cNvPr>
          <p:cNvSpPr txBox="1"/>
          <p:nvPr/>
        </p:nvSpPr>
        <p:spPr>
          <a:xfrm>
            <a:off x="5900420" y="2943224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panaroo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2" name="Graphic 41" descr="Arrow Right outline">
            <a:extLst>
              <a:ext uri="{FF2B5EF4-FFF2-40B4-BE49-F238E27FC236}">
                <a16:creationId xmlns:a16="http://schemas.microsoft.com/office/drawing/2014/main" id="{2EB6B264-3FAB-D2BF-50A8-50C251B10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8754643" y="1006063"/>
            <a:ext cx="618618" cy="637309"/>
          </a:xfrm>
          <a:prstGeom prst="rect">
            <a:avLst/>
          </a:prstGeom>
        </p:spPr>
      </p:pic>
      <p:pic>
        <p:nvPicPr>
          <p:cNvPr id="48" name="Graphic 47" descr="Line arrow: Clockwise curve outline">
            <a:extLst>
              <a:ext uri="{FF2B5EF4-FFF2-40B4-BE49-F238E27FC236}">
                <a16:creationId xmlns:a16="http://schemas.microsoft.com/office/drawing/2014/main" id="{89DEB619-DB22-F6F5-A5B2-F5509A3D2C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3151380" flipH="1">
            <a:off x="7478635" y="419982"/>
            <a:ext cx="762985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7653E88-3659-FF18-51AB-5FA845AEAC27}"/>
              </a:ext>
            </a:extLst>
          </p:cNvPr>
          <p:cNvGrpSpPr/>
          <p:nvPr/>
        </p:nvGrpSpPr>
        <p:grpSpPr>
          <a:xfrm>
            <a:off x="8368977" y="2460764"/>
            <a:ext cx="1277149" cy="914400"/>
            <a:chOff x="7746063" y="3024822"/>
            <a:chExt cx="1277149" cy="914400"/>
          </a:xfrm>
        </p:grpSpPr>
        <p:pic>
          <p:nvPicPr>
            <p:cNvPr id="49" name="Graphic 48" descr="Fork In Road outline">
              <a:extLst>
                <a:ext uri="{FF2B5EF4-FFF2-40B4-BE49-F238E27FC236}">
                  <a16:creationId xmlns:a16="http://schemas.microsoft.com/office/drawing/2014/main" id="{955340E4-8F99-A33B-29AB-FEE21A344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7746063" y="3024822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Arrow Right outline">
              <a:extLst>
                <a:ext uri="{FF2B5EF4-FFF2-40B4-BE49-F238E27FC236}">
                  <a16:creationId xmlns:a16="http://schemas.microsoft.com/office/drawing/2014/main" id="{D75315B7-4778-12F6-4F59-9299DD9E9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77934" y="3024822"/>
              <a:ext cx="1245278" cy="9144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C09783B-B31C-910B-162C-5D8671B477AC}"/>
              </a:ext>
            </a:extLst>
          </p:cNvPr>
          <p:cNvSpPr txBox="1"/>
          <p:nvPr/>
        </p:nvSpPr>
        <p:spPr>
          <a:xfrm>
            <a:off x="9115642" y="1209113"/>
            <a:ext cx="590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IQTree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3A1719-1C38-BC3C-D166-058104D9A34F}"/>
              </a:ext>
            </a:extLst>
          </p:cNvPr>
          <p:cNvSpPr txBox="1"/>
          <p:nvPr/>
        </p:nvSpPr>
        <p:spPr>
          <a:xfrm>
            <a:off x="4494620" y="227612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panaroo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/mash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1E95C16-040D-5746-B97B-89F4F407D92A}"/>
              </a:ext>
            </a:extLst>
          </p:cNvPr>
          <p:cNvCxnSpPr>
            <a:cxnSpLocks/>
            <a:stCxn id="1034" idx="0"/>
            <a:endCxn id="1037" idx="0"/>
          </p:cNvCxnSpPr>
          <p:nvPr/>
        </p:nvCxnSpPr>
        <p:spPr>
          <a:xfrm flipH="1" flipV="1">
            <a:off x="1518521" y="4317294"/>
            <a:ext cx="7274241" cy="148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4" name="Arc 1033">
            <a:extLst>
              <a:ext uri="{FF2B5EF4-FFF2-40B4-BE49-F238E27FC236}">
                <a16:creationId xmlns:a16="http://schemas.microsoft.com/office/drawing/2014/main" id="{EC8F79AD-45EF-B2AF-A262-84F5B4DEF057}"/>
              </a:ext>
            </a:extLst>
          </p:cNvPr>
          <p:cNvSpPr/>
          <p:nvPr/>
        </p:nvSpPr>
        <p:spPr>
          <a:xfrm flipV="1">
            <a:off x="8304847" y="3714070"/>
            <a:ext cx="975831" cy="61805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BAE0E401-62A2-8B55-B284-A80B9A7BA11B}"/>
              </a:ext>
            </a:extLst>
          </p:cNvPr>
          <p:cNvSpPr/>
          <p:nvPr/>
        </p:nvSpPr>
        <p:spPr>
          <a:xfrm flipH="1" flipV="1">
            <a:off x="9280792" y="3709897"/>
            <a:ext cx="1083486" cy="61805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Arc 1036">
            <a:extLst>
              <a:ext uri="{FF2B5EF4-FFF2-40B4-BE49-F238E27FC236}">
                <a16:creationId xmlns:a16="http://schemas.microsoft.com/office/drawing/2014/main" id="{ED1CFA24-F25D-B738-C4B1-78EB1AA40306}"/>
              </a:ext>
            </a:extLst>
          </p:cNvPr>
          <p:cNvSpPr/>
          <p:nvPr/>
        </p:nvSpPr>
        <p:spPr>
          <a:xfrm rot="10800000" flipV="1">
            <a:off x="1021408" y="4317224"/>
            <a:ext cx="975831" cy="789362"/>
          </a:xfrm>
          <a:prstGeom prst="arc">
            <a:avLst>
              <a:gd name="adj1" fmla="val 16119890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55C02BD4-8607-9A7C-BEDA-79474BD245CC}"/>
              </a:ext>
            </a:extLst>
          </p:cNvPr>
          <p:cNvGrpSpPr/>
          <p:nvPr/>
        </p:nvGrpSpPr>
        <p:grpSpPr>
          <a:xfrm>
            <a:off x="62301" y="4818410"/>
            <a:ext cx="2046394" cy="382025"/>
            <a:chOff x="3617833" y="5008239"/>
            <a:chExt cx="2046394" cy="382025"/>
          </a:xfrm>
        </p:grpSpPr>
        <p:sp>
          <p:nvSpPr>
            <p:cNvPr id="1038" name="Rounded Rectangle 1037">
              <a:extLst>
                <a:ext uri="{FF2B5EF4-FFF2-40B4-BE49-F238E27FC236}">
                  <a16:creationId xmlns:a16="http://schemas.microsoft.com/office/drawing/2014/main" id="{763E4B99-B10E-D721-C0F6-B6D68EF5BAE2}"/>
                </a:ext>
              </a:extLst>
            </p:cNvPr>
            <p:cNvSpPr/>
            <p:nvPr/>
          </p:nvSpPr>
          <p:spPr>
            <a:xfrm>
              <a:off x="3630042" y="5020933"/>
              <a:ext cx="1970971" cy="369331"/>
            </a:xfrm>
            <a:prstGeom prst="roundRect">
              <a:avLst/>
            </a:prstGeom>
            <a:solidFill>
              <a:srgbClr val="00FA41">
                <a:alpha val="29020"/>
              </a:srgbClr>
            </a:solidFill>
            <a:ln w="28575">
              <a:solidFill>
                <a:schemeClr val="accent6"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8DA3F8D7-A7C6-916E-328B-F00EDB54560B}"/>
                </a:ext>
              </a:extLst>
            </p:cNvPr>
            <p:cNvSpPr txBox="1"/>
            <p:nvPr/>
          </p:nvSpPr>
          <p:spPr>
            <a:xfrm>
              <a:off x="3617833" y="5008239"/>
              <a:ext cx="204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prediction</a:t>
              </a:r>
            </a:p>
          </p:txBody>
        </p: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278CED13-A0BE-55D0-D9DC-628CD1DFC597}"/>
              </a:ext>
            </a:extLst>
          </p:cNvPr>
          <p:cNvGrpSpPr/>
          <p:nvPr/>
        </p:nvGrpSpPr>
        <p:grpSpPr>
          <a:xfrm>
            <a:off x="2609654" y="4830901"/>
            <a:ext cx="1931307" cy="380322"/>
            <a:chOff x="6058288" y="5409315"/>
            <a:chExt cx="1732334" cy="380322"/>
          </a:xfrm>
        </p:grpSpPr>
        <p:sp>
          <p:nvSpPr>
            <p:cNvPr id="1040" name="Rounded Rectangle 1039">
              <a:extLst>
                <a:ext uri="{FF2B5EF4-FFF2-40B4-BE49-F238E27FC236}">
                  <a16:creationId xmlns:a16="http://schemas.microsoft.com/office/drawing/2014/main" id="{89E1F9B2-E25D-480A-2AA9-3BAB7363CE90}"/>
                </a:ext>
              </a:extLst>
            </p:cNvPr>
            <p:cNvSpPr/>
            <p:nvPr/>
          </p:nvSpPr>
          <p:spPr>
            <a:xfrm>
              <a:off x="6096001" y="5420306"/>
              <a:ext cx="1618352" cy="369331"/>
            </a:xfrm>
            <a:prstGeom prst="roundRect">
              <a:avLst/>
            </a:prstGeom>
            <a:solidFill>
              <a:srgbClr val="00FA41">
                <a:alpha val="29020"/>
              </a:srgbClr>
            </a:solidFill>
            <a:ln w="28575">
              <a:solidFill>
                <a:schemeClr val="accent6"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8E988773-43F9-5EAB-830E-ED2358293069}"/>
                </a:ext>
              </a:extLst>
            </p:cNvPr>
            <p:cNvSpPr txBox="1"/>
            <p:nvPr/>
          </p:nvSpPr>
          <p:spPr>
            <a:xfrm>
              <a:off x="6058288" y="5409315"/>
              <a:ext cx="17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InterPro</a:t>
              </a:r>
              <a:r>
                <a:rPr lang="en-US" dirty="0"/>
                <a:t> analysis</a:t>
              </a: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11F0CD24-CE2B-9B68-CF62-FEF181A7709B}"/>
              </a:ext>
            </a:extLst>
          </p:cNvPr>
          <p:cNvGrpSpPr/>
          <p:nvPr/>
        </p:nvGrpSpPr>
        <p:grpSpPr>
          <a:xfrm>
            <a:off x="4796520" y="4812915"/>
            <a:ext cx="1812748" cy="380322"/>
            <a:chOff x="5230550" y="5005272"/>
            <a:chExt cx="1656223" cy="380322"/>
          </a:xfrm>
        </p:grpSpPr>
        <p:sp>
          <p:nvSpPr>
            <p:cNvPr id="1043" name="Rounded Rectangle 1042">
              <a:extLst>
                <a:ext uri="{FF2B5EF4-FFF2-40B4-BE49-F238E27FC236}">
                  <a16:creationId xmlns:a16="http://schemas.microsoft.com/office/drawing/2014/main" id="{AED4ACB8-4EFD-238D-0208-218092790E7E}"/>
                </a:ext>
              </a:extLst>
            </p:cNvPr>
            <p:cNvSpPr/>
            <p:nvPr/>
          </p:nvSpPr>
          <p:spPr>
            <a:xfrm>
              <a:off x="5251400" y="5016263"/>
              <a:ext cx="1618352" cy="369331"/>
            </a:xfrm>
            <a:prstGeom prst="roundRect">
              <a:avLst/>
            </a:prstGeom>
            <a:solidFill>
              <a:srgbClr val="00FA41">
                <a:alpha val="29020"/>
              </a:srgbClr>
            </a:solidFill>
            <a:ln w="28575">
              <a:solidFill>
                <a:schemeClr val="accent6"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C5952A95-7CF9-43A9-F72C-F660922B7E11}"/>
                </a:ext>
              </a:extLst>
            </p:cNvPr>
            <p:cNvSpPr txBox="1"/>
            <p:nvPr/>
          </p:nvSpPr>
          <p:spPr>
            <a:xfrm>
              <a:off x="5230550" y="5005272"/>
              <a:ext cx="1656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eggnog</a:t>
              </a:r>
              <a:r>
                <a:rPr lang="en-US" dirty="0"/>
                <a:t> analysis</a:t>
              </a:r>
            </a:p>
          </p:txBody>
        </p:sp>
      </p:grp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70DC9872-7513-13B8-5CE0-D566044A02F0}"/>
              </a:ext>
            </a:extLst>
          </p:cNvPr>
          <p:cNvCxnSpPr>
            <a:cxnSpLocks/>
          </p:cNvCxnSpPr>
          <p:nvPr/>
        </p:nvCxnSpPr>
        <p:spPr>
          <a:xfrm flipH="1" flipV="1">
            <a:off x="9816636" y="4326162"/>
            <a:ext cx="782515" cy="53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9" name="Arc 1048">
            <a:extLst>
              <a:ext uri="{FF2B5EF4-FFF2-40B4-BE49-F238E27FC236}">
                <a16:creationId xmlns:a16="http://schemas.microsoft.com/office/drawing/2014/main" id="{01DEF074-36BA-1A43-C98D-25869ED818CF}"/>
              </a:ext>
            </a:extLst>
          </p:cNvPr>
          <p:cNvSpPr/>
          <p:nvPr/>
        </p:nvSpPr>
        <p:spPr>
          <a:xfrm rot="10800000" flipH="1" flipV="1">
            <a:off x="10071336" y="4332540"/>
            <a:ext cx="1028190" cy="789362"/>
          </a:xfrm>
          <a:prstGeom prst="arc">
            <a:avLst>
              <a:gd name="adj1" fmla="val 16119890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Arc 1050">
            <a:extLst>
              <a:ext uri="{FF2B5EF4-FFF2-40B4-BE49-F238E27FC236}">
                <a16:creationId xmlns:a16="http://schemas.microsoft.com/office/drawing/2014/main" id="{BFA074E1-05E3-F5E6-890D-7BCB40B8D969}"/>
              </a:ext>
            </a:extLst>
          </p:cNvPr>
          <p:cNvSpPr/>
          <p:nvPr/>
        </p:nvSpPr>
        <p:spPr>
          <a:xfrm rot="10800000" flipV="1">
            <a:off x="3612199" y="4325821"/>
            <a:ext cx="975831" cy="789362"/>
          </a:xfrm>
          <a:prstGeom prst="arc">
            <a:avLst>
              <a:gd name="adj1" fmla="val 16119890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Arc 1051">
            <a:extLst>
              <a:ext uri="{FF2B5EF4-FFF2-40B4-BE49-F238E27FC236}">
                <a16:creationId xmlns:a16="http://schemas.microsoft.com/office/drawing/2014/main" id="{6DAEE77F-9ECA-AFD8-90EB-3F5434220DEB}"/>
              </a:ext>
            </a:extLst>
          </p:cNvPr>
          <p:cNvSpPr/>
          <p:nvPr/>
        </p:nvSpPr>
        <p:spPr>
          <a:xfrm rot="10800000" flipV="1">
            <a:off x="5745415" y="4330120"/>
            <a:ext cx="975831" cy="789362"/>
          </a:xfrm>
          <a:prstGeom prst="arc">
            <a:avLst>
              <a:gd name="adj1" fmla="val 16119890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03A64815-038F-E24B-ECD4-BB3186C78F0A}"/>
              </a:ext>
            </a:extLst>
          </p:cNvPr>
          <p:cNvGrpSpPr/>
          <p:nvPr/>
        </p:nvGrpSpPr>
        <p:grpSpPr>
          <a:xfrm>
            <a:off x="6948861" y="4830352"/>
            <a:ext cx="1859537" cy="388806"/>
            <a:chOff x="7269247" y="5205765"/>
            <a:chExt cx="1859537" cy="388806"/>
          </a:xfrm>
        </p:grpSpPr>
        <p:sp>
          <p:nvSpPr>
            <p:cNvPr id="1054" name="Rounded Rectangle 1053">
              <a:extLst>
                <a:ext uri="{FF2B5EF4-FFF2-40B4-BE49-F238E27FC236}">
                  <a16:creationId xmlns:a16="http://schemas.microsoft.com/office/drawing/2014/main" id="{7C5B9F74-4184-87A2-126D-B72D176304F5}"/>
                </a:ext>
              </a:extLst>
            </p:cNvPr>
            <p:cNvSpPr/>
            <p:nvPr/>
          </p:nvSpPr>
          <p:spPr>
            <a:xfrm>
              <a:off x="7269247" y="5225240"/>
              <a:ext cx="1846396" cy="369331"/>
            </a:xfrm>
            <a:prstGeom prst="roundRect">
              <a:avLst/>
            </a:prstGeom>
            <a:solidFill>
              <a:srgbClr val="00FA41">
                <a:alpha val="29020"/>
              </a:srgbClr>
            </a:solidFill>
            <a:ln w="28575">
              <a:solidFill>
                <a:schemeClr val="accent6"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1CCEF292-4098-DD89-072A-B5B909F5DDED}"/>
                </a:ext>
              </a:extLst>
            </p:cNvPr>
            <p:cNvSpPr txBox="1"/>
            <p:nvPr/>
          </p:nvSpPr>
          <p:spPr>
            <a:xfrm>
              <a:off x="7276354" y="5205765"/>
              <a:ext cx="1852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progenomes</a:t>
              </a:r>
              <a:r>
                <a:rPr lang="en-US" dirty="0"/>
                <a:t> blast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0482B2-CD73-7BE5-5063-8378511C2732}"/>
              </a:ext>
            </a:extLst>
          </p:cNvPr>
          <p:cNvGrpSpPr/>
          <p:nvPr/>
        </p:nvGrpSpPr>
        <p:grpSpPr>
          <a:xfrm>
            <a:off x="10075346" y="4808995"/>
            <a:ext cx="1846396" cy="382192"/>
            <a:chOff x="10075346" y="4808995"/>
            <a:chExt cx="1846396" cy="382192"/>
          </a:xfrm>
        </p:grpSpPr>
        <p:sp>
          <p:nvSpPr>
            <p:cNvPr id="1056" name="Rounded Rectangle 1055">
              <a:extLst>
                <a:ext uri="{FF2B5EF4-FFF2-40B4-BE49-F238E27FC236}">
                  <a16:creationId xmlns:a16="http://schemas.microsoft.com/office/drawing/2014/main" id="{952EC6E9-3803-4ACB-CD0C-FFBCAB4667FE}"/>
                </a:ext>
              </a:extLst>
            </p:cNvPr>
            <p:cNvSpPr/>
            <p:nvPr/>
          </p:nvSpPr>
          <p:spPr>
            <a:xfrm>
              <a:off x="10075346" y="4821856"/>
              <a:ext cx="1846396" cy="369331"/>
            </a:xfrm>
            <a:prstGeom prst="roundRect">
              <a:avLst/>
            </a:prstGeom>
            <a:solidFill>
              <a:schemeClr val="bg1">
                <a:lumMod val="85000"/>
                <a:alpha val="29020"/>
              </a:schemeClr>
            </a:solidFill>
            <a:ln w="28575">
              <a:solidFill>
                <a:schemeClr val="bg1">
                  <a:lumMod val="65000"/>
                  <a:alpha val="8784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0832534C-927E-C4FD-B29F-1EF71031DC73}"/>
                </a:ext>
              </a:extLst>
            </p:cNvPr>
            <p:cNvSpPr txBox="1"/>
            <p:nvPr/>
          </p:nvSpPr>
          <p:spPr>
            <a:xfrm>
              <a:off x="10165032" y="4808995"/>
              <a:ext cx="1752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protein structure</a:t>
              </a:r>
              <a:endParaRPr lang="en-US" dirty="0"/>
            </a:p>
          </p:txBody>
        </p:sp>
      </p:grpSp>
      <p:sp>
        <p:nvSpPr>
          <p:cNvPr id="1060" name="Arc 1059">
            <a:extLst>
              <a:ext uri="{FF2B5EF4-FFF2-40B4-BE49-F238E27FC236}">
                <a16:creationId xmlns:a16="http://schemas.microsoft.com/office/drawing/2014/main" id="{4A8B3B05-FD3C-5F68-54D8-59DC915EBE30}"/>
              </a:ext>
            </a:extLst>
          </p:cNvPr>
          <p:cNvSpPr/>
          <p:nvPr/>
        </p:nvSpPr>
        <p:spPr>
          <a:xfrm rot="10800000" flipV="1">
            <a:off x="7314981" y="4331501"/>
            <a:ext cx="975831" cy="789362"/>
          </a:xfrm>
          <a:prstGeom prst="arc">
            <a:avLst>
              <a:gd name="adj1" fmla="val 16119890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04BC4F3-6A40-4DA6-5460-646F0622FEBF}"/>
              </a:ext>
            </a:extLst>
          </p:cNvPr>
          <p:cNvSpPr txBox="1"/>
          <p:nvPr/>
        </p:nvSpPr>
        <p:spPr>
          <a:xfrm>
            <a:off x="238341" y="4103102"/>
            <a:ext cx="805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proteInfer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CLEAN</a:t>
            </a:r>
          </a:p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deepFRI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6C7BD240-B774-6BF0-B395-5032DF25693C}"/>
              </a:ext>
            </a:extLst>
          </p:cNvPr>
          <p:cNvSpPr txBox="1"/>
          <p:nvPr/>
        </p:nvSpPr>
        <p:spPr>
          <a:xfrm>
            <a:off x="2872833" y="4426267"/>
            <a:ext cx="688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InterPro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59DB5497-67A3-28C5-F220-4C7C34AEC666}"/>
              </a:ext>
            </a:extLst>
          </p:cNvPr>
          <p:cNvSpPr txBox="1"/>
          <p:nvPr/>
        </p:nvSpPr>
        <p:spPr>
          <a:xfrm>
            <a:off x="5007295" y="4435927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eggNOG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E3F88B6D-0F10-A6AB-88A0-7829BF6CA766}"/>
              </a:ext>
            </a:extLst>
          </p:cNvPr>
          <p:cNvSpPr txBox="1"/>
          <p:nvPr/>
        </p:nvSpPr>
        <p:spPr>
          <a:xfrm>
            <a:off x="7503298" y="4425020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Diamond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26A8F7B-B415-7B1B-AE7D-36B818158A57}"/>
              </a:ext>
            </a:extLst>
          </p:cNvPr>
          <p:cNvSpPr txBox="1"/>
          <p:nvPr/>
        </p:nvSpPr>
        <p:spPr>
          <a:xfrm>
            <a:off x="634653" y="5302451"/>
            <a:ext cx="784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 terms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9E895BD-2314-6568-261B-409A6921B3EA}"/>
              </a:ext>
            </a:extLst>
          </p:cNvPr>
          <p:cNvSpPr txBox="1"/>
          <p:nvPr/>
        </p:nvSpPr>
        <p:spPr>
          <a:xfrm>
            <a:off x="3083759" y="5302451"/>
            <a:ext cx="784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 terms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D3D3ED14-96D2-BAE8-D585-F9710AA9B0A2}"/>
              </a:ext>
            </a:extLst>
          </p:cNvPr>
          <p:cNvSpPr txBox="1"/>
          <p:nvPr/>
        </p:nvSpPr>
        <p:spPr>
          <a:xfrm>
            <a:off x="5092606" y="5302451"/>
            <a:ext cx="114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COG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categories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D4546F93-24E0-7FE6-8F33-C49E2FF97A47}"/>
              </a:ext>
            </a:extLst>
          </p:cNvPr>
          <p:cNvSpPr txBox="1"/>
          <p:nvPr/>
        </p:nvSpPr>
        <p:spPr>
          <a:xfrm>
            <a:off x="7231425" y="5302451"/>
            <a:ext cx="1538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protein seq. similarity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B478BB84-A602-71D3-7BB6-A8DCCD75F96A}"/>
              </a:ext>
            </a:extLst>
          </p:cNvPr>
          <p:cNvSpPr txBox="1"/>
          <p:nvPr/>
        </p:nvSpPr>
        <p:spPr>
          <a:xfrm>
            <a:off x="10271984" y="5302451"/>
            <a:ext cx="1451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protein 3D structure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73" name="Graphic 1072" descr="Arrow Right outline">
            <a:extLst>
              <a:ext uri="{FF2B5EF4-FFF2-40B4-BE49-F238E27FC236}">
                <a16:creationId xmlns:a16="http://schemas.microsoft.com/office/drawing/2014/main" id="{7356236F-EEC8-24A7-A819-EBCAF925D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433721">
            <a:off x="1420143" y="5556349"/>
            <a:ext cx="1245278" cy="557087"/>
          </a:xfrm>
          <a:prstGeom prst="rect">
            <a:avLst/>
          </a:prstGeom>
        </p:spPr>
      </p:pic>
      <p:pic>
        <p:nvPicPr>
          <p:cNvPr id="1074" name="Graphic 1073" descr="Arrow Right outline">
            <a:extLst>
              <a:ext uri="{FF2B5EF4-FFF2-40B4-BE49-F238E27FC236}">
                <a16:creationId xmlns:a16="http://schemas.microsoft.com/office/drawing/2014/main" id="{06864F21-5F37-E662-6BFD-3DC316EF59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819565" flipH="1">
            <a:off x="4581846" y="5566174"/>
            <a:ext cx="1146223" cy="557087"/>
          </a:xfrm>
          <a:prstGeom prst="rect">
            <a:avLst/>
          </a:prstGeom>
        </p:spPr>
      </p:pic>
      <p:pic>
        <p:nvPicPr>
          <p:cNvPr id="1075" name="Graphic 1074" descr="Arrow Right outline">
            <a:extLst>
              <a:ext uri="{FF2B5EF4-FFF2-40B4-BE49-F238E27FC236}">
                <a16:creationId xmlns:a16="http://schemas.microsoft.com/office/drawing/2014/main" id="{5E0D198C-AA2A-4CD9-7CF7-4036387719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433721">
            <a:off x="5850267" y="5573233"/>
            <a:ext cx="1245278" cy="557087"/>
          </a:xfrm>
          <a:prstGeom prst="rect">
            <a:avLst/>
          </a:prstGeom>
        </p:spPr>
      </p:pic>
      <p:pic>
        <p:nvPicPr>
          <p:cNvPr id="1076" name="Graphic 1075" descr="Arrow Right outline">
            <a:extLst>
              <a:ext uri="{FF2B5EF4-FFF2-40B4-BE49-F238E27FC236}">
                <a16:creationId xmlns:a16="http://schemas.microsoft.com/office/drawing/2014/main" id="{FE678BEB-82CE-B134-598F-4FEE722588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819565" flipH="1">
            <a:off x="9445344" y="5568151"/>
            <a:ext cx="1146223" cy="557087"/>
          </a:xfrm>
          <a:prstGeom prst="rect">
            <a:avLst/>
          </a:prstGeom>
        </p:spPr>
      </p:pic>
      <p:sp>
        <p:nvSpPr>
          <p:cNvPr id="1077" name="Rounded Rectangle 1076">
            <a:extLst>
              <a:ext uri="{FF2B5EF4-FFF2-40B4-BE49-F238E27FC236}">
                <a16:creationId xmlns:a16="http://schemas.microsoft.com/office/drawing/2014/main" id="{366D516C-4999-35AF-7EFF-C06E52F5A395}"/>
              </a:ext>
            </a:extLst>
          </p:cNvPr>
          <p:cNvSpPr/>
          <p:nvPr/>
        </p:nvSpPr>
        <p:spPr>
          <a:xfrm>
            <a:off x="7314980" y="5965870"/>
            <a:ext cx="1848464" cy="751804"/>
          </a:xfrm>
          <a:prstGeom prst="roundRect">
            <a:avLst/>
          </a:prstGeom>
          <a:noFill/>
          <a:ln w="28575">
            <a:solidFill>
              <a:schemeClr val="bg1">
                <a:lumMod val="65000"/>
                <a:alpha val="8784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502BC9AE-69D2-49F3-3C88-0CAEB31B2879}"/>
              </a:ext>
            </a:extLst>
          </p:cNvPr>
          <p:cNvSpPr txBox="1"/>
          <p:nvPr/>
        </p:nvSpPr>
        <p:spPr>
          <a:xfrm>
            <a:off x="3337821" y="5990061"/>
            <a:ext cx="651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PCA</a:t>
            </a:r>
          </a:p>
          <a:p>
            <a:r>
              <a:rPr lang="en-US" sz="1400" dirty="0"/>
              <a:t>t-SNE</a:t>
            </a:r>
          </a:p>
          <a:p>
            <a:r>
              <a:rPr lang="en-US" sz="1400" dirty="0"/>
              <a:t>UMAP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CC3AF93C-5234-34DE-CE58-0041ACF1A345}"/>
              </a:ext>
            </a:extLst>
          </p:cNvPr>
          <p:cNvSpPr txBox="1"/>
          <p:nvPr/>
        </p:nvSpPr>
        <p:spPr>
          <a:xfrm>
            <a:off x="7912557" y="5979010"/>
            <a:ext cx="651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PCA</a:t>
            </a:r>
          </a:p>
          <a:p>
            <a:r>
              <a:rPr lang="en-US" sz="1400" dirty="0"/>
              <a:t>t-SNE</a:t>
            </a:r>
          </a:p>
          <a:p>
            <a:r>
              <a:rPr lang="en-US" sz="1400" dirty="0"/>
              <a:t>UMAP</a:t>
            </a:r>
          </a:p>
        </p:txBody>
      </p:sp>
      <p:pic>
        <p:nvPicPr>
          <p:cNvPr id="1081" name="Graphic 1080" descr="Transfer outline">
            <a:extLst>
              <a:ext uri="{FF2B5EF4-FFF2-40B4-BE49-F238E27FC236}">
                <a16:creationId xmlns:a16="http://schemas.microsoft.com/office/drawing/2014/main" id="{4D81037C-6245-A373-4C8D-CFD2761096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02161" y="6188846"/>
            <a:ext cx="914400" cy="476689"/>
          </a:xfrm>
          <a:prstGeom prst="rect">
            <a:avLst/>
          </a:prstGeom>
        </p:spPr>
      </p:pic>
      <p:sp>
        <p:nvSpPr>
          <p:cNvPr id="1082" name="TextBox 1081">
            <a:extLst>
              <a:ext uri="{FF2B5EF4-FFF2-40B4-BE49-F238E27FC236}">
                <a16:creationId xmlns:a16="http://schemas.microsoft.com/office/drawing/2014/main" id="{E5EA17B4-A5C2-D4BC-63F2-99C47F3E5EEA}"/>
              </a:ext>
            </a:extLst>
          </p:cNvPr>
          <p:cNvSpPr txBox="1"/>
          <p:nvPr/>
        </p:nvSpPr>
        <p:spPr>
          <a:xfrm>
            <a:off x="5226323" y="58816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990034D-AB51-A325-F894-E0B5C2572F0D}"/>
              </a:ext>
            </a:extLst>
          </p:cNvPr>
          <p:cNvSpPr/>
          <p:nvPr/>
        </p:nvSpPr>
        <p:spPr>
          <a:xfrm>
            <a:off x="7749407" y="3453424"/>
            <a:ext cx="2904897" cy="369331"/>
          </a:xfrm>
          <a:prstGeom prst="roundRect">
            <a:avLst/>
          </a:prstGeom>
          <a:solidFill>
            <a:srgbClr val="FF0000">
              <a:alpha val="38039"/>
            </a:srgbClr>
          </a:solidFill>
          <a:ln w="28575">
            <a:solidFill>
              <a:srgbClr val="FF0000">
                <a:alpha val="8784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5A0ECC-35D0-2E30-303A-EE1A4B302453}"/>
              </a:ext>
            </a:extLst>
          </p:cNvPr>
          <p:cNvSpPr txBox="1"/>
          <p:nvPr/>
        </p:nvSpPr>
        <p:spPr>
          <a:xfrm>
            <a:off x="7740144" y="3466709"/>
            <a:ext cx="306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 genes / proteins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BBFCF-9983-1B75-075B-D47CD6958E25}"/>
              </a:ext>
            </a:extLst>
          </p:cNvPr>
          <p:cNvSpPr txBox="1"/>
          <p:nvPr/>
        </p:nvSpPr>
        <p:spPr>
          <a:xfrm>
            <a:off x="11170593" y="4119893"/>
            <a:ext cx="97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AlphaFold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</a:t>
            </a:r>
          </a:p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ESM</a:t>
            </a:r>
          </a:p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OpenFold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96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BA3DB-31B0-0D82-EC26-66B40CDA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1" y="162986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1A0BD0-859C-7E6C-4747-1AF7694A8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41" y="3278777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B912E-1117-3FE2-3616-220250B7B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819" y="11748"/>
            <a:ext cx="4902064" cy="3268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36A5C6-2C07-6B79-6611-9D579CDC4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257" y="32004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4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7680B3-8778-F458-EFA9-AA7CA13D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6" y="1965960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97C7B-71EB-DDD2-C6B8-A5179598B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196596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9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45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51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6131</TotalTime>
  <Words>240</Words>
  <Application>Microsoft Macintosh PowerPoint</Application>
  <PresentationFormat>Widescreen</PresentationFormat>
  <Paragraphs>133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Exploring the NCBI E. coli pangenome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NCBI E. coli pangenome functions</dc:title>
  <dc:creator>Daniel Martínez Martínez</dc:creator>
  <cp:lastModifiedBy>Daniel Martínez Martínez</cp:lastModifiedBy>
  <cp:revision>3</cp:revision>
  <dcterms:created xsi:type="dcterms:W3CDTF">2024-05-14T11:51:37Z</dcterms:created>
  <dcterms:modified xsi:type="dcterms:W3CDTF">2024-05-21T12:22:43Z</dcterms:modified>
</cp:coreProperties>
</file>