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1pPr>
    <a:lvl2pPr marL="0" marR="0" indent="457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2pPr>
    <a:lvl3pPr marL="0" marR="0" indent="914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3pPr>
    <a:lvl4pPr marL="0" marR="0" indent="1371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4pPr>
    <a:lvl5pPr marL="0" marR="0" indent="18288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5pPr>
    <a:lvl6pPr marL="0" marR="0" indent="22860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6pPr>
    <a:lvl7pPr marL="0" marR="0" indent="2743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7pPr>
    <a:lvl8pPr marL="0" marR="0" indent="3200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8pPr>
    <a:lvl9pPr marL="0" marR="0" indent="3657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Avenir Next Condensed Regular"/>
        <a:ea typeface="Avenir Next Condensed Regular"/>
        <a:cs typeface="Avenir Next Condensed Regular"/>
        <a:sym typeface="Avenir Next Condensed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la presentación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presentación</a:t>
            </a:r>
          </a:p>
        </p:txBody>
      </p:sp>
      <p:sp>
        <p:nvSpPr>
          <p:cNvPr id="12" name="Nivel de texto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Subtítulo de la presentación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ivel de texto 1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1pPr>
            <a:lvl2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2pPr>
            <a:lvl3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3pPr>
            <a:lvl4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4pPr>
            <a:lvl5pPr algn="ctr" defTabSz="1160859">
              <a:defRPr b="1" spc="-408" sz="10200"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nformación fáctica"/>
          <p:cNvSpPr txBox="1"/>
          <p:nvPr>
            <p:ph type="body" sz="quarter" idx="21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73201">
              <a:spcBef>
                <a:spcPts val="2500"/>
              </a:spcBef>
              <a:defRPr spc="-85" sz="2835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19" name="Nivel de texto 1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1pPr>
            <a:lvl2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2pPr>
            <a:lvl3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3pPr>
            <a:lvl4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4pPr>
            <a:lvl5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21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tribución"/>
          <p:cNvSpPr txBox="1"/>
          <p:nvPr>
            <p:ph type="body" sz="quarter" idx="21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72516">
              <a:defRPr spc="-82" sz="2744"/>
            </a:lvl1pPr>
          </a:lstStyle>
          <a:p>
            <a:pPr/>
            <a:r>
              <a:t>Atribución </a:t>
            </a:r>
          </a:p>
        </p:txBody>
      </p:sp>
      <p:sp>
        <p:nvSpPr>
          <p:cNvPr id="130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31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32" name="Nivel de texto 1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1pPr>
            <a:lvl2pPr marL="714375" indent="-2571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2pPr>
            <a:lvl3pPr marL="714375" indent="2000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3pPr>
            <a:lvl4pPr marL="714375" indent="6572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4pPr>
            <a:lvl5pPr marL="714375" indent="11144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518839134_3132x2088.jpg"/>
          <p:cNvSpPr/>
          <p:nvPr>
            <p:ph type="pic" idx="21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766363123_1851x1194.jpg"/>
          <p:cNvSpPr/>
          <p:nvPr>
            <p:ph type="pic" sz="half" idx="22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981594838_2460x1641.jpg"/>
          <p:cNvSpPr/>
          <p:nvPr>
            <p:ph type="pic" sz="half" idx="23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463013163_3048x2031.jpg"/>
          <p:cNvSpPr/>
          <p:nvPr>
            <p:ph type="pic" idx="21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014407370_Retouch_4050x2379.jpg"/>
          <p:cNvSpPr/>
          <p:nvPr>
            <p:ph type="pic" idx="21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ítulo de la presentación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Título de la presentación</a:t>
            </a:r>
          </a:p>
        </p:txBody>
      </p:sp>
      <p:sp>
        <p:nvSpPr>
          <p:cNvPr id="22" name="Nivel de texto 1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518839134_3132x2088.jpg"/>
          <p:cNvSpPr/>
          <p:nvPr>
            <p:ph type="pic" idx="21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Título de la diapositiva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32" name="Nivel de texto 1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r y fecha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66674">
              <a:spcBef>
                <a:spcPts val="3100"/>
              </a:spcBef>
              <a:defRPr spc="-58" sz="1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41" name="Subtítulo de la diapositiva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>
            <a:lvl1pPr defTabSz="572516">
              <a:defRPr spc="-102" sz="343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2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43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44" name="Título de la diapositiva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45" name="Nivel de texto 1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Número de diapositiva"/>
          <p:cNvSpPr txBox="1"/>
          <p:nvPr>
            <p:ph type="sldNum" sz="quarter" idx="2"/>
          </p:nvPr>
        </p:nvSpPr>
        <p:spPr>
          <a:xfrm>
            <a:off x="22784562" y="12966045"/>
            <a:ext cx="379477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r y fecha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66674">
              <a:spcBef>
                <a:spcPts val="3100"/>
              </a:spcBef>
              <a:defRPr spc="-58" sz="1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54" name="Nivel de texto 1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56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5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981594838_2460x1641.jpg"/>
          <p:cNvSpPr/>
          <p:nvPr>
            <p:ph type="pic" idx="21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Nivel de texto 1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Rectángulo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67" name="Autor y fecha"/>
          <p:cNvSpPr txBox="1"/>
          <p:nvPr>
            <p:ph type="body" sz="quarter" idx="22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66674">
              <a:spcBef>
                <a:spcPts val="3100"/>
              </a:spcBef>
              <a:defRPr spc="-58" sz="1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68" name="Título de la diapositiva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69" name="Subtítulo de la diapositiva"/>
          <p:cNvSpPr txBox="1"/>
          <p:nvPr>
            <p:ph type="body" sz="quarter" idx="23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54990">
              <a:defRPr spc="-99" sz="3325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7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ítulo de sección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Título de sección</a:t>
            </a:r>
          </a:p>
        </p:txBody>
      </p:sp>
      <p:sp>
        <p:nvSpPr>
          <p:cNvPr id="7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r y fecha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66674">
              <a:spcBef>
                <a:spcPts val="3100"/>
              </a:spcBef>
              <a:defRPr spc="-58" sz="1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86" name="Subtítulo de la diapositiva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>
            <a:lvl1pPr defTabSz="572516">
              <a:defRPr spc="-102" sz="3430"/>
            </a:lvl1pPr>
          </a:lstStyle>
          <a:p>
            <a:pPr/>
            <a:r>
              <a:t>Subtítulo de la diapositiva </a:t>
            </a:r>
          </a:p>
        </p:txBody>
      </p:sp>
      <p:sp>
        <p:nvSpPr>
          <p:cNvPr id="87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88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89" name="Título de la diapositiva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9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utor y fecha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66674">
              <a:spcBef>
                <a:spcPts val="3100"/>
              </a:spcBef>
              <a:defRPr spc="-58" sz="1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98" name="Subtítulo de agenda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>
            <a:lvl1pPr defTabSz="572516">
              <a:defRPr spc="-102" sz="343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9" name="Nivel de texto 1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1pPr>
            <a:lvl2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2pPr>
            <a:lvl3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3pPr>
            <a:lvl4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4pPr>
            <a:lvl5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Avenir Next Regular"/>
              </a:defRPr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01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02" name="Título de agenda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Título de agenda</a:t>
            </a:r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presentación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la presentación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Subtítulo de la presentación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22788372" y="12964160"/>
            <a:ext cx="379477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3428914">
              <a:lnSpc>
                <a:spcPct val="100000"/>
              </a:lnSpc>
              <a:spcBef>
                <a:spcPts val="0"/>
              </a:spcBef>
              <a:tabLst/>
              <a:defRPr spc="0" sz="1800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Avenir Next Regular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UNA NUEVA FORMA DE ESCUCHAR MÚSICA"/>
          <p:cNvSpPr txBox="1"/>
          <p:nvPr>
            <p:ph type="subTitle" sz="quarter" idx="1"/>
          </p:nvPr>
        </p:nvSpPr>
        <p:spPr>
          <a:xfrm>
            <a:off x="4472357" y="9271313"/>
            <a:ext cx="5070672" cy="395629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 algn="ctr" defTabSz="286258">
              <a:defRPr spc="-51" sz="1715"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UNA NUEVA FORMA DE ESCUCHAR MÚSICA</a:t>
            </a:r>
          </a:p>
        </p:txBody>
      </p:sp>
      <p:pic>
        <p:nvPicPr>
          <p:cNvPr id="168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4944" y="3522661"/>
            <a:ext cx="5070672" cy="5760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train-station-railway-passengers.jpg" descr="train-station-railway-passengers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0298" t="0" r="9370" b="0"/>
          <a:stretch>
            <a:fillRect/>
          </a:stretch>
        </p:blipFill>
        <p:spPr>
          <a:xfrm>
            <a:off x="14032181" y="-1402"/>
            <a:ext cx="10351650" cy="13718801"/>
          </a:xfrm>
          <a:prstGeom prst="rect">
            <a:avLst/>
          </a:prstGeom>
        </p:spPr>
      </p:pic>
      <p:sp>
        <p:nvSpPr>
          <p:cNvPr id="171" name="UNA NUEVA FORMA DE ESCUCHAR MÚSICA"/>
          <p:cNvSpPr txBox="1"/>
          <p:nvPr>
            <p:ph type="body" sz="quarter" idx="1"/>
          </p:nvPr>
        </p:nvSpPr>
        <p:spPr>
          <a:xfrm>
            <a:off x="4472357" y="9271314"/>
            <a:ext cx="5070672" cy="395629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 algn="ctr" defTabSz="286258">
              <a:defRPr spc="-51" sz="1715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UNA NUEVA FORMA DE ESCUCHAR MÚSICA</a:t>
            </a:r>
          </a:p>
        </p:txBody>
      </p:sp>
      <p:pic>
        <p:nvPicPr>
          <p:cNvPr id="172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4943" y="3522661"/>
            <a:ext cx="5070673" cy="576028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Rectángulo"/>
          <p:cNvSpPr/>
          <p:nvPr/>
        </p:nvSpPr>
        <p:spPr>
          <a:xfrm>
            <a:off x="7413" y="13079285"/>
            <a:ext cx="14000560" cy="2099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n" descr="Imagen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470" t="0" r="31194" b="0"/>
          <a:stretch>
            <a:fillRect/>
          </a:stretch>
        </p:blipFill>
        <p:spPr>
          <a:xfrm>
            <a:off x="14034291" y="-1"/>
            <a:ext cx="10349536" cy="13716000"/>
          </a:xfrm>
          <a:prstGeom prst="rect">
            <a:avLst/>
          </a:prstGeom>
        </p:spPr>
      </p:pic>
      <p:sp>
        <p:nvSpPr>
          <p:cNvPr id="176" name="· Añadimos una nueva forma de interacción a uno de los productos más consumidos diariamente.…"/>
          <p:cNvSpPr txBox="1"/>
          <p:nvPr>
            <p:ph type="body" sz="half" idx="1"/>
          </p:nvPr>
        </p:nvSpPr>
        <p:spPr>
          <a:xfrm>
            <a:off x="1295400" y="4620393"/>
            <a:ext cx="11442701" cy="8122760"/>
          </a:xfrm>
          <a:prstGeom prst="rect">
            <a:avLst/>
          </a:prstGeom>
        </p:spPr>
        <p:txBody>
          <a:bodyPr/>
          <a:lstStyle/>
          <a:p>
            <a:pPr/>
            <a:r>
              <a:t>· Añadimos una nueva forma de interacción a uno de los productos más consumidos diariamente.</a:t>
            </a:r>
          </a:p>
          <a:p>
            <a:pPr/>
            <a:r>
              <a:t>· Conseguimos que personas se puedan conocer de una manera más especial.</a:t>
            </a:r>
          </a:p>
          <a:p>
            <a:pPr/>
            <a:r>
              <a:t>· Estar al tanto de todas las novedades de tus artistas favoritos y también de tus amigos.</a:t>
            </a:r>
          </a:p>
        </p:txBody>
      </p:sp>
      <p:sp>
        <p:nvSpPr>
          <p:cNvPr id="177" name="¿Qué hacemo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¿Qué hacemos?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¿COMO FUNCIONAMO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FUNCIONAMOS?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Captura de pantalla 2021-06-16 a las 12.12.18.png" descr="Captura de pantalla 2021-06-16 a las 12.12.18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7198" t="0" r="7198" b="0"/>
          <a:stretch>
            <a:fillRect/>
          </a:stretch>
        </p:blipFill>
        <p:spPr>
          <a:xfrm>
            <a:off x="386366" y="7535483"/>
            <a:ext cx="10062557" cy="5613848"/>
          </a:xfrm>
          <a:prstGeom prst="rect">
            <a:avLst/>
          </a:prstGeom>
        </p:spPr>
      </p:pic>
      <p:pic>
        <p:nvPicPr>
          <p:cNvPr id="182" name="WhatsApp Image 2021-06-03 at 16.25.36.jpeg" descr="WhatsApp Image 2021-06-03 at 16.25.36.jpeg"/>
          <p:cNvPicPr>
            <a:picLocks noChangeAspect="1"/>
          </p:cNvPicPr>
          <p:nvPr>
            <p:ph type="pic" idx="23"/>
          </p:nvPr>
        </p:nvPicPr>
        <p:blipFill>
          <a:blip r:embed="rId3">
            <a:extLst/>
          </a:blip>
          <a:srcRect l="1043" t="0" r="1043" b="0"/>
          <a:stretch>
            <a:fillRect/>
          </a:stretch>
        </p:blipFill>
        <p:spPr>
          <a:xfrm>
            <a:off x="410989" y="538599"/>
            <a:ext cx="12316438" cy="6871276"/>
          </a:xfrm>
          <a:prstGeom prst="rect">
            <a:avLst/>
          </a:prstGeom>
        </p:spPr>
      </p:pic>
      <p:sp>
        <p:nvSpPr>
          <p:cNvPr id="183" name="INTERFAZ INTUITIVA"/>
          <p:cNvSpPr txBox="1"/>
          <p:nvPr/>
        </p:nvSpPr>
        <p:spPr>
          <a:xfrm>
            <a:off x="13701136" y="754804"/>
            <a:ext cx="9710996" cy="30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70000"/>
              </a:lnSpc>
              <a:spcBef>
                <a:spcPts val="0"/>
              </a:spcBef>
              <a:tabLst/>
              <a:defRPr b="1" cap="all" spc="-200" sz="10000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INTERFAZ INTUITIVA</a:t>
            </a:r>
          </a:p>
        </p:txBody>
      </p:sp>
      <p:sp>
        <p:nvSpPr>
          <p:cNvPr id="184" name="Rectángulo"/>
          <p:cNvSpPr/>
          <p:nvPr/>
        </p:nvSpPr>
        <p:spPr>
          <a:xfrm>
            <a:off x="11540338" y="12791553"/>
            <a:ext cx="12538389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  <p:sp>
        <p:nvSpPr>
          <p:cNvPr id="185" name="REPRODUCTOR FUNCIONAL"/>
          <p:cNvSpPr txBox="1"/>
          <p:nvPr/>
        </p:nvSpPr>
        <p:spPr>
          <a:xfrm>
            <a:off x="13701136" y="4530341"/>
            <a:ext cx="9710996" cy="30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70000"/>
              </a:lnSpc>
              <a:spcBef>
                <a:spcPts val="0"/>
              </a:spcBef>
              <a:tabLst/>
              <a:defRPr b="1" cap="all" spc="-200" sz="10000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REPRODUCTOR FUNCIONAL</a:t>
            </a:r>
          </a:p>
        </p:txBody>
      </p:sp>
      <p:sp>
        <p:nvSpPr>
          <p:cNvPr id="186" name="INTERACCION CON USUARIOS"/>
          <p:cNvSpPr txBox="1"/>
          <p:nvPr/>
        </p:nvSpPr>
        <p:spPr>
          <a:xfrm>
            <a:off x="13701136" y="8305879"/>
            <a:ext cx="9710996" cy="30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lnSpc>
                <a:spcPct val="70000"/>
              </a:lnSpc>
              <a:spcBef>
                <a:spcPts val="0"/>
              </a:spcBef>
              <a:tabLst/>
              <a:defRPr b="1" cap="all" spc="-200" sz="10000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INTERACCION CON USUARIOS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864h de media anual"/>
          <p:cNvSpPr txBox="1"/>
          <p:nvPr>
            <p:ph type="body" sz="quarter" idx="1"/>
          </p:nvPr>
        </p:nvSpPr>
        <p:spPr>
          <a:xfrm>
            <a:off x="1011038" y="3827591"/>
            <a:ext cx="11228440" cy="4244453"/>
          </a:xfrm>
          <a:prstGeom prst="rect">
            <a:avLst/>
          </a:prstGeom>
        </p:spPr>
        <p:txBody>
          <a:bodyPr/>
          <a:lstStyle>
            <a:lvl1pPr defTabSz="462280">
              <a:defRPr spc="-250" sz="12544"/>
            </a:lvl1pPr>
          </a:lstStyle>
          <a:p>
            <a:pPr/>
            <a:r>
              <a:t>864h de media anual</a:t>
            </a:r>
          </a:p>
        </p:txBody>
      </p:sp>
      <p:sp>
        <p:nvSpPr>
          <p:cNvPr id="189" name="4.200 de usuarios en rrss"/>
          <p:cNvSpPr txBox="1"/>
          <p:nvPr/>
        </p:nvSpPr>
        <p:spPr>
          <a:xfrm>
            <a:off x="12900163" y="3827591"/>
            <a:ext cx="11228441" cy="424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63220">
              <a:lnSpc>
                <a:spcPct val="70000"/>
              </a:lnSpc>
              <a:spcBef>
                <a:spcPts val="0"/>
              </a:spcBef>
              <a:tabLst/>
              <a:defRPr b="1" cap="all" spc="-197" sz="9856">
                <a:latin typeface="+mn-lt"/>
                <a:ea typeface="+mn-ea"/>
                <a:cs typeface="+mn-cs"/>
                <a:sym typeface="Avenir Next Regular"/>
              </a:defRPr>
            </a:lvl1pPr>
          </a:lstStyle>
          <a:p>
            <a:pPr/>
            <a:r>
              <a:t>4.200 de usuarios en rrss</a:t>
            </a:r>
          </a:p>
        </p:txBody>
      </p:sp>
      <p:pic>
        <p:nvPicPr>
          <p:cNvPr id="19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558" y="9045947"/>
            <a:ext cx="11963401" cy="156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n" descr="Image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1233" y="8797924"/>
            <a:ext cx="9766301" cy="238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Uno de los mejores “target” de mercado, que existen a día de ho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067990">
              <a:defRPr spc="-375" sz="9384"/>
            </a:lvl1pPr>
          </a:lstStyle>
          <a:p>
            <a:pPr/>
            <a:r>
              <a:t>Uno de los mejores “target” de mercado, que existen a día de hoy </a:t>
            </a:r>
          </a:p>
        </p:txBody>
      </p:sp>
      <p:sp>
        <p:nvSpPr>
          <p:cNvPr id="194" name="Rectángulo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mplia tu circulo, usa spotispy"/>
          <p:cNvSpPr txBox="1"/>
          <p:nvPr>
            <p:ph type="body" sz="half" idx="1"/>
          </p:nvPr>
        </p:nvSpPr>
        <p:spPr>
          <a:xfrm>
            <a:off x="1260177" y="1349384"/>
            <a:ext cx="21863646" cy="3853767"/>
          </a:xfrm>
          <a:prstGeom prst="rect">
            <a:avLst/>
          </a:prstGeom>
        </p:spPr>
        <p:txBody>
          <a:bodyPr/>
          <a:lstStyle/>
          <a:p>
            <a:pPr/>
            <a:r>
              <a:t>Amplia tu circulo, usa spotispy</a:t>
            </a:r>
          </a:p>
        </p:txBody>
      </p:sp>
      <p:pic>
        <p:nvPicPr>
          <p:cNvPr id="197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957" y="4399442"/>
            <a:ext cx="5070673" cy="5760284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UNA NUEVA FORMA DE ESCUCHAR MÚSICA"/>
          <p:cNvSpPr txBox="1"/>
          <p:nvPr/>
        </p:nvSpPr>
        <p:spPr>
          <a:xfrm>
            <a:off x="9660370" y="10148095"/>
            <a:ext cx="5070673" cy="39562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86258">
              <a:lnSpc>
                <a:spcPct val="100000"/>
              </a:lnSpc>
              <a:spcBef>
                <a:spcPts val="0"/>
              </a:spcBef>
              <a:tabLst/>
              <a:defRPr cap="all" spc="-51" sz="1715">
                <a:solidFill>
                  <a:srgbClr val="FFFF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UNA NUEVA FORMA DE ESCUCHAR MÚSICA</a:t>
            </a:r>
          </a:p>
        </p:txBody>
      </p:sp>
      <p:sp>
        <p:nvSpPr>
          <p:cNvPr id="199" name="Rectángulo"/>
          <p:cNvSpPr/>
          <p:nvPr/>
        </p:nvSpPr>
        <p:spPr>
          <a:xfrm>
            <a:off x="7413" y="13079285"/>
            <a:ext cx="24369174" cy="23294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Demi Bold"/>
            <a:ea typeface="Avenir Next Demi Bold"/>
            <a:cs typeface="Avenir Next Demi Bold"/>
            <a:sym typeface="Avenir Next Demi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Condensed Regular"/>
            <a:ea typeface="Avenir Next Condensed Regular"/>
            <a:cs typeface="Avenir Next Condensed Regular"/>
            <a:sym typeface="Avenir Next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Avenir Next Regular"/>
        <a:ea typeface="Avenir Next Regular"/>
        <a:cs typeface="Avenir Next Regular"/>
      </a:majorFont>
      <a:minorFont>
        <a:latin typeface="Avenir Next Regular"/>
        <a:ea typeface="Avenir Next Regular"/>
        <a:cs typeface="Avenir Next Regular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Demi Bold"/>
            <a:ea typeface="Avenir Next Demi Bold"/>
            <a:cs typeface="Avenir Next Demi Bold"/>
            <a:sym typeface="Avenir Next Demi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Condensed Regular"/>
            <a:ea typeface="Avenir Next Condensed Regular"/>
            <a:cs typeface="Avenir Next Condensed Regular"/>
            <a:sym typeface="Avenir Next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