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handoutMasterIdLst>
    <p:handoutMasterId r:id="rId25"/>
  </p:handoutMasterIdLst>
  <p:sldIdLst>
    <p:sldId id="358" r:id="rId2"/>
    <p:sldId id="387" r:id="rId3"/>
    <p:sldId id="373" r:id="rId4"/>
    <p:sldId id="376" r:id="rId5"/>
    <p:sldId id="377" r:id="rId6"/>
    <p:sldId id="362" r:id="rId7"/>
    <p:sldId id="363" r:id="rId8"/>
    <p:sldId id="364" r:id="rId9"/>
    <p:sldId id="386" r:id="rId10"/>
    <p:sldId id="365" r:id="rId11"/>
    <p:sldId id="385" r:id="rId12"/>
    <p:sldId id="367" r:id="rId13"/>
    <p:sldId id="368" r:id="rId14"/>
    <p:sldId id="369" r:id="rId15"/>
    <p:sldId id="388" r:id="rId16"/>
    <p:sldId id="378" r:id="rId17"/>
    <p:sldId id="382" r:id="rId18"/>
    <p:sldId id="383" r:id="rId19"/>
    <p:sldId id="379" r:id="rId20"/>
    <p:sldId id="380" r:id="rId21"/>
    <p:sldId id="384" r:id="rId22"/>
    <p:sldId id="381" r:id="rId23"/>
  </p:sldIdLst>
  <p:sldSz cx="9144000" cy="6858000" type="screen4x3"/>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1pPr>
    <a:lvl2pPr marL="457200"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2pPr>
    <a:lvl3pPr marL="914400"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3pPr>
    <a:lvl4pPr marL="1371600"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4pPr>
    <a:lvl5pPr marL="1828800"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5pPr>
    <a:lvl6pPr marL="2286000" algn="l" defTabSz="457200" rtl="0" eaLnBrk="1" latinLnBrk="0" hangingPunct="1">
      <a:defRPr sz="2400" kern="1200">
        <a:solidFill>
          <a:schemeClr val="tx1"/>
        </a:solidFill>
        <a:latin typeface="Times New Roman" charset="0"/>
        <a:ea typeface="MS PGothic" charset="0"/>
        <a:cs typeface="MS PGothic" charset="0"/>
      </a:defRPr>
    </a:lvl6pPr>
    <a:lvl7pPr marL="2743200" algn="l" defTabSz="457200" rtl="0" eaLnBrk="1" latinLnBrk="0" hangingPunct="1">
      <a:defRPr sz="2400" kern="1200">
        <a:solidFill>
          <a:schemeClr val="tx1"/>
        </a:solidFill>
        <a:latin typeface="Times New Roman" charset="0"/>
        <a:ea typeface="MS PGothic" charset="0"/>
        <a:cs typeface="MS PGothic" charset="0"/>
      </a:defRPr>
    </a:lvl7pPr>
    <a:lvl8pPr marL="3200400" algn="l" defTabSz="457200" rtl="0" eaLnBrk="1" latinLnBrk="0" hangingPunct="1">
      <a:defRPr sz="2400" kern="1200">
        <a:solidFill>
          <a:schemeClr val="tx1"/>
        </a:solidFill>
        <a:latin typeface="Times New Roman" charset="0"/>
        <a:ea typeface="MS PGothic" charset="0"/>
        <a:cs typeface="MS PGothic" charset="0"/>
      </a:defRPr>
    </a:lvl8pPr>
    <a:lvl9pPr marL="3657600" algn="l" defTabSz="457200" rtl="0" eaLnBrk="1" latinLnBrk="0" hangingPunct="1">
      <a:defRPr sz="2400" kern="1200">
        <a:solidFill>
          <a:schemeClr val="tx1"/>
        </a:solidFill>
        <a:latin typeface="Times New Roman" charset="0"/>
        <a:ea typeface="MS PGothic" charset="0"/>
        <a:cs typeface="MS PGothic"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CD1C1"/>
    <a:srgbClr val="FAFD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97384" autoAdjust="0"/>
  </p:normalViewPr>
  <p:slideViewPr>
    <p:cSldViewPr snapToGrid="0">
      <p:cViewPr varScale="1">
        <p:scale>
          <a:sx n="110" d="100"/>
          <a:sy n="110" d="100"/>
        </p:scale>
        <p:origin x="1242" y="108"/>
      </p:cViewPr>
      <p:guideLst>
        <p:guide orient="horz" pos="2160"/>
        <p:guide pos="2880"/>
      </p:guideLst>
    </p:cSldViewPr>
  </p:slideViewPr>
  <p:outlineViewPr>
    <p:cViewPr>
      <p:scale>
        <a:sx n="33" d="100"/>
        <a:sy n="33" d="100"/>
      </p:scale>
      <p:origin x="0" y="11880"/>
    </p:cViewPr>
  </p:outlineViewPr>
  <p:notesTextViewPr>
    <p:cViewPr>
      <p:scale>
        <a:sx n="100" d="100"/>
        <a:sy n="100" d="100"/>
      </p:scale>
      <p:origin x="0" y="0"/>
    </p:cViewPr>
  </p:notesTextViewPr>
  <p:sorterViewPr>
    <p:cViewPr>
      <p:scale>
        <a:sx n="128" d="100"/>
        <a:sy n="128" d="100"/>
      </p:scale>
      <p:origin x="0" y="44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3646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35038" y="4416425"/>
            <a:ext cx="5140325" cy="4183063"/>
          </a:xfrm>
          <a:prstGeom prst="rect">
            <a:avLst/>
          </a:prstGeom>
          <a:noFill/>
          <a:ln>
            <a:noFill/>
          </a:ln>
          <a:effectLst/>
          <a:extLst/>
        </p:spPr>
        <p:txBody>
          <a:bodyPr vert="horz" wrap="square" lIns="92199" tIns="45291" rIns="92199" bIns="4529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5" name="Rectangle 3"/>
          <p:cNvSpPr>
            <a:spLocks noGrp="1" noRot="1" noChangeAspect="1" noChangeArrowheads="1" noTextEdit="1"/>
          </p:cNvSpPr>
          <p:nvPr>
            <p:ph type="sldImg" idx="2"/>
          </p:nvPr>
        </p:nvSpPr>
        <p:spPr bwMode="auto">
          <a:xfrm>
            <a:off x="1189038" y="703263"/>
            <a:ext cx="4632325" cy="34734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47594195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0625" y="703263"/>
            <a:ext cx="4629150" cy="3473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5380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0625" y="703263"/>
            <a:ext cx="4629150" cy="3473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5380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TextBox 3"/>
          <p:cNvSpPr txBox="1"/>
          <p:nvPr userDrawn="1"/>
        </p:nvSpPr>
        <p:spPr>
          <a:xfrm>
            <a:off x="8588427" y="6443246"/>
            <a:ext cx="435436" cy="338554"/>
          </a:xfrm>
          <a:prstGeom prst="rect">
            <a:avLst/>
          </a:prstGeom>
          <a:noFill/>
        </p:spPr>
        <p:txBody>
          <a:bodyPr wrap="none" rtlCol="0">
            <a:spAutoFit/>
          </a:bodyPr>
          <a:lstStyle/>
          <a:p>
            <a:fld id="{B9C476F1-EF20-074E-9DFC-EF820E870973}" type="slidenum">
              <a:rPr lang="en-US" sz="1600" smtClean="0">
                <a:latin typeface="Arial"/>
              </a:rPr>
              <a:t>‹#›</a:t>
            </a:fld>
            <a:endParaRPr lang="en-US" sz="1600" dirty="0">
              <a:latin typeface="Arial"/>
            </a:endParaRPr>
          </a:p>
        </p:txBody>
      </p:sp>
    </p:spTree>
    <p:extLst>
      <p:ext uri="{BB962C8B-B14F-4D97-AF65-F5344CB8AC3E}">
        <p14:creationId xmlns:p14="http://schemas.microsoft.com/office/powerpoint/2010/main" val="4120341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5246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1" y="304800"/>
            <a:ext cx="19431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1" y="304800"/>
            <a:ext cx="56769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963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userDrawn="1"/>
        </p:nvSpPr>
        <p:spPr>
          <a:xfrm>
            <a:off x="8556164" y="6433945"/>
            <a:ext cx="435436" cy="338554"/>
          </a:xfrm>
          <a:prstGeom prst="rect">
            <a:avLst/>
          </a:prstGeom>
          <a:noFill/>
        </p:spPr>
        <p:txBody>
          <a:bodyPr wrap="none" rtlCol="0">
            <a:spAutoFit/>
          </a:bodyPr>
          <a:lstStyle/>
          <a:p>
            <a:fld id="{5B8E447C-CEDC-1B42-9E47-0F2F0A8C9347}" type="slidenum">
              <a:rPr lang="en-US" sz="1600" smtClean="0">
                <a:latin typeface="Arial"/>
              </a:rPr>
              <a:t>‹#›</a:t>
            </a:fld>
            <a:endParaRPr lang="en-US" sz="1600" dirty="0">
              <a:latin typeface="Arial"/>
            </a:endParaRPr>
          </a:p>
        </p:txBody>
      </p:sp>
    </p:spTree>
    <p:extLst>
      <p:ext uri="{BB962C8B-B14F-4D97-AF65-F5344CB8AC3E}">
        <p14:creationId xmlns:p14="http://schemas.microsoft.com/office/powerpoint/2010/main" val="4210470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39287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3265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7967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5" name="TextBox 4"/>
          <p:cNvSpPr txBox="1"/>
          <p:nvPr userDrawn="1"/>
        </p:nvSpPr>
        <p:spPr>
          <a:xfrm>
            <a:off x="8479964" y="6367046"/>
            <a:ext cx="435436" cy="338554"/>
          </a:xfrm>
          <a:prstGeom prst="rect">
            <a:avLst/>
          </a:prstGeom>
          <a:noFill/>
        </p:spPr>
        <p:txBody>
          <a:bodyPr wrap="none" rtlCol="0">
            <a:spAutoFit/>
          </a:bodyPr>
          <a:lstStyle/>
          <a:p>
            <a:fld id="{1F28CCA8-16C5-3B43-8659-B3A3CA3990E7}" type="slidenum">
              <a:rPr lang="en-US" sz="1600" smtClean="0">
                <a:latin typeface="Arial"/>
              </a:rPr>
              <a:t>‹#›</a:t>
            </a:fld>
            <a:endParaRPr lang="en-US" sz="1600" dirty="0">
              <a:latin typeface="Arial"/>
            </a:endParaRPr>
          </a:p>
        </p:txBody>
      </p:sp>
    </p:spTree>
    <p:extLst>
      <p:ext uri="{BB962C8B-B14F-4D97-AF65-F5344CB8AC3E}">
        <p14:creationId xmlns:p14="http://schemas.microsoft.com/office/powerpoint/2010/main" val="1952839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8479964" y="6367046"/>
            <a:ext cx="435436" cy="338554"/>
          </a:xfrm>
          <a:prstGeom prst="rect">
            <a:avLst/>
          </a:prstGeom>
          <a:noFill/>
        </p:spPr>
        <p:txBody>
          <a:bodyPr wrap="none" rtlCol="0">
            <a:spAutoFit/>
          </a:bodyPr>
          <a:lstStyle/>
          <a:p>
            <a:fld id="{1F28CCA8-16C5-3B43-8659-B3A3CA3990E7}" type="slidenum">
              <a:rPr lang="en-US" sz="1600" smtClean="0">
                <a:latin typeface="Arial"/>
              </a:rPr>
              <a:t>‹#›</a:t>
            </a:fld>
            <a:endParaRPr lang="en-US" sz="1600" dirty="0">
              <a:latin typeface="Arial"/>
            </a:endParaRPr>
          </a:p>
        </p:txBody>
      </p:sp>
    </p:spTree>
    <p:extLst>
      <p:ext uri="{BB962C8B-B14F-4D97-AF65-F5344CB8AC3E}">
        <p14:creationId xmlns:p14="http://schemas.microsoft.com/office/powerpoint/2010/main" val="645744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10486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6563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304800"/>
            <a:ext cx="53340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0488" tIns="44450" rIns="90488" bIns="44450" numCol="1" anchor="ctr" anchorCtr="0" compatLnSpc="1">
            <a:prstTxWarp prst="textNoShape">
              <a:avLst/>
            </a:prstTxWarp>
          </a:bodyPr>
          <a:lstStyle/>
          <a:p>
            <a:pPr lvl="0"/>
            <a:br>
              <a:rPr lang="en-US"/>
            </a:br>
            <a:r>
              <a:rPr lang="en-US"/>
              <a:t> </a:t>
            </a:r>
          </a:p>
        </p:txBody>
      </p:sp>
      <p:sp>
        <p:nvSpPr>
          <p:cNvPr id="1027" name="Rectangle 3"/>
          <p:cNvSpPr>
            <a:spLocks noGrp="1" noChangeArrowheads="1"/>
          </p:cNvSpPr>
          <p:nvPr>
            <p:ph type="body" idx="1"/>
          </p:nvPr>
        </p:nvSpPr>
        <p:spPr bwMode="auto">
          <a:xfrm>
            <a:off x="685800" y="1524000"/>
            <a:ext cx="7772400"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ChangeArrowheads="1"/>
          </p:cNvSpPr>
          <p:nvPr/>
        </p:nvSpPr>
        <p:spPr bwMode="auto">
          <a:xfrm>
            <a:off x="3048000" y="6477001"/>
            <a:ext cx="3657600"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88" tIns="44450" rIns="90488" bIns="44450">
            <a:spAutoFit/>
          </a:bodyPr>
          <a:lstStyle/>
          <a:p>
            <a:pPr>
              <a:spcBef>
                <a:spcPct val="50000"/>
              </a:spcBef>
            </a:pPr>
            <a:r>
              <a:rPr lang="en-US" sz="1400" b="1" i="1" dirty="0">
                <a:solidFill>
                  <a:srgbClr val="6D6D6D"/>
                </a:solidFill>
                <a:latin typeface="Arial" charset="0"/>
              </a:rPr>
              <a:t>Senior Design ECE 458 Spring 2020</a:t>
            </a:r>
          </a:p>
        </p:txBody>
      </p:sp>
      <p:sp>
        <p:nvSpPr>
          <p:cNvPr id="1030" name="Line 6"/>
          <p:cNvSpPr>
            <a:spLocks noChangeShapeType="1"/>
          </p:cNvSpPr>
          <p:nvPr/>
        </p:nvSpPr>
        <p:spPr bwMode="auto">
          <a:xfrm>
            <a:off x="280989" y="1143000"/>
            <a:ext cx="8507412" cy="0"/>
          </a:xfrm>
          <a:prstGeom prst="line">
            <a:avLst/>
          </a:prstGeom>
          <a:noFill/>
          <a:ln w="38100" cmpd="sng">
            <a:solidFill>
              <a:schemeClr val="bg2">
                <a:lumMod val="75000"/>
              </a:schemeClr>
            </a:solidFill>
            <a:round/>
            <a:headEnd/>
            <a:tailEnd/>
          </a:ln>
          <a:effectLst/>
          <a:extLst/>
        </p:spPr>
        <p:txBody>
          <a:bodyPr wrap="none" anchor="ctr"/>
          <a:lstStyle/>
          <a:p>
            <a:pPr>
              <a:defRPr/>
            </a:pPr>
            <a:endParaRPr lang="en-US">
              <a:ea typeface="ＭＳ Ｐゴシック" charset="0"/>
              <a:cs typeface="+mn-cs"/>
            </a:endParaRPr>
          </a:p>
        </p:txBody>
      </p:sp>
      <p:sp>
        <p:nvSpPr>
          <p:cNvPr id="1031" name="Line 7"/>
          <p:cNvSpPr>
            <a:spLocks noChangeShapeType="1"/>
          </p:cNvSpPr>
          <p:nvPr/>
        </p:nvSpPr>
        <p:spPr bwMode="auto">
          <a:xfrm>
            <a:off x="6172200" y="166688"/>
            <a:ext cx="0" cy="963612"/>
          </a:xfrm>
          <a:prstGeom prst="line">
            <a:avLst/>
          </a:prstGeom>
          <a:noFill/>
          <a:ln w="38100" cmpd="sng">
            <a:solidFill>
              <a:schemeClr val="bg2">
                <a:lumMod val="75000"/>
              </a:schemeClr>
            </a:solidFill>
            <a:round/>
            <a:headEnd/>
            <a:tailEnd/>
          </a:ln>
          <a:effectLst/>
          <a:extLst/>
        </p:spPr>
        <p:txBody>
          <a:bodyPr wrap="none" anchor="ctr"/>
          <a:lstStyle/>
          <a:p>
            <a:pPr>
              <a:defRPr/>
            </a:pPr>
            <a:endParaRPr lang="en-US">
              <a:ea typeface="ＭＳ Ｐゴシック" charset="0"/>
              <a:cs typeface="+mn-cs"/>
            </a:endParaRPr>
          </a:p>
        </p:txBody>
      </p:sp>
      <p:sp>
        <p:nvSpPr>
          <p:cNvPr id="8" name="Rectangle 5"/>
          <p:cNvSpPr>
            <a:spLocks noChangeArrowheads="1"/>
          </p:cNvSpPr>
          <p:nvPr userDrawn="1"/>
        </p:nvSpPr>
        <p:spPr bwMode="auto">
          <a:xfrm>
            <a:off x="6784977" y="304801"/>
            <a:ext cx="2587625" cy="7053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8" tIns="44450" rIns="90488" bIns="44450">
            <a:spAutoFit/>
          </a:bodyPr>
          <a:lstStyle/>
          <a:p>
            <a:r>
              <a:rPr lang="en-US" sz="2000" b="1" i="1" dirty="0">
                <a:latin typeface="Arial" charset="0"/>
              </a:rPr>
              <a:t>ECE 458</a:t>
            </a:r>
          </a:p>
          <a:p>
            <a:r>
              <a:rPr lang="en-US" sz="2000" b="1" i="1" dirty="0">
                <a:latin typeface="Arial" charset="0"/>
              </a:rPr>
              <a:t>Senior</a:t>
            </a:r>
            <a:r>
              <a:rPr lang="en-US" sz="2000" b="1" i="1" baseline="0" dirty="0">
                <a:latin typeface="Arial" charset="0"/>
              </a:rPr>
              <a:t> Design</a:t>
            </a:r>
            <a:endParaRPr lang="en-US" sz="2000" b="1" i="1" dirty="0">
              <a:latin typeface="Arial" charset="0"/>
            </a:endParaRPr>
          </a:p>
        </p:txBody>
      </p:sp>
      <p:grpSp>
        <p:nvGrpSpPr>
          <p:cNvPr id="9" name="Group 8"/>
          <p:cNvGrpSpPr/>
          <p:nvPr userDrawn="1"/>
        </p:nvGrpSpPr>
        <p:grpSpPr>
          <a:xfrm>
            <a:off x="60941" y="228601"/>
            <a:ext cx="1386859" cy="753121"/>
            <a:chOff x="6887519" y="237479"/>
            <a:chExt cx="1966939" cy="966753"/>
          </a:xfrm>
        </p:grpSpPr>
        <p:pic>
          <p:nvPicPr>
            <p:cNvPr id="10" name="Picture 9"/>
            <p:cNvPicPr>
              <a:picLocks noChangeAspect="1"/>
            </p:cNvPicPr>
            <p:nvPr userDrawn="1"/>
          </p:nvPicPr>
          <p:blipFill rotWithShape="1">
            <a:blip r:embed="rId13"/>
            <a:srcRect r="73573"/>
            <a:stretch/>
          </p:blipFill>
          <p:spPr>
            <a:xfrm>
              <a:off x="6951664" y="237479"/>
              <a:ext cx="1735136" cy="736600"/>
            </a:xfrm>
            <a:prstGeom prst="rect">
              <a:avLst/>
            </a:prstGeom>
          </p:spPr>
        </p:pic>
        <p:pic>
          <p:nvPicPr>
            <p:cNvPr id="11" name="Picture 10"/>
            <p:cNvPicPr>
              <a:picLocks noChangeAspect="1"/>
            </p:cNvPicPr>
            <p:nvPr userDrawn="1"/>
          </p:nvPicPr>
          <p:blipFill rotWithShape="1">
            <a:blip r:embed="rId13"/>
            <a:srcRect l="26552" t="32197" r="43491"/>
            <a:stretch/>
          </p:blipFill>
          <p:spPr>
            <a:xfrm>
              <a:off x="6887519" y="704796"/>
              <a:ext cx="1966939" cy="499436"/>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200" b="1">
          <a:solidFill>
            <a:schemeClr val="tx2"/>
          </a:solidFill>
          <a:latin typeface="+mj-lt"/>
          <a:ea typeface="MS PGothic" panose="020B0600070205080204" pitchFamily="34" charset="-128"/>
          <a:cs typeface="MS PGothic" charset="0"/>
        </a:defRPr>
      </a:lvl1pPr>
      <a:lvl2pPr algn="ctr" rtl="0" eaLnBrk="0" fontAlgn="base" hangingPunct="0">
        <a:spcBef>
          <a:spcPct val="0"/>
        </a:spcBef>
        <a:spcAft>
          <a:spcPct val="0"/>
        </a:spcAft>
        <a:defRPr sz="3200" b="1">
          <a:solidFill>
            <a:schemeClr val="tx2"/>
          </a:solidFill>
          <a:latin typeface="Arial" charset="0"/>
          <a:ea typeface="MS PGothic" panose="020B0600070205080204" pitchFamily="34" charset="-128"/>
          <a:cs typeface="MS PGothic" charset="0"/>
        </a:defRPr>
      </a:lvl2pPr>
      <a:lvl3pPr algn="ctr" rtl="0" eaLnBrk="0" fontAlgn="base" hangingPunct="0">
        <a:spcBef>
          <a:spcPct val="0"/>
        </a:spcBef>
        <a:spcAft>
          <a:spcPct val="0"/>
        </a:spcAft>
        <a:defRPr sz="3200" b="1">
          <a:solidFill>
            <a:schemeClr val="tx2"/>
          </a:solidFill>
          <a:latin typeface="Arial" charset="0"/>
          <a:ea typeface="MS PGothic" panose="020B0600070205080204" pitchFamily="34" charset="-128"/>
          <a:cs typeface="MS PGothic" charset="0"/>
        </a:defRPr>
      </a:lvl3pPr>
      <a:lvl4pPr algn="ctr" rtl="0" eaLnBrk="0" fontAlgn="base" hangingPunct="0">
        <a:spcBef>
          <a:spcPct val="0"/>
        </a:spcBef>
        <a:spcAft>
          <a:spcPct val="0"/>
        </a:spcAft>
        <a:defRPr sz="3200" b="1">
          <a:solidFill>
            <a:schemeClr val="tx2"/>
          </a:solidFill>
          <a:latin typeface="Arial" charset="0"/>
          <a:ea typeface="MS PGothic" panose="020B0600070205080204" pitchFamily="34" charset="-128"/>
          <a:cs typeface="MS PGothic" charset="0"/>
        </a:defRPr>
      </a:lvl4pPr>
      <a:lvl5pPr algn="ctr" rtl="0" eaLnBrk="0" fontAlgn="base" hangingPunct="0">
        <a:spcBef>
          <a:spcPct val="0"/>
        </a:spcBef>
        <a:spcAft>
          <a:spcPct val="0"/>
        </a:spcAft>
        <a:defRPr sz="3200" b="1">
          <a:solidFill>
            <a:schemeClr val="tx2"/>
          </a:solidFill>
          <a:latin typeface="Arial" charset="0"/>
          <a:ea typeface="MS PGothic" panose="020B0600070205080204" pitchFamily="34" charset="-128"/>
          <a:cs typeface="MS PGothic" charset="0"/>
        </a:defRPr>
      </a:lvl5pPr>
      <a:lvl6pPr marL="457200" algn="ctr" rtl="0" eaLnBrk="0" fontAlgn="base" hangingPunct="0">
        <a:spcBef>
          <a:spcPct val="0"/>
        </a:spcBef>
        <a:spcAft>
          <a:spcPct val="0"/>
        </a:spcAft>
        <a:defRPr sz="3200" b="1">
          <a:solidFill>
            <a:schemeClr val="tx2"/>
          </a:solidFill>
          <a:latin typeface="Arial" charset="0"/>
          <a:ea typeface="ＭＳ Ｐゴシック" charset="0"/>
        </a:defRPr>
      </a:lvl6pPr>
      <a:lvl7pPr marL="914400" algn="ctr" rtl="0" eaLnBrk="0" fontAlgn="base" hangingPunct="0">
        <a:spcBef>
          <a:spcPct val="0"/>
        </a:spcBef>
        <a:spcAft>
          <a:spcPct val="0"/>
        </a:spcAft>
        <a:defRPr sz="3200" b="1">
          <a:solidFill>
            <a:schemeClr val="tx2"/>
          </a:solidFill>
          <a:latin typeface="Arial" charset="0"/>
          <a:ea typeface="ＭＳ Ｐゴシック" charset="0"/>
        </a:defRPr>
      </a:lvl7pPr>
      <a:lvl8pPr marL="1371600" algn="ctr" rtl="0" eaLnBrk="0" fontAlgn="base" hangingPunct="0">
        <a:spcBef>
          <a:spcPct val="0"/>
        </a:spcBef>
        <a:spcAft>
          <a:spcPct val="0"/>
        </a:spcAft>
        <a:defRPr sz="3200" b="1">
          <a:solidFill>
            <a:schemeClr val="tx2"/>
          </a:solidFill>
          <a:latin typeface="Arial" charset="0"/>
          <a:ea typeface="ＭＳ Ｐゴシック" charset="0"/>
        </a:defRPr>
      </a:lvl8pPr>
      <a:lvl9pPr marL="1828800" algn="ctr" rtl="0" eaLnBrk="0" fontAlgn="base" hangingPunct="0">
        <a:spcBef>
          <a:spcPct val="0"/>
        </a:spcBef>
        <a:spcAft>
          <a:spcPct val="0"/>
        </a:spcAft>
        <a:defRPr sz="3200" b="1">
          <a:solidFill>
            <a:schemeClr val="tx2"/>
          </a:solidFill>
          <a:latin typeface="Arial" charset="0"/>
          <a:ea typeface="ＭＳ Ｐゴシック" charset="0"/>
        </a:defRPr>
      </a:lvl9pPr>
    </p:titleStyle>
    <p:bodyStyle>
      <a:lvl1pPr marL="342900" indent="-342900" algn="l" rtl="0" eaLnBrk="0" fontAlgn="base" hangingPunct="0">
        <a:spcBef>
          <a:spcPct val="20000"/>
        </a:spcBef>
        <a:spcAft>
          <a:spcPct val="0"/>
        </a:spcAft>
        <a:buSzPct val="100000"/>
        <a:buChar char="•"/>
        <a:defRPr sz="24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SzPct val="100000"/>
        <a:buChar char="–"/>
        <a:defRPr sz="20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SzPct val="100000"/>
        <a:buChar char="•"/>
        <a:defRPr>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SzPct val="100000"/>
        <a:buChar char="–"/>
        <a:defRPr sz="16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SzPct val="100000"/>
        <a:buChar char="•"/>
        <a:defRPr sz="1600">
          <a:solidFill>
            <a:schemeClr val="tx1"/>
          </a:solidFill>
          <a:latin typeface="+mn-lt"/>
          <a:ea typeface="MS PGothic" panose="020B0600070205080204" pitchFamily="34" charset="-128"/>
          <a:cs typeface="MS PGothic" charset="0"/>
        </a:defRPr>
      </a:lvl5pPr>
      <a:lvl6pPr marL="2514600" indent="-228600" algn="l" rtl="0" eaLnBrk="0" fontAlgn="base" hangingPunct="0">
        <a:spcBef>
          <a:spcPct val="20000"/>
        </a:spcBef>
        <a:spcAft>
          <a:spcPct val="0"/>
        </a:spcAft>
        <a:buSzPct val="100000"/>
        <a:buChar char="•"/>
        <a:defRPr sz="1600" b="1">
          <a:solidFill>
            <a:schemeClr val="tx1"/>
          </a:solidFill>
          <a:latin typeface="+mn-lt"/>
          <a:ea typeface="+mn-ea"/>
        </a:defRPr>
      </a:lvl6pPr>
      <a:lvl7pPr marL="2971800" indent="-228600" algn="l" rtl="0" eaLnBrk="0" fontAlgn="base" hangingPunct="0">
        <a:spcBef>
          <a:spcPct val="20000"/>
        </a:spcBef>
        <a:spcAft>
          <a:spcPct val="0"/>
        </a:spcAft>
        <a:buSzPct val="100000"/>
        <a:buChar char="•"/>
        <a:defRPr sz="1600" b="1">
          <a:solidFill>
            <a:schemeClr val="tx1"/>
          </a:solidFill>
          <a:latin typeface="+mn-lt"/>
          <a:ea typeface="+mn-ea"/>
        </a:defRPr>
      </a:lvl7pPr>
      <a:lvl8pPr marL="3429000" indent="-228600" algn="l" rtl="0" eaLnBrk="0" fontAlgn="base" hangingPunct="0">
        <a:spcBef>
          <a:spcPct val="20000"/>
        </a:spcBef>
        <a:spcAft>
          <a:spcPct val="0"/>
        </a:spcAft>
        <a:buSzPct val="100000"/>
        <a:buChar char="•"/>
        <a:defRPr sz="1600" b="1">
          <a:solidFill>
            <a:schemeClr val="tx1"/>
          </a:solidFill>
          <a:latin typeface="+mn-lt"/>
          <a:ea typeface="+mn-ea"/>
        </a:defRPr>
      </a:lvl8pPr>
      <a:lvl9pPr marL="3886200" indent="-228600" algn="l" rtl="0" eaLnBrk="0" fontAlgn="base" hangingPunct="0">
        <a:spcBef>
          <a:spcPct val="20000"/>
        </a:spcBef>
        <a:spcAft>
          <a:spcPct val="0"/>
        </a:spcAft>
        <a:buSzPct val="100000"/>
        <a:buChar char="•"/>
        <a:defRPr sz="1600" b="1">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ECE 458 Overview and Expectations	</a:t>
            </a:r>
          </a:p>
        </p:txBody>
      </p:sp>
      <p:sp>
        <p:nvSpPr>
          <p:cNvPr id="22" name="Content Placeholder 2"/>
          <p:cNvSpPr>
            <a:spLocks noGrp="1"/>
          </p:cNvSpPr>
          <p:nvPr>
            <p:ph idx="1"/>
          </p:nvPr>
        </p:nvSpPr>
        <p:spPr>
          <a:xfrm>
            <a:off x="1346941" y="1337866"/>
            <a:ext cx="6477000" cy="4657699"/>
          </a:xfrm>
        </p:spPr>
        <p:txBody>
          <a:bodyPr/>
          <a:lstStyle/>
          <a:p>
            <a:r>
              <a:rPr lang="en-US" dirty="0"/>
              <a:t>ECE 457 Comments</a:t>
            </a:r>
          </a:p>
          <a:p>
            <a:r>
              <a:rPr lang="en-US" dirty="0"/>
              <a:t>The Design Process</a:t>
            </a:r>
          </a:p>
          <a:p>
            <a:r>
              <a:rPr lang="en-US" dirty="0"/>
              <a:t>ECE 458-  Syllabus and Overview</a:t>
            </a:r>
          </a:p>
          <a:p>
            <a:r>
              <a:rPr lang="en-US" dirty="0"/>
              <a:t>Assignments</a:t>
            </a:r>
          </a:p>
          <a:p>
            <a:pPr lvl="1"/>
            <a:r>
              <a:rPr lang="en-US" dirty="0"/>
              <a:t>Plan and Schedule for Semester</a:t>
            </a:r>
          </a:p>
          <a:p>
            <a:pPr lvl="1"/>
            <a:r>
              <a:rPr lang="en-US" dirty="0"/>
              <a:t>Test Plan</a:t>
            </a:r>
          </a:p>
          <a:p>
            <a:pPr lvl="1"/>
            <a:r>
              <a:rPr lang="en-US" dirty="0"/>
              <a:t>Test Review</a:t>
            </a:r>
          </a:p>
          <a:p>
            <a:pPr lvl="1"/>
            <a:r>
              <a:rPr lang="en-US" dirty="0"/>
              <a:t>Final Report </a:t>
            </a:r>
          </a:p>
          <a:p>
            <a:pPr lvl="1"/>
            <a:r>
              <a:rPr lang="en-US" dirty="0"/>
              <a:t>Final Presentation</a:t>
            </a:r>
          </a:p>
          <a:p>
            <a:pPr lvl="1"/>
            <a:r>
              <a:rPr lang="en-US" dirty="0"/>
              <a:t>Notebooks</a:t>
            </a:r>
          </a:p>
        </p:txBody>
      </p:sp>
    </p:spTree>
    <p:extLst>
      <p:ext uri="{BB962C8B-B14F-4D97-AF65-F5344CB8AC3E}">
        <p14:creationId xmlns:p14="http://schemas.microsoft.com/office/powerpoint/2010/main" val="3364954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ECE 458 Syllabus Comments, Expectations, and Ground Rules</a:t>
            </a:r>
          </a:p>
        </p:txBody>
      </p:sp>
      <p:sp>
        <p:nvSpPr>
          <p:cNvPr id="3" name="Content Placeholder 2"/>
          <p:cNvSpPr>
            <a:spLocks noGrp="1"/>
          </p:cNvSpPr>
          <p:nvPr>
            <p:ph idx="1"/>
          </p:nvPr>
        </p:nvSpPr>
        <p:spPr>
          <a:xfrm>
            <a:off x="583477" y="1295400"/>
            <a:ext cx="8255723" cy="4953000"/>
          </a:xfrm>
        </p:spPr>
        <p:txBody>
          <a:bodyPr>
            <a:noAutofit/>
          </a:bodyPr>
          <a:lstStyle/>
          <a:p>
            <a:r>
              <a:rPr lang="en-US" sz="2000" dirty="0"/>
              <a:t>Engineering Notebooks</a:t>
            </a:r>
          </a:p>
          <a:p>
            <a:pPr lvl="1"/>
            <a:r>
              <a:rPr lang="en-US" sz="1600" dirty="0"/>
              <a:t>Requirements and Expectations are the Same as for ECE 457</a:t>
            </a:r>
          </a:p>
          <a:p>
            <a:pPr marL="457200" lvl="1" indent="0">
              <a:buNone/>
            </a:pPr>
            <a:endParaRPr lang="en-US" sz="1200" dirty="0"/>
          </a:p>
          <a:p>
            <a:r>
              <a:rPr lang="en-US" sz="2000" dirty="0"/>
              <a:t>Reports</a:t>
            </a:r>
          </a:p>
          <a:p>
            <a:pPr lvl="1"/>
            <a:r>
              <a:rPr lang="en-US" sz="1600" dirty="0"/>
              <a:t>Report grades will emphasize technical content; however clarity, organization, and professional formatting is still expected</a:t>
            </a:r>
          </a:p>
          <a:p>
            <a:pPr lvl="1"/>
            <a:r>
              <a:rPr lang="en-US" sz="1600" dirty="0"/>
              <a:t>Outlines, Page Counts, and Formats for Reports Will be Provided</a:t>
            </a:r>
          </a:p>
          <a:p>
            <a:r>
              <a:rPr lang="en-US" sz="2000" dirty="0"/>
              <a:t>Final Presentation</a:t>
            </a:r>
          </a:p>
          <a:p>
            <a:pPr lvl="1"/>
            <a:r>
              <a:rPr lang="en-US" sz="1600" dirty="0"/>
              <a:t>Presentation grades will emphasize clarity, organization, communication skills; grades for technical content will be derived from reports</a:t>
            </a:r>
          </a:p>
          <a:p>
            <a:pPr lvl="1"/>
            <a:r>
              <a:rPr lang="en-US" sz="1600" dirty="0"/>
              <a:t>Outlines, Time Constraints, and Presentation Guidelines Will be Provided</a:t>
            </a:r>
            <a:endParaRPr lang="en-US" dirty="0"/>
          </a:p>
          <a:p>
            <a:r>
              <a:rPr lang="en-US" sz="2000" dirty="0"/>
              <a:t>Grading- General Remarks</a:t>
            </a:r>
            <a:endParaRPr lang="en-US" sz="1400" dirty="0"/>
          </a:p>
          <a:p>
            <a:pPr lvl="1"/>
            <a:r>
              <a:rPr lang="en-US" sz="1600" dirty="0"/>
              <a:t>Assignment Weights are Shown in Syllabus</a:t>
            </a:r>
          </a:p>
          <a:p>
            <a:pPr lvl="1"/>
            <a:r>
              <a:rPr lang="en-US" sz="1600" b="1" dirty="0"/>
              <a:t>Grades Will be Strongly Influenced by Quality of Test Plan, Use of Test Plan and Presentation of Test Results to Show How Requirements are Met</a:t>
            </a:r>
          </a:p>
        </p:txBody>
      </p:sp>
    </p:spTree>
    <p:extLst>
      <p:ext uri="{BB962C8B-B14F-4D97-AF65-F5344CB8AC3E}">
        <p14:creationId xmlns:p14="http://schemas.microsoft.com/office/powerpoint/2010/main" val="1426049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ECE 458 Syllabus</a:t>
            </a:r>
          </a:p>
        </p:txBody>
      </p:sp>
      <p:sp>
        <p:nvSpPr>
          <p:cNvPr id="3" name="Content Placeholder 2"/>
          <p:cNvSpPr>
            <a:spLocks noGrp="1"/>
          </p:cNvSpPr>
          <p:nvPr>
            <p:ph idx="1"/>
          </p:nvPr>
        </p:nvSpPr>
        <p:spPr>
          <a:xfrm>
            <a:off x="1349022" y="1792111"/>
            <a:ext cx="6722533" cy="3908778"/>
          </a:xfrm>
        </p:spPr>
        <p:txBody>
          <a:bodyPr/>
          <a:lstStyle/>
          <a:p>
            <a:r>
              <a:rPr lang="en-US" sz="2800" dirty="0"/>
              <a:t>Key Points in Syllabus</a:t>
            </a:r>
          </a:p>
          <a:p>
            <a:pPr lvl="1"/>
            <a:r>
              <a:rPr lang="en-US" sz="2400" dirty="0"/>
              <a:t>Grading Scheme</a:t>
            </a:r>
          </a:p>
          <a:p>
            <a:pPr lvl="1"/>
            <a:r>
              <a:rPr lang="en-US" sz="2400" dirty="0"/>
              <a:t>Overviews of Reports and Presentations</a:t>
            </a:r>
          </a:p>
          <a:p>
            <a:pPr lvl="1"/>
            <a:r>
              <a:rPr lang="en-US" sz="2400" dirty="0"/>
              <a:t>Notebook Requirements</a:t>
            </a:r>
          </a:p>
          <a:p>
            <a:pPr lvl="1"/>
            <a:r>
              <a:rPr lang="en-US" sz="2400" dirty="0"/>
              <a:t>Meetings with Faculty Advisors</a:t>
            </a:r>
          </a:p>
          <a:p>
            <a:pPr lvl="1"/>
            <a:r>
              <a:rPr lang="en-US" sz="2400" dirty="0"/>
              <a:t>Student Support</a:t>
            </a:r>
          </a:p>
        </p:txBody>
      </p:sp>
    </p:spTree>
    <p:extLst>
      <p:ext uri="{BB962C8B-B14F-4D97-AF65-F5344CB8AC3E}">
        <p14:creationId xmlns:p14="http://schemas.microsoft.com/office/powerpoint/2010/main" val="1671604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orient="vert"/>
          </p:nvPr>
        </p:nvSpPr>
        <p:spPr>
          <a:xfrm rot="16200000">
            <a:off x="6689020" y="958497"/>
            <a:ext cx="1943100" cy="2592917"/>
          </a:xfrm>
        </p:spPr>
        <p:txBody>
          <a:bodyPr/>
          <a:lstStyle/>
          <a:p>
            <a:r>
              <a:rPr lang="en-US" dirty="0"/>
              <a:t>ECE 458 </a:t>
            </a:r>
            <a:br>
              <a:rPr lang="en-US" dirty="0"/>
            </a:br>
            <a:r>
              <a:rPr lang="en-US" dirty="0"/>
              <a:t>Schedule</a:t>
            </a:r>
          </a:p>
        </p:txBody>
      </p:sp>
      <p:graphicFrame>
        <p:nvGraphicFramePr>
          <p:cNvPr id="3" name="Table 2">
            <a:extLst>
              <a:ext uri="{FF2B5EF4-FFF2-40B4-BE49-F238E27FC236}">
                <a16:creationId xmlns:a16="http://schemas.microsoft.com/office/drawing/2014/main" id="{819B5F63-6E51-4F09-9EBA-67207BC2C12D}"/>
              </a:ext>
            </a:extLst>
          </p:cNvPr>
          <p:cNvGraphicFramePr>
            <a:graphicFrameLocks noGrp="1"/>
          </p:cNvGraphicFramePr>
          <p:nvPr>
            <p:extLst>
              <p:ext uri="{D42A27DB-BD31-4B8C-83A1-F6EECF244321}">
                <p14:modId xmlns:p14="http://schemas.microsoft.com/office/powerpoint/2010/main" val="1596794488"/>
              </p:ext>
            </p:extLst>
          </p:nvPr>
        </p:nvGraphicFramePr>
        <p:xfrm>
          <a:off x="1628502" y="209006"/>
          <a:ext cx="4955177" cy="6302567"/>
        </p:xfrm>
        <a:graphic>
          <a:graphicData uri="http://schemas.openxmlformats.org/drawingml/2006/table">
            <a:tbl>
              <a:tblPr firstRow="1" firstCol="1" bandRow="1">
                <a:tableStyleId>{5C22544A-7EE6-4342-B048-85BDC9FD1C3A}</a:tableStyleId>
              </a:tblPr>
              <a:tblGrid>
                <a:gridCol w="357590">
                  <a:extLst>
                    <a:ext uri="{9D8B030D-6E8A-4147-A177-3AD203B41FA5}">
                      <a16:colId xmlns:a16="http://schemas.microsoft.com/office/drawing/2014/main" val="2712265314"/>
                    </a:ext>
                  </a:extLst>
                </a:gridCol>
                <a:gridCol w="481652">
                  <a:extLst>
                    <a:ext uri="{9D8B030D-6E8A-4147-A177-3AD203B41FA5}">
                      <a16:colId xmlns:a16="http://schemas.microsoft.com/office/drawing/2014/main" val="3743737085"/>
                    </a:ext>
                  </a:extLst>
                </a:gridCol>
                <a:gridCol w="525438">
                  <a:extLst>
                    <a:ext uri="{9D8B030D-6E8A-4147-A177-3AD203B41FA5}">
                      <a16:colId xmlns:a16="http://schemas.microsoft.com/office/drawing/2014/main" val="1455100438"/>
                    </a:ext>
                  </a:extLst>
                </a:gridCol>
                <a:gridCol w="2233114">
                  <a:extLst>
                    <a:ext uri="{9D8B030D-6E8A-4147-A177-3AD203B41FA5}">
                      <a16:colId xmlns:a16="http://schemas.microsoft.com/office/drawing/2014/main" val="986669154"/>
                    </a:ext>
                  </a:extLst>
                </a:gridCol>
                <a:gridCol w="613012">
                  <a:extLst>
                    <a:ext uri="{9D8B030D-6E8A-4147-A177-3AD203B41FA5}">
                      <a16:colId xmlns:a16="http://schemas.microsoft.com/office/drawing/2014/main" val="486154764"/>
                    </a:ext>
                  </a:extLst>
                </a:gridCol>
                <a:gridCol w="744371">
                  <a:extLst>
                    <a:ext uri="{9D8B030D-6E8A-4147-A177-3AD203B41FA5}">
                      <a16:colId xmlns:a16="http://schemas.microsoft.com/office/drawing/2014/main" val="3416962882"/>
                    </a:ext>
                  </a:extLst>
                </a:gridCol>
              </a:tblGrid>
              <a:tr h="174441">
                <a:tc>
                  <a:txBody>
                    <a:bodyPr/>
                    <a:lstStyle/>
                    <a:p>
                      <a:pPr marL="0" marR="0">
                        <a:spcBef>
                          <a:spcPts val="0"/>
                        </a:spcBef>
                        <a:spcAft>
                          <a:spcPts val="0"/>
                        </a:spcAft>
                      </a:pPr>
                      <a:r>
                        <a:rPr lang="en-US" sz="500">
                          <a:effectLst/>
                        </a:rPr>
                        <a:t>Week</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spcBef>
                          <a:spcPts val="0"/>
                        </a:spcBef>
                        <a:spcAft>
                          <a:spcPts val="0"/>
                        </a:spcAft>
                      </a:pPr>
                      <a:r>
                        <a:rPr lang="en-US" sz="500">
                          <a:effectLst/>
                        </a:rPr>
                        <a:t>Date</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spcBef>
                          <a:spcPts val="0"/>
                        </a:spcBef>
                        <a:spcAft>
                          <a:spcPts val="0"/>
                        </a:spcAft>
                      </a:pPr>
                      <a:r>
                        <a:rPr lang="en-US" sz="500">
                          <a:effectLst/>
                        </a:rPr>
                        <a:t> </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spcBef>
                          <a:spcPts val="0"/>
                        </a:spcBef>
                        <a:spcAft>
                          <a:spcPts val="0"/>
                        </a:spcAft>
                      </a:pPr>
                      <a:r>
                        <a:rPr lang="en-US" sz="500">
                          <a:effectLst/>
                        </a:rPr>
                        <a:t>Subject</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spcBef>
                          <a:spcPts val="0"/>
                        </a:spcBef>
                        <a:spcAft>
                          <a:spcPts val="0"/>
                        </a:spcAft>
                      </a:pPr>
                      <a:r>
                        <a:rPr lang="en-US" sz="500">
                          <a:effectLst/>
                        </a:rPr>
                        <a:t>Notes</a:t>
                      </a:r>
                      <a:endParaRPr lang="en-US" sz="600">
                        <a:effectLst/>
                        <a:latin typeface="Times New Roman" panose="02020603050405020304" pitchFamily="18" charset="0"/>
                        <a:ea typeface="Times New Roman" panose="02020603050405020304" pitchFamily="18" charset="0"/>
                      </a:endParaRPr>
                    </a:p>
                  </a:txBody>
                  <a:tcPr marL="40500" marR="40500" marT="0" marB="0"/>
                </a:tc>
                <a:tc>
                  <a:txBody>
                    <a:bodyPr/>
                    <a:lstStyle/>
                    <a:p>
                      <a:pPr marL="0" marR="0">
                        <a:spcBef>
                          <a:spcPts val="0"/>
                        </a:spcBef>
                        <a:spcAft>
                          <a:spcPts val="0"/>
                        </a:spcAft>
                      </a:pPr>
                      <a:r>
                        <a:rPr lang="en-US" sz="500">
                          <a:effectLst/>
                        </a:rPr>
                        <a:t>Text Chapter</a:t>
                      </a:r>
                      <a:endParaRPr lang="en-US" sz="600">
                        <a:effectLst/>
                        <a:latin typeface="Times New Roman" panose="02020603050405020304" pitchFamily="18" charset="0"/>
                        <a:ea typeface="Times New Roman" panose="02020603050405020304" pitchFamily="18" charset="0"/>
                      </a:endParaRPr>
                    </a:p>
                  </a:txBody>
                  <a:tcPr marL="40500" marR="40500" marT="0" marB="0"/>
                </a:tc>
                <a:extLst>
                  <a:ext uri="{0D108BD9-81ED-4DB2-BD59-A6C34878D82A}">
                    <a16:rowId xmlns:a16="http://schemas.microsoft.com/office/drawing/2014/main" val="3573110615"/>
                  </a:ext>
                </a:extLst>
              </a:tr>
              <a:tr h="379665">
                <a:tc>
                  <a:txBody>
                    <a:bodyPr/>
                    <a:lstStyle/>
                    <a:p>
                      <a:pPr marL="0" marR="0" algn="ctr">
                        <a:spcBef>
                          <a:spcPts val="0"/>
                        </a:spcBef>
                        <a:spcAft>
                          <a:spcPts val="0"/>
                        </a:spcAft>
                      </a:pPr>
                      <a:r>
                        <a:rPr lang="en-US" sz="600">
                          <a:effectLst/>
                        </a:rPr>
                        <a:t>1</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21-Jan</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Tues</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ECE 457- Grading and Comments Expectations for ECE 458 and Design Notebooks</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SENG 222</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 </a:t>
                      </a:r>
                      <a:endParaRPr lang="en-US" sz="600">
                        <a:effectLst/>
                        <a:latin typeface="Times New Roman" panose="02020603050405020304" pitchFamily="18" charset="0"/>
                        <a:ea typeface="Times New Roman" panose="02020603050405020304" pitchFamily="18" charset="0"/>
                      </a:endParaRPr>
                    </a:p>
                  </a:txBody>
                  <a:tcPr marL="40500" marR="40500" marT="0" marB="0" anchor="ctr"/>
                </a:tc>
                <a:extLst>
                  <a:ext uri="{0D108BD9-81ED-4DB2-BD59-A6C34878D82A}">
                    <a16:rowId xmlns:a16="http://schemas.microsoft.com/office/drawing/2014/main" val="866166183"/>
                  </a:ext>
                </a:extLst>
              </a:tr>
              <a:tr h="153918">
                <a:tc>
                  <a:txBody>
                    <a:bodyPr/>
                    <a:lstStyle/>
                    <a:p>
                      <a:pPr marL="0" marR="0" algn="ctr">
                        <a:spcBef>
                          <a:spcPts val="0"/>
                        </a:spcBef>
                        <a:spcAft>
                          <a:spcPts val="0"/>
                        </a:spcAft>
                      </a:pPr>
                      <a:r>
                        <a:rPr lang="en-US" sz="600">
                          <a:effectLst/>
                        </a:rPr>
                        <a:t>1</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23-Jan</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Thurs</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Requirements for Plan and Schedule</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SENG 222</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 </a:t>
                      </a:r>
                      <a:endParaRPr lang="en-US" sz="600">
                        <a:effectLst/>
                        <a:latin typeface="Times New Roman" panose="02020603050405020304" pitchFamily="18" charset="0"/>
                        <a:ea typeface="Times New Roman" panose="02020603050405020304" pitchFamily="18" charset="0"/>
                      </a:endParaRPr>
                    </a:p>
                  </a:txBody>
                  <a:tcPr marL="40500" marR="40500" marT="0" marB="0" anchor="ctr"/>
                </a:tc>
                <a:extLst>
                  <a:ext uri="{0D108BD9-81ED-4DB2-BD59-A6C34878D82A}">
                    <a16:rowId xmlns:a16="http://schemas.microsoft.com/office/drawing/2014/main" val="465163238"/>
                  </a:ext>
                </a:extLst>
              </a:tr>
              <a:tr h="307837">
                <a:tc>
                  <a:txBody>
                    <a:bodyPr/>
                    <a:lstStyle/>
                    <a:p>
                      <a:pPr marL="0" marR="0" algn="ctr">
                        <a:spcBef>
                          <a:spcPts val="0"/>
                        </a:spcBef>
                        <a:spcAft>
                          <a:spcPts val="0"/>
                        </a:spcAft>
                      </a:pPr>
                      <a:r>
                        <a:rPr lang="en-US" sz="600">
                          <a:effectLst/>
                        </a:rPr>
                        <a:t>2</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28-Jan</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Tues</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TBD</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SENG 221</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 </a:t>
                      </a:r>
                      <a:endParaRPr lang="en-US" sz="600">
                        <a:effectLst/>
                        <a:latin typeface="Times New Roman" panose="02020603050405020304" pitchFamily="18" charset="0"/>
                        <a:ea typeface="Times New Roman" panose="02020603050405020304" pitchFamily="18" charset="0"/>
                      </a:endParaRPr>
                    </a:p>
                  </a:txBody>
                  <a:tcPr marL="40500" marR="40500" marT="0" marB="0" anchor="ctr"/>
                </a:tc>
                <a:extLst>
                  <a:ext uri="{0D108BD9-81ED-4DB2-BD59-A6C34878D82A}">
                    <a16:rowId xmlns:a16="http://schemas.microsoft.com/office/drawing/2014/main" val="1434816970"/>
                  </a:ext>
                </a:extLst>
              </a:tr>
              <a:tr h="153918">
                <a:tc>
                  <a:txBody>
                    <a:bodyPr/>
                    <a:lstStyle/>
                    <a:p>
                      <a:pPr marL="0" marR="0" algn="ctr">
                        <a:spcBef>
                          <a:spcPts val="0"/>
                        </a:spcBef>
                        <a:spcAft>
                          <a:spcPts val="0"/>
                        </a:spcAft>
                      </a:pPr>
                      <a:r>
                        <a:rPr lang="en-US" sz="600">
                          <a:effectLst/>
                        </a:rPr>
                        <a:t>2</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30-Jan</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Thurs</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TBD</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 </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 </a:t>
                      </a:r>
                      <a:endParaRPr lang="en-US" sz="600">
                        <a:effectLst/>
                        <a:latin typeface="Times New Roman" panose="02020603050405020304" pitchFamily="18" charset="0"/>
                        <a:ea typeface="Times New Roman" panose="02020603050405020304" pitchFamily="18" charset="0"/>
                      </a:endParaRPr>
                    </a:p>
                  </a:txBody>
                  <a:tcPr marL="40500" marR="40500" marT="0" marB="0" anchor="ctr"/>
                </a:tc>
                <a:extLst>
                  <a:ext uri="{0D108BD9-81ED-4DB2-BD59-A6C34878D82A}">
                    <a16:rowId xmlns:a16="http://schemas.microsoft.com/office/drawing/2014/main" val="3804687925"/>
                  </a:ext>
                </a:extLst>
              </a:tr>
              <a:tr h="188807">
                <a:tc>
                  <a:txBody>
                    <a:bodyPr/>
                    <a:lstStyle/>
                    <a:p>
                      <a:pPr marL="0" marR="0" algn="ctr">
                        <a:spcBef>
                          <a:spcPts val="0"/>
                        </a:spcBef>
                        <a:spcAft>
                          <a:spcPts val="0"/>
                        </a:spcAft>
                      </a:pPr>
                      <a:r>
                        <a:rPr lang="en-US" sz="600">
                          <a:effectLst/>
                        </a:rPr>
                        <a:t>3</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4-Feb</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Tues</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Plan and Schedule Due</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SENG 222</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 </a:t>
                      </a:r>
                      <a:endParaRPr lang="en-US" sz="600">
                        <a:effectLst/>
                        <a:latin typeface="Times New Roman" panose="02020603050405020304" pitchFamily="18" charset="0"/>
                        <a:ea typeface="Times New Roman" panose="02020603050405020304" pitchFamily="18" charset="0"/>
                      </a:endParaRPr>
                    </a:p>
                  </a:txBody>
                  <a:tcPr marL="40500" marR="40500" marT="0" marB="0" anchor="ctr"/>
                </a:tc>
                <a:extLst>
                  <a:ext uri="{0D108BD9-81ED-4DB2-BD59-A6C34878D82A}">
                    <a16:rowId xmlns:a16="http://schemas.microsoft.com/office/drawing/2014/main" val="1435213823"/>
                  </a:ext>
                </a:extLst>
              </a:tr>
              <a:tr h="307837">
                <a:tc>
                  <a:txBody>
                    <a:bodyPr/>
                    <a:lstStyle/>
                    <a:p>
                      <a:pPr marL="0" marR="0" algn="ctr">
                        <a:spcBef>
                          <a:spcPts val="0"/>
                        </a:spcBef>
                        <a:spcAft>
                          <a:spcPts val="0"/>
                        </a:spcAft>
                      </a:pPr>
                      <a:r>
                        <a:rPr lang="en-US" sz="600">
                          <a:effectLst/>
                        </a:rPr>
                        <a:t>3</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6-Feb</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Thurs</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Testing and Test Plans</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SENG 222</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7</a:t>
                      </a:r>
                      <a:endParaRPr lang="en-US" sz="600">
                        <a:effectLst/>
                        <a:latin typeface="Times New Roman" panose="02020603050405020304" pitchFamily="18" charset="0"/>
                        <a:ea typeface="Times New Roman" panose="02020603050405020304" pitchFamily="18" charset="0"/>
                      </a:endParaRPr>
                    </a:p>
                  </a:txBody>
                  <a:tcPr marL="40500" marR="40500" marT="0" marB="0" anchor="ctr"/>
                </a:tc>
                <a:extLst>
                  <a:ext uri="{0D108BD9-81ED-4DB2-BD59-A6C34878D82A}">
                    <a16:rowId xmlns:a16="http://schemas.microsoft.com/office/drawing/2014/main" val="2112833460"/>
                  </a:ext>
                </a:extLst>
              </a:tr>
              <a:tr h="153918">
                <a:tc>
                  <a:txBody>
                    <a:bodyPr/>
                    <a:lstStyle/>
                    <a:p>
                      <a:pPr marL="0" marR="0" algn="ctr">
                        <a:spcBef>
                          <a:spcPts val="0"/>
                        </a:spcBef>
                        <a:spcAft>
                          <a:spcPts val="0"/>
                        </a:spcAft>
                      </a:pPr>
                      <a:r>
                        <a:rPr lang="en-US" sz="600">
                          <a:effectLst/>
                        </a:rPr>
                        <a:t>4</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11-Feb</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Tues</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Test Plan Examples</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SENG 222</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7</a:t>
                      </a:r>
                      <a:endParaRPr lang="en-US" sz="600">
                        <a:effectLst/>
                        <a:latin typeface="Times New Roman" panose="02020603050405020304" pitchFamily="18" charset="0"/>
                        <a:ea typeface="Times New Roman" panose="02020603050405020304" pitchFamily="18" charset="0"/>
                      </a:endParaRPr>
                    </a:p>
                  </a:txBody>
                  <a:tcPr marL="40500" marR="40500" marT="0" marB="0" anchor="ctr"/>
                </a:tc>
                <a:extLst>
                  <a:ext uri="{0D108BD9-81ED-4DB2-BD59-A6C34878D82A}">
                    <a16:rowId xmlns:a16="http://schemas.microsoft.com/office/drawing/2014/main" val="2836702521"/>
                  </a:ext>
                </a:extLst>
              </a:tr>
              <a:tr h="153918">
                <a:tc>
                  <a:txBody>
                    <a:bodyPr/>
                    <a:lstStyle/>
                    <a:p>
                      <a:pPr marL="0" marR="0" algn="ctr">
                        <a:spcBef>
                          <a:spcPts val="0"/>
                        </a:spcBef>
                        <a:spcAft>
                          <a:spcPts val="0"/>
                        </a:spcAft>
                      </a:pPr>
                      <a:r>
                        <a:rPr lang="en-US" sz="600">
                          <a:effectLst/>
                        </a:rPr>
                        <a:t>4</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13-Feb</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Thurs</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Project Working Time and Questions and Help</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SENG 221</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 </a:t>
                      </a:r>
                      <a:endParaRPr lang="en-US" sz="600">
                        <a:effectLst/>
                        <a:latin typeface="Times New Roman" panose="02020603050405020304" pitchFamily="18" charset="0"/>
                        <a:ea typeface="Times New Roman" panose="02020603050405020304" pitchFamily="18" charset="0"/>
                      </a:endParaRPr>
                    </a:p>
                  </a:txBody>
                  <a:tcPr marL="40500" marR="40500" marT="0" marB="0" anchor="ctr"/>
                </a:tc>
                <a:extLst>
                  <a:ext uri="{0D108BD9-81ED-4DB2-BD59-A6C34878D82A}">
                    <a16:rowId xmlns:a16="http://schemas.microsoft.com/office/drawing/2014/main" val="2449553206"/>
                  </a:ext>
                </a:extLst>
              </a:tr>
              <a:tr h="153918">
                <a:tc>
                  <a:txBody>
                    <a:bodyPr/>
                    <a:lstStyle/>
                    <a:p>
                      <a:pPr marL="0" marR="0" algn="ctr">
                        <a:spcBef>
                          <a:spcPts val="0"/>
                        </a:spcBef>
                        <a:spcAft>
                          <a:spcPts val="0"/>
                        </a:spcAft>
                      </a:pPr>
                      <a:r>
                        <a:rPr lang="en-US" sz="600">
                          <a:effectLst/>
                        </a:rPr>
                        <a:t>5</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18-Feb</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Tues</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NO CLASS- Following Monday Class Schedule</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 </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 </a:t>
                      </a:r>
                      <a:endParaRPr lang="en-US" sz="600">
                        <a:effectLst/>
                        <a:latin typeface="Times New Roman" panose="02020603050405020304" pitchFamily="18" charset="0"/>
                        <a:ea typeface="Times New Roman" panose="02020603050405020304" pitchFamily="18" charset="0"/>
                      </a:endParaRPr>
                    </a:p>
                  </a:txBody>
                  <a:tcPr marL="40500" marR="40500" marT="0" marB="0" anchor="ctr"/>
                </a:tc>
                <a:extLst>
                  <a:ext uri="{0D108BD9-81ED-4DB2-BD59-A6C34878D82A}">
                    <a16:rowId xmlns:a16="http://schemas.microsoft.com/office/drawing/2014/main" val="3820524788"/>
                  </a:ext>
                </a:extLst>
              </a:tr>
              <a:tr h="153918">
                <a:tc>
                  <a:txBody>
                    <a:bodyPr/>
                    <a:lstStyle/>
                    <a:p>
                      <a:pPr marL="0" marR="0" algn="ctr">
                        <a:spcBef>
                          <a:spcPts val="0"/>
                        </a:spcBef>
                        <a:spcAft>
                          <a:spcPts val="0"/>
                        </a:spcAft>
                      </a:pPr>
                      <a:r>
                        <a:rPr lang="en-US" sz="600">
                          <a:effectLst/>
                        </a:rPr>
                        <a:t>5</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20-Feb</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Thurs</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Project Working Time and Questions and Help</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SENG 221</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 </a:t>
                      </a:r>
                      <a:endParaRPr lang="en-US" sz="600">
                        <a:effectLst/>
                        <a:latin typeface="Times New Roman" panose="02020603050405020304" pitchFamily="18" charset="0"/>
                        <a:ea typeface="Times New Roman" panose="02020603050405020304" pitchFamily="18" charset="0"/>
                      </a:endParaRPr>
                    </a:p>
                  </a:txBody>
                  <a:tcPr marL="40500" marR="40500" marT="0" marB="0" anchor="ctr"/>
                </a:tc>
                <a:extLst>
                  <a:ext uri="{0D108BD9-81ED-4DB2-BD59-A6C34878D82A}">
                    <a16:rowId xmlns:a16="http://schemas.microsoft.com/office/drawing/2014/main" val="2575329049"/>
                  </a:ext>
                </a:extLst>
              </a:tr>
              <a:tr h="153918">
                <a:tc>
                  <a:txBody>
                    <a:bodyPr/>
                    <a:lstStyle/>
                    <a:p>
                      <a:pPr marL="0" marR="0" algn="ctr">
                        <a:spcBef>
                          <a:spcPts val="0"/>
                        </a:spcBef>
                        <a:spcAft>
                          <a:spcPts val="0"/>
                        </a:spcAft>
                      </a:pPr>
                      <a:r>
                        <a:rPr lang="en-US" sz="600">
                          <a:effectLst/>
                        </a:rPr>
                        <a:t>6</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25-Feb</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Tues</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Project Working Time and Questions and Help</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SENG 221</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 </a:t>
                      </a:r>
                      <a:endParaRPr lang="en-US" sz="600">
                        <a:effectLst/>
                        <a:latin typeface="Times New Roman" panose="02020603050405020304" pitchFamily="18" charset="0"/>
                        <a:ea typeface="Times New Roman" panose="02020603050405020304" pitchFamily="18" charset="0"/>
                      </a:endParaRPr>
                    </a:p>
                  </a:txBody>
                  <a:tcPr marL="40500" marR="40500" marT="0" marB="0" anchor="ctr"/>
                </a:tc>
                <a:extLst>
                  <a:ext uri="{0D108BD9-81ED-4DB2-BD59-A6C34878D82A}">
                    <a16:rowId xmlns:a16="http://schemas.microsoft.com/office/drawing/2014/main" val="3355414036"/>
                  </a:ext>
                </a:extLst>
              </a:tr>
              <a:tr h="159140">
                <a:tc>
                  <a:txBody>
                    <a:bodyPr/>
                    <a:lstStyle/>
                    <a:p>
                      <a:pPr marL="0" marR="0" algn="ctr">
                        <a:spcBef>
                          <a:spcPts val="0"/>
                        </a:spcBef>
                        <a:spcAft>
                          <a:spcPts val="0"/>
                        </a:spcAft>
                      </a:pPr>
                      <a:r>
                        <a:rPr lang="en-US" sz="600">
                          <a:effectLst/>
                        </a:rPr>
                        <a:t>6</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27-Feb</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Thurs</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Test Plans Due</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 </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 </a:t>
                      </a:r>
                      <a:endParaRPr lang="en-US" sz="600">
                        <a:effectLst/>
                        <a:latin typeface="Times New Roman" panose="02020603050405020304" pitchFamily="18" charset="0"/>
                        <a:ea typeface="Times New Roman" panose="02020603050405020304" pitchFamily="18" charset="0"/>
                      </a:endParaRPr>
                    </a:p>
                  </a:txBody>
                  <a:tcPr marL="40500" marR="40500" marT="0" marB="0" anchor="ctr"/>
                </a:tc>
                <a:extLst>
                  <a:ext uri="{0D108BD9-81ED-4DB2-BD59-A6C34878D82A}">
                    <a16:rowId xmlns:a16="http://schemas.microsoft.com/office/drawing/2014/main" val="2359082053"/>
                  </a:ext>
                </a:extLst>
              </a:tr>
              <a:tr h="153918">
                <a:tc>
                  <a:txBody>
                    <a:bodyPr/>
                    <a:lstStyle/>
                    <a:p>
                      <a:pPr marL="0" marR="0" algn="ctr">
                        <a:spcBef>
                          <a:spcPts val="0"/>
                        </a:spcBef>
                        <a:spcAft>
                          <a:spcPts val="0"/>
                        </a:spcAft>
                      </a:pPr>
                      <a:r>
                        <a:rPr lang="en-US" sz="600">
                          <a:effectLst/>
                        </a:rPr>
                        <a:t>7</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3-Mar</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Tues</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Project Working Time and Questions and Help </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SENG 222</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 </a:t>
                      </a:r>
                      <a:endParaRPr lang="en-US" sz="600">
                        <a:effectLst/>
                        <a:latin typeface="Times New Roman" panose="02020603050405020304" pitchFamily="18" charset="0"/>
                        <a:ea typeface="Times New Roman" panose="02020603050405020304" pitchFamily="18" charset="0"/>
                      </a:endParaRPr>
                    </a:p>
                  </a:txBody>
                  <a:tcPr marL="40500" marR="40500" marT="0" marB="0" anchor="ctr"/>
                </a:tc>
                <a:extLst>
                  <a:ext uri="{0D108BD9-81ED-4DB2-BD59-A6C34878D82A}">
                    <a16:rowId xmlns:a16="http://schemas.microsoft.com/office/drawing/2014/main" val="3759243930"/>
                  </a:ext>
                </a:extLst>
              </a:tr>
              <a:tr h="153918">
                <a:tc>
                  <a:txBody>
                    <a:bodyPr/>
                    <a:lstStyle/>
                    <a:p>
                      <a:pPr marL="0" marR="0" algn="ctr">
                        <a:spcBef>
                          <a:spcPts val="0"/>
                        </a:spcBef>
                        <a:spcAft>
                          <a:spcPts val="0"/>
                        </a:spcAft>
                      </a:pPr>
                      <a:r>
                        <a:rPr lang="en-US" sz="600">
                          <a:effectLst/>
                        </a:rPr>
                        <a:t>7</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5-Mar</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Thurs</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Test Plan Discussion</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SENG 221</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 </a:t>
                      </a:r>
                      <a:endParaRPr lang="en-US" sz="600">
                        <a:effectLst/>
                        <a:latin typeface="Times New Roman" panose="02020603050405020304" pitchFamily="18" charset="0"/>
                        <a:ea typeface="Times New Roman" panose="02020603050405020304" pitchFamily="18" charset="0"/>
                      </a:endParaRPr>
                    </a:p>
                  </a:txBody>
                  <a:tcPr marL="40500" marR="40500" marT="0" marB="0" anchor="ctr"/>
                </a:tc>
                <a:extLst>
                  <a:ext uri="{0D108BD9-81ED-4DB2-BD59-A6C34878D82A}">
                    <a16:rowId xmlns:a16="http://schemas.microsoft.com/office/drawing/2014/main" val="3220838965"/>
                  </a:ext>
                </a:extLst>
              </a:tr>
              <a:tr h="153918">
                <a:tc>
                  <a:txBody>
                    <a:bodyPr/>
                    <a:lstStyle/>
                    <a:p>
                      <a:pPr marL="0" marR="0" algn="ctr">
                        <a:spcBef>
                          <a:spcPts val="0"/>
                        </a:spcBef>
                        <a:spcAft>
                          <a:spcPts val="0"/>
                        </a:spcAft>
                      </a:pPr>
                      <a:r>
                        <a:rPr lang="en-US" sz="600">
                          <a:effectLst/>
                        </a:rPr>
                        <a:t>8</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10-Mar</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Tues</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NO CLASS --Spring Break</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 </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 </a:t>
                      </a:r>
                      <a:endParaRPr lang="en-US" sz="600">
                        <a:effectLst/>
                        <a:latin typeface="Times New Roman" panose="02020603050405020304" pitchFamily="18" charset="0"/>
                        <a:ea typeface="Times New Roman" panose="02020603050405020304" pitchFamily="18" charset="0"/>
                      </a:endParaRPr>
                    </a:p>
                  </a:txBody>
                  <a:tcPr marL="40500" marR="40500" marT="0" marB="0" anchor="ctr"/>
                </a:tc>
                <a:extLst>
                  <a:ext uri="{0D108BD9-81ED-4DB2-BD59-A6C34878D82A}">
                    <a16:rowId xmlns:a16="http://schemas.microsoft.com/office/drawing/2014/main" val="3604698575"/>
                  </a:ext>
                </a:extLst>
              </a:tr>
              <a:tr h="153918">
                <a:tc>
                  <a:txBody>
                    <a:bodyPr/>
                    <a:lstStyle/>
                    <a:p>
                      <a:pPr marL="0" marR="0" algn="ctr">
                        <a:spcBef>
                          <a:spcPts val="0"/>
                        </a:spcBef>
                        <a:spcAft>
                          <a:spcPts val="0"/>
                        </a:spcAft>
                      </a:pPr>
                      <a:r>
                        <a:rPr lang="en-US" sz="600">
                          <a:effectLst/>
                        </a:rPr>
                        <a:t>8</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12-Mar</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Thurs</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NO CLASS --Spring Break</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 </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 </a:t>
                      </a:r>
                      <a:endParaRPr lang="en-US" sz="600">
                        <a:effectLst/>
                        <a:latin typeface="Times New Roman" panose="02020603050405020304" pitchFamily="18" charset="0"/>
                        <a:ea typeface="Times New Roman" panose="02020603050405020304" pitchFamily="18" charset="0"/>
                      </a:endParaRPr>
                    </a:p>
                  </a:txBody>
                  <a:tcPr marL="40500" marR="40500" marT="0" marB="0" anchor="ctr"/>
                </a:tc>
                <a:extLst>
                  <a:ext uri="{0D108BD9-81ED-4DB2-BD59-A6C34878D82A}">
                    <a16:rowId xmlns:a16="http://schemas.microsoft.com/office/drawing/2014/main" val="3355469472"/>
                  </a:ext>
                </a:extLst>
              </a:tr>
              <a:tr h="202658">
                <a:tc>
                  <a:txBody>
                    <a:bodyPr/>
                    <a:lstStyle/>
                    <a:p>
                      <a:pPr marL="0" marR="0" algn="ctr">
                        <a:spcBef>
                          <a:spcPts val="0"/>
                        </a:spcBef>
                        <a:spcAft>
                          <a:spcPts val="0"/>
                        </a:spcAft>
                      </a:pPr>
                      <a:r>
                        <a:rPr lang="en-US" sz="600">
                          <a:effectLst/>
                        </a:rPr>
                        <a:t>9</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17-Mar</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Tues</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Project Working Time and Questions and Help</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SENG 222</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 </a:t>
                      </a:r>
                      <a:endParaRPr lang="en-US" sz="600">
                        <a:effectLst/>
                        <a:latin typeface="Times New Roman" panose="02020603050405020304" pitchFamily="18" charset="0"/>
                        <a:ea typeface="Times New Roman" panose="02020603050405020304" pitchFamily="18" charset="0"/>
                      </a:endParaRPr>
                    </a:p>
                  </a:txBody>
                  <a:tcPr marL="40500" marR="40500" marT="0" marB="0" anchor="ctr"/>
                </a:tc>
                <a:extLst>
                  <a:ext uri="{0D108BD9-81ED-4DB2-BD59-A6C34878D82A}">
                    <a16:rowId xmlns:a16="http://schemas.microsoft.com/office/drawing/2014/main" val="2911765734"/>
                  </a:ext>
                </a:extLst>
              </a:tr>
              <a:tr h="156483">
                <a:tc>
                  <a:txBody>
                    <a:bodyPr/>
                    <a:lstStyle/>
                    <a:p>
                      <a:pPr marL="0" marR="0" algn="ctr">
                        <a:spcBef>
                          <a:spcPts val="0"/>
                        </a:spcBef>
                        <a:spcAft>
                          <a:spcPts val="0"/>
                        </a:spcAft>
                      </a:pPr>
                      <a:r>
                        <a:rPr lang="en-US" sz="500">
                          <a:effectLst/>
                        </a:rPr>
                        <a:t>Week</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500">
                          <a:effectLst/>
                        </a:rPr>
                        <a:t>Date</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endParaRPr lang="en-US" sz="600">
                        <a:effectLst/>
                        <a:latin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500">
                          <a:effectLst/>
                        </a:rPr>
                        <a:t>Subject</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500">
                          <a:effectLst/>
                        </a:rPr>
                        <a:t>Notes</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500">
                          <a:effectLst/>
                        </a:rPr>
                        <a:t>Text Chapter</a:t>
                      </a:r>
                      <a:endParaRPr lang="en-US" sz="600">
                        <a:effectLst/>
                        <a:latin typeface="Times New Roman" panose="02020603050405020304" pitchFamily="18" charset="0"/>
                        <a:ea typeface="Times New Roman" panose="02020603050405020304" pitchFamily="18" charset="0"/>
                      </a:endParaRPr>
                    </a:p>
                  </a:txBody>
                  <a:tcPr marL="40500" marR="40500" marT="0" marB="0" anchor="ctr"/>
                </a:tc>
                <a:extLst>
                  <a:ext uri="{0D108BD9-81ED-4DB2-BD59-A6C34878D82A}">
                    <a16:rowId xmlns:a16="http://schemas.microsoft.com/office/drawing/2014/main" val="3016797242"/>
                  </a:ext>
                </a:extLst>
              </a:tr>
              <a:tr h="250209">
                <a:tc>
                  <a:txBody>
                    <a:bodyPr/>
                    <a:lstStyle/>
                    <a:p>
                      <a:pPr marL="0" marR="0" algn="ctr">
                        <a:spcBef>
                          <a:spcPts val="0"/>
                        </a:spcBef>
                        <a:spcAft>
                          <a:spcPts val="0"/>
                        </a:spcAft>
                      </a:pPr>
                      <a:r>
                        <a:rPr lang="en-US" sz="600">
                          <a:effectLst/>
                        </a:rPr>
                        <a:t>9</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19-Mar</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Thurs</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Class to Review Progress and Schedule for Rest of Semester</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SENG 222</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 </a:t>
                      </a:r>
                      <a:endParaRPr lang="en-US" sz="600">
                        <a:effectLst/>
                        <a:latin typeface="Times New Roman" panose="02020603050405020304" pitchFamily="18" charset="0"/>
                        <a:ea typeface="Times New Roman" panose="02020603050405020304" pitchFamily="18" charset="0"/>
                      </a:endParaRPr>
                    </a:p>
                  </a:txBody>
                  <a:tcPr marL="40500" marR="40500" marT="0" marB="0" anchor="ctr"/>
                </a:tc>
                <a:extLst>
                  <a:ext uri="{0D108BD9-81ED-4DB2-BD59-A6C34878D82A}">
                    <a16:rowId xmlns:a16="http://schemas.microsoft.com/office/drawing/2014/main" val="2995094259"/>
                  </a:ext>
                </a:extLst>
              </a:tr>
              <a:tr h="153918">
                <a:tc>
                  <a:txBody>
                    <a:bodyPr/>
                    <a:lstStyle/>
                    <a:p>
                      <a:pPr marL="0" marR="0" algn="ctr">
                        <a:spcBef>
                          <a:spcPts val="0"/>
                        </a:spcBef>
                        <a:spcAft>
                          <a:spcPts val="0"/>
                        </a:spcAft>
                      </a:pPr>
                      <a:r>
                        <a:rPr lang="en-US" sz="600">
                          <a:effectLst/>
                        </a:rPr>
                        <a:t>10</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24-Mar</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Tues</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Project Working Time and Questions and Help</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 </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 </a:t>
                      </a:r>
                      <a:endParaRPr lang="en-US" sz="600">
                        <a:effectLst/>
                        <a:latin typeface="Times New Roman" panose="02020603050405020304" pitchFamily="18" charset="0"/>
                        <a:ea typeface="Times New Roman" panose="02020603050405020304" pitchFamily="18" charset="0"/>
                      </a:endParaRPr>
                    </a:p>
                  </a:txBody>
                  <a:tcPr marL="40500" marR="40500" marT="0" marB="0" anchor="ctr"/>
                </a:tc>
                <a:extLst>
                  <a:ext uri="{0D108BD9-81ED-4DB2-BD59-A6C34878D82A}">
                    <a16:rowId xmlns:a16="http://schemas.microsoft.com/office/drawing/2014/main" val="3299828409"/>
                  </a:ext>
                </a:extLst>
              </a:tr>
              <a:tr h="153918">
                <a:tc>
                  <a:txBody>
                    <a:bodyPr/>
                    <a:lstStyle/>
                    <a:p>
                      <a:pPr marL="0" marR="0" algn="ctr">
                        <a:spcBef>
                          <a:spcPts val="0"/>
                        </a:spcBef>
                        <a:spcAft>
                          <a:spcPts val="0"/>
                        </a:spcAft>
                      </a:pPr>
                      <a:r>
                        <a:rPr lang="en-US" sz="600">
                          <a:effectLst/>
                        </a:rPr>
                        <a:t>10</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26-Mar</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Thurs</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Test Reports Due</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 </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 </a:t>
                      </a:r>
                      <a:endParaRPr lang="en-US" sz="600">
                        <a:effectLst/>
                        <a:latin typeface="Times New Roman" panose="02020603050405020304" pitchFamily="18" charset="0"/>
                        <a:ea typeface="Times New Roman" panose="02020603050405020304" pitchFamily="18" charset="0"/>
                      </a:endParaRPr>
                    </a:p>
                  </a:txBody>
                  <a:tcPr marL="40500" marR="40500" marT="0" marB="0" anchor="ctr"/>
                </a:tc>
                <a:extLst>
                  <a:ext uri="{0D108BD9-81ED-4DB2-BD59-A6C34878D82A}">
                    <a16:rowId xmlns:a16="http://schemas.microsoft.com/office/drawing/2014/main" val="1097713900"/>
                  </a:ext>
                </a:extLst>
              </a:tr>
              <a:tr h="153918">
                <a:tc>
                  <a:txBody>
                    <a:bodyPr/>
                    <a:lstStyle/>
                    <a:p>
                      <a:pPr marL="0" marR="0" algn="ctr">
                        <a:spcBef>
                          <a:spcPts val="0"/>
                        </a:spcBef>
                        <a:spcAft>
                          <a:spcPts val="0"/>
                        </a:spcAft>
                      </a:pPr>
                      <a:r>
                        <a:rPr lang="en-US" sz="600">
                          <a:effectLst/>
                        </a:rPr>
                        <a:t>11</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31-Mar</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Tues</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Project Working Time and Questions and Help</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 </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 </a:t>
                      </a:r>
                      <a:endParaRPr lang="en-US" sz="600">
                        <a:effectLst/>
                        <a:latin typeface="Times New Roman" panose="02020603050405020304" pitchFamily="18" charset="0"/>
                        <a:ea typeface="Times New Roman" panose="02020603050405020304" pitchFamily="18" charset="0"/>
                      </a:endParaRPr>
                    </a:p>
                  </a:txBody>
                  <a:tcPr marL="40500" marR="40500" marT="0" marB="0" anchor="ctr"/>
                </a:tc>
                <a:extLst>
                  <a:ext uri="{0D108BD9-81ED-4DB2-BD59-A6C34878D82A}">
                    <a16:rowId xmlns:a16="http://schemas.microsoft.com/office/drawing/2014/main" val="2537722970"/>
                  </a:ext>
                </a:extLst>
              </a:tr>
              <a:tr h="250209">
                <a:tc>
                  <a:txBody>
                    <a:bodyPr/>
                    <a:lstStyle/>
                    <a:p>
                      <a:pPr marL="0" marR="0" algn="ctr">
                        <a:spcBef>
                          <a:spcPts val="0"/>
                        </a:spcBef>
                        <a:spcAft>
                          <a:spcPts val="0"/>
                        </a:spcAft>
                      </a:pPr>
                      <a:r>
                        <a:rPr lang="en-US" sz="600">
                          <a:effectLst/>
                        </a:rPr>
                        <a:t>11</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2-Apr</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Thurs</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Test Report Feedback </a:t>
                      </a:r>
                    </a:p>
                    <a:p>
                      <a:pPr marL="0" marR="0" algn="ctr">
                        <a:spcBef>
                          <a:spcPts val="0"/>
                        </a:spcBef>
                        <a:spcAft>
                          <a:spcPts val="0"/>
                        </a:spcAft>
                      </a:pPr>
                      <a:r>
                        <a:rPr lang="en-US" sz="600">
                          <a:effectLst/>
                        </a:rPr>
                        <a:t>Final Report Directions</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SENG 222</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12</a:t>
                      </a:r>
                      <a:endParaRPr lang="en-US" sz="600">
                        <a:effectLst/>
                        <a:latin typeface="Times New Roman" panose="02020603050405020304" pitchFamily="18" charset="0"/>
                        <a:ea typeface="Times New Roman" panose="02020603050405020304" pitchFamily="18" charset="0"/>
                      </a:endParaRPr>
                    </a:p>
                  </a:txBody>
                  <a:tcPr marL="40500" marR="40500" marT="0" marB="0" anchor="ctr"/>
                </a:tc>
                <a:extLst>
                  <a:ext uri="{0D108BD9-81ED-4DB2-BD59-A6C34878D82A}">
                    <a16:rowId xmlns:a16="http://schemas.microsoft.com/office/drawing/2014/main" val="2840676165"/>
                  </a:ext>
                </a:extLst>
              </a:tr>
              <a:tr h="153918">
                <a:tc>
                  <a:txBody>
                    <a:bodyPr/>
                    <a:lstStyle/>
                    <a:p>
                      <a:pPr marL="0" marR="0" algn="ctr">
                        <a:spcBef>
                          <a:spcPts val="0"/>
                        </a:spcBef>
                        <a:spcAft>
                          <a:spcPts val="0"/>
                        </a:spcAft>
                      </a:pPr>
                      <a:r>
                        <a:rPr lang="en-US" sz="600">
                          <a:effectLst/>
                        </a:rPr>
                        <a:t>12</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7-Apr</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Tues</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Project Working Time and Questions and Help</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 </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12</a:t>
                      </a:r>
                      <a:endParaRPr lang="en-US" sz="600">
                        <a:effectLst/>
                        <a:latin typeface="Times New Roman" panose="02020603050405020304" pitchFamily="18" charset="0"/>
                        <a:ea typeface="Times New Roman" panose="02020603050405020304" pitchFamily="18" charset="0"/>
                      </a:endParaRPr>
                    </a:p>
                  </a:txBody>
                  <a:tcPr marL="40500" marR="40500" marT="0" marB="0" anchor="ctr"/>
                </a:tc>
                <a:extLst>
                  <a:ext uri="{0D108BD9-81ED-4DB2-BD59-A6C34878D82A}">
                    <a16:rowId xmlns:a16="http://schemas.microsoft.com/office/drawing/2014/main" val="3586496158"/>
                  </a:ext>
                </a:extLst>
              </a:tr>
              <a:tr h="153918">
                <a:tc>
                  <a:txBody>
                    <a:bodyPr/>
                    <a:lstStyle/>
                    <a:p>
                      <a:pPr marL="0" marR="0" algn="ctr">
                        <a:spcBef>
                          <a:spcPts val="0"/>
                        </a:spcBef>
                        <a:spcAft>
                          <a:spcPts val="0"/>
                        </a:spcAft>
                      </a:pPr>
                      <a:r>
                        <a:rPr lang="en-US" sz="600">
                          <a:effectLst/>
                        </a:rPr>
                        <a:t>12</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9-Apr</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Thurs</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Final Presentation Directions </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SENG 222</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12</a:t>
                      </a:r>
                      <a:endParaRPr lang="en-US" sz="600">
                        <a:effectLst/>
                        <a:latin typeface="Times New Roman" panose="02020603050405020304" pitchFamily="18" charset="0"/>
                        <a:ea typeface="Times New Roman" panose="02020603050405020304" pitchFamily="18" charset="0"/>
                      </a:endParaRPr>
                    </a:p>
                  </a:txBody>
                  <a:tcPr marL="40500" marR="40500" marT="0" marB="0" anchor="ctr"/>
                </a:tc>
                <a:extLst>
                  <a:ext uri="{0D108BD9-81ED-4DB2-BD59-A6C34878D82A}">
                    <a16:rowId xmlns:a16="http://schemas.microsoft.com/office/drawing/2014/main" val="3083580746"/>
                  </a:ext>
                </a:extLst>
              </a:tr>
              <a:tr h="153918">
                <a:tc>
                  <a:txBody>
                    <a:bodyPr/>
                    <a:lstStyle/>
                    <a:p>
                      <a:pPr marL="0" marR="0" algn="ctr">
                        <a:spcBef>
                          <a:spcPts val="0"/>
                        </a:spcBef>
                        <a:spcAft>
                          <a:spcPts val="0"/>
                        </a:spcAft>
                      </a:pPr>
                      <a:r>
                        <a:rPr lang="en-US" sz="600">
                          <a:effectLst/>
                        </a:rPr>
                        <a:t>13</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14-Apr</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Tues</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Project Working Time and Questions and Help</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 </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12</a:t>
                      </a:r>
                      <a:endParaRPr lang="en-US" sz="600">
                        <a:effectLst/>
                        <a:latin typeface="Times New Roman" panose="02020603050405020304" pitchFamily="18" charset="0"/>
                        <a:ea typeface="Times New Roman" panose="02020603050405020304" pitchFamily="18" charset="0"/>
                      </a:endParaRPr>
                    </a:p>
                  </a:txBody>
                  <a:tcPr marL="40500" marR="40500" marT="0" marB="0" anchor="ctr"/>
                </a:tc>
                <a:extLst>
                  <a:ext uri="{0D108BD9-81ED-4DB2-BD59-A6C34878D82A}">
                    <a16:rowId xmlns:a16="http://schemas.microsoft.com/office/drawing/2014/main" val="3159484553"/>
                  </a:ext>
                </a:extLst>
              </a:tr>
              <a:tr h="153918">
                <a:tc>
                  <a:txBody>
                    <a:bodyPr/>
                    <a:lstStyle/>
                    <a:p>
                      <a:pPr marL="0" marR="0" algn="ctr">
                        <a:spcBef>
                          <a:spcPts val="0"/>
                        </a:spcBef>
                        <a:spcAft>
                          <a:spcPts val="0"/>
                        </a:spcAft>
                      </a:pPr>
                      <a:r>
                        <a:rPr lang="en-US" sz="600">
                          <a:effectLst/>
                        </a:rPr>
                        <a:t>13</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16-Apr</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Thurs</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Final Report and Presentation Update (1)</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SENG 222</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12</a:t>
                      </a:r>
                      <a:endParaRPr lang="en-US" sz="600">
                        <a:effectLst/>
                        <a:latin typeface="Times New Roman" panose="02020603050405020304" pitchFamily="18" charset="0"/>
                        <a:ea typeface="Times New Roman" panose="02020603050405020304" pitchFamily="18" charset="0"/>
                      </a:endParaRPr>
                    </a:p>
                  </a:txBody>
                  <a:tcPr marL="40500" marR="40500" marT="0" marB="0" anchor="ctr"/>
                </a:tc>
                <a:extLst>
                  <a:ext uri="{0D108BD9-81ED-4DB2-BD59-A6C34878D82A}">
                    <a16:rowId xmlns:a16="http://schemas.microsoft.com/office/drawing/2014/main" val="1597696743"/>
                  </a:ext>
                </a:extLst>
              </a:tr>
              <a:tr h="153918">
                <a:tc>
                  <a:txBody>
                    <a:bodyPr/>
                    <a:lstStyle/>
                    <a:p>
                      <a:pPr marL="0" marR="0" algn="ctr">
                        <a:spcBef>
                          <a:spcPts val="0"/>
                        </a:spcBef>
                        <a:spcAft>
                          <a:spcPts val="0"/>
                        </a:spcAft>
                      </a:pPr>
                      <a:r>
                        <a:rPr lang="en-US" sz="600">
                          <a:effectLst/>
                        </a:rPr>
                        <a:t>14</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21-Apr</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Tues</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Project Working Time and Questions and Help</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 </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12</a:t>
                      </a:r>
                      <a:endParaRPr lang="en-US" sz="600">
                        <a:effectLst/>
                        <a:latin typeface="Times New Roman" panose="02020603050405020304" pitchFamily="18" charset="0"/>
                        <a:ea typeface="Times New Roman" panose="02020603050405020304" pitchFamily="18" charset="0"/>
                      </a:endParaRPr>
                    </a:p>
                  </a:txBody>
                  <a:tcPr marL="40500" marR="40500" marT="0" marB="0" anchor="ctr"/>
                </a:tc>
                <a:extLst>
                  <a:ext uri="{0D108BD9-81ED-4DB2-BD59-A6C34878D82A}">
                    <a16:rowId xmlns:a16="http://schemas.microsoft.com/office/drawing/2014/main" val="147846274"/>
                  </a:ext>
                </a:extLst>
              </a:tr>
              <a:tr h="375315">
                <a:tc>
                  <a:txBody>
                    <a:bodyPr/>
                    <a:lstStyle/>
                    <a:p>
                      <a:pPr marL="0" marR="0" algn="ctr">
                        <a:spcBef>
                          <a:spcPts val="0"/>
                        </a:spcBef>
                        <a:spcAft>
                          <a:spcPts val="0"/>
                        </a:spcAft>
                      </a:pPr>
                      <a:r>
                        <a:rPr lang="en-US" sz="600">
                          <a:effectLst/>
                        </a:rPr>
                        <a:t>14</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23-Apr</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Thurs</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Final Report and Presentation Update </a:t>
                      </a:r>
                    </a:p>
                    <a:p>
                      <a:pPr marL="0" marR="0" algn="ctr">
                        <a:spcBef>
                          <a:spcPts val="0"/>
                        </a:spcBef>
                        <a:spcAft>
                          <a:spcPts val="0"/>
                        </a:spcAft>
                      </a:pPr>
                      <a:r>
                        <a:rPr lang="en-US" sz="600">
                          <a:effectLst/>
                        </a:rPr>
                        <a:t>Team Evaluations</a:t>
                      </a:r>
                    </a:p>
                    <a:p>
                      <a:pPr marL="0" marR="0" algn="ctr">
                        <a:spcBef>
                          <a:spcPts val="0"/>
                        </a:spcBef>
                        <a:spcAft>
                          <a:spcPts val="0"/>
                        </a:spcAft>
                      </a:pPr>
                      <a:r>
                        <a:rPr lang="en-US" sz="600">
                          <a:effectLst/>
                        </a:rPr>
                        <a:t>Course Evaluation </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SENG 222</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12</a:t>
                      </a:r>
                      <a:endParaRPr lang="en-US" sz="600">
                        <a:effectLst/>
                        <a:latin typeface="Times New Roman" panose="02020603050405020304" pitchFamily="18" charset="0"/>
                        <a:ea typeface="Times New Roman" panose="02020603050405020304" pitchFamily="18" charset="0"/>
                      </a:endParaRPr>
                    </a:p>
                  </a:txBody>
                  <a:tcPr marL="40500" marR="40500" marT="0" marB="0" anchor="ctr"/>
                </a:tc>
                <a:extLst>
                  <a:ext uri="{0D108BD9-81ED-4DB2-BD59-A6C34878D82A}">
                    <a16:rowId xmlns:a16="http://schemas.microsoft.com/office/drawing/2014/main" val="3159294322"/>
                  </a:ext>
                </a:extLst>
              </a:tr>
              <a:tr h="250209">
                <a:tc>
                  <a:txBody>
                    <a:bodyPr/>
                    <a:lstStyle/>
                    <a:p>
                      <a:pPr marL="0" marR="0" algn="ctr">
                        <a:spcBef>
                          <a:spcPts val="0"/>
                        </a:spcBef>
                        <a:spcAft>
                          <a:spcPts val="0"/>
                        </a:spcAft>
                      </a:pPr>
                      <a:r>
                        <a:rPr lang="en-US" sz="600">
                          <a:effectLst/>
                        </a:rPr>
                        <a:t>15</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28- Apr</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Tues</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FINAL REPORTS, DESIGN NOTEBOOKS, and PRESENTATIONS DUE BY 4:00 PM </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SENG 222</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 </a:t>
                      </a:r>
                      <a:endParaRPr lang="en-US" sz="600">
                        <a:effectLst/>
                        <a:latin typeface="Times New Roman" panose="02020603050405020304" pitchFamily="18" charset="0"/>
                        <a:ea typeface="Times New Roman" panose="02020603050405020304" pitchFamily="18" charset="0"/>
                      </a:endParaRPr>
                    </a:p>
                  </a:txBody>
                  <a:tcPr marL="40500" marR="40500" marT="0" marB="0" anchor="ctr"/>
                </a:tc>
                <a:extLst>
                  <a:ext uri="{0D108BD9-81ED-4DB2-BD59-A6C34878D82A}">
                    <a16:rowId xmlns:a16="http://schemas.microsoft.com/office/drawing/2014/main" val="11269961"/>
                  </a:ext>
                </a:extLst>
              </a:tr>
              <a:tr h="375315">
                <a:tc>
                  <a:txBody>
                    <a:bodyPr/>
                    <a:lstStyle/>
                    <a:p>
                      <a:pPr marL="0" marR="0" algn="ctr">
                        <a:spcBef>
                          <a:spcPts val="0"/>
                        </a:spcBef>
                        <a:spcAft>
                          <a:spcPts val="0"/>
                        </a:spcAft>
                      </a:pPr>
                      <a:r>
                        <a:rPr lang="en-US" sz="600">
                          <a:effectLst/>
                        </a:rPr>
                        <a:t>15</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30-Apr</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Thurs</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FINAL PRESENTATIONS </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a:effectLst/>
                        </a:rPr>
                        <a:t>Library Reading Room</a:t>
                      </a:r>
                      <a:endParaRPr lang="en-US" sz="600">
                        <a:effectLst/>
                        <a:latin typeface="Times New Roman" panose="02020603050405020304" pitchFamily="18" charset="0"/>
                        <a:ea typeface="Times New Roman" panose="02020603050405020304" pitchFamily="18" charset="0"/>
                      </a:endParaRPr>
                    </a:p>
                  </a:txBody>
                  <a:tcPr marL="40500" marR="40500" marT="0" marB="0" anchor="ctr"/>
                </a:tc>
                <a:tc>
                  <a:txBody>
                    <a:bodyPr/>
                    <a:lstStyle/>
                    <a:p>
                      <a:pPr marL="0" marR="0" algn="ctr">
                        <a:spcBef>
                          <a:spcPts val="0"/>
                        </a:spcBef>
                        <a:spcAft>
                          <a:spcPts val="0"/>
                        </a:spcAft>
                      </a:pPr>
                      <a:r>
                        <a:rPr lang="en-US" sz="600" dirty="0">
                          <a:effectLst/>
                        </a:rPr>
                        <a:t> </a:t>
                      </a:r>
                      <a:endParaRPr lang="en-US" sz="600" dirty="0">
                        <a:effectLst/>
                        <a:latin typeface="Times New Roman" panose="02020603050405020304" pitchFamily="18" charset="0"/>
                        <a:ea typeface="Times New Roman" panose="02020603050405020304" pitchFamily="18" charset="0"/>
                      </a:endParaRPr>
                    </a:p>
                  </a:txBody>
                  <a:tcPr marL="40500" marR="40500" marT="0" marB="0" anchor="ctr"/>
                </a:tc>
                <a:extLst>
                  <a:ext uri="{0D108BD9-81ED-4DB2-BD59-A6C34878D82A}">
                    <a16:rowId xmlns:a16="http://schemas.microsoft.com/office/drawing/2014/main" val="2256956979"/>
                  </a:ext>
                </a:extLst>
              </a:tr>
            </a:tbl>
          </a:graphicData>
        </a:graphic>
      </p:graphicFrame>
    </p:spTree>
    <p:extLst>
      <p:ext uri="{BB962C8B-B14F-4D97-AF65-F5344CB8AC3E}">
        <p14:creationId xmlns:p14="http://schemas.microsoft.com/office/powerpoint/2010/main" val="3825424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Engineering Notebooks</a:t>
            </a:r>
          </a:p>
        </p:txBody>
      </p:sp>
      <p:sp>
        <p:nvSpPr>
          <p:cNvPr id="3" name="Content Placeholder 2"/>
          <p:cNvSpPr>
            <a:spLocks noGrp="1"/>
          </p:cNvSpPr>
          <p:nvPr>
            <p:ph idx="1"/>
          </p:nvPr>
        </p:nvSpPr>
        <p:spPr>
          <a:xfrm>
            <a:off x="838200" y="1295400"/>
            <a:ext cx="8001000" cy="5181600"/>
          </a:xfrm>
        </p:spPr>
        <p:txBody>
          <a:bodyPr/>
          <a:lstStyle/>
          <a:p>
            <a:r>
              <a:rPr lang="en-US" sz="1600" dirty="0"/>
              <a:t>General Characteristics of Professional Notebooks</a:t>
            </a:r>
          </a:p>
          <a:p>
            <a:pPr lvl="1"/>
            <a:r>
              <a:rPr lang="en-US" sz="1200" dirty="0"/>
              <a:t>CONTENT</a:t>
            </a:r>
          </a:p>
          <a:p>
            <a:pPr lvl="1"/>
            <a:r>
              <a:rPr lang="en-US" sz="1200" dirty="0"/>
              <a:t>CONTINUITY</a:t>
            </a:r>
          </a:p>
          <a:p>
            <a:pPr lvl="1"/>
            <a:r>
              <a:rPr lang="en-US" sz="1200" dirty="0"/>
              <a:t>COMPLETENESS</a:t>
            </a:r>
          </a:p>
          <a:p>
            <a:pPr lvl="1"/>
            <a:r>
              <a:rPr lang="en-US" sz="1200" dirty="0"/>
              <a:t>FORMAT</a:t>
            </a:r>
          </a:p>
          <a:p>
            <a:r>
              <a:rPr lang="en-US" sz="1600" dirty="0"/>
              <a:t>Content</a:t>
            </a:r>
          </a:p>
          <a:p>
            <a:pPr lvl="1"/>
            <a:r>
              <a:rPr lang="en-US" sz="1200" dirty="0"/>
              <a:t>Not simply a log for meeting minutes!</a:t>
            </a:r>
          </a:p>
          <a:p>
            <a:pPr lvl="1"/>
            <a:r>
              <a:rPr lang="en-US" sz="1200" dirty="0"/>
              <a:t>Design Calculations</a:t>
            </a:r>
          </a:p>
          <a:p>
            <a:pPr lvl="1"/>
            <a:r>
              <a:rPr lang="en-US" sz="1200" dirty="0"/>
              <a:t>Graphs, Data, Diagrams (Hand or computer-generated)</a:t>
            </a:r>
          </a:p>
          <a:p>
            <a:pPr lvl="1"/>
            <a:r>
              <a:rPr lang="en-US" sz="1200" dirty="0"/>
              <a:t>Research on and Analysis of Design Options and Ideas</a:t>
            </a:r>
          </a:p>
          <a:p>
            <a:pPr lvl="1"/>
            <a:r>
              <a:rPr lang="en-US" sz="1200" dirty="0"/>
              <a:t>Test design and Test Results</a:t>
            </a:r>
          </a:p>
          <a:p>
            <a:pPr lvl="1"/>
            <a:r>
              <a:rPr lang="en-US" sz="1200" dirty="0"/>
              <a:t>Software Information and Listings</a:t>
            </a:r>
          </a:p>
          <a:p>
            <a:r>
              <a:rPr lang="en-US" sz="1600" dirty="0"/>
              <a:t>Continuity</a:t>
            </a:r>
          </a:p>
          <a:p>
            <a:pPr lvl="1"/>
            <a:r>
              <a:rPr lang="en-US" sz="1200" dirty="0"/>
              <a:t>Should Show Evidence of Consistent Effort Toward Project Completion (e.g. Daily, Weekly, Bi-weekly)</a:t>
            </a:r>
          </a:p>
          <a:p>
            <a:r>
              <a:rPr lang="en-US" sz="1600" dirty="0"/>
              <a:t>Completeness</a:t>
            </a:r>
          </a:p>
          <a:p>
            <a:pPr lvl="1"/>
            <a:r>
              <a:rPr lang="en-US" sz="1200" dirty="0"/>
              <a:t>Should Contain Enough Information and Detail For Another Knowledgeable Engineer to Understand the Project, the Design Decisions Made, Their Performance, and Their Contribution to the Overall Design</a:t>
            </a:r>
          </a:p>
          <a:p>
            <a:r>
              <a:rPr lang="en-US" sz="1600" dirty="0"/>
              <a:t>Format</a:t>
            </a:r>
          </a:p>
          <a:p>
            <a:pPr lvl="1"/>
            <a:r>
              <a:rPr lang="en-US" sz="1200" dirty="0"/>
              <a:t>Cover should have: Name and Contact Information; Project Name; Dates Covered </a:t>
            </a:r>
          </a:p>
          <a:p>
            <a:pPr lvl="1"/>
            <a:r>
              <a:rPr lang="en-US" sz="1200" dirty="0"/>
              <a:t>Pages Should be Numbered, Blank Pages Acknowledged, and Dates Shown on Each Page</a:t>
            </a:r>
          </a:p>
          <a:p>
            <a:pPr lvl="1"/>
            <a:r>
              <a:rPr lang="en-US" sz="1200" dirty="0"/>
              <a:t>In Industry, (but not here) there is typically a requirement that entries be witnessed by another engineer.</a:t>
            </a:r>
            <a:endParaRPr lang="en-US" sz="1600" dirty="0"/>
          </a:p>
          <a:p>
            <a:endParaRPr lang="en-US" sz="2000" dirty="0"/>
          </a:p>
          <a:p>
            <a:pPr lvl="1"/>
            <a:endParaRPr lang="en-US" sz="1400" dirty="0"/>
          </a:p>
        </p:txBody>
      </p:sp>
    </p:spTree>
    <p:extLst>
      <p:ext uri="{BB962C8B-B14F-4D97-AF65-F5344CB8AC3E}">
        <p14:creationId xmlns:p14="http://schemas.microsoft.com/office/powerpoint/2010/main" val="3114896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 and Schedule</a:t>
            </a:r>
          </a:p>
        </p:txBody>
      </p:sp>
      <p:sp>
        <p:nvSpPr>
          <p:cNvPr id="3" name="Content Placeholder 2"/>
          <p:cNvSpPr>
            <a:spLocks noGrp="1"/>
          </p:cNvSpPr>
          <p:nvPr>
            <p:ph idx="1"/>
          </p:nvPr>
        </p:nvSpPr>
        <p:spPr>
          <a:xfrm>
            <a:off x="685800" y="1524000"/>
            <a:ext cx="7772400" cy="4876800"/>
          </a:xfrm>
        </p:spPr>
        <p:txBody>
          <a:bodyPr/>
          <a:lstStyle/>
          <a:p>
            <a:r>
              <a:rPr lang="en-US" dirty="0"/>
              <a:t>Plan and Schedule MUST Include</a:t>
            </a:r>
          </a:p>
          <a:p>
            <a:pPr lvl="1"/>
            <a:r>
              <a:rPr lang="en-US" dirty="0"/>
              <a:t>Schedule and Tasks for Completion </a:t>
            </a:r>
            <a:r>
              <a:rPr lang="en-US" sz="2400" dirty="0"/>
              <a:t>of the </a:t>
            </a:r>
            <a:r>
              <a:rPr lang="en-US" dirty="0"/>
              <a:t>Design</a:t>
            </a:r>
          </a:p>
          <a:p>
            <a:pPr lvl="2"/>
            <a:r>
              <a:rPr lang="en-US" dirty="0"/>
              <a:t>Task Name</a:t>
            </a:r>
          </a:p>
          <a:p>
            <a:pPr lvl="2"/>
            <a:r>
              <a:rPr lang="en-US" dirty="0"/>
              <a:t>Planned Start and End Date of Task</a:t>
            </a:r>
          </a:p>
          <a:p>
            <a:pPr lvl="2"/>
            <a:r>
              <a:rPr lang="en-US" dirty="0"/>
              <a:t>Estimated Total Hours for Task </a:t>
            </a:r>
          </a:p>
          <a:p>
            <a:pPr lvl="2"/>
            <a:r>
              <a:rPr lang="en-US" dirty="0">
                <a:solidFill>
                  <a:srgbClr val="000000"/>
                </a:solidFill>
              </a:rPr>
              <a:t>Actual Start and End Date of Task</a:t>
            </a:r>
          </a:p>
          <a:p>
            <a:pPr lvl="1"/>
            <a:r>
              <a:rPr lang="en-US" dirty="0"/>
              <a:t>The Team Member Responsible for Completing Each Task</a:t>
            </a:r>
          </a:p>
          <a:p>
            <a:pPr lvl="2"/>
            <a:r>
              <a:rPr lang="en-US" dirty="0"/>
              <a:t>“All” is not a Team Member! </a:t>
            </a:r>
          </a:p>
          <a:p>
            <a:pPr lvl="2"/>
            <a:r>
              <a:rPr lang="en-US" dirty="0"/>
              <a:t>If Multiple Team Members Work on a Task  Designate One Team Member Responsible for Its Completion.</a:t>
            </a:r>
          </a:p>
          <a:p>
            <a:pPr lvl="2"/>
            <a:endParaRPr lang="en-US" sz="1600" dirty="0"/>
          </a:p>
          <a:p>
            <a:pPr marL="896938" lvl="1" indent="-619125">
              <a:buNone/>
            </a:pPr>
            <a:r>
              <a:rPr lang="en-US" sz="1600" dirty="0"/>
              <a:t>Notes:  Your Plan and Schedule is not simply an administrative task.  It should be a “checklist” of everything that needs to be done to successfully complete your project and show that it meets your customer’s requirements.</a:t>
            </a:r>
          </a:p>
        </p:txBody>
      </p:sp>
    </p:spTree>
    <p:extLst>
      <p:ext uri="{BB962C8B-B14F-4D97-AF65-F5344CB8AC3E}">
        <p14:creationId xmlns:p14="http://schemas.microsoft.com/office/powerpoint/2010/main" val="534019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 and Schedule</a:t>
            </a:r>
          </a:p>
        </p:txBody>
      </p:sp>
      <p:pic>
        <p:nvPicPr>
          <p:cNvPr id="3" name="table"/>
          <p:cNvPicPr>
            <a:picLocks noChangeAspect="1"/>
          </p:cNvPicPr>
          <p:nvPr/>
        </p:nvPicPr>
        <p:blipFill>
          <a:blip r:embed="rId2"/>
          <a:stretch>
            <a:fillRect/>
          </a:stretch>
        </p:blipFill>
        <p:spPr>
          <a:xfrm>
            <a:off x="530225" y="1266451"/>
            <a:ext cx="8000998" cy="5115315"/>
          </a:xfrm>
          <a:prstGeom prst="rect">
            <a:avLst/>
          </a:prstGeom>
        </p:spPr>
      </p:pic>
      <p:sp>
        <p:nvSpPr>
          <p:cNvPr id="4" name="Rectangle 3"/>
          <p:cNvSpPr/>
          <p:nvPr/>
        </p:nvSpPr>
        <p:spPr bwMode="auto">
          <a:xfrm>
            <a:off x="4061692" y="3474125"/>
            <a:ext cx="1650134" cy="164435"/>
          </a:xfrm>
          <a:prstGeom prst="rect">
            <a:avLst/>
          </a:prstGeom>
          <a:solidFill>
            <a:schemeClr val="accent2">
              <a:lumMod val="40000"/>
              <a:lumOff val="60000"/>
            </a:schemeClr>
          </a:solidFill>
          <a:ln w="12700" cap="flat" cmpd="sng" algn="ctr">
            <a:solidFill>
              <a:schemeClr val="accent2">
                <a:lumMod val="40000"/>
                <a:lumOff val="6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1pPr>
            <a:lvl2pPr marL="457200"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2pPr>
            <a:lvl3pPr marL="914400"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3pPr>
            <a:lvl4pPr marL="1371600"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4pPr>
            <a:lvl5pPr marL="1828800"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5pPr>
            <a:lvl6pPr marL="2286000" algn="l" defTabSz="457200" rtl="0" eaLnBrk="1" latinLnBrk="0" hangingPunct="1">
              <a:defRPr sz="2400" kern="1200">
                <a:solidFill>
                  <a:schemeClr val="tx1"/>
                </a:solidFill>
                <a:latin typeface="Times New Roman" charset="0"/>
                <a:ea typeface="MS PGothic" charset="0"/>
                <a:cs typeface="MS PGothic" charset="0"/>
              </a:defRPr>
            </a:lvl6pPr>
            <a:lvl7pPr marL="2743200" algn="l" defTabSz="457200" rtl="0" eaLnBrk="1" latinLnBrk="0" hangingPunct="1">
              <a:defRPr sz="2400" kern="1200">
                <a:solidFill>
                  <a:schemeClr val="tx1"/>
                </a:solidFill>
                <a:latin typeface="Times New Roman" charset="0"/>
                <a:ea typeface="MS PGothic" charset="0"/>
                <a:cs typeface="MS PGothic" charset="0"/>
              </a:defRPr>
            </a:lvl7pPr>
            <a:lvl8pPr marL="3200400" algn="l" defTabSz="457200" rtl="0" eaLnBrk="1" latinLnBrk="0" hangingPunct="1">
              <a:defRPr sz="2400" kern="1200">
                <a:solidFill>
                  <a:schemeClr val="tx1"/>
                </a:solidFill>
                <a:latin typeface="Times New Roman" charset="0"/>
                <a:ea typeface="MS PGothic" charset="0"/>
                <a:cs typeface="MS PGothic" charset="0"/>
              </a:defRPr>
            </a:lvl8pPr>
            <a:lvl9pPr marL="3657600" algn="l" defTabSz="457200" rtl="0" eaLnBrk="1" latinLnBrk="0" hangingPunct="1">
              <a:defRPr sz="2400" kern="1200">
                <a:solidFill>
                  <a:schemeClr val="tx1"/>
                </a:solidFill>
                <a:latin typeface="Times New Roman" charset="0"/>
                <a:ea typeface="MS PGothic" charset="0"/>
                <a:cs typeface="MS PGothic" charset="0"/>
              </a:defRPr>
            </a:lvl9pPr>
          </a:lstStyle>
          <a:p>
            <a:pPr marL="0" marR="0" indent="0" algn="ctr" defTabSz="914400" rtl="0" eaLnBrk="0" fontAlgn="base" latinLnBrk="0" hangingPunct="0">
              <a:lnSpc>
                <a:spcPct val="5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charset="0"/>
                <a:ea typeface="ＭＳ Ｐゴシック" charset="0"/>
              </a:rPr>
              <a:t>Plan</a:t>
            </a:r>
          </a:p>
        </p:txBody>
      </p:sp>
      <p:sp>
        <p:nvSpPr>
          <p:cNvPr id="5" name="Rectangle 4"/>
          <p:cNvSpPr/>
          <p:nvPr/>
        </p:nvSpPr>
        <p:spPr bwMode="auto">
          <a:xfrm>
            <a:off x="4594503" y="3638560"/>
            <a:ext cx="1726922" cy="152400"/>
          </a:xfrm>
          <a:prstGeom prst="rect">
            <a:avLst/>
          </a:prstGeom>
          <a:solidFill>
            <a:schemeClr val="accent1">
              <a:lumMod val="60000"/>
              <a:lumOff val="40000"/>
            </a:schemeClr>
          </a:solidFill>
          <a:ln w="12700" cap="flat" cmpd="sng" algn="ctr">
            <a:solidFill>
              <a:schemeClr val="accent1">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1pPr>
            <a:lvl2pPr marL="457200"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2pPr>
            <a:lvl3pPr marL="914400"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3pPr>
            <a:lvl4pPr marL="1371600"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4pPr>
            <a:lvl5pPr marL="1828800"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5pPr>
            <a:lvl6pPr marL="2286000" algn="l" defTabSz="457200" rtl="0" eaLnBrk="1" latinLnBrk="0" hangingPunct="1">
              <a:defRPr sz="2400" kern="1200">
                <a:solidFill>
                  <a:schemeClr val="tx1"/>
                </a:solidFill>
                <a:latin typeface="Times New Roman" charset="0"/>
                <a:ea typeface="MS PGothic" charset="0"/>
                <a:cs typeface="MS PGothic" charset="0"/>
              </a:defRPr>
            </a:lvl6pPr>
            <a:lvl7pPr marL="2743200" algn="l" defTabSz="457200" rtl="0" eaLnBrk="1" latinLnBrk="0" hangingPunct="1">
              <a:defRPr sz="2400" kern="1200">
                <a:solidFill>
                  <a:schemeClr val="tx1"/>
                </a:solidFill>
                <a:latin typeface="Times New Roman" charset="0"/>
                <a:ea typeface="MS PGothic" charset="0"/>
                <a:cs typeface="MS PGothic" charset="0"/>
              </a:defRPr>
            </a:lvl7pPr>
            <a:lvl8pPr marL="3200400" algn="l" defTabSz="457200" rtl="0" eaLnBrk="1" latinLnBrk="0" hangingPunct="1">
              <a:defRPr sz="2400" kern="1200">
                <a:solidFill>
                  <a:schemeClr val="tx1"/>
                </a:solidFill>
                <a:latin typeface="Times New Roman" charset="0"/>
                <a:ea typeface="MS PGothic" charset="0"/>
                <a:cs typeface="MS PGothic" charset="0"/>
              </a:defRPr>
            </a:lvl8pPr>
            <a:lvl9pPr marL="3657600" algn="l" defTabSz="457200" rtl="0" eaLnBrk="1" latinLnBrk="0" hangingPunct="1">
              <a:defRPr sz="2400" kern="1200">
                <a:solidFill>
                  <a:schemeClr val="tx1"/>
                </a:solidFill>
                <a:latin typeface="Times New Roman" charset="0"/>
                <a:ea typeface="MS PGothic" charset="0"/>
                <a:cs typeface="MS PGothic" charset="0"/>
              </a:defRPr>
            </a:lvl9pPr>
          </a:lstStyle>
          <a:p>
            <a:pPr marL="0" marR="0" indent="0" algn="ctr" defTabSz="914400" rtl="0" eaLnBrk="0" fontAlgn="base" latinLnBrk="0" hangingPunct="0">
              <a:lnSpc>
                <a:spcPct val="50000"/>
              </a:lnSpc>
              <a:spcBef>
                <a:spcPct val="0"/>
              </a:spcBef>
              <a:spcAft>
                <a:spcPct val="0"/>
              </a:spcAft>
              <a:buClrTx/>
              <a:buSzTx/>
              <a:buFontTx/>
              <a:buNone/>
              <a:tabLst/>
            </a:pPr>
            <a:r>
              <a:rPr lang="en-US" sz="1050" dirty="0">
                <a:ea typeface="ＭＳ Ｐゴシック" charset="0"/>
              </a:rPr>
              <a:t>Actual</a:t>
            </a:r>
            <a:endParaRPr kumimoji="0" lang="en-US" sz="1050" b="0" i="0" u="none" strike="noStrike" cap="none" normalizeH="0" baseline="0" dirty="0">
              <a:ln>
                <a:noFill/>
              </a:ln>
              <a:solidFill>
                <a:schemeClr val="tx1"/>
              </a:solidFill>
              <a:effectLst/>
              <a:latin typeface="Times New Roman" charset="0"/>
              <a:ea typeface="ＭＳ Ｐゴシック" charset="0"/>
            </a:endParaRPr>
          </a:p>
        </p:txBody>
      </p:sp>
      <p:sp>
        <p:nvSpPr>
          <p:cNvPr id="6" name="TextBox 5"/>
          <p:cNvSpPr txBox="1"/>
          <p:nvPr/>
        </p:nvSpPr>
        <p:spPr>
          <a:xfrm>
            <a:off x="8029368" y="3486160"/>
            <a:ext cx="457200" cy="276999"/>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1pPr>
            <a:lvl2pPr marL="457200"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2pPr>
            <a:lvl3pPr marL="914400"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3pPr>
            <a:lvl4pPr marL="1371600"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4pPr>
            <a:lvl5pPr marL="1828800"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5pPr>
            <a:lvl6pPr marL="2286000" algn="l" defTabSz="457200" rtl="0" eaLnBrk="1" latinLnBrk="0" hangingPunct="1">
              <a:defRPr sz="2400" kern="1200">
                <a:solidFill>
                  <a:schemeClr val="tx1"/>
                </a:solidFill>
                <a:latin typeface="Times New Roman" charset="0"/>
                <a:ea typeface="MS PGothic" charset="0"/>
                <a:cs typeface="MS PGothic" charset="0"/>
              </a:defRPr>
            </a:lvl6pPr>
            <a:lvl7pPr marL="2743200" algn="l" defTabSz="457200" rtl="0" eaLnBrk="1" latinLnBrk="0" hangingPunct="1">
              <a:defRPr sz="2400" kern="1200">
                <a:solidFill>
                  <a:schemeClr val="tx1"/>
                </a:solidFill>
                <a:latin typeface="Times New Roman" charset="0"/>
                <a:ea typeface="MS PGothic" charset="0"/>
                <a:cs typeface="MS PGothic" charset="0"/>
              </a:defRPr>
            </a:lvl7pPr>
            <a:lvl8pPr marL="3200400" algn="l" defTabSz="457200" rtl="0" eaLnBrk="1" latinLnBrk="0" hangingPunct="1">
              <a:defRPr sz="2400" kern="1200">
                <a:solidFill>
                  <a:schemeClr val="tx1"/>
                </a:solidFill>
                <a:latin typeface="Times New Roman" charset="0"/>
                <a:ea typeface="MS PGothic" charset="0"/>
                <a:cs typeface="MS PGothic" charset="0"/>
              </a:defRPr>
            </a:lvl8pPr>
            <a:lvl9pPr marL="3657600" algn="l" defTabSz="457200" rtl="0" eaLnBrk="1" latinLnBrk="0" hangingPunct="1">
              <a:defRPr sz="2400" kern="1200">
                <a:solidFill>
                  <a:schemeClr val="tx1"/>
                </a:solidFill>
                <a:latin typeface="Times New Roman" charset="0"/>
                <a:ea typeface="MS PGothic" charset="0"/>
                <a:cs typeface="MS PGothic" charset="0"/>
              </a:defRPr>
            </a:lvl9pPr>
          </a:lstStyle>
          <a:p>
            <a:r>
              <a:rPr lang="en-US" sz="1200" dirty="0">
                <a:latin typeface="Arial"/>
              </a:rPr>
              <a:t>T2</a:t>
            </a:r>
          </a:p>
        </p:txBody>
      </p:sp>
      <p:sp>
        <p:nvSpPr>
          <p:cNvPr id="7" name="TextBox 6"/>
          <p:cNvSpPr txBox="1"/>
          <p:nvPr/>
        </p:nvSpPr>
        <p:spPr>
          <a:xfrm>
            <a:off x="2970701" y="3483183"/>
            <a:ext cx="457200" cy="276999"/>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1pPr>
            <a:lvl2pPr marL="457200"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2pPr>
            <a:lvl3pPr marL="914400"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3pPr>
            <a:lvl4pPr marL="1371600"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4pPr>
            <a:lvl5pPr marL="1828800"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5pPr>
            <a:lvl6pPr marL="2286000" algn="l" defTabSz="457200" rtl="0" eaLnBrk="1" latinLnBrk="0" hangingPunct="1">
              <a:defRPr sz="2400" kern="1200">
                <a:solidFill>
                  <a:schemeClr val="tx1"/>
                </a:solidFill>
                <a:latin typeface="Times New Roman" charset="0"/>
                <a:ea typeface="MS PGothic" charset="0"/>
                <a:cs typeface="MS PGothic" charset="0"/>
              </a:defRPr>
            </a:lvl6pPr>
            <a:lvl7pPr marL="2743200" algn="l" defTabSz="457200" rtl="0" eaLnBrk="1" latinLnBrk="0" hangingPunct="1">
              <a:defRPr sz="2400" kern="1200">
                <a:solidFill>
                  <a:schemeClr val="tx1"/>
                </a:solidFill>
                <a:latin typeface="Times New Roman" charset="0"/>
                <a:ea typeface="MS PGothic" charset="0"/>
                <a:cs typeface="MS PGothic" charset="0"/>
              </a:defRPr>
            </a:lvl7pPr>
            <a:lvl8pPr marL="3200400" algn="l" defTabSz="457200" rtl="0" eaLnBrk="1" latinLnBrk="0" hangingPunct="1">
              <a:defRPr sz="2400" kern="1200">
                <a:solidFill>
                  <a:schemeClr val="tx1"/>
                </a:solidFill>
                <a:latin typeface="Times New Roman" charset="0"/>
                <a:ea typeface="MS PGothic" charset="0"/>
                <a:cs typeface="MS PGothic" charset="0"/>
              </a:defRPr>
            </a:lvl8pPr>
            <a:lvl9pPr marL="3657600" algn="l" defTabSz="457200" rtl="0" eaLnBrk="1" latinLnBrk="0" hangingPunct="1">
              <a:defRPr sz="2400" kern="1200">
                <a:solidFill>
                  <a:schemeClr val="tx1"/>
                </a:solidFill>
                <a:latin typeface="Times New Roman" charset="0"/>
                <a:ea typeface="MS PGothic" charset="0"/>
                <a:cs typeface="MS PGothic" charset="0"/>
              </a:defRPr>
            </a:lvl9pPr>
          </a:lstStyle>
          <a:p>
            <a:pPr algn="ctr"/>
            <a:r>
              <a:rPr lang="en-US" sz="1200" dirty="0">
                <a:latin typeface="Arial"/>
              </a:rPr>
              <a:t>T1</a:t>
            </a:r>
          </a:p>
        </p:txBody>
      </p:sp>
      <p:sp>
        <p:nvSpPr>
          <p:cNvPr id="8" name="TextBox 7"/>
          <p:cNvSpPr txBox="1"/>
          <p:nvPr/>
        </p:nvSpPr>
        <p:spPr>
          <a:xfrm>
            <a:off x="161224" y="1339329"/>
            <a:ext cx="184666" cy="338554"/>
          </a:xfrm>
          <a:prstGeom prst="rect">
            <a:avLst/>
          </a:prstGeom>
          <a:noFill/>
        </p:spPr>
        <p:txBody>
          <a:bodyPr wrap="non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1pPr>
            <a:lvl2pPr marL="457200"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2pPr>
            <a:lvl3pPr marL="914400"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3pPr>
            <a:lvl4pPr marL="1371600"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4pPr>
            <a:lvl5pPr marL="1828800"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5pPr>
            <a:lvl6pPr marL="2286000" algn="l" defTabSz="457200" rtl="0" eaLnBrk="1" latinLnBrk="0" hangingPunct="1">
              <a:defRPr sz="2400" kern="1200">
                <a:solidFill>
                  <a:schemeClr val="tx1"/>
                </a:solidFill>
                <a:latin typeface="Times New Roman" charset="0"/>
                <a:ea typeface="MS PGothic" charset="0"/>
                <a:cs typeface="MS PGothic" charset="0"/>
              </a:defRPr>
            </a:lvl6pPr>
            <a:lvl7pPr marL="2743200" algn="l" defTabSz="457200" rtl="0" eaLnBrk="1" latinLnBrk="0" hangingPunct="1">
              <a:defRPr sz="2400" kern="1200">
                <a:solidFill>
                  <a:schemeClr val="tx1"/>
                </a:solidFill>
                <a:latin typeface="Times New Roman" charset="0"/>
                <a:ea typeface="MS PGothic" charset="0"/>
                <a:cs typeface="MS PGothic" charset="0"/>
              </a:defRPr>
            </a:lvl7pPr>
            <a:lvl8pPr marL="3200400" algn="l" defTabSz="457200" rtl="0" eaLnBrk="1" latinLnBrk="0" hangingPunct="1">
              <a:defRPr sz="2400" kern="1200">
                <a:solidFill>
                  <a:schemeClr val="tx1"/>
                </a:solidFill>
                <a:latin typeface="Times New Roman" charset="0"/>
                <a:ea typeface="MS PGothic" charset="0"/>
                <a:cs typeface="MS PGothic" charset="0"/>
              </a:defRPr>
            </a:lvl8pPr>
            <a:lvl9pPr marL="3657600" algn="l" defTabSz="457200" rtl="0" eaLnBrk="1" latinLnBrk="0" hangingPunct="1">
              <a:defRPr sz="2400" kern="1200">
                <a:solidFill>
                  <a:schemeClr val="tx1"/>
                </a:solidFill>
                <a:latin typeface="Times New Roman" charset="0"/>
                <a:ea typeface="MS PGothic" charset="0"/>
                <a:cs typeface="MS PGothic" charset="0"/>
              </a:defRPr>
            </a:lvl9pPr>
          </a:lstStyle>
          <a:p>
            <a:endParaRPr lang="en-US" sz="1600" dirty="0">
              <a:latin typeface="Arial"/>
            </a:endParaRPr>
          </a:p>
        </p:txBody>
      </p:sp>
      <p:sp>
        <p:nvSpPr>
          <p:cNvPr id="9" name="TextBox 8"/>
          <p:cNvSpPr txBox="1"/>
          <p:nvPr/>
        </p:nvSpPr>
        <p:spPr>
          <a:xfrm>
            <a:off x="1063625" y="3486160"/>
            <a:ext cx="914400" cy="276999"/>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1pPr>
            <a:lvl2pPr marL="457200"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2pPr>
            <a:lvl3pPr marL="914400"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3pPr>
            <a:lvl4pPr marL="1371600"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4pPr>
            <a:lvl5pPr marL="1828800"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5pPr>
            <a:lvl6pPr marL="2286000" algn="l" defTabSz="457200" rtl="0" eaLnBrk="1" latinLnBrk="0" hangingPunct="1">
              <a:defRPr sz="2400" kern="1200">
                <a:solidFill>
                  <a:schemeClr val="tx1"/>
                </a:solidFill>
                <a:latin typeface="Times New Roman" charset="0"/>
                <a:ea typeface="MS PGothic" charset="0"/>
                <a:cs typeface="MS PGothic" charset="0"/>
              </a:defRPr>
            </a:lvl6pPr>
            <a:lvl7pPr marL="2743200" algn="l" defTabSz="457200" rtl="0" eaLnBrk="1" latinLnBrk="0" hangingPunct="1">
              <a:defRPr sz="2400" kern="1200">
                <a:solidFill>
                  <a:schemeClr val="tx1"/>
                </a:solidFill>
                <a:latin typeface="Times New Roman" charset="0"/>
                <a:ea typeface="MS PGothic" charset="0"/>
                <a:cs typeface="MS PGothic" charset="0"/>
              </a:defRPr>
            </a:lvl7pPr>
            <a:lvl8pPr marL="3200400" algn="l" defTabSz="457200" rtl="0" eaLnBrk="1" latinLnBrk="0" hangingPunct="1">
              <a:defRPr sz="2400" kern="1200">
                <a:solidFill>
                  <a:schemeClr val="tx1"/>
                </a:solidFill>
                <a:latin typeface="Times New Roman" charset="0"/>
                <a:ea typeface="MS PGothic" charset="0"/>
                <a:cs typeface="MS PGothic" charset="0"/>
              </a:defRPr>
            </a:lvl8pPr>
            <a:lvl9pPr marL="3657600" algn="l" defTabSz="457200" rtl="0" eaLnBrk="1" latinLnBrk="0" hangingPunct="1">
              <a:defRPr sz="2400" kern="1200">
                <a:solidFill>
                  <a:schemeClr val="tx1"/>
                </a:solidFill>
                <a:latin typeface="Times New Roman" charset="0"/>
                <a:ea typeface="MS PGothic" charset="0"/>
                <a:cs typeface="MS PGothic" charset="0"/>
              </a:defRPr>
            </a:lvl9pPr>
          </a:lstStyle>
          <a:p>
            <a:pPr algn="ctr"/>
            <a:r>
              <a:rPr lang="en-US" sz="1200" dirty="0">
                <a:latin typeface="Arial"/>
              </a:rPr>
              <a:t>Task XYZ</a:t>
            </a:r>
          </a:p>
        </p:txBody>
      </p:sp>
    </p:spTree>
    <p:extLst>
      <p:ext uri="{BB962C8B-B14F-4D97-AF65-F5344CB8AC3E}">
        <p14:creationId xmlns:p14="http://schemas.microsoft.com/office/powerpoint/2010/main" val="3707706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Plan</a:t>
            </a:r>
          </a:p>
        </p:txBody>
      </p:sp>
      <p:sp>
        <p:nvSpPr>
          <p:cNvPr id="3" name="Content Placeholder 2"/>
          <p:cNvSpPr>
            <a:spLocks noGrp="1"/>
          </p:cNvSpPr>
          <p:nvPr>
            <p:ph idx="1"/>
          </p:nvPr>
        </p:nvSpPr>
        <p:spPr>
          <a:xfrm>
            <a:off x="640036" y="1340928"/>
            <a:ext cx="7772400" cy="4572000"/>
          </a:xfrm>
        </p:spPr>
        <p:txBody>
          <a:bodyPr>
            <a:normAutofit fontScale="92500" lnSpcReduction="20000"/>
          </a:bodyPr>
          <a:lstStyle/>
          <a:p>
            <a:r>
              <a:rPr lang="en-US" dirty="0"/>
              <a:t>The test plan describes the tests you will conduct to verify each requirement.  It documents the following:</a:t>
            </a:r>
            <a:endParaRPr lang="en-US" sz="1800" dirty="0"/>
          </a:p>
          <a:p>
            <a:pPr lvl="1"/>
            <a:r>
              <a:rPr lang="en-US" dirty="0"/>
              <a:t>Test equipment required</a:t>
            </a:r>
            <a:endParaRPr lang="en-US" sz="1600" dirty="0"/>
          </a:p>
          <a:p>
            <a:pPr lvl="1"/>
            <a:r>
              <a:rPr lang="en-US" dirty="0"/>
              <a:t>Software required</a:t>
            </a:r>
            <a:endParaRPr lang="en-US" sz="1600" dirty="0"/>
          </a:p>
          <a:p>
            <a:pPr lvl="1"/>
            <a:r>
              <a:rPr lang="en-US" dirty="0"/>
              <a:t>Location(s) of testing</a:t>
            </a:r>
            <a:endParaRPr lang="en-US" sz="1600" dirty="0"/>
          </a:p>
          <a:p>
            <a:pPr lvl="1"/>
            <a:r>
              <a:rPr lang="en-US" dirty="0"/>
              <a:t>Applicable requirements documents, software documentation, etc.</a:t>
            </a:r>
            <a:endParaRPr lang="en-US" sz="1600" dirty="0"/>
          </a:p>
          <a:p>
            <a:pPr lvl="1"/>
            <a:r>
              <a:rPr lang="en-US" dirty="0"/>
              <a:t>Test Cases describing the step-by-step instructions for verifying each requirement</a:t>
            </a:r>
            <a:endParaRPr lang="en-US" sz="1600" dirty="0"/>
          </a:p>
          <a:p>
            <a:pPr lvl="1"/>
            <a:r>
              <a:rPr lang="en-US" dirty="0"/>
              <a:t>A Verification Cross Reference Matrix (VCRM) that summarizes the tests</a:t>
            </a:r>
            <a:endParaRPr lang="en-US" sz="1600" dirty="0"/>
          </a:p>
          <a:p>
            <a:r>
              <a:rPr lang="en-US" dirty="0"/>
              <a:t> </a:t>
            </a:r>
            <a:endParaRPr lang="en-US" sz="1800" dirty="0"/>
          </a:p>
          <a:p>
            <a:r>
              <a:rPr lang="en-US" dirty="0"/>
              <a:t>The test plan is the document that must be “passed” by the customer for the project to be successful.  The results of executing the test plan will be the Test Report (see below)</a:t>
            </a:r>
            <a:endParaRPr lang="en-US" sz="1800" dirty="0"/>
          </a:p>
          <a:p>
            <a:endParaRPr lang="en-US" dirty="0"/>
          </a:p>
        </p:txBody>
      </p:sp>
    </p:spTree>
    <p:extLst>
      <p:ext uri="{BB962C8B-B14F-4D97-AF65-F5344CB8AC3E}">
        <p14:creationId xmlns:p14="http://schemas.microsoft.com/office/powerpoint/2010/main" val="3163347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Plan Overview</a:t>
            </a:r>
          </a:p>
        </p:txBody>
      </p:sp>
      <p:pic>
        <p:nvPicPr>
          <p:cNvPr id="4" name="Picture 3" descr="Vance Hard Drive:Users:vance_marge:Desktop:Screen Shot 2019-01-15 at 2.14.54 PM.png"/>
          <p:cNvPicPr/>
          <p:nvPr/>
        </p:nvPicPr>
        <p:blipFill>
          <a:blip r:embed="rId2">
            <a:extLst>
              <a:ext uri="{28A0092B-C50C-407E-A947-70E740481C1C}">
                <a14:useLocalDpi xmlns:a14="http://schemas.microsoft.com/office/drawing/2010/main" val="0"/>
              </a:ext>
            </a:extLst>
          </a:blip>
          <a:srcRect/>
          <a:stretch>
            <a:fillRect/>
          </a:stretch>
        </p:blipFill>
        <p:spPr bwMode="auto">
          <a:xfrm>
            <a:off x="1327124" y="1956569"/>
            <a:ext cx="6315280" cy="4119091"/>
          </a:xfrm>
          <a:prstGeom prst="rect">
            <a:avLst/>
          </a:prstGeom>
          <a:noFill/>
          <a:ln>
            <a:noFill/>
          </a:ln>
        </p:spPr>
      </p:pic>
      <p:sp>
        <p:nvSpPr>
          <p:cNvPr id="5" name="TextBox 4"/>
          <p:cNvSpPr txBox="1"/>
          <p:nvPr/>
        </p:nvSpPr>
        <p:spPr>
          <a:xfrm>
            <a:off x="434747" y="1453124"/>
            <a:ext cx="8386052" cy="338554"/>
          </a:xfrm>
          <a:prstGeom prst="rect">
            <a:avLst/>
          </a:prstGeom>
          <a:noFill/>
        </p:spPr>
        <p:txBody>
          <a:bodyPr wrap="square" rtlCol="0">
            <a:spAutoFit/>
          </a:bodyPr>
          <a:lstStyle/>
          <a:p>
            <a:r>
              <a:rPr lang="en-US" sz="1600" b="1" dirty="0">
                <a:latin typeface="Arial"/>
              </a:rPr>
              <a:t>Details of the Test Plan Will be Discussed in Class and Instructions Will be Provided</a:t>
            </a:r>
          </a:p>
        </p:txBody>
      </p:sp>
    </p:spTree>
    <p:extLst>
      <p:ext uri="{BB962C8B-B14F-4D97-AF65-F5344CB8AC3E}">
        <p14:creationId xmlns:p14="http://schemas.microsoft.com/office/powerpoint/2010/main" val="3449866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 Overview</a:t>
            </a:r>
          </a:p>
        </p:txBody>
      </p:sp>
      <p:pic>
        <p:nvPicPr>
          <p:cNvPr id="3" name="Picture 2"/>
          <p:cNvPicPr/>
          <p:nvPr/>
        </p:nvPicPr>
        <p:blipFill>
          <a:blip r:embed="rId2"/>
          <a:stretch>
            <a:fillRect/>
          </a:stretch>
        </p:blipFill>
        <p:spPr>
          <a:xfrm>
            <a:off x="869496" y="1441683"/>
            <a:ext cx="7447913" cy="4759838"/>
          </a:xfrm>
          <a:prstGeom prst="rect">
            <a:avLst/>
          </a:prstGeom>
          <a:ln>
            <a:solidFill>
              <a:srgbClr val="3366FF"/>
            </a:solidFill>
          </a:ln>
        </p:spPr>
      </p:pic>
    </p:spTree>
    <p:extLst>
      <p:ext uri="{BB962C8B-B14F-4D97-AF65-F5344CB8AC3E}">
        <p14:creationId xmlns:p14="http://schemas.microsoft.com/office/powerpoint/2010/main" val="1551674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Report</a:t>
            </a:r>
          </a:p>
        </p:txBody>
      </p:sp>
      <p:sp>
        <p:nvSpPr>
          <p:cNvPr id="3" name="Content Placeholder 2"/>
          <p:cNvSpPr>
            <a:spLocks noGrp="1"/>
          </p:cNvSpPr>
          <p:nvPr>
            <p:ph idx="1"/>
          </p:nvPr>
        </p:nvSpPr>
        <p:spPr/>
        <p:txBody>
          <a:bodyPr/>
          <a:lstStyle/>
          <a:p>
            <a:r>
              <a:rPr lang="en-US" sz="2800" dirty="0"/>
              <a:t>The Test Report has Essentially the Same Format as the Test Plan</a:t>
            </a:r>
          </a:p>
          <a:p>
            <a:pPr lvl="1"/>
            <a:r>
              <a:rPr lang="en-US" sz="2400" dirty="0"/>
              <a:t>Results of the Tests are Added</a:t>
            </a:r>
          </a:p>
          <a:p>
            <a:pPr lvl="1"/>
            <a:r>
              <a:rPr lang="en-US" sz="2400" dirty="0"/>
              <a:t>Will Include any Updates to Requirements, Constraints, or the System Configuration as a Result of Information or Issues Identified During the Conduct of the Tests</a:t>
            </a:r>
          </a:p>
        </p:txBody>
      </p:sp>
    </p:spTree>
    <p:extLst>
      <p:ext uri="{BB962C8B-B14F-4D97-AF65-F5344CB8AC3E}">
        <p14:creationId xmlns:p14="http://schemas.microsoft.com/office/powerpoint/2010/main" val="2409492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Feedback on ECE-457</a:t>
            </a:r>
          </a:p>
        </p:txBody>
      </p:sp>
      <p:sp>
        <p:nvSpPr>
          <p:cNvPr id="3" name="Content Placeholder 2"/>
          <p:cNvSpPr>
            <a:spLocks noGrp="1"/>
          </p:cNvSpPr>
          <p:nvPr>
            <p:ph idx="1"/>
          </p:nvPr>
        </p:nvSpPr>
        <p:spPr>
          <a:xfrm>
            <a:off x="685801" y="1185333"/>
            <a:ext cx="8006644" cy="5192889"/>
          </a:xfrm>
        </p:spPr>
        <p:txBody>
          <a:bodyPr/>
          <a:lstStyle/>
          <a:p>
            <a:r>
              <a:rPr lang="en-US" sz="2000" dirty="0"/>
              <a:t>Increased Class Time to Work on Projects</a:t>
            </a:r>
          </a:p>
          <a:p>
            <a:pPr lvl="1"/>
            <a:r>
              <a:rPr lang="en-US" sz="1800" dirty="0"/>
              <a:t>Addressed in ECE 458</a:t>
            </a:r>
          </a:p>
          <a:p>
            <a:r>
              <a:rPr lang="en-US" sz="2000" dirty="0"/>
              <a:t>Customer Expectations</a:t>
            </a:r>
          </a:p>
          <a:p>
            <a:pPr lvl="1"/>
            <a:r>
              <a:rPr lang="en-US" sz="1800" dirty="0"/>
              <a:t>Problem is Wide Range of Customer Expectations Based on Their Experience</a:t>
            </a:r>
          </a:p>
          <a:p>
            <a:pPr lvl="2"/>
            <a:r>
              <a:rPr lang="en-US" sz="1600" dirty="0"/>
              <a:t>Research Faculty with Very Limited Real World Experience</a:t>
            </a:r>
          </a:p>
          <a:p>
            <a:pPr lvl="2"/>
            <a:r>
              <a:rPr lang="en-US" sz="1600" dirty="0"/>
              <a:t>Industry Sponsors with Expectations Based on Experienced Employees</a:t>
            </a:r>
          </a:p>
          <a:p>
            <a:pPr lvl="1"/>
            <a:r>
              <a:rPr lang="en-US" sz="1800" dirty="0"/>
              <a:t>We Attempt to Familiarize Both Customer Types With Course Content and Expectations– Success Varies</a:t>
            </a:r>
          </a:p>
          <a:p>
            <a:pPr lvl="1"/>
            <a:r>
              <a:rPr lang="en-US" sz="1800" dirty="0"/>
              <a:t>The Range of Customer Expectations is One Reason That the Course Grading Scheme Looks the Way it Does</a:t>
            </a:r>
          </a:p>
          <a:p>
            <a:r>
              <a:rPr lang="en-US" sz="2000" dirty="0"/>
              <a:t>Team Selection</a:t>
            </a:r>
          </a:p>
          <a:p>
            <a:pPr lvl="1"/>
            <a:r>
              <a:rPr lang="en-US" sz="1800" dirty="0"/>
              <a:t>Mismatch Between Project Needs and Team Skills</a:t>
            </a:r>
          </a:p>
          <a:p>
            <a:pPr lvl="1"/>
            <a:r>
              <a:rPr lang="en-US" sz="1800" dirty="0"/>
              <a:t>Attempted to Articulate Skills Needed on Project Descriptions</a:t>
            </a:r>
          </a:p>
          <a:p>
            <a:pPr lvl="1"/>
            <a:r>
              <a:rPr lang="en-US" sz="1800" dirty="0"/>
              <a:t>All Students Select Projects vs. Team Leads Selecting</a:t>
            </a:r>
          </a:p>
          <a:p>
            <a:pPr lvl="1"/>
            <a:r>
              <a:rPr lang="en-US" sz="1800" dirty="0"/>
              <a:t>Inputs and Suggestions Welcome</a:t>
            </a:r>
          </a:p>
        </p:txBody>
      </p:sp>
    </p:spTree>
    <p:extLst>
      <p:ext uri="{BB962C8B-B14F-4D97-AF65-F5344CB8AC3E}">
        <p14:creationId xmlns:p14="http://schemas.microsoft.com/office/powerpoint/2010/main" val="2100446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Report</a:t>
            </a:r>
          </a:p>
        </p:txBody>
      </p:sp>
      <p:sp>
        <p:nvSpPr>
          <p:cNvPr id="3" name="Content Placeholder 2"/>
          <p:cNvSpPr>
            <a:spLocks noGrp="1"/>
          </p:cNvSpPr>
          <p:nvPr>
            <p:ph idx="1"/>
          </p:nvPr>
        </p:nvSpPr>
        <p:spPr>
          <a:xfrm>
            <a:off x="342900" y="1524000"/>
            <a:ext cx="8686800" cy="4572000"/>
          </a:xfrm>
        </p:spPr>
        <p:txBody>
          <a:bodyPr/>
          <a:lstStyle/>
          <a:p>
            <a:r>
              <a:rPr lang="en-US" sz="2000" b="1" dirty="0"/>
              <a:t>The Final Report is a Comprehensive Description of Your Project</a:t>
            </a:r>
          </a:p>
          <a:p>
            <a:pPr marL="0" indent="0">
              <a:buNone/>
            </a:pPr>
            <a:endParaRPr lang="en-US" sz="2000" b="1" dirty="0"/>
          </a:p>
          <a:p>
            <a:r>
              <a:rPr lang="en-US" sz="2000" b="1" dirty="0"/>
              <a:t>Report Must Have Enough Detail and Data to Enable the Customer to:</a:t>
            </a:r>
          </a:p>
          <a:p>
            <a:pPr marL="749300" indent="-177800">
              <a:buFont typeface="Wingdings" charset="2"/>
              <a:buChar char="v"/>
            </a:pPr>
            <a:r>
              <a:rPr lang="en-US" sz="2000" b="1" dirty="0"/>
              <a:t> Repair or Construct the System or its Individual </a:t>
            </a:r>
            <a:br>
              <a:rPr lang="en-US" sz="2000" b="1" dirty="0"/>
            </a:br>
            <a:r>
              <a:rPr lang="en-US" sz="2000" b="1" dirty="0"/>
              <a:t>  Components if Needed</a:t>
            </a:r>
          </a:p>
          <a:p>
            <a:pPr marL="749300" indent="-177800">
              <a:buFont typeface="Wingdings" charset="2"/>
              <a:buChar char="v"/>
            </a:pPr>
            <a:r>
              <a:rPr lang="en-US" sz="2000" b="1" dirty="0"/>
              <a:t> Assemble and Operate the System</a:t>
            </a:r>
            <a:br>
              <a:rPr lang="en-US" sz="2000" b="1" dirty="0"/>
            </a:br>
            <a:endParaRPr lang="en-US" sz="2000" b="1" dirty="0"/>
          </a:p>
          <a:p>
            <a:r>
              <a:rPr lang="en-US" sz="2000" b="1" dirty="0"/>
              <a:t>The Outline of the Final Report is Shown on the Next Slide</a:t>
            </a:r>
          </a:p>
          <a:p>
            <a:endParaRPr lang="en-US" sz="2000" b="1" dirty="0"/>
          </a:p>
          <a:p>
            <a:r>
              <a:rPr lang="en-US" sz="2000" b="1" dirty="0"/>
              <a:t>More Detail and Directions Will be Provided in Class</a:t>
            </a:r>
          </a:p>
          <a:p>
            <a:pPr marL="0" indent="0">
              <a:buNone/>
            </a:pPr>
            <a:endParaRPr lang="en-US" sz="2000" b="1"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784869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Outline of Final Report</a:t>
            </a:r>
          </a:p>
        </p:txBody>
      </p:sp>
      <p:sp>
        <p:nvSpPr>
          <p:cNvPr id="3" name="Content Placeholder 2"/>
          <p:cNvSpPr>
            <a:spLocks noGrp="1"/>
          </p:cNvSpPr>
          <p:nvPr>
            <p:ph sz="half" idx="1"/>
          </p:nvPr>
        </p:nvSpPr>
        <p:spPr>
          <a:xfrm>
            <a:off x="651479" y="1226510"/>
            <a:ext cx="3810000" cy="4572000"/>
          </a:xfrm>
        </p:spPr>
        <p:txBody>
          <a:bodyPr>
            <a:noAutofit/>
          </a:bodyPr>
          <a:lstStyle/>
          <a:p>
            <a:pPr marL="0" indent="0" eaLnBrk="1" fontAlgn="ctr" hangingPunct="1">
              <a:buNone/>
            </a:pPr>
            <a:r>
              <a:rPr lang="en-US" sz="1400" b="1" dirty="0"/>
              <a:t>1.    Project Overview</a:t>
            </a:r>
            <a:endParaRPr lang="en-US" sz="1400" dirty="0"/>
          </a:p>
          <a:p>
            <a:pPr marL="0" indent="0" eaLnBrk="1" fontAlgn="ctr" hangingPunct="1">
              <a:buNone/>
            </a:pPr>
            <a:r>
              <a:rPr lang="en-US" sz="1400" b="1" dirty="0"/>
              <a:t>2.    Customer Requirements</a:t>
            </a:r>
            <a:endParaRPr lang="en-US" sz="1400" dirty="0"/>
          </a:p>
          <a:p>
            <a:pPr marL="0" indent="0" eaLnBrk="1" fontAlgn="ctr" hangingPunct="1">
              <a:buNone/>
            </a:pPr>
            <a:r>
              <a:rPr lang="en-US" sz="1400" b="1" dirty="0"/>
              <a:t>2.1. Requirements</a:t>
            </a:r>
            <a:endParaRPr lang="en-US" sz="1400" dirty="0"/>
          </a:p>
          <a:p>
            <a:pPr marL="0" indent="0" eaLnBrk="1" fontAlgn="ctr" hangingPunct="1">
              <a:buNone/>
            </a:pPr>
            <a:r>
              <a:rPr lang="en-US" sz="1400" b="1" dirty="0"/>
              <a:t>3.    Engineering Requirements, Constraints, and Applicable Standards</a:t>
            </a:r>
            <a:endParaRPr lang="en-US" sz="1400" dirty="0"/>
          </a:p>
          <a:p>
            <a:pPr marL="0" indent="0" eaLnBrk="1" fontAlgn="ctr" hangingPunct="1">
              <a:buNone/>
            </a:pPr>
            <a:r>
              <a:rPr lang="en-US" sz="1400" b="1" dirty="0"/>
              <a:t>3.1. Requirements</a:t>
            </a:r>
            <a:endParaRPr lang="en-US" sz="1400" dirty="0"/>
          </a:p>
          <a:p>
            <a:pPr marL="0" indent="0" eaLnBrk="1" fontAlgn="ctr" hangingPunct="1">
              <a:buNone/>
            </a:pPr>
            <a:r>
              <a:rPr lang="en-US" sz="1400" b="1" dirty="0"/>
              <a:t>3.2. Constraints</a:t>
            </a:r>
            <a:endParaRPr lang="en-US" sz="1400" dirty="0"/>
          </a:p>
          <a:p>
            <a:pPr marL="0" indent="0" eaLnBrk="1" fontAlgn="ctr" hangingPunct="1">
              <a:buNone/>
            </a:pPr>
            <a:r>
              <a:rPr lang="en-US" sz="1400" b="1" dirty="0"/>
              <a:t>3.3. Standards / ethical issues</a:t>
            </a:r>
            <a:endParaRPr lang="en-US" sz="1400" dirty="0"/>
          </a:p>
          <a:p>
            <a:pPr marL="0" indent="0" eaLnBrk="1" fontAlgn="ctr" hangingPunct="1">
              <a:buNone/>
            </a:pPr>
            <a:r>
              <a:rPr lang="en-US" sz="1400" b="1" dirty="0"/>
              <a:t>4.    Functional Overview</a:t>
            </a:r>
            <a:endParaRPr lang="en-US" sz="1400" dirty="0"/>
          </a:p>
          <a:p>
            <a:pPr marL="0" indent="0" eaLnBrk="1" fontAlgn="ctr" hangingPunct="1">
              <a:buNone/>
            </a:pPr>
            <a:r>
              <a:rPr lang="en-US" sz="1400" b="1" dirty="0"/>
              <a:t>5.    Alternatives Evaluated</a:t>
            </a:r>
            <a:endParaRPr lang="en-US" sz="1400" dirty="0"/>
          </a:p>
          <a:p>
            <a:pPr marL="0" indent="0" eaLnBrk="1" fontAlgn="ctr" hangingPunct="1">
              <a:buNone/>
            </a:pPr>
            <a:r>
              <a:rPr lang="en-US" sz="1400" b="1" dirty="0"/>
              <a:t>5.1. Alternative 1</a:t>
            </a:r>
            <a:endParaRPr lang="en-US" sz="1400" dirty="0"/>
          </a:p>
          <a:p>
            <a:pPr marL="0" indent="0" eaLnBrk="1" fontAlgn="ctr" hangingPunct="1">
              <a:buNone/>
            </a:pPr>
            <a:r>
              <a:rPr lang="en-US" sz="1400" b="1" dirty="0"/>
              <a:t>5.2. Alternative 2</a:t>
            </a:r>
            <a:endParaRPr lang="en-US" sz="1400" dirty="0"/>
          </a:p>
          <a:p>
            <a:pPr marL="0" indent="0" eaLnBrk="1" fontAlgn="ctr" hangingPunct="1">
              <a:buNone/>
            </a:pPr>
            <a:r>
              <a:rPr lang="en-US" sz="1400" b="1" dirty="0"/>
              <a:t>6.    Technical Description of System</a:t>
            </a:r>
            <a:endParaRPr lang="en-US" sz="1400" dirty="0"/>
          </a:p>
          <a:p>
            <a:pPr marL="0" indent="0" eaLnBrk="1" fontAlgn="ctr" hangingPunct="1">
              <a:buNone/>
            </a:pPr>
            <a:r>
              <a:rPr lang="en-US" sz="1400" b="1" dirty="0"/>
              <a:t>6.1. Detailed System Diagram</a:t>
            </a:r>
            <a:endParaRPr lang="en-US" sz="1400" dirty="0"/>
          </a:p>
          <a:p>
            <a:pPr marL="0" indent="0" eaLnBrk="1" fontAlgn="ctr" hangingPunct="1">
              <a:buNone/>
            </a:pPr>
            <a:r>
              <a:rPr lang="en-US" sz="1400" b="1" dirty="0"/>
              <a:t>6.2. Subsystem 1 Description</a:t>
            </a:r>
            <a:endParaRPr lang="en-US" sz="1400" dirty="0"/>
          </a:p>
          <a:p>
            <a:pPr marL="0" indent="0" eaLnBrk="1" fontAlgn="ctr" hangingPunct="1">
              <a:buNone/>
            </a:pPr>
            <a:r>
              <a:rPr lang="en-US" sz="1400" b="1" dirty="0"/>
              <a:t>6.3. Subsystem 2 Description</a:t>
            </a:r>
            <a:endParaRPr lang="en-US" sz="1400" dirty="0"/>
          </a:p>
          <a:p>
            <a:pPr marL="0" indent="0" eaLnBrk="1" fontAlgn="ctr" hangingPunct="1">
              <a:buNone/>
            </a:pPr>
            <a:r>
              <a:rPr lang="en-US" sz="1400" b="1" dirty="0"/>
              <a:t>6.4. Subsystem N Description</a:t>
            </a:r>
            <a:endParaRPr lang="en-US" sz="1400" dirty="0"/>
          </a:p>
          <a:p>
            <a:pPr marL="0" indent="0">
              <a:buNone/>
            </a:pPr>
            <a:endParaRPr lang="en-US" sz="1600" dirty="0"/>
          </a:p>
        </p:txBody>
      </p:sp>
      <p:sp>
        <p:nvSpPr>
          <p:cNvPr id="4" name="Content Placeholder 3"/>
          <p:cNvSpPr>
            <a:spLocks noGrp="1"/>
          </p:cNvSpPr>
          <p:nvPr>
            <p:ph sz="half" idx="2"/>
          </p:nvPr>
        </p:nvSpPr>
        <p:spPr>
          <a:xfrm>
            <a:off x="4545231" y="1226510"/>
            <a:ext cx="3810000" cy="4572000"/>
          </a:xfrm>
        </p:spPr>
        <p:txBody>
          <a:bodyPr>
            <a:noAutofit/>
          </a:bodyPr>
          <a:lstStyle/>
          <a:p>
            <a:pPr marL="0" indent="0" eaLnBrk="1" fontAlgn="ctr" hangingPunct="1">
              <a:buNone/>
            </a:pPr>
            <a:r>
              <a:rPr lang="en-US" sz="1400" b="1" dirty="0"/>
              <a:t>7.    Test Plan and Results</a:t>
            </a:r>
            <a:endParaRPr lang="en-US" sz="1400" dirty="0"/>
          </a:p>
          <a:p>
            <a:pPr marL="0" indent="0" eaLnBrk="1" fontAlgn="ctr" hangingPunct="1">
              <a:buNone/>
            </a:pPr>
            <a:r>
              <a:rPr lang="en-US" sz="1400" b="1" dirty="0"/>
              <a:t>7.1. VCRM</a:t>
            </a:r>
            <a:endParaRPr lang="en-US" sz="1400" dirty="0"/>
          </a:p>
          <a:p>
            <a:pPr marL="0" indent="0" eaLnBrk="1" fontAlgn="ctr" hangingPunct="1">
              <a:buNone/>
            </a:pPr>
            <a:r>
              <a:rPr lang="en-US" sz="1400" b="1" dirty="0"/>
              <a:t>7.2. Test Cases and Test Results </a:t>
            </a:r>
            <a:endParaRPr lang="en-US" sz="1400" dirty="0"/>
          </a:p>
          <a:p>
            <a:pPr marL="0" indent="0" eaLnBrk="1" fontAlgn="ctr" hangingPunct="1">
              <a:buNone/>
            </a:pPr>
            <a:r>
              <a:rPr lang="en-US" sz="1400" b="1" dirty="0"/>
              <a:t>7.3. Test Summary</a:t>
            </a:r>
            <a:endParaRPr lang="en-US" sz="1400" dirty="0"/>
          </a:p>
          <a:p>
            <a:pPr marL="0" indent="0" eaLnBrk="1" fontAlgn="ctr" hangingPunct="1">
              <a:buNone/>
            </a:pPr>
            <a:r>
              <a:rPr lang="en-US" sz="1400" b="1" dirty="0"/>
              <a:t>8.    Risk Discussion</a:t>
            </a:r>
            <a:endParaRPr lang="en-US" sz="1400" dirty="0"/>
          </a:p>
          <a:p>
            <a:pPr marL="0" indent="0" eaLnBrk="1" fontAlgn="ctr" hangingPunct="1">
              <a:buNone/>
            </a:pPr>
            <a:r>
              <a:rPr lang="en-US" sz="1400" b="1" dirty="0"/>
              <a:t>9.    Plan, Schedule, and Costs</a:t>
            </a:r>
            <a:endParaRPr lang="en-US" sz="1400" dirty="0"/>
          </a:p>
          <a:p>
            <a:pPr marL="0" indent="0" eaLnBrk="1" fontAlgn="ctr" hangingPunct="1">
              <a:buNone/>
            </a:pPr>
            <a:r>
              <a:rPr lang="en-US" sz="1400" b="1" dirty="0"/>
              <a:t>9.1. Plan and Schedule-  Final Update</a:t>
            </a:r>
            <a:endParaRPr lang="en-US" sz="1400" dirty="0"/>
          </a:p>
          <a:p>
            <a:pPr marL="0" indent="0" eaLnBrk="1" fontAlgn="ctr" hangingPunct="1">
              <a:buNone/>
            </a:pPr>
            <a:r>
              <a:rPr lang="en-US" sz="1400" b="1" dirty="0"/>
              <a:t>9.2. Actual Hours vs. Planned Hours</a:t>
            </a:r>
            <a:endParaRPr lang="en-US" sz="1400" dirty="0"/>
          </a:p>
          <a:p>
            <a:pPr marL="0" indent="0" eaLnBrk="1" fontAlgn="ctr" hangingPunct="1">
              <a:buNone/>
            </a:pPr>
            <a:r>
              <a:rPr lang="en-US" sz="1400" b="1" dirty="0"/>
              <a:t>9.3. Cost Summary</a:t>
            </a:r>
            <a:endParaRPr lang="en-US" sz="1400" dirty="0"/>
          </a:p>
          <a:p>
            <a:pPr marL="0" indent="0" eaLnBrk="1" fontAlgn="ctr" hangingPunct="1">
              <a:buNone/>
            </a:pPr>
            <a:r>
              <a:rPr lang="en-US" sz="1400" b="1" dirty="0"/>
              <a:t>10. Summary</a:t>
            </a:r>
            <a:endParaRPr lang="en-US" sz="1400" dirty="0"/>
          </a:p>
          <a:p>
            <a:pPr marL="0" indent="0" eaLnBrk="1" fontAlgn="ctr" hangingPunct="1">
              <a:buNone/>
            </a:pPr>
            <a:r>
              <a:rPr lang="en-US" sz="1400" b="1" dirty="0"/>
              <a:t>11. Lessons Learned</a:t>
            </a:r>
            <a:endParaRPr lang="en-US" sz="1400" dirty="0"/>
          </a:p>
          <a:p>
            <a:pPr marL="0" indent="0" eaLnBrk="1" fontAlgn="ctr" hangingPunct="1">
              <a:buNone/>
            </a:pPr>
            <a:r>
              <a:rPr lang="en-US" sz="1400" b="1" dirty="0"/>
              <a:t>12. Documentation (here or in Appendices)</a:t>
            </a:r>
            <a:endParaRPr lang="en-US" sz="1400" dirty="0"/>
          </a:p>
          <a:p>
            <a:pPr marL="0" indent="0" eaLnBrk="1" fontAlgn="ctr" hangingPunct="1">
              <a:buNone/>
            </a:pPr>
            <a:r>
              <a:rPr lang="en-US" sz="1400" b="1" dirty="0"/>
              <a:t>12.1.              Electrical</a:t>
            </a:r>
            <a:endParaRPr lang="en-US" sz="1400" dirty="0"/>
          </a:p>
          <a:p>
            <a:pPr marL="0" indent="0" eaLnBrk="1" fontAlgn="ctr" hangingPunct="1">
              <a:buNone/>
            </a:pPr>
            <a:r>
              <a:rPr lang="en-US" sz="1400" b="1" dirty="0"/>
              <a:t>12.2.              Software</a:t>
            </a:r>
            <a:endParaRPr lang="en-US" sz="1400" dirty="0"/>
          </a:p>
          <a:p>
            <a:pPr marL="0" indent="0" eaLnBrk="1" fontAlgn="ctr" hangingPunct="1">
              <a:buNone/>
            </a:pPr>
            <a:r>
              <a:rPr lang="en-US" sz="1400" b="1" dirty="0"/>
              <a:t>12.3.              Mechanical</a:t>
            </a:r>
            <a:endParaRPr lang="en-US" sz="1400" dirty="0"/>
          </a:p>
          <a:p>
            <a:pPr marL="0" indent="0" eaLnBrk="1" fontAlgn="ctr" hangingPunct="1">
              <a:buNone/>
            </a:pPr>
            <a:r>
              <a:rPr lang="en-US" sz="1400" b="1" dirty="0"/>
              <a:t>12.4.              Other (If Applicable)</a:t>
            </a:r>
            <a:endParaRPr lang="en-US" sz="1400" dirty="0"/>
          </a:p>
          <a:p>
            <a:pPr marL="0" indent="0" eaLnBrk="1" fontAlgn="ctr" hangingPunct="1">
              <a:buNone/>
            </a:pPr>
            <a:r>
              <a:rPr lang="en-US" sz="1400" b="1" dirty="0"/>
              <a:t>Appendix A</a:t>
            </a:r>
            <a:endParaRPr lang="en-US" sz="1400" dirty="0"/>
          </a:p>
          <a:p>
            <a:pPr marL="0" indent="0" eaLnBrk="1" fontAlgn="ctr" hangingPunct="1">
              <a:buNone/>
            </a:pPr>
            <a:r>
              <a:rPr lang="en-US" sz="1400" b="1" dirty="0"/>
              <a:t>Appendix B</a:t>
            </a:r>
            <a:endParaRPr lang="en-US" sz="1400" dirty="0"/>
          </a:p>
          <a:p>
            <a:pPr marL="0" indent="0" eaLnBrk="1" fontAlgn="ctr" hangingPunct="1">
              <a:buNone/>
            </a:pPr>
            <a:r>
              <a:rPr lang="en-US" sz="1400" b="1" dirty="0"/>
              <a:t>Appendix C</a:t>
            </a:r>
            <a:endParaRPr lang="en-US" sz="1400" dirty="0"/>
          </a:p>
          <a:p>
            <a:pPr marL="0" indent="0" eaLnBrk="1" fontAlgn="ctr" hangingPunct="1">
              <a:buNone/>
            </a:pPr>
            <a:r>
              <a:rPr lang="en-US" sz="1400" b="1" dirty="0"/>
              <a:t>Appendix N</a:t>
            </a:r>
            <a:endParaRPr lang="en-US" sz="1400" dirty="0"/>
          </a:p>
        </p:txBody>
      </p:sp>
    </p:spTree>
    <p:extLst>
      <p:ext uri="{BB962C8B-B14F-4D97-AF65-F5344CB8AC3E}">
        <p14:creationId xmlns:p14="http://schemas.microsoft.com/office/powerpoint/2010/main" val="690150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6834" y="304800"/>
            <a:ext cx="4889719" cy="609600"/>
          </a:xfrm>
        </p:spPr>
        <p:txBody>
          <a:bodyPr/>
          <a:lstStyle/>
          <a:p>
            <a:r>
              <a:rPr lang="en-US" dirty="0"/>
              <a:t>Presentation Overview</a:t>
            </a:r>
          </a:p>
        </p:txBody>
      </p:sp>
      <p:pic>
        <p:nvPicPr>
          <p:cNvPr id="4" name="Picture 3" descr="Screen Shot 2019-01-15 at 3.08.3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833" y="2116755"/>
            <a:ext cx="7378039" cy="4390354"/>
          </a:xfrm>
          <a:prstGeom prst="rect">
            <a:avLst/>
          </a:prstGeom>
        </p:spPr>
      </p:pic>
      <p:sp>
        <p:nvSpPr>
          <p:cNvPr id="5" name="TextBox 4"/>
          <p:cNvSpPr txBox="1"/>
          <p:nvPr/>
        </p:nvSpPr>
        <p:spPr>
          <a:xfrm>
            <a:off x="629241" y="1224286"/>
            <a:ext cx="8088593" cy="830997"/>
          </a:xfrm>
          <a:prstGeom prst="rect">
            <a:avLst/>
          </a:prstGeom>
          <a:noFill/>
        </p:spPr>
        <p:txBody>
          <a:bodyPr wrap="square" rtlCol="0">
            <a:spAutoFit/>
          </a:bodyPr>
          <a:lstStyle/>
          <a:p>
            <a:pPr algn="ctr"/>
            <a:r>
              <a:rPr lang="en-US" sz="1600" dirty="0">
                <a:latin typeface="Arial"/>
              </a:rPr>
              <a:t>Presentations Will be Time-Limited =&gt; Need to Focus on Results and Key Points</a:t>
            </a:r>
          </a:p>
          <a:p>
            <a:pPr algn="ctr"/>
            <a:endParaRPr lang="en-US" sz="1600" dirty="0">
              <a:latin typeface="Arial"/>
            </a:endParaRPr>
          </a:p>
          <a:p>
            <a:pPr algn="ctr"/>
            <a:r>
              <a:rPr lang="en-US" sz="1600" dirty="0">
                <a:latin typeface="Arial"/>
              </a:rPr>
              <a:t>We will Discuss Details of Presentations Later in Semester</a:t>
            </a:r>
          </a:p>
        </p:txBody>
      </p:sp>
    </p:spTree>
    <p:extLst>
      <p:ext uri="{BB962C8B-B14F-4D97-AF65-F5344CB8AC3E}">
        <p14:creationId xmlns:p14="http://schemas.microsoft.com/office/powerpoint/2010/main" val="1529419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517" y="304800"/>
            <a:ext cx="5100657" cy="609600"/>
          </a:xfrm>
        </p:spPr>
        <p:txBody>
          <a:bodyPr/>
          <a:lstStyle/>
          <a:p>
            <a:r>
              <a:rPr lang="en-US" dirty="0"/>
              <a:t>Performance Evaluation Issues</a:t>
            </a:r>
          </a:p>
        </p:txBody>
      </p:sp>
      <p:sp>
        <p:nvSpPr>
          <p:cNvPr id="3" name="Content Placeholder 2"/>
          <p:cNvSpPr>
            <a:spLocks noGrp="1"/>
          </p:cNvSpPr>
          <p:nvPr>
            <p:ph idx="1"/>
          </p:nvPr>
        </p:nvSpPr>
        <p:spPr>
          <a:xfrm>
            <a:off x="228600" y="1213550"/>
            <a:ext cx="8809056" cy="4864642"/>
          </a:xfrm>
        </p:spPr>
        <p:txBody>
          <a:bodyPr/>
          <a:lstStyle/>
          <a:p>
            <a:r>
              <a:rPr lang="en-US" sz="2000" dirty="0"/>
              <a:t>Different Perspectives -  Project vs. Technical; Academic vs. Industry </a:t>
            </a:r>
          </a:p>
          <a:p>
            <a:r>
              <a:rPr lang="en-US" sz="2000" dirty="0"/>
              <a:t>Different Grading Criteria and Expectations</a:t>
            </a:r>
          </a:p>
          <a:p>
            <a:r>
              <a:rPr lang="en-US" sz="2000" dirty="0"/>
              <a:t>Observation Space and Experience -  Number of Projects Evaluated and Project Environment (Academic, Government, Industry)</a:t>
            </a:r>
          </a:p>
          <a:p>
            <a:r>
              <a:rPr lang="en-US" sz="2000" dirty="0"/>
              <a:t>Inconsistent Input -  Numerical Grades on Grading Rubrics do not Match Suggested Final Grades</a:t>
            </a:r>
          </a:p>
          <a:p>
            <a:r>
              <a:rPr lang="en-US" sz="2000" dirty="0"/>
              <a:t>Qualitative vs. Quantitative Assessment</a:t>
            </a:r>
          </a:p>
          <a:p>
            <a:endParaRPr lang="en-US" sz="2000" dirty="0"/>
          </a:p>
          <a:p>
            <a:r>
              <a:rPr lang="en-US" sz="2000" dirty="0"/>
              <a:t>Bottom Line </a:t>
            </a:r>
          </a:p>
          <a:p>
            <a:pPr lvl="1"/>
            <a:r>
              <a:rPr lang="en-US" sz="1800" dirty="0"/>
              <a:t>The Above Reinforces the Importance of Specific, Quantitative, Requirements to Support Project and Team Evaluation</a:t>
            </a:r>
          </a:p>
          <a:p>
            <a:pPr lvl="1"/>
            <a:r>
              <a:rPr lang="en-US" sz="1800" dirty="0"/>
              <a:t>Performance Evaluation is Not an Exact Science </a:t>
            </a:r>
          </a:p>
          <a:p>
            <a:pPr lvl="1"/>
            <a:r>
              <a:rPr lang="en-US" sz="1800" dirty="0"/>
              <a:t>Criteria are Intentionally Not Specific for Professional Level Roles</a:t>
            </a:r>
          </a:p>
          <a:p>
            <a:endParaRPr lang="en-US" sz="2000" dirty="0"/>
          </a:p>
        </p:txBody>
      </p:sp>
    </p:spTree>
    <p:extLst>
      <p:ext uri="{BB962C8B-B14F-4D97-AF65-F5344CB8AC3E}">
        <p14:creationId xmlns:p14="http://schemas.microsoft.com/office/powerpoint/2010/main" val="2939828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887" y="304800"/>
            <a:ext cx="5334000" cy="609600"/>
          </a:xfrm>
        </p:spPr>
        <p:txBody>
          <a:bodyPr/>
          <a:lstStyle/>
          <a:p>
            <a:r>
              <a:rPr lang="en-US" dirty="0"/>
              <a:t>Examples of Evaluation Criteria</a:t>
            </a:r>
            <a:br>
              <a:rPr lang="en-US" dirty="0"/>
            </a:br>
            <a:r>
              <a:rPr lang="en-US" dirty="0"/>
              <a:t>for Professional Positions</a:t>
            </a:r>
          </a:p>
        </p:txBody>
      </p:sp>
      <p:pic>
        <p:nvPicPr>
          <p:cNvPr id="3" name="Picture 2"/>
          <p:cNvPicPr>
            <a:picLocks noChangeAspect="1"/>
          </p:cNvPicPr>
          <p:nvPr/>
        </p:nvPicPr>
        <p:blipFill rotWithShape="1">
          <a:blip r:embed="rId2"/>
          <a:srcRect t="3118" b="50220"/>
          <a:stretch/>
        </p:blipFill>
        <p:spPr>
          <a:xfrm>
            <a:off x="319132" y="2009626"/>
            <a:ext cx="4246129" cy="3608899"/>
          </a:xfrm>
          <a:prstGeom prst="rect">
            <a:avLst/>
          </a:prstGeom>
        </p:spPr>
      </p:pic>
      <p:pic>
        <p:nvPicPr>
          <p:cNvPr id="4" name="Picture 3"/>
          <p:cNvPicPr>
            <a:picLocks noChangeAspect="1"/>
          </p:cNvPicPr>
          <p:nvPr/>
        </p:nvPicPr>
        <p:blipFill rotWithShape="1">
          <a:blip r:embed="rId2"/>
          <a:srcRect t="49272"/>
          <a:stretch/>
        </p:blipFill>
        <p:spPr>
          <a:xfrm>
            <a:off x="4746800" y="2013947"/>
            <a:ext cx="4220801" cy="3899923"/>
          </a:xfrm>
          <a:prstGeom prst="rect">
            <a:avLst/>
          </a:prstGeom>
          <a:ln>
            <a:solidFill>
              <a:schemeClr val="tx1"/>
            </a:solidFill>
          </a:ln>
        </p:spPr>
      </p:pic>
      <p:sp>
        <p:nvSpPr>
          <p:cNvPr id="6" name="TextBox 5"/>
          <p:cNvSpPr txBox="1"/>
          <p:nvPr/>
        </p:nvSpPr>
        <p:spPr>
          <a:xfrm>
            <a:off x="359217" y="1282769"/>
            <a:ext cx="8377456" cy="338554"/>
          </a:xfrm>
          <a:prstGeom prst="rect">
            <a:avLst/>
          </a:prstGeom>
          <a:noFill/>
        </p:spPr>
        <p:txBody>
          <a:bodyPr wrap="square" rtlCol="0">
            <a:spAutoFit/>
          </a:bodyPr>
          <a:lstStyle/>
          <a:p>
            <a:r>
              <a:rPr lang="en-US" sz="1600" dirty="0">
                <a:latin typeface="Arial"/>
              </a:rPr>
              <a:t>Key Point is That the Criteria are Qualitative (i.e. Subjective) Not Quantitative</a:t>
            </a:r>
          </a:p>
        </p:txBody>
      </p:sp>
      <p:sp>
        <p:nvSpPr>
          <p:cNvPr id="7" name="TextBox 6"/>
          <p:cNvSpPr txBox="1"/>
          <p:nvPr/>
        </p:nvSpPr>
        <p:spPr>
          <a:xfrm>
            <a:off x="1615195" y="1689071"/>
            <a:ext cx="3094748" cy="338554"/>
          </a:xfrm>
          <a:prstGeom prst="rect">
            <a:avLst/>
          </a:prstGeom>
          <a:noFill/>
        </p:spPr>
        <p:txBody>
          <a:bodyPr wrap="square" rtlCol="0">
            <a:spAutoFit/>
          </a:bodyPr>
          <a:lstStyle/>
          <a:p>
            <a:r>
              <a:rPr lang="en-US" sz="1600" dirty="0">
                <a:latin typeface="Arial"/>
              </a:rPr>
              <a:t>New Grad        1</a:t>
            </a:r>
            <a:r>
              <a:rPr lang="en-US" sz="1600" baseline="30000" dirty="0">
                <a:latin typeface="Arial"/>
              </a:rPr>
              <a:t>st</a:t>
            </a:r>
            <a:r>
              <a:rPr lang="en-US" sz="1600" dirty="0">
                <a:latin typeface="Arial"/>
              </a:rPr>
              <a:t> Promotion</a:t>
            </a:r>
          </a:p>
        </p:txBody>
      </p:sp>
      <p:sp>
        <p:nvSpPr>
          <p:cNvPr id="8" name="TextBox 7"/>
          <p:cNvSpPr txBox="1"/>
          <p:nvPr/>
        </p:nvSpPr>
        <p:spPr>
          <a:xfrm>
            <a:off x="6049253" y="1693524"/>
            <a:ext cx="3094748" cy="338554"/>
          </a:xfrm>
          <a:prstGeom prst="rect">
            <a:avLst/>
          </a:prstGeom>
          <a:noFill/>
        </p:spPr>
        <p:txBody>
          <a:bodyPr wrap="square" rtlCol="0">
            <a:spAutoFit/>
          </a:bodyPr>
          <a:lstStyle/>
          <a:p>
            <a:r>
              <a:rPr lang="en-US" sz="1600" dirty="0">
                <a:latin typeface="Arial"/>
              </a:rPr>
              <a:t>New Grad        1</a:t>
            </a:r>
            <a:r>
              <a:rPr lang="en-US" sz="1600" baseline="30000" dirty="0">
                <a:latin typeface="Arial"/>
              </a:rPr>
              <a:t>st</a:t>
            </a:r>
            <a:r>
              <a:rPr lang="en-US" sz="1600" dirty="0">
                <a:latin typeface="Arial"/>
              </a:rPr>
              <a:t> Promotion</a:t>
            </a:r>
          </a:p>
        </p:txBody>
      </p:sp>
    </p:spTree>
    <p:extLst>
      <p:ext uri="{BB962C8B-B14F-4D97-AF65-F5344CB8AC3E}">
        <p14:creationId xmlns:p14="http://schemas.microsoft.com/office/powerpoint/2010/main" val="2065543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Differences Between </a:t>
            </a:r>
            <a:br>
              <a:rPr lang="en-US" dirty="0"/>
            </a:br>
            <a:r>
              <a:rPr lang="en-US" dirty="0"/>
              <a:t>ECE 457 and ECE 458</a:t>
            </a:r>
          </a:p>
        </p:txBody>
      </p:sp>
      <p:sp>
        <p:nvSpPr>
          <p:cNvPr id="3" name="Content Placeholder 2"/>
          <p:cNvSpPr>
            <a:spLocks noGrp="1"/>
          </p:cNvSpPr>
          <p:nvPr>
            <p:ph idx="1"/>
          </p:nvPr>
        </p:nvSpPr>
        <p:spPr>
          <a:xfrm>
            <a:off x="468528" y="1524000"/>
            <a:ext cx="8482821" cy="4572000"/>
          </a:xfrm>
        </p:spPr>
        <p:txBody>
          <a:bodyPr/>
          <a:lstStyle/>
          <a:p>
            <a:r>
              <a:rPr lang="en-US" dirty="0"/>
              <a:t>Only One Presentation- Final in Woodward Commons</a:t>
            </a:r>
          </a:p>
          <a:p>
            <a:r>
              <a:rPr lang="en-US" dirty="0"/>
              <a:t>Light Class Schedule =&gt; More Time to Work on Projects</a:t>
            </a:r>
          </a:p>
          <a:p>
            <a:r>
              <a:rPr lang="en-US" dirty="0"/>
              <a:t>Emphasis on Testing to Verify That Requirements are Met</a:t>
            </a:r>
          </a:p>
          <a:p>
            <a:r>
              <a:rPr lang="en-US" dirty="0"/>
              <a:t>Four Written Assignments</a:t>
            </a:r>
          </a:p>
          <a:p>
            <a:pPr lvl="1"/>
            <a:r>
              <a:rPr lang="en-US" dirty="0"/>
              <a:t>Plan and Schedule</a:t>
            </a:r>
          </a:p>
          <a:p>
            <a:pPr lvl="1"/>
            <a:r>
              <a:rPr lang="en-US" dirty="0"/>
              <a:t>Test Plan</a:t>
            </a:r>
          </a:p>
          <a:p>
            <a:pPr lvl="1"/>
            <a:r>
              <a:rPr lang="en-US" dirty="0"/>
              <a:t>Test Report</a:t>
            </a:r>
          </a:p>
          <a:p>
            <a:pPr lvl="1"/>
            <a:r>
              <a:rPr lang="en-US" dirty="0"/>
              <a:t>Final Report</a:t>
            </a:r>
          </a:p>
          <a:p>
            <a:r>
              <a:rPr lang="en-US" dirty="0"/>
              <a:t>Assignments Build on Each Other and Can be “Reused”</a:t>
            </a:r>
          </a:p>
          <a:p>
            <a:r>
              <a:rPr lang="en-US" dirty="0"/>
              <a:t>Weighting of Assignments is in Syllabus on  m: ECE 458</a:t>
            </a:r>
          </a:p>
          <a:p>
            <a:pPr lvl="1"/>
            <a:endParaRPr lang="en-US" dirty="0"/>
          </a:p>
        </p:txBody>
      </p:sp>
    </p:spTree>
    <p:extLst>
      <p:ext uri="{BB962C8B-B14F-4D97-AF65-F5344CB8AC3E}">
        <p14:creationId xmlns:p14="http://schemas.microsoft.com/office/powerpoint/2010/main" val="1805402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226" y="304800"/>
            <a:ext cx="5077775" cy="609600"/>
          </a:xfrm>
        </p:spPr>
        <p:txBody>
          <a:bodyPr/>
          <a:lstStyle/>
          <a:p>
            <a:r>
              <a:rPr lang="en-US" dirty="0"/>
              <a:t>Review of the Design Process</a:t>
            </a:r>
          </a:p>
        </p:txBody>
      </p:sp>
      <p:sp>
        <p:nvSpPr>
          <p:cNvPr id="45" name="Rectangle 4"/>
          <p:cNvSpPr>
            <a:spLocks noChangeArrowheads="1"/>
          </p:cNvSpPr>
          <p:nvPr/>
        </p:nvSpPr>
        <p:spPr bwMode="auto">
          <a:xfrm>
            <a:off x="1524000" y="1844720"/>
            <a:ext cx="1295400" cy="914400"/>
          </a:xfrm>
          <a:prstGeom prst="rect">
            <a:avLst/>
          </a:prstGeom>
          <a:solidFill>
            <a:srgbClr val="CCFFCC"/>
          </a:solidFill>
          <a:ln w="12700">
            <a:solidFill>
              <a:schemeClr val="tx1"/>
            </a:solidFill>
            <a:miter lim="800000"/>
            <a:headEnd/>
            <a:tailEnd/>
          </a:ln>
          <a:effectLst>
            <a:outerShdw blurRad="63500" dist="71842" dir="2700000" algn="ctr" rotWithShape="0">
              <a:schemeClr val="bg2">
                <a:alpha val="74998"/>
              </a:schemeClr>
            </a:outerShdw>
          </a:effectLst>
        </p:spPr>
        <p:txBody>
          <a:bodyPr wrap="none" anchor="ctr"/>
          <a:lstStyle/>
          <a:p>
            <a:pPr>
              <a:defRPr/>
            </a:pPr>
            <a:r>
              <a:rPr lang="en-US" sz="1100" b="1" dirty="0">
                <a:cs typeface="+mn-cs"/>
              </a:rPr>
              <a:t>Define Customer </a:t>
            </a:r>
            <a:br>
              <a:rPr lang="en-US" sz="1100" b="1" dirty="0">
                <a:cs typeface="+mn-cs"/>
              </a:rPr>
            </a:br>
            <a:r>
              <a:rPr lang="en-US" sz="1100" b="1" dirty="0">
                <a:cs typeface="+mn-cs"/>
              </a:rPr>
              <a:t>Need in </a:t>
            </a:r>
            <a:br>
              <a:rPr lang="en-US" sz="1100" b="1" dirty="0">
                <a:cs typeface="+mn-cs"/>
              </a:rPr>
            </a:br>
            <a:r>
              <a:rPr lang="en-US" sz="1100" b="1" dirty="0">
                <a:cs typeface="+mn-cs"/>
              </a:rPr>
              <a:t>Engineering Terms</a:t>
            </a:r>
          </a:p>
        </p:txBody>
      </p:sp>
      <p:sp>
        <p:nvSpPr>
          <p:cNvPr id="46" name="Rectangle 7"/>
          <p:cNvSpPr>
            <a:spLocks noChangeArrowheads="1"/>
          </p:cNvSpPr>
          <p:nvPr/>
        </p:nvSpPr>
        <p:spPr bwMode="auto">
          <a:xfrm>
            <a:off x="4953000" y="1844720"/>
            <a:ext cx="1295400" cy="914400"/>
          </a:xfrm>
          <a:prstGeom prst="rect">
            <a:avLst/>
          </a:prstGeom>
          <a:solidFill>
            <a:srgbClr val="CCFFCC"/>
          </a:solidFill>
          <a:ln w="12700">
            <a:solidFill>
              <a:schemeClr val="tx1"/>
            </a:solidFill>
            <a:miter lim="800000"/>
            <a:headEnd/>
            <a:tailEnd/>
          </a:ln>
          <a:effectLst>
            <a:outerShdw blurRad="63500" dist="71842" dir="2700000" algn="ctr" rotWithShape="0">
              <a:schemeClr val="bg2">
                <a:alpha val="74998"/>
              </a:schemeClr>
            </a:outerShdw>
          </a:effectLst>
        </p:spPr>
        <p:txBody>
          <a:bodyPr wrap="none" anchor="ctr"/>
          <a:lstStyle/>
          <a:p>
            <a:pPr>
              <a:defRPr/>
            </a:pPr>
            <a:r>
              <a:rPr lang="en-US" sz="1100" b="1" dirty="0">
                <a:cs typeface="+mn-cs"/>
              </a:rPr>
              <a:t>Develop and </a:t>
            </a:r>
          </a:p>
          <a:p>
            <a:pPr>
              <a:defRPr/>
            </a:pPr>
            <a:r>
              <a:rPr lang="en-US" sz="1100" b="1" dirty="0">
                <a:cs typeface="+mn-cs"/>
              </a:rPr>
              <a:t>Assess </a:t>
            </a:r>
            <a:br>
              <a:rPr lang="en-US" sz="1100" b="1" dirty="0">
                <a:cs typeface="+mn-cs"/>
              </a:rPr>
            </a:br>
            <a:r>
              <a:rPr lang="en-US" sz="1100" b="1" dirty="0">
                <a:cs typeface="+mn-cs"/>
              </a:rPr>
              <a:t>Candidate </a:t>
            </a:r>
          </a:p>
          <a:p>
            <a:pPr>
              <a:defRPr/>
            </a:pPr>
            <a:r>
              <a:rPr lang="en-US" sz="1100" b="1" dirty="0">
                <a:cs typeface="+mn-cs"/>
              </a:rPr>
              <a:t>Systems</a:t>
            </a:r>
          </a:p>
          <a:p>
            <a:pPr>
              <a:defRPr/>
            </a:pPr>
            <a:r>
              <a:rPr lang="en-US" sz="1100" b="1" dirty="0">
                <a:cs typeface="+mn-cs"/>
              </a:rPr>
              <a:t> </a:t>
            </a:r>
          </a:p>
        </p:txBody>
      </p:sp>
      <p:sp>
        <p:nvSpPr>
          <p:cNvPr id="47" name="Rectangle 8"/>
          <p:cNvSpPr>
            <a:spLocks noChangeArrowheads="1"/>
          </p:cNvSpPr>
          <p:nvPr/>
        </p:nvSpPr>
        <p:spPr bwMode="auto">
          <a:xfrm>
            <a:off x="6781800" y="3673520"/>
            <a:ext cx="1371600" cy="914400"/>
          </a:xfrm>
          <a:prstGeom prst="rect">
            <a:avLst/>
          </a:prstGeom>
          <a:solidFill>
            <a:srgbClr val="CCFFCC"/>
          </a:solidFill>
          <a:ln w="12700">
            <a:solidFill>
              <a:schemeClr val="tx1"/>
            </a:solidFill>
            <a:miter lim="800000"/>
            <a:headEnd/>
            <a:tailEnd/>
          </a:ln>
          <a:effectLst>
            <a:outerShdw blurRad="63500" dist="71842" dir="2700000" algn="ctr" rotWithShape="0">
              <a:schemeClr val="bg2">
                <a:alpha val="74998"/>
              </a:schemeClr>
            </a:outerShdw>
          </a:effectLst>
        </p:spPr>
        <p:txBody>
          <a:bodyPr wrap="none" anchor="ctr"/>
          <a:lstStyle/>
          <a:p>
            <a:pPr>
              <a:defRPr/>
            </a:pPr>
            <a:r>
              <a:rPr lang="en-US" sz="1200" b="1" dirty="0">
                <a:cs typeface="+mn-cs"/>
              </a:rPr>
              <a:t>Select </a:t>
            </a:r>
            <a:r>
              <a:rPr lang="ja-JP" altLang="en-US" sz="1200" b="1" dirty="0">
                <a:latin typeface="Arial"/>
                <a:cs typeface="+mn-cs"/>
              </a:rPr>
              <a:t>“</a:t>
            </a:r>
            <a:r>
              <a:rPr lang="en-US" sz="1200" b="1" dirty="0">
                <a:cs typeface="+mn-cs"/>
              </a:rPr>
              <a:t>Best</a:t>
            </a:r>
            <a:r>
              <a:rPr lang="ja-JP" altLang="en-US" sz="1200" b="1" dirty="0">
                <a:latin typeface="Arial"/>
                <a:cs typeface="+mn-cs"/>
              </a:rPr>
              <a:t>”</a:t>
            </a:r>
            <a:r>
              <a:rPr lang="en-US" sz="1200" b="1" dirty="0">
                <a:cs typeface="+mn-cs"/>
              </a:rPr>
              <a:t> </a:t>
            </a:r>
            <a:br>
              <a:rPr lang="en-US" sz="1200" b="1" dirty="0">
                <a:cs typeface="+mn-cs"/>
              </a:rPr>
            </a:br>
            <a:r>
              <a:rPr lang="en-US" sz="1200" b="1" dirty="0">
                <a:cs typeface="+mn-cs"/>
              </a:rPr>
              <a:t>System Solution</a:t>
            </a:r>
          </a:p>
        </p:txBody>
      </p:sp>
      <p:sp>
        <p:nvSpPr>
          <p:cNvPr id="91" name="Rectangle 12"/>
          <p:cNvSpPr>
            <a:spLocks noChangeArrowheads="1"/>
          </p:cNvSpPr>
          <p:nvPr/>
        </p:nvSpPr>
        <p:spPr bwMode="auto">
          <a:xfrm>
            <a:off x="5257800" y="5197520"/>
            <a:ext cx="1295400" cy="914400"/>
          </a:xfrm>
          <a:prstGeom prst="rect">
            <a:avLst/>
          </a:prstGeom>
          <a:solidFill>
            <a:schemeClr val="accent5"/>
          </a:solidFill>
          <a:ln w="12700">
            <a:solidFill>
              <a:schemeClr val="tx1"/>
            </a:solidFill>
            <a:miter lim="800000"/>
            <a:headEnd/>
            <a:tailEnd/>
          </a:ln>
          <a:effectLst>
            <a:outerShdw blurRad="63500" dist="71842" dir="2700000" algn="ctr" rotWithShape="0">
              <a:schemeClr val="bg2">
                <a:alpha val="74998"/>
              </a:schemeClr>
            </a:outerShdw>
          </a:effectLst>
        </p:spPr>
        <p:txBody>
          <a:bodyPr wrap="none" anchor="ctr"/>
          <a:lstStyle/>
          <a:p>
            <a:pPr>
              <a:defRPr/>
            </a:pPr>
            <a:r>
              <a:rPr lang="en-US" sz="1400" b="1" dirty="0">
                <a:cs typeface="+mn-cs"/>
              </a:rPr>
              <a:t>Test Review</a:t>
            </a:r>
          </a:p>
        </p:txBody>
      </p:sp>
      <p:sp>
        <p:nvSpPr>
          <p:cNvPr id="92" name="Rectangle 16"/>
          <p:cNvSpPr>
            <a:spLocks noChangeArrowheads="1"/>
          </p:cNvSpPr>
          <p:nvPr/>
        </p:nvSpPr>
        <p:spPr bwMode="auto">
          <a:xfrm>
            <a:off x="4343400" y="3673520"/>
            <a:ext cx="1447800" cy="914400"/>
          </a:xfrm>
          <a:prstGeom prst="rect">
            <a:avLst/>
          </a:prstGeom>
          <a:solidFill>
            <a:schemeClr val="accent5"/>
          </a:solidFill>
          <a:ln w="12700">
            <a:solidFill>
              <a:schemeClr val="tx1"/>
            </a:solidFill>
            <a:miter lim="800000"/>
            <a:headEnd/>
            <a:tailEnd/>
          </a:ln>
          <a:effectLst>
            <a:outerShdw blurRad="63500" dist="71842" dir="2700000" algn="ctr" rotWithShape="0">
              <a:schemeClr val="bg2">
                <a:alpha val="74998"/>
              </a:schemeClr>
            </a:outerShdw>
          </a:effectLst>
        </p:spPr>
        <p:txBody>
          <a:bodyPr wrap="none" anchor="ctr"/>
          <a:lstStyle/>
          <a:p>
            <a:pPr>
              <a:defRPr/>
            </a:pPr>
            <a:endParaRPr lang="en-US" sz="1200" b="1" dirty="0">
              <a:cs typeface="+mn-cs"/>
            </a:endParaRPr>
          </a:p>
          <a:p>
            <a:pPr>
              <a:defRPr/>
            </a:pPr>
            <a:r>
              <a:rPr lang="en-US" sz="1100" b="1" dirty="0">
                <a:cs typeface="+mn-cs"/>
              </a:rPr>
              <a:t>Plan and Schedule for </a:t>
            </a:r>
          </a:p>
          <a:p>
            <a:pPr>
              <a:defRPr/>
            </a:pPr>
            <a:r>
              <a:rPr lang="en-US" sz="1100" b="1" dirty="0">
                <a:cs typeface="+mn-cs"/>
              </a:rPr>
              <a:t> Detailed Design,</a:t>
            </a:r>
          </a:p>
          <a:p>
            <a:pPr>
              <a:defRPr/>
            </a:pPr>
            <a:r>
              <a:rPr lang="en-US" sz="1100" b="1" dirty="0">
                <a:cs typeface="+mn-cs"/>
              </a:rPr>
              <a:t>Integration, and Test</a:t>
            </a:r>
          </a:p>
          <a:p>
            <a:pPr>
              <a:defRPr/>
            </a:pPr>
            <a:endParaRPr lang="en-US" sz="1200" b="1" dirty="0">
              <a:cs typeface="+mn-cs"/>
            </a:endParaRPr>
          </a:p>
        </p:txBody>
      </p:sp>
      <p:sp>
        <p:nvSpPr>
          <p:cNvPr id="93" name="Rectangle 19"/>
          <p:cNvSpPr>
            <a:spLocks noChangeArrowheads="1"/>
          </p:cNvSpPr>
          <p:nvPr/>
        </p:nvSpPr>
        <p:spPr bwMode="auto">
          <a:xfrm>
            <a:off x="2209800" y="3673520"/>
            <a:ext cx="1295400" cy="914400"/>
          </a:xfrm>
          <a:prstGeom prst="rect">
            <a:avLst/>
          </a:prstGeom>
          <a:solidFill>
            <a:schemeClr val="accent5"/>
          </a:solidFill>
          <a:ln w="12700">
            <a:solidFill>
              <a:schemeClr val="tx1"/>
            </a:solidFill>
            <a:miter lim="800000"/>
            <a:headEnd/>
            <a:tailEnd/>
          </a:ln>
          <a:effectLst>
            <a:outerShdw blurRad="63500" dist="71842" dir="2700000" algn="ctr" rotWithShape="0">
              <a:schemeClr val="bg2">
                <a:alpha val="74998"/>
              </a:schemeClr>
            </a:outerShdw>
          </a:effectLst>
        </p:spPr>
        <p:txBody>
          <a:bodyPr wrap="none" anchor="ctr"/>
          <a:lstStyle/>
          <a:p>
            <a:pPr>
              <a:defRPr/>
            </a:pPr>
            <a:r>
              <a:rPr lang="en-US" sz="1100" b="1" dirty="0">
                <a:cs typeface="+mn-cs"/>
              </a:rPr>
              <a:t>Design, </a:t>
            </a:r>
          </a:p>
          <a:p>
            <a:pPr>
              <a:defRPr/>
            </a:pPr>
            <a:r>
              <a:rPr lang="en-US" sz="1100" b="1" dirty="0">
                <a:cs typeface="+mn-cs"/>
              </a:rPr>
              <a:t>Build, and Test</a:t>
            </a:r>
          </a:p>
          <a:p>
            <a:pPr>
              <a:defRPr/>
            </a:pPr>
            <a:r>
              <a:rPr lang="en-US" sz="1100" b="1" dirty="0">
                <a:cs typeface="+mn-cs"/>
              </a:rPr>
              <a:t>Components</a:t>
            </a:r>
          </a:p>
        </p:txBody>
      </p:sp>
      <p:sp>
        <p:nvSpPr>
          <p:cNvPr id="94" name="Line 20"/>
          <p:cNvSpPr>
            <a:spLocks noChangeShapeType="1"/>
          </p:cNvSpPr>
          <p:nvPr/>
        </p:nvSpPr>
        <p:spPr bwMode="auto">
          <a:xfrm>
            <a:off x="4572000" y="2301920"/>
            <a:ext cx="381000" cy="0"/>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95" name="Line 21"/>
          <p:cNvSpPr>
            <a:spLocks noChangeShapeType="1"/>
          </p:cNvSpPr>
          <p:nvPr/>
        </p:nvSpPr>
        <p:spPr bwMode="auto">
          <a:xfrm>
            <a:off x="6248400" y="2301920"/>
            <a:ext cx="533400" cy="0"/>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96" name="Line 22"/>
          <p:cNvSpPr>
            <a:spLocks noChangeShapeType="1"/>
          </p:cNvSpPr>
          <p:nvPr/>
        </p:nvSpPr>
        <p:spPr bwMode="auto">
          <a:xfrm>
            <a:off x="1219200" y="2301920"/>
            <a:ext cx="304800" cy="0"/>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97" name="Line 26"/>
          <p:cNvSpPr>
            <a:spLocks noChangeShapeType="1"/>
          </p:cNvSpPr>
          <p:nvPr/>
        </p:nvSpPr>
        <p:spPr bwMode="auto">
          <a:xfrm>
            <a:off x="4742226" y="5654720"/>
            <a:ext cx="515575" cy="0"/>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98" name="Line 27"/>
          <p:cNvSpPr>
            <a:spLocks noChangeShapeType="1"/>
          </p:cNvSpPr>
          <p:nvPr/>
        </p:nvSpPr>
        <p:spPr bwMode="auto">
          <a:xfrm>
            <a:off x="1582373" y="5654720"/>
            <a:ext cx="551227" cy="0"/>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99" name="Line 28"/>
          <p:cNvSpPr>
            <a:spLocks noChangeShapeType="1"/>
          </p:cNvSpPr>
          <p:nvPr/>
        </p:nvSpPr>
        <p:spPr bwMode="auto">
          <a:xfrm flipH="1">
            <a:off x="8153400" y="4130720"/>
            <a:ext cx="457200" cy="0"/>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0" name="Line 29"/>
          <p:cNvSpPr>
            <a:spLocks noChangeShapeType="1"/>
          </p:cNvSpPr>
          <p:nvPr/>
        </p:nvSpPr>
        <p:spPr bwMode="auto">
          <a:xfrm flipH="1">
            <a:off x="8229600" y="2301920"/>
            <a:ext cx="381000" cy="0"/>
          </a:xfrm>
          <a:prstGeom prst="line">
            <a:avLst/>
          </a:prstGeom>
          <a:noFill/>
          <a:ln w="5715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1" name="Line 30"/>
          <p:cNvSpPr>
            <a:spLocks noChangeShapeType="1"/>
          </p:cNvSpPr>
          <p:nvPr/>
        </p:nvSpPr>
        <p:spPr bwMode="auto">
          <a:xfrm rot="16200000" flipH="1">
            <a:off x="7696200" y="3216320"/>
            <a:ext cx="1828800" cy="0"/>
          </a:xfrm>
          <a:prstGeom prst="line">
            <a:avLst/>
          </a:prstGeom>
          <a:noFill/>
          <a:ln w="5715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2" name="Line 31"/>
          <p:cNvSpPr>
            <a:spLocks noChangeShapeType="1"/>
          </p:cNvSpPr>
          <p:nvPr/>
        </p:nvSpPr>
        <p:spPr bwMode="auto">
          <a:xfrm flipH="1">
            <a:off x="1600200" y="4130720"/>
            <a:ext cx="609600" cy="0"/>
          </a:xfrm>
          <a:prstGeom prst="line">
            <a:avLst/>
          </a:prstGeom>
          <a:noFill/>
          <a:ln w="5715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4" name="Line 41"/>
          <p:cNvSpPr>
            <a:spLocks noChangeShapeType="1"/>
          </p:cNvSpPr>
          <p:nvPr/>
        </p:nvSpPr>
        <p:spPr bwMode="auto">
          <a:xfrm flipH="1">
            <a:off x="5791200" y="4130720"/>
            <a:ext cx="990600" cy="0"/>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6" name="Oval 105"/>
          <p:cNvSpPr/>
          <p:nvPr/>
        </p:nvSpPr>
        <p:spPr bwMode="auto">
          <a:xfrm>
            <a:off x="152400" y="1920920"/>
            <a:ext cx="1066800" cy="762000"/>
          </a:xfrm>
          <a:prstGeom prst="ellipse">
            <a:avLst/>
          </a:prstGeom>
          <a:solidFill>
            <a:srgbClr val="CCFFCC"/>
          </a:solidFill>
          <a:ln w="12700" cap="flat" cmpd="sng" algn="ctr">
            <a:solidFill>
              <a:schemeClr val="tx1"/>
            </a:solidFill>
            <a:prstDash val="solid"/>
            <a:round/>
            <a:headEnd type="none" w="med" len="med"/>
            <a:tailEnd type="none" w="med" len="med"/>
          </a:ln>
          <a:effectLst>
            <a:outerShdw blurRad="63500" dist="35921" dir="2700000" algn="ctr" rotWithShape="0">
              <a:schemeClr val="bg2"/>
            </a:outerShdw>
          </a:effectLst>
        </p:spPr>
        <p:txBody>
          <a:bodyPr wrap="none" anchor="ctr"/>
          <a:lstStyle/>
          <a:p>
            <a:pPr>
              <a:defRPr/>
            </a:pPr>
            <a:r>
              <a:rPr lang="en-US" sz="1200" b="1" dirty="0">
                <a:cs typeface="+mn-cs"/>
              </a:rPr>
              <a:t>Customer</a:t>
            </a:r>
          </a:p>
          <a:p>
            <a:pPr>
              <a:defRPr/>
            </a:pPr>
            <a:r>
              <a:rPr lang="en-US" sz="1200" b="1" dirty="0">
                <a:cs typeface="+mn-cs"/>
              </a:rPr>
              <a:t>Need</a:t>
            </a:r>
          </a:p>
        </p:txBody>
      </p:sp>
      <p:sp>
        <p:nvSpPr>
          <p:cNvPr id="107" name="Line 20"/>
          <p:cNvSpPr>
            <a:spLocks noChangeShapeType="1"/>
          </p:cNvSpPr>
          <p:nvPr/>
        </p:nvSpPr>
        <p:spPr bwMode="auto">
          <a:xfrm>
            <a:off x="2895600" y="2301920"/>
            <a:ext cx="381000" cy="0"/>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8" name="Rectangle 7"/>
          <p:cNvSpPr>
            <a:spLocks noChangeArrowheads="1"/>
          </p:cNvSpPr>
          <p:nvPr/>
        </p:nvSpPr>
        <p:spPr bwMode="auto">
          <a:xfrm>
            <a:off x="3276600" y="1844720"/>
            <a:ext cx="1219200" cy="914400"/>
          </a:xfrm>
          <a:prstGeom prst="rect">
            <a:avLst/>
          </a:prstGeom>
          <a:solidFill>
            <a:srgbClr val="CCFFCC"/>
          </a:solidFill>
          <a:ln w="12700">
            <a:solidFill>
              <a:schemeClr val="tx1"/>
            </a:solidFill>
            <a:miter lim="800000"/>
            <a:headEnd/>
            <a:tailEnd/>
          </a:ln>
          <a:effectLst>
            <a:outerShdw blurRad="63500" dist="71842" dir="2700000" algn="ctr" rotWithShape="0">
              <a:schemeClr val="bg2">
                <a:alpha val="74998"/>
              </a:schemeClr>
            </a:outerShdw>
          </a:effectLst>
        </p:spPr>
        <p:txBody>
          <a:bodyPr wrap="none" anchor="ctr"/>
          <a:lstStyle/>
          <a:p>
            <a:pPr>
              <a:defRPr/>
            </a:pPr>
            <a:r>
              <a:rPr lang="en-US" sz="1100" b="1" dirty="0">
                <a:cs typeface="+mn-cs"/>
              </a:rPr>
              <a:t>Requirements </a:t>
            </a:r>
          </a:p>
          <a:p>
            <a:pPr>
              <a:defRPr/>
            </a:pPr>
            <a:r>
              <a:rPr lang="en-US" sz="1100" b="1" dirty="0">
                <a:cs typeface="+mn-cs"/>
              </a:rPr>
              <a:t>Review</a:t>
            </a:r>
          </a:p>
          <a:p>
            <a:pPr>
              <a:defRPr/>
            </a:pPr>
            <a:r>
              <a:rPr lang="en-US" sz="1100" b="1" dirty="0">
                <a:cs typeface="+mn-cs"/>
              </a:rPr>
              <a:t>with Customer</a:t>
            </a:r>
          </a:p>
          <a:p>
            <a:pPr>
              <a:defRPr/>
            </a:pPr>
            <a:r>
              <a:rPr lang="en-US" sz="1100" b="1" dirty="0">
                <a:cs typeface="+mn-cs"/>
              </a:rPr>
              <a:t> </a:t>
            </a:r>
          </a:p>
        </p:txBody>
      </p:sp>
      <p:sp>
        <p:nvSpPr>
          <p:cNvPr id="109" name="Rounded Rectangle 108"/>
          <p:cNvSpPr/>
          <p:nvPr/>
        </p:nvSpPr>
        <p:spPr bwMode="auto">
          <a:xfrm>
            <a:off x="1219200" y="1311320"/>
            <a:ext cx="1981200" cy="228600"/>
          </a:xfrm>
          <a:prstGeom prst="roundRect">
            <a:avLst/>
          </a:prstGeom>
          <a:solidFill>
            <a:schemeClr val="bg1"/>
          </a:solidFill>
          <a:ln w="12700" cap="flat" cmpd="sng" algn="ctr">
            <a:solidFill>
              <a:schemeClr val="tx1"/>
            </a:solidFill>
            <a:prstDash val="solid"/>
            <a:round/>
            <a:headEnd type="none" w="med" len="med"/>
            <a:tailEnd type="none" w="med" len="med"/>
          </a:ln>
          <a:effectLst>
            <a:outerShdw blurRad="63500" dist="35921" dir="2700000" algn="ctr" rotWithShape="0">
              <a:schemeClr val="bg2"/>
            </a:outerShdw>
          </a:effectLst>
        </p:spPr>
        <p:txBody>
          <a:bodyPr wrap="none" anchor="ctr"/>
          <a:lstStyle/>
          <a:p>
            <a:pPr>
              <a:defRPr/>
            </a:pPr>
            <a:r>
              <a:rPr lang="en-US" sz="1200" b="1" dirty="0">
                <a:latin typeface="Arial Narrow" charset="0"/>
                <a:cs typeface="+mn-cs"/>
              </a:rPr>
              <a:t>Requirements and Constraints</a:t>
            </a:r>
          </a:p>
        </p:txBody>
      </p:sp>
      <p:sp>
        <p:nvSpPr>
          <p:cNvPr id="110" name="Rounded Rectangle 109"/>
          <p:cNvSpPr/>
          <p:nvPr/>
        </p:nvSpPr>
        <p:spPr bwMode="auto">
          <a:xfrm>
            <a:off x="1676400" y="3140120"/>
            <a:ext cx="2438400" cy="228600"/>
          </a:xfrm>
          <a:prstGeom prst="roundRect">
            <a:avLst/>
          </a:prstGeom>
          <a:solidFill>
            <a:schemeClr val="bg1"/>
          </a:solidFill>
          <a:ln w="12700" cap="flat" cmpd="sng" algn="ctr">
            <a:solidFill>
              <a:schemeClr val="tx1"/>
            </a:solidFill>
            <a:prstDash val="solid"/>
            <a:round/>
            <a:headEnd type="none" w="med" len="med"/>
            <a:tailEnd type="none" w="med" len="med"/>
          </a:ln>
          <a:effectLst>
            <a:outerShdw blurRad="63500" dist="35921" dir="2700000" algn="ctr" rotWithShape="0">
              <a:schemeClr val="bg2"/>
            </a:outerShdw>
          </a:effectLst>
        </p:spPr>
        <p:txBody>
          <a:bodyPr wrap="none" anchor="ctr"/>
          <a:lstStyle/>
          <a:p>
            <a:pPr>
              <a:defRPr/>
            </a:pPr>
            <a:r>
              <a:rPr lang="en-US" sz="1200" b="1" dirty="0">
                <a:latin typeface="Arial Narrow" charset="0"/>
                <a:cs typeface="+mn-cs"/>
              </a:rPr>
              <a:t>Requirements, Standards, Constraints</a:t>
            </a:r>
          </a:p>
        </p:txBody>
      </p:sp>
      <p:sp>
        <p:nvSpPr>
          <p:cNvPr id="111" name="Rectangle 16"/>
          <p:cNvSpPr>
            <a:spLocks noChangeArrowheads="1"/>
          </p:cNvSpPr>
          <p:nvPr/>
        </p:nvSpPr>
        <p:spPr bwMode="auto">
          <a:xfrm>
            <a:off x="7010400" y="5197520"/>
            <a:ext cx="1143000" cy="914400"/>
          </a:xfrm>
          <a:prstGeom prst="rect">
            <a:avLst/>
          </a:prstGeom>
          <a:solidFill>
            <a:schemeClr val="accent5"/>
          </a:solidFill>
          <a:ln w="12700">
            <a:solidFill>
              <a:schemeClr val="tx1"/>
            </a:solidFill>
            <a:miter lim="800000"/>
            <a:headEnd/>
            <a:tailEnd/>
          </a:ln>
          <a:effectLst>
            <a:outerShdw blurRad="63500" dist="71842" dir="2700000" algn="ctr" rotWithShape="0">
              <a:schemeClr val="bg2">
                <a:alpha val="74998"/>
              </a:schemeClr>
            </a:outerShdw>
          </a:effectLst>
        </p:spPr>
        <p:txBody>
          <a:bodyPr wrap="none" anchor="ctr"/>
          <a:lstStyle/>
          <a:p>
            <a:pPr>
              <a:defRPr/>
            </a:pPr>
            <a:r>
              <a:rPr lang="en-US" sz="1200" b="1" dirty="0">
                <a:cs typeface="+mn-cs"/>
              </a:rPr>
              <a:t>Final </a:t>
            </a:r>
          </a:p>
          <a:p>
            <a:pPr>
              <a:defRPr/>
            </a:pPr>
            <a:r>
              <a:rPr lang="en-US" sz="1200" b="1" dirty="0">
                <a:cs typeface="+mn-cs"/>
              </a:rPr>
              <a:t>Presentation </a:t>
            </a:r>
          </a:p>
          <a:p>
            <a:pPr>
              <a:defRPr/>
            </a:pPr>
            <a:r>
              <a:rPr lang="en-US" sz="1200" b="1" dirty="0">
                <a:cs typeface="+mn-cs"/>
              </a:rPr>
              <a:t>&amp; Report</a:t>
            </a:r>
          </a:p>
        </p:txBody>
      </p:sp>
      <p:sp>
        <p:nvSpPr>
          <p:cNvPr id="112" name="Line 20"/>
          <p:cNvSpPr>
            <a:spLocks noChangeShapeType="1"/>
          </p:cNvSpPr>
          <p:nvPr/>
        </p:nvSpPr>
        <p:spPr bwMode="auto">
          <a:xfrm rot="5400000" flipV="1">
            <a:off x="2057400" y="1692320"/>
            <a:ext cx="304800" cy="0"/>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3" name="Line 20"/>
          <p:cNvSpPr>
            <a:spLocks noChangeShapeType="1"/>
          </p:cNvSpPr>
          <p:nvPr/>
        </p:nvSpPr>
        <p:spPr bwMode="auto">
          <a:xfrm rot="5400000" flipV="1">
            <a:off x="2743200" y="3521120"/>
            <a:ext cx="304800" cy="0"/>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4" name="Line 20"/>
          <p:cNvSpPr>
            <a:spLocks noChangeShapeType="1"/>
          </p:cNvSpPr>
          <p:nvPr/>
        </p:nvSpPr>
        <p:spPr bwMode="auto">
          <a:xfrm rot="16200000">
            <a:off x="5372100" y="2949620"/>
            <a:ext cx="381000" cy="0"/>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5" name="Rectangle 7"/>
          <p:cNvSpPr>
            <a:spLocks noChangeArrowheads="1"/>
          </p:cNvSpPr>
          <p:nvPr/>
        </p:nvSpPr>
        <p:spPr bwMode="auto">
          <a:xfrm>
            <a:off x="6781800" y="1844720"/>
            <a:ext cx="1371600" cy="914400"/>
          </a:xfrm>
          <a:prstGeom prst="rect">
            <a:avLst/>
          </a:prstGeom>
          <a:solidFill>
            <a:srgbClr val="CCFFCC"/>
          </a:solidFill>
          <a:ln w="12700">
            <a:solidFill>
              <a:schemeClr val="tx1"/>
            </a:solidFill>
            <a:miter lim="800000"/>
            <a:headEnd/>
            <a:tailEnd/>
          </a:ln>
          <a:effectLst>
            <a:outerShdw blurRad="63500" dist="71842" dir="2700000" algn="ctr" rotWithShape="0">
              <a:schemeClr val="bg2">
                <a:alpha val="74998"/>
              </a:schemeClr>
            </a:outerShdw>
          </a:effectLst>
        </p:spPr>
        <p:txBody>
          <a:bodyPr wrap="none" anchor="ctr"/>
          <a:lstStyle/>
          <a:p>
            <a:pPr>
              <a:defRPr/>
            </a:pPr>
            <a:r>
              <a:rPr lang="en-US" sz="1100" b="1" dirty="0">
                <a:cs typeface="+mn-cs"/>
              </a:rPr>
              <a:t>Preliminary Design </a:t>
            </a:r>
            <a:br>
              <a:rPr lang="en-US" sz="1100" b="1" dirty="0">
                <a:cs typeface="+mn-cs"/>
              </a:rPr>
            </a:br>
            <a:r>
              <a:rPr lang="en-US" sz="1100" b="1" dirty="0">
                <a:cs typeface="+mn-cs"/>
              </a:rPr>
              <a:t>Review and </a:t>
            </a:r>
          </a:p>
          <a:p>
            <a:pPr>
              <a:defRPr/>
            </a:pPr>
            <a:r>
              <a:rPr lang="en-US" sz="1100" b="1" dirty="0">
                <a:cs typeface="+mn-cs"/>
              </a:rPr>
              <a:t>Preliminary Test</a:t>
            </a:r>
          </a:p>
          <a:p>
            <a:pPr>
              <a:defRPr/>
            </a:pPr>
            <a:r>
              <a:rPr lang="en-US" sz="1100" b="1" dirty="0">
                <a:cs typeface="+mn-cs"/>
              </a:rPr>
              <a:t>Plan Review </a:t>
            </a:r>
          </a:p>
        </p:txBody>
      </p:sp>
      <p:sp>
        <p:nvSpPr>
          <p:cNvPr id="116" name="Line 50"/>
          <p:cNvSpPr>
            <a:spLocks noChangeShapeType="1"/>
          </p:cNvSpPr>
          <p:nvPr/>
        </p:nvSpPr>
        <p:spPr bwMode="auto">
          <a:xfrm flipH="1">
            <a:off x="3505200" y="4130720"/>
            <a:ext cx="914400" cy="0"/>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7" name="Rectangle 3"/>
          <p:cNvSpPr>
            <a:spLocks noChangeArrowheads="1"/>
          </p:cNvSpPr>
          <p:nvPr/>
        </p:nvSpPr>
        <p:spPr bwMode="auto">
          <a:xfrm>
            <a:off x="6324600" y="3292521"/>
            <a:ext cx="2438400" cy="3808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sz="900" b="1" dirty="0"/>
              <a:t>“Best” =&gt; System meets requirements and addresses constraints in most effective way</a:t>
            </a:r>
          </a:p>
        </p:txBody>
      </p:sp>
      <p:sp>
        <p:nvSpPr>
          <p:cNvPr id="119" name="Line 26"/>
          <p:cNvSpPr>
            <a:spLocks noChangeShapeType="1"/>
          </p:cNvSpPr>
          <p:nvPr/>
        </p:nvSpPr>
        <p:spPr bwMode="auto">
          <a:xfrm>
            <a:off x="6553200" y="5654720"/>
            <a:ext cx="457200" cy="0"/>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20" name="Rectangle 16"/>
          <p:cNvSpPr>
            <a:spLocks noChangeArrowheads="1"/>
          </p:cNvSpPr>
          <p:nvPr/>
        </p:nvSpPr>
        <p:spPr bwMode="auto">
          <a:xfrm>
            <a:off x="6172200" y="1377288"/>
            <a:ext cx="1143000" cy="228600"/>
          </a:xfrm>
          <a:prstGeom prst="rect">
            <a:avLst/>
          </a:prstGeom>
          <a:solidFill>
            <a:schemeClr val="accent5"/>
          </a:solidFill>
          <a:ln w="12700">
            <a:solidFill>
              <a:schemeClr val="tx1"/>
            </a:solidFill>
            <a:miter lim="800000"/>
            <a:headEnd/>
            <a:tailEnd/>
          </a:ln>
          <a:effectLst>
            <a:outerShdw blurRad="63500" dist="71842" dir="2700000" algn="ctr" rotWithShape="0">
              <a:schemeClr val="bg2">
                <a:alpha val="74998"/>
              </a:schemeClr>
            </a:outerShdw>
          </a:effectLst>
        </p:spPr>
        <p:txBody>
          <a:bodyPr wrap="none" anchor="ctr"/>
          <a:lstStyle/>
          <a:p>
            <a:pPr>
              <a:defRPr/>
            </a:pPr>
            <a:r>
              <a:rPr lang="en-US" sz="1200" b="1" dirty="0">
                <a:cs typeface="+mn-cs"/>
              </a:rPr>
              <a:t>ECE 458 </a:t>
            </a:r>
          </a:p>
        </p:txBody>
      </p:sp>
      <p:sp>
        <p:nvSpPr>
          <p:cNvPr id="121" name="Rectangle 16"/>
          <p:cNvSpPr>
            <a:spLocks noChangeArrowheads="1"/>
          </p:cNvSpPr>
          <p:nvPr/>
        </p:nvSpPr>
        <p:spPr bwMode="auto">
          <a:xfrm>
            <a:off x="4953000" y="1377288"/>
            <a:ext cx="1143000" cy="228600"/>
          </a:xfrm>
          <a:prstGeom prst="rect">
            <a:avLst/>
          </a:prstGeom>
          <a:solidFill>
            <a:srgbClr val="CCFFCC"/>
          </a:solidFill>
          <a:ln w="12700">
            <a:solidFill>
              <a:schemeClr val="tx1"/>
            </a:solidFill>
            <a:miter lim="800000"/>
            <a:headEnd/>
            <a:tailEnd/>
          </a:ln>
          <a:effectLst>
            <a:outerShdw blurRad="63500" dist="71842" dir="2700000" algn="ctr" rotWithShape="0">
              <a:schemeClr val="bg2">
                <a:alpha val="74998"/>
              </a:schemeClr>
            </a:outerShdw>
          </a:effectLst>
        </p:spPr>
        <p:txBody>
          <a:bodyPr wrap="none" anchor="ctr"/>
          <a:lstStyle/>
          <a:p>
            <a:pPr>
              <a:defRPr/>
            </a:pPr>
            <a:r>
              <a:rPr lang="en-US" sz="1100" b="1" dirty="0">
                <a:cs typeface="+mn-cs"/>
              </a:rPr>
              <a:t>ECE 457 </a:t>
            </a:r>
          </a:p>
        </p:txBody>
      </p:sp>
      <p:sp>
        <p:nvSpPr>
          <p:cNvPr id="122" name="Rectangle 11"/>
          <p:cNvSpPr>
            <a:spLocks noChangeArrowheads="1"/>
          </p:cNvSpPr>
          <p:nvPr/>
        </p:nvSpPr>
        <p:spPr bwMode="auto">
          <a:xfrm>
            <a:off x="3505200" y="5197520"/>
            <a:ext cx="1219200" cy="914400"/>
          </a:xfrm>
          <a:prstGeom prst="rect">
            <a:avLst/>
          </a:prstGeom>
          <a:solidFill>
            <a:schemeClr val="accent5"/>
          </a:solidFill>
          <a:ln w="12700">
            <a:solidFill>
              <a:schemeClr val="tx1"/>
            </a:solidFill>
            <a:miter lim="800000"/>
            <a:headEnd/>
            <a:tailEnd/>
          </a:ln>
          <a:effectLst>
            <a:outerShdw blurRad="63500" dist="71842" dir="2700000" algn="ctr" rotWithShape="0">
              <a:schemeClr val="bg2">
                <a:alpha val="74998"/>
              </a:schemeClr>
            </a:outerShdw>
          </a:effectLst>
        </p:spPr>
        <p:txBody>
          <a:bodyPr wrap="none" anchor="ctr"/>
          <a:lstStyle/>
          <a:p>
            <a:pPr>
              <a:defRPr/>
            </a:pPr>
            <a:r>
              <a:rPr lang="en-US" sz="1100" b="1" dirty="0"/>
              <a:t>Integrate </a:t>
            </a:r>
          </a:p>
          <a:p>
            <a:pPr>
              <a:defRPr/>
            </a:pPr>
            <a:r>
              <a:rPr lang="en-US" sz="1100" b="1" dirty="0"/>
              <a:t>Components</a:t>
            </a:r>
          </a:p>
          <a:p>
            <a:pPr>
              <a:defRPr/>
            </a:pPr>
            <a:r>
              <a:rPr lang="en-US" sz="1100" b="1" dirty="0"/>
              <a:t>&amp; Continue Test</a:t>
            </a:r>
          </a:p>
        </p:txBody>
      </p:sp>
      <p:sp>
        <p:nvSpPr>
          <p:cNvPr id="124" name="TextBox 2"/>
          <p:cNvSpPr txBox="1">
            <a:spLocks noChangeArrowheads="1"/>
          </p:cNvSpPr>
          <p:nvPr/>
        </p:nvSpPr>
        <p:spPr bwMode="auto">
          <a:xfrm>
            <a:off x="4267200" y="4587921"/>
            <a:ext cx="160020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dirty="0">
                <a:solidFill>
                  <a:srgbClr val="FF0000"/>
                </a:solidFill>
              </a:rPr>
              <a:t>Plan and Schedule</a:t>
            </a:r>
          </a:p>
        </p:txBody>
      </p:sp>
      <p:sp>
        <p:nvSpPr>
          <p:cNvPr id="125" name="TextBox 42"/>
          <p:cNvSpPr txBox="1">
            <a:spLocks noChangeArrowheads="1"/>
          </p:cNvSpPr>
          <p:nvPr/>
        </p:nvSpPr>
        <p:spPr bwMode="auto">
          <a:xfrm>
            <a:off x="2190805" y="4938489"/>
            <a:ext cx="106680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dirty="0">
                <a:solidFill>
                  <a:srgbClr val="FF0000"/>
                </a:solidFill>
              </a:rPr>
              <a:t>Test Plan</a:t>
            </a:r>
          </a:p>
        </p:txBody>
      </p:sp>
      <p:sp>
        <p:nvSpPr>
          <p:cNvPr id="126" name="TextBox 43"/>
          <p:cNvSpPr txBox="1">
            <a:spLocks noChangeArrowheads="1"/>
          </p:cNvSpPr>
          <p:nvPr/>
        </p:nvSpPr>
        <p:spPr bwMode="auto">
          <a:xfrm>
            <a:off x="5402647" y="4934835"/>
            <a:ext cx="108424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dirty="0">
                <a:solidFill>
                  <a:srgbClr val="FF0000"/>
                </a:solidFill>
              </a:rPr>
              <a:t>Test Report</a:t>
            </a:r>
          </a:p>
        </p:txBody>
      </p:sp>
      <p:sp>
        <p:nvSpPr>
          <p:cNvPr id="127" name="TextBox 44"/>
          <p:cNvSpPr txBox="1">
            <a:spLocks noChangeArrowheads="1"/>
          </p:cNvSpPr>
          <p:nvPr/>
        </p:nvSpPr>
        <p:spPr bwMode="auto">
          <a:xfrm>
            <a:off x="6690052" y="4598552"/>
            <a:ext cx="18288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b="1" dirty="0">
                <a:solidFill>
                  <a:srgbClr val="FF0000"/>
                </a:solidFill>
              </a:rPr>
              <a:t>Final Report, Notebook,  and Presentation</a:t>
            </a:r>
          </a:p>
        </p:txBody>
      </p:sp>
      <p:sp>
        <p:nvSpPr>
          <p:cNvPr id="128" name="Rounded Rectangle 127"/>
          <p:cNvSpPr/>
          <p:nvPr/>
        </p:nvSpPr>
        <p:spPr bwMode="auto">
          <a:xfrm>
            <a:off x="4343400" y="3063920"/>
            <a:ext cx="2438400" cy="228600"/>
          </a:xfrm>
          <a:prstGeom prst="roundRect">
            <a:avLst/>
          </a:prstGeom>
          <a:solidFill>
            <a:schemeClr val="bg1"/>
          </a:solidFill>
          <a:ln w="12700" cap="flat" cmpd="sng" algn="ctr">
            <a:solidFill>
              <a:schemeClr val="tx1"/>
            </a:solidFill>
            <a:prstDash val="solid"/>
            <a:round/>
            <a:headEnd type="none" w="med" len="med"/>
            <a:tailEnd type="none" w="med" len="med"/>
          </a:ln>
          <a:effectLst>
            <a:outerShdw blurRad="63500" dist="35921" dir="2700000" algn="ctr" rotWithShape="0">
              <a:schemeClr val="bg2"/>
            </a:outerShdw>
          </a:effectLst>
        </p:spPr>
        <p:txBody>
          <a:bodyPr wrap="none" anchor="ctr"/>
          <a:lstStyle/>
          <a:p>
            <a:pPr>
              <a:defRPr/>
            </a:pPr>
            <a:r>
              <a:rPr lang="en-US" sz="1200" b="1" dirty="0">
                <a:latin typeface="Arial Narrow" charset="0"/>
                <a:cs typeface="+mn-cs"/>
              </a:rPr>
              <a:t>Requirements, Standards, Constraints</a:t>
            </a:r>
          </a:p>
        </p:txBody>
      </p:sp>
      <p:sp>
        <p:nvSpPr>
          <p:cNvPr id="130" name="Line 26"/>
          <p:cNvSpPr>
            <a:spLocks noChangeShapeType="1"/>
          </p:cNvSpPr>
          <p:nvPr/>
        </p:nvSpPr>
        <p:spPr bwMode="auto">
          <a:xfrm>
            <a:off x="3124201" y="5654720"/>
            <a:ext cx="363175" cy="0"/>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31" name="Rectangle 11"/>
          <p:cNvSpPr>
            <a:spLocks noChangeArrowheads="1"/>
          </p:cNvSpPr>
          <p:nvPr/>
        </p:nvSpPr>
        <p:spPr bwMode="auto">
          <a:xfrm>
            <a:off x="2133600" y="5197520"/>
            <a:ext cx="990600" cy="914400"/>
          </a:xfrm>
          <a:prstGeom prst="rect">
            <a:avLst/>
          </a:prstGeom>
          <a:solidFill>
            <a:schemeClr val="accent5"/>
          </a:solidFill>
          <a:ln w="12700">
            <a:solidFill>
              <a:schemeClr val="tx1"/>
            </a:solidFill>
            <a:miter lim="800000"/>
            <a:headEnd/>
            <a:tailEnd/>
          </a:ln>
          <a:effectLst>
            <a:outerShdw blurRad="63500" dist="71842" dir="2700000" algn="ctr" rotWithShape="0">
              <a:schemeClr val="bg2">
                <a:alpha val="74998"/>
              </a:schemeClr>
            </a:outerShdw>
          </a:effectLst>
        </p:spPr>
        <p:txBody>
          <a:bodyPr wrap="none" anchor="ctr"/>
          <a:lstStyle/>
          <a:p>
            <a:pPr>
              <a:defRPr/>
            </a:pPr>
            <a:r>
              <a:rPr lang="en-US" sz="1400" b="1" dirty="0"/>
              <a:t>Test Plan</a:t>
            </a:r>
          </a:p>
        </p:txBody>
      </p:sp>
      <p:sp>
        <p:nvSpPr>
          <p:cNvPr id="48" name="Line 30"/>
          <p:cNvSpPr>
            <a:spLocks noChangeShapeType="1"/>
          </p:cNvSpPr>
          <p:nvPr/>
        </p:nvSpPr>
        <p:spPr bwMode="auto">
          <a:xfrm rot="16200000" flipH="1">
            <a:off x="838200" y="4892720"/>
            <a:ext cx="1524000" cy="0"/>
          </a:xfrm>
          <a:prstGeom prst="line">
            <a:avLst/>
          </a:prstGeom>
          <a:noFill/>
          <a:ln w="5715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 name="Rounded Rectangle 42"/>
          <p:cNvSpPr/>
          <p:nvPr/>
        </p:nvSpPr>
        <p:spPr bwMode="auto">
          <a:xfrm>
            <a:off x="2900364" y="6299090"/>
            <a:ext cx="2438400" cy="228600"/>
          </a:xfrm>
          <a:prstGeom prst="roundRect">
            <a:avLst/>
          </a:prstGeom>
          <a:solidFill>
            <a:schemeClr val="bg1"/>
          </a:solidFill>
          <a:ln w="12700" cap="flat" cmpd="sng" algn="ctr">
            <a:solidFill>
              <a:schemeClr val="tx1"/>
            </a:solidFill>
            <a:prstDash val="solid"/>
            <a:round/>
            <a:headEnd type="none" w="med" len="med"/>
            <a:tailEnd type="none" w="med" len="med"/>
          </a:ln>
          <a:effectLst>
            <a:outerShdw blurRad="63500" dist="35921" dir="2700000" algn="ctr" rotWithShape="0">
              <a:schemeClr val="bg2"/>
            </a:outerShdw>
          </a:effectLst>
        </p:spPr>
        <p:txBody>
          <a:bodyPr wrap="none" anchor="ctr"/>
          <a:lstStyle/>
          <a:p>
            <a:pPr>
              <a:defRPr/>
            </a:pPr>
            <a:r>
              <a:rPr lang="en-US" sz="1200" b="1" dirty="0">
                <a:latin typeface="Arial Narrow" charset="0"/>
                <a:cs typeface="+mn-cs"/>
              </a:rPr>
              <a:t>Requirements, Standards, Constraints</a:t>
            </a:r>
          </a:p>
        </p:txBody>
      </p:sp>
      <p:cxnSp>
        <p:nvCxnSpPr>
          <p:cNvPr id="44" name="Elbow Connector 43"/>
          <p:cNvCxnSpPr>
            <a:stCxn id="43" idx="3"/>
            <a:endCxn id="91" idx="2"/>
          </p:cNvCxnSpPr>
          <p:nvPr/>
        </p:nvCxnSpPr>
        <p:spPr>
          <a:xfrm flipV="1">
            <a:off x="5338764" y="6111920"/>
            <a:ext cx="566736" cy="301470"/>
          </a:xfrm>
          <a:prstGeom prst="bentConnector2">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3" idx="1"/>
            <a:endCxn id="131" idx="2"/>
          </p:cNvCxnSpPr>
          <p:nvPr/>
        </p:nvCxnSpPr>
        <p:spPr>
          <a:xfrm rot="10800000">
            <a:off x="2628900" y="6111920"/>
            <a:ext cx="271464" cy="301470"/>
          </a:xfrm>
          <a:prstGeom prst="bentConnector2">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43" idx="0"/>
            <a:endCxn id="122" idx="2"/>
          </p:cNvCxnSpPr>
          <p:nvPr/>
        </p:nvCxnSpPr>
        <p:spPr>
          <a:xfrm rot="16200000" flipV="1">
            <a:off x="4023598" y="6203123"/>
            <a:ext cx="187170" cy="4764"/>
          </a:xfrm>
          <a:prstGeom prst="bentConnector3">
            <a:avLst>
              <a:gd name="adj1" fmla="val 50000"/>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877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for ECE 458</a:t>
            </a:r>
          </a:p>
        </p:txBody>
      </p:sp>
      <p:sp>
        <p:nvSpPr>
          <p:cNvPr id="3" name="Content Placeholder 2"/>
          <p:cNvSpPr>
            <a:spLocks noGrp="1"/>
          </p:cNvSpPr>
          <p:nvPr>
            <p:ph idx="1"/>
          </p:nvPr>
        </p:nvSpPr>
        <p:spPr>
          <a:xfrm>
            <a:off x="36991" y="1313391"/>
            <a:ext cx="9025327" cy="4693594"/>
          </a:xfrm>
        </p:spPr>
        <p:txBody>
          <a:bodyPr/>
          <a:lstStyle/>
          <a:p>
            <a:pPr lvl="1"/>
            <a:r>
              <a:rPr lang="en-US" dirty="0"/>
              <a:t>Develop a Realistic Plan and Schedule </a:t>
            </a:r>
          </a:p>
          <a:p>
            <a:pPr lvl="2"/>
            <a:r>
              <a:rPr lang="en-US" dirty="0"/>
              <a:t>Schedule and Tasks to Ensure Successful Completion of Design</a:t>
            </a:r>
          </a:p>
          <a:p>
            <a:pPr lvl="2"/>
            <a:r>
              <a:rPr lang="en-US" dirty="0"/>
              <a:t>Responsibility for Tasks</a:t>
            </a:r>
          </a:p>
          <a:p>
            <a:pPr lvl="1"/>
            <a:r>
              <a:rPr lang="en-US" dirty="0"/>
              <a:t>Develop a Test Plan To Effectively Test Your Design and Demonstrate that it Satisfies Requirements </a:t>
            </a:r>
          </a:p>
          <a:p>
            <a:pPr lvl="1"/>
            <a:r>
              <a:rPr lang="en-US" dirty="0"/>
              <a:t>Have a Successful Test Review </a:t>
            </a:r>
          </a:p>
          <a:p>
            <a:pPr lvl="2"/>
            <a:r>
              <a:rPr lang="en-US" dirty="0"/>
              <a:t>Summarize Progress Against Schedule and Requirements</a:t>
            </a:r>
          </a:p>
          <a:p>
            <a:pPr lvl="2"/>
            <a:r>
              <a:rPr lang="en-US" sz="1800" dirty="0"/>
              <a:t>Show How Requirements Have Been Met Based on Test Results</a:t>
            </a:r>
          </a:p>
          <a:p>
            <a:pPr lvl="2"/>
            <a:r>
              <a:rPr lang="en-US" dirty="0"/>
              <a:t>Discuss any Remaining Work, Issues, etc</a:t>
            </a:r>
            <a:r>
              <a:rPr lang="en-US" sz="2000" dirty="0"/>
              <a:t>.</a:t>
            </a:r>
          </a:p>
          <a:p>
            <a:pPr lvl="1"/>
            <a:r>
              <a:rPr lang="en-US" dirty="0"/>
              <a:t>Submit a High Quality Final Report that Documents Your Project and Shows How Requirements Were Met</a:t>
            </a:r>
          </a:p>
          <a:p>
            <a:pPr lvl="1"/>
            <a:r>
              <a:rPr lang="en-US" dirty="0"/>
              <a:t>Submit a Professional Design Notebook</a:t>
            </a:r>
          </a:p>
          <a:p>
            <a:pPr lvl="1"/>
            <a:r>
              <a:rPr lang="en-US" dirty="0"/>
              <a:t>Give an Effective, Professional, Final Presentation and Demonstration </a:t>
            </a:r>
          </a:p>
        </p:txBody>
      </p:sp>
    </p:spTree>
    <p:extLst>
      <p:ext uri="{BB962C8B-B14F-4D97-AF65-F5344CB8AC3E}">
        <p14:creationId xmlns:p14="http://schemas.microsoft.com/office/powerpoint/2010/main" val="2989701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ECE 458 Assignments </a:t>
            </a:r>
          </a:p>
        </p:txBody>
      </p:sp>
      <p:sp>
        <p:nvSpPr>
          <p:cNvPr id="3" name="Content Placeholder 2"/>
          <p:cNvSpPr>
            <a:spLocks noGrp="1"/>
          </p:cNvSpPr>
          <p:nvPr>
            <p:ph idx="1"/>
          </p:nvPr>
        </p:nvSpPr>
        <p:spPr>
          <a:xfrm>
            <a:off x="1570192" y="1489913"/>
            <a:ext cx="6403995" cy="4572000"/>
          </a:xfrm>
        </p:spPr>
        <p:txBody>
          <a:bodyPr>
            <a:noAutofit/>
          </a:bodyPr>
          <a:lstStyle/>
          <a:p>
            <a:pPr lvl="1"/>
            <a:r>
              <a:rPr lang="en-US" sz="2400" dirty="0"/>
              <a:t>Plan and Schedule for Semester</a:t>
            </a:r>
          </a:p>
          <a:p>
            <a:pPr marL="457200" lvl="1" indent="0">
              <a:buNone/>
            </a:pPr>
            <a:endParaRPr lang="en-US" sz="2400" dirty="0"/>
          </a:p>
          <a:p>
            <a:pPr lvl="1"/>
            <a:r>
              <a:rPr lang="en-US" sz="2400" dirty="0"/>
              <a:t>Test Plan</a:t>
            </a:r>
          </a:p>
          <a:p>
            <a:pPr marL="457200" lvl="1" indent="0">
              <a:buNone/>
            </a:pPr>
            <a:endParaRPr lang="en-US" sz="2400" dirty="0"/>
          </a:p>
          <a:p>
            <a:pPr lvl="1"/>
            <a:r>
              <a:rPr lang="en-US" sz="2400" dirty="0"/>
              <a:t>Test Report</a:t>
            </a:r>
          </a:p>
          <a:p>
            <a:pPr marL="457200" lvl="1" indent="0">
              <a:buNone/>
            </a:pPr>
            <a:endParaRPr lang="en-US" sz="2400" dirty="0"/>
          </a:p>
          <a:p>
            <a:pPr lvl="1"/>
            <a:r>
              <a:rPr lang="en-US" sz="2400" dirty="0"/>
              <a:t>Final Report and Presentation</a:t>
            </a:r>
          </a:p>
          <a:p>
            <a:pPr marL="457200" lvl="1" indent="0">
              <a:buNone/>
            </a:pPr>
            <a:endParaRPr lang="en-US" sz="2400" dirty="0"/>
          </a:p>
          <a:p>
            <a:pPr lvl="1"/>
            <a:r>
              <a:rPr lang="en-US" sz="2400" dirty="0"/>
              <a:t>Notebooks (2 evaluations 1</a:t>
            </a:r>
            <a:r>
              <a:rPr lang="en-US" sz="2400" baseline="30000" dirty="0"/>
              <a:t>st</a:t>
            </a:r>
            <a:r>
              <a:rPr lang="en-US" sz="2400" dirty="0"/>
              <a:t> and last week of semester)</a:t>
            </a:r>
          </a:p>
        </p:txBody>
      </p:sp>
    </p:spTree>
    <p:extLst>
      <p:ext uri="{BB962C8B-B14F-4D97-AF65-F5344CB8AC3E}">
        <p14:creationId xmlns:p14="http://schemas.microsoft.com/office/powerpoint/2010/main" val="2274426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0091" y="304800"/>
            <a:ext cx="4665909" cy="609600"/>
          </a:xfrm>
        </p:spPr>
        <p:txBody>
          <a:bodyPr/>
          <a:lstStyle/>
          <a:p>
            <a:r>
              <a:rPr lang="en-US" dirty="0"/>
              <a:t>Report Generation</a:t>
            </a:r>
          </a:p>
        </p:txBody>
      </p:sp>
      <p:sp>
        <p:nvSpPr>
          <p:cNvPr id="3" name="Rectangle 2"/>
          <p:cNvSpPr/>
          <p:nvPr/>
        </p:nvSpPr>
        <p:spPr bwMode="auto">
          <a:xfrm>
            <a:off x="5800339" y="2837597"/>
            <a:ext cx="1441532" cy="709399"/>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dirty="0">
                <a:ln>
                  <a:noFill/>
                </a:ln>
                <a:solidFill>
                  <a:schemeClr val="tx1"/>
                </a:solidFill>
                <a:latin typeface="Arial"/>
                <a:ea typeface="ＭＳ Ｐゴシック" charset="0"/>
              </a:rPr>
              <a:t>  Final Report</a:t>
            </a:r>
          </a:p>
        </p:txBody>
      </p:sp>
      <p:sp>
        <p:nvSpPr>
          <p:cNvPr id="9" name="Rectangle 8"/>
          <p:cNvSpPr/>
          <p:nvPr/>
        </p:nvSpPr>
        <p:spPr bwMode="auto">
          <a:xfrm>
            <a:off x="4103334" y="2852695"/>
            <a:ext cx="1441532" cy="709399"/>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dirty="0">
                <a:ln>
                  <a:noFill/>
                </a:ln>
                <a:solidFill>
                  <a:schemeClr val="tx1"/>
                </a:solidFill>
                <a:latin typeface="Arial"/>
                <a:ea typeface="ＭＳ Ｐゴシック" charset="0"/>
              </a:rPr>
              <a:t>   Test Report</a:t>
            </a:r>
          </a:p>
        </p:txBody>
      </p:sp>
      <p:sp>
        <p:nvSpPr>
          <p:cNvPr id="10" name="Rectangle 9"/>
          <p:cNvSpPr/>
          <p:nvPr/>
        </p:nvSpPr>
        <p:spPr bwMode="auto">
          <a:xfrm>
            <a:off x="2406329" y="2879233"/>
            <a:ext cx="1441532" cy="709399"/>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dirty="0">
                <a:ln>
                  <a:noFill/>
                </a:ln>
                <a:solidFill>
                  <a:schemeClr val="tx1"/>
                </a:solidFill>
                <a:latin typeface="Arial"/>
                <a:ea typeface="ＭＳ Ｐゴシック" charset="0"/>
              </a:rPr>
              <a:t>      Test Plan</a:t>
            </a:r>
          </a:p>
        </p:txBody>
      </p:sp>
      <p:sp>
        <p:nvSpPr>
          <p:cNvPr id="11" name="Rectangle 10"/>
          <p:cNvSpPr/>
          <p:nvPr/>
        </p:nvSpPr>
        <p:spPr bwMode="auto">
          <a:xfrm>
            <a:off x="365668" y="2871446"/>
            <a:ext cx="1556369" cy="709399"/>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dirty="0">
                <a:ln>
                  <a:noFill/>
                </a:ln>
                <a:solidFill>
                  <a:schemeClr val="tx1"/>
                </a:solidFill>
                <a:latin typeface="Arial"/>
                <a:ea typeface="ＭＳ Ｐゴシック" charset="0"/>
              </a:rPr>
              <a:t>Plan &amp; Schedule</a:t>
            </a:r>
          </a:p>
        </p:txBody>
      </p:sp>
      <p:sp>
        <p:nvSpPr>
          <p:cNvPr id="12" name="Rectangle 11"/>
          <p:cNvSpPr/>
          <p:nvPr/>
        </p:nvSpPr>
        <p:spPr bwMode="auto">
          <a:xfrm>
            <a:off x="7497346" y="2852694"/>
            <a:ext cx="1441532" cy="709399"/>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dirty="0">
                <a:ln>
                  <a:noFill/>
                </a:ln>
                <a:solidFill>
                  <a:schemeClr val="tx1"/>
                </a:solidFill>
                <a:latin typeface="Arial"/>
                <a:ea typeface="ＭＳ Ｐゴシック" charset="0"/>
              </a:rPr>
              <a:t>  Presentation</a:t>
            </a:r>
          </a:p>
        </p:txBody>
      </p:sp>
      <p:sp>
        <p:nvSpPr>
          <p:cNvPr id="13" name="Rectangle 12"/>
          <p:cNvSpPr/>
          <p:nvPr/>
        </p:nvSpPr>
        <p:spPr bwMode="auto">
          <a:xfrm>
            <a:off x="4041818" y="1842149"/>
            <a:ext cx="1556369" cy="552390"/>
          </a:xfrm>
          <a:prstGeom prst="rect">
            <a:avLst/>
          </a:prstGeom>
          <a:solidFill>
            <a:srgbClr val="FFFF00"/>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dirty="0">
                <a:ln>
                  <a:noFill/>
                </a:ln>
                <a:solidFill>
                  <a:schemeClr val="tx1"/>
                </a:solidFill>
                <a:latin typeface="Arial"/>
                <a:ea typeface="ＭＳ Ｐゴシック" charset="0"/>
              </a:rPr>
              <a:t>Requirements &amp; System Updates</a:t>
            </a:r>
          </a:p>
        </p:txBody>
      </p:sp>
      <p:sp>
        <p:nvSpPr>
          <p:cNvPr id="14" name="Rectangle 13"/>
          <p:cNvSpPr/>
          <p:nvPr/>
        </p:nvSpPr>
        <p:spPr bwMode="auto">
          <a:xfrm>
            <a:off x="6776151" y="4934647"/>
            <a:ext cx="1175156" cy="374406"/>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dirty="0">
                <a:ln>
                  <a:noFill/>
                </a:ln>
                <a:solidFill>
                  <a:schemeClr val="tx1"/>
                </a:solidFill>
                <a:latin typeface="Arial"/>
                <a:ea typeface="ＭＳ Ｐゴシック" charset="0"/>
              </a:rPr>
              <a:t>Assignment</a:t>
            </a:r>
          </a:p>
        </p:txBody>
      </p:sp>
      <p:sp>
        <p:nvSpPr>
          <p:cNvPr id="15" name="Rectangle 14"/>
          <p:cNvSpPr/>
          <p:nvPr/>
        </p:nvSpPr>
        <p:spPr bwMode="auto">
          <a:xfrm>
            <a:off x="2443789" y="1677354"/>
            <a:ext cx="1365977" cy="709399"/>
          </a:xfrm>
          <a:prstGeom prst="rect">
            <a:avLst/>
          </a:prstGeom>
          <a:solidFill>
            <a:srgbClr val="FFFF00"/>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dirty="0">
                <a:ln>
                  <a:noFill/>
                </a:ln>
                <a:solidFill>
                  <a:schemeClr val="tx1"/>
                </a:solidFill>
                <a:latin typeface="Arial"/>
                <a:ea typeface="ＭＳ Ｐゴシック" charset="0"/>
              </a:rPr>
              <a:t>Requirements from PDR </a:t>
            </a:r>
          </a:p>
        </p:txBody>
      </p:sp>
      <p:sp>
        <p:nvSpPr>
          <p:cNvPr id="16" name="Rectangle 15"/>
          <p:cNvSpPr/>
          <p:nvPr/>
        </p:nvSpPr>
        <p:spPr bwMode="auto">
          <a:xfrm>
            <a:off x="457626" y="1681009"/>
            <a:ext cx="1372887" cy="709399"/>
          </a:xfrm>
          <a:prstGeom prst="rect">
            <a:avLst/>
          </a:prstGeom>
          <a:solidFill>
            <a:srgbClr val="FFFF00"/>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a:ea typeface="ＭＳ Ｐゴシック" charset="0"/>
              </a:rPr>
              <a:t> Fall Semester   Status</a:t>
            </a:r>
            <a:endParaRPr kumimoji="0" lang="en-US" sz="1400" b="0" i="0" u="none" strike="noStrike" cap="none" normalizeH="0" dirty="0">
              <a:ln>
                <a:noFill/>
              </a:ln>
              <a:solidFill>
                <a:schemeClr val="tx1"/>
              </a:solidFill>
              <a:latin typeface="Arial"/>
              <a:ea typeface="ＭＳ Ｐゴシック" charset="0"/>
            </a:endParaRPr>
          </a:p>
        </p:txBody>
      </p:sp>
      <p:sp>
        <p:nvSpPr>
          <p:cNvPr id="17" name="Rectangle 16"/>
          <p:cNvSpPr/>
          <p:nvPr/>
        </p:nvSpPr>
        <p:spPr bwMode="auto">
          <a:xfrm>
            <a:off x="4102691" y="3908528"/>
            <a:ext cx="1434621" cy="709399"/>
          </a:xfrm>
          <a:prstGeom prst="rect">
            <a:avLst/>
          </a:prstGeom>
          <a:solidFill>
            <a:srgbClr val="A0BCFE"/>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dirty="0">
                <a:ln>
                  <a:noFill/>
                </a:ln>
                <a:solidFill>
                  <a:schemeClr val="tx1"/>
                </a:solidFill>
                <a:latin typeface="Arial"/>
                <a:ea typeface="ＭＳ Ｐゴシック" charset="0"/>
              </a:rPr>
              <a:t>Test Results</a:t>
            </a:r>
          </a:p>
        </p:txBody>
      </p:sp>
      <p:sp>
        <p:nvSpPr>
          <p:cNvPr id="18" name="Rectangle 17"/>
          <p:cNvSpPr/>
          <p:nvPr/>
        </p:nvSpPr>
        <p:spPr bwMode="auto">
          <a:xfrm>
            <a:off x="2550426" y="3935067"/>
            <a:ext cx="1156375" cy="709399"/>
          </a:xfrm>
          <a:prstGeom prst="rect">
            <a:avLst/>
          </a:prstGeom>
          <a:solidFill>
            <a:srgbClr val="FFFF00"/>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dirty="0">
                <a:ln>
                  <a:noFill/>
                </a:ln>
                <a:solidFill>
                  <a:schemeClr val="tx1"/>
                </a:solidFill>
                <a:latin typeface="Arial"/>
                <a:ea typeface="ＭＳ Ｐゴシック" charset="0"/>
              </a:rPr>
              <a:t>System Description from PDR</a:t>
            </a:r>
          </a:p>
        </p:txBody>
      </p:sp>
      <p:cxnSp>
        <p:nvCxnSpPr>
          <p:cNvPr id="20" name="Straight Arrow Connector 19"/>
          <p:cNvCxnSpPr>
            <a:stCxn id="15" idx="2"/>
            <a:endCxn id="10" idx="0"/>
          </p:cNvCxnSpPr>
          <p:nvPr/>
        </p:nvCxnSpPr>
        <p:spPr bwMode="auto">
          <a:xfrm>
            <a:off x="3126777" y="2386752"/>
            <a:ext cx="319" cy="49248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1" name="Straight Arrow Connector 20"/>
          <p:cNvCxnSpPr>
            <a:stCxn id="18" idx="0"/>
            <a:endCxn id="10" idx="2"/>
          </p:cNvCxnSpPr>
          <p:nvPr/>
        </p:nvCxnSpPr>
        <p:spPr bwMode="auto">
          <a:xfrm flipH="1" flipV="1">
            <a:off x="3127094" y="3588632"/>
            <a:ext cx="1519" cy="346435"/>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4" name="Straight Arrow Connector 23"/>
          <p:cNvCxnSpPr>
            <a:stCxn id="16" idx="2"/>
            <a:endCxn id="11" idx="0"/>
          </p:cNvCxnSpPr>
          <p:nvPr/>
        </p:nvCxnSpPr>
        <p:spPr bwMode="auto">
          <a:xfrm flipH="1">
            <a:off x="1143853" y="2390407"/>
            <a:ext cx="217" cy="481038"/>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0" name="Right Arrow 29"/>
          <p:cNvSpPr/>
          <p:nvPr/>
        </p:nvSpPr>
        <p:spPr bwMode="auto">
          <a:xfrm>
            <a:off x="3855528" y="3123645"/>
            <a:ext cx="263137" cy="205955"/>
          </a:xfrm>
          <a:prstGeom prst="rightArrow">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a typeface="ＭＳ Ｐゴシック" charset="0"/>
            </a:endParaRPr>
          </a:p>
        </p:txBody>
      </p:sp>
      <p:cxnSp>
        <p:nvCxnSpPr>
          <p:cNvPr id="31" name="Straight Arrow Connector 30"/>
          <p:cNvCxnSpPr>
            <a:stCxn id="17" idx="0"/>
            <a:endCxn id="9" idx="2"/>
          </p:cNvCxnSpPr>
          <p:nvPr/>
        </p:nvCxnSpPr>
        <p:spPr bwMode="auto">
          <a:xfrm flipV="1">
            <a:off x="4820001" y="3562093"/>
            <a:ext cx="4099" cy="346434"/>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5" name="Right Arrow 34"/>
          <p:cNvSpPr/>
          <p:nvPr/>
        </p:nvSpPr>
        <p:spPr bwMode="auto">
          <a:xfrm>
            <a:off x="5529544" y="3115858"/>
            <a:ext cx="263137" cy="205955"/>
          </a:xfrm>
          <a:prstGeom prst="rightArrow">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a typeface="ＭＳ Ｐゴシック" charset="0"/>
            </a:endParaRPr>
          </a:p>
        </p:txBody>
      </p:sp>
      <p:cxnSp>
        <p:nvCxnSpPr>
          <p:cNvPr id="36" name="Straight Arrow Connector 35"/>
          <p:cNvCxnSpPr>
            <a:stCxn id="13" idx="2"/>
            <a:endCxn id="9" idx="0"/>
          </p:cNvCxnSpPr>
          <p:nvPr/>
        </p:nvCxnSpPr>
        <p:spPr bwMode="auto">
          <a:xfrm>
            <a:off x="4820004" y="2394540"/>
            <a:ext cx="4097" cy="458155"/>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1" name="Rectangle 40"/>
          <p:cNvSpPr/>
          <p:nvPr/>
        </p:nvSpPr>
        <p:spPr bwMode="auto">
          <a:xfrm>
            <a:off x="5936883" y="3912184"/>
            <a:ext cx="1167812" cy="607376"/>
          </a:xfrm>
          <a:prstGeom prst="rect">
            <a:avLst/>
          </a:prstGeom>
          <a:solidFill>
            <a:srgbClr val="A0BCFE"/>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dirty="0">
                <a:ln>
                  <a:noFill/>
                </a:ln>
                <a:solidFill>
                  <a:schemeClr val="tx1"/>
                </a:solidFill>
                <a:latin typeface="Arial"/>
                <a:ea typeface="ＭＳ Ｐゴシック" charset="0"/>
              </a:rPr>
              <a:t>Updates to Test Results</a:t>
            </a:r>
          </a:p>
        </p:txBody>
      </p:sp>
      <p:cxnSp>
        <p:nvCxnSpPr>
          <p:cNvPr id="42" name="Straight Arrow Connector 41"/>
          <p:cNvCxnSpPr>
            <a:stCxn id="41" idx="0"/>
            <a:endCxn id="3" idx="2"/>
          </p:cNvCxnSpPr>
          <p:nvPr/>
        </p:nvCxnSpPr>
        <p:spPr bwMode="auto">
          <a:xfrm flipV="1">
            <a:off x="6520789" y="3546996"/>
            <a:ext cx="316" cy="365188"/>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7" name="TextBox 46"/>
          <p:cNvSpPr txBox="1"/>
          <p:nvPr/>
        </p:nvSpPr>
        <p:spPr>
          <a:xfrm>
            <a:off x="388986" y="5045886"/>
            <a:ext cx="5480108" cy="1077218"/>
          </a:xfrm>
          <a:prstGeom prst="rect">
            <a:avLst/>
          </a:prstGeom>
          <a:noFill/>
        </p:spPr>
        <p:txBody>
          <a:bodyPr wrap="square" rtlCol="0">
            <a:spAutoFit/>
          </a:bodyPr>
          <a:lstStyle/>
          <a:p>
            <a:r>
              <a:rPr lang="en-US" sz="1600" dirty="0">
                <a:latin typeface="Arial"/>
              </a:rPr>
              <a:t>The Reports This Semester Are Designed to Enable You to Reuse Significant Amounts of Material.   This Helps Ensure Consistency and Minimizes Administrative Effort Thus Providing More Time for Design and Test</a:t>
            </a:r>
          </a:p>
        </p:txBody>
      </p:sp>
      <p:sp>
        <p:nvSpPr>
          <p:cNvPr id="48" name="Rectangle 47"/>
          <p:cNvSpPr/>
          <p:nvPr/>
        </p:nvSpPr>
        <p:spPr bwMode="auto">
          <a:xfrm>
            <a:off x="644351" y="3950164"/>
            <a:ext cx="1372887" cy="709399"/>
          </a:xfrm>
          <a:prstGeom prst="rect">
            <a:avLst/>
          </a:prstGeom>
          <a:solidFill>
            <a:srgbClr val="A0BCFE"/>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a:ea typeface="ＭＳ Ｐゴシック" charset="0"/>
              </a:rPr>
              <a:t> Test Cases </a:t>
            </a:r>
            <a:endParaRPr kumimoji="0" lang="en-US" sz="1400" b="0" i="0" u="none" strike="noStrike" cap="none" normalizeH="0" dirty="0">
              <a:ln>
                <a:noFill/>
              </a:ln>
              <a:solidFill>
                <a:schemeClr val="tx1"/>
              </a:solidFill>
              <a:latin typeface="Arial"/>
              <a:ea typeface="ＭＳ Ｐゴシック" charset="0"/>
            </a:endParaRPr>
          </a:p>
        </p:txBody>
      </p:sp>
      <p:sp>
        <p:nvSpPr>
          <p:cNvPr id="49" name="Rectangle 48"/>
          <p:cNvSpPr/>
          <p:nvPr/>
        </p:nvSpPr>
        <p:spPr bwMode="auto">
          <a:xfrm>
            <a:off x="6791261" y="5384537"/>
            <a:ext cx="782499" cy="374406"/>
          </a:xfrm>
          <a:prstGeom prst="rect">
            <a:avLst/>
          </a:prstGeom>
          <a:solidFill>
            <a:srgbClr val="FFFF00"/>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a:latin typeface="Arial"/>
                <a:ea typeface="ＭＳ Ｐゴシック" charset="0"/>
              </a:rPr>
              <a:t>Reuse</a:t>
            </a:r>
            <a:endParaRPr kumimoji="0" lang="en-US" sz="1400" b="0" i="0" u="none" strike="noStrike" cap="none" normalizeH="0" dirty="0">
              <a:ln>
                <a:noFill/>
              </a:ln>
              <a:solidFill>
                <a:schemeClr val="tx1"/>
              </a:solidFill>
              <a:latin typeface="Arial"/>
              <a:ea typeface="ＭＳ Ｐゴシック" charset="0"/>
            </a:endParaRPr>
          </a:p>
        </p:txBody>
      </p:sp>
      <p:sp>
        <p:nvSpPr>
          <p:cNvPr id="50" name="Rectangle 49"/>
          <p:cNvSpPr/>
          <p:nvPr/>
        </p:nvSpPr>
        <p:spPr bwMode="auto">
          <a:xfrm>
            <a:off x="6783492" y="5834427"/>
            <a:ext cx="1041965" cy="595931"/>
          </a:xfrm>
          <a:prstGeom prst="rec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dirty="0">
                <a:ln>
                  <a:noFill/>
                </a:ln>
                <a:solidFill>
                  <a:schemeClr val="tx1"/>
                </a:solidFill>
                <a:latin typeface="Arial"/>
                <a:ea typeface="ＭＳ Ｐゴシック" charset="0"/>
              </a:rPr>
              <a:t>New Input &amp; Data</a:t>
            </a:r>
          </a:p>
        </p:txBody>
      </p:sp>
      <p:cxnSp>
        <p:nvCxnSpPr>
          <p:cNvPr id="54" name="Elbow Connector 53"/>
          <p:cNvCxnSpPr>
            <a:stCxn id="48" idx="3"/>
            <a:endCxn id="10" idx="1"/>
          </p:cNvCxnSpPr>
          <p:nvPr/>
        </p:nvCxnSpPr>
        <p:spPr bwMode="auto">
          <a:xfrm flipV="1">
            <a:off x="2017237" y="3233932"/>
            <a:ext cx="389091" cy="1070931"/>
          </a:xfrm>
          <a:prstGeom prst="bentConnector3">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218536773"/>
      </p:ext>
    </p:extLst>
  </p:cSld>
  <p:clrMapOvr>
    <a:masterClrMapping/>
  </p:clrMapOvr>
</p:sld>
</file>

<file path=ppt/theme/theme1.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The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ＭＳ Ｐゴシック" charset="0"/>
          </a:defRPr>
        </a:defPPr>
      </a:lstStyle>
    </a:lnDef>
    <a:txDef>
      <a:spPr>
        <a:noFill/>
      </a:spPr>
      <a:bodyPr wrap="square" rtlCol="0">
        <a:spAutoFit/>
      </a:bodyPr>
      <a:lstStyle>
        <a:defPPr>
          <a:defRPr sz="1600" dirty="0">
            <a:latin typeface="Arial"/>
          </a:defRPr>
        </a:defPPr>
      </a:lstStyle>
    </a:tx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MicroNet 326:System/Apps:Applications:Microsoft PowerPoint 4:</Template>
  <TotalTime>1472218439</TotalTime>
  <Pages>22</Pages>
  <Words>1571</Words>
  <Application>Microsoft Office PowerPoint</Application>
  <PresentationFormat>On-screen Show (4:3)</PresentationFormat>
  <Paragraphs>454</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MS PGothic</vt:lpstr>
      <vt:lpstr>MS PGothic</vt:lpstr>
      <vt:lpstr>Arial</vt:lpstr>
      <vt:lpstr>Arial Narrow</vt:lpstr>
      <vt:lpstr>Times New Roman</vt:lpstr>
      <vt:lpstr>Wingdings</vt:lpstr>
      <vt:lpstr>Office Theme</vt:lpstr>
      <vt:lpstr>ECE 458 Overview and Expectations </vt:lpstr>
      <vt:lpstr>Feedback on ECE-457</vt:lpstr>
      <vt:lpstr>Performance Evaluation Issues</vt:lpstr>
      <vt:lpstr>Examples of Evaluation Criteria for Professional Positions</vt:lpstr>
      <vt:lpstr>Differences Between  ECE 457 and ECE 458</vt:lpstr>
      <vt:lpstr>Review of the Design Process</vt:lpstr>
      <vt:lpstr>Objectives for ECE 458</vt:lpstr>
      <vt:lpstr>ECE 458 Assignments </vt:lpstr>
      <vt:lpstr>Report Generation</vt:lpstr>
      <vt:lpstr>ECE 458 Syllabus Comments, Expectations, and Ground Rules</vt:lpstr>
      <vt:lpstr>ECE 458 Syllabus</vt:lpstr>
      <vt:lpstr>ECE 458  Schedule</vt:lpstr>
      <vt:lpstr>Engineering Notebooks</vt:lpstr>
      <vt:lpstr>Plan and Schedule</vt:lpstr>
      <vt:lpstr>Plan and Schedule</vt:lpstr>
      <vt:lpstr>Test Plan</vt:lpstr>
      <vt:lpstr>Test Plan Overview</vt:lpstr>
      <vt:lpstr>Test Case Overview</vt:lpstr>
      <vt:lpstr>Test Report</vt:lpstr>
      <vt:lpstr>Final Report</vt:lpstr>
      <vt:lpstr>Outline of Final Report</vt:lpstr>
      <vt:lpstr>Presentation Overview</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Lecture on Standards</dc:title>
  <dc:subject/>
  <dc:creator>EMPLOYEE</dc:creator>
  <cp:keywords/>
  <dc:description/>
  <cp:lastModifiedBy>Paul J Fortier</cp:lastModifiedBy>
  <cp:revision>211</cp:revision>
  <cp:lastPrinted>2016-10-30T16:34:52Z</cp:lastPrinted>
  <dcterms:created xsi:type="dcterms:W3CDTF">1999-02-27T22:57:51Z</dcterms:created>
  <dcterms:modified xsi:type="dcterms:W3CDTF">2020-01-21T13:09:43Z</dcterms:modified>
  <cp:category/>
</cp:coreProperties>
</file>