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2"/>
  </p:notesMasterIdLst>
  <p:handoutMasterIdLst>
    <p:handoutMasterId r:id="rId13"/>
  </p:handoutMasterIdLst>
  <p:sldIdLst>
    <p:sldId id="355" r:id="rId3"/>
    <p:sldId id="356" r:id="rId4"/>
    <p:sldId id="357" r:id="rId5"/>
    <p:sldId id="359" r:id="rId6"/>
    <p:sldId id="358" r:id="rId7"/>
    <p:sldId id="361" r:id="rId8"/>
    <p:sldId id="362" r:id="rId9"/>
    <p:sldId id="360" r:id="rId10"/>
    <p:sldId id="363" r:id="rId11"/>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p:defaultTextStyle>
  <p:extLst>
    <p:ext uri="{521415D9-36F7-43E2-AB2F-B90AF26B5E84}">
      <p14:sectionLst xmlns:p14="http://schemas.microsoft.com/office/powerpoint/2010/main">
        <p14:section name="Default Section" id="{26E49C4F-0444-F94D-9D3E-9120BC9FDFC1}">
          <p14:sldIdLst>
            <p14:sldId id="355"/>
            <p14:sldId id="356"/>
            <p14:sldId id="357"/>
            <p14:sldId id="359"/>
            <p14:sldId id="358"/>
            <p14:sldId id="361"/>
            <p14:sldId id="362"/>
            <p14:sldId id="360"/>
            <p14:sldId id="3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D1C1"/>
    <a:srgbClr val="FAF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70" autoAdjust="0"/>
    <p:restoredTop sz="98549" autoAdjust="0"/>
  </p:normalViewPr>
  <p:slideViewPr>
    <p:cSldViewPr>
      <p:cViewPr varScale="1">
        <p:scale>
          <a:sx n="110" d="100"/>
          <a:sy n="110" d="100"/>
        </p:scale>
        <p:origin x="1242" y="108"/>
      </p:cViewPr>
      <p:guideLst>
        <p:guide orient="horz" pos="2160"/>
        <p:guide pos="2880"/>
      </p:guideLst>
    </p:cSldViewPr>
  </p:slideViewPr>
  <p:outlineViewPr>
    <p:cViewPr>
      <p:scale>
        <a:sx n="33" d="100"/>
        <a:sy n="33" d="100"/>
      </p:scale>
      <p:origin x="0" y="1888"/>
    </p:cViewPr>
  </p:outlin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646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p:spPr>
        <p:txBody>
          <a:bodyPr vert="horz" wrap="square" lIns="92199" tIns="45291" rIns="92199" bIns="452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5" name="Rectangle 3"/>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7594195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Box 3"/>
          <p:cNvSpPr txBox="1"/>
          <p:nvPr userDrawn="1"/>
        </p:nvSpPr>
        <p:spPr>
          <a:xfrm>
            <a:off x="8588426" y="6443246"/>
            <a:ext cx="435436" cy="338554"/>
          </a:xfrm>
          <a:prstGeom prst="rect">
            <a:avLst/>
          </a:prstGeom>
          <a:noFill/>
        </p:spPr>
        <p:txBody>
          <a:bodyPr wrap="none" rtlCol="0">
            <a:spAutoFit/>
          </a:bodyPr>
          <a:lstStyle/>
          <a:p>
            <a:fld id="{B9C476F1-EF20-074E-9DFC-EF820E870973}" type="slidenum">
              <a:rPr lang="en-US" sz="1600" smtClean="0">
                <a:latin typeface="Arial"/>
              </a:rPr>
              <a:t>‹#›</a:t>
            </a:fld>
            <a:endParaRPr lang="en-US" sz="1600" dirty="0">
              <a:latin typeface="Arial"/>
            </a:endParaRPr>
          </a:p>
        </p:txBody>
      </p:sp>
    </p:spTree>
    <p:extLst>
      <p:ext uri="{BB962C8B-B14F-4D97-AF65-F5344CB8AC3E}">
        <p14:creationId xmlns:p14="http://schemas.microsoft.com/office/powerpoint/2010/main" val="412034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24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963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2662DF-695D-C34C-9FCC-3F12B2EEDF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3104917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2662DF-695D-C34C-9FCC-3F12B2EEDF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684902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662DF-695D-C34C-9FCC-3F12B2EEDF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238216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2662DF-695D-C34C-9FCC-3F12B2EEDF6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2829318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2662DF-695D-C34C-9FCC-3F12B2EEDF69}"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394136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2662DF-695D-C34C-9FCC-3F12B2EEDF69}"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2783672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662DF-695D-C34C-9FCC-3F12B2EEDF69}"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1355258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662DF-695D-C34C-9FCC-3F12B2EEDF6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74771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8556164" y="6433945"/>
            <a:ext cx="435436" cy="338554"/>
          </a:xfrm>
          <a:prstGeom prst="rect">
            <a:avLst/>
          </a:prstGeom>
          <a:noFill/>
        </p:spPr>
        <p:txBody>
          <a:bodyPr wrap="none" rtlCol="0">
            <a:spAutoFit/>
          </a:bodyPr>
          <a:lstStyle/>
          <a:p>
            <a:fld id="{5B8E447C-CEDC-1B42-9E47-0F2F0A8C9347}" type="slidenum">
              <a:rPr lang="en-US" sz="1600" smtClean="0">
                <a:latin typeface="Arial"/>
              </a:rPr>
              <a:t>‹#›</a:t>
            </a:fld>
            <a:endParaRPr lang="en-US" sz="1600" dirty="0">
              <a:latin typeface="Arial"/>
            </a:endParaRPr>
          </a:p>
        </p:txBody>
      </p:sp>
    </p:spTree>
    <p:extLst>
      <p:ext uri="{BB962C8B-B14F-4D97-AF65-F5344CB8AC3E}">
        <p14:creationId xmlns:p14="http://schemas.microsoft.com/office/powerpoint/2010/main" val="4210470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662DF-695D-C34C-9FCC-3F12B2EEDF6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148971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2662DF-695D-C34C-9FCC-3F12B2EEDF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2363376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2662DF-695D-C34C-9FCC-3F12B2EEDF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8E4C-F259-564D-9E89-251A1F907235}" type="slidenum">
              <a:rPr lang="en-US" smtClean="0"/>
              <a:t>‹#›</a:t>
            </a:fld>
            <a:endParaRPr lang="en-US"/>
          </a:p>
        </p:txBody>
      </p:sp>
    </p:spTree>
    <p:extLst>
      <p:ext uri="{BB962C8B-B14F-4D97-AF65-F5344CB8AC3E}">
        <p14:creationId xmlns:p14="http://schemas.microsoft.com/office/powerpoint/2010/main" val="30654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92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326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9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5" name="TextBox 4"/>
          <p:cNvSpPr txBox="1"/>
          <p:nvPr userDrawn="1"/>
        </p:nvSpPr>
        <p:spPr>
          <a:xfrm>
            <a:off x="8479964" y="6367046"/>
            <a:ext cx="435436" cy="338554"/>
          </a:xfrm>
          <a:prstGeom prst="rect">
            <a:avLst/>
          </a:prstGeom>
          <a:noFill/>
        </p:spPr>
        <p:txBody>
          <a:bodyPr wrap="none" rtlCol="0">
            <a:spAutoFit/>
          </a:bodyPr>
          <a:lstStyle/>
          <a:p>
            <a:fld id="{1F28CCA8-16C5-3B43-8659-B3A3CA3990E7}" type="slidenum">
              <a:rPr lang="en-US" sz="1600" smtClean="0">
                <a:latin typeface="Arial"/>
              </a:rPr>
              <a:t>‹#›</a:t>
            </a:fld>
            <a:endParaRPr lang="en-US" sz="1600" dirty="0">
              <a:latin typeface="Arial"/>
            </a:endParaRPr>
          </a:p>
        </p:txBody>
      </p:sp>
    </p:spTree>
    <p:extLst>
      <p:ext uri="{BB962C8B-B14F-4D97-AF65-F5344CB8AC3E}">
        <p14:creationId xmlns:p14="http://schemas.microsoft.com/office/powerpoint/2010/main" val="195283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479964" y="6367046"/>
            <a:ext cx="435436" cy="338554"/>
          </a:xfrm>
          <a:prstGeom prst="rect">
            <a:avLst/>
          </a:prstGeom>
          <a:noFill/>
        </p:spPr>
        <p:txBody>
          <a:bodyPr wrap="none" rtlCol="0">
            <a:spAutoFit/>
          </a:bodyPr>
          <a:lstStyle/>
          <a:p>
            <a:fld id="{1F28CCA8-16C5-3B43-8659-B3A3CA3990E7}" type="slidenum">
              <a:rPr lang="en-US" sz="1600" smtClean="0">
                <a:latin typeface="Arial"/>
              </a:rPr>
              <a:t>‹#›</a:t>
            </a:fld>
            <a:endParaRPr lang="en-US" sz="1600" dirty="0">
              <a:latin typeface="Arial"/>
            </a:endParaRPr>
          </a:p>
        </p:txBody>
      </p:sp>
    </p:spTree>
    <p:extLst>
      <p:ext uri="{BB962C8B-B14F-4D97-AF65-F5344CB8AC3E}">
        <p14:creationId xmlns:p14="http://schemas.microsoft.com/office/powerpoint/2010/main" val="64574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048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563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304800"/>
            <a:ext cx="533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br>
              <a:rPr lang="en-US"/>
            </a:br>
            <a:r>
              <a:rPr lang="en-US"/>
              <a:t> </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ChangeArrowheads="1"/>
          </p:cNvSpPr>
          <p:nvPr/>
        </p:nvSpPr>
        <p:spPr bwMode="auto">
          <a:xfrm>
            <a:off x="3048000" y="6477000"/>
            <a:ext cx="3657600"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a:spAutoFit/>
          </a:bodyPr>
          <a:lstStyle/>
          <a:p>
            <a:pPr>
              <a:spcBef>
                <a:spcPct val="50000"/>
              </a:spcBef>
            </a:pPr>
            <a:r>
              <a:rPr lang="en-US" sz="1400" b="1" i="1" dirty="0">
                <a:solidFill>
                  <a:srgbClr val="6D6D6D"/>
                </a:solidFill>
                <a:latin typeface="Arial" charset="0"/>
              </a:rPr>
              <a:t>Senior Design ECE 458 Spring 2020</a:t>
            </a:r>
          </a:p>
        </p:txBody>
      </p:sp>
      <p:sp>
        <p:nvSpPr>
          <p:cNvPr id="1030" name="Line 6"/>
          <p:cNvSpPr>
            <a:spLocks noChangeShapeType="1"/>
          </p:cNvSpPr>
          <p:nvPr/>
        </p:nvSpPr>
        <p:spPr bwMode="auto">
          <a:xfrm>
            <a:off x="280988" y="1143000"/>
            <a:ext cx="8507412" cy="0"/>
          </a:xfrm>
          <a:prstGeom prst="line">
            <a:avLst/>
          </a:prstGeom>
          <a:noFill/>
          <a:ln w="38100" cmpd="sng">
            <a:solidFill>
              <a:schemeClr val="bg2">
                <a:lumMod val="75000"/>
              </a:schemeClr>
            </a:solidFill>
            <a:round/>
            <a:headEnd/>
            <a:tailEnd/>
          </a:ln>
          <a:effectLst/>
          <a:extLst/>
        </p:spPr>
        <p:txBody>
          <a:bodyPr wrap="none" anchor="ctr"/>
          <a:lstStyle/>
          <a:p>
            <a:pPr>
              <a:defRPr/>
            </a:pPr>
            <a:endParaRPr lang="en-US">
              <a:ea typeface="ＭＳ Ｐゴシック" charset="0"/>
              <a:cs typeface="+mn-cs"/>
            </a:endParaRPr>
          </a:p>
        </p:txBody>
      </p:sp>
      <p:sp>
        <p:nvSpPr>
          <p:cNvPr id="1031" name="Line 7"/>
          <p:cNvSpPr>
            <a:spLocks noChangeShapeType="1"/>
          </p:cNvSpPr>
          <p:nvPr/>
        </p:nvSpPr>
        <p:spPr bwMode="auto">
          <a:xfrm>
            <a:off x="6172200" y="166688"/>
            <a:ext cx="0" cy="963612"/>
          </a:xfrm>
          <a:prstGeom prst="line">
            <a:avLst/>
          </a:prstGeom>
          <a:noFill/>
          <a:ln w="38100" cmpd="sng">
            <a:solidFill>
              <a:schemeClr val="bg2">
                <a:lumMod val="75000"/>
              </a:schemeClr>
            </a:solidFill>
            <a:round/>
            <a:headEnd/>
            <a:tailEnd/>
          </a:ln>
          <a:effectLst/>
          <a:extLst/>
        </p:spPr>
        <p:txBody>
          <a:bodyPr wrap="none" anchor="ctr"/>
          <a:lstStyle/>
          <a:p>
            <a:pPr>
              <a:defRPr/>
            </a:pPr>
            <a:endParaRPr lang="en-US">
              <a:ea typeface="ＭＳ Ｐゴシック" charset="0"/>
              <a:cs typeface="+mn-cs"/>
            </a:endParaRPr>
          </a:p>
        </p:txBody>
      </p:sp>
      <p:sp>
        <p:nvSpPr>
          <p:cNvPr id="9" name="Rectangle 5"/>
          <p:cNvSpPr>
            <a:spLocks noChangeArrowheads="1"/>
          </p:cNvSpPr>
          <p:nvPr userDrawn="1"/>
        </p:nvSpPr>
        <p:spPr bwMode="auto">
          <a:xfrm>
            <a:off x="6784975" y="304800"/>
            <a:ext cx="2587625" cy="705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spAutoFit/>
          </a:bodyPr>
          <a:lstStyle/>
          <a:p>
            <a:r>
              <a:rPr lang="en-US" sz="2000" b="1" i="1" dirty="0">
                <a:latin typeface="Arial" charset="0"/>
              </a:rPr>
              <a:t>ECE 458</a:t>
            </a:r>
          </a:p>
          <a:p>
            <a:r>
              <a:rPr lang="en-US" sz="2000" b="1" i="1" dirty="0">
                <a:latin typeface="Arial" charset="0"/>
              </a:rPr>
              <a:t>Senior</a:t>
            </a:r>
            <a:r>
              <a:rPr lang="en-US" sz="2000" b="1" i="1" baseline="0" dirty="0">
                <a:latin typeface="Arial" charset="0"/>
              </a:rPr>
              <a:t> Design</a:t>
            </a:r>
            <a:endParaRPr lang="en-US" sz="2000" b="1" i="1" dirty="0">
              <a:latin typeface="Arial" charset="0"/>
            </a:endParaRPr>
          </a:p>
        </p:txBody>
      </p:sp>
      <p:grpSp>
        <p:nvGrpSpPr>
          <p:cNvPr id="10" name="Group 9"/>
          <p:cNvGrpSpPr/>
          <p:nvPr userDrawn="1"/>
        </p:nvGrpSpPr>
        <p:grpSpPr>
          <a:xfrm>
            <a:off x="60942" y="228600"/>
            <a:ext cx="1386858" cy="753121"/>
            <a:chOff x="6887519" y="237479"/>
            <a:chExt cx="1966939" cy="966753"/>
          </a:xfrm>
        </p:grpSpPr>
        <p:pic>
          <p:nvPicPr>
            <p:cNvPr id="11" name="Picture 10"/>
            <p:cNvPicPr>
              <a:picLocks noChangeAspect="1"/>
            </p:cNvPicPr>
            <p:nvPr userDrawn="1"/>
          </p:nvPicPr>
          <p:blipFill rotWithShape="1">
            <a:blip r:embed="rId13"/>
            <a:srcRect r="73573"/>
            <a:stretch/>
          </p:blipFill>
          <p:spPr>
            <a:xfrm>
              <a:off x="6951664" y="237479"/>
              <a:ext cx="1735136" cy="736600"/>
            </a:xfrm>
            <a:prstGeom prst="rect">
              <a:avLst/>
            </a:prstGeom>
          </p:spPr>
        </p:pic>
        <p:pic>
          <p:nvPicPr>
            <p:cNvPr id="12" name="Picture 11"/>
            <p:cNvPicPr>
              <a:picLocks noChangeAspect="1"/>
            </p:cNvPicPr>
            <p:nvPr userDrawn="1"/>
          </p:nvPicPr>
          <p:blipFill rotWithShape="1">
            <a:blip r:embed="rId13"/>
            <a:srcRect l="26552" t="32197" r="43491"/>
            <a:stretch/>
          </p:blipFill>
          <p:spPr>
            <a:xfrm>
              <a:off x="6887519" y="704796"/>
              <a:ext cx="1966939" cy="499436"/>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3200" b="1">
          <a:solidFill>
            <a:schemeClr val="tx2"/>
          </a:solidFill>
          <a:latin typeface="Arial" charset="0"/>
          <a:ea typeface="MS PGothic" panose="020B0600070205080204" pitchFamily="34" charset="-128"/>
          <a:cs typeface="MS PGothic" charset="0"/>
        </a:defRPr>
      </a:lvl2pPr>
      <a:lvl3pPr algn="ctr" rtl="0" eaLnBrk="0" fontAlgn="base" hangingPunct="0">
        <a:spcBef>
          <a:spcPct val="0"/>
        </a:spcBef>
        <a:spcAft>
          <a:spcPct val="0"/>
        </a:spcAft>
        <a:defRPr sz="3200" b="1">
          <a:solidFill>
            <a:schemeClr val="tx2"/>
          </a:solidFill>
          <a:latin typeface="Arial" charset="0"/>
          <a:ea typeface="MS PGothic" panose="020B0600070205080204" pitchFamily="34" charset="-128"/>
          <a:cs typeface="MS PGothic" charset="0"/>
        </a:defRPr>
      </a:lvl3pPr>
      <a:lvl4pPr algn="ctr" rtl="0" eaLnBrk="0" fontAlgn="base" hangingPunct="0">
        <a:spcBef>
          <a:spcPct val="0"/>
        </a:spcBef>
        <a:spcAft>
          <a:spcPct val="0"/>
        </a:spcAft>
        <a:defRPr sz="3200" b="1">
          <a:solidFill>
            <a:schemeClr val="tx2"/>
          </a:solidFill>
          <a:latin typeface="Arial" charset="0"/>
          <a:ea typeface="MS PGothic" panose="020B0600070205080204" pitchFamily="34" charset="-128"/>
          <a:cs typeface="MS PGothic" charset="0"/>
        </a:defRPr>
      </a:lvl4pPr>
      <a:lvl5pPr algn="ctr" rtl="0" eaLnBrk="0" fontAlgn="base" hangingPunct="0">
        <a:spcBef>
          <a:spcPct val="0"/>
        </a:spcBef>
        <a:spcAft>
          <a:spcPct val="0"/>
        </a:spcAft>
        <a:defRPr sz="3200" b="1">
          <a:solidFill>
            <a:schemeClr val="tx2"/>
          </a:solidFill>
          <a:latin typeface="Arial" charset="0"/>
          <a:ea typeface="MS PGothic" panose="020B0600070205080204" pitchFamily="34" charset="-128"/>
          <a:cs typeface="MS PGothic" charset="0"/>
        </a:defRPr>
      </a:lvl5pPr>
      <a:lvl6pPr marL="457200" algn="ctr" rtl="0" eaLnBrk="0" fontAlgn="base" hangingPunct="0">
        <a:spcBef>
          <a:spcPct val="0"/>
        </a:spcBef>
        <a:spcAft>
          <a:spcPct val="0"/>
        </a:spcAft>
        <a:defRPr sz="3200" b="1">
          <a:solidFill>
            <a:schemeClr val="tx2"/>
          </a:solidFill>
          <a:latin typeface="Arial" charset="0"/>
          <a:ea typeface="ＭＳ Ｐゴシック" charset="0"/>
        </a:defRPr>
      </a:lvl6pPr>
      <a:lvl7pPr marL="914400" algn="ctr" rtl="0" eaLnBrk="0" fontAlgn="base" hangingPunct="0">
        <a:spcBef>
          <a:spcPct val="0"/>
        </a:spcBef>
        <a:spcAft>
          <a:spcPct val="0"/>
        </a:spcAft>
        <a:defRPr sz="3200" b="1">
          <a:solidFill>
            <a:schemeClr val="tx2"/>
          </a:solidFill>
          <a:latin typeface="Arial" charset="0"/>
          <a:ea typeface="ＭＳ Ｐゴシック" charset="0"/>
        </a:defRPr>
      </a:lvl7pPr>
      <a:lvl8pPr marL="1371600" algn="ctr" rtl="0" eaLnBrk="0" fontAlgn="base" hangingPunct="0">
        <a:spcBef>
          <a:spcPct val="0"/>
        </a:spcBef>
        <a:spcAft>
          <a:spcPct val="0"/>
        </a:spcAft>
        <a:defRPr sz="3200" b="1">
          <a:solidFill>
            <a:schemeClr val="tx2"/>
          </a:solidFill>
          <a:latin typeface="Arial" charset="0"/>
          <a:ea typeface="ＭＳ Ｐゴシック" charset="0"/>
        </a:defRPr>
      </a:lvl8pPr>
      <a:lvl9pPr marL="1828800" algn="ctr" rtl="0" eaLnBrk="0" fontAlgn="base" hangingPunct="0">
        <a:spcBef>
          <a:spcPct val="0"/>
        </a:spcBef>
        <a:spcAft>
          <a:spcPct val="0"/>
        </a:spcAft>
        <a:defRPr sz="32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SzPct val="100000"/>
        <a:buChar char="•"/>
        <a:defRPr sz="24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SzPct val="100000"/>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SzPct val="100000"/>
        <a:buChar char="•"/>
        <a:defRPr>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SzPct val="100000"/>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SzPct val="100000"/>
        <a:buChar char="•"/>
        <a:defRPr sz="1600">
          <a:solidFill>
            <a:schemeClr val="tx1"/>
          </a:solidFill>
          <a:latin typeface="+mn-lt"/>
          <a:ea typeface="MS PGothic" panose="020B0600070205080204" pitchFamily="34" charset="-128"/>
          <a:cs typeface="MS PGothic" charset="0"/>
        </a:defRPr>
      </a:lvl5pPr>
      <a:lvl6pPr marL="2514600" indent="-228600" algn="l" rtl="0" eaLnBrk="0" fontAlgn="base" hangingPunct="0">
        <a:spcBef>
          <a:spcPct val="20000"/>
        </a:spcBef>
        <a:spcAft>
          <a:spcPct val="0"/>
        </a:spcAft>
        <a:buSzPct val="100000"/>
        <a:buChar char="•"/>
        <a:defRPr sz="1600" b="1">
          <a:solidFill>
            <a:schemeClr val="tx1"/>
          </a:solidFill>
          <a:latin typeface="+mn-lt"/>
          <a:ea typeface="+mn-ea"/>
        </a:defRPr>
      </a:lvl6pPr>
      <a:lvl7pPr marL="2971800" indent="-228600" algn="l" rtl="0" eaLnBrk="0" fontAlgn="base" hangingPunct="0">
        <a:spcBef>
          <a:spcPct val="20000"/>
        </a:spcBef>
        <a:spcAft>
          <a:spcPct val="0"/>
        </a:spcAft>
        <a:buSzPct val="100000"/>
        <a:buChar char="•"/>
        <a:defRPr sz="1600" b="1">
          <a:solidFill>
            <a:schemeClr val="tx1"/>
          </a:solidFill>
          <a:latin typeface="+mn-lt"/>
          <a:ea typeface="+mn-ea"/>
        </a:defRPr>
      </a:lvl7pPr>
      <a:lvl8pPr marL="3429000" indent="-228600" algn="l" rtl="0" eaLnBrk="0" fontAlgn="base" hangingPunct="0">
        <a:spcBef>
          <a:spcPct val="20000"/>
        </a:spcBef>
        <a:spcAft>
          <a:spcPct val="0"/>
        </a:spcAft>
        <a:buSzPct val="100000"/>
        <a:buChar char="•"/>
        <a:defRPr sz="1600" b="1">
          <a:solidFill>
            <a:schemeClr val="tx1"/>
          </a:solidFill>
          <a:latin typeface="+mn-lt"/>
          <a:ea typeface="+mn-ea"/>
        </a:defRPr>
      </a:lvl8pPr>
      <a:lvl9pPr marL="3886200" indent="-228600" algn="l" rtl="0" eaLnBrk="0" fontAlgn="base" hangingPunct="0">
        <a:spcBef>
          <a:spcPct val="20000"/>
        </a:spcBef>
        <a:spcAft>
          <a:spcPct val="0"/>
        </a:spcAft>
        <a:buSzPct val="100000"/>
        <a:buChar char="•"/>
        <a:defRPr sz="16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662DF-695D-C34C-9FCC-3F12B2EEDF69}" type="datetimeFigureOut">
              <a:rPr lang="en-US" smtClean="0"/>
              <a:t>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B8E4C-F259-564D-9E89-251A1F907235}" type="slidenum">
              <a:rPr lang="en-US" smtClean="0"/>
              <a:t>‹#›</a:t>
            </a:fld>
            <a:endParaRPr lang="en-US"/>
          </a:p>
        </p:txBody>
      </p:sp>
    </p:spTree>
    <p:extLst>
      <p:ext uri="{BB962C8B-B14F-4D97-AF65-F5344CB8AC3E}">
        <p14:creationId xmlns:p14="http://schemas.microsoft.com/office/powerpoint/2010/main" val="4125396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Plan and Schedule </a:t>
            </a:r>
            <a:br>
              <a:rPr lang="en-US" dirty="0"/>
            </a:br>
            <a:r>
              <a:rPr lang="en-US" dirty="0"/>
              <a:t>Directions</a:t>
            </a:r>
            <a:br>
              <a:rPr lang="en-US" dirty="0"/>
            </a:br>
            <a:r>
              <a:rPr lang="en-US" dirty="0"/>
              <a:t>Grading Rubric</a:t>
            </a:r>
          </a:p>
        </p:txBody>
      </p:sp>
    </p:spTree>
    <p:extLst>
      <p:ext uri="{BB962C8B-B14F-4D97-AF65-F5344CB8AC3E}">
        <p14:creationId xmlns:p14="http://schemas.microsoft.com/office/powerpoint/2010/main" val="215273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and Schedule</a:t>
            </a:r>
          </a:p>
        </p:txBody>
      </p:sp>
      <p:sp>
        <p:nvSpPr>
          <p:cNvPr id="4" name="Content Placeholder 2"/>
          <p:cNvSpPr>
            <a:spLocks noGrp="1"/>
          </p:cNvSpPr>
          <p:nvPr>
            <p:ph idx="1"/>
          </p:nvPr>
        </p:nvSpPr>
        <p:spPr>
          <a:xfrm>
            <a:off x="609600" y="1371600"/>
            <a:ext cx="7772400" cy="4572000"/>
          </a:xfrm>
        </p:spPr>
        <p:txBody>
          <a:bodyPr/>
          <a:lstStyle/>
          <a:p>
            <a:r>
              <a:rPr lang="en-US" dirty="0"/>
              <a:t>Plan and Schedule MUST Include</a:t>
            </a:r>
          </a:p>
          <a:p>
            <a:pPr lvl="1"/>
            <a:r>
              <a:rPr lang="en-US" dirty="0"/>
              <a:t>Schedule and Tasks for Completion of the Design</a:t>
            </a:r>
          </a:p>
          <a:p>
            <a:pPr lvl="2"/>
            <a:r>
              <a:rPr lang="en-US" dirty="0"/>
              <a:t>Task Name</a:t>
            </a:r>
          </a:p>
          <a:p>
            <a:pPr lvl="2"/>
            <a:r>
              <a:rPr lang="en-US" dirty="0"/>
              <a:t>Planned Start and End Date of Task</a:t>
            </a:r>
          </a:p>
          <a:p>
            <a:pPr lvl="2"/>
            <a:r>
              <a:rPr lang="en-US" dirty="0"/>
              <a:t>Estimated Total Hours for Task </a:t>
            </a:r>
          </a:p>
          <a:p>
            <a:pPr lvl="2"/>
            <a:r>
              <a:rPr lang="en-US" dirty="0">
                <a:solidFill>
                  <a:srgbClr val="000000"/>
                </a:solidFill>
              </a:rPr>
              <a:t>Actual Start and End Date of Task (</a:t>
            </a:r>
            <a:r>
              <a:rPr lang="en-US" dirty="0">
                <a:solidFill>
                  <a:srgbClr val="FF0000"/>
                </a:solidFill>
              </a:rPr>
              <a:t>added after task completed</a:t>
            </a:r>
            <a:r>
              <a:rPr lang="en-US" dirty="0">
                <a:solidFill>
                  <a:srgbClr val="000000"/>
                </a:solidFill>
              </a:rPr>
              <a:t>)</a:t>
            </a:r>
          </a:p>
          <a:p>
            <a:pPr lvl="2"/>
            <a:r>
              <a:rPr lang="en-US" dirty="0">
                <a:solidFill>
                  <a:srgbClr val="000000"/>
                </a:solidFill>
              </a:rPr>
              <a:t>Actual Total Hours for Task (</a:t>
            </a:r>
            <a:r>
              <a:rPr lang="en-US" dirty="0">
                <a:solidFill>
                  <a:srgbClr val="FF0000"/>
                </a:solidFill>
              </a:rPr>
              <a:t>added after task completed</a:t>
            </a:r>
            <a:r>
              <a:rPr lang="en-US" dirty="0">
                <a:solidFill>
                  <a:srgbClr val="000000"/>
                </a:solidFill>
              </a:rPr>
              <a:t>)</a:t>
            </a:r>
          </a:p>
          <a:p>
            <a:pPr lvl="2"/>
            <a:r>
              <a:rPr lang="en-US" dirty="0"/>
              <a:t>The Team Member Responsible for Completing Each Task</a:t>
            </a:r>
          </a:p>
          <a:p>
            <a:pPr lvl="3"/>
            <a:r>
              <a:rPr lang="en-US" dirty="0"/>
              <a:t>“All” is not a Team Member! </a:t>
            </a:r>
          </a:p>
          <a:p>
            <a:pPr lvl="3"/>
            <a:r>
              <a:rPr lang="en-US" dirty="0"/>
              <a:t>If Multiple Team Members Work on a Task  Designate One Team Member Responsible for Its Completion.</a:t>
            </a:r>
          </a:p>
          <a:p>
            <a:pPr lvl="2"/>
            <a:endParaRPr lang="en-US" sz="1600" dirty="0"/>
          </a:p>
          <a:p>
            <a:pPr marL="896938" lvl="1" indent="-619125">
              <a:buNone/>
            </a:pPr>
            <a:r>
              <a:rPr lang="en-US" sz="1600" dirty="0"/>
              <a:t>Notes:  Your Plan and Schedule is not simply an administrative task.  It should be a “checklist” of everything that needs to be done to successfully complete your project and show that it meets your customer’s requirements.</a:t>
            </a:r>
          </a:p>
        </p:txBody>
      </p:sp>
    </p:spTree>
    <p:extLst>
      <p:ext uri="{BB962C8B-B14F-4D97-AF65-F5344CB8AC3E}">
        <p14:creationId xmlns:p14="http://schemas.microsoft.com/office/powerpoint/2010/main" val="184542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Format for Plan and Schedule</a:t>
            </a:r>
          </a:p>
        </p:txBody>
      </p:sp>
      <p:graphicFrame>
        <p:nvGraphicFramePr>
          <p:cNvPr id="4" name="Table 3"/>
          <p:cNvGraphicFramePr>
            <a:graphicFrameLocks noGrp="1"/>
          </p:cNvGraphicFramePr>
          <p:nvPr>
            <p:extLst>
              <p:ext uri="{D42A27DB-BD31-4B8C-83A1-F6EECF244321}">
                <p14:modId xmlns:p14="http://schemas.microsoft.com/office/powerpoint/2010/main" val="1854195633"/>
              </p:ext>
            </p:extLst>
          </p:nvPr>
        </p:nvGraphicFramePr>
        <p:xfrm>
          <a:off x="457200" y="1285491"/>
          <a:ext cx="7981731" cy="5115315"/>
        </p:xfrm>
        <a:graphic>
          <a:graphicData uri="http://schemas.openxmlformats.org/drawingml/2006/table">
            <a:tbl>
              <a:tblPr/>
              <a:tblGrid>
                <a:gridCol w="473896">
                  <a:extLst>
                    <a:ext uri="{9D8B030D-6E8A-4147-A177-3AD203B41FA5}">
                      <a16:colId xmlns:a16="http://schemas.microsoft.com/office/drawing/2014/main" val="20000"/>
                    </a:ext>
                  </a:extLst>
                </a:gridCol>
                <a:gridCol w="1020209">
                  <a:extLst>
                    <a:ext uri="{9D8B030D-6E8A-4147-A177-3AD203B41FA5}">
                      <a16:colId xmlns:a16="http://schemas.microsoft.com/office/drawing/2014/main" val="20001"/>
                    </a:ext>
                  </a:extLst>
                </a:gridCol>
                <a:gridCol w="807002">
                  <a:extLst>
                    <a:ext uri="{9D8B030D-6E8A-4147-A177-3AD203B41FA5}">
                      <a16:colId xmlns:a16="http://schemas.microsoft.com/office/drawing/2014/main" val="20002"/>
                    </a:ext>
                  </a:extLst>
                </a:gridCol>
                <a:gridCol w="653143">
                  <a:extLst>
                    <a:ext uri="{9D8B030D-6E8A-4147-A177-3AD203B41FA5}">
                      <a16:colId xmlns:a16="http://schemas.microsoft.com/office/drawing/2014/main" val="20003"/>
                    </a:ext>
                  </a:extLst>
                </a:gridCol>
                <a:gridCol w="558609">
                  <a:extLst>
                    <a:ext uri="{9D8B030D-6E8A-4147-A177-3AD203B41FA5}">
                      <a16:colId xmlns:a16="http://schemas.microsoft.com/office/drawing/2014/main" val="20004"/>
                    </a:ext>
                  </a:extLst>
                </a:gridCol>
                <a:gridCol w="558609">
                  <a:extLst>
                    <a:ext uri="{9D8B030D-6E8A-4147-A177-3AD203B41FA5}">
                      <a16:colId xmlns:a16="http://schemas.microsoft.com/office/drawing/2014/main" val="20005"/>
                    </a:ext>
                  </a:extLst>
                </a:gridCol>
                <a:gridCol w="558609">
                  <a:extLst>
                    <a:ext uri="{9D8B030D-6E8A-4147-A177-3AD203B41FA5}">
                      <a16:colId xmlns:a16="http://schemas.microsoft.com/office/drawing/2014/main" val="20006"/>
                    </a:ext>
                  </a:extLst>
                </a:gridCol>
                <a:gridCol w="558609">
                  <a:extLst>
                    <a:ext uri="{9D8B030D-6E8A-4147-A177-3AD203B41FA5}">
                      <a16:colId xmlns:a16="http://schemas.microsoft.com/office/drawing/2014/main" val="20007"/>
                    </a:ext>
                  </a:extLst>
                </a:gridCol>
                <a:gridCol w="558609">
                  <a:extLst>
                    <a:ext uri="{9D8B030D-6E8A-4147-A177-3AD203B41FA5}">
                      <a16:colId xmlns:a16="http://schemas.microsoft.com/office/drawing/2014/main" val="20008"/>
                    </a:ext>
                  </a:extLst>
                </a:gridCol>
                <a:gridCol w="558609">
                  <a:extLst>
                    <a:ext uri="{9D8B030D-6E8A-4147-A177-3AD203B41FA5}">
                      <a16:colId xmlns:a16="http://schemas.microsoft.com/office/drawing/2014/main" val="20009"/>
                    </a:ext>
                  </a:extLst>
                </a:gridCol>
                <a:gridCol w="558609">
                  <a:extLst>
                    <a:ext uri="{9D8B030D-6E8A-4147-A177-3AD203B41FA5}">
                      <a16:colId xmlns:a16="http://schemas.microsoft.com/office/drawing/2014/main" val="20010"/>
                    </a:ext>
                  </a:extLst>
                </a:gridCol>
                <a:gridCol w="558609">
                  <a:extLst>
                    <a:ext uri="{9D8B030D-6E8A-4147-A177-3AD203B41FA5}">
                      <a16:colId xmlns:a16="http://schemas.microsoft.com/office/drawing/2014/main" val="20011"/>
                    </a:ext>
                  </a:extLst>
                </a:gridCol>
                <a:gridCol w="558609">
                  <a:extLst>
                    <a:ext uri="{9D8B030D-6E8A-4147-A177-3AD203B41FA5}">
                      <a16:colId xmlns:a16="http://schemas.microsoft.com/office/drawing/2014/main" val="20012"/>
                    </a:ext>
                  </a:extLst>
                </a:gridCol>
              </a:tblGrid>
              <a:tr h="211718">
                <a:tc>
                  <a:txBody>
                    <a:bodyPr/>
                    <a:lstStyle/>
                    <a:p>
                      <a:pPr algn="ctr" fontAlgn="b"/>
                      <a:r>
                        <a:rPr lang="sk-SK" sz="1100" b="1" i="0" u="none" strike="noStrike" dirty="0">
                          <a:solidFill>
                            <a:srgbClr val="000000"/>
                          </a:solidFill>
                          <a:effectLst/>
                          <a:latin typeface="Calibri"/>
                        </a:rPr>
                        <a:t> </a:t>
                      </a: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sk-SK" sz="1100" b="1" i="0" u="none" strike="noStrike" dirty="0">
                          <a:solidFill>
                            <a:srgbClr val="000000"/>
                          </a:solidFill>
                          <a:effectLst/>
                          <a:latin typeface="Calibri"/>
                        </a:rPr>
                        <a:t> </a:t>
                      </a: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sk-SK" sz="1100" b="1" i="0" u="none" strike="noStrike" dirty="0">
                          <a:solidFill>
                            <a:srgbClr val="000000"/>
                          </a:solidFill>
                          <a:effectLst/>
                          <a:latin typeface="Calibri"/>
                        </a:rPr>
                        <a:t> </a:t>
                      </a: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sk-SK" sz="1100" b="1" i="0" u="none" strike="noStrike" dirty="0">
                          <a:solidFill>
                            <a:srgbClr val="000000"/>
                          </a:solidFill>
                          <a:effectLst/>
                          <a:latin typeface="Calibri"/>
                        </a:rPr>
                        <a:t> </a:t>
                      </a: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sk-SK" sz="1100" b="1" i="0" u="none" strike="noStrike" dirty="0">
                          <a:solidFill>
                            <a:srgbClr val="000000"/>
                          </a:solidFill>
                          <a:effectLst/>
                          <a:latin typeface="Calibri"/>
                        </a:rPr>
                        <a:t> </a:t>
                      </a:r>
                    </a:p>
                  </a:txBody>
                  <a:tcPr marL="8348" marR="8348" marT="8348"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sk-SK" sz="1100" b="1" i="0" u="none" strike="noStrike" dirty="0">
                          <a:solidFill>
                            <a:srgbClr val="000000"/>
                          </a:solidFill>
                          <a:effectLst/>
                          <a:latin typeface="Calibri"/>
                        </a:rPr>
                        <a:t> </a:t>
                      </a:r>
                    </a:p>
                  </a:txBody>
                  <a:tcPr marL="8348" marR="8348" marT="8348"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sk-SK" sz="1100" b="1" i="0" u="none" strike="noStrike">
                          <a:solidFill>
                            <a:srgbClr val="000000"/>
                          </a:solidFill>
                          <a:effectLst/>
                          <a:latin typeface="Calibri"/>
                        </a:rPr>
                        <a:t> </a:t>
                      </a:r>
                    </a:p>
                  </a:txBody>
                  <a:tcPr marL="8348" marR="8348" marT="8348"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3">
                  <a:txBody>
                    <a:bodyPr/>
                    <a:lstStyle/>
                    <a:p>
                      <a:pPr algn="l" fontAlgn="b"/>
                      <a:r>
                        <a:rPr lang="en-US" sz="1100" b="1" i="0" u="none" strike="noStrike" dirty="0">
                          <a:solidFill>
                            <a:srgbClr val="000000"/>
                          </a:solidFill>
                          <a:effectLst/>
                          <a:latin typeface="Calibri"/>
                        </a:rPr>
                        <a:t>SCHEDULE (WEEK ENDING)</a:t>
                      </a:r>
                    </a:p>
                  </a:txBody>
                  <a:tcPr marL="8348" marR="8348" marT="8348"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sk-SK" sz="1100" b="1" i="0" u="none" strike="noStrike" dirty="0">
                          <a:solidFill>
                            <a:srgbClr val="000000"/>
                          </a:solidFill>
                          <a:effectLst/>
                          <a:latin typeface="Calibri"/>
                        </a:rPr>
                        <a:t> </a:t>
                      </a:r>
                    </a:p>
                  </a:txBody>
                  <a:tcPr marL="8348" marR="8348" marT="8348"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sk-SK" sz="1100" b="1" i="0" u="none" strike="noStrike" dirty="0">
                          <a:solidFill>
                            <a:srgbClr val="000000"/>
                          </a:solidFill>
                          <a:effectLst/>
                          <a:latin typeface="Calibri"/>
                        </a:rPr>
                        <a:t> </a:t>
                      </a:r>
                    </a:p>
                  </a:txBody>
                  <a:tcPr marL="8348" marR="8348" marT="8348" marB="0" anchor="b">
                    <a:lnL>
                      <a:noFill/>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sk-SK" sz="1100" b="1"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615068">
                <a:tc>
                  <a:txBody>
                    <a:bodyPr/>
                    <a:lstStyle/>
                    <a:p>
                      <a:pPr algn="ctr" fontAlgn="ctr"/>
                      <a:r>
                        <a:rPr lang="en-US" sz="1100" b="1" i="0" u="none" strike="noStrike" dirty="0">
                          <a:solidFill>
                            <a:srgbClr val="000000"/>
                          </a:solidFill>
                          <a:effectLst/>
                          <a:latin typeface="Calibri"/>
                        </a:rPr>
                        <a:t>TASK ID</a:t>
                      </a: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TASK DESCRIPTION</a:t>
                      </a: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RESPONSIBLE TEAM MEMBER</a:t>
                      </a: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PLANNED TOTAL HOURS</a:t>
                      </a: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Jan</a:t>
                      </a:r>
                      <a:r>
                        <a:rPr lang="en-US" sz="1100" b="1" i="0" u="none" strike="noStrike" baseline="0" dirty="0">
                          <a:solidFill>
                            <a:srgbClr val="000000"/>
                          </a:solidFill>
                          <a:effectLst/>
                          <a:latin typeface="Calibri"/>
                        </a:rPr>
                        <a:t> 26</a:t>
                      </a:r>
                      <a:endParaRPr lang="en-US" sz="1100" b="1" i="0" u="none" strike="noStrike" dirty="0">
                        <a:solidFill>
                          <a:srgbClr val="000000"/>
                        </a:solidFill>
                        <a:effectLst/>
                        <a:latin typeface="Calibri"/>
                      </a:endParaRPr>
                    </a:p>
                  </a:txBody>
                  <a:tcPr marL="8348" marR="8348" marT="8348" marB="0" anchor="ctr">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Feb 2</a:t>
                      </a:r>
                    </a:p>
                  </a:txBody>
                  <a:tcPr marL="8348" marR="8348" marT="83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ctr"/>
                      <a:r>
                        <a:rPr lang="hr-HR" sz="1100" b="1" i="0" u="none" strike="noStrike" dirty="0">
                          <a:solidFill>
                            <a:srgbClr val="000000"/>
                          </a:solidFill>
                          <a:effectLst/>
                          <a:latin typeface="Calibri"/>
                        </a:rPr>
                        <a:t>- - - -</a:t>
                      </a:r>
                    </a:p>
                  </a:txBody>
                  <a:tcPr marL="8348" marR="8348" marT="83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ctr"/>
                      <a:r>
                        <a:rPr lang="cs-CZ" sz="1100" b="1" i="0" u="none" strike="noStrike" dirty="0">
                          <a:solidFill>
                            <a:srgbClr val="000000"/>
                          </a:solidFill>
                          <a:effectLst/>
                          <a:latin typeface="Calibri"/>
                        </a:rPr>
                        <a:t>Mar</a:t>
                      </a:r>
                      <a:r>
                        <a:rPr lang="cs-CZ" sz="1100" b="1" i="0" u="none" strike="noStrike" baseline="0" dirty="0">
                          <a:solidFill>
                            <a:srgbClr val="000000"/>
                          </a:solidFill>
                          <a:effectLst/>
                          <a:latin typeface="Calibri"/>
                        </a:rPr>
                        <a:t> 2</a:t>
                      </a:r>
                      <a:endParaRPr lang="cs-CZ" sz="1100" b="1" i="0" u="none" strike="noStrike" dirty="0">
                        <a:solidFill>
                          <a:srgbClr val="000000"/>
                        </a:solidFill>
                        <a:effectLst/>
                        <a:latin typeface="Calibri"/>
                      </a:endParaRPr>
                    </a:p>
                  </a:txBody>
                  <a:tcPr marL="8348" marR="8348" marT="83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ctr"/>
                      <a:r>
                        <a:rPr lang="fi-FI" sz="1100" b="1" i="0" u="none" strike="noStrike" dirty="0">
                          <a:solidFill>
                            <a:srgbClr val="000000"/>
                          </a:solidFill>
                          <a:effectLst/>
                          <a:latin typeface="Calibri"/>
                        </a:rPr>
                        <a:t>-</a:t>
                      </a:r>
                      <a:r>
                        <a:rPr lang="fi-FI" sz="1100" b="1" i="0" u="none" strike="noStrike" baseline="0" dirty="0">
                          <a:solidFill>
                            <a:srgbClr val="000000"/>
                          </a:solidFill>
                          <a:effectLst/>
                          <a:latin typeface="Calibri"/>
                        </a:rPr>
                        <a:t> - -</a:t>
                      </a:r>
                      <a:endParaRPr lang="fi-FI" sz="1100" b="1" i="0" u="none" strike="noStrike" dirty="0">
                        <a:solidFill>
                          <a:srgbClr val="000000"/>
                        </a:solidFill>
                        <a:effectLst/>
                        <a:latin typeface="Calibri"/>
                      </a:endParaRPr>
                    </a:p>
                  </a:txBody>
                  <a:tcPr marL="8348" marR="8348" marT="83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ctr"/>
                      <a:r>
                        <a:rPr lang="hr-HR" sz="1100" b="1" i="0" u="none" strike="noStrike" dirty="0">
                          <a:solidFill>
                            <a:srgbClr val="000000"/>
                          </a:solidFill>
                          <a:effectLst/>
                          <a:latin typeface="Calibri"/>
                        </a:rPr>
                        <a:t>Mar 30</a:t>
                      </a:r>
                    </a:p>
                  </a:txBody>
                  <a:tcPr marL="8348" marR="8348" marT="83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ctr"/>
                      <a:r>
                        <a:rPr lang="de-DE" sz="1100" b="1" i="0" u="none" strike="noStrike" dirty="0">
                          <a:solidFill>
                            <a:srgbClr val="000000"/>
                          </a:solidFill>
                          <a:effectLst/>
                          <a:latin typeface="Calibri"/>
                        </a:rPr>
                        <a:t>- - - </a:t>
                      </a:r>
                    </a:p>
                  </a:txBody>
                  <a:tcPr marL="8348" marR="8348" marT="83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ctr"/>
                      <a:r>
                        <a:rPr lang="de-DE" sz="1100" b="1" i="0" u="none" strike="noStrike" dirty="0">
                          <a:solidFill>
                            <a:srgbClr val="000000"/>
                          </a:solidFill>
                          <a:effectLst/>
                          <a:latin typeface="Calibri"/>
                        </a:rPr>
                        <a:t>May 2- 3</a:t>
                      </a:r>
                    </a:p>
                  </a:txBody>
                  <a:tcPr marL="8348" marR="8348" marT="83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ACTUAL TOTAL HOURS</a:t>
                      </a:r>
                    </a:p>
                  </a:txBody>
                  <a:tcPr marL="8348" marR="8348" marT="834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25061">
                <a:tc>
                  <a:txBody>
                    <a:bodyPr/>
                    <a:lstStyle/>
                    <a:p>
                      <a:pPr algn="ctr" fontAlgn="b"/>
                      <a:r>
                        <a:rPr lang="sk-SK" sz="800" b="0" i="0" u="none" strike="noStrike" dirty="0">
                          <a:solidFill>
                            <a:srgbClr val="000000"/>
                          </a:solidFill>
                          <a:effectLst/>
                          <a:latin typeface="Calibri"/>
                        </a:rPr>
                        <a:t> </a:t>
                      </a:r>
                    </a:p>
                  </a:txBody>
                  <a:tcPr marL="8348" marR="8348" marT="8348" marB="0" anchor="b">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000" b="1" i="0" u="none" strike="noStrike" dirty="0">
                          <a:solidFill>
                            <a:srgbClr val="000000"/>
                          </a:solidFill>
                          <a:effectLst/>
                          <a:latin typeface="Calibri"/>
                        </a:rPr>
                        <a:t>Plan and Schedule </a:t>
                      </a: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800" b="0" i="0" u="none" strike="noStrike" dirty="0">
                          <a:solidFill>
                            <a:srgbClr val="000000"/>
                          </a:solidFill>
                          <a:effectLst/>
                          <a:latin typeface="Calibri"/>
                        </a:rPr>
                        <a:t> </a:t>
                      </a: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800" b="0" i="0" u="none" strike="noStrike" dirty="0">
                          <a:solidFill>
                            <a:srgbClr val="000000"/>
                          </a:solidFill>
                          <a:effectLst/>
                          <a:latin typeface="Calibri"/>
                        </a:rPr>
                        <a:t> </a:t>
                      </a:r>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800" b="0"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800" b="0" i="0" u="none" strike="noStrike" dirty="0">
                          <a:solidFill>
                            <a:srgbClr val="000000"/>
                          </a:solidFill>
                          <a:effectLst/>
                          <a:latin typeface="Calibri"/>
                        </a:rPr>
                        <a:t>       </a:t>
                      </a:r>
                      <a:r>
                        <a:rPr lang="sk-SK" sz="1400" b="0" i="0" u="none" strike="noStrike" dirty="0">
                          <a:solidFill>
                            <a:srgbClr val="000000"/>
                          </a:solidFill>
                          <a:effectLst/>
                          <a:latin typeface="Calibri"/>
                        </a:rPr>
                        <a:t> Δ</a:t>
                      </a: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800" b="0"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800" b="0"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800" b="0"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800" b="0"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800" b="0"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800" b="0"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800" b="0" i="0" u="none" strike="noStrike" dirty="0">
                          <a:solidFill>
                            <a:srgbClr val="000000"/>
                          </a:solidFill>
                          <a:effectLst/>
                          <a:latin typeface="Calibri"/>
                        </a:rPr>
                        <a:t> </a:t>
                      </a:r>
                    </a:p>
                  </a:txBody>
                  <a:tcPr marL="8348" marR="8348" marT="8348" marB="0" anchor="b">
                    <a:lnL w="6350" cap="flat" cmpd="sng" algn="ctr">
                      <a:solidFill>
                        <a:srgbClr val="00000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5061">
                <a:tc>
                  <a:txBody>
                    <a:bodyPr/>
                    <a:lstStyle/>
                    <a:p>
                      <a:pPr algn="ctr"/>
                      <a:endParaRPr lang="en-US" sz="800" dirty="0"/>
                    </a:p>
                  </a:txBody>
                  <a:tcPr marL="8348" marR="8348" marT="8348" marB="0" anchor="b">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000" b="1" dirty="0">
                          <a:latin typeface="Calibri"/>
                          <a:cs typeface="Calibri"/>
                        </a:rPr>
                        <a:t>Test Plan</a:t>
                      </a: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a:t>         </a:t>
                      </a:r>
                      <a:r>
                        <a:rPr kumimoji="0" lang="sk-SK" sz="1400" b="0" i="0" u="none" strike="noStrike" kern="1200" cap="none" spc="0" normalizeH="0" baseline="0" noProof="0" dirty="0">
                          <a:ln>
                            <a:noFill/>
                          </a:ln>
                          <a:solidFill>
                            <a:srgbClr val="000000"/>
                          </a:solidFill>
                          <a:effectLst/>
                          <a:uLnTx/>
                          <a:uFillTx/>
                          <a:latin typeface="Calibri"/>
                          <a:ea typeface="+mn-ea"/>
                          <a:cs typeface="+mn-cs"/>
                        </a:rPr>
                        <a:t> Δ</a:t>
                      </a:r>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6002">
                <a:tc>
                  <a:txBody>
                    <a:bodyPr/>
                    <a:lstStyle/>
                    <a:p>
                      <a:pPr algn="ctr"/>
                      <a:endParaRPr lang="en-US" sz="800" dirty="0"/>
                    </a:p>
                  </a:txBody>
                  <a:tcPr marL="8348" marR="8348" marT="8348" marB="0" anchor="b">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000" b="1" dirty="0">
                          <a:latin typeface="Calibri"/>
                          <a:cs typeface="Calibri"/>
                        </a:rPr>
                        <a:t>Test Report</a:t>
                      </a: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a:t>      </a:t>
                      </a:r>
                      <a:r>
                        <a:rPr kumimoji="0" lang="sk-SK" sz="1400" b="0" i="0" u="none" strike="noStrike" kern="1200" cap="none" spc="0" normalizeH="0" baseline="0" noProof="0" dirty="0">
                          <a:ln>
                            <a:noFill/>
                          </a:ln>
                          <a:solidFill>
                            <a:srgbClr val="000000"/>
                          </a:solidFill>
                          <a:effectLst/>
                          <a:uLnTx/>
                          <a:uFillTx/>
                          <a:latin typeface="Calibri"/>
                          <a:ea typeface="+mn-ea"/>
                          <a:cs typeface="+mn-cs"/>
                        </a:rPr>
                        <a:t> Δ</a:t>
                      </a:r>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2413">
                <a:tc>
                  <a:txBody>
                    <a:bodyPr/>
                    <a:lstStyle/>
                    <a:p>
                      <a:pPr algn="ctr"/>
                      <a:endParaRPr lang="en-US" sz="800" dirty="0"/>
                    </a:p>
                  </a:txBody>
                  <a:tcPr marL="8348" marR="8348" marT="8348" marB="0" anchor="b">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000" b="1" dirty="0">
                          <a:latin typeface="Calibri"/>
                          <a:cs typeface="Calibri"/>
                        </a:rPr>
                        <a:t>Final Report</a:t>
                      </a: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0" lang="sk-SK" sz="1050" b="0" i="0" u="none" strike="noStrike" kern="1200" cap="none" spc="0" normalizeH="0" baseline="0" noProof="0" dirty="0">
                          <a:ln>
                            <a:noFill/>
                          </a:ln>
                          <a:solidFill>
                            <a:srgbClr val="000000"/>
                          </a:solidFill>
                          <a:effectLst/>
                          <a:uLnTx/>
                          <a:uFillTx/>
                          <a:latin typeface="Calibri"/>
                          <a:ea typeface="+mn-ea"/>
                          <a:cs typeface="+mn-cs"/>
                        </a:rPr>
                        <a:t>    </a:t>
                      </a:r>
                      <a:r>
                        <a:rPr kumimoji="0" lang="sk-SK" sz="1400" b="0" i="0" u="none" strike="noStrike" kern="1200" cap="none" spc="0" normalizeH="0" baseline="0" noProof="0" dirty="0">
                          <a:ln>
                            <a:noFill/>
                          </a:ln>
                          <a:solidFill>
                            <a:srgbClr val="000000"/>
                          </a:solidFill>
                          <a:effectLst/>
                          <a:uLnTx/>
                          <a:uFillTx/>
                          <a:latin typeface="Calibri"/>
                          <a:ea typeface="+mn-ea"/>
                          <a:cs typeface="+mn-cs"/>
                        </a:rPr>
                        <a:t>  Δ</a:t>
                      </a:r>
                      <a:endParaRPr lang="en-US" sz="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5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7500">
                <a:tc>
                  <a:txBody>
                    <a:bodyPr/>
                    <a:lstStyle/>
                    <a:p>
                      <a:pPr algn="ctr"/>
                      <a:endParaRPr lang="en-US" sz="800" dirty="0"/>
                    </a:p>
                  </a:txBody>
                  <a:tcPr marL="8348" marR="8348" marT="8348" marB="0" anchor="b">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000" b="1" dirty="0">
                          <a:latin typeface="Calibri"/>
                          <a:cs typeface="Calibri"/>
                        </a:rPr>
                        <a:t>Final Presentation</a:t>
                      </a:r>
                      <a:r>
                        <a:rPr lang="en-US" sz="1000" b="1" baseline="0" dirty="0">
                          <a:latin typeface="Calibri"/>
                          <a:cs typeface="Calibri"/>
                        </a:rPr>
                        <a:t> and Demo</a:t>
                      </a:r>
                      <a:endParaRPr lang="en-US" sz="1000" b="1" dirty="0">
                        <a:latin typeface="Calibri"/>
                        <a:cs typeface="Calibri"/>
                      </a:endParaRPr>
                    </a:p>
                  </a:txBody>
                  <a:tcPr marL="8348" marR="8348" marT="8348"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t>    </a:t>
                      </a:r>
                      <a:r>
                        <a:rPr lang="en-US" sz="1400" dirty="0"/>
                        <a:t> </a:t>
                      </a:r>
                      <a:r>
                        <a:rPr kumimoji="0" lang="sk-SK" sz="1400" b="0" i="0" u="none" strike="noStrike" kern="1200" cap="none" spc="0" normalizeH="0" baseline="0" noProof="0" dirty="0">
                          <a:ln>
                            <a:noFill/>
                          </a:ln>
                          <a:solidFill>
                            <a:srgbClr val="000000"/>
                          </a:solidFill>
                          <a:effectLst/>
                          <a:uLnTx/>
                          <a:uFillTx/>
                          <a:latin typeface="Calibri"/>
                          <a:ea typeface="+mn-ea"/>
                          <a:cs typeface="+mn-cs"/>
                        </a:rPr>
                        <a:t>Δ</a:t>
                      </a:r>
                      <a:endParaRPr lang="en-US" sz="800" dirty="0"/>
                    </a:p>
                    <a:p>
                      <a:endParaRPr lang="en-US" sz="1050" dirty="0"/>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sz="800" dirty="0"/>
                    </a:p>
                  </a:txBody>
                  <a:tcPr marL="8348" marR="8348" marT="8348" marB="0" anchor="b">
                    <a:lnL w="6350" cap="flat" cmpd="sng" algn="ctr">
                      <a:solidFill>
                        <a:srgbClr val="00000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60694">
                <a:tc rowSpan="2">
                  <a:txBody>
                    <a:bodyPr/>
                    <a:lstStyle/>
                    <a:p>
                      <a:pPr algn="ctr" fontAlgn="b"/>
                      <a:endParaRPr lang="sk-SK" sz="800" b="0" i="0" u="none" strike="noStrike" dirty="0">
                        <a:solidFill>
                          <a:srgbClr val="000000"/>
                        </a:solidFill>
                        <a:effectLst/>
                        <a:latin typeface="Calibri"/>
                      </a:endParaRPr>
                    </a:p>
                  </a:txBody>
                  <a:tcPr marL="8348" marR="8348" marT="8348" marB="0" anchor="b">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1600" b="0" i="0" u="none" strike="noStrike" kern="1200" dirty="0">
                        <a:solidFill>
                          <a:srgbClr val="000000"/>
                        </a:solidFill>
                        <a:effectLst/>
                        <a:latin typeface="Calibri"/>
                        <a:ea typeface="+mn-ea"/>
                        <a:cs typeface="+mn-cs"/>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60694">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0694">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160694">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0694">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16069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12"/>
                  </a:ext>
                </a:extLst>
              </a:tr>
              <a:tr h="160694">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16069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14"/>
                  </a:ext>
                </a:extLst>
              </a:tr>
              <a:tr h="160694">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r h="16069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16"/>
                  </a:ext>
                </a:extLst>
              </a:tr>
              <a:tr h="160694">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7"/>
                  </a:ext>
                </a:extLst>
              </a:tr>
              <a:tr h="160694">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8"/>
                  </a:ext>
                </a:extLst>
              </a:tr>
              <a:tr h="160694">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9"/>
                  </a:ext>
                </a:extLst>
              </a:tr>
              <a:tr h="160694">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0"/>
                  </a:ext>
                </a:extLst>
              </a:tr>
              <a:tr h="160694">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1"/>
                  </a:ext>
                </a:extLst>
              </a:tr>
              <a:tr h="160694">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2"/>
                  </a:ext>
                </a:extLst>
              </a:tr>
              <a:tr h="160694">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3"/>
                  </a:ext>
                </a:extLst>
              </a:tr>
              <a:tr h="160694">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endParaRPr lang="sk-SK" sz="800" b="0" i="0" u="none" strike="noStrike" dirty="0">
                        <a:solidFill>
                          <a:srgbClr val="000000"/>
                        </a:solidFill>
                        <a:effectLst/>
                        <a:latin typeface="Calibri"/>
                      </a:endParaRPr>
                    </a:p>
                  </a:txBody>
                  <a:tcPr marL="8348" marR="8348" marT="8348"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fontAlgn="b"/>
                      <a:endParaRPr lang="sk-SK" sz="800" b="0" i="0" u="none" strike="noStrike" dirty="0">
                        <a:solidFill>
                          <a:srgbClr val="000000"/>
                        </a:solidFill>
                        <a:effectLst/>
                        <a:latin typeface="Calibri"/>
                      </a:endParaRPr>
                    </a:p>
                  </a:txBody>
                  <a:tcPr marL="8348" marR="8348" marT="834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Rectangle 4"/>
          <p:cNvSpPr/>
          <p:nvPr/>
        </p:nvSpPr>
        <p:spPr bwMode="auto">
          <a:xfrm>
            <a:off x="3988667" y="3493165"/>
            <a:ext cx="1650134" cy="164435"/>
          </a:xfrm>
          <a:prstGeom prst="rect">
            <a:avLst/>
          </a:prstGeom>
          <a:solidFill>
            <a:schemeClr val="accent2">
              <a:lumMod val="40000"/>
              <a:lumOff val="60000"/>
            </a:schemeClr>
          </a:solidFill>
          <a:ln w="12700" cap="flat" cmpd="sng" algn="ctr">
            <a:solidFill>
              <a:schemeClr val="accent2">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Plan</a:t>
            </a:r>
          </a:p>
        </p:txBody>
      </p:sp>
      <p:sp>
        <p:nvSpPr>
          <p:cNvPr id="6" name="Rectangle 5"/>
          <p:cNvSpPr/>
          <p:nvPr/>
        </p:nvSpPr>
        <p:spPr bwMode="auto">
          <a:xfrm>
            <a:off x="4521478" y="3657600"/>
            <a:ext cx="1726922" cy="152400"/>
          </a:xfrm>
          <a:prstGeom prst="rect">
            <a:avLst/>
          </a:prstGeom>
          <a:solidFill>
            <a:schemeClr val="accent1">
              <a:lumMod val="60000"/>
              <a:lumOff val="40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50000"/>
              </a:lnSpc>
              <a:spcBef>
                <a:spcPct val="0"/>
              </a:spcBef>
              <a:spcAft>
                <a:spcPct val="0"/>
              </a:spcAft>
              <a:buClrTx/>
              <a:buSzTx/>
              <a:buFontTx/>
              <a:buNone/>
              <a:tabLst/>
            </a:pPr>
            <a:r>
              <a:rPr lang="en-US" sz="1050" dirty="0">
                <a:ea typeface="ＭＳ Ｐゴシック" charset="0"/>
              </a:rPr>
              <a:t>Actual</a:t>
            </a:r>
            <a:endParaRPr kumimoji="0" lang="en-US" sz="1050" b="0" i="0" u="none" strike="noStrike" cap="none" normalizeH="0" baseline="0" dirty="0">
              <a:ln>
                <a:noFill/>
              </a:ln>
              <a:solidFill>
                <a:schemeClr val="tx1"/>
              </a:solidFill>
              <a:effectLst/>
              <a:latin typeface="Times New Roman" charset="0"/>
              <a:ea typeface="ＭＳ Ｐゴシック" charset="0"/>
            </a:endParaRPr>
          </a:p>
        </p:txBody>
      </p:sp>
      <p:sp>
        <p:nvSpPr>
          <p:cNvPr id="7" name="TextBox 6"/>
          <p:cNvSpPr txBox="1"/>
          <p:nvPr/>
        </p:nvSpPr>
        <p:spPr>
          <a:xfrm>
            <a:off x="7956343" y="3505200"/>
            <a:ext cx="457200" cy="276999"/>
          </a:xfrm>
          <a:prstGeom prst="rect">
            <a:avLst/>
          </a:prstGeom>
          <a:noFill/>
        </p:spPr>
        <p:txBody>
          <a:bodyPr wrap="square" rtlCol="0">
            <a:spAutoFit/>
          </a:bodyPr>
          <a:lstStyle/>
          <a:p>
            <a:r>
              <a:rPr lang="en-US" sz="1200" dirty="0">
                <a:latin typeface="Arial"/>
              </a:rPr>
              <a:t>T2</a:t>
            </a:r>
          </a:p>
        </p:txBody>
      </p:sp>
      <p:sp>
        <p:nvSpPr>
          <p:cNvPr id="8" name="TextBox 7"/>
          <p:cNvSpPr txBox="1"/>
          <p:nvPr/>
        </p:nvSpPr>
        <p:spPr>
          <a:xfrm>
            <a:off x="2897676" y="3502223"/>
            <a:ext cx="457200" cy="276999"/>
          </a:xfrm>
          <a:prstGeom prst="rect">
            <a:avLst/>
          </a:prstGeom>
          <a:noFill/>
        </p:spPr>
        <p:txBody>
          <a:bodyPr wrap="square" rtlCol="0">
            <a:spAutoFit/>
          </a:bodyPr>
          <a:lstStyle/>
          <a:p>
            <a:pPr algn="ctr"/>
            <a:r>
              <a:rPr lang="en-US" sz="1200" dirty="0">
                <a:latin typeface="Arial"/>
              </a:rPr>
              <a:t>T1</a:t>
            </a:r>
          </a:p>
        </p:txBody>
      </p:sp>
      <p:sp>
        <p:nvSpPr>
          <p:cNvPr id="9" name="TextBox 8"/>
          <p:cNvSpPr txBox="1"/>
          <p:nvPr/>
        </p:nvSpPr>
        <p:spPr>
          <a:xfrm>
            <a:off x="88199" y="1358369"/>
            <a:ext cx="184666" cy="338554"/>
          </a:xfrm>
          <a:prstGeom prst="rect">
            <a:avLst/>
          </a:prstGeom>
          <a:noFill/>
        </p:spPr>
        <p:txBody>
          <a:bodyPr wrap="none" rtlCol="0">
            <a:spAutoFit/>
          </a:bodyPr>
          <a:lstStyle/>
          <a:p>
            <a:endParaRPr lang="en-US" sz="1600" dirty="0">
              <a:latin typeface="Arial"/>
            </a:endParaRPr>
          </a:p>
        </p:txBody>
      </p:sp>
      <p:sp>
        <p:nvSpPr>
          <p:cNvPr id="10" name="TextBox 9"/>
          <p:cNvSpPr txBox="1"/>
          <p:nvPr/>
        </p:nvSpPr>
        <p:spPr>
          <a:xfrm>
            <a:off x="990600" y="3505200"/>
            <a:ext cx="914400" cy="276999"/>
          </a:xfrm>
          <a:prstGeom prst="rect">
            <a:avLst/>
          </a:prstGeom>
          <a:noFill/>
        </p:spPr>
        <p:txBody>
          <a:bodyPr wrap="square" rtlCol="0">
            <a:spAutoFit/>
          </a:bodyPr>
          <a:lstStyle/>
          <a:p>
            <a:pPr algn="ctr"/>
            <a:r>
              <a:rPr lang="en-US" sz="1200" dirty="0">
                <a:latin typeface="Arial"/>
              </a:rPr>
              <a:t>Task XYZ</a:t>
            </a:r>
          </a:p>
        </p:txBody>
      </p:sp>
    </p:spTree>
    <p:extLst>
      <p:ext uri="{BB962C8B-B14F-4D97-AF65-F5344CB8AC3E}">
        <p14:creationId xmlns:p14="http://schemas.microsoft.com/office/powerpoint/2010/main" val="308682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334000" cy="609600"/>
          </a:xfrm>
        </p:spPr>
        <p:txBody>
          <a:bodyPr/>
          <a:lstStyle/>
          <a:p>
            <a:r>
              <a:rPr lang="en-US" sz="2000" dirty="0"/>
              <a:t>Guidelines for</a:t>
            </a:r>
            <a:br>
              <a:rPr lang="en-US" sz="2000" dirty="0"/>
            </a:br>
            <a:r>
              <a:rPr lang="en-US" sz="2000" dirty="0"/>
              <a:t>Plan and Schedule</a:t>
            </a:r>
          </a:p>
        </p:txBody>
      </p:sp>
      <p:sp>
        <p:nvSpPr>
          <p:cNvPr id="3" name="Content Placeholder 2"/>
          <p:cNvSpPr>
            <a:spLocks noGrp="1"/>
          </p:cNvSpPr>
          <p:nvPr>
            <p:ph idx="1"/>
          </p:nvPr>
        </p:nvSpPr>
        <p:spPr>
          <a:xfrm>
            <a:off x="228600" y="1524000"/>
            <a:ext cx="8534400" cy="4572000"/>
          </a:xfrm>
        </p:spPr>
        <p:txBody>
          <a:bodyPr/>
          <a:lstStyle/>
          <a:p>
            <a:r>
              <a:rPr lang="en-US" sz="2000" dirty="0"/>
              <a:t>The Application Used to Build the Schedule is Your Choice</a:t>
            </a:r>
          </a:p>
          <a:p>
            <a:pPr lvl="1"/>
            <a:r>
              <a:rPr lang="en-US" dirty="0"/>
              <a:t>Microsoft Project</a:t>
            </a:r>
          </a:p>
          <a:p>
            <a:pPr lvl="1"/>
            <a:r>
              <a:rPr lang="en-US" dirty="0"/>
              <a:t>Excel</a:t>
            </a:r>
          </a:p>
          <a:p>
            <a:pPr lvl="1"/>
            <a:r>
              <a:rPr lang="en-US" dirty="0"/>
              <a:t>Other</a:t>
            </a:r>
          </a:p>
          <a:p>
            <a:r>
              <a:rPr lang="en-US" sz="2000" dirty="0"/>
              <a:t>The “Actual Hours” Column on the Right Will be Filled in as Tasks are Completed</a:t>
            </a:r>
          </a:p>
          <a:p>
            <a:r>
              <a:rPr lang="en-US" sz="2000" dirty="0"/>
              <a:t>The Actual Start and Finish Dates Will be Filled in When Tasks are Begun and then when Completed</a:t>
            </a:r>
          </a:p>
          <a:p>
            <a:r>
              <a:rPr lang="en-US" sz="2000" dirty="0"/>
              <a:t>Use Units of Weeks (15 total including break)- This will Keep the Schedule to a Manageable Size. If Desired, You Can Add a Lower Level of Detail Either by Adding Additional Columns on Left (If you do this, Microsoft Project is suggested) or Including the Dates at the Beginning and End of the Task Bars</a:t>
            </a:r>
          </a:p>
        </p:txBody>
      </p:sp>
    </p:spTree>
    <p:extLst>
      <p:ext uri="{BB962C8B-B14F-4D97-AF65-F5344CB8AC3E}">
        <p14:creationId xmlns:p14="http://schemas.microsoft.com/office/powerpoint/2010/main" val="360757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sz="2000" dirty="0"/>
              <a:t>Task Description ” Column </a:t>
            </a:r>
            <a:br>
              <a:rPr lang="en-US" sz="2000" dirty="0"/>
            </a:br>
            <a:r>
              <a:rPr lang="en-US" sz="2000" dirty="0"/>
              <a:t>in the Schedule</a:t>
            </a:r>
          </a:p>
        </p:txBody>
      </p:sp>
      <p:sp>
        <p:nvSpPr>
          <p:cNvPr id="4" name="Content Placeholder 2"/>
          <p:cNvSpPr>
            <a:spLocks noGrp="1"/>
          </p:cNvSpPr>
          <p:nvPr>
            <p:ph idx="1"/>
          </p:nvPr>
        </p:nvSpPr>
        <p:spPr>
          <a:xfrm>
            <a:off x="457200" y="1524000"/>
            <a:ext cx="8305800" cy="5334000"/>
          </a:xfrm>
        </p:spPr>
        <p:txBody>
          <a:bodyPr/>
          <a:lstStyle/>
          <a:p>
            <a:r>
              <a:rPr lang="en-US" sz="1800" dirty="0"/>
              <a:t>Define Tasks to Ensure That All Parts of the Project are Addressed</a:t>
            </a:r>
          </a:p>
          <a:p>
            <a:pPr lvl="1"/>
            <a:r>
              <a:rPr lang="en-US" sz="1600" dirty="0"/>
              <a:t>Hardware</a:t>
            </a:r>
          </a:p>
          <a:p>
            <a:pPr lvl="1"/>
            <a:r>
              <a:rPr lang="en-US" sz="1600" dirty="0"/>
              <a:t>Software</a:t>
            </a:r>
          </a:p>
          <a:p>
            <a:pPr lvl="1"/>
            <a:r>
              <a:rPr lang="en-US" sz="1600" dirty="0"/>
              <a:t>Electrical</a:t>
            </a:r>
          </a:p>
          <a:p>
            <a:pPr lvl="1"/>
            <a:r>
              <a:rPr lang="en-US" sz="1600" dirty="0"/>
              <a:t>Interfaces</a:t>
            </a:r>
          </a:p>
          <a:p>
            <a:pPr lvl="1"/>
            <a:r>
              <a:rPr lang="en-US" sz="1600" b="1" dirty="0"/>
              <a:t>Test and Demonstrations</a:t>
            </a:r>
          </a:p>
          <a:p>
            <a:pPr lvl="1"/>
            <a:r>
              <a:rPr lang="en-US" sz="1600" dirty="0"/>
              <a:t>Reviews</a:t>
            </a:r>
          </a:p>
          <a:p>
            <a:r>
              <a:rPr lang="en-US" sz="1800" dirty="0"/>
              <a:t>The Best Way to Ensure That All Tasks Are Specified is to Correlate the Tasks to the Following:  </a:t>
            </a:r>
          </a:p>
          <a:p>
            <a:pPr lvl="1"/>
            <a:r>
              <a:rPr lang="en-US" sz="1600" dirty="0"/>
              <a:t>System Description</a:t>
            </a:r>
          </a:p>
          <a:p>
            <a:pPr lvl="2"/>
            <a:r>
              <a:rPr lang="en-US" sz="1400" dirty="0"/>
              <a:t>This will ensure that all parts of your project are addressed</a:t>
            </a:r>
          </a:p>
          <a:p>
            <a:pPr lvl="1"/>
            <a:r>
              <a:rPr lang="en-US" sz="1600" dirty="0"/>
              <a:t>Tests Supporting the Verification of Requirements</a:t>
            </a:r>
          </a:p>
          <a:p>
            <a:pPr lvl="2"/>
            <a:r>
              <a:rPr lang="en-US" sz="1400" dirty="0"/>
              <a:t>Requirements Form the Basis for Test- Related Tasks</a:t>
            </a:r>
          </a:p>
          <a:p>
            <a:pPr lvl="1"/>
            <a:r>
              <a:rPr lang="en-US" sz="1600" dirty="0"/>
              <a:t>Assignments and Due Dates</a:t>
            </a:r>
          </a:p>
          <a:p>
            <a:pPr lvl="2"/>
            <a:r>
              <a:rPr lang="en-US" sz="1400" dirty="0"/>
              <a:t>Listed at the Top of the Schedule for Reference</a:t>
            </a:r>
          </a:p>
        </p:txBody>
      </p:sp>
    </p:spTree>
    <p:extLst>
      <p:ext uri="{BB962C8B-B14F-4D97-AF65-F5344CB8AC3E}">
        <p14:creationId xmlns:p14="http://schemas.microsoft.com/office/powerpoint/2010/main" val="55259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Format for Plan</a:t>
            </a:r>
            <a:r>
              <a:rPr lang="en-US" sz="2000" baseline="0" dirty="0"/>
              <a:t> and Schedule Report</a:t>
            </a:r>
            <a:endParaRPr lang="en-US" sz="2000" dirty="0"/>
          </a:p>
        </p:txBody>
      </p:sp>
      <p:sp>
        <p:nvSpPr>
          <p:cNvPr id="3" name="Content Placeholder 2"/>
          <p:cNvSpPr>
            <a:spLocks noGrp="1"/>
          </p:cNvSpPr>
          <p:nvPr>
            <p:ph idx="1"/>
          </p:nvPr>
        </p:nvSpPr>
        <p:spPr>
          <a:xfrm>
            <a:off x="914400" y="1447800"/>
            <a:ext cx="8001000" cy="4876800"/>
          </a:xfrm>
        </p:spPr>
        <p:txBody>
          <a:bodyPr>
            <a:noAutofit/>
          </a:bodyPr>
          <a:lstStyle/>
          <a:p>
            <a:pPr marL="0" indent="0">
              <a:buNone/>
            </a:pPr>
            <a:r>
              <a:rPr lang="en-US" sz="1600" dirty="0"/>
              <a:t>Title Page</a:t>
            </a:r>
          </a:p>
          <a:p>
            <a:pPr marL="342900" lvl="1" indent="-342900">
              <a:buFont typeface="+mj-lt"/>
              <a:buAutoNum type="arabicPeriod"/>
            </a:pPr>
            <a:r>
              <a:rPr lang="en-US" sz="1600" dirty="0"/>
              <a:t>System Overview  </a:t>
            </a:r>
          </a:p>
          <a:p>
            <a:pPr lvl="1">
              <a:buFont typeface="Arial"/>
              <a:buChar char="•"/>
            </a:pPr>
            <a:r>
              <a:rPr lang="en-US" sz="1600" dirty="0"/>
              <a:t>Include CON-Ops, System Block Diagrams, Software Diagrams, Hardware and Electronics Drawings as Applicable</a:t>
            </a:r>
          </a:p>
          <a:p>
            <a:pPr lvl="1">
              <a:buFont typeface="Arial"/>
              <a:buChar char="•"/>
            </a:pPr>
            <a:r>
              <a:rPr lang="en-US" sz="1600" dirty="0"/>
              <a:t>Reuse Material from ECE 457 as Applicable </a:t>
            </a:r>
          </a:p>
          <a:p>
            <a:pPr lvl="1">
              <a:buFont typeface="Arial"/>
              <a:buChar char="•"/>
            </a:pPr>
            <a:r>
              <a:rPr lang="en-US" sz="1600" dirty="0"/>
              <a:t>Include any Updates Since ECE 457 PDR</a:t>
            </a:r>
          </a:p>
          <a:p>
            <a:pPr>
              <a:buFont typeface="+mj-lt"/>
              <a:buAutoNum type="arabicPeriod" startAt="2"/>
            </a:pPr>
            <a:r>
              <a:rPr lang="en-US" sz="1600" dirty="0"/>
              <a:t>Table Showing Current Engineering Requirements </a:t>
            </a:r>
          </a:p>
          <a:p>
            <a:pPr lvl="1">
              <a:buFont typeface="Arial"/>
              <a:buChar char="•"/>
            </a:pPr>
            <a:r>
              <a:rPr lang="en-US" sz="1600" dirty="0"/>
              <a:t>Reuse Earlier Tables Presented in ECE 457 PDR</a:t>
            </a:r>
          </a:p>
          <a:p>
            <a:pPr lvl="1">
              <a:buFont typeface="Arial"/>
              <a:buChar char="•"/>
            </a:pPr>
            <a:r>
              <a:rPr lang="en-US" sz="1600" dirty="0"/>
              <a:t>Include any Updates since PDR</a:t>
            </a:r>
          </a:p>
          <a:p>
            <a:pPr>
              <a:buFont typeface="+mj-lt"/>
              <a:buAutoNum type="arabicPeriod" startAt="3"/>
            </a:pPr>
            <a:r>
              <a:rPr lang="en-US" sz="1600" dirty="0"/>
              <a:t>Schedule </a:t>
            </a:r>
          </a:p>
          <a:p>
            <a:pPr marL="733425" indent="-285750">
              <a:buFont typeface="Arial"/>
              <a:buChar char="•"/>
            </a:pPr>
            <a:r>
              <a:rPr lang="en-US" sz="1600" b="1" dirty="0"/>
              <a:t>Use Format Shown </a:t>
            </a:r>
          </a:p>
          <a:p>
            <a:pPr marL="733425" indent="-285750">
              <a:buFont typeface="Arial"/>
              <a:buChar char="•"/>
            </a:pPr>
            <a:r>
              <a:rPr lang="en-US" sz="1600" dirty="0"/>
              <a:t>Include the following information for each task:</a:t>
            </a:r>
          </a:p>
          <a:p>
            <a:pPr lvl="2"/>
            <a:r>
              <a:rPr lang="en-US" sz="1600" dirty="0"/>
              <a:t>Task Name</a:t>
            </a:r>
            <a:endParaRPr lang="en-US" sz="1400" dirty="0"/>
          </a:p>
          <a:p>
            <a:pPr lvl="2"/>
            <a:r>
              <a:rPr lang="en-US" sz="1600" dirty="0"/>
              <a:t>Planned Start and End Date of Task </a:t>
            </a:r>
            <a:endParaRPr lang="en-US" sz="1400" dirty="0"/>
          </a:p>
          <a:p>
            <a:pPr lvl="2"/>
            <a:r>
              <a:rPr lang="en-US" sz="1600" dirty="0"/>
              <a:t>Estimated Total Hours for Task </a:t>
            </a:r>
            <a:endParaRPr lang="en-US" sz="1400" dirty="0"/>
          </a:p>
          <a:p>
            <a:pPr lvl="2"/>
            <a:r>
              <a:rPr lang="en-US" sz="1600" dirty="0"/>
              <a:t>Team Member Responsible for the Task</a:t>
            </a:r>
            <a:endParaRPr lang="en-US" sz="1400" dirty="0"/>
          </a:p>
          <a:p>
            <a:pPr marL="0" indent="0">
              <a:buNone/>
            </a:pPr>
            <a:endParaRPr lang="en-US" sz="1600" dirty="0"/>
          </a:p>
          <a:p>
            <a:endParaRPr lang="en-US" sz="1100" dirty="0"/>
          </a:p>
        </p:txBody>
      </p:sp>
    </p:spTree>
    <p:extLst>
      <p:ext uri="{BB962C8B-B14F-4D97-AF65-F5344CB8AC3E}">
        <p14:creationId xmlns:p14="http://schemas.microsoft.com/office/powerpoint/2010/main" val="227248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Notes on</a:t>
            </a:r>
            <a:br>
              <a:rPr lang="en-US" sz="1800" dirty="0"/>
            </a:br>
            <a:r>
              <a:rPr lang="en-US" sz="1800" dirty="0"/>
              <a:t>Plan</a:t>
            </a:r>
            <a:r>
              <a:rPr lang="en-US" sz="1800" baseline="0" dirty="0"/>
              <a:t> and Schedule Assignment</a:t>
            </a:r>
            <a:endParaRPr lang="en-US" sz="1800" dirty="0"/>
          </a:p>
        </p:txBody>
      </p:sp>
      <p:sp>
        <p:nvSpPr>
          <p:cNvPr id="3" name="Content Placeholder 2"/>
          <p:cNvSpPr>
            <a:spLocks noGrp="1"/>
          </p:cNvSpPr>
          <p:nvPr>
            <p:ph idx="1"/>
          </p:nvPr>
        </p:nvSpPr>
        <p:spPr>
          <a:xfrm>
            <a:off x="685800" y="1524000"/>
            <a:ext cx="8001000" cy="4953000"/>
          </a:xfrm>
        </p:spPr>
        <p:txBody>
          <a:bodyPr>
            <a:noAutofit/>
          </a:bodyPr>
          <a:lstStyle/>
          <a:p>
            <a:pPr marL="0" indent="0">
              <a:buNone/>
            </a:pPr>
            <a:r>
              <a:rPr lang="en-US" sz="1600" dirty="0"/>
              <a:t>Title Page</a:t>
            </a:r>
          </a:p>
          <a:p>
            <a:pPr marL="342900" lvl="1" indent="-342900">
              <a:buFont typeface="+mj-lt"/>
              <a:buAutoNum type="arabicPeriod"/>
            </a:pPr>
            <a:r>
              <a:rPr lang="en-US" sz="1600" dirty="0"/>
              <a:t>System Overview  </a:t>
            </a:r>
          </a:p>
          <a:p>
            <a:pPr marL="457200" lvl="1" indent="0">
              <a:buNone/>
            </a:pPr>
            <a:r>
              <a:rPr lang="en-US" sz="1400" dirty="0"/>
              <a:t>You should be able to reuse material produced in ECE 457 adding only updates for additional detail or changes based on customer/ advisor input.</a:t>
            </a:r>
          </a:p>
          <a:p>
            <a:pPr>
              <a:buFont typeface="+mj-lt"/>
              <a:buAutoNum type="arabicPeriod" startAt="2"/>
            </a:pPr>
            <a:r>
              <a:rPr lang="en-US" sz="1600" dirty="0"/>
              <a:t>Table Showing Current Engineering Requirements </a:t>
            </a:r>
          </a:p>
          <a:p>
            <a:pPr marL="457200" lvl="1" indent="0">
              <a:buNone/>
            </a:pPr>
            <a:r>
              <a:rPr lang="en-US" sz="1400" dirty="0"/>
              <a:t>Same comment as above. You should be able to reuse your requirements tables from ECE 457 and add additional detail, new or changed requirements/sub-requirements.  See next slide for requirements format.</a:t>
            </a:r>
          </a:p>
          <a:p>
            <a:pPr>
              <a:buFont typeface="+mj-lt"/>
              <a:buAutoNum type="arabicPeriod" startAt="3"/>
            </a:pPr>
            <a:r>
              <a:rPr lang="en-US" sz="1600" dirty="0"/>
              <a:t>Schedule </a:t>
            </a:r>
          </a:p>
          <a:p>
            <a:pPr marL="457200" lvl="1" indent="0">
              <a:buNone/>
            </a:pPr>
            <a:r>
              <a:rPr lang="en-US" sz="1400" dirty="0">
                <a:solidFill>
                  <a:srgbClr val="000000"/>
                </a:solidFill>
              </a:rPr>
              <a:t>If your schedule will not fit on one page (landscape mode suggested) then break it up over several pages. A logical, but not mandatory, place to break schedule is at the due dates for assignments.</a:t>
            </a:r>
          </a:p>
          <a:p>
            <a:pPr marL="457200" lvl="1" indent="0">
              <a:buNone/>
            </a:pPr>
            <a:endParaRPr lang="en-US" sz="1400" dirty="0">
              <a:solidFill>
                <a:srgbClr val="000000"/>
              </a:solidFill>
            </a:endParaRPr>
          </a:p>
          <a:p>
            <a:pPr marL="457200" lvl="1" indent="0">
              <a:buNone/>
            </a:pPr>
            <a:r>
              <a:rPr lang="en-US" sz="1400" dirty="0">
                <a:solidFill>
                  <a:srgbClr val="000000"/>
                </a:solidFill>
              </a:rPr>
              <a:t>Notes:  The System Overview and Requirements Tables are based on information previously developed.  Reusing them minimizes your work and helps ensure consistency from one assignment to the next.  </a:t>
            </a:r>
          </a:p>
          <a:p>
            <a:pPr marL="457200" lvl="1" indent="0">
              <a:buNone/>
            </a:pPr>
            <a:r>
              <a:rPr lang="en-US" sz="1400" dirty="0">
                <a:solidFill>
                  <a:srgbClr val="000000"/>
                </a:solidFill>
              </a:rPr>
              <a:t>Likewise, the Schedule will be reused and updated throughout the semester.  Keep this in mind when developing it– anything you can do to make it easy to update will save work later.</a:t>
            </a:r>
          </a:p>
          <a:p>
            <a:pPr marL="0" indent="0">
              <a:buNone/>
            </a:pPr>
            <a:endParaRPr lang="en-US" sz="1600" dirty="0"/>
          </a:p>
          <a:p>
            <a:endParaRPr lang="en-US" sz="1100" dirty="0"/>
          </a:p>
        </p:txBody>
      </p:sp>
    </p:spTree>
    <p:extLst>
      <p:ext uri="{BB962C8B-B14F-4D97-AF65-F5344CB8AC3E}">
        <p14:creationId xmlns:p14="http://schemas.microsoft.com/office/powerpoint/2010/main" val="287826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334000" cy="609600"/>
          </a:xfrm>
        </p:spPr>
        <p:txBody>
          <a:bodyPr/>
          <a:lstStyle/>
          <a:p>
            <a:r>
              <a:rPr lang="en-US" sz="1800" dirty="0"/>
              <a:t>Grading Rubric for </a:t>
            </a:r>
            <a:br>
              <a:rPr lang="en-US" sz="1800" dirty="0"/>
            </a:br>
            <a:r>
              <a:rPr lang="en-US" sz="1800" dirty="0"/>
              <a:t>Plan</a:t>
            </a:r>
            <a:r>
              <a:rPr lang="en-US" sz="1800" baseline="0" dirty="0"/>
              <a:t> and Schedule Assignment</a:t>
            </a:r>
            <a:endParaRPr lang="en-US" sz="1800" dirty="0"/>
          </a:p>
        </p:txBody>
      </p:sp>
      <p:graphicFrame>
        <p:nvGraphicFramePr>
          <p:cNvPr id="3" name="Object 2"/>
          <p:cNvGraphicFramePr>
            <a:graphicFrameLocks noChangeAspect="1"/>
          </p:cNvGraphicFramePr>
          <p:nvPr>
            <p:extLst>
              <p:ext uri="{D42A27DB-BD31-4B8C-83A1-F6EECF244321}">
                <p14:modId xmlns:p14="http://schemas.microsoft.com/office/powerpoint/2010/main" val="1691676036"/>
              </p:ext>
            </p:extLst>
          </p:nvPr>
        </p:nvGraphicFramePr>
        <p:xfrm>
          <a:off x="488950" y="1274763"/>
          <a:ext cx="7796213" cy="4525962"/>
        </p:xfrm>
        <a:graphic>
          <a:graphicData uri="http://schemas.openxmlformats.org/presentationml/2006/ole">
            <mc:AlternateContent xmlns:mc="http://schemas.openxmlformats.org/markup-compatibility/2006">
              <mc:Choice xmlns:v="urn:schemas-microsoft-com:vml" Requires="v">
                <p:oleObj spid="_x0000_s2062" name="Document" r:id="rId3" imgW="7827993" imgH="4539203" progId="Word.Document.12">
                  <p:embed/>
                </p:oleObj>
              </mc:Choice>
              <mc:Fallback>
                <p:oleObj name="Document" r:id="rId3" imgW="7827993" imgH="4539203" progId="Word.Document.12">
                  <p:embed/>
                  <p:pic>
                    <p:nvPicPr>
                      <p:cNvPr id="0" name=""/>
                      <p:cNvPicPr/>
                      <p:nvPr/>
                    </p:nvPicPr>
                    <p:blipFill>
                      <a:blip r:embed="rId4"/>
                      <a:stretch>
                        <a:fillRect/>
                      </a:stretch>
                    </p:blipFill>
                    <p:spPr>
                      <a:xfrm>
                        <a:off x="488950" y="1274763"/>
                        <a:ext cx="7796213" cy="4525962"/>
                      </a:xfrm>
                      <a:prstGeom prst="rect">
                        <a:avLst/>
                      </a:prstGeom>
                    </p:spPr>
                  </p:pic>
                </p:oleObj>
              </mc:Fallback>
            </mc:AlternateContent>
          </a:graphicData>
        </a:graphic>
      </p:graphicFrame>
    </p:spTree>
    <p:extLst>
      <p:ext uri="{BB962C8B-B14F-4D97-AF65-F5344CB8AC3E}">
        <p14:creationId xmlns:p14="http://schemas.microsoft.com/office/powerpoint/2010/main" val="220925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Directions for Submitting </a:t>
            </a:r>
            <a:br>
              <a:rPr lang="en-US" sz="2000" dirty="0"/>
            </a:br>
            <a:r>
              <a:rPr lang="en-US" sz="2000" dirty="0"/>
              <a:t>Plan and Schedule</a:t>
            </a:r>
          </a:p>
        </p:txBody>
      </p:sp>
      <p:sp>
        <p:nvSpPr>
          <p:cNvPr id="3" name="Content Placeholder 2"/>
          <p:cNvSpPr>
            <a:spLocks noGrp="1"/>
          </p:cNvSpPr>
          <p:nvPr>
            <p:ph idx="1"/>
          </p:nvPr>
        </p:nvSpPr>
        <p:spPr/>
        <p:txBody>
          <a:bodyPr/>
          <a:lstStyle/>
          <a:p>
            <a:r>
              <a:rPr lang="en-US" sz="2000" dirty="0"/>
              <a:t>Plan and Schedule Assignment is Due on Feb 4</a:t>
            </a:r>
            <a:r>
              <a:rPr lang="en-US" sz="2000" baseline="30000" dirty="0"/>
              <a:t>th</a:t>
            </a:r>
            <a:r>
              <a:rPr lang="en-US" sz="2000" dirty="0"/>
              <a:t> by NOON</a:t>
            </a:r>
          </a:p>
          <a:p>
            <a:r>
              <a:rPr lang="en-US" sz="2000" dirty="0"/>
              <a:t>Place Plan and Schedule File on m: drive In Your Project Folder</a:t>
            </a:r>
          </a:p>
          <a:p>
            <a:r>
              <a:rPr lang="en-US" sz="2000" dirty="0"/>
              <a:t>Use the Following Naming Convention for the File</a:t>
            </a:r>
            <a:br>
              <a:rPr lang="en-US" sz="2000" dirty="0"/>
            </a:br>
            <a:endParaRPr lang="en-US" sz="2000" dirty="0"/>
          </a:p>
          <a:p>
            <a:pPr marL="0" indent="0">
              <a:buNone/>
            </a:pPr>
            <a:r>
              <a:rPr lang="en-US" sz="2000" dirty="0"/>
              <a:t>		ECE-&lt;N&gt; Plan and </a:t>
            </a:r>
            <a:r>
              <a:rPr lang="en-US" sz="2000" dirty="0" err="1"/>
              <a:t>Schedule.docx</a:t>
            </a:r>
            <a:endParaRPr lang="en-US" sz="2000" dirty="0"/>
          </a:p>
          <a:p>
            <a:r>
              <a:rPr lang="en-US" sz="2000" dirty="0"/>
              <a:t> 		N is the Number of Your Project	</a:t>
            </a:r>
          </a:p>
          <a:p>
            <a:endParaRPr lang="en-US" sz="2000" dirty="0"/>
          </a:p>
          <a:p>
            <a:r>
              <a:rPr lang="en-US" sz="2000" dirty="0"/>
              <a:t>The Template for the Plan and Schedule is on the m: drive		</a:t>
            </a:r>
            <a:br>
              <a:rPr lang="en-US" sz="2000" dirty="0"/>
            </a:br>
            <a:r>
              <a:rPr lang="en-US" sz="2000" dirty="0"/>
              <a:t>	ECE458 Plan and Schedule Template.xlsx</a:t>
            </a:r>
            <a:endParaRPr lang="en-US" sz="1600" dirty="0"/>
          </a:p>
          <a:p>
            <a:endParaRPr lang="en-US" sz="2000" dirty="0"/>
          </a:p>
          <a:p>
            <a:endParaRPr lang="en-US" sz="1200" dirty="0"/>
          </a:p>
          <a:p>
            <a:pPr lvl="1"/>
            <a:endParaRPr lang="en-US" sz="1600" dirty="0"/>
          </a:p>
        </p:txBody>
      </p:sp>
    </p:spTree>
    <p:extLst>
      <p:ext uri="{BB962C8B-B14F-4D97-AF65-F5344CB8AC3E}">
        <p14:creationId xmlns:p14="http://schemas.microsoft.com/office/powerpoint/2010/main" val="1042901099"/>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txDef>
      <a:spPr>
        <a:noFill/>
      </a:spPr>
      <a:bodyPr wrap="square" rtlCol="0">
        <a:spAutoFit/>
      </a:bodyPr>
      <a:lstStyle>
        <a:defPPr>
          <a:defRPr sz="1600" dirty="0">
            <a:latin typeface="Aria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MicroNet 326:System/Apps:Applications:Microsoft PowerPoint 4:</Template>
  <TotalTime>1472217642</TotalTime>
  <Pages>22</Pages>
  <Words>710</Words>
  <Application>Microsoft Office PowerPoint</Application>
  <PresentationFormat>On-screen Show (4:3)</PresentationFormat>
  <Paragraphs>125</Paragraphs>
  <Slides>9</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ＭＳ Ｐゴシック</vt:lpstr>
      <vt:lpstr>ＭＳ Ｐゴシック</vt:lpstr>
      <vt:lpstr>Arial</vt:lpstr>
      <vt:lpstr>Calibri</vt:lpstr>
      <vt:lpstr>Times New Roman</vt:lpstr>
      <vt:lpstr>Office Theme</vt:lpstr>
      <vt:lpstr>Custom Design</vt:lpstr>
      <vt:lpstr>Microsoft Word Document</vt:lpstr>
      <vt:lpstr>Plan and Schedule  Directions Grading Rubric</vt:lpstr>
      <vt:lpstr>Plan and Schedule</vt:lpstr>
      <vt:lpstr>Format for Plan and Schedule</vt:lpstr>
      <vt:lpstr>Guidelines for Plan and Schedule</vt:lpstr>
      <vt:lpstr>“Task Description ” Column  in the Schedule</vt:lpstr>
      <vt:lpstr>Format for Plan and Schedule Report</vt:lpstr>
      <vt:lpstr>Notes on Plan and Schedule Assignment</vt:lpstr>
      <vt:lpstr>Grading Rubric for  Plan and Schedule Assignment</vt:lpstr>
      <vt:lpstr>Directions for Submitting  Plan and Schedule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Lecture on Standards</dc:title>
  <dc:subject/>
  <dc:creator>EMPLOYEE</dc:creator>
  <cp:keywords/>
  <dc:description/>
  <cp:lastModifiedBy>Paul J Fortier</cp:lastModifiedBy>
  <cp:revision>190</cp:revision>
  <cp:lastPrinted>2016-10-30T16:34:52Z</cp:lastPrinted>
  <dcterms:created xsi:type="dcterms:W3CDTF">1999-02-27T22:57:51Z</dcterms:created>
  <dcterms:modified xsi:type="dcterms:W3CDTF">2020-01-23T13:11:50Z</dcterms:modified>
  <cp:category/>
</cp:coreProperties>
</file>