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5" r:id="rId2"/>
    <p:sldId id="359" r:id="rId3"/>
    <p:sldId id="367" r:id="rId4"/>
    <p:sldId id="362" r:id="rId5"/>
    <p:sldId id="383" r:id="rId6"/>
    <p:sldId id="364" r:id="rId7"/>
    <p:sldId id="378" r:id="rId8"/>
    <p:sldId id="366" r:id="rId9"/>
    <p:sldId id="365" r:id="rId10"/>
    <p:sldId id="377" r:id="rId11"/>
    <p:sldId id="363" r:id="rId12"/>
    <p:sldId id="382" r:id="rId13"/>
    <p:sldId id="369" r:id="rId14"/>
    <p:sldId id="379" r:id="rId15"/>
    <p:sldId id="360" r:id="rId16"/>
    <p:sldId id="371" r:id="rId17"/>
    <p:sldId id="384" r:id="rId18"/>
    <p:sldId id="368" r:id="rId1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E49C4F-0444-F94D-9D3E-9120BC9FDFC1}">
          <p14:sldIdLst>
            <p14:sldId id="355"/>
            <p14:sldId id="359"/>
            <p14:sldId id="367"/>
            <p14:sldId id="362"/>
            <p14:sldId id="383"/>
            <p14:sldId id="364"/>
            <p14:sldId id="378"/>
            <p14:sldId id="366"/>
            <p14:sldId id="365"/>
            <p14:sldId id="377"/>
            <p14:sldId id="363"/>
            <p14:sldId id="382"/>
            <p14:sldId id="369"/>
            <p14:sldId id="379"/>
            <p14:sldId id="360"/>
            <p14:sldId id="371"/>
            <p14:sldId id="384"/>
            <p14:sldId id="368"/>
          </p14:sldIdLst>
        </p14:section>
        <p14:section name="Untitled Section" id="{4A0CF3ED-B4F1-2747-99C8-70060ECCEC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D1C1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5" autoAdjust="0"/>
    <p:restoredTop sz="98664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4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199" tIns="45291" rIns="92199" bIns="452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7594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4EA-1F43-D74A-A3B1-CED68BD3CF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2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4EA-1F43-D74A-A3B1-CED68BD3CF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2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28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7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0" y="6477000"/>
            <a:ext cx="312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6D6D6D"/>
                </a:solidFill>
                <a:latin typeface="Arial" charset="0"/>
              </a:rPr>
              <a:t>Senior Design ECE 457  Fall 2019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84975" y="304800"/>
            <a:ext cx="258762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2000" b="1" i="1" dirty="0">
                <a:latin typeface="Arial" charset="0"/>
              </a:rPr>
              <a:t>Course Introduction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0988" y="1143000"/>
            <a:ext cx="8507412" cy="0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477000" y="166688"/>
            <a:ext cx="0" cy="963612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60942" y="228600"/>
            <a:ext cx="1386858" cy="753121"/>
            <a:chOff x="6887519" y="237479"/>
            <a:chExt cx="1966939" cy="966753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13"/>
            <a:srcRect r="73573"/>
            <a:stretch/>
          </p:blipFill>
          <p:spPr>
            <a:xfrm>
              <a:off x="6951664" y="237479"/>
              <a:ext cx="1735136" cy="736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13"/>
            <a:srcRect l="26552" t="32197" r="43491"/>
            <a:stretch/>
          </p:blipFill>
          <p:spPr>
            <a:xfrm>
              <a:off x="6887519" y="704796"/>
              <a:ext cx="1966939" cy="49943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4EA-1F43-D74A-A3B1-CED68BD3CF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mccollough@umass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371600"/>
            <a:ext cx="5562600" cy="1470025"/>
          </a:xfrm>
        </p:spPr>
        <p:txBody>
          <a:bodyPr/>
          <a:lstStyle/>
          <a:p>
            <a:r>
              <a:rPr lang="en-US" dirty="0"/>
              <a:t>Welcome to ECE 457  Capstone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19400"/>
            <a:ext cx="7086600" cy="1752600"/>
          </a:xfrm>
        </p:spPr>
        <p:txBody>
          <a:bodyPr/>
          <a:lstStyle/>
          <a:p>
            <a:r>
              <a:rPr lang="en-US" dirty="0"/>
              <a:t>Paul Fortier</a:t>
            </a:r>
          </a:p>
          <a:p>
            <a:r>
              <a:rPr lang="en-US" dirty="0"/>
              <a:t>Professor ECE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Available Before Class Tues and Thurs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Available Anytime via email  </a:t>
            </a:r>
          </a:p>
          <a:p>
            <a:pPr marL="800100" lvl="1" indent="-342900">
              <a:buFont typeface="Arial"/>
              <a:buChar char="•"/>
            </a:pPr>
            <a:r>
              <a:rPr lang="en-US" b="1" dirty="0">
                <a:hlinkClick r:id="rId2"/>
              </a:rPr>
              <a:t>pfortier@umassd.edu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57500" y="6392426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1527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Schedule- 2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28819"/>
              </p:ext>
            </p:extLst>
          </p:nvPr>
        </p:nvGraphicFramePr>
        <p:xfrm>
          <a:off x="763588" y="1216025"/>
          <a:ext cx="7727950" cy="520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Document" r:id="rId3" imgW="6615139" imgH="4446706" progId="Word.Document.12">
                  <p:embed/>
                </p:oleObj>
              </mc:Choice>
              <mc:Fallback>
                <p:oleObj name="Document" r:id="rId3" imgW="6615139" imgH="4446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88" y="1216025"/>
                        <a:ext cx="7727950" cy="520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59392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Shared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24400"/>
          </a:xfrm>
        </p:spPr>
        <p:txBody>
          <a:bodyPr/>
          <a:lstStyle/>
          <a:p>
            <a:r>
              <a:rPr lang="en-US" sz="2800" dirty="0"/>
              <a:t>ECE457</a:t>
            </a:r>
            <a:endParaRPr lang="en-US" dirty="0"/>
          </a:p>
          <a:p>
            <a:pPr lvl="1"/>
            <a:r>
              <a:rPr lang="en-US" sz="2400" dirty="0"/>
              <a:t>Syllabus</a:t>
            </a:r>
          </a:p>
          <a:p>
            <a:pPr lvl="1"/>
            <a:r>
              <a:rPr lang="en-US" sz="2400" dirty="0"/>
              <a:t>General Information</a:t>
            </a:r>
          </a:p>
          <a:p>
            <a:pPr lvl="1"/>
            <a:r>
              <a:rPr lang="en-US" sz="2400" b="1" dirty="0"/>
              <a:t>Project Overviews</a:t>
            </a:r>
          </a:p>
          <a:p>
            <a:pPr lvl="1"/>
            <a:r>
              <a:rPr lang="en-US" sz="2400" b="1" dirty="0"/>
              <a:t>Students</a:t>
            </a:r>
          </a:p>
          <a:p>
            <a:pPr lvl="1"/>
            <a:r>
              <a:rPr lang="en-US" sz="2400" b="1" dirty="0"/>
              <a:t>Projects</a:t>
            </a:r>
          </a:p>
          <a:p>
            <a:pPr lvl="1"/>
            <a:r>
              <a:rPr lang="en-US" sz="2400" b="1" dirty="0"/>
              <a:t>Lectures</a:t>
            </a:r>
          </a:p>
          <a:p>
            <a:pPr lvl="1"/>
            <a:r>
              <a:rPr lang="en-US" sz="2400" b="1" dirty="0"/>
              <a:t>Assignments</a:t>
            </a:r>
          </a:p>
          <a:p>
            <a:pPr lvl="1"/>
            <a:endParaRPr lang="en-US" sz="2400" b="1" dirty="0"/>
          </a:p>
          <a:p>
            <a:pPr lvl="1"/>
            <a:r>
              <a:rPr lang="en-US" sz="1800" b="1" dirty="0"/>
              <a:t>Student and Project Folders are Read/ Write access as appropriate</a:t>
            </a:r>
          </a:p>
          <a:p>
            <a:pPr lvl="1"/>
            <a:r>
              <a:rPr lang="en-US" sz="1800" b="1" dirty="0"/>
              <a:t>All assignments will be submitted into Student or Project folders </a:t>
            </a:r>
          </a:p>
          <a:p>
            <a:pPr lvl="1"/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3352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/>
              </a:rPr>
              <a:t>Bold =&gt;  Folders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5364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Enrollment (COIN)</a:t>
            </a:r>
            <a:br>
              <a:rPr lang="en-US" dirty="0"/>
            </a:br>
            <a:r>
              <a:rPr lang="en-US" dirty="0"/>
              <a:t>Data as of 09/05/2019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17649"/>
              </p:ext>
            </p:extLst>
          </p:nvPr>
        </p:nvGraphicFramePr>
        <p:xfrm>
          <a:off x="304800" y="1407702"/>
          <a:ext cx="5791200" cy="4953002"/>
        </p:xfrm>
        <a:graphic>
          <a:graphicData uri="http://schemas.openxmlformats.org/drawingml/2006/table">
            <a:tbl>
              <a:tblPr/>
              <a:tblGrid>
                <a:gridCol w="157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362"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First Name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Tx/>
                        <a:buNone/>
                      </a:pPr>
                      <a:r>
                        <a:rPr lang="en-US" sz="16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Last Name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Tx/>
                        <a:buNone/>
                      </a:pPr>
                      <a:r>
                        <a:rPr lang="sk-SK" sz="1600" b="0" i="0" u="none" strike="noStrike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First Name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Tx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Last Name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Pascal </a:t>
                      </a:r>
                      <a:r>
                        <a:rPr lang="en-US" sz="1200" dirty="0" err="1"/>
                        <a:t>Leocles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Alexis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Ryan John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McCarthy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err="1"/>
                        <a:t>Majed</a:t>
                      </a:r>
                      <a:endParaRPr lang="en-US" sz="1200" dirty="0"/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err="1"/>
                        <a:t>Alharbi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Peter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McGrory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Jared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Alves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Aaron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Moore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Joao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Alves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John Charles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Morales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Michael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Benker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 err="1"/>
                        <a:t>Jaykumar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Patel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Justin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Bickford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Michael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Pelosi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Tyler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Botelho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Kevin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Prairie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Jason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Brice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Dennis Moreira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Robelo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Vander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Lopes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Brito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David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err="1"/>
                        <a:t>Skarbek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Lewis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Brum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Zachary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Taylor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Jonathon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Cronin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Cameron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Whittle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Lucio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Ben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Wierman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Ryan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Dumont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Liv Grace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/>
                        <a:t>de Freitas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Trevor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Fink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Jacob 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Aubertine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Jamir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Gilmore-Junior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Stephen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Felix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Eric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Keefer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Steven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Ferreira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Abigail Rachel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Keith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Ryan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Furtado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Kaley Dorothy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Lindsay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Sakiynah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Howard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Drew Aaron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Martins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Alec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Merolla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dirty="0"/>
                        <a:t>James Joseph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McCarthy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Tom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Morrissey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5C9CC-8E8A-4FE4-A7B6-7CAB4B72B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02346"/>
              </p:ext>
            </p:extLst>
          </p:nvPr>
        </p:nvGraphicFramePr>
        <p:xfrm>
          <a:off x="6096000" y="1403348"/>
          <a:ext cx="2901594" cy="4953002"/>
        </p:xfrm>
        <a:graphic>
          <a:graphicData uri="http://schemas.openxmlformats.org/drawingml/2006/table">
            <a:tbl>
              <a:tblPr/>
              <a:tblGrid>
                <a:gridCol w="1390847">
                  <a:extLst>
                    <a:ext uri="{9D8B030D-6E8A-4147-A177-3AD203B41FA5}">
                      <a16:colId xmlns:a16="http://schemas.microsoft.com/office/drawing/2014/main" val="228863446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2807045375"/>
                    </a:ext>
                  </a:extLst>
                </a:gridCol>
              </a:tblGrid>
              <a:tr h="286362"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First Name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FontTx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3366FF"/>
                          </a:solidFill>
                          <a:effectLst/>
                          <a:latin typeface="Calibri"/>
                        </a:rPr>
                        <a:t>Last Name</a:t>
                      </a:r>
                    </a:p>
                  </a:txBody>
                  <a:tcPr marL="9790" marR="9790" marT="9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9212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Jay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Votta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0254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Kevin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Teque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8210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62574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74559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69327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27385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3995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8211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52062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5544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2844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61262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64396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10353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8738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5072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17183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999442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/>
                        <a:buChar char="•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51540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790" marR="9790" marT="97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 and</a:t>
            </a:r>
            <a:br>
              <a:rPr lang="en-US" dirty="0"/>
            </a:br>
            <a:r>
              <a:rPr lang="en-US" dirty="0"/>
              <a:t>Team Formation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85800" y="1219200"/>
            <a:ext cx="7772400" cy="529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Review Projects and Complete Mini- Resumes--  Everyone!!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If you are interested in leading a project team indicate on the mini- resume</a:t>
            </a:r>
            <a:br>
              <a:rPr lang="en-US" sz="1800" dirty="0"/>
            </a:br>
            <a:r>
              <a:rPr lang="en-US" sz="1800" dirty="0"/>
              <a:t>If you have already spoken to other programs about projects indicate this on your mini- resume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On Tues Sept 10 mini- resumes will be reviewed to select team leads and begin the team formation process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On Thurs Sept 12 team formation process will continue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Thursday Evening- I will email everyone (students and project sponsors) with results of the project team formation process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Sept 12-  Teams should begin working with your sponsor/ customer.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IMPORTANT- If multiple students are interested in a project we can award them that project whether or not a team lead has expressed interest in that project!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All projects should have at least two members.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Other than the above there is no fixed definition of “Team Size”   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02232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 Resumes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562600" y="1240626"/>
            <a:ext cx="3429000" cy="553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/>
              <a:t>Mini- Resumes</a:t>
            </a:r>
          </a:p>
          <a:p>
            <a:pPr marL="685800" lvl="1">
              <a:buFont typeface="Arial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All Students, Including Team Leads must submit mini-resume</a:t>
            </a:r>
          </a:p>
          <a:p>
            <a:pPr marL="685800" lvl="1">
              <a:buFont typeface="Arial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EMAIL TO ME AT EMAIL ADDRESS</a:t>
            </a:r>
          </a:p>
          <a:p>
            <a:pPr marL="685800" lvl="1">
              <a:buFont typeface="Arial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pfortier@umass.edu</a:t>
            </a:r>
          </a:p>
          <a:p>
            <a:pPr marL="400050" lvl="1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US" sz="1600" b="1" dirty="0"/>
              <a:t>Responses due by 12:00 PM on Tues Sept 10</a:t>
            </a:r>
            <a:r>
              <a:rPr lang="en-US" sz="1600" b="1" baseline="30000" dirty="0"/>
              <a:t>th</a:t>
            </a:r>
            <a:r>
              <a:rPr lang="en-US" sz="1600" b="1" dirty="0"/>
              <a:t>.</a:t>
            </a:r>
            <a:br>
              <a:rPr lang="en-US" sz="1600" b="1" dirty="0"/>
            </a:br>
            <a:r>
              <a:rPr lang="en-US" sz="1600" b="1" dirty="0"/>
              <a:t>Late Responses will not be considered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/>
              <a:t>Uses</a:t>
            </a:r>
          </a:p>
          <a:p>
            <a:pPr marL="685800" lvl="1">
              <a:buFont typeface="Arial"/>
              <a:buChar char="•"/>
            </a:pPr>
            <a:r>
              <a:rPr lang="en-US" sz="1600" b="1" dirty="0"/>
              <a:t>Team Lead</a:t>
            </a:r>
          </a:p>
          <a:p>
            <a:pPr marL="685800" lvl="1">
              <a:buFont typeface="Arial"/>
              <a:buChar char="•"/>
            </a:pPr>
            <a:r>
              <a:rPr lang="en-US" sz="1600" b="1" dirty="0"/>
              <a:t>Team Member</a:t>
            </a:r>
          </a:p>
          <a:p>
            <a:pPr marL="685800" lvl="1">
              <a:buFont typeface="Arial"/>
              <a:buChar char="•"/>
            </a:pPr>
            <a:r>
              <a:rPr lang="en-US" sz="1600" b="1" dirty="0"/>
              <a:t> Project Selection</a:t>
            </a:r>
          </a:p>
          <a:p>
            <a:pPr marL="400050" lvl="1" indent="0">
              <a:buNone/>
            </a:pPr>
            <a:endParaRPr lang="en-US" sz="1600" b="1" dirty="0"/>
          </a:p>
          <a:p>
            <a:pPr marL="285750" indent="-285750">
              <a:buFont typeface="Arial"/>
              <a:buChar char="•"/>
            </a:pP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8173"/>
          <a:stretch/>
        </p:blipFill>
        <p:spPr>
          <a:xfrm>
            <a:off x="521946" y="1190266"/>
            <a:ext cx="4812054" cy="536293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0955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Leads- Initial List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1219200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Team Leads Have Been Suggested by Faculty and Classmates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If You Do Not Wish to be a Team Lead, See Me After Class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If You Wish to Be a Team Lead But Are Not on This List Please Indicate on Mini-Resume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Being a Team Lead Can be a Positive Experience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3366FF"/>
                </a:solidFill>
                <a:latin typeface="Arial"/>
              </a:rPr>
              <a:t>Your Grade in the Course Will not be Affected Positively or Negatively Based on Your Status as Team Lead or Team Member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68284"/>
              </p:ext>
            </p:extLst>
          </p:nvPr>
        </p:nvGraphicFramePr>
        <p:xfrm>
          <a:off x="5867400" y="3107027"/>
          <a:ext cx="2743200" cy="3101337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Majed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Alharbi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Jacob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Abertine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Abigail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Keith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James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McCarthy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McCarthy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Peter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McGrory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Morrissey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Kevin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Prairie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Wierman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29000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Team Lead Functions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Don’t have to be a technical “expert” on the project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Primary role is working with team to organize project and presentations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Typically schedule meetings with Sponsor and Advisor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latin typeface="Arial"/>
              </a:rPr>
              <a:t>My primary contact for project progress, problems, issues, etc.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157725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BB0F46-9BB6-465F-A081-B4F57F62B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88545"/>
              </p:ext>
            </p:extLst>
          </p:nvPr>
        </p:nvGraphicFramePr>
        <p:xfrm>
          <a:off x="85725" y="1025525"/>
          <a:ext cx="85883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3" imgW="8953157" imgH="5531435" progId="Word.Document.12">
                  <p:embed/>
                </p:oleObj>
              </mc:Choice>
              <mc:Fallback>
                <p:oleObj name="Document" r:id="rId3" imgW="8953157" imgH="5531435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" y="1025525"/>
                        <a:ext cx="8588375" cy="528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Projects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Project Descriptions are on m: drive in Project Descriptions Folder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4716" y="230898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4495800"/>
            <a:ext cx="426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</a:rPr>
              <a:t>Red: Faculty/ UMass Sponsored Project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79212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re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257800"/>
          </a:xfrm>
        </p:spPr>
        <p:txBody>
          <a:bodyPr/>
          <a:lstStyle/>
          <a:p>
            <a:r>
              <a:rPr lang="en-US" sz="2000" dirty="0"/>
              <a:t>Faculty or UMass- Sponsored ECE Projects</a:t>
            </a:r>
          </a:p>
          <a:p>
            <a:pPr lvl="1"/>
            <a:r>
              <a:rPr lang="en-US" sz="1800" dirty="0"/>
              <a:t>Project Numbers in Red</a:t>
            </a:r>
          </a:p>
          <a:p>
            <a:pPr lvl="1"/>
            <a:r>
              <a:rPr lang="en-US" sz="1800" dirty="0"/>
              <a:t>Potential Advantages</a:t>
            </a:r>
          </a:p>
          <a:p>
            <a:pPr lvl="2"/>
            <a:r>
              <a:rPr lang="en-US" sz="1600" dirty="0"/>
              <a:t>High Level of Access to Faculty/ UMass Sponsors</a:t>
            </a:r>
          </a:p>
          <a:p>
            <a:pPr lvl="2"/>
            <a:r>
              <a:rPr lang="en-US" sz="1600" dirty="0"/>
              <a:t>Projects in General are “State of the Art” </a:t>
            </a:r>
          </a:p>
          <a:p>
            <a:pPr lvl="2"/>
            <a:r>
              <a:rPr lang="en-US" sz="1600" dirty="0"/>
              <a:t>Benefit of above is opportunity to learn about new technologies with mentoring from faculty while executing your project</a:t>
            </a:r>
          </a:p>
          <a:p>
            <a:r>
              <a:rPr lang="en-US" sz="2000" dirty="0"/>
              <a:t>Externally Sponsored Projects</a:t>
            </a:r>
          </a:p>
          <a:p>
            <a:pPr lvl="1"/>
            <a:r>
              <a:rPr lang="en-US" sz="1800" dirty="0"/>
              <a:t>Project Numbers in Blue or Black</a:t>
            </a:r>
          </a:p>
          <a:p>
            <a:pPr lvl="2"/>
            <a:r>
              <a:rPr lang="en-US" sz="1600" dirty="0"/>
              <a:t>Blue =&gt; Sponsor access looks good</a:t>
            </a:r>
          </a:p>
          <a:p>
            <a:pPr lvl="2"/>
            <a:r>
              <a:rPr lang="en-US" sz="1600" dirty="0"/>
              <a:t>Black =&gt; Sponsor access less clear</a:t>
            </a:r>
          </a:p>
          <a:p>
            <a:r>
              <a:rPr lang="en-US" sz="2000" dirty="0"/>
              <a:t>Projects from Other Departments	</a:t>
            </a:r>
          </a:p>
          <a:p>
            <a:pPr lvl="1"/>
            <a:r>
              <a:rPr lang="en-US" sz="1800" dirty="0"/>
              <a:t>MNE following different process than ECE and BNG</a:t>
            </a:r>
          </a:p>
          <a:p>
            <a:pPr marL="457200" lvl="1" indent="0">
              <a:buNone/>
            </a:pPr>
            <a:endParaRPr lang="en-US" sz="1800" dirty="0"/>
          </a:p>
          <a:p>
            <a:pPr algn="ctr"/>
            <a:r>
              <a:rPr lang="en-US" sz="2000" dirty="0"/>
              <a:t>Slide is labeled “Suggestions” for a reason: Feel free to choose projects based on interests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56872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 and </a:t>
            </a:r>
            <a:br>
              <a:rPr lang="en-US" dirty="0"/>
            </a:br>
            <a:r>
              <a:rPr lang="en-US" dirty="0"/>
              <a:t>Tips for Success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143000"/>
            <a:ext cx="9144000" cy="4800600"/>
          </a:xfrm>
        </p:spPr>
        <p:txBody>
          <a:bodyPr/>
          <a:lstStyle/>
          <a:p>
            <a:r>
              <a:rPr lang="en-US" dirty="0"/>
              <a:t>Note</a:t>
            </a:r>
          </a:p>
          <a:p>
            <a:pPr lvl="2"/>
            <a:r>
              <a:rPr lang="en-US" sz="2000" dirty="0"/>
              <a:t>Make sure you are enrolled and that your email is correct</a:t>
            </a:r>
          </a:p>
          <a:p>
            <a:pPr lvl="2"/>
            <a:r>
              <a:rPr lang="en-US" sz="2000" dirty="0"/>
              <a:t>Make sure you can access the m: drive ECE 457 Folder</a:t>
            </a:r>
          </a:p>
          <a:p>
            <a:pPr lvl="2"/>
            <a:r>
              <a:rPr lang="en-US" sz="2000" dirty="0"/>
              <a:t>Review Projects and Submit Mini-Resumes by Noon Tues Sept 10</a:t>
            </a:r>
            <a:endParaRPr lang="en-US" dirty="0"/>
          </a:p>
          <a:p>
            <a:r>
              <a:rPr lang="en-US" dirty="0"/>
              <a:t>Tips </a:t>
            </a:r>
          </a:p>
          <a:p>
            <a:pPr lvl="1"/>
            <a:r>
              <a:rPr lang="en-US" dirty="0"/>
              <a:t>Don’t get Behind Schedule!!! This is the Number 1 Cause of Problems</a:t>
            </a:r>
          </a:p>
          <a:p>
            <a:pPr lvl="1"/>
            <a:r>
              <a:rPr lang="en-US" dirty="0"/>
              <a:t>If You Encounter Problems You Can’t or Don’t Know How to Solve:</a:t>
            </a:r>
          </a:p>
          <a:p>
            <a:pPr lvl="2"/>
            <a:r>
              <a:rPr lang="en-US" dirty="0"/>
              <a:t>Raise them with your Customer, Faculty Advisor, or Coordinator ASAP</a:t>
            </a:r>
          </a:p>
          <a:p>
            <a:pPr lvl="2"/>
            <a:r>
              <a:rPr lang="en-US" dirty="0"/>
              <a:t>Problems Generally Don’t go Away- They Get Worse and Cost you Time</a:t>
            </a:r>
          </a:p>
          <a:p>
            <a:pPr lvl="1"/>
            <a:r>
              <a:rPr lang="en-US" dirty="0"/>
              <a:t>Keep ALL Data, Information, etc. in Your </a:t>
            </a:r>
            <a:r>
              <a:rPr lang="en-US" dirty="0">
                <a:solidFill>
                  <a:srgbClr val="FF0000"/>
                </a:solidFill>
              </a:rPr>
              <a:t>Design Notebook </a:t>
            </a:r>
            <a:r>
              <a:rPr lang="en-US" dirty="0"/>
              <a:t>and/or on Your Computer.  Retain Previous Versions- You May Need Them</a:t>
            </a:r>
          </a:p>
          <a:p>
            <a:pPr lvl="1"/>
            <a:r>
              <a:rPr lang="en-US" dirty="0"/>
              <a:t>Develop a System to </a:t>
            </a:r>
            <a:r>
              <a:rPr lang="en-US" dirty="0">
                <a:solidFill>
                  <a:srgbClr val="FF0000"/>
                </a:solidFill>
              </a:rPr>
              <a:t>Manage and Save Your Data, Code, Results</a:t>
            </a:r>
            <a:r>
              <a:rPr lang="en-US" dirty="0"/>
              <a:t>, etc. on the Computer. Doesn’t Have to be Fancy.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3391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Background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1357729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42 Years Industry Experience (</a:t>
            </a:r>
            <a:r>
              <a:rPr lang="en-US" sz="2000" b="1" dirty="0" err="1">
                <a:latin typeface="Arial"/>
              </a:rPr>
              <a:t>Entrex</a:t>
            </a:r>
            <a:r>
              <a:rPr lang="en-US" sz="2000" b="1" dirty="0">
                <a:latin typeface="Arial"/>
              </a:rPr>
              <a:t>, Nixdorf, NUWC, Purvis)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Research and Development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Systems Engineering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Line Management / 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Hiring</a:t>
            </a:r>
          </a:p>
          <a:p>
            <a:pPr lvl="1"/>
            <a:endParaRPr lang="en-US" sz="2000" b="1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Professor at UMass Dartmouth– 26 years</a:t>
            </a:r>
          </a:p>
          <a:p>
            <a:endParaRPr lang="en-US" sz="2000" b="1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Numerous ANSI, IEEE, IARIA, NASA, DoD and ASEE Committees</a:t>
            </a:r>
          </a:p>
          <a:p>
            <a:pPr marL="285750" indent="-285750">
              <a:buFont typeface="Arial"/>
              <a:buChar char="•"/>
            </a:pPr>
            <a:endParaRPr lang="en-US" sz="2000" b="1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rial"/>
              </a:rPr>
              <a:t>Technical Background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latin typeface="Arial"/>
              </a:rPr>
              <a:t>Systems Design / Computer Architecture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latin typeface="Arial"/>
              </a:rPr>
              <a:t>Digital Design (VLSI / FPGA)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latin typeface="Arial"/>
              </a:rPr>
              <a:t>Systems Software Research and Design (Real-time database systems, real-time operating systems)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latin typeface="Arial"/>
              </a:rPr>
              <a:t>Reliability analysis, Systems verification and validation testing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b="1" dirty="0">
                <a:latin typeface="Arial"/>
              </a:rPr>
              <a:t>Sensor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2975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  <a:r>
              <a:rPr lang="en-US" baseline="0" dirty="0"/>
              <a:t>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Design for Electrical and Computer Engineers: Theory, Concepts, and Practice, by Ralph M. Ford and Chris S. </a:t>
            </a:r>
            <a:r>
              <a:rPr lang="en-US" dirty="0" err="1"/>
              <a:t>Coulston</a:t>
            </a:r>
            <a:r>
              <a:rPr lang="en-US" dirty="0"/>
              <a:t> </a:t>
            </a:r>
          </a:p>
          <a:p>
            <a:r>
              <a:rPr lang="en-US" dirty="0"/>
              <a:t>Attendance</a:t>
            </a:r>
          </a:p>
          <a:p>
            <a:r>
              <a:rPr lang="en-US" dirty="0"/>
              <a:t>Ethics</a:t>
            </a:r>
          </a:p>
          <a:p>
            <a:r>
              <a:rPr lang="en-US" dirty="0"/>
              <a:t>Intellectual Property (IP)</a:t>
            </a:r>
          </a:p>
          <a:p>
            <a:pPr lvl="1"/>
            <a:r>
              <a:rPr lang="en-US" dirty="0"/>
              <a:t>IP Waivers will be discussed next week</a:t>
            </a:r>
          </a:p>
          <a:p>
            <a:r>
              <a:rPr lang="en-US" dirty="0"/>
              <a:t>Computer Literacy</a:t>
            </a:r>
          </a:p>
          <a:p>
            <a:pPr lvl="1"/>
            <a:r>
              <a:rPr lang="en-US" dirty="0"/>
              <a:t>Assumption is familiarity with Word, </a:t>
            </a:r>
            <a:r>
              <a:rPr lang="en-US" dirty="0" err="1"/>
              <a:t>Powerpoint</a:t>
            </a:r>
            <a:r>
              <a:rPr lang="en-US" dirty="0"/>
              <a:t>, and Excel</a:t>
            </a:r>
          </a:p>
          <a:p>
            <a:pPr lvl="1"/>
            <a:r>
              <a:rPr lang="en-US" dirty="0"/>
              <a:t>Content and Clarity are more important than style </a:t>
            </a:r>
          </a:p>
          <a:p>
            <a:r>
              <a:rPr lang="en-US" dirty="0"/>
              <a:t>Grading</a:t>
            </a:r>
          </a:p>
          <a:p>
            <a:pPr lvl="1"/>
            <a:r>
              <a:rPr lang="en-US" dirty="0"/>
              <a:t>Explained in syllabus and later slide</a:t>
            </a:r>
          </a:p>
          <a:p>
            <a:r>
              <a:rPr lang="en-US" dirty="0"/>
              <a:t>Accommodations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37375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r>
              <a:rPr lang="en-US" dirty="0"/>
              <a:t>Provides the experience of executing an engineering design project from start to finish. </a:t>
            </a:r>
          </a:p>
          <a:p>
            <a:r>
              <a:rPr lang="en-US" dirty="0"/>
              <a:t>Solving open-ended problems</a:t>
            </a:r>
          </a:p>
          <a:p>
            <a:r>
              <a:rPr lang="en-US" dirty="0"/>
              <a:t>Defining and assessing design options </a:t>
            </a:r>
          </a:p>
          <a:p>
            <a:r>
              <a:rPr lang="en-US" dirty="0"/>
              <a:t>Dealing with standards and constraints, </a:t>
            </a:r>
          </a:p>
          <a:p>
            <a:r>
              <a:rPr lang="en-US" dirty="0"/>
              <a:t>Introduction to the methodologies and soft skills required to plan and execute an engineering design project.</a:t>
            </a:r>
          </a:p>
          <a:p>
            <a:pPr lvl="1"/>
            <a:r>
              <a:rPr lang="en-US" sz="2400" dirty="0"/>
              <a:t>Working in teams</a:t>
            </a:r>
          </a:p>
          <a:p>
            <a:pPr lvl="1"/>
            <a:r>
              <a:rPr lang="en-US" sz="2400" dirty="0"/>
              <a:t> Planning and scheduling </a:t>
            </a:r>
          </a:p>
          <a:p>
            <a:pPr lvl="1"/>
            <a:r>
              <a:rPr lang="en-US" sz="2400" dirty="0"/>
              <a:t>Interaction with customers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Course is Highly Relevant  When Interviewing for a Job and for Your Career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2414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/>
              <a:t>Most Important Positive Factors in Grading</a:t>
            </a:r>
          </a:p>
          <a:p>
            <a:pPr lvl="1"/>
            <a:r>
              <a:rPr lang="en-US" dirty="0"/>
              <a:t>How Well Your Project Meets Customer Requirements While Addressing Constraints</a:t>
            </a:r>
          </a:p>
          <a:p>
            <a:pPr lvl="1"/>
            <a:r>
              <a:rPr lang="en-US" dirty="0"/>
              <a:t>Your Understanding of the Problem Including Areas Where Requirements Were Not Met</a:t>
            </a:r>
          </a:p>
          <a:p>
            <a:pPr lvl="1"/>
            <a:r>
              <a:rPr lang="en-US" dirty="0"/>
              <a:t>Your Oral and Written Communication Skills</a:t>
            </a:r>
          </a:p>
          <a:p>
            <a:r>
              <a:rPr lang="en-US" dirty="0"/>
              <a:t>Negative Factors in Grading</a:t>
            </a:r>
          </a:p>
          <a:p>
            <a:pPr lvl="1"/>
            <a:r>
              <a:rPr lang="en-US" dirty="0"/>
              <a:t>Not Meeting Customer Requirements</a:t>
            </a:r>
          </a:p>
          <a:p>
            <a:pPr lvl="1"/>
            <a:r>
              <a:rPr lang="en-US" dirty="0"/>
              <a:t>Not Following a Reasonable Process</a:t>
            </a:r>
          </a:p>
          <a:p>
            <a:pPr lvl="1"/>
            <a:r>
              <a:rPr lang="en-US" dirty="0"/>
              <a:t>Not Working With Customer or Advisor as Often as Needed</a:t>
            </a:r>
          </a:p>
          <a:p>
            <a:pPr lvl="1"/>
            <a:r>
              <a:rPr lang="en-US" dirty="0"/>
              <a:t>Poor Quality Oral and Written Reports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4864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/>
              </a:rPr>
              <a:t>IMPORTANT !! “Doing a Lot of Work” or “Building a Lot of Stuff” Doesn’t Matter if the Result Doesn’t Meet Your Customers Requirements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213888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Course and Design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381000" y="1600200"/>
            <a:ext cx="8458200" cy="3962400"/>
            <a:chOff x="381000" y="228600"/>
            <a:chExt cx="8458200" cy="3962400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2971800" y="1219200"/>
              <a:ext cx="1295400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Define Customer </a:t>
              </a:r>
              <a:br>
                <a:rPr lang="en-US" sz="1100" b="1" dirty="0">
                  <a:cs typeface="+mn-cs"/>
                </a:rPr>
              </a:br>
              <a:r>
                <a:rPr lang="en-US" sz="1100" b="1" dirty="0">
                  <a:cs typeface="+mn-cs"/>
                </a:rPr>
                <a:t>Needs in </a:t>
              </a:r>
              <a:br>
                <a:rPr lang="en-US" sz="1100" b="1" dirty="0">
                  <a:cs typeface="+mn-cs"/>
                </a:rPr>
              </a:br>
              <a:r>
                <a:rPr lang="en-US" sz="1100" b="1" dirty="0">
                  <a:cs typeface="+mn-cs"/>
                </a:rPr>
                <a:t>Engineering Terms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5943600" y="1219200"/>
              <a:ext cx="1295400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Develop and </a:t>
              </a:r>
            </a:p>
            <a:p>
              <a:pPr>
                <a:defRPr/>
              </a:pPr>
              <a:r>
                <a:rPr lang="en-US" sz="1100" b="1" dirty="0">
                  <a:cs typeface="+mn-cs"/>
                </a:rPr>
                <a:t>Assess </a:t>
              </a:r>
              <a:br>
                <a:rPr lang="en-US" sz="1100" b="1" dirty="0">
                  <a:cs typeface="+mn-cs"/>
                </a:rPr>
              </a:br>
              <a:r>
                <a:rPr lang="en-US" sz="1100" b="1" dirty="0">
                  <a:cs typeface="+mn-cs"/>
                </a:rPr>
                <a:t>Alternatives </a:t>
              </a:r>
              <a:br>
                <a:rPr lang="en-US" sz="1100" b="1" dirty="0">
                  <a:cs typeface="+mn-cs"/>
                </a:rPr>
              </a:br>
              <a:r>
                <a:rPr lang="en-US" sz="1100" b="1" dirty="0">
                  <a:cs typeface="+mn-cs"/>
                </a:rPr>
                <a:t> to Find</a:t>
              </a:r>
            </a:p>
            <a:p>
              <a:pPr>
                <a:defRPr/>
              </a:pPr>
              <a:r>
                <a:rPr lang="en-US" sz="1100" b="1" dirty="0">
                  <a:cs typeface="+mn-cs"/>
                </a:rPr>
                <a:t>“Best Solution”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6713538" y="3048000"/>
              <a:ext cx="1744662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Preliminary Design</a:t>
              </a:r>
            </a:p>
            <a:p>
              <a:pPr>
                <a:defRPr/>
              </a:pPr>
              <a:r>
                <a:rPr lang="en-US" sz="800" b="1" dirty="0">
                  <a:cs typeface="+mn-cs"/>
                </a:rPr>
                <a:t>Prototyping, Simulation </a:t>
              </a:r>
            </a:p>
            <a:p>
              <a:pPr>
                <a:defRPr/>
              </a:pPr>
              <a:r>
                <a:rPr lang="en-US" sz="800" b="1" dirty="0">
                  <a:cs typeface="+mn-cs"/>
                </a:rPr>
                <a:t>Modeling, and Analysis</a:t>
              </a:r>
            </a:p>
            <a:p>
              <a:pPr>
                <a:defRPr/>
              </a:pPr>
              <a:r>
                <a:rPr lang="en-US" sz="1050" b="1" dirty="0"/>
                <a:t>Preliminary Test Plan</a:t>
              </a:r>
            </a:p>
            <a:p>
              <a:pPr>
                <a:defRPr/>
              </a:pPr>
              <a:endParaRPr lang="en-US" sz="1050" b="1" dirty="0">
                <a:cs typeface="+mn-cs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5638800" y="1676400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H="1">
              <a:off x="4368800" y="3505200"/>
              <a:ext cx="3810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667000" y="1676400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>
              <a:off x="8458200" y="3505200"/>
              <a:ext cx="3810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 flipH="1">
              <a:off x="8458200" y="1676400"/>
              <a:ext cx="3810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rot="16200000" flipH="1">
              <a:off x="7924800" y="2590800"/>
              <a:ext cx="1828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 flipH="1">
              <a:off x="6121400" y="3505200"/>
              <a:ext cx="6096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752600" y="1295400"/>
              <a:ext cx="914400" cy="762000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cs typeface="+mn-cs"/>
                </a:rPr>
                <a:t>Customer</a:t>
              </a:r>
            </a:p>
            <a:p>
              <a:pPr>
                <a:defRPr/>
              </a:pPr>
              <a:r>
                <a:rPr lang="en-US" sz="1200" b="1" dirty="0">
                  <a:cs typeface="+mn-cs"/>
                </a:rPr>
                <a:t>Needs</a:t>
              </a: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4267200" y="1676400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572000" y="1219200"/>
              <a:ext cx="1066800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Requirements </a:t>
              </a:r>
            </a:p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Review</a:t>
              </a:r>
            </a:p>
            <a:p>
              <a:pPr>
                <a:defRPr/>
              </a:pPr>
              <a:endParaRPr lang="en-US" sz="1100" b="1" dirty="0">
                <a:solidFill>
                  <a:srgbClr val="FF0000"/>
                </a:solidFill>
                <a:cs typeface="+mn-cs"/>
              </a:endParaRPr>
            </a:p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(Gate N) 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3471863" y="693738"/>
              <a:ext cx="1946275" cy="2286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latin typeface="Arial Narrow" charset="0"/>
                  <a:cs typeface="+mn-cs"/>
                </a:rPr>
                <a:t>Requirements &amp; Assumptions</a:t>
              </a:r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rot="16200000" flipV="1">
              <a:off x="3538537" y="2252663"/>
              <a:ext cx="246063" cy="793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 rot="16200000">
              <a:off x="3505200" y="1066800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4749800" y="3048000"/>
              <a:ext cx="1371600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Preliminary Design </a:t>
              </a:r>
              <a:br>
                <a:rPr lang="en-US" sz="1100" b="1" dirty="0">
                  <a:solidFill>
                    <a:srgbClr val="FF0000"/>
                  </a:solidFill>
                  <a:cs typeface="+mn-cs"/>
                </a:rPr>
              </a:b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Review and </a:t>
              </a:r>
            </a:p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Preliminary Test</a:t>
              </a:r>
            </a:p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Plan Review </a:t>
              </a:r>
            </a:p>
            <a:p>
              <a:pPr>
                <a:defRPr/>
              </a:pPr>
              <a:r>
                <a:rPr lang="en-US" sz="1100" b="1" dirty="0">
                  <a:solidFill>
                    <a:srgbClr val="FF0000"/>
                  </a:solidFill>
                  <a:cs typeface="+mn-cs"/>
                </a:rPr>
                <a:t>(Gate N+2)</a:t>
              </a: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5477933" y="2226734"/>
              <a:ext cx="23622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“Best” =&gt; System meets requirements and addresses constraints in most effective way</a:t>
              </a:r>
            </a:p>
          </p:txBody>
        </p:sp>
        <p:sp>
          <p:nvSpPr>
            <p:cNvPr id="59" name="TextBox 2"/>
            <p:cNvSpPr txBox="1">
              <a:spLocks noChangeArrowheads="1"/>
            </p:cNvSpPr>
            <p:nvPr/>
          </p:nvSpPr>
          <p:spPr bwMode="auto">
            <a:xfrm>
              <a:off x="1219200" y="228600"/>
              <a:ext cx="6705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ECE457-  Engineering Design Process Overview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2725738" y="2370138"/>
              <a:ext cx="1828800" cy="2286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latin typeface="Arial Narrow" charset="0"/>
                  <a:cs typeface="+mn-cs"/>
                </a:rPr>
                <a:t>Standards and Constraints</a:t>
              </a: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7543800" y="1219200"/>
              <a:ext cx="914400" cy="9144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cs typeface="+mn-cs"/>
                </a:rPr>
                <a:t>Concept</a:t>
              </a:r>
            </a:p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cs typeface="+mn-cs"/>
                </a:rPr>
                <a:t>Design </a:t>
              </a:r>
            </a:p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cs typeface="+mn-cs"/>
                </a:rPr>
                <a:t>Review</a:t>
              </a:r>
            </a:p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cs typeface="+mn-cs"/>
                </a:rPr>
                <a:t>(Gate N+1)</a:t>
              </a:r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7239000" y="1676400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78200" y="3124200"/>
              <a:ext cx="990600" cy="762000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cs typeface="+mn-cs"/>
                </a:rPr>
                <a:t>To ECE </a:t>
              </a:r>
            </a:p>
            <a:p>
              <a:pPr>
                <a:defRPr/>
              </a:pPr>
              <a:r>
                <a:rPr lang="en-US" sz="1200" b="1" dirty="0">
                  <a:cs typeface="+mn-cs"/>
                </a:rPr>
                <a:t>458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381000" y="3962400"/>
              <a:ext cx="1752600" cy="228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Team Lead Selection</a:t>
              </a:r>
            </a:p>
          </p:txBody>
        </p:sp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381000" y="3294063"/>
              <a:ext cx="1752600" cy="4397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Team Lead </a:t>
              </a:r>
            </a:p>
            <a:p>
              <a:pPr>
                <a:defRPr/>
              </a:pPr>
              <a:r>
                <a:rPr lang="en-US" sz="1100" b="1" dirty="0">
                  <a:cs typeface="+mn-cs"/>
                </a:rPr>
                <a:t>Project Selection</a:t>
              </a: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381000" y="2598738"/>
              <a:ext cx="1752600" cy="4667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Team Leads Select </a:t>
              </a:r>
            </a:p>
            <a:p>
              <a:pPr>
                <a:defRPr/>
              </a:pPr>
              <a:r>
                <a:rPr lang="en-US" sz="1100" b="1" dirty="0">
                  <a:cs typeface="+mn-cs"/>
                </a:rPr>
                <a:t>Team Members</a:t>
              </a: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381000" y="2133600"/>
              <a:ext cx="1752600" cy="2286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71842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 b="1" dirty="0">
                  <a:cs typeface="+mn-cs"/>
                </a:rPr>
                <a:t>Customer Meetings</a:t>
              </a: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2590800" y="2709862"/>
              <a:ext cx="1066800" cy="261938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1" dirty="0">
                  <a:solidFill>
                    <a:srgbClr val="FF0000"/>
                  </a:solidFill>
                  <a:latin typeface="Arial Narrow" charset="0"/>
                  <a:cs typeface="+mn-cs"/>
                </a:rPr>
                <a:t>Mini- Resumes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rot="16200000">
              <a:off x="1181100" y="3848100"/>
              <a:ext cx="2286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rot="16200000">
              <a:off x="1189038" y="3162300"/>
              <a:ext cx="2286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 rot="16200000">
              <a:off x="1181100" y="2476500"/>
              <a:ext cx="2286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1295400" y="1676400"/>
              <a:ext cx="4572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" name="Line 30"/>
            <p:cNvSpPr>
              <a:spLocks noChangeShapeType="1"/>
            </p:cNvSpPr>
            <p:nvPr/>
          </p:nvSpPr>
          <p:spPr bwMode="auto">
            <a:xfrm rot="16200000" flipH="1">
              <a:off x="1066800" y="1905000"/>
              <a:ext cx="457200" cy="0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 flipH="1">
              <a:off x="2133600" y="2832100"/>
              <a:ext cx="4572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H="1">
              <a:off x="5410200" y="812800"/>
              <a:ext cx="1287463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rot="5400000" flipV="1">
              <a:off x="6473825" y="1028701"/>
              <a:ext cx="396875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 rot="5400000" flipV="1">
              <a:off x="4935538" y="1084263"/>
              <a:ext cx="3048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 rot="16200000" flipH="1">
              <a:off x="2705100" y="3238500"/>
              <a:ext cx="5334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H="1">
              <a:off x="2133600" y="3505200"/>
              <a:ext cx="838200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78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82657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Assignments </a:t>
            </a:r>
            <a:br>
              <a:rPr lang="en-US" dirty="0"/>
            </a:br>
            <a:r>
              <a:rPr lang="en-US" sz="1800" dirty="0"/>
              <a:t>Professional and Educational Perspective</a:t>
            </a:r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163586"/>
              </p:ext>
            </p:extLst>
          </p:nvPr>
        </p:nvGraphicFramePr>
        <p:xfrm>
          <a:off x="457200" y="1447800"/>
          <a:ext cx="8229600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Educational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System Requirements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Provides practice</a:t>
                      </a:r>
                      <a:r>
                        <a:rPr lang="en-US" sz="1600" baseline="0" dirty="0"/>
                        <a:t> in the </a:t>
                      </a:r>
                      <a:r>
                        <a:rPr lang="en-US" sz="1600" dirty="0"/>
                        <a:t>important process</a:t>
                      </a:r>
                      <a:r>
                        <a:rPr lang="en-US" sz="1600" baseline="0" dirty="0"/>
                        <a:t> of translating </a:t>
                      </a:r>
                      <a:r>
                        <a:rPr lang="en-US" sz="1600" dirty="0"/>
                        <a:t> non-technical requirements into technical 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Requirements form the basis</a:t>
                      </a:r>
                      <a:r>
                        <a:rPr lang="en-US" sz="1600" baseline="0" dirty="0"/>
                        <a:t> for evaluating your performance (grade!)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Concept Design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Generally required to</a:t>
                      </a:r>
                      <a:r>
                        <a:rPr lang="en-US" sz="1600" baseline="0" dirty="0"/>
                        <a:t> either provide the customer with choices and/or demonstrate that “best” solutions have been identified  Avoids the “Here’s the answer- what’s the problem” syndrome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Provides the opportunity</a:t>
                      </a:r>
                      <a:r>
                        <a:rPr lang="en-US" sz="1600" baseline="0" dirty="0"/>
                        <a:t> to utilize learning from multiple courses; provides practice in not jumping to the first solution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Preliminary</a:t>
                      </a:r>
                      <a:r>
                        <a:rPr lang="en-US" sz="1800" baseline="0" dirty="0"/>
                        <a:t> Design Review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Required</a:t>
                      </a:r>
                      <a:r>
                        <a:rPr lang="en-US" sz="1600" baseline="0" dirty="0"/>
                        <a:t> to verify that the proposed design solution to problem meets requirements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Checkpoint</a:t>
                      </a:r>
                      <a:r>
                        <a:rPr lang="en-US" sz="1600" baseline="0" dirty="0"/>
                        <a:t> on your progress; verifies that your proposed solution is practical in an academic environment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5072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19600" y="4495800"/>
            <a:ext cx="4572000" cy="1752600"/>
          </a:xfrm>
          <a:prstGeom prst="ellipse">
            <a:avLst/>
          </a:prstGeom>
          <a:solidFill>
            <a:srgbClr val="FAFD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282575" marR="0" indent="2952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Customer/ Sponsor</a:t>
            </a:r>
          </a:p>
          <a:p>
            <a:pPr marL="166688" marR="0" indent="-50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>
                <a:latin typeface="+mn-lt"/>
                <a:ea typeface="ＭＳ Ｐゴシック" charset="0"/>
              </a:rPr>
              <a:t>Provides Requirements and Guidance</a:t>
            </a:r>
          </a:p>
          <a:p>
            <a:pPr marL="166688" marR="0" indent="-50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Provides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Resources </a:t>
            </a:r>
          </a:p>
          <a:p>
            <a:pPr marL="166688" marR="0" indent="-50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600" baseline="0" dirty="0">
                <a:latin typeface="+mn-lt"/>
                <a:ea typeface="ＭＳ Ｐゴシック" charset="0"/>
              </a:rPr>
              <a:t>Evaluates</a:t>
            </a:r>
            <a:r>
              <a:rPr lang="en-US" sz="1600" dirty="0">
                <a:latin typeface="+mn-lt"/>
                <a:ea typeface="ＭＳ Ｐゴシック" charset="0"/>
              </a:rPr>
              <a:t> Quality of Project</a:t>
            </a:r>
            <a:endParaRPr lang="en-US" sz="1600" baseline="0" dirty="0">
              <a:latin typeface="+mn-lt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8600" y="3657600"/>
            <a:ext cx="4191000" cy="1828800"/>
          </a:xfrm>
          <a:prstGeom prst="ellipse">
            <a:avLst/>
          </a:prstGeom>
          <a:solidFill>
            <a:srgbClr val="FCD1C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  Faculty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Advisor</a:t>
            </a:r>
          </a:p>
          <a:p>
            <a:pPr marL="115888" marR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>
                <a:latin typeface="+mn-lt"/>
                <a:ea typeface="ＭＳ Ｐゴシック" charset="0"/>
              </a:rPr>
              <a:t>Provides Technical Guidance and Pointers to Sources of Information</a:t>
            </a:r>
          </a:p>
          <a:p>
            <a:pPr marL="115888" marR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Meets with Team regularly </a:t>
            </a:r>
          </a:p>
          <a:p>
            <a:pPr marL="115888" marR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sz="1600" dirty="0">
              <a:latin typeface="+mn-lt"/>
              <a:ea typeface="ＭＳ Ｐゴシック" charset="0"/>
            </a:endParaRPr>
          </a:p>
          <a:p>
            <a:pPr marL="115888" marR="0" indent="-115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52400" y="1371600"/>
            <a:ext cx="4038600" cy="2133600"/>
          </a:xfrm>
          <a:prstGeom prst="ellipse">
            <a:avLst/>
          </a:prstGeom>
          <a:solidFill>
            <a:srgbClr val="CCFFCC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  Project</a:t>
            </a:r>
            <a:r>
              <a:rPr lang="en-US" sz="1800" dirty="0">
                <a:latin typeface="+mn-lt"/>
                <a:ea typeface="ＭＳ Ｐゴシック" charset="0"/>
              </a:rPr>
              <a:t>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Team</a:t>
            </a:r>
          </a:p>
          <a:p>
            <a:pPr marL="50800" marR="0" indent="-50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>
                <a:latin typeface="+mn-lt"/>
                <a:ea typeface="ＭＳ Ｐゴシック" charset="0"/>
              </a:rPr>
              <a:t>Executes Project</a:t>
            </a:r>
          </a:p>
          <a:p>
            <a:pPr marL="50800" marR="0" indent="-50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Completes Assignments</a:t>
            </a:r>
          </a:p>
          <a:p>
            <a:pPr marL="50800" marR="0" indent="-50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600" dirty="0">
                <a:latin typeface="+mn-lt"/>
                <a:ea typeface="ＭＳ Ｐゴシック" charset="0"/>
              </a:rPr>
              <a:t>Meets with Customer as needed and Faculty Advisor Bi-Weekly (minimum)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4343400" y="2209800"/>
            <a:ext cx="4419600" cy="2133600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Course Coordinator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Design Process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Works with Teams, Customers, and Faculty Advisors to Resolve Problems </a:t>
            </a:r>
          </a:p>
          <a:p>
            <a:pPr marL="285750" lvl="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Grading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48391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Schedule- 1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D704EA-1F43-D74A-A3B1-CED68BD3CFA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59150"/>
              </p:ext>
            </p:extLst>
          </p:nvPr>
        </p:nvGraphicFramePr>
        <p:xfrm>
          <a:off x="763588" y="1296988"/>
          <a:ext cx="7375525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3" imgW="6615139" imgH="4393079" progId="Word.Document.12">
                  <p:embed/>
                </p:oleObj>
              </mc:Choice>
              <mc:Fallback>
                <p:oleObj name="Document" r:id="rId3" imgW="6615139" imgH="4393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88" y="1296988"/>
                        <a:ext cx="7375525" cy="490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782094" y="6402405"/>
            <a:ext cx="3505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Senior Design ECE 457 Fall 2019 </a:t>
            </a:r>
          </a:p>
        </p:txBody>
      </p:sp>
    </p:spTree>
    <p:extLst>
      <p:ext uri="{BB962C8B-B14F-4D97-AF65-F5344CB8AC3E}">
        <p14:creationId xmlns:p14="http://schemas.microsoft.com/office/powerpoint/2010/main" val="30721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MicroNet 326:System/Apps:Applications:Microsoft PowerPoint 4:</Template>
  <TotalTime>1472219666</TotalTime>
  <Pages>22</Pages>
  <Words>1307</Words>
  <Application>Microsoft Office PowerPoint</Application>
  <PresentationFormat>On-screen Show (4:3)</PresentationFormat>
  <Paragraphs>365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ＭＳ Ｐゴシック</vt:lpstr>
      <vt:lpstr>Arial</vt:lpstr>
      <vt:lpstr>Arial Narrow</vt:lpstr>
      <vt:lpstr>Calibri</vt:lpstr>
      <vt:lpstr>Times New Roman</vt:lpstr>
      <vt:lpstr>Office Theme</vt:lpstr>
      <vt:lpstr>Document</vt:lpstr>
      <vt:lpstr>Welcome to ECE 457  Capstone Design</vt:lpstr>
      <vt:lpstr>Instructor Background </vt:lpstr>
      <vt:lpstr>Administrative Information</vt:lpstr>
      <vt:lpstr>Course Objectives</vt:lpstr>
      <vt:lpstr>Course Grades</vt:lpstr>
      <vt:lpstr>Overview Course and Design Process</vt:lpstr>
      <vt:lpstr>Course Assignments  Professional and Educational Perspective</vt:lpstr>
      <vt:lpstr>Course Structure</vt:lpstr>
      <vt:lpstr>Schedule- 1</vt:lpstr>
      <vt:lpstr>Schedule- 2</vt:lpstr>
      <vt:lpstr>Course Shared Drive</vt:lpstr>
      <vt:lpstr>Current Enrollment (COIN) Data as of 09/05/2019</vt:lpstr>
      <vt:lpstr>Project Selection and Team Formation</vt:lpstr>
      <vt:lpstr>Mini- Resumes</vt:lpstr>
      <vt:lpstr>Team Leads- Initial List</vt:lpstr>
      <vt:lpstr>Projects Project Descriptions are on m: drive in Project Descriptions Folder</vt:lpstr>
      <vt:lpstr>Suggestions re Projects</vt:lpstr>
      <vt:lpstr>Final Notes and  Tips for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Lecture on Standards</dc:title>
  <dc:subject/>
  <dc:creator>EMPLOYEE</dc:creator>
  <cp:keywords/>
  <dc:description/>
  <cp:lastModifiedBy>Paul J Fortier</cp:lastModifiedBy>
  <cp:revision>242</cp:revision>
  <cp:lastPrinted>2016-10-30T16:34:52Z</cp:lastPrinted>
  <dcterms:created xsi:type="dcterms:W3CDTF">1999-02-27T22:57:51Z</dcterms:created>
  <dcterms:modified xsi:type="dcterms:W3CDTF">2019-09-05T16:33:35Z</dcterms:modified>
  <cp:category/>
</cp:coreProperties>
</file>