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35c7350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35c735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fcd42ed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fcd42ed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91444a1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91444a1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91444a1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91444a1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91444a1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91444a1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1444a1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91444a1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f2d46ca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f2d46ca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spotify.com/documentation/web-api/" TargetMode="External"/><Relationship Id="rId4" Type="http://schemas.openxmlformats.org/officeDocument/2006/relationships/hyperlink" Target="https://developer.spotify.com/documentation/web-api/reference/#/operations/get-audio-analysis" TargetMode="External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03300" y="1779150"/>
            <a:ext cx="4282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hit predictor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Next hit or next flop?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75" y="1653766"/>
            <a:ext cx="3228252" cy="9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00" y="393345"/>
            <a:ext cx="1668127" cy="5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390738" y="364719"/>
            <a:ext cx="352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hit predictor</a:t>
            </a:r>
            <a:endParaRPr sz="2600"/>
          </a:p>
        </p:txBody>
      </p:sp>
      <p:sp>
        <p:nvSpPr>
          <p:cNvPr id="63" name="Google Shape;63;p14"/>
          <p:cNvSpPr txBox="1"/>
          <p:nvPr/>
        </p:nvSpPr>
        <p:spPr>
          <a:xfrm>
            <a:off x="1278050" y="1108950"/>
            <a:ext cx="7409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Short intro on Spotify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 idea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Dataset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Difficulties with data scraping and API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Data exploration and analysis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Findings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Models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Baseline vs Optimized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Results of dataset and model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Streamlit app with Demo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00" y="393345"/>
            <a:ext cx="1668127" cy="5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390738" y="364719"/>
            <a:ext cx="352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hit predictor</a:t>
            </a:r>
            <a:endParaRPr sz="2600"/>
          </a:p>
        </p:txBody>
      </p:sp>
      <p:sp>
        <p:nvSpPr>
          <p:cNvPr id="70" name="Google Shape;70;p15"/>
          <p:cNvSpPr txBox="1"/>
          <p:nvPr/>
        </p:nvSpPr>
        <p:spPr>
          <a:xfrm>
            <a:off x="1251225" y="1310025"/>
            <a:ext cx="7409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Dataset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more than 600k tracks from 1921 to 2020 (all types and popularity)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+ 4000 new tracks for 2021-2022 from Spotify’s API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Model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Baseline model: KNN Grid search (R2 = 0.24)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Optimized model: XGBoost Regressor (R2= 0.69)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Deployment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Streamlit app started (track search, audio preview, cover image, audio features)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Need to be completed with prediction and visualization features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D55F"/>
                </a:solidFill>
              </a:rPr>
              <a:t>The goals </a:t>
            </a:r>
            <a:endParaRPr>
              <a:solidFill>
                <a:srgbClr val="1BD55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 sz="1400">
                <a:solidFill>
                  <a:schemeClr val="lt1"/>
                </a:solidFill>
              </a:rPr>
              <a:t>What properties does a hit song have? </a:t>
            </a:r>
            <a:endParaRPr sz="14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lang="en" sz="1200">
                <a:solidFill>
                  <a:schemeClr val="lt1"/>
                </a:solidFill>
              </a:rPr>
              <a:t>audio footprint: danceability,  energy, tempo, loudness, liveness…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 sz="1400">
                <a:solidFill>
                  <a:schemeClr val="lt1"/>
                </a:solidFill>
              </a:rPr>
              <a:t>How hit song features have changed over time? (from decembre 2016)</a:t>
            </a:r>
            <a:endParaRPr sz="14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lang="en" sz="1200">
                <a:solidFill>
                  <a:schemeClr val="lt1"/>
                </a:solidFill>
              </a:rPr>
              <a:t> Check features of top 100 songs published each year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i="1" lang="en" sz="1200" u="sng">
                <a:solidFill>
                  <a:schemeClr val="lt1"/>
                </a:solidFill>
              </a:rPr>
              <a:t>https://charts.spotify.com/charts/overview/global</a:t>
            </a:r>
            <a:endParaRPr i="1" sz="1200" u="sng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 sz="1400">
                <a:solidFill>
                  <a:schemeClr val="lt1"/>
                </a:solidFill>
              </a:rPr>
              <a:t>What will be the new trends for the upcoming decade?</a:t>
            </a:r>
            <a:endParaRPr sz="14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lang="en" sz="1200">
                <a:solidFill>
                  <a:schemeClr val="lt1"/>
                </a:solidFill>
              </a:rPr>
              <a:t>Predict important features that are becoming predominant </a:t>
            </a:r>
            <a:endParaRPr sz="12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 sz="1400">
                <a:solidFill>
                  <a:schemeClr val="lt1"/>
                </a:solidFill>
              </a:rPr>
              <a:t>Can I create the next hit based on the 100 most streamed Spotify songs ever?</a:t>
            </a:r>
            <a:endParaRPr sz="14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lang="en" sz="1200">
                <a:solidFill>
                  <a:schemeClr val="lt1"/>
                </a:solidFill>
              </a:rPr>
              <a:t>If possible, produce a sample of music that has all best features to be the next hit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43439" l="54695" r="35550" t="43218"/>
          <a:stretch/>
        </p:blipFill>
        <p:spPr>
          <a:xfrm>
            <a:off x="7913825" y="445025"/>
            <a:ext cx="62860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41913" l="38187" r="38325" t="33544"/>
          <a:stretch/>
        </p:blipFill>
        <p:spPr>
          <a:xfrm>
            <a:off x="6607500" y="1903425"/>
            <a:ext cx="2274074" cy="133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D55F"/>
                </a:solidFill>
              </a:rPr>
              <a:t>The idea</a:t>
            </a:r>
            <a:endParaRPr>
              <a:solidFill>
                <a:srgbClr val="1BD55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n" sz="1400">
                <a:solidFill>
                  <a:schemeClr val="lt1"/>
                </a:solidFill>
              </a:rPr>
              <a:t>From existing d</a:t>
            </a:r>
            <a:r>
              <a:rPr lang="en" sz="1400">
                <a:solidFill>
                  <a:schemeClr val="lt1"/>
                </a:solidFill>
              </a:rPr>
              <a:t>ata : 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i="1" lang="en" sz="1400">
                <a:solidFill>
                  <a:schemeClr val="lt1"/>
                </a:solidFill>
              </a:rPr>
              <a:t>Songs from the 1960s-2020s </a:t>
            </a:r>
            <a:r>
              <a:rPr i="1" lang="en">
                <a:solidFill>
                  <a:schemeClr val="lt1"/>
                </a:solidFill>
              </a:rPr>
              <a:t>accessible from </a:t>
            </a:r>
            <a:r>
              <a:rPr i="1" lang="en" sz="1400">
                <a:solidFill>
                  <a:schemeClr val="lt1"/>
                </a:solidFill>
              </a:rPr>
              <a:t>official Spotify’s API</a:t>
            </a:r>
            <a:endParaRPr i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i="1" lang="en" sz="1400">
                <a:solidFill>
                  <a:schemeClr val="lt1"/>
                </a:solidFill>
              </a:rPr>
              <a:t>Classify the </a:t>
            </a:r>
            <a:r>
              <a:rPr i="1" lang="en">
                <a:solidFill>
                  <a:schemeClr val="lt1"/>
                </a:solidFill>
              </a:rPr>
              <a:t>1</a:t>
            </a:r>
            <a:r>
              <a:rPr i="1" lang="en" sz="1400">
                <a:solidFill>
                  <a:schemeClr val="lt1"/>
                </a:solidFill>
              </a:rPr>
              <a:t>00 most streamed tracks on Spotify </a:t>
            </a:r>
            <a:endParaRPr i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i="1" lang="en" sz="1400">
                <a:solidFill>
                  <a:schemeClr val="lt1"/>
                </a:solidFill>
              </a:rPr>
              <a:t>Extract properties and tracks structures</a:t>
            </a:r>
            <a:r>
              <a:rPr i="1" lang="en">
                <a:solidFill>
                  <a:schemeClr val="lt1"/>
                </a:solidFill>
              </a:rPr>
              <a:t> (audio footprint)</a:t>
            </a:r>
            <a:endParaRPr i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n" sz="1400">
                <a:solidFill>
                  <a:schemeClr val="lt1"/>
                </a:solidFill>
              </a:rPr>
              <a:t>Goals: 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i="1" lang="en">
                <a:solidFill>
                  <a:schemeClr val="lt1"/>
                </a:solidFill>
              </a:rPr>
              <a:t>P</a:t>
            </a:r>
            <a:r>
              <a:rPr i="1" lang="en" sz="1400">
                <a:solidFill>
                  <a:schemeClr val="lt1"/>
                </a:solidFill>
              </a:rPr>
              <a:t>redict whether a given song will be a </a:t>
            </a:r>
            <a:r>
              <a:rPr b="1" i="1" lang="en" sz="1400">
                <a:solidFill>
                  <a:schemeClr val="lt1"/>
                </a:solidFill>
              </a:rPr>
              <a:t>hit</a:t>
            </a:r>
            <a:r>
              <a:rPr i="1" lang="en" sz="1400">
                <a:solidFill>
                  <a:schemeClr val="lt1"/>
                </a:solidFill>
              </a:rPr>
              <a:t> or not</a:t>
            </a:r>
            <a:endParaRPr i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i="1" lang="en" sz="1400">
                <a:solidFill>
                  <a:schemeClr val="lt1"/>
                </a:solidFill>
              </a:rPr>
              <a:t>Predict how hit </a:t>
            </a:r>
            <a:r>
              <a:rPr i="1" lang="en">
                <a:solidFill>
                  <a:schemeClr val="lt1"/>
                </a:solidFill>
              </a:rPr>
              <a:t>songs</a:t>
            </a:r>
            <a:r>
              <a:rPr i="1" lang="en" sz="1400">
                <a:solidFill>
                  <a:schemeClr val="lt1"/>
                </a:solidFill>
              </a:rPr>
              <a:t> will sound like in the futur</a:t>
            </a:r>
            <a:r>
              <a:rPr i="1" lang="en">
                <a:solidFill>
                  <a:schemeClr val="lt1"/>
                </a:solidFill>
              </a:rPr>
              <a:t>e</a:t>
            </a:r>
            <a:endParaRPr i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</a:pPr>
            <a:r>
              <a:rPr i="1" lang="en" sz="1400">
                <a:solidFill>
                  <a:schemeClr val="lt1"/>
                </a:solidFill>
              </a:rPr>
              <a:t>Create a new song that should become a new hit based on audio analysis</a:t>
            </a:r>
            <a:r>
              <a:rPr lang="en" sz="1400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features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7636" l="54695" r="35550" t="59021"/>
          <a:stretch/>
        </p:blipFill>
        <p:spPr>
          <a:xfrm>
            <a:off x="7942875" y="445025"/>
            <a:ext cx="628599" cy="572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D55F"/>
                </a:solidFill>
              </a:rPr>
              <a:t>The model</a:t>
            </a:r>
            <a:endParaRPr>
              <a:solidFill>
                <a:srgbClr val="1BD55F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978975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0" wrap="square" tIns="91425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b="1" lang="en" sz="1400">
                <a:solidFill>
                  <a:schemeClr val="lt1"/>
                </a:solidFill>
              </a:rPr>
              <a:t>Data available</a:t>
            </a:r>
            <a:r>
              <a:rPr lang="en" sz="1400">
                <a:solidFill>
                  <a:schemeClr val="lt1"/>
                </a:solidFill>
              </a:rPr>
              <a:t> from Spotify’s API: </a:t>
            </a:r>
            <a:r>
              <a:rPr i="1" lang="en" sz="12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https://developer.spotify.com/documentation/web-api/</a:t>
            </a:r>
            <a:endParaRPr i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➢"/>
            </a:pPr>
            <a:r>
              <a:rPr b="1" i="1" lang="en" sz="1400">
                <a:solidFill>
                  <a:schemeClr val="lt1"/>
                </a:solidFill>
              </a:rPr>
              <a:t>Spotipy:</a:t>
            </a:r>
            <a:r>
              <a:rPr i="1" lang="en" sz="1400">
                <a:solidFill>
                  <a:schemeClr val="lt1"/>
                </a:solidFill>
              </a:rPr>
              <a:t> Spotify Python Library </a:t>
            </a:r>
            <a:r>
              <a:rPr i="1" lang="en" sz="1200" u="sng">
                <a:solidFill>
                  <a:schemeClr val="lt1"/>
                </a:solidFill>
              </a:rPr>
              <a:t>https://spotipy.readthedocs.io/en/2.22.1/</a:t>
            </a:r>
            <a:endParaRPr i="1" sz="12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b="1" lang="en" sz="1400">
                <a:solidFill>
                  <a:schemeClr val="lt1"/>
                </a:solidFill>
              </a:rPr>
              <a:t>Preprocessing:</a:t>
            </a:r>
            <a:r>
              <a:rPr lang="en" sz="1400">
                <a:solidFill>
                  <a:schemeClr val="lt1"/>
                </a:solidFill>
              </a:rPr>
              <a:t> missing </a:t>
            </a:r>
            <a:r>
              <a:rPr lang="en" sz="1400">
                <a:solidFill>
                  <a:schemeClr val="lt1"/>
                </a:solidFill>
              </a:rPr>
              <a:t>values, drop columns, encoding and scaling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b="1" lang="en" sz="1400">
                <a:solidFill>
                  <a:schemeClr val="lt1"/>
                </a:solidFill>
              </a:rPr>
              <a:t>Training:</a:t>
            </a:r>
            <a:r>
              <a:rPr lang="en" sz="1400">
                <a:solidFill>
                  <a:schemeClr val="lt1"/>
                </a:solidFill>
              </a:rPr>
              <a:t> Try several classification models* to make our prediction 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b="1" lang="en" sz="1400">
                <a:solidFill>
                  <a:schemeClr val="lt1"/>
                </a:solidFill>
              </a:rPr>
              <a:t>Validation: </a:t>
            </a:r>
            <a:r>
              <a:rPr lang="en" sz="1400">
                <a:solidFill>
                  <a:schemeClr val="lt1"/>
                </a:solidFill>
              </a:rPr>
              <a:t>on existing songs released after 2022 (New released from 2023)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b="1" lang="en" sz="1400">
                <a:solidFill>
                  <a:schemeClr val="lt1"/>
                </a:solidFill>
              </a:rPr>
              <a:t>Predictions</a:t>
            </a:r>
            <a:r>
              <a:rPr lang="en" sz="1400">
                <a:solidFill>
                  <a:schemeClr val="lt1"/>
                </a:solidFill>
              </a:rPr>
              <a:t>: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Trends for upcoming hit songs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on a non existing song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en" sz="1400">
                <a:solidFill>
                  <a:schemeClr val="lt1"/>
                </a:solidFill>
              </a:rPr>
              <a:t>Audio analysis : Spotify audio analyser tool </a:t>
            </a:r>
            <a:r>
              <a:rPr i="1" lang="en" sz="12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https://developer.spotify.com/documentation/web-api/reference/#/operations/get-audio-analysis</a:t>
            </a:r>
            <a:endParaRPr i="1" sz="1200">
              <a:solidFill>
                <a:schemeClr val="lt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 b="59565" l="54695" r="35550" t="27092"/>
          <a:stretch/>
        </p:blipFill>
        <p:spPr>
          <a:xfrm>
            <a:off x="7960961" y="406279"/>
            <a:ext cx="628599" cy="57268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767850" y="4323625"/>
            <a:ext cx="71931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000">
                <a:solidFill>
                  <a:schemeClr val="lt1"/>
                </a:solidFill>
              </a:rPr>
              <a:t>* </a:t>
            </a:r>
            <a:r>
              <a:rPr i="1" lang="en" sz="1000">
                <a:solidFill>
                  <a:schemeClr val="lt1"/>
                </a:solidFill>
              </a:rPr>
              <a:t>for example: Logistic Regression, K-Nearest Neighbors, Decision Tree, Support Vector Machine (Linear Kernel), Support Vector Machine (RBF Kernel) , Neural Network, Random Forest, Gradient Boosting</a:t>
            </a:r>
            <a:endParaRPr i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D55F"/>
                </a:solidFill>
              </a:rPr>
              <a:t>Demo Day</a:t>
            </a:r>
            <a:endParaRPr>
              <a:solidFill>
                <a:srgbClr val="1BD55F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★"/>
            </a:pPr>
            <a:r>
              <a:rPr lang="en" sz="1600">
                <a:solidFill>
                  <a:schemeClr val="lt1"/>
                </a:solidFill>
              </a:rPr>
              <a:t>Showing a demo app (Streamlit app for audio features and </a:t>
            </a:r>
            <a:r>
              <a:rPr lang="en" sz="1600">
                <a:solidFill>
                  <a:schemeClr val="lt1"/>
                </a:solidFill>
              </a:rPr>
              <a:t>prediction</a:t>
            </a:r>
            <a:r>
              <a:rPr lang="en" sz="1600">
                <a:solidFill>
                  <a:schemeClr val="lt1"/>
                </a:solidFill>
              </a:rPr>
              <a:t> of popularity)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★"/>
            </a:pPr>
            <a:r>
              <a:rPr lang="en" sz="1600">
                <a:solidFill>
                  <a:schemeClr val="lt1"/>
                </a:solidFill>
              </a:rPr>
              <a:t>Testing the model on few songs (not part of the training set) and check if the model predicted right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★"/>
            </a:pPr>
            <a:r>
              <a:rPr lang="en" sz="1600">
                <a:solidFill>
                  <a:schemeClr val="lt1"/>
                </a:solidFill>
              </a:rPr>
              <a:t>If possible, listen to the ideal computed song that should be a next biggest hit track on Spotify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9591" l="54695" r="35550" t="77066"/>
          <a:stretch/>
        </p:blipFill>
        <p:spPr>
          <a:xfrm>
            <a:off x="7971957" y="512830"/>
            <a:ext cx="628599" cy="572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902300" y="3990100"/>
            <a:ext cx="533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solidFill>
                  <a:srgbClr val="1BD55F"/>
                </a:solidFill>
              </a:rPr>
              <a:t>Any questions?</a:t>
            </a:r>
            <a:endParaRPr sz="2620">
              <a:solidFill>
                <a:srgbClr val="1BD55F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9591" l="54695" r="35550" t="77066"/>
          <a:stretch/>
        </p:blipFill>
        <p:spPr>
          <a:xfrm>
            <a:off x="7971957" y="512830"/>
            <a:ext cx="628599" cy="5726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1902300" y="2706938"/>
            <a:ext cx="5339400" cy="9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rgbClr val="1BD55F"/>
                </a:solidFill>
              </a:rPr>
              <a:t>Let’s get rich!</a:t>
            </a:r>
            <a:endParaRPr sz="3220">
              <a:solidFill>
                <a:srgbClr val="1BD55F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75" y="1363066"/>
            <a:ext cx="3228252" cy="9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4294967295" type="ctrTitle"/>
          </p:nvPr>
        </p:nvSpPr>
        <p:spPr>
          <a:xfrm>
            <a:off x="4069125" y="1511738"/>
            <a:ext cx="42828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hit predictor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