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252588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310873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742611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4240600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234393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58199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385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86009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305761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413155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8555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73488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20A0EB-1218-452F-854E-28C6F7207DD8}" type="datetimeFigureOut">
              <a:rPr lang="en-ZA" smtClean="0"/>
              <a:t>2020/06/01</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7011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6E20A0EB-1218-452F-854E-28C6F7207DD8}" type="datetimeFigureOut">
              <a:rPr lang="en-ZA" smtClean="0"/>
              <a:t>2020/06/01</a:t>
            </a:fld>
            <a:endParaRPr lang="en-ZA" dirty="0"/>
          </a:p>
        </p:txBody>
      </p:sp>
      <p:sp>
        <p:nvSpPr>
          <p:cNvPr id="6" name="Footer Placeholder 5"/>
          <p:cNvSpPr>
            <a:spLocks noGrp="1"/>
          </p:cNvSpPr>
          <p:nvPr>
            <p:ph type="ftr" sz="quarter" idx="11"/>
          </p:nvPr>
        </p:nvSpPr>
        <p:spPr>
          <a:xfrm>
            <a:off x="590396" y="6041362"/>
            <a:ext cx="3295413" cy="365125"/>
          </a:xfrm>
        </p:spPr>
        <p:txBody>
          <a:bodyPr/>
          <a:lstStyle/>
          <a:p>
            <a:endParaRPr lang="en-ZA" dirty="0"/>
          </a:p>
        </p:txBody>
      </p:sp>
      <p:sp>
        <p:nvSpPr>
          <p:cNvPr id="7" name="Slide Number Placeholder 6"/>
          <p:cNvSpPr>
            <a:spLocks noGrp="1"/>
          </p:cNvSpPr>
          <p:nvPr>
            <p:ph type="sldNum" sz="quarter" idx="12"/>
          </p:nvPr>
        </p:nvSpPr>
        <p:spPr>
          <a:xfrm>
            <a:off x="4862689" y="5915888"/>
            <a:ext cx="1062155" cy="490599"/>
          </a:xfrm>
        </p:spPr>
        <p:txBody>
          <a:bodyPr/>
          <a:lstStyle/>
          <a:p>
            <a:fld id="{762F1D02-32E3-4C92-8A3B-F2F3092260A0}" type="slidenum">
              <a:rPr lang="en-ZA" smtClean="0"/>
              <a:t>‹#›</a:t>
            </a:fld>
            <a:endParaRPr lang="en-ZA" dirty="0"/>
          </a:p>
        </p:txBody>
      </p:sp>
    </p:spTree>
    <p:extLst>
      <p:ext uri="{BB962C8B-B14F-4D97-AF65-F5344CB8AC3E}">
        <p14:creationId xmlns:p14="http://schemas.microsoft.com/office/powerpoint/2010/main" val="133719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ZA"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E20A0EB-1218-452F-854E-28C6F7207DD8}" type="datetimeFigureOut">
              <a:rPr lang="en-ZA" smtClean="0"/>
              <a:t>2020/06/01</a:t>
            </a:fld>
            <a:endParaRPr lang="en-ZA"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62F1D02-32E3-4C92-8A3B-F2F3092260A0}" type="slidenum">
              <a:rPr lang="en-ZA" smtClean="0"/>
              <a:t>‹#›</a:t>
            </a:fld>
            <a:endParaRPr lang="en-ZA" dirty="0"/>
          </a:p>
        </p:txBody>
      </p:sp>
    </p:spTree>
    <p:extLst>
      <p:ext uri="{BB962C8B-B14F-4D97-AF65-F5344CB8AC3E}">
        <p14:creationId xmlns:p14="http://schemas.microsoft.com/office/powerpoint/2010/main" val="1441004860"/>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eo.mycyberict.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New Restaurant Suburb Recommendations</a:t>
            </a:r>
            <a:endParaRPr lang="en-ZA" dirty="0"/>
          </a:p>
        </p:txBody>
      </p:sp>
      <p:sp>
        <p:nvSpPr>
          <p:cNvPr id="3" name="Subtitle 2"/>
          <p:cNvSpPr>
            <a:spLocks noGrp="1"/>
          </p:cNvSpPr>
          <p:nvPr>
            <p:ph type="subTitle" idx="1"/>
          </p:nvPr>
        </p:nvSpPr>
        <p:spPr/>
        <p:txBody>
          <a:bodyPr/>
          <a:lstStyle/>
          <a:p>
            <a:r>
              <a:rPr lang="en-ZA" dirty="0" smtClean="0"/>
              <a:t>May 2020</a:t>
            </a:r>
            <a:endParaRPr lang="en-ZA" dirty="0"/>
          </a:p>
        </p:txBody>
      </p:sp>
    </p:spTree>
    <p:extLst>
      <p:ext uri="{BB962C8B-B14F-4D97-AF65-F5344CB8AC3E}">
        <p14:creationId xmlns:p14="http://schemas.microsoft.com/office/powerpoint/2010/main" val="2847358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Clusters:</a:t>
            </a:r>
            <a:endParaRPr lang="en-ZA" dirty="0"/>
          </a:p>
        </p:txBody>
      </p:sp>
      <p:sp>
        <p:nvSpPr>
          <p:cNvPr id="3" name="Content Placeholder 2"/>
          <p:cNvSpPr>
            <a:spLocks noGrp="1"/>
          </p:cNvSpPr>
          <p:nvPr>
            <p:ph idx="1"/>
          </p:nvPr>
        </p:nvSpPr>
        <p:spPr>
          <a:xfrm>
            <a:off x="818712" y="2481943"/>
            <a:ext cx="10554574" cy="3274423"/>
          </a:xfrm>
        </p:spPr>
        <p:txBody>
          <a:bodyPr>
            <a:normAutofit/>
          </a:bodyPr>
          <a:lstStyle/>
          <a:p>
            <a:r>
              <a:rPr lang="en-ZA" b="1" u="sng" dirty="0"/>
              <a:t>Cluster 5: Italian, Pizza Places &amp; </a:t>
            </a:r>
            <a:r>
              <a:rPr lang="en-ZA" b="1" u="sng" dirty="0" smtClean="0"/>
              <a:t>Indian</a:t>
            </a:r>
            <a:r>
              <a:rPr lang="en-ZA" b="1" dirty="0" smtClean="0"/>
              <a:t> - </a:t>
            </a:r>
            <a:r>
              <a:rPr lang="en-ZA" dirty="0" smtClean="0"/>
              <a:t>This </a:t>
            </a:r>
            <a:r>
              <a:rPr lang="en-ZA" dirty="0"/>
              <a:t>cluster has a strong presence of the Italian and Pizza Places with a small secondary weighting of Indian food, closer analysis showed that in most cases the frequency of restaurants found to be 4</a:t>
            </a:r>
            <a:r>
              <a:rPr lang="en-ZA" baseline="30000" dirty="0"/>
              <a:t>th</a:t>
            </a:r>
            <a:r>
              <a:rPr lang="en-ZA" dirty="0"/>
              <a:t> or 5</a:t>
            </a:r>
            <a:r>
              <a:rPr lang="en-ZA" baseline="30000" dirty="0"/>
              <a:t>th</a:t>
            </a:r>
            <a:r>
              <a:rPr lang="en-ZA" dirty="0"/>
              <a:t> most common in the suburb did not appear more than twice</a:t>
            </a:r>
            <a:r>
              <a:rPr lang="en-ZA" dirty="0" smtClean="0"/>
              <a:t>.</a:t>
            </a:r>
          </a:p>
          <a:p>
            <a:r>
              <a:rPr lang="en-ZA" b="1" u="sng" dirty="0"/>
              <a:t>Cluster 6: Pizza and </a:t>
            </a:r>
            <a:r>
              <a:rPr lang="en-ZA" b="1" u="sng" dirty="0" smtClean="0"/>
              <a:t>vegan/vegetarian</a:t>
            </a:r>
            <a:r>
              <a:rPr lang="en-ZA" b="1" dirty="0" smtClean="0"/>
              <a:t> - </a:t>
            </a:r>
            <a:r>
              <a:rPr lang="en-ZA" dirty="0" smtClean="0"/>
              <a:t>This </a:t>
            </a:r>
            <a:r>
              <a:rPr lang="en-ZA" dirty="0"/>
              <a:t>cluster surprisingly follows a very distinct pattern of occurrences of restaurants despite being separated by a fair distance</a:t>
            </a:r>
            <a:r>
              <a:rPr lang="en-ZA" dirty="0" smtClean="0"/>
              <a:t>.</a:t>
            </a:r>
          </a:p>
          <a:p>
            <a:r>
              <a:rPr lang="en-ZA" b="1" u="sng" dirty="0"/>
              <a:t>Cluster 7: Italian and Asian </a:t>
            </a:r>
            <a:r>
              <a:rPr lang="en-ZA" b="1" u="sng" dirty="0" smtClean="0"/>
              <a:t>foods</a:t>
            </a:r>
            <a:r>
              <a:rPr lang="en-ZA" b="1" dirty="0" smtClean="0"/>
              <a:t> - </a:t>
            </a:r>
            <a:r>
              <a:rPr lang="en-ZA" dirty="0" smtClean="0"/>
              <a:t>This </a:t>
            </a:r>
            <a:r>
              <a:rPr lang="en-ZA" dirty="0"/>
              <a:t>cluster includes 1 outlier that does not seem to match the general format for the other suburbs, but in either case a strong Italian, Japanese and Indian restaurant presence can be found in these </a:t>
            </a:r>
            <a:r>
              <a:rPr lang="en-ZA" dirty="0" smtClean="0"/>
              <a:t>suburbs</a:t>
            </a:r>
          </a:p>
          <a:p>
            <a:r>
              <a:rPr lang="en-ZA" b="1" u="sng" dirty="0"/>
              <a:t>Cluster 8: </a:t>
            </a:r>
            <a:r>
              <a:rPr lang="en-ZA" b="1" u="sng" dirty="0" smtClean="0"/>
              <a:t>Steakhouse</a:t>
            </a:r>
            <a:r>
              <a:rPr lang="en-ZA" b="1" dirty="0" smtClean="0"/>
              <a:t> - </a:t>
            </a:r>
            <a:r>
              <a:rPr lang="en-ZA" dirty="0"/>
              <a:t>	This Cluster has a strong presence of steakhouses</a:t>
            </a:r>
            <a:r>
              <a:rPr lang="en-ZA" dirty="0" smtClean="0"/>
              <a:t>.</a:t>
            </a:r>
            <a:endParaRPr lang="en-ZA" dirty="0"/>
          </a:p>
        </p:txBody>
      </p:sp>
    </p:spTree>
    <p:extLst>
      <p:ext uri="{BB962C8B-B14F-4D97-AF65-F5344CB8AC3E}">
        <p14:creationId xmlns:p14="http://schemas.microsoft.com/office/powerpoint/2010/main" val="1512419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Recommendations </a:t>
            </a:r>
            <a:endParaRPr lang="en-ZA" dirty="0"/>
          </a:p>
        </p:txBody>
      </p:sp>
      <p:sp>
        <p:nvSpPr>
          <p:cNvPr id="3" name="Content Placeholder 2"/>
          <p:cNvSpPr>
            <a:spLocks noGrp="1"/>
          </p:cNvSpPr>
          <p:nvPr>
            <p:ph idx="1"/>
          </p:nvPr>
        </p:nvSpPr>
        <p:spPr/>
        <p:txBody>
          <a:bodyPr/>
          <a:lstStyle/>
          <a:p>
            <a:r>
              <a:rPr lang="en-ZA" dirty="0" smtClean="0"/>
              <a:t>3 cluster recommendation were made for each of the top 3 restraint types, based the lack of that type appearing in the cluster.</a:t>
            </a:r>
          </a:p>
          <a:p>
            <a:r>
              <a:rPr lang="en-ZA" dirty="0" smtClean="0"/>
              <a:t>The next few slides will show 2 of the 3 cluster recommendations to emphasis the reasoning behind the recommendation</a:t>
            </a:r>
            <a:endParaRPr lang="en-ZA" dirty="0"/>
          </a:p>
        </p:txBody>
      </p:sp>
    </p:spTree>
    <p:extLst>
      <p:ext uri="{BB962C8B-B14F-4D97-AF65-F5344CB8AC3E}">
        <p14:creationId xmlns:p14="http://schemas.microsoft.com/office/powerpoint/2010/main" val="218202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4" y="447188"/>
            <a:ext cx="10920444" cy="970450"/>
          </a:xfrm>
        </p:spPr>
        <p:txBody>
          <a:bodyPr/>
          <a:lstStyle/>
          <a:p>
            <a:r>
              <a:rPr lang="en-ZA" dirty="0" smtClean="0"/>
              <a:t>Recommendation – Italian Restaurant </a:t>
            </a:r>
            <a:endParaRPr lang="en-ZA" dirty="0"/>
          </a:p>
        </p:txBody>
      </p:sp>
      <p:sp>
        <p:nvSpPr>
          <p:cNvPr id="3" name="Text Placeholder 2"/>
          <p:cNvSpPr>
            <a:spLocks noGrp="1"/>
          </p:cNvSpPr>
          <p:nvPr>
            <p:ph type="body" idx="1"/>
          </p:nvPr>
        </p:nvSpPr>
        <p:spPr>
          <a:xfrm>
            <a:off x="810000" y="3228612"/>
            <a:ext cx="5189857" cy="576262"/>
          </a:xfrm>
        </p:spPr>
        <p:txBody>
          <a:bodyPr/>
          <a:lstStyle/>
          <a:p>
            <a:r>
              <a:rPr lang="en-ZA" b="1" u="sng" dirty="0"/>
              <a:t>Recommend 1 - Cluster 4: Generic &amp; Vegan/Vegetarian Restaurants</a:t>
            </a:r>
            <a:endParaRPr lang="en-ZA" dirty="0"/>
          </a:p>
        </p:txBody>
      </p:sp>
      <p:sp>
        <p:nvSpPr>
          <p:cNvPr id="5" name="Text Placeholder 4"/>
          <p:cNvSpPr>
            <a:spLocks noGrp="1"/>
          </p:cNvSpPr>
          <p:nvPr>
            <p:ph type="body" sz="quarter" idx="3"/>
          </p:nvPr>
        </p:nvSpPr>
        <p:spPr>
          <a:xfrm>
            <a:off x="6187415" y="3228612"/>
            <a:ext cx="5194583" cy="576262"/>
          </a:xfrm>
        </p:spPr>
        <p:txBody>
          <a:bodyPr/>
          <a:lstStyle/>
          <a:p>
            <a:r>
              <a:rPr lang="en-ZA" b="1" i="1" u="sng" dirty="0"/>
              <a:t>Recommend 2 - Cluster 2: Portuguese and </a:t>
            </a:r>
            <a:r>
              <a:rPr lang="en-ZA" b="1" i="1" u="sng" dirty="0" smtClean="0"/>
              <a:t>Chicken</a:t>
            </a:r>
            <a:endParaRPr lang="en-ZA" dirty="0"/>
          </a:p>
        </p:txBody>
      </p:sp>
      <p:pic>
        <p:nvPicPr>
          <p:cNvPr id="10" name="Content Placeholder 9"/>
          <p:cNvPicPr>
            <a:picLocks noGrp="1"/>
          </p:cNvPicPr>
          <p:nvPr>
            <p:ph sz="half" idx="2"/>
          </p:nvPr>
        </p:nvPicPr>
        <p:blipFill rotWithShape="1">
          <a:blip r:embed="rId2"/>
          <a:srcRect r="19202"/>
          <a:stretch/>
        </p:blipFill>
        <p:spPr>
          <a:xfrm>
            <a:off x="810000" y="3994871"/>
            <a:ext cx="5050369" cy="177980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1" name="Content Placeholder 10"/>
          <p:cNvPicPr>
            <a:picLocks noGrp="1"/>
          </p:cNvPicPr>
          <p:nvPr>
            <p:ph sz="quarter" idx="4"/>
          </p:nvPr>
        </p:nvPicPr>
        <p:blipFill rotWithShape="1">
          <a:blip r:embed="rId3"/>
          <a:srcRect r="17944"/>
          <a:stretch/>
        </p:blipFill>
        <p:spPr>
          <a:xfrm>
            <a:off x="6187415" y="3994871"/>
            <a:ext cx="5459210" cy="115042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725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2" y="447188"/>
            <a:ext cx="10911735" cy="970450"/>
          </a:xfrm>
        </p:spPr>
        <p:txBody>
          <a:bodyPr/>
          <a:lstStyle/>
          <a:p>
            <a:r>
              <a:rPr lang="en-ZA" dirty="0" smtClean="0"/>
              <a:t>Recommendation – Pizza Place</a:t>
            </a:r>
            <a:endParaRPr lang="en-ZA" dirty="0"/>
          </a:p>
        </p:txBody>
      </p:sp>
      <p:sp>
        <p:nvSpPr>
          <p:cNvPr id="3" name="Text Placeholder 2"/>
          <p:cNvSpPr>
            <a:spLocks noGrp="1"/>
          </p:cNvSpPr>
          <p:nvPr>
            <p:ph type="body" idx="1"/>
          </p:nvPr>
        </p:nvSpPr>
        <p:spPr>
          <a:xfrm>
            <a:off x="810000" y="3228612"/>
            <a:ext cx="5189857" cy="576262"/>
          </a:xfrm>
        </p:spPr>
        <p:txBody>
          <a:bodyPr/>
          <a:lstStyle/>
          <a:p>
            <a:r>
              <a:rPr lang="en-ZA" b="1" u="sng" dirty="0"/>
              <a:t>Recommend 1 - Cluster 7: Italian and Asian foods</a:t>
            </a:r>
            <a:endParaRPr lang="en-ZA" dirty="0"/>
          </a:p>
        </p:txBody>
      </p:sp>
      <p:sp>
        <p:nvSpPr>
          <p:cNvPr id="5" name="Text Placeholder 4"/>
          <p:cNvSpPr>
            <a:spLocks noGrp="1"/>
          </p:cNvSpPr>
          <p:nvPr>
            <p:ph type="body" sz="quarter" idx="3"/>
          </p:nvPr>
        </p:nvSpPr>
        <p:spPr>
          <a:xfrm>
            <a:off x="6187415" y="3228612"/>
            <a:ext cx="5194583" cy="576262"/>
          </a:xfrm>
        </p:spPr>
        <p:txBody>
          <a:bodyPr/>
          <a:lstStyle/>
          <a:p>
            <a:r>
              <a:rPr lang="en-ZA" b="1" u="sng" dirty="0"/>
              <a:t>Recommend 2 - Cluster 4: Generic &amp; Vegan/Vegetarian Restaurants</a:t>
            </a:r>
            <a:endParaRPr lang="en-ZA" dirty="0"/>
          </a:p>
        </p:txBody>
      </p:sp>
      <p:pic>
        <p:nvPicPr>
          <p:cNvPr id="9" name="Content Placeholder 8"/>
          <p:cNvPicPr>
            <a:picLocks noGrp="1"/>
          </p:cNvPicPr>
          <p:nvPr>
            <p:ph sz="half" idx="2"/>
          </p:nvPr>
        </p:nvPicPr>
        <p:blipFill rotWithShape="1">
          <a:blip r:embed="rId2"/>
          <a:srcRect r="18027"/>
          <a:stretch/>
        </p:blipFill>
        <p:spPr>
          <a:xfrm>
            <a:off x="810000" y="4031789"/>
            <a:ext cx="5085585" cy="131032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2" name="Content Placeholder 11"/>
          <p:cNvPicPr>
            <a:picLocks noGrp="1"/>
          </p:cNvPicPr>
          <p:nvPr>
            <p:ph sz="quarter" idx="4"/>
          </p:nvPr>
        </p:nvPicPr>
        <p:blipFill rotWithShape="1">
          <a:blip r:embed="rId3"/>
          <a:srcRect r="18943"/>
          <a:stretch/>
        </p:blipFill>
        <p:spPr>
          <a:xfrm>
            <a:off x="6187415" y="4031789"/>
            <a:ext cx="5288539" cy="185778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849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447188"/>
            <a:ext cx="11756571" cy="970450"/>
          </a:xfrm>
        </p:spPr>
        <p:txBody>
          <a:bodyPr/>
          <a:lstStyle/>
          <a:p>
            <a:r>
              <a:rPr lang="en-ZA" dirty="0" smtClean="0"/>
              <a:t>Recommendation – General/Family Restaurant</a:t>
            </a:r>
            <a:endParaRPr lang="en-ZA" dirty="0"/>
          </a:p>
        </p:txBody>
      </p:sp>
      <p:sp>
        <p:nvSpPr>
          <p:cNvPr id="3" name="Text Placeholder 2"/>
          <p:cNvSpPr>
            <a:spLocks noGrp="1"/>
          </p:cNvSpPr>
          <p:nvPr>
            <p:ph type="body" idx="1"/>
          </p:nvPr>
        </p:nvSpPr>
        <p:spPr>
          <a:xfrm>
            <a:off x="810000" y="3228612"/>
            <a:ext cx="5189857" cy="576262"/>
          </a:xfrm>
        </p:spPr>
        <p:txBody>
          <a:bodyPr/>
          <a:lstStyle/>
          <a:p>
            <a:r>
              <a:rPr lang="en-ZA" b="1" u="sng" dirty="0"/>
              <a:t>Recommend 1 - Cluster 5: Italian, Pizza Places &amp; Indian</a:t>
            </a:r>
            <a:endParaRPr lang="en-ZA" dirty="0"/>
          </a:p>
        </p:txBody>
      </p:sp>
      <p:sp>
        <p:nvSpPr>
          <p:cNvPr id="5" name="Text Placeholder 4"/>
          <p:cNvSpPr>
            <a:spLocks noGrp="1"/>
          </p:cNvSpPr>
          <p:nvPr>
            <p:ph type="body" sz="quarter" idx="3"/>
          </p:nvPr>
        </p:nvSpPr>
        <p:spPr>
          <a:xfrm>
            <a:off x="6187415" y="3228612"/>
            <a:ext cx="5194583" cy="576262"/>
          </a:xfrm>
        </p:spPr>
        <p:txBody>
          <a:bodyPr/>
          <a:lstStyle/>
          <a:p>
            <a:r>
              <a:rPr lang="en-ZA" b="1" u="sng" dirty="0"/>
              <a:t>Recommend 2 - Cluster 7: Italian and Asian foods</a:t>
            </a:r>
            <a:endParaRPr lang="en-ZA" dirty="0"/>
          </a:p>
        </p:txBody>
      </p:sp>
      <p:pic>
        <p:nvPicPr>
          <p:cNvPr id="10" name="Content Placeholder 9"/>
          <p:cNvPicPr>
            <a:picLocks noGrp="1"/>
          </p:cNvPicPr>
          <p:nvPr>
            <p:ph sz="half" idx="2"/>
          </p:nvPr>
        </p:nvPicPr>
        <p:blipFill rotWithShape="1">
          <a:blip r:embed="rId2"/>
          <a:srcRect r="17835" b="46490"/>
          <a:stretch/>
        </p:blipFill>
        <p:spPr>
          <a:xfrm>
            <a:off x="879012" y="3951739"/>
            <a:ext cx="4912188" cy="228906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1" name="Content Placeholder 10"/>
          <p:cNvPicPr>
            <a:picLocks noGrp="1"/>
          </p:cNvPicPr>
          <p:nvPr>
            <p:ph sz="quarter" idx="4"/>
          </p:nvPr>
        </p:nvPicPr>
        <p:blipFill rotWithShape="1">
          <a:blip r:embed="rId3"/>
          <a:srcRect r="17435"/>
          <a:stretch/>
        </p:blipFill>
        <p:spPr>
          <a:xfrm>
            <a:off x="6187698" y="3951739"/>
            <a:ext cx="5556788" cy="14214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9005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 &amp; Final Thoughts</a:t>
            </a:r>
            <a:endParaRPr lang="en-ZA" dirty="0"/>
          </a:p>
        </p:txBody>
      </p:sp>
      <p:sp>
        <p:nvSpPr>
          <p:cNvPr id="3" name="Content Placeholder 2"/>
          <p:cNvSpPr>
            <a:spLocks noGrp="1"/>
          </p:cNvSpPr>
          <p:nvPr>
            <p:ph idx="1"/>
          </p:nvPr>
        </p:nvSpPr>
        <p:spPr/>
        <p:txBody>
          <a:bodyPr/>
          <a:lstStyle/>
          <a:p>
            <a:r>
              <a:rPr lang="en-ZA" dirty="0" smtClean="0"/>
              <a:t>The methodology has merit, but requires more in depth details or features of both the Restaurant type and the suburb.</a:t>
            </a:r>
          </a:p>
          <a:p>
            <a:r>
              <a:rPr lang="en-ZA" dirty="0" smtClean="0"/>
              <a:t>Inclusion of a restaurant grading (takeaway, low-end, Fine dining) would go a long way to better understand the available restaurants</a:t>
            </a:r>
          </a:p>
          <a:p>
            <a:r>
              <a:rPr lang="en-ZA" dirty="0" smtClean="0"/>
              <a:t>Inclusion of the demographic or commercial/residential components of a suburb also would have helped as some areas I found were still more industrious than residential/commercial making them unviable suburbs before analysis even.</a:t>
            </a:r>
          </a:p>
          <a:p>
            <a:r>
              <a:rPr lang="en-ZA" dirty="0" smtClean="0"/>
              <a:t>Use of geocoding instead of a radius measure of nearby venues may have provided greater depth to the data, as issues with radius overlap and underlap of suburb became apparent</a:t>
            </a:r>
            <a:endParaRPr lang="en-ZA" dirty="0"/>
          </a:p>
        </p:txBody>
      </p:sp>
    </p:spTree>
    <p:extLst>
      <p:ext uri="{BB962C8B-B14F-4D97-AF65-F5344CB8AC3E}">
        <p14:creationId xmlns:p14="http://schemas.microsoft.com/office/powerpoint/2010/main" val="289879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447188"/>
            <a:ext cx="11146867" cy="970450"/>
          </a:xfrm>
        </p:spPr>
        <p:txBody>
          <a:bodyPr/>
          <a:lstStyle/>
          <a:p>
            <a:r>
              <a:rPr lang="en-ZA" dirty="0" smtClean="0"/>
              <a:t>New Restaurant location recommendations is a tool for stakeholders</a:t>
            </a:r>
            <a:endParaRPr lang="en-ZA" dirty="0"/>
          </a:p>
        </p:txBody>
      </p:sp>
      <p:sp>
        <p:nvSpPr>
          <p:cNvPr id="3" name="Content Placeholder 2"/>
          <p:cNvSpPr>
            <a:spLocks noGrp="1"/>
          </p:cNvSpPr>
          <p:nvPr>
            <p:ph idx="1"/>
          </p:nvPr>
        </p:nvSpPr>
        <p:spPr/>
        <p:txBody>
          <a:bodyPr/>
          <a:lstStyle/>
          <a:p>
            <a:r>
              <a:rPr lang="en-ZA" dirty="0" smtClean="0"/>
              <a:t>The General success of a Restaurant takes many factors, therefore additional insights into any of these factors can assist in its success.</a:t>
            </a:r>
          </a:p>
          <a:p>
            <a:r>
              <a:rPr lang="en-ZA" dirty="0" smtClean="0"/>
              <a:t>This information will better inform entrepreneurs, </a:t>
            </a:r>
            <a:r>
              <a:rPr lang="en-ZA" dirty="0"/>
              <a:t>restaurateur</a:t>
            </a:r>
            <a:r>
              <a:rPr lang="en-ZA" dirty="0" smtClean="0"/>
              <a:t> or franchisers whom wish to make informed decisions on the type and place of a new restaurant.</a:t>
            </a:r>
          </a:p>
          <a:p>
            <a:endParaRPr lang="en-ZA" dirty="0"/>
          </a:p>
        </p:txBody>
      </p:sp>
    </p:spTree>
    <p:extLst>
      <p:ext uri="{BB962C8B-B14F-4D97-AF65-F5344CB8AC3E}">
        <p14:creationId xmlns:p14="http://schemas.microsoft.com/office/powerpoint/2010/main" val="3803121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Collection and Cleaning</a:t>
            </a:r>
            <a:endParaRPr lang="en-ZA" dirty="0"/>
          </a:p>
        </p:txBody>
      </p:sp>
      <p:sp>
        <p:nvSpPr>
          <p:cNvPr id="3" name="Content Placeholder 2"/>
          <p:cNvSpPr>
            <a:spLocks noGrp="1"/>
          </p:cNvSpPr>
          <p:nvPr>
            <p:ph idx="1"/>
          </p:nvPr>
        </p:nvSpPr>
        <p:spPr>
          <a:xfrm>
            <a:off x="818712" y="2222288"/>
            <a:ext cx="10554574" cy="1635609"/>
          </a:xfrm>
        </p:spPr>
        <p:txBody>
          <a:bodyPr/>
          <a:lstStyle/>
          <a:p>
            <a:r>
              <a:rPr lang="en-ZA" dirty="0" smtClean="0"/>
              <a:t>Information came from multiple sources each enriching the previous data set</a:t>
            </a:r>
          </a:p>
          <a:p>
            <a:r>
              <a:rPr lang="en-ZA" dirty="0" smtClean="0"/>
              <a:t>The initial suburb list was provided by </a:t>
            </a:r>
            <a:r>
              <a:rPr lang="en-ZA" dirty="0">
                <a:hlinkClick r:id="rId2"/>
              </a:rPr>
              <a:t>http://geo.mycyberict.com</a:t>
            </a:r>
            <a:r>
              <a:rPr lang="en-ZA" dirty="0" smtClean="0">
                <a:hlinkClick r:id="rId2"/>
              </a:rPr>
              <a:t>/</a:t>
            </a:r>
            <a:r>
              <a:rPr lang="en-ZA" dirty="0" smtClean="0"/>
              <a:t> for Johannesburg, South Africa and contained 1560 Suburbs, after filtering and exclusions 127 of the northern suburbs were used in the analysis.</a:t>
            </a:r>
          </a:p>
          <a:p>
            <a:endParaRPr lang="en-ZA" dirty="0"/>
          </a:p>
        </p:txBody>
      </p:sp>
      <p:pic>
        <p:nvPicPr>
          <p:cNvPr id="4" name="Picture 3"/>
          <p:cNvPicPr/>
          <p:nvPr/>
        </p:nvPicPr>
        <p:blipFill>
          <a:blip r:embed="rId3"/>
          <a:stretch>
            <a:fillRect/>
          </a:stretch>
        </p:blipFill>
        <p:spPr>
          <a:xfrm>
            <a:off x="984171" y="3857897"/>
            <a:ext cx="4370033" cy="266917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4"/>
          <a:stretch>
            <a:fillRect/>
          </a:stretch>
        </p:blipFill>
        <p:spPr>
          <a:xfrm>
            <a:off x="6522823" y="3859349"/>
            <a:ext cx="4370033" cy="2667725"/>
          </a:xfrm>
          <a:prstGeom prst="rect">
            <a:avLst/>
          </a:prstGeom>
          <a:ln w="3175" cap="sq" cmpd="thickThin">
            <a:solidFill>
              <a:srgbClr val="000000"/>
            </a:solidFill>
            <a:prstDash val="solid"/>
            <a:miter lim="800000"/>
          </a:ln>
          <a:effectLst>
            <a:innerShdw blurRad="76200">
              <a:srgbClr val="000000"/>
            </a:innerShdw>
          </a:effectLst>
        </p:spPr>
      </p:pic>
      <p:sp>
        <p:nvSpPr>
          <p:cNvPr id="6" name="TextBox 5"/>
          <p:cNvSpPr txBox="1"/>
          <p:nvPr/>
        </p:nvSpPr>
        <p:spPr>
          <a:xfrm>
            <a:off x="984171" y="3489291"/>
            <a:ext cx="3124573" cy="369332"/>
          </a:xfrm>
          <a:prstGeom prst="rect">
            <a:avLst/>
          </a:prstGeom>
          <a:noFill/>
        </p:spPr>
        <p:txBody>
          <a:bodyPr wrap="none" rtlCol="0">
            <a:spAutoFit/>
          </a:bodyPr>
          <a:lstStyle/>
          <a:p>
            <a:r>
              <a:rPr lang="en-ZA" dirty="0" smtClean="0"/>
              <a:t>Pre-Filtering and Exclusions</a:t>
            </a:r>
            <a:endParaRPr lang="en-ZA" dirty="0"/>
          </a:p>
        </p:txBody>
      </p:sp>
      <p:sp>
        <p:nvSpPr>
          <p:cNvPr id="7" name="TextBox 6"/>
          <p:cNvSpPr txBox="1"/>
          <p:nvPr/>
        </p:nvSpPr>
        <p:spPr>
          <a:xfrm>
            <a:off x="6522823" y="3488565"/>
            <a:ext cx="3236784" cy="369332"/>
          </a:xfrm>
          <a:prstGeom prst="rect">
            <a:avLst/>
          </a:prstGeom>
          <a:noFill/>
        </p:spPr>
        <p:txBody>
          <a:bodyPr wrap="none" rtlCol="0">
            <a:spAutoFit/>
          </a:bodyPr>
          <a:lstStyle/>
          <a:p>
            <a:r>
              <a:rPr lang="en-ZA" dirty="0" smtClean="0"/>
              <a:t>Post-Filtering and Exclusions</a:t>
            </a:r>
            <a:endParaRPr lang="en-ZA" dirty="0"/>
          </a:p>
        </p:txBody>
      </p:sp>
    </p:spTree>
    <p:extLst>
      <p:ext uri="{BB962C8B-B14F-4D97-AF65-F5344CB8AC3E}">
        <p14:creationId xmlns:p14="http://schemas.microsoft.com/office/powerpoint/2010/main" val="402970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859486" cy="970450"/>
          </a:xfrm>
        </p:spPr>
        <p:txBody>
          <a:bodyPr/>
          <a:lstStyle/>
          <a:p>
            <a:r>
              <a:rPr lang="en-ZA" dirty="0"/>
              <a:t>Data Collection and </a:t>
            </a:r>
            <a:r>
              <a:rPr lang="en-ZA" dirty="0" smtClean="0"/>
              <a:t>Cleaning - Continued</a:t>
            </a:r>
            <a:endParaRPr lang="en-ZA" dirty="0"/>
          </a:p>
        </p:txBody>
      </p:sp>
      <p:sp>
        <p:nvSpPr>
          <p:cNvPr id="3" name="Content Placeholder 2"/>
          <p:cNvSpPr>
            <a:spLocks noGrp="1"/>
          </p:cNvSpPr>
          <p:nvPr>
            <p:ph idx="1"/>
          </p:nvPr>
        </p:nvSpPr>
        <p:spPr>
          <a:xfrm>
            <a:off x="818712" y="2222287"/>
            <a:ext cx="10554574" cy="4178513"/>
          </a:xfrm>
        </p:spPr>
        <p:txBody>
          <a:bodyPr/>
          <a:lstStyle/>
          <a:p>
            <a:r>
              <a:rPr lang="en-ZA" dirty="0"/>
              <a:t>Use of </a:t>
            </a:r>
            <a:r>
              <a:rPr lang="en-ZA" dirty="0"/>
              <a:t>geopy</a:t>
            </a:r>
            <a:r>
              <a:rPr lang="en-ZA" dirty="0"/>
              <a:t> enriched these suburbs with co-ordinates, Foursquare was then used to enrich each suburb with a list nearby venues within 2km</a:t>
            </a:r>
          </a:p>
          <a:p>
            <a:r>
              <a:rPr lang="en-ZA" dirty="0"/>
              <a:t>Of the 6298 Venues, 739 could be identified as restaurants</a:t>
            </a:r>
          </a:p>
          <a:p>
            <a:r>
              <a:rPr lang="en-ZA" dirty="0"/>
              <a:t>The final data set contained 739 Rows and 7 features</a:t>
            </a:r>
          </a:p>
          <a:p>
            <a:endParaRPr lang="en-ZA" dirty="0"/>
          </a:p>
        </p:txBody>
      </p:sp>
    </p:spTree>
    <p:extLst>
      <p:ext uri="{BB962C8B-B14F-4D97-AF65-F5344CB8AC3E}">
        <p14:creationId xmlns:p14="http://schemas.microsoft.com/office/powerpoint/2010/main" val="2803039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Exploratory Analysis Type &amp; Frequency</a:t>
            </a:r>
            <a:endParaRPr lang="en-ZA" dirty="0"/>
          </a:p>
        </p:txBody>
      </p:sp>
      <p:sp>
        <p:nvSpPr>
          <p:cNvPr id="3" name="Content Placeholder 2"/>
          <p:cNvSpPr>
            <a:spLocks noGrp="1"/>
          </p:cNvSpPr>
          <p:nvPr>
            <p:ph idx="1"/>
          </p:nvPr>
        </p:nvSpPr>
        <p:spPr>
          <a:xfrm>
            <a:off x="818712" y="2222288"/>
            <a:ext cx="10554574" cy="1052136"/>
          </a:xfrm>
        </p:spPr>
        <p:txBody>
          <a:bodyPr/>
          <a:lstStyle/>
          <a:p>
            <a:r>
              <a:rPr lang="en-ZA" dirty="0" smtClean="0"/>
              <a:t>To start the analysis portion it was though best to identify the best type of restaurant to open based on how many competitors were in the market and how well rated the type was.</a:t>
            </a:r>
          </a:p>
        </p:txBody>
      </p:sp>
      <p:pic>
        <p:nvPicPr>
          <p:cNvPr id="5" name="Picture 4"/>
          <p:cNvPicPr/>
          <p:nvPr/>
        </p:nvPicPr>
        <p:blipFill>
          <a:blip r:embed="rId2"/>
          <a:stretch>
            <a:fillRect/>
          </a:stretch>
        </p:blipFill>
        <p:spPr>
          <a:xfrm>
            <a:off x="818712" y="3196046"/>
            <a:ext cx="8194659" cy="356180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074331" y="3352800"/>
            <a:ext cx="2873829" cy="2308324"/>
          </a:xfrm>
          <a:prstGeom prst="rect">
            <a:avLst/>
          </a:prstGeom>
          <a:noFill/>
        </p:spPr>
        <p:txBody>
          <a:bodyPr wrap="square" rtlCol="0">
            <a:spAutoFit/>
          </a:bodyPr>
          <a:lstStyle/>
          <a:p>
            <a:r>
              <a:rPr lang="en-ZA" dirty="0" smtClean="0"/>
              <a:t>It was found that the most frequently found restaurant in the northern suburbs were:</a:t>
            </a:r>
          </a:p>
          <a:p>
            <a:endParaRPr lang="en-ZA" dirty="0" smtClean="0"/>
          </a:p>
          <a:p>
            <a:pPr marL="342900" indent="-342900">
              <a:buFont typeface="+mj-lt"/>
              <a:buAutoNum type="arabicPeriod"/>
            </a:pPr>
            <a:r>
              <a:rPr lang="en-ZA" dirty="0" smtClean="0"/>
              <a:t>Italian</a:t>
            </a:r>
          </a:p>
          <a:p>
            <a:pPr marL="342900" indent="-342900">
              <a:buFont typeface="+mj-lt"/>
              <a:buAutoNum type="arabicPeriod"/>
            </a:pPr>
            <a:r>
              <a:rPr lang="en-ZA" dirty="0" smtClean="0"/>
              <a:t>Pizza Places</a:t>
            </a:r>
          </a:p>
          <a:p>
            <a:pPr marL="342900" indent="-342900">
              <a:buFont typeface="+mj-lt"/>
              <a:buAutoNum type="arabicPeriod"/>
            </a:pPr>
            <a:r>
              <a:rPr lang="en-ZA" dirty="0" smtClean="0"/>
              <a:t>Generic/Family </a:t>
            </a:r>
            <a:endParaRPr lang="en-ZA" dirty="0"/>
          </a:p>
        </p:txBody>
      </p:sp>
    </p:spTree>
    <p:extLst>
      <p:ext uri="{BB962C8B-B14F-4D97-AF65-F5344CB8AC3E}">
        <p14:creationId xmlns:p14="http://schemas.microsoft.com/office/powerpoint/2010/main" val="3189805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Exploratory </a:t>
            </a:r>
            <a:r>
              <a:rPr lang="en-ZA" dirty="0" smtClean="0"/>
              <a:t>Analysis </a:t>
            </a:r>
            <a:r>
              <a:rPr lang="en-ZA" dirty="0"/>
              <a:t>Type &amp; Frequency</a:t>
            </a:r>
          </a:p>
        </p:txBody>
      </p:sp>
      <p:sp>
        <p:nvSpPr>
          <p:cNvPr id="3" name="Content Placeholder 2"/>
          <p:cNvSpPr>
            <a:spLocks noGrp="1"/>
          </p:cNvSpPr>
          <p:nvPr>
            <p:ph idx="1"/>
          </p:nvPr>
        </p:nvSpPr>
        <p:spPr>
          <a:xfrm>
            <a:off x="818712" y="2222287"/>
            <a:ext cx="10554574" cy="764753"/>
          </a:xfrm>
        </p:spPr>
        <p:txBody>
          <a:bodyPr/>
          <a:lstStyle/>
          <a:p>
            <a:r>
              <a:rPr lang="en-ZA" dirty="0" smtClean="0"/>
              <a:t>It was deemed best to also review the average rating of these types to ensure that the quantity of a type did also not mean it was of a lesser standard</a:t>
            </a:r>
            <a:endParaRPr lang="en-ZA" dirty="0"/>
          </a:p>
        </p:txBody>
      </p:sp>
      <p:pic>
        <p:nvPicPr>
          <p:cNvPr id="4" name="Picture 3"/>
          <p:cNvPicPr>
            <a:picLocks noChangeAspect="1"/>
          </p:cNvPicPr>
          <p:nvPr/>
        </p:nvPicPr>
        <p:blipFill>
          <a:blip r:embed="rId2"/>
          <a:stretch>
            <a:fillRect/>
          </a:stretch>
        </p:blipFill>
        <p:spPr>
          <a:xfrm>
            <a:off x="818711" y="3265713"/>
            <a:ext cx="7767939" cy="3623529"/>
          </a:xfrm>
          <a:prstGeom prst="rect">
            <a:avLst/>
          </a:prstGeom>
        </p:spPr>
      </p:pic>
      <p:sp>
        <p:nvSpPr>
          <p:cNvPr id="5" name="TextBox 4"/>
          <p:cNvSpPr txBox="1"/>
          <p:nvPr/>
        </p:nvSpPr>
        <p:spPr>
          <a:xfrm>
            <a:off x="9074331" y="3352800"/>
            <a:ext cx="2873829" cy="2585323"/>
          </a:xfrm>
          <a:prstGeom prst="rect">
            <a:avLst/>
          </a:prstGeom>
          <a:noFill/>
        </p:spPr>
        <p:txBody>
          <a:bodyPr wrap="square" rtlCol="0">
            <a:spAutoFit/>
          </a:bodyPr>
          <a:lstStyle/>
          <a:p>
            <a:r>
              <a:rPr lang="en-ZA" dirty="0" smtClean="0"/>
              <a:t>It was found that there was a general high rating to the restaurants ranking in the top 3 were;</a:t>
            </a:r>
          </a:p>
          <a:p>
            <a:endParaRPr lang="en-ZA" dirty="0" smtClean="0"/>
          </a:p>
          <a:p>
            <a:pPr marL="342900" indent="-342900">
              <a:buFont typeface="+mj-lt"/>
              <a:buAutoNum type="arabicPeriod"/>
            </a:pPr>
            <a:r>
              <a:rPr lang="en-ZA" dirty="0" smtClean="0"/>
              <a:t>Middle Eastern</a:t>
            </a:r>
          </a:p>
          <a:p>
            <a:pPr marL="342900" indent="-342900">
              <a:buFont typeface="+mj-lt"/>
              <a:buAutoNum type="arabicPeriod"/>
            </a:pPr>
            <a:r>
              <a:rPr lang="en-ZA" dirty="0" smtClean="0"/>
              <a:t>Modern European</a:t>
            </a:r>
          </a:p>
          <a:p>
            <a:pPr marL="342900" indent="-342900">
              <a:buFont typeface="+mj-lt"/>
              <a:buAutoNum type="arabicPeriod"/>
            </a:pPr>
            <a:r>
              <a:rPr lang="en-ZA" dirty="0" smtClean="0"/>
              <a:t>BBQ Joint</a:t>
            </a:r>
            <a:endParaRPr lang="en-ZA" dirty="0"/>
          </a:p>
        </p:txBody>
      </p:sp>
    </p:spTree>
    <p:extLst>
      <p:ext uri="{BB962C8B-B14F-4D97-AF65-F5344CB8AC3E}">
        <p14:creationId xmlns:p14="http://schemas.microsoft.com/office/powerpoint/2010/main" val="253122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Exploratory </a:t>
            </a:r>
            <a:r>
              <a:rPr lang="en-ZA" dirty="0" smtClean="0"/>
              <a:t>Analysis </a:t>
            </a:r>
            <a:r>
              <a:rPr lang="en-ZA" dirty="0"/>
              <a:t>Type &amp; Frequency</a:t>
            </a:r>
          </a:p>
        </p:txBody>
      </p:sp>
      <p:sp>
        <p:nvSpPr>
          <p:cNvPr id="3" name="Content Placeholder 2"/>
          <p:cNvSpPr>
            <a:spLocks noGrp="1"/>
          </p:cNvSpPr>
          <p:nvPr>
            <p:ph idx="1"/>
          </p:nvPr>
        </p:nvSpPr>
        <p:spPr>
          <a:xfrm>
            <a:off x="818712" y="2222288"/>
            <a:ext cx="10554574" cy="1313392"/>
          </a:xfrm>
        </p:spPr>
        <p:txBody>
          <a:bodyPr>
            <a:normAutofit/>
          </a:bodyPr>
          <a:lstStyle/>
          <a:p>
            <a:r>
              <a:rPr lang="en-ZA" dirty="0" smtClean="0"/>
              <a:t>The disparity between frequency and rating lead to the below graph, showing that restaurants had low frequency and high rating. These were deemed as unreliable as the data set was too small on these types to confirm their ratings are valid and that the type would be a viable option as it may serve a niche segment.</a:t>
            </a:r>
            <a:endParaRPr lang="en-ZA" dirty="0"/>
          </a:p>
        </p:txBody>
      </p:sp>
      <p:pic>
        <p:nvPicPr>
          <p:cNvPr id="4" name="Picture 3"/>
          <p:cNvPicPr/>
          <p:nvPr/>
        </p:nvPicPr>
        <p:blipFill>
          <a:blip r:embed="rId2"/>
          <a:stretch>
            <a:fillRect/>
          </a:stretch>
        </p:blipFill>
        <p:spPr>
          <a:xfrm>
            <a:off x="810000" y="3535680"/>
            <a:ext cx="7175760" cy="3230880"/>
          </a:xfrm>
          <a:prstGeom prst="rect">
            <a:avLst/>
          </a:prstGeom>
          <a:ln w="3175" cap="sq" cmpd="thickThin">
            <a:solidFill>
              <a:srgbClr val="000000"/>
            </a:solidFill>
            <a:prstDash val="solid"/>
            <a:miter lim="800000"/>
          </a:ln>
          <a:effectLst>
            <a:innerShdw blurRad="76200">
              <a:srgbClr val="000000"/>
            </a:innerShdw>
          </a:effectLst>
        </p:spPr>
      </p:pic>
      <p:sp>
        <p:nvSpPr>
          <p:cNvPr id="5" name="TextBox 4"/>
          <p:cNvSpPr txBox="1"/>
          <p:nvPr/>
        </p:nvSpPr>
        <p:spPr>
          <a:xfrm>
            <a:off x="9074331" y="3352800"/>
            <a:ext cx="2873829" cy="2308324"/>
          </a:xfrm>
          <a:prstGeom prst="rect">
            <a:avLst/>
          </a:prstGeom>
          <a:noFill/>
        </p:spPr>
        <p:txBody>
          <a:bodyPr wrap="square" rtlCol="0">
            <a:spAutoFit/>
          </a:bodyPr>
          <a:lstStyle/>
          <a:p>
            <a:r>
              <a:rPr lang="en-ZA" dirty="0" smtClean="0"/>
              <a:t>It was decided that the combination of frequency and rating made the top 3 most commonly found restaurants to be the viable options</a:t>
            </a:r>
          </a:p>
          <a:p>
            <a:endParaRPr lang="en-ZA" dirty="0" smtClean="0"/>
          </a:p>
        </p:txBody>
      </p:sp>
    </p:spTree>
    <p:extLst>
      <p:ext uri="{BB962C8B-B14F-4D97-AF65-F5344CB8AC3E}">
        <p14:creationId xmlns:p14="http://schemas.microsoft.com/office/powerpoint/2010/main" val="14505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Analysis K-means Clustering</a:t>
            </a:r>
            <a:endParaRPr lang="en-ZA" dirty="0"/>
          </a:p>
        </p:txBody>
      </p:sp>
      <p:sp>
        <p:nvSpPr>
          <p:cNvPr id="3" name="Content Placeholder 2"/>
          <p:cNvSpPr>
            <a:spLocks noGrp="1"/>
          </p:cNvSpPr>
          <p:nvPr>
            <p:ph idx="1"/>
          </p:nvPr>
        </p:nvSpPr>
        <p:spPr>
          <a:xfrm>
            <a:off x="818712" y="2222288"/>
            <a:ext cx="10554574" cy="1322102"/>
          </a:xfrm>
        </p:spPr>
        <p:txBody>
          <a:bodyPr/>
          <a:lstStyle/>
          <a:p>
            <a:r>
              <a:rPr lang="en-ZA" dirty="0" smtClean="0"/>
              <a:t>Clustering process hit an early issue with the identification of the correct K value to use.</a:t>
            </a:r>
          </a:p>
          <a:p>
            <a:r>
              <a:rPr lang="en-ZA" dirty="0" smtClean="0"/>
              <a:t>The Elbow method showed no distinct ‘elbow’.</a:t>
            </a:r>
          </a:p>
          <a:p>
            <a:r>
              <a:rPr lang="en-ZA" dirty="0" smtClean="0"/>
              <a:t>The silhouette method resolved the issue indicated by its peak at K = 8</a:t>
            </a:r>
            <a:endParaRPr lang="en-ZA" dirty="0"/>
          </a:p>
        </p:txBody>
      </p:sp>
      <p:pic>
        <p:nvPicPr>
          <p:cNvPr id="4" name="Picture 3"/>
          <p:cNvPicPr/>
          <p:nvPr/>
        </p:nvPicPr>
        <p:blipFill>
          <a:blip r:embed="rId2"/>
          <a:stretch>
            <a:fillRect/>
          </a:stretch>
        </p:blipFill>
        <p:spPr>
          <a:xfrm>
            <a:off x="818712" y="3547853"/>
            <a:ext cx="4281675" cy="3034211"/>
          </a:xfrm>
          <a:prstGeom prst="rect">
            <a:avLst/>
          </a:prstGeom>
          <a:ln w="3175" cap="sq" cmpd="thickThin">
            <a:solidFill>
              <a:srgbClr val="000000"/>
            </a:solidFill>
            <a:prstDash val="solid"/>
            <a:miter lim="800000"/>
          </a:ln>
          <a:effectLst>
            <a:innerShdw blurRad="76200">
              <a:srgbClr val="000000"/>
            </a:innerShdw>
          </a:effectLst>
        </p:spPr>
      </p:pic>
      <p:pic>
        <p:nvPicPr>
          <p:cNvPr id="5" name="Picture 4"/>
          <p:cNvPicPr/>
          <p:nvPr/>
        </p:nvPicPr>
        <p:blipFill>
          <a:blip r:embed="rId3"/>
          <a:stretch>
            <a:fillRect/>
          </a:stretch>
        </p:blipFill>
        <p:spPr>
          <a:xfrm>
            <a:off x="6249918" y="3544390"/>
            <a:ext cx="4336953" cy="3037674"/>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46177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Clusters:</a:t>
            </a:r>
            <a:endParaRPr lang="en-ZA" dirty="0"/>
          </a:p>
        </p:txBody>
      </p:sp>
      <p:sp>
        <p:nvSpPr>
          <p:cNvPr id="3" name="Content Placeholder 2"/>
          <p:cNvSpPr>
            <a:spLocks noGrp="1"/>
          </p:cNvSpPr>
          <p:nvPr>
            <p:ph idx="1"/>
          </p:nvPr>
        </p:nvSpPr>
        <p:spPr>
          <a:xfrm>
            <a:off x="818712" y="2481943"/>
            <a:ext cx="10554574" cy="2934788"/>
          </a:xfrm>
        </p:spPr>
        <p:txBody>
          <a:bodyPr>
            <a:normAutofit fontScale="85000" lnSpcReduction="10000"/>
          </a:bodyPr>
          <a:lstStyle/>
          <a:p>
            <a:r>
              <a:rPr lang="en-ZA" dirty="0" smtClean="0"/>
              <a:t>8 clusters were generated each with distinct makeup:</a:t>
            </a:r>
          </a:p>
          <a:p>
            <a:pPr marL="0" indent="0">
              <a:buNone/>
            </a:pPr>
            <a:endParaRPr lang="en-ZA" dirty="0" smtClean="0"/>
          </a:p>
          <a:p>
            <a:r>
              <a:rPr lang="en-ZA" b="1" i="1" u="sng" dirty="0"/>
              <a:t>Cluster 1: Mixed </a:t>
            </a:r>
            <a:r>
              <a:rPr lang="en-ZA" b="1" i="1" u="sng" dirty="0" smtClean="0"/>
              <a:t>cluster</a:t>
            </a:r>
            <a:r>
              <a:rPr lang="en-ZA" b="1" i="1" dirty="0" smtClean="0"/>
              <a:t> - </a:t>
            </a:r>
            <a:r>
              <a:rPr lang="en-ZA" dirty="0" smtClean="0"/>
              <a:t>This </a:t>
            </a:r>
            <a:r>
              <a:rPr lang="en-ZA" dirty="0"/>
              <a:t>cluster seemed to be an outlier with no matching suburbs</a:t>
            </a:r>
          </a:p>
          <a:p>
            <a:r>
              <a:rPr lang="en-ZA" b="1" i="1" u="sng" dirty="0"/>
              <a:t>Cluster 2: Portuguese and </a:t>
            </a:r>
            <a:r>
              <a:rPr lang="en-ZA" b="1" i="1" u="sng" dirty="0" smtClean="0"/>
              <a:t>Chicken</a:t>
            </a:r>
            <a:r>
              <a:rPr lang="en-ZA" b="1" i="1" dirty="0" smtClean="0"/>
              <a:t> - </a:t>
            </a:r>
            <a:r>
              <a:rPr lang="en-ZA" dirty="0" smtClean="0"/>
              <a:t>This </a:t>
            </a:r>
            <a:r>
              <a:rPr lang="en-ZA" dirty="0"/>
              <a:t>Cluster can be classified as having a heavy presence of Portuguese and Fried chicken Restaurants.</a:t>
            </a:r>
          </a:p>
          <a:p>
            <a:r>
              <a:rPr lang="en-ZA" b="1" u="sng" dirty="0"/>
              <a:t>Cluster 3: High Density Entertainment </a:t>
            </a:r>
            <a:r>
              <a:rPr lang="en-ZA" b="1" u="sng" dirty="0" smtClean="0"/>
              <a:t>Zone</a:t>
            </a:r>
            <a:r>
              <a:rPr lang="en-ZA" b="1" dirty="0" smtClean="0"/>
              <a:t> - </a:t>
            </a:r>
            <a:r>
              <a:rPr lang="en-ZA" dirty="0" smtClean="0"/>
              <a:t>This </a:t>
            </a:r>
            <a:r>
              <a:rPr lang="en-ZA" dirty="0"/>
              <a:t>has grouped the high density entertainment suburbs, we can see that the top rated and most frequently found restaurants in our analysis are all present as top 5’s in the below areas, most instances contain multiple instances of the high rated restaurants, </a:t>
            </a:r>
            <a:endParaRPr lang="en-ZA" dirty="0" smtClean="0"/>
          </a:p>
          <a:p>
            <a:r>
              <a:rPr lang="en-ZA" b="1" u="sng" dirty="0"/>
              <a:t>Cluster 4: Generic &amp; Vegan/Vegetarian </a:t>
            </a:r>
            <a:r>
              <a:rPr lang="en-ZA" b="1" dirty="0" smtClean="0"/>
              <a:t>Restaurants - </a:t>
            </a:r>
            <a:r>
              <a:rPr lang="en-ZA" dirty="0" smtClean="0"/>
              <a:t>This </a:t>
            </a:r>
            <a:r>
              <a:rPr lang="en-ZA" dirty="0"/>
              <a:t>cluster has a high focus on generic family restaurants and vegetarian places, </a:t>
            </a:r>
            <a:endParaRPr lang="en-ZA" dirty="0"/>
          </a:p>
        </p:txBody>
      </p:sp>
    </p:spTree>
    <p:extLst>
      <p:ext uri="{BB962C8B-B14F-4D97-AF65-F5344CB8AC3E}">
        <p14:creationId xmlns:p14="http://schemas.microsoft.com/office/powerpoint/2010/main" val="1632528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67</TotalTime>
  <Words>935</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New Restaurant Suburb Recommendations</vt:lpstr>
      <vt:lpstr>New Restaurant location recommendations is a tool for stakeholders</vt:lpstr>
      <vt:lpstr>Data Collection and Cleaning</vt:lpstr>
      <vt:lpstr>Data Collection and Cleaning - Continued</vt:lpstr>
      <vt:lpstr>Exploratory Analysis Type &amp; Frequency</vt:lpstr>
      <vt:lpstr>Exploratory Analysis Type &amp; Frequency</vt:lpstr>
      <vt:lpstr>Exploratory Analysis Type &amp; Frequency</vt:lpstr>
      <vt:lpstr>Analysis K-means Clustering</vt:lpstr>
      <vt:lpstr>Clusters:</vt:lpstr>
      <vt:lpstr>Clusters:</vt:lpstr>
      <vt:lpstr>Recommendations </vt:lpstr>
      <vt:lpstr>Recommendation – Italian Restaurant </vt:lpstr>
      <vt:lpstr>Recommendation – Pizza Place</vt:lpstr>
      <vt:lpstr>Recommendation – General/Family Restaurant</vt:lpstr>
      <vt:lpstr>Conclusion &amp; 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Restaurant Suburb Reccomendations</dc:title>
  <dc:creator>David Matos</dc:creator>
  <cp:lastModifiedBy>David Matos</cp:lastModifiedBy>
  <cp:revision>8</cp:revision>
  <dcterms:created xsi:type="dcterms:W3CDTF">2020-06-01T12:00:32Z</dcterms:created>
  <dcterms:modified xsi:type="dcterms:W3CDTF">2020-06-01T13:08:22Z</dcterms:modified>
</cp:coreProperties>
</file>