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quation.com/servlet/equation.cmd?fa=fortr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Option-Summa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Gear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 your first C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Compiling and Linking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Before a program can be executed, three steps are usually necessary:</a:t>
            </a:r>
          </a:p>
          <a:p>
            <a:pPr lvl="1"/>
            <a:r>
              <a:rPr lang="en-US" altLang="zh-CN" b="1" i="1" smtClean="0">
                <a:ea typeface="宋体" panose="02010600030101010101" pitchFamily="2" charset="-122"/>
              </a:rPr>
              <a:t>Preprocessing.</a:t>
            </a:r>
            <a:r>
              <a:rPr lang="en-US" altLang="zh-CN" smtClean="0">
                <a:ea typeface="宋体" panose="02010600030101010101" pitchFamily="2" charset="-122"/>
              </a:rPr>
              <a:t> The </a:t>
            </a:r>
            <a:r>
              <a:rPr lang="en-US" altLang="zh-CN" b="1" i="1" smtClean="0">
                <a:ea typeface="宋体" panose="02010600030101010101" pitchFamily="2" charset="-122"/>
              </a:rPr>
              <a:t>preprocessor</a:t>
            </a:r>
            <a:r>
              <a:rPr lang="en-US" altLang="zh-CN" smtClean="0">
                <a:ea typeface="宋体" panose="02010600030101010101" pitchFamily="2" charset="-122"/>
              </a:rPr>
              <a:t> obeys commands that begin with # (known as </a:t>
            </a:r>
            <a:r>
              <a:rPr lang="en-US" altLang="zh-CN" b="1" i="1" smtClean="0">
                <a:ea typeface="宋体" panose="02010600030101010101" pitchFamily="2" charset="-122"/>
              </a:rPr>
              <a:t>directives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b="1" i="1" smtClean="0">
                <a:ea typeface="宋体" panose="02010600030101010101" pitchFamily="2" charset="-122"/>
              </a:rPr>
              <a:t>Compiling.</a:t>
            </a:r>
            <a:r>
              <a:rPr lang="en-US" altLang="zh-CN" smtClean="0">
                <a:ea typeface="宋体" panose="02010600030101010101" pitchFamily="2" charset="-122"/>
              </a:rPr>
              <a:t> A </a:t>
            </a:r>
            <a:r>
              <a:rPr lang="en-US" altLang="zh-CN" b="1" i="1" smtClean="0">
                <a:ea typeface="宋体" panose="02010600030101010101" pitchFamily="2" charset="-122"/>
              </a:rPr>
              <a:t>compiler</a:t>
            </a:r>
            <a:r>
              <a:rPr lang="en-US" altLang="zh-CN" smtClean="0">
                <a:ea typeface="宋体" panose="02010600030101010101" pitchFamily="2" charset="-122"/>
              </a:rPr>
              <a:t> translates then translates the program into machine instructions (</a:t>
            </a:r>
            <a:r>
              <a:rPr lang="en-US" altLang="zh-CN" b="1" i="1" smtClean="0">
                <a:ea typeface="宋体" panose="02010600030101010101" pitchFamily="2" charset="-122"/>
              </a:rPr>
              <a:t>object code</a:t>
            </a:r>
            <a:r>
              <a:rPr lang="en-US" altLang="zh-CN" smtClean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en-US" altLang="zh-CN" b="1" i="1" smtClean="0">
                <a:ea typeface="宋体" panose="02010600030101010101" pitchFamily="2" charset="-122"/>
              </a:rPr>
              <a:t>Linking.</a:t>
            </a:r>
            <a:r>
              <a:rPr lang="en-US" altLang="zh-CN" smtClean="0">
                <a:ea typeface="宋体" panose="02010600030101010101" pitchFamily="2" charset="-122"/>
              </a:rPr>
              <a:t> A </a:t>
            </a:r>
            <a:r>
              <a:rPr lang="en-US" altLang="zh-CN" b="1" i="1" smtClean="0">
                <a:ea typeface="宋体" panose="02010600030101010101" pitchFamily="2" charset="-122"/>
              </a:rPr>
              <a:t>linker</a:t>
            </a:r>
            <a:r>
              <a:rPr lang="en-US" altLang="zh-CN" smtClean="0">
                <a:ea typeface="宋体" panose="02010600030101010101" pitchFamily="2" charset="-122"/>
              </a:rPr>
              <a:t> combines the object code produced by the compiler with any additional code needed to yield a complete executable program.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preprocessor is usually integrated with the compiler.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50D8CA-0C97-4F23-8A2C-F26BF9276CFC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858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GCC Compiler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GCC is one of the most popular C compilers.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GCC is supplied with Linux but is available for many other platforms as well.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Using this compiler is similar to using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cc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% gcc -o SayHi HelloWorld.c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6D1531-C924-4190-9615-68A3A11CC5D8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3511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Integrated Development Environments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 </a:t>
            </a:r>
            <a:r>
              <a:rPr lang="en-US" altLang="zh-CN" b="1" i="1" smtClean="0">
                <a:ea typeface="宋体" panose="02010600030101010101" pitchFamily="2" charset="-122"/>
              </a:rPr>
              <a:t>integrated development environment (IDE) </a:t>
            </a:r>
            <a:r>
              <a:rPr lang="en-US" altLang="zh-CN" smtClean="0">
                <a:ea typeface="宋体" panose="02010600030101010101" pitchFamily="2" charset="-122"/>
              </a:rPr>
              <a:t>is a software package that makes it possible to edit, compile, link, execute, and debug a program without leaving the environment.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Visual C++ (Windows)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Visual Studio (Windows)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Xcode (Mac)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Eclipse (Cross-platforms)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Netbeans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CodeBlocks, etc.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A1DB6-2CC3-4461-A101-8A5FCC30CD0F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6122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The General Form of a Simple Program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Simple C programs have the form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</a:t>
            </a:r>
            <a:r>
              <a:rPr lang="en-US" altLang="zh-CN" sz="2400" i="1" smtClean="0">
                <a:ea typeface="宋体" panose="02010600030101010101" pitchFamily="2" charset="-122"/>
              </a:rPr>
              <a:t>directives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i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endParaRPr lang="en-US" altLang="zh-CN" sz="2400" i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en-US" altLang="zh-CN" sz="2400" i="1" smtClean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i="1" smtClean="0">
                <a:ea typeface="宋体" panose="02010600030101010101" pitchFamily="2" charset="-122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FontTx/>
              <a:buNone/>
            </a:pPr>
            <a:endParaRPr lang="en-US" altLang="zh-CN" sz="240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2DD76-837E-4EC2-803E-2AD8A287150B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507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The General Form of a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 in much the same way that some other languages use words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Even the simplest C programs rely on three key language features: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Directives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Functions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Statements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99A67-A59B-4FEC-B006-66DE620735B0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8071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Directives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Before a C program is compiled, it is first edited by a preprocessor.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Commands intended for the preprocessor are called directives.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&lt;stdio.h&gt;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&lt;stdio.h&gt;</a:t>
            </a:r>
            <a:r>
              <a:rPr lang="en-US" altLang="zh-CN" smtClean="0">
                <a:ea typeface="宋体" panose="02010600030101010101" pitchFamily="2" charset="-122"/>
              </a:rPr>
              <a:t> is a </a:t>
            </a:r>
            <a:r>
              <a:rPr lang="en-US" altLang="zh-CN" b="1" i="1" smtClean="0">
                <a:ea typeface="宋体" panose="02010600030101010101" pitchFamily="2" charset="-122"/>
              </a:rPr>
              <a:t>header</a:t>
            </a:r>
            <a:r>
              <a:rPr lang="en-US" altLang="zh-CN" smtClean="0">
                <a:ea typeface="宋体" panose="02010600030101010101" pitchFamily="2" charset="-122"/>
              </a:rPr>
              <a:t> containing information about C’s standard I/O library.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9B0272-656C-40D4-B8DA-85114CAB7EC6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1062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Directives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Directives always begin with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mtClean="0">
                <a:ea typeface="宋体" panose="02010600030101010101" pitchFamily="2" charset="-122"/>
              </a:rPr>
              <a:t> character.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By default, directives are one line long; there’s no semicolon or other special marker at the end.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7D165-D036-4843-8EC9-7BAC3CE3CDEF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658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Functions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 b="1" i="1" smtClean="0">
                <a:ea typeface="宋体" panose="02010600030101010101" pitchFamily="2" charset="-122"/>
              </a:rPr>
              <a:t>function</a:t>
            </a:r>
            <a:r>
              <a:rPr lang="en-US" altLang="zh-CN" smtClean="0">
                <a:ea typeface="宋体" panose="02010600030101010101" pitchFamily="2" charset="-122"/>
              </a:rPr>
              <a:t> is a series of statements that have been grouped together and given a name.</a:t>
            </a:r>
          </a:p>
          <a:p>
            <a:r>
              <a:rPr lang="en-US" altLang="zh-CN" b="1" i="1" smtClean="0">
                <a:ea typeface="宋体" panose="02010600030101010101" pitchFamily="2" charset="-122"/>
              </a:rPr>
              <a:t>Library functions </a:t>
            </a:r>
            <a:r>
              <a:rPr lang="en-US" altLang="zh-CN" smtClean="0">
                <a:ea typeface="宋体" panose="02010600030101010101" pitchFamily="2" charset="-122"/>
              </a:rPr>
              <a:t>are</a:t>
            </a:r>
            <a:r>
              <a:rPr lang="en-US" altLang="zh-CN" b="1" i="1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provided as part of the C implementation.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function that computes a value uses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mtClean="0">
                <a:ea typeface="宋体" panose="02010600030101010101" pitchFamily="2" charset="-122"/>
              </a:rPr>
              <a:t> statement to specify what value it “returns”: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return x + 1;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FA8AD-5183-4DB7-B1DD-2175859D3095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0460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mtClean="0">
                <a:ea typeface="宋体" panose="02010600030101010101" pitchFamily="2" charset="-122"/>
              </a:rPr>
              <a:t> Function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mtClean="0">
                <a:ea typeface="宋体" panose="02010600030101010101" pitchFamily="2" charset="-122"/>
              </a:rPr>
              <a:t> function is mandatory.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en-US" altLang="zh-CN" smtClean="0">
                <a:ea typeface="宋体" panose="02010600030101010101" pitchFamily="2" charset="-122"/>
              </a:rPr>
              <a:t> is special: it gets called automatically when the program is executed.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en-US" altLang="zh-CN" smtClean="0">
                <a:ea typeface="宋体" panose="02010600030101010101" pitchFamily="2" charset="-122"/>
              </a:rPr>
              <a:t> returns a status code; the value 0 indicates normal program termination.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If there’s no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mtClean="0">
                <a:ea typeface="宋体" panose="02010600030101010101" pitchFamily="2" charset="-122"/>
              </a:rPr>
              <a:t> statement at the end of the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en-US" altLang="zh-CN" smtClean="0">
                <a:ea typeface="宋体" panose="02010600030101010101" pitchFamily="2" charset="-122"/>
              </a:rPr>
              <a:t> function, many compilers will produce a warning message.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476C7-573D-48E1-BF8F-C9BAC4F06B35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3417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Statements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 b="1" i="1" smtClean="0">
                <a:ea typeface="宋体" panose="02010600030101010101" pitchFamily="2" charset="-122"/>
              </a:rPr>
              <a:t>statement</a:t>
            </a:r>
            <a:r>
              <a:rPr lang="en-US" altLang="zh-CN" smtClean="0">
                <a:ea typeface="宋体" panose="02010600030101010101" pitchFamily="2" charset="-122"/>
              </a:rPr>
              <a:t> is a command to be executed when the program runs.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HelloWorld.c</a:t>
            </a:r>
            <a:r>
              <a:rPr lang="en-US" altLang="zh-CN" smtClean="0">
                <a:ea typeface="宋体" panose="02010600030101010101" pitchFamily="2" charset="-122"/>
              </a:rPr>
              <a:t> uses only two kinds of statements. One is the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mtClean="0">
                <a:ea typeface="宋体" panose="02010600030101010101" pitchFamily="2" charset="-122"/>
              </a:rPr>
              <a:t> statement; the other is the </a:t>
            </a:r>
            <a:r>
              <a:rPr lang="en-US" altLang="zh-CN" b="1" i="1" smtClean="0">
                <a:ea typeface="宋体" panose="02010600030101010101" pitchFamily="2" charset="-122"/>
              </a:rPr>
              <a:t>function call.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Asking a function to perform its assigned task is known as </a:t>
            </a:r>
            <a:r>
              <a:rPr lang="en-US" altLang="zh-CN" b="1" i="1" smtClean="0">
                <a:ea typeface="宋体" panose="02010600030101010101" pitchFamily="2" charset="-122"/>
              </a:rPr>
              <a:t>calling</a:t>
            </a:r>
            <a:r>
              <a:rPr lang="en-US" altLang="zh-CN" smtClean="0">
                <a:ea typeface="宋体" panose="02010600030101010101" pitchFamily="2" charset="-122"/>
              </a:rPr>
              <a:t> the function.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HelloWorld.c</a:t>
            </a:r>
            <a:r>
              <a:rPr lang="en-US" altLang="zh-CN" smtClean="0">
                <a:ea typeface="宋体" panose="02010600030101010101" pitchFamily="2" charset="-122"/>
              </a:rPr>
              <a:t> calls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 to display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smtClean="0">
                <a:latin typeface="Courier New" panose="02070309020205020404" pitchFamily="49" charset="0"/>
                <a:ea typeface="宋体" panose="02010600030101010101" pitchFamily="2" charset="-122"/>
              </a:rPr>
              <a:t>printf(“Hello World!\n");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92A20-438E-4732-BA82-550061DA3B96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048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Windows: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dirty="0" smtClean="0"/>
              <a:t>Equation solution: </a:t>
            </a:r>
            <a:r>
              <a:rPr lang="en-US" dirty="0" smtClean="0">
                <a:hlinkClick r:id="rId2"/>
              </a:rPr>
              <a:t>http://www.equation.com/servlet/equation.cmd?fa=fortran</a:t>
            </a:r>
            <a:endParaRPr lang="en-US" dirty="0" smtClean="0"/>
          </a:p>
          <a:p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, command line tools</a:t>
            </a:r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: App Store -&gt; </a:t>
            </a:r>
            <a:r>
              <a:rPr lang="en-US" dirty="0" err="1" smtClean="0"/>
              <a:t>xcode</a:t>
            </a:r>
            <a:r>
              <a:rPr lang="en-US" dirty="0" smtClean="0"/>
              <a:t> -&gt; install</a:t>
            </a:r>
          </a:p>
          <a:p>
            <a:pPr lvl="1"/>
            <a:r>
              <a:rPr lang="en-US" dirty="0" smtClean="0"/>
              <a:t>Command line tools: </a:t>
            </a:r>
            <a:r>
              <a:rPr lang="en-US" dirty="0" err="1" smtClean="0"/>
              <a:t>Xcode</a:t>
            </a:r>
            <a:r>
              <a:rPr lang="en-US" dirty="0" smtClean="0"/>
              <a:t> -&gt; Preferences -&gt; Downloads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: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dirty="0" smtClean="0"/>
              <a:t>Type: </a:t>
            </a:r>
            <a:r>
              <a:rPr lang="en-US" dirty="0" err="1" smtClean="0"/>
              <a:t>sudo</a:t>
            </a:r>
            <a:r>
              <a:rPr lang="en-US" dirty="0" smtClean="0"/>
              <a:t> apt-get install build-essential</a:t>
            </a:r>
          </a:p>
          <a:p>
            <a:pPr lvl="1"/>
            <a:r>
              <a:rPr lang="en-US" dirty="0" smtClean="0"/>
              <a:t>Or, go to </a:t>
            </a:r>
            <a:r>
              <a:rPr lang="en-US" dirty="0" err="1" smtClean="0"/>
              <a:t>Ubuntu</a:t>
            </a:r>
            <a:r>
              <a:rPr lang="en-US" dirty="0" smtClean="0"/>
              <a:t> Software Center and search for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400" b="1" dirty="0" smtClean="0"/>
              <a:t>Verifying: Open Terminal, and type </a:t>
            </a:r>
            <a:r>
              <a:rPr lang="en-US" sz="2400" b="1" dirty="0" err="1" smtClean="0"/>
              <a:t>gcc</a:t>
            </a:r>
            <a:r>
              <a:rPr lang="en-US" sz="2400" b="1" dirty="0" smtClean="0"/>
              <a:t> –v.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Statements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 requires that each statement end with a semicolon.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There’s one exception: the compound statement.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Directives are normally one line long, and they don’t end with a semicolon.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8D41C5-06F7-4A63-82BF-A1620AABBEC8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0233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Strings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When the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 function displays a </a:t>
            </a:r>
            <a:r>
              <a:rPr lang="en-US" altLang="zh-CN" b="1" i="1" smtClean="0">
                <a:ea typeface="宋体" panose="02010600030101010101" pitchFamily="2" charset="-122"/>
              </a:rPr>
              <a:t>string literal</a:t>
            </a:r>
            <a:r>
              <a:rPr lang="en-US" altLang="zh-CN" smtClean="0">
                <a:ea typeface="宋体" panose="02010600030101010101" pitchFamily="2" charset="-122"/>
              </a:rPr>
              <a:t>—characters enclosed in double quotation marks—it doesn’t show the quotation marks.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 doesn’t automatically advance to the next output line when it finishes printing.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To make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 advance one line, include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\n</a:t>
            </a:r>
            <a:r>
              <a:rPr lang="en-US" altLang="zh-CN" smtClean="0">
                <a:ea typeface="宋体" panose="02010600030101010101" pitchFamily="2" charset="-122"/>
              </a:rPr>
              <a:t> (the </a:t>
            </a:r>
            <a:r>
              <a:rPr lang="en-US" altLang="zh-CN" b="1" i="1" smtClean="0">
                <a:ea typeface="宋体" panose="02010600030101010101" pitchFamily="2" charset="-122"/>
              </a:rPr>
              <a:t>new-line character</a:t>
            </a:r>
            <a:r>
              <a:rPr lang="en-US" altLang="zh-CN" smtClean="0">
                <a:ea typeface="宋体" panose="02010600030101010101" pitchFamily="2" charset="-122"/>
              </a:rPr>
              <a:t>) in the string to be printed.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7FA98-E521-4735-AEA6-7B51616F5C63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2674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Strings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80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printf("To C, or not to C: that is the question.\n");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could be replaced by two calls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printf("To C, or not to C: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printf("that is the question.\n");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new-line character can appear more than once in a string literal: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900" smtClean="0">
                <a:latin typeface="Courier New" panose="02070309020205020404" pitchFamily="49" charset="0"/>
                <a:ea typeface="宋体" panose="02010600030101010101" pitchFamily="2" charset="-122"/>
              </a:rPr>
              <a:t>printf("Brevity is the soul of wit.\n  --Shakespeare\n");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823BE-BA69-4DE4-B566-A6C48A82DC88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25728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</a:t>
            </a:r>
            <a:r>
              <a:rPr lang="en-US" altLang="zh-CN" b="1" i="1" smtClean="0">
                <a:ea typeface="宋体" panose="02010600030101010101" pitchFamily="2" charset="-122"/>
              </a:rPr>
              <a:t>comment</a:t>
            </a:r>
            <a:r>
              <a:rPr lang="en-US" altLang="zh-CN" smtClean="0">
                <a:ea typeface="宋体" panose="02010600030101010101" pitchFamily="2" charset="-122"/>
              </a:rPr>
              <a:t> begins with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mtClean="0">
                <a:ea typeface="宋体" panose="02010600030101010101" pitchFamily="2" charset="-122"/>
              </a:rPr>
              <a:t> and end with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/* This is a comment */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Comments may appear almost anywhere in a program, either on separate lines or on the same lines as other program text. 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Comments may extend over more than one line.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/* Name: HelloWorld.c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   Purpose: Prints a greeting message.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   Author: XXX */	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F7060-93EC-4E56-8B9A-735EB44C58BE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3436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00600"/>
          </a:xfrm>
        </p:spPr>
        <p:txBody>
          <a:bodyPr/>
          <a:lstStyle/>
          <a:p>
            <a:r>
              <a:rPr lang="en-US" altLang="zh-CN" i="1" smtClean="0">
                <a:ea typeface="宋体" panose="02010600030101010101" pitchFamily="2" charset="-122"/>
              </a:rPr>
              <a:t>Warning: </a:t>
            </a:r>
            <a:r>
              <a:rPr lang="en-US" altLang="zh-CN" smtClean="0">
                <a:ea typeface="宋体" panose="02010600030101010101" pitchFamily="2" charset="-122"/>
              </a:rPr>
              <a:t>Forgetting to terminate a comment may cause the compiler to ignore part of your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printf("My ");    /* forgot to close this comment...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printf("cat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printf("has ");   /* so it ends here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printf("fleas");</a:t>
            </a:r>
            <a:endParaRPr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8866B7-6E14-4F4B-B1A9-359DEF4A24B2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797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Comments in C99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 C99, comments can also be written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This is a comment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This style of comment ends automatically at the end of a line.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Advantages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en-US" altLang="zh-CN" smtClean="0">
                <a:ea typeface="宋体" panose="02010600030101010101" pitchFamily="2" charset="-122"/>
              </a:rPr>
              <a:t> comments: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Safer: there’s no chance that an unterminated comment will accidentally consume part of a program.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Multiline comments stand out better.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8ECBA-5EB2-4F82-9A46-B1D950F95A8F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2274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Variables and Assignment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Most programs need to a way to store data temporarily during program execution.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These storage locations are called </a:t>
            </a:r>
            <a:r>
              <a:rPr lang="en-US" altLang="zh-CN" b="1" i="1" smtClean="0">
                <a:ea typeface="宋体" panose="02010600030101010101" pitchFamily="2" charset="-122"/>
              </a:rPr>
              <a:t>variables.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76DFC-9DD4-4200-992C-4D1F61A50F49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448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Types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Every variable must have a </a:t>
            </a:r>
            <a:r>
              <a:rPr lang="en-US" altLang="zh-CN" b="1" i="1" smtClean="0">
                <a:ea typeface="宋体" panose="02010600030101010101" pitchFamily="2" charset="-122"/>
              </a:rPr>
              <a:t>type.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 has a wide variety of types, including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and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variable of type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(short for </a:t>
            </a:r>
            <a:r>
              <a:rPr lang="en-US" altLang="zh-CN" i="1" smtClean="0">
                <a:ea typeface="宋体" panose="02010600030101010101" pitchFamily="2" charset="-122"/>
              </a:rPr>
              <a:t>integer</a:t>
            </a:r>
            <a:r>
              <a:rPr lang="en-US" altLang="zh-CN" smtClean="0">
                <a:ea typeface="宋体" panose="02010600030101010101" pitchFamily="2" charset="-122"/>
              </a:rPr>
              <a:t>) can store a whole number such as 0, 1, 392, or –2553.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largest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value is typically 2,147,483,647 but can be as small as 32,767.</a:t>
            </a: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E1557-8C51-4F76-8B6C-F3A7972E0702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3770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Types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variable of type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(short for </a:t>
            </a:r>
            <a:r>
              <a:rPr lang="en-US" altLang="zh-CN" i="1" smtClean="0">
                <a:ea typeface="宋体" panose="02010600030101010101" pitchFamily="2" charset="-122"/>
              </a:rPr>
              <a:t>floating-point</a:t>
            </a:r>
            <a:r>
              <a:rPr lang="en-US" altLang="zh-CN" smtClean="0">
                <a:ea typeface="宋体" panose="02010600030101010101" pitchFamily="2" charset="-122"/>
              </a:rPr>
              <a:t>) can store much larger numbers than an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variable.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Also,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variable can store numbers with digits after the decimal point, like 379.125.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Drawbacks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variables: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Slower arithmetic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Approximate nature of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values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32BCF2-1EEA-41E5-AB4F-29AFBD401D5B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8677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Declarations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Variables must be </a:t>
            </a:r>
            <a:r>
              <a:rPr lang="en-US" altLang="zh-CN" b="1" i="1" smtClean="0">
                <a:ea typeface="宋体" panose="02010600030101010101" pitchFamily="2" charset="-122"/>
              </a:rPr>
              <a:t>declared</a:t>
            </a:r>
            <a:r>
              <a:rPr lang="en-US" altLang="zh-CN" smtClean="0">
                <a:ea typeface="宋体" panose="02010600030101010101" pitchFamily="2" charset="-122"/>
              </a:rPr>
              <a:t> before they are used.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Variables can be declared one at a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height;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profit;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Alternatively, several can be declared at the same time: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int height, length, width, volume;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float profit, loss;</a:t>
            </a: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3CC60-53AE-4B87-B7FB-8354C12928B4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625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Sublime</a:t>
            </a:r>
            <a:r>
              <a:rPr lang="en-US" dirty="0" smtClean="0"/>
              <a:t> is highly recommended</a:t>
            </a:r>
          </a:p>
          <a:p>
            <a:r>
              <a:rPr lang="en-US" dirty="0" smtClean="0"/>
              <a:t>Other: Notepad++, VIM, text editor, </a:t>
            </a:r>
            <a:r>
              <a:rPr lang="en-US" dirty="0" err="1" smtClean="0"/>
              <a:t>gedit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Editor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590800"/>
            <a:ext cx="442498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Declarations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When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mtClean="0">
                <a:ea typeface="宋体" panose="02010600030101010101" pitchFamily="2" charset="-122"/>
              </a:rPr>
              <a:t> contains declarations, these must precede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i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i="1" smtClean="0">
                <a:solidFill>
                  <a:srgbClr val="000000"/>
                </a:solidFill>
                <a:ea typeface="宋体" panose="02010600030101010101" pitchFamily="2" charset="-122"/>
              </a:rPr>
              <a:t>declarations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i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i="1" smtClean="0">
                <a:solidFill>
                  <a:srgbClr val="000000"/>
                </a:solidFill>
                <a:ea typeface="宋体" panose="02010600030101010101" pitchFamily="2" charset="-122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FE4D9F-2F43-49B7-9362-593FD4E27B1A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10339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variable can be given a value by means of </a:t>
            </a:r>
            <a:r>
              <a:rPr lang="en-US" altLang="zh-CN" b="1" i="1" smtClean="0">
                <a:ea typeface="宋体" panose="02010600030101010101" pitchFamily="2" charset="-122"/>
              </a:rPr>
              <a:t>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 = 8;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The number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en-US" altLang="zh-CN" smtClean="0">
                <a:ea typeface="宋体" panose="02010600030101010101" pitchFamily="2" charset="-122"/>
              </a:rPr>
              <a:t> is said to be a </a:t>
            </a:r>
            <a:r>
              <a:rPr lang="en-US" altLang="zh-CN" b="1" i="1" smtClean="0">
                <a:ea typeface="宋体" panose="02010600030101010101" pitchFamily="2" charset="-122"/>
              </a:rPr>
              <a:t>constant.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Before a variable can be assigned a value—or used in any other way—it must first be declared.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CC28A-B0B4-40DE-8261-65A991C18BF2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8072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constant assigned to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variable usually contains a decimal point: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profit = 2150.48;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77FD29-D524-4946-9887-EEC93601DB2A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95976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variable is normally assigned a value of type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, and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variable is normally assigned a value of type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Mixing types (such as assigning an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value to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variable or assigning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value to an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mtClean="0">
                <a:ea typeface="宋体" panose="02010600030101010101" pitchFamily="2" charset="-122"/>
              </a:rPr>
              <a:t> variable) is possible but not always safe.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66D99-3FAE-4B90-8A45-659FA1452E34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74466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Once a variable has been assigned a value, it can be used to help compute the value of another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 = 8;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length = 12;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= height * length * width;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volume is now 960 */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right side of an assignment can be a formula (or </a:t>
            </a:r>
            <a:r>
              <a:rPr lang="en-US" altLang="zh-CN" b="1" i="1" smtClean="0">
                <a:ea typeface="宋体" panose="02010600030101010101" pitchFamily="2" charset="-122"/>
              </a:rPr>
              <a:t>expression,</a:t>
            </a:r>
            <a:r>
              <a:rPr lang="en-US" altLang="zh-CN" smtClean="0">
                <a:ea typeface="宋体" panose="02010600030101010101" pitchFamily="2" charset="-122"/>
              </a:rPr>
              <a:t> in C terminology) involving constants, variables, and operators.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BEEA21-5887-4D19-934C-010AC9422AE7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12391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can be used to display the current value of a variable.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write the message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Height: </a:t>
            </a:r>
            <a:r>
              <a:rPr lang="en-US" altLang="zh-CN" sz="2400" i="1" smtClean="0"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	where </a:t>
            </a:r>
            <a:r>
              <a:rPr lang="en-US" altLang="zh-CN" i="1" smtClean="0"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the current value of the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variable, we’d use the following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printf("Height: %d\n", height);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a placeholder indicating where the value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to be filled in.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C8B99-F2BC-465C-9447-EB9C5C6EB215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226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works only for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variables; to print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variable, use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instead.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By default,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displays a number with six digits after the decimal point.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force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to display </a:t>
            </a:r>
            <a:r>
              <a:rPr lang="en-US" altLang="zh-CN" i="1" smtClean="0"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digits after the decimal point, put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i="1" smtClean="0"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between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print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Profit: $2150.48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	use the following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printf("Profit: $%.2f\n", profit);</a:t>
            </a:r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E78367-FE6D-4294-A988-09C44FD537C4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25039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There’s no limit to the number of variables that can be printed by a single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printf("Height: %d  Length: %d\n",</a:t>
            </a: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height,</a:t>
            </a: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length);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1225E-8F6D-4C67-8D2D-05F8D2DFB159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03406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Steps to compile and run your program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MAC / Ubuntu:</a:t>
            </a:r>
          </a:p>
          <a:p>
            <a:pPr lvl="1"/>
            <a:r>
              <a:rPr lang="en-US" altLang="en-US" smtClean="0"/>
              <a:t>Installing gcc environment (refer to the video url in the announcement), verify by </a:t>
            </a:r>
            <a:r>
              <a:rPr lang="en-US" altLang="en-US" smtClean="0">
                <a:solidFill>
                  <a:srgbClr val="00B0F0"/>
                </a:solidFill>
              </a:rPr>
              <a:t>gcc –v</a:t>
            </a:r>
          </a:p>
          <a:p>
            <a:pPr lvl="1"/>
            <a:r>
              <a:rPr lang="en-US" altLang="en-US" smtClean="0"/>
              <a:t>Open text editor (sublime for example), write your code and save your file to </a:t>
            </a:r>
            <a:r>
              <a:rPr lang="en-US" altLang="en-US" i="1" smtClean="0"/>
              <a:t>some</a:t>
            </a:r>
            <a:r>
              <a:rPr lang="en-US" altLang="en-US" smtClean="0"/>
              <a:t> folder</a:t>
            </a:r>
          </a:p>
          <a:p>
            <a:pPr lvl="2"/>
            <a:r>
              <a:rPr lang="en-US" altLang="en-US" smtClean="0"/>
              <a:t>For example, you can create a folder on your desktop named COP3275 and put all related codes inside of it</a:t>
            </a:r>
          </a:p>
          <a:p>
            <a:pPr lvl="1"/>
            <a:r>
              <a:rPr lang="en-US" altLang="en-US" smtClean="0"/>
              <a:t>Open up your terminal, and navigate to </a:t>
            </a:r>
            <a:r>
              <a:rPr lang="en-US" altLang="en-US" i="1" smtClean="0"/>
              <a:t>that </a:t>
            </a:r>
            <a:r>
              <a:rPr lang="en-US" altLang="en-US" smtClean="0"/>
              <a:t>folder where you have saved your code (by using cd, cd.., etc.)</a:t>
            </a:r>
          </a:p>
          <a:p>
            <a:pPr lvl="1"/>
            <a:r>
              <a:rPr lang="en-US" altLang="en-US" smtClean="0"/>
              <a:t>Type </a:t>
            </a:r>
            <a:r>
              <a:rPr lang="en-US" altLang="en-US" smtClean="0">
                <a:solidFill>
                  <a:srgbClr val="00B0F0"/>
                </a:solidFill>
              </a:rPr>
              <a:t>gcc FileName.c </a:t>
            </a:r>
            <a:r>
              <a:rPr lang="en-US" altLang="en-US" smtClean="0"/>
              <a:t>to compile your program</a:t>
            </a:r>
          </a:p>
          <a:p>
            <a:pPr lvl="1"/>
            <a:r>
              <a:rPr lang="en-US" altLang="en-US" smtClean="0"/>
              <a:t>Run your program by typing </a:t>
            </a:r>
            <a:r>
              <a:rPr lang="en-US" altLang="en-US" smtClean="0">
                <a:solidFill>
                  <a:srgbClr val="00B0F0"/>
                </a:solidFill>
              </a:rPr>
              <a:t>./a.out</a:t>
            </a:r>
          </a:p>
          <a:p>
            <a:pPr lvl="1"/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95D363-3347-4B60-BDBF-7CC495AE608F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76462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Steps to compile and run your program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Windows:</a:t>
            </a:r>
          </a:p>
          <a:p>
            <a:pPr lvl="1"/>
            <a:r>
              <a:rPr lang="en-US" altLang="en-US" smtClean="0"/>
              <a:t>Installing gcc environment (refer to the video url in the announcement), verify by </a:t>
            </a:r>
            <a:r>
              <a:rPr lang="en-US" altLang="en-US" smtClean="0">
                <a:solidFill>
                  <a:srgbClr val="00B0F0"/>
                </a:solidFill>
              </a:rPr>
              <a:t>gcc –v</a:t>
            </a:r>
          </a:p>
          <a:p>
            <a:pPr lvl="1"/>
            <a:r>
              <a:rPr lang="en-US" altLang="en-US" smtClean="0"/>
              <a:t>Open text editor (sublime for example), write your code and save your file to </a:t>
            </a:r>
            <a:r>
              <a:rPr lang="en-US" altLang="en-US" i="1" smtClean="0"/>
              <a:t>some</a:t>
            </a:r>
            <a:r>
              <a:rPr lang="en-US" altLang="en-US" smtClean="0"/>
              <a:t> folder</a:t>
            </a:r>
          </a:p>
          <a:p>
            <a:pPr lvl="2"/>
            <a:r>
              <a:rPr lang="en-US" altLang="en-US" smtClean="0"/>
              <a:t>For example, you can create a folder on your desktop named COP3275 and put all related codes inside of it</a:t>
            </a:r>
          </a:p>
          <a:p>
            <a:pPr lvl="1"/>
            <a:r>
              <a:rPr lang="en-US" altLang="en-US" smtClean="0"/>
              <a:t>Open up your terminal, and navigate to </a:t>
            </a:r>
            <a:r>
              <a:rPr lang="en-US" altLang="en-US" i="1" smtClean="0"/>
              <a:t>that </a:t>
            </a:r>
            <a:r>
              <a:rPr lang="en-US" altLang="en-US" smtClean="0"/>
              <a:t>folder where you have saved your code (by using cd, cd.., etc.)</a:t>
            </a:r>
          </a:p>
          <a:p>
            <a:pPr lvl="1"/>
            <a:r>
              <a:rPr lang="en-US" altLang="en-US" smtClean="0"/>
              <a:t>Type </a:t>
            </a:r>
            <a:r>
              <a:rPr lang="en-US" altLang="en-US" smtClean="0">
                <a:solidFill>
                  <a:srgbClr val="00B0F0"/>
                </a:solidFill>
              </a:rPr>
              <a:t>gcc FileName.c </a:t>
            </a:r>
            <a:r>
              <a:rPr lang="en-US" altLang="en-US" smtClean="0"/>
              <a:t>to compile your program</a:t>
            </a:r>
          </a:p>
          <a:p>
            <a:pPr lvl="1"/>
            <a:r>
              <a:rPr lang="en-US" altLang="en-US" smtClean="0"/>
              <a:t>Run your program by typing </a:t>
            </a:r>
            <a:r>
              <a:rPr lang="en-US" altLang="en-US" smtClean="0">
                <a:solidFill>
                  <a:srgbClr val="00B0F0"/>
                </a:solidFill>
              </a:rPr>
              <a:t>a.exe</a:t>
            </a:r>
          </a:p>
          <a:p>
            <a:pPr lvl="1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DD0ED6-AB57-4D83-9385-821ABA99B49F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8675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88280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609600" y="1905000"/>
            <a:ext cx="3276600" cy="158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1676400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Standard General Utilities Library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286000"/>
            <a:ext cx="3276600" cy="158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1981200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Input/Output</a:t>
            </a:r>
            <a:r>
              <a:rPr lang="en-US" dirty="0" smtClean="0">
                <a:solidFill>
                  <a:schemeClr val="bg1"/>
                </a:solidFill>
              </a:rPr>
              <a:t>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" y="2971800"/>
            <a:ext cx="3276600" cy="158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66700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5400" y="32766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6576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Return value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can be used to display the current value of a variable.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write the message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Height: </a:t>
            </a:r>
            <a:r>
              <a:rPr lang="en-US" altLang="zh-CN" sz="2400" i="1" smtClean="0"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	where </a:t>
            </a:r>
            <a:r>
              <a:rPr lang="en-US" altLang="zh-CN" i="1" smtClean="0">
                <a:ea typeface="宋体" panose="02010600030101010101" pitchFamily="2" charset="-122"/>
                <a:cs typeface="Courier New" panose="02070309020205020404" pitchFamily="49" charset="0"/>
              </a:rPr>
              <a:t>h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the current value of the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variable, we’d use the following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printf("Height: %d\n", height);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a placeholder indicating where the value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height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to be filled in.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266F64-C378-450D-B493-7B68D8026886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81171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works only for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variables; to print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variable, use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instead.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By default,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displays a number with six digits after the decimal point.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force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to display </a:t>
            </a:r>
            <a:r>
              <a:rPr lang="en-US" altLang="zh-CN" i="1" smtClean="0"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digits after the decimal point, put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i="1" smtClean="0"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between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print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Profit: $2150.48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	use the following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printf("Profit: $%.2f\n", profit);</a:t>
            </a:r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845E96-E8E6-4647-85B4-BBEF6F850F89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470727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the Value of a Variable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There’s no limit to the number of variables that can be printed by a single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	printf("Height: %d  Length: %d\n",</a:t>
            </a: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height,</a:t>
            </a: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length);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E2ADDB-55ED-40C9-A73E-FD34E3942A2F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32197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Program: Computing the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Dimensional Weight of a Box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altLang="zh-CN" sz="2600" smtClean="0">
                <a:ea typeface="宋体" panose="02010600030101010101" pitchFamily="2" charset="-122"/>
              </a:rPr>
              <a:t>Shipping companies often charge extra for boxes that are large but very light, basing the fee on volume instead of weight.</a:t>
            </a:r>
          </a:p>
          <a:p>
            <a:r>
              <a:rPr lang="en-US" altLang="zh-CN" sz="2600" smtClean="0">
                <a:ea typeface="宋体" panose="02010600030101010101" pitchFamily="2" charset="-122"/>
              </a:rPr>
              <a:t>The usual method to compute the “dimensional weight” is to divide the volume by 166 (the allowable number of cubic inches per pound).</a:t>
            </a:r>
          </a:p>
          <a:p>
            <a:r>
              <a:rPr lang="en-US" altLang="zh-CN" sz="2600" smtClean="0">
                <a:ea typeface="宋体" panose="02010600030101010101" pitchFamily="2" charset="-122"/>
              </a:rPr>
              <a:t>The </a:t>
            </a:r>
            <a:r>
              <a:rPr lang="en-US" altLang="zh-CN" sz="2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dweight.c</a:t>
            </a:r>
            <a:r>
              <a:rPr lang="en-US" altLang="zh-CN" sz="2600" smtClean="0">
                <a:ea typeface="宋体" panose="02010600030101010101" pitchFamily="2" charset="-122"/>
              </a:rPr>
              <a:t> program computes the dimensional weight of a particular box: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200" smtClean="0">
                <a:latin typeface="Courier New" panose="02070309020205020404" pitchFamily="49" charset="0"/>
                <a:ea typeface="宋体" panose="02010600030101010101" pitchFamily="2" charset="-122"/>
              </a:rPr>
              <a:t>Dimensions: 12x10x8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smtClean="0">
                <a:latin typeface="Courier New" panose="02070309020205020404" pitchFamily="49" charset="0"/>
                <a:ea typeface="宋体" panose="02010600030101010101" pitchFamily="2" charset="-122"/>
              </a:rPr>
              <a:t>	Volume (cubic inches): 960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200" smtClean="0">
                <a:latin typeface="Courier New" panose="02070309020205020404" pitchFamily="49" charset="0"/>
                <a:ea typeface="宋体" panose="02010600030101010101" pitchFamily="2" charset="-122"/>
              </a:rPr>
              <a:t>	Dimensional weight (pounds): 6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E8FC89-0BB7-415E-AA5C-779BA23BA002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118317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Program: Computing the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Dimensional Weight of a Box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600" smtClean="0">
                <a:ea typeface="宋体" panose="02010600030101010101" pitchFamily="2" charset="-122"/>
              </a:rPr>
              <a:t>Division is represented by </a:t>
            </a:r>
            <a:r>
              <a:rPr lang="en-US" altLang="zh-CN" sz="2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600" smtClean="0">
                <a:ea typeface="宋体" panose="02010600030101010101" pitchFamily="2" charset="-122"/>
              </a:rPr>
              <a:t> in C, so the obvious way to compute the dimensional weight would be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 smtClean="0">
                <a:latin typeface="Courier New" panose="02070309020205020404" pitchFamily="49" charset="0"/>
                <a:ea typeface="宋体" panose="02010600030101010101" pitchFamily="2" charset="-122"/>
              </a:rPr>
              <a:t>	weight = volume / 166;</a:t>
            </a:r>
          </a:p>
          <a:p>
            <a:r>
              <a:rPr lang="en-US" altLang="zh-CN" sz="2600" smtClean="0">
                <a:ea typeface="宋体" panose="02010600030101010101" pitchFamily="2" charset="-122"/>
              </a:rPr>
              <a:t>In C, however, when one integer is divided by another, the answer is “truncated”: all digits after the decimal point are lost.</a:t>
            </a:r>
          </a:p>
          <a:p>
            <a:pPr lvl="1"/>
            <a:r>
              <a:rPr lang="en-US" altLang="zh-CN" sz="2200" smtClean="0">
                <a:ea typeface="宋体" panose="02010600030101010101" pitchFamily="2" charset="-122"/>
              </a:rPr>
              <a:t>The volume of a 12</a:t>
            </a:r>
            <a:r>
              <a:rPr lang="en-US" altLang="zh-CN" sz="2200" smtClean="0">
                <a:latin typeface="Helvetica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200" smtClean="0">
                <a:ea typeface="宋体" panose="02010600030101010101" pitchFamily="2" charset="-122"/>
              </a:rPr>
              <a:t> × 10</a:t>
            </a:r>
            <a:r>
              <a:rPr lang="en-US" altLang="zh-CN" sz="2200" smtClean="0">
                <a:latin typeface="Helvetica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200" smtClean="0">
                <a:ea typeface="宋体" panose="02010600030101010101" pitchFamily="2" charset="-122"/>
              </a:rPr>
              <a:t> × 8</a:t>
            </a:r>
            <a:r>
              <a:rPr lang="en-US" altLang="zh-CN" sz="2200" smtClean="0">
                <a:latin typeface="Helvetica" panose="020B0604020202020204" pitchFamily="34" charset="0"/>
                <a:ea typeface="宋体" panose="02010600030101010101" pitchFamily="2" charset="-122"/>
              </a:rPr>
              <a:t>” </a:t>
            </a:r>
            <a:r>
              <a:rPr lang="en-US" altLang="zh-CN" sz="2200" smtClean="0">
                <a:ea typeface="宋体" panose="02010600030101010101" pitchFamily="2" charset="-122"/>
              </a:rPr>
              <a:t> box will be 960 cubic inches.</a:t>
            </a:r>
          </a:p>
          <a:p>
            <a:pPr lvl="1"/>
            <a:r>
              <a:rPr lang="en-US" altLang="zh-CN" sz="2200" smtClean="0">
                <a:ea typeface="宋体" panose="02010600030101010101" pitchFamily="2" charset="-122"/>
              </a:rPr>
              <a:t>Dividing by 166 gives 5 instead of 5.783.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22F85D-AD4C-45A2-A913-DDC18F14BAC0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62612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Program: Computing the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Dimensional Weight of a Box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One solution is to add 165 to the volume before dividing by 166: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weight = (volume + 165) / 166;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volume of 166 would give a weight of 331/166, or 1, while a volume of 167 would yield 332/166, or 2.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CFAF81-3627-4244-838A-4B8B69D95FAF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769098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924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dweight.c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the dimensional weight of a 12" x 10" x 8" box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0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height, length, width, volume, weight;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height = 8;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length = 12;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width 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volume = height * length * width;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weight = (volume + 165) / 166;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printf("Dimensions: %dx%dx%d\n", length, width, height);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printf("Volume (cubic inches): %d\n", volume);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printf("Dimensional weight (pounds): %d\n", weight);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50A898-D756-480D-B273-2A7AB3A67834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091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705C0F-DDDF-483E-A1CB-BC6D72E734E4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924800" cy="54864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Test.c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Some tests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0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a = 5;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b 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c1 = a/b;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c2 = a/b;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0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22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Some variables are automatically set to zero when a program begins to execute, but most are not.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variable that doesn’t have a default value and hasn’t yet been assigned a value by the program is said to be </a:t>
            </a:r>
            <a:r>
              <a:rPr lang="en-US" altLang="zh-CN" b="1" i="1" smtClean="0">
                <a:ea typeface="宋体" panose="02010600030101010101" pitchFamily="2" charset="-122"/>
              </a:rPr>
              <a:t>uninitialized.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Attempting to access the value of an uninitialized variable may yield an unpredictable result.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With some compilers, worse behavior—even a program crash—may occur.</a:t>
            </a: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6890E5-90DD-4A0A-8A1E-F0DE49B3D8CE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14237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initial value of a variable may be included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height = 8;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	The value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en-US" altLang="zh-CN" smtClean="0">
                <a:ea typeface="宋体" panose="02010600030101010101" pitchFamily="2" charset="-122"/>
              </a:rPr>
              <a:t> is said to be an </a:t>
            </a:r>
            <a:r>
              <a:rPr lang="en-US" altLang="zh-CN" b="1" i="1" smtClean="0">
                <a:ea typeface="宋体" panose="02010600030101010101" pitchFamily="2" charset="-122"/>
              </a:rPr>
              <a:t>initializer.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Any number of variables can be initialized in the same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int height = 8, length = 12, width = 10;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Each variable requires its own initializer.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int height, length, 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  /* initializes only width */</a:t>
            </a: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D84090-4783-40E5-B777-0399AE79348B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268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Type the program in the text editor and save the file as </a:t>
            </a:r>
            <a:r>
              <a:rPr lang="en-US" dirty="0" err="1" smtClean="0">
                <a:solidFill>
                  <a:srgbClr val="00B0F0"/>
                </a:solidFill>
              </a:rPr>
              <a:t>HelloWorld.c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2. Open your terminal and jump to the </a:t>
            </a:r>
            <a:r>
              <a:rPr lang="en-US" dirty="0" smtClean="0">
                <a:solidFill>
                  <a:srgbClr val="00B0F0"/>
                </a:solidFill>
              </a:rPr>
              <a:t>folder</a:t>
            </a:r>
            <a:r>
              <a:rPr lang="en-US" dirty="0" smtClean="0"/>
              <a:t> that you have saved your .c file</a:t>
            </a:r>
          </a:p>
          <a:p>
            <a:r>
              <a:rPr lang="en-US" dirty="0" smtClean="0"/>
              <a:t>3. Type </a:t>
            </a:r>
            <a:r>
              <a:rPr lang="en-US" dirty="0" err="1" smtClean="0">
                <a:solidFill>
                  <a:srgbClr val="00B0F0"/>
                </a:solidFill>
              </a:rPr>
              <a:t>gcc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HelloWorld.c</a:t>
            </a:r>
            <a:r>
              <a:rPr lang="en-US" dirty="0" smtClean="0"/>
              <a:t> to compile the program</a:t>
            </a:r>
          </a:p>
          <a:p>
            <a:r>
              <a:rPr lang="en-US" dirty="0" smtClean="0"/>
              <a:t>4. If no errors shown up, type </a:t>
            </a:r>
            <a:r>
              <a:rPr lang="en-US" dirty="0" smtClean="0">
                <a:solidFill>
                  <a:srgbClr val="00B0F0"/>
                </a:solidFill>
              </a:rPr>
              <a:t>./</a:t>
            </a:r>
            <a:r>
              <a:rPr lang="en-US" dirty="0" err="1" smtClean="0">
                <a:solidFill>
                  <a:srgbClr val="00B0F0"/>
                </a:solidFill>
              </a:rPr>
              <a:t>a.out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(in Windows, type </a:t>
            </a:r>
            <a:r>
              <a:rPr lang="en-US" dirty="0" smtClean="0">
                <a:solidFill>
                  <a:srgbClr val="00B0F0"/>
                </a:solidFill>
              </a:rPr>
              <a:t>a.exe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your </a:t>
            </a:r>
            <a:r>
              <a:rPr lang="en-US" dirty="0" smtClean="0"/>
              <a:t>first c </a:t>
            </a:r>
            <a:r>
              <a:rPr lang="en-US" dirty="0" smtClean="0"/>
              <a:t>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Printing Expressions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can display the value of any numeric expression.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The statements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= height * length * width;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volume);</a:t>
            </a:r>
          </a:p>
          <a:p>
            <a:pPr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	could be replaced by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height * length * width);</a:t>
            </a:r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03CF7D-9E33-4BCC-89CF-974C059D26E2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30869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Reading Input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the C library’s counterpart to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requires a </a:t>
            </a:r>
            <a:r>
              <a:rPr lang="en-US" altLang="zh-CN" b="1" i="1" smtClean="0">
                <a:ea typeface="宋体" panose="02010600030101010101" pitchFamily="2" charset="-122"/>
                <a:cs typeface="Courier New" panose="02070309020205020404" pitchFamily="49" charset="0"/>
              </a:rPr>
              <a:t>format string 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to specify the appearance of the input data.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Example of using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to read an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 reads an integer; stores into i */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4780A1-D051-4D3F-93A8-B1FAC8DD7203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236828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Reading Input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Reading a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value requires a slightly different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</a:rPr>
              <a:t>	scanf("%f", &amp;x);</a:t>
            </a:r>
          </a:p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"%f"</a:t>
            </a:r>
            <a:r>
              <a:rPr lang="en-US" altLang="zh-CN" smtClean="0">
                <a:ea typeface="宋体" panose="02010600030101010101" pitchFamily="2" charset="-122"/>
              </a:rPr>
              <a:t> tells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mtClean="0">
                <a:ea typeface="宋体" panose="02010600030101010101" pitchFamily="2" charset="-122"/>
              </a:rPr>
              <a:t> to look for an input value in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mtClean="0">
                <a:ea typeface="宋体" panose="02010600030101010101" pitchFamily="2" charset="-122"/>
              </a:rPr>
              <a:t> format (the number may contain a decimal point, but doesn’t have to).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4333D8-8758-4974-9D70-CE5617C15640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15502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Program: Computing the Dimensional Weight of a Box (Revisited)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dweight2.c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an improved version of the dimensional weight program in which the user enters the dimensions.</a:t>
            </a:r>
          </a:p>
          <a:p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Each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is immediately preceded by a call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mtClean="0">
                <a:ea typeface="宋体" panose="02010600030101010101" pitchFamily="2" charset="-122"/>
                <a:cs typeface="Courier New" panose="02070309020205020404" pitchFamily="49" charset="0"/>
              </a:rPr>
              <a:t> that displays a </a:t>
            </a:r>
            <a:r>
              <a:rPr lang="en-US" altLang="zh-CN" b="1" i="1" smtClean="0">
                <a:ea typeface="宋体" panose="02010600030101010101" pitchFamily="2" charset="-122"/>
                <a:cs typeface="Courier New" panose="02070309020205020404" pitchFamily="49" charset="0"/>
              </a:rPr>
              <a:t>prompt.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6AC81E-81F1-48F4-9E5A-17450E363D8E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25720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dweight2.c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the dimensional weight of a box from input provided by the user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height, length, width, volume, weight;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height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&amp;height);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length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&amp;length);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width of box: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&amp;width);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volume = height * length * width;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weight = (volume + 165) / 166;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printf("Volume (cubic inches): %d\n", volume);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printf("Dimensional weight (pounds): %d\n", weight);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C3CC5-5B6C-4474-8747-61E9042CF8D7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37427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Program: Computing the Dimensional Weight of a Box (Revisited)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Sample output of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height of box: </a:t>
            </a:r>
            <a:r>
              <a:rPr lang="en-US" altLang="zh-CN" sz="2400" u="sng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length of box: </a:t>
            </a:r>
            <a:r>
              <a:rPr lang="en-US" altLang="zh-CN" sz="2400" u="sng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width of box: </a:t>
            </a:r>
            <a:r>
              <a:rPr lang="en-US" altLang="zh-CN" sz="2400" u="sng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Volume (cubic inches): 960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Dimensional weight (pounds): 6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Note that a prompt shouldn’t end with a new-line character.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733122-A3A4-4021-B340-66E2B3F9B3C7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26422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Programming Exercises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2.1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2.4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2.5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B68FBA-E526-4E97-9816-4BEF02E6054E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94440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Programming Exercises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2.1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085767-112F-4C3A-99F5-EDC2F20AE2CC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486025"/>
            <a:ext cx="77152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231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Programming Exercises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2.4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D963DF-6169-479F-90FF-8F1A66E16265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  <p:pic>
        <p:nvPicPr>
          <p:cNvPr id="3482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838450"/>
            <a:ext cx="8324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49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Programming Exercises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2.5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418426-515C-4423-BBFE-90190E5317FA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662238"/>
            <a:ext cx="8467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30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b.out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did not specify</a:t>
            </a:r>
          </a:p>
          <a:p>
            <a:pPr lvl="1"/>
            <a:r>
              <a:rPr lang="en-US" dirty="0" smtClean="0"/>
              <a:t>Look back at </a:t>
            </a:r>
            <a:r>
              <a:rPr lang="en-US" dirty="0" err="1" smtClean="0">
                <a:solidFill>
                  <a:srgbClr val="00B0F0"/>
                </a:solidFill>
              </a:rPr>
              <a:t>gcc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HelloWorld.c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Compiler flags (A complete list </a:t>
            </a:r>
            <a:r>
              <a:rPr lang="en-US" dirty="0" smtClean="0">
                <a:hlinkClick r:id="rId2"/>
              </a:rPr>
              <a:t>https://gcc.gnu.org/onlinedocs/gcc/Option-Summary.html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Most commonly used</a:t>
            </a:r>
          </a:p>
          <a:p>
            <a:pPr lvl="3"/>
            <a:r>
              <a:rPr lang="en-US" dirty="0" smtClean="0"/>
              <a:t>-o: </a:t>
            </a:r>
            <a:r>
              <a:rPr lang="en-US" dirty="0" err="1" smtClean="0">
                <a:solidFill>
                  <a:srgbClr val="00B0F0"/>
                </a:solidFill>
              </a:rPr>
              <a:t>gcc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HelloWorld.c</a:t>
            </a:r>
            <a:r>
              <a:rPr lang="en-US" dirty="0" smtClean="0">
                <a:solidFill>
                  <a:srgbClr val="00B0F0"/>
                </a:solidFill>
              </a:rPr>
              <a:t> –o </a:t>
            </a:r>
            <a:r>
              <a:rPr lang="en-US" dirty="0" err="1" smtClean="0">
                <a:solidFill>
                  <a:srgbClr val="00B0F0"/>
                </a:solidFill>
              </a:rPr>
              <a:t>SayHi</a:t>
            </a:r>
            <a:endParaRPr lang="en-US" dirty="0" smtClean="0">
              <a:solidFill>
                <a:srgbClr val="00B0F0"/>
              </a:solidFill>
            </a:endParaRPr>
          </a:p>
          <a:p>
            <a:pPr lvl="3"/>
            <a:r>
              <a:rPr lang="en-US" dirty="0" smtClean="0"/>
              <a:t>-Wall: </a:t>
            </a:r>
            <a:r>
              <a:rPr lang="en-US" dirty="0" err="1" smtClean="0">
                <a:solidFill>
                  <a:srgbClr val="00B0F0"/>
                </a:solidFill>
              </a:rPr>
              <a:t>gcc</a:t>
            </a:r>
            <a:r>
              <a:rPr lang="en-US" dirty="0" smtClean="0">
                <a:solidFill>
                  <a:srgbClr val="00B0F0"/>
                </a:solidFill>
              </a:rPr>
              <a:t> –Wall </a:t>
            </a:r>
            <a:r>
              <a:rPr lang="en-US" dirty="0" err="1" smtClean="0">
                <a:solidFill>
                  <a:srgbClr val="00B0F0"/>
                </a:solidFill>
              </a:rPr>
              <a:t>HelloWorld.c</a:t>
            </a:r>
            <a:r>
              <a:rPr lang="en-US" dirty="0" smtClean="0">
                <a:solidFill>
                  <a:srgbClr val="00B0F0"/>
                </a:solidFill>
              </a:rPr>
              <a:t> –o </a:t>
            </a:r>
            <a:r>
              <a:rPr lang="en-US" dirty="0" err="1" smtClean="0">
                <a:solidFill>
                  <a:srgbClr val="00B0F0"/>
                </a:solidFill>
              </a:rPr>
              <a:t>SayHi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a.out</a:t>
            </a:r>
            <a:r>
              <a:rPr lang="en-US" dirty="0" smtClean="0"/>
              <a:t> / a.exe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20C99D-2FFC-436D-AE12-5C8DAA7040EE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Chapter 2</a:t>
            </a:r>
          </a:p>
        </p:txBody>
      </p:sp>
      <p:sp>
        <p:nvSpPr>
          <p:cNvPr id="14340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 smtClean="0">
                <a:latin typeface="Arial" panose="020B0604020202020204" pitchFamily="34" charset="0"/>
                <a:ea typeface="宋体" panose="02010600030101010101" pitchFamily="2" charset="-122"/>
              </a:rPr>
              <a:t>C Fundamentals</a:t>
            </a:r>
          </a:p>
        </p:txBody>
      </p:sp>
      <p:sp>
        <p:nvSpPr>
          <p:cNvPr id="14341" name="Footer Placeholder 3"/>
          <p:cNvSpPr>
            <a:spLocks noGrp="1"/>
          </p:cNvSpPr>
          <p:nvPr/>
        </p:nvSpPr>
        <p:spPr bwMode="auto">
          <a:xfrm>
            <a:off x="5791200" y="6248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C6A0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Copyright © 2008 W. W. Norton &amp; Company.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C6A02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rights reserved.</a:t>
            </a:r>
            <a:endParaRPr lang="en-US" altLang="zh-CN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2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Program: Printing HelloWorld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printf(“Hello World!\n");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The file name doesn’t matter, but the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.c</a:t>
            </a: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extension is often required.</a:t>
            </a:r>
          </a:p>
          <a:p>
            <a:pPr>
              <a:spcBef>
                <a:spcPts val="400"/>
              </a:spcBef>
              <a:buFontTx/>
              <a:buNone/>
            </a:pPr>
            <a:endParaRPr lang="en-US" altLang="zh-CN" sz="20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BA6F0E-4EEF-4D2F-AD9F-BDF283D3C477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2262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few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gcc environment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To compile and run the code, you have to be in the same folder where you have put the code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few most frequently used commands: </a:t>
            </a:r>
          </a:p>
          <a:p>
            <a:pPr lvl="1"/>
            <a:r>
              <a:rPr lang="en-US" altLang="zh-CN" smtClean="0">
                <a:solidFill>
                  <a:srgbClr val="00B0F0"/>
                </a:solidFill>
                <a:ea typeface="宋体" panose="02010600030101010101" pitchFamily="2" charset="-122"/>
              </a:rPr>
              <a:t>cd [folderName]</a:t>
            </a:r>
          </a:p>
          <a:p>
            <a:pPr lvl="1"/>
            <a:r>
              <a:rPr lang="en-US" altLang="zh-CN" smtClean="0">
                <a:solidFill>
                  <a:srgbClr val="00B0F0"/>
                </a:solidFill>
                <a:ea typeface="宋体" panose="02010600030101010101" pitchFamily="2" charset="-122"/>
              </a:rPr>
              <a:t>cd ..</a:t>
            </a:r>
          </a:p>
          <a:p>
            <a:pPr lvl="1"/>
            <a:r>
              <a:rPr lang="en-US" altLang="zh-CN" smtClean="0">
                <a:solidFill>
                  <a:srgbClr val="00B0F0"/>
                </a:solidFill>
                <a:ea typeface="宋体" panose="02010600030101010101" pitchFamily="2" charset="-122"/>
              </a:rPr>
              <a:t>ls</a:t>
            </a:r>
            <a:r>
              <a:rPr lang="en-US" altLang="zh-CN" smtClean="0">
                <a:ea typeface="宋体" panose="02010600030101010101" pitchFamily="2" charset="-122"/>
              </a:rPr>
              <a:t> (</a:t>
            </a:r>
            <a:r>
              <a:rPr lang="en-US" altLang="zh-CN" smtClean="0">
                <a:solidFill>
                  <a:srgbClr val="00B0F0"/>
                </a:solidFill>
                <a:ea typeface="宋体" panose="02010600030101010101" pitchFamily="2" charset="-122"/>
              </a:rPr>
              <a:t>dir</a:t>
            </a:r>
            <a:r>
              <a:rPr lang="en-US" altLang="zh-CN" smtClean="0">
                <a:ea typeface="宋体" panose="02010600030101010101" pitchFamily="2" charset="-122"/>
              </a:rPr>
              <a:t> in windows)</a:t>
            </a:r>
          </a:p>
          <a:p>
            <a:pPr lvl="1"/>
            <a:r>
              <a:rPr lang="en-US" altLang="zh-CN" smtClean="0">
                <a:solidFill>
                  <a:srgbClr val="00B0F0"/>
                </a:solidFill>
                <a:ea typeface="宋体" panose="02010600030101010101" pitchFamily="2" charset="-122"/>
              </a:rPr>
              <a:t>pwd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“</a:t>
            </a:r>
            <a:r>
              <a:rPr lang="en-US" altLang="zh-CN" smtClean="0">
                <a:solidFill>
                  <a:srgbClr val="00B0F0"/>
                </a:solidFill>
                <a:ea typeface="宋体" panose="02010600030101010101" pitchFamily="2" charset="-122"/>
              </a:rPr>
              <a:t>tab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07E2BA-F2E3-4C6D-98F2-8FDBE20BCC0B}" type="slidenum">
              <a:rPr lang="en-US" altLang="zh-CN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7580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</TotalTime>
  <Words>2070</Words>
  <Application>Microsoft Office PowerPoint</Application>
  <PresentationFormat>On-screen Show (4:3)</PresentationFormat>
  <Paragraphs>439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黑体</vt:lpstr>
      <vt:lpstr>宋体</vt:lpstr>
      <vt:lpstr>Arial</vt:lpstr>
      <vt:lpstr>Courier New</vt:lpstr>
      <vt:lpstr>Helvetica</vt:lpstr>
      <vt:lpstr>Lucida Sans Unicode</vt:lpstr>
      <vt:lpstr>Times New Roman</vt:lpstr>
      <vt:lpstr>Verdana</vt:lpstr>
      <vt:lpstr>Wingdings 2</vt:lpstr>
      <vt:lpstr>Wingdings 3</vt:lpstr>
      <vt:lpstr>Concourse</vt:lpstr>
      <vt:lpstr>Gear up</vt:lpstr>
      <vt:lpstr>Setting up environment</vt:lpstr>
      <vt:lpstr>Code Editor</vt:lpstr>
      <vt:lpstr>Hello World</vt:lpstr>
      <vt:lpstr>Run your first c program</vt:lpstr>
      <vt:lpstr>a.out / a.exe</vt:lpstr>
      <vt:lpstr>Chapter 2</vt:lpstr>
      <vt:lpstr>Program: Printing HelloWorld</vt:lpstr>
      <vt:lpstr>A few notes</vt:lpstr>
      <vt:lpstr>Compiling and Linking</vt:lpstr>
      <vt:lpstr>The GCC Compiler</vt:lpstr>
      <vt:lpstr>Integrated Development Environments</vt:lpstr>
      <vt:lpstr>The General Form of a Simple Program</vt:lpstr>
      <vt:lpstr>The General Form of a Simple Program</vt:lpstr>
      <vt:lpstr>Directives</vt:lpstr>
      <vt:lpstr>Directives</vt:lpstr>
      <vt:lpstr>Functions</vt:lpstr>
      <vt:lpstr>The main Function</vt:lpstr>
      <vt:lpstr>Statements</vt:lpstr>
      <vt:lpstr>Statements</vt:lpstr>
      <vt:lpstr>Printing Strings</vt:lpstr>
      <vt:lpstr>Printing Strings</vt:lpstr>
      <vt:lpstr>Comments</vt:lpstr>
      <vt:lpstr>Comments</vt:lpstr>
      <vt:lpstr>Comments in C99</vt:lpstr>
      <vt:lpstr>Variables and Assignment</vt:lpstr>
      <vt:lpstr>Types</vt:lpstr>
      <vt:lpstr>Types</vt:lpstr>
      <vt:lpstr>Declarations</vt:lpstr>
      <vt:lpstr>Declarations</vt:lpstr>
      <vt:lpstr>Assignment</vt:lpstr>
      <vt:lpstr>Assignment</vt:lpstr>
      <vt:lpstr>Assignment</vt:lpstr>
      <vt:lpstr>Assignment</vt:lpstr>
      <vt:lpstr>Printing the Value of a Variable</vt:lpstr>
      <vt:lpstr>Printing the Value of a Variable</vt:lpstr>
      <vt:lpstr>Printing the Value of a Variable</vt:lpstr>
      <vt:lpstr>Steps to compile and run your program</vt:lpstr>
      <vt:lpstr>Steps to compile and run your program</vt:lpstr>
      <vt:lpstr>Printing the Value of a Variable</vt:lpstr>
      <vt:lpstr>Printing the Value of a Variable</vt:lpstr>
      <vt:lpstr>Printing the Value of a Variable</vt:lpstr>
      <vt:lpstr>Program: Computing the Dimensional Weight of a Box</vt:lpstr>
      <vt:lpstr>Program: Computing the Dimensional Weight of a Box</vt:lpstr>
      <vt:lpstr>Program: Computing the Dimensional Weight of a Box</vt:lpstr>
      <vt:lpstr>PowerPoint Presentation</vt:lpstr>
      <vt:lpstr>PowerPoint Presentation</vt:lpstr>
      <vt:lpstr>Initialization</vt:lpstr>
      <vt:lpstr>Initialization</vt:lpstr>
      <vt:lpstr>Printing Expressions</vt:lpstr>
      <vt:lpstr>Reading Input</vt:lpstr>
      <vt:lpstr>Reading Input</vt:lpstr>
      <vt:lpstr>Program: Computing the Dimensional Weight of a Box (Revisited)</vt:lpstr>
      <vt:lpstr>PowerPoint Presentation</vt:lpstr>
      <vt:lpstr>Program: Computing the Dimensional Weight of a Box (Revisited)</vt:lpstr>
      <vt:lpstr>Programming Exercises</vt:lpstr>
      <vt:lpstr>Programming Exercises</vt:lpstr>
      <vt:lpstr>Programming Exercises</vt:lpstr>
      <vt:lpstr>Programming 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up</dc:title>
  <dc:creator>Alex</dc:creator>
  <cp:lastModifiedBy>Microsoft account</cp:lastModifiedBy>
  <cp:revision>28</cp:revision>
  <dcterms:created xsi:type="dcterms:W3CDTF">2006-08-16T00:00:00Z</dcterms:created>
  <dcterms:modified xsi:type="dcterms:W3CDTF">2016-01-08T01:30:30Z</dcterms:modified>
</cp:coreProperties>
</file>