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4"/>
  </p:sldMasterIdLst>
  <p:notesMasterIdLst>
    <p:notesMasterId r:id="rId6"/>
  </p:notesMasterIdLst>
  <p:sldIdLst>
    <p:sldId id="256" r:id="rId5"/>
  </p:sldIdLst>
  <p:sldSz cx="43891200" cy="32918400"/>
  <p:notesSz cx="6858000" cy="9144000"/>
  <p:defaultTextStyle>
    <a:defPPr>
      <a:defRPr lang="en-US"/>
    </a:defPPr>
    <a:lvl1pPr marL="0" algn="l" defTabSz="4387579" rtl="0" eaLnBrk="1" latinLnBrk="0" hangingPunct="1">
      <a:defRPr sz="8600" kern="1200">
        <a:solidFill>
          <a:schemeClr val="tx1"/>
        </a:solidFill>
        <a:latin typeface="+mn-lt"/>
        <a:ea typeface="+mn-ea"/>
        <a:cs typeface="+mn-cs"/>
      </a:defRPr>
    </a:lvl1pPr>
    <a:lvl2pPr marL="2193787" algn="l" defTabSz="4387579" rtl="0" eaLnBrk="1" latinLnBrk="0" hangingPunct="1">
      <a:defRPr sz="8600" kern="1200">
        <a:solidFill>
          <a:schemeClr val="tx1"/>
        </a:solidFill>
        <a:latin typeface="+mn-lt"/>
        <a:ea typeface="+mn-ea"/>
        <a:cs typeface="+mn-cs"/>
      </a:defRPr>
    </a:lvl2pPr>
    <a:lvl3pPr marL="4387579" algn="l" defTabSz="4387579" rtl="0" eaLnBrk="1" latinLnBrk="0" hangingPunct="1">
      <a:defRPr sz="8600" kern="1200">
        <a:solidFill>
          <a:schemeClr val="tx1"/>
        </a:solidFill>
        <a:latin typeface="+mn-lt"/>
        <a:ea typeface="+mn-ea"/>
        <a:cs typeface="+mn-cs"/>
      </a:defRPr>
    </a:lvl3pPr>
    <a:lvl4pPr marL="6581366" algn="l" defTabSz="4387579" rtl="0" eaLnBrk="1" latinLnBrk="0" hangingPunct="1">
      <a:defRPr sz="8600" kern="1200">
        <a:solidFill>
          <a:schemeClr val="tx1"/>
        </a:solidFill>
        <a:latin typeface="+mn-lt"/>
        <a:ea typeface="+mn-ea"/>
        <a:cs typeface="+mn-cs"/>
      </a:defRPr>
    </a:lvl4pPr>
    <a:lvl5pPr marL="8775158" algn="l" defTabSz="4387579" rtl="0" eaLnBrk="1" latinLnBrk="0" hangingPunct="1">
      <a:defRPr sz="8600" kern="1200">
        <a:solidFill>
          <a:schemeClr val="tx1"/>
        </a:solidFill>
        <a:latin typeface="+mn-lt"/>
        <a:ea typeface="+mn-ea"/>
        <a:cs typeface="+mn-cs"/>
      </a:defRPr>
    </a:lvl5pPr>
    <a:lvl6pPr marL="10968946" algn="l" defTabSz="4387579" rtl="0" eaLnBrk="1" latinLnBrk="0" hangingPunct="1">
      <a:defRPr sz="8600" kern="1200">
        <a:solidFill>
          <a:schemeClr val="tx1"/>
        </a:solidFill>
        <a:latin typeface="+mn-lt"/>
        <a:ea typeface="+mn-ea"/>
        <a:cs typeface="+mn-cs"/>
      </a:defRPr>
    </a:lvl6pPr>
    <a:lvl7pPr marL="13162738" algn="l" defTabSz="4387579" rtl="0" eaLnBrk="1" latinLnBrk="0" hangingPunct="1">
      <a:defRPr sz="8600" kern="1200">
        <a:solidFill>
          <a:schemeClr val="tx1"/>
        </a:solidFill>
        <a:latin typeface="+mn-lt"/>
        <a:ea typeface="+mn-ea"/>
        <a:cs typeface="+mn-cs"/>
      </a:defRPr>
    </a:lvl7pPr>
    <a:lvl8pPr marL="15356525" algn="l" defTabSz="4387579" rtl="0" eaLnBrk="1" latinLnBrk="0" hangingPunct="1">
      <a:defRPr sz="8600" kern="1200">
        <a:solidFill>
          <a:schemeClr val="tx1"/>
        </a:solidFill>
        <a:latin typeface="+mn-lt"/>
        <a:ea typeface="+mn-ea"/>
        <a:cs typeface="+mn-cs"/>
      </a:defRPr>
    </a:lvl8pPr>
    <a:lvl9pPr marL="17550317" algn="l" defTabSz="4387579"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ndyce Richards" initials="KR" lastIdx="2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BB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 d="100"/>
          <a:sy n="10" d="100"/>
        </p:scale>
        <p:origin x="1206" y="294"/>
      </p:cViewPr>
      <p:guideLst>
        <p:guide orient="horz" pos="10368"/>
        <p:guide pos="13824"/>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commentAuthors" Target="commentAuthor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01F6E4-2362-4B9A-A9B6-43D8458D48F0}" type="datetimeFigureOut">
              <a:rPr lang="en-US" smtClean="0"/>
              <a:t>6/25/2025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3F16A5-5DA3-44B9-8D76-31D78C7F0ADC}" type="slidenum">
              <a:rPr lang="en-US" smtClean="0"/>
              <a:t>‹#›</a:t>
            </a:fld>
            <a:endParaRPr lang="en-US"/>
          </a:p>
        </p:txBody>
      </p:sp>
    </p:spTree>
    <p:extLst>
      <p:ext uri="{BB962C8B-B14F-4D97-AF65-F5344CB8AC3E}">
        <p14:creationId xmlns:p14="http://schemas.microsoft.com/office/powerpoint/2010/main" val="519026623"/>
      </p:ext>
    </p:extLst>
  </p:cSld>
  <p:clrMap bg1="lt1" tx1="dk1" bg2="lt2" tx2="dk2" accent1="accent1" accent2="accent2" accent3="accent3" accent4="accent4" accent5="accent5" accent6="accent6" hlink="hlink" folHlink="folHlink"/>
  <p:notesStyle>
    <a:lvl1pPr marL="0" algn="l" defTabSz="914256" rtl="0" eaLnBrk="1" latinLnBrk="0" hangingPunct="1">
      <a:defRPr sz="1000" kern="1200">
        <a:solidFill>
          <a:schemeClr val="tx1"/>
        </a:solidFill>
        <a:latin typeface="+mn-lt"/>
        <a:ea typeface="+mn-ea"/>
        <a:cs typeface="+mn-cs"/>
      </a:defRPr>
    </a:lvl1pPr>
    <a:lvl2pPr marL="457128" algn="l" defTabSz="914256" rtl="0" eaLnBrk="1" latinLnBrk="0" hangingPunct="1">
      <a:defRPr sz="1000" kern="1200">
        <a:solidFill>
          <a:schemeClr val="tx1"/>
        </a:solidFill>
        <a:latin typeface="+mn-lt"/>
        <a:ea typeface="+mn-ea"/>
        <a:cs typeface="+mn-cs"/>
      </a:defRPr>
    </a:lvl2pPr>
    <a:lvl3pPr marL="914256" algn="l" defTabSz="914256" rtl="0" eaLnBrk="1" latinLnBrk="0" hangingPunct="1">
      <a:defRPr sz="1000" kern="1200">
        <a:solidFill>
          <a:schemeClr val="tx1"/>
        </a:solidFill>
        <a:latin typeface="+mn-lt"/>
        <a:ea typeface="+mn-ea"/>
        <a:cs typeface="+mn-cs"/>
      </a:defRPr>
    </a:lvl3pPr>
    <a:lvl4pPr marL="1371379" algn="l" defTabSz="914256" rtl="0" eaLnBrk="1" latinLnBrk="0" hangingPunct="1">
      <a:defRPr sz="1000" kern="1200">
        <a:solidFill>
          <a:schemeClr val="tx1"/>
        </a:solidFill>
        <a:latin typeface="+mn-lt"/>
        <a:ea typeface="+mn-ea"/>
        <a:cs typeface="+mn-cs"/>
      </a:defRPr>
    </a:lvl4pPr>
    <a:lvl5pPr marL="1828507" algn="l" defTabSz="914256" rtl="0" eaLnBrk="1" latinLnBrk="0" hangingPunct="1">
      <a:defRPr sz="1000" kern="1200">
        <a:solidFill>
          <a:schemeClr val="tx1"/>
        </a:solidFill>
        <a:latin typeface="+mn-lt"/>
        <a:ea typeface="+mn-ea"/>
        <a:cs typeface="+mn-cs"/>
      </a:defRPr>
    </a:lvl5pPr>
    <a:lvl6pPr marL="2285635" algn="l" defTabSz="914256" rtl="0" eaLnBrk="1" latinLnBrk="0" hangingPunct="1">
      <a:defRPr sz="1000" kern="1200">
        <a:solidFill>
          <a:schemeClr val="tx1"/>
        </a:solidFill>
        <a:latin typeface="+mn-lt"/>
        <a:ea typeface="+mn-ea"/>
        <a:cs typeface="+mn-cs"/>
      </a:defRPr>
    </a:lvl6pPr>
    <a:lvl7pPr marL="2742763" algn="l" defTabSz="914256" rtl="0" eaLnBrk="1" latinLnBrk="0" hangingPunct="1">
      <a:defRPr sz="1000" kern="1200">
        <a:solidFill>
          <a:schemeClr val="tx1"/>
        </a:solidFill>
        <a:latin typeface="+mn-lt"/>
        <a:ea typeface="+mn-ea"/>
        <a:cs typeface="+mn-cs"/>
      </a:defRPr>
    </a:lvl7pPr>
    <a:lvl8pPr marL="3199886" algn="l" defTabSz="914256" rtl="0" eaLnBrk="1" latinLnBrk="0" hangingPunct="1">
      <a:defRPr sz="1000" kern="1200">
        <a:solidFill>
          <a:schemeClr val="tx1"/>
        </a:solidFill>
        <a:latin typeface="+mn-lt"/>
        <a:ea typeface="+mn-ea"/>
        <a:cs typeface="+mn-cs"/>
      </a:defRPr>
    </a:lvl8pPr>
    <a:lvl9pPr marL="3657014" algn="l" defTabSz="914256" rtl="0" eaLnBrk="1" latinLnBrk="0" hangingPunct="1">
      <a:defRPr sz="10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F3F16A5-5DA3-44B9-8D76-31D78C7F0ADC}" type="slidenum">
              <a:rPr lang="en-US" smtClean="0"/>
              <a:t>1</a:t>
            </a:fld>
            <a:endParaRPr lang="en-US"/>
          </a:p>
        </p:txBody>
      </p:sp>
    </p:spTree>
    <p:extLst>
      <p:ext uri="{BB962C8B-B14F-4D97-AF65-F5344CB8AC3E}">
        <p14:creationId xmlns:p14="http://schemas.microsoft.com/office/powerpoint/2010/main" val="905036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210" indent="0" algn="ctr">
              <a:buNone/>
              <a:defRPr>
                <a:solidFill>
                  <a:schemeClr val="tx1">
                    <a:tint val="75000"/>
                  </a:schemeClr>
                </a:solidFill>
              </a:defRPr>
            </a:lvl2pPr>
            <a:lvl3pPr marL="4388419" indent="0" algn="ctr">
              <a:buNone/>
              <a:defRPr>
                <a:solidFill>
                  <a:schemeClr val="tx1">
                    <a:tint val="75000"/>
                  </a:schemeClr>
                </a:solidFill>
              </a:defRPr>
            </a:lvl3pPr>
            <a:lvl4pPr marL="6582629" indent="0" algn="ctr">
              <a:buNone/>
              <a:defRPr>
                <a:solidFill>
                  <a:schemeClr val="tx1">
                    <a:tint val="75000"/>
                  </a:schemeClr>
                </a:solidFill>
              </a:defRPr>
            </a:lvl4pPr>
            <a:lvl5pPr marL="8776834" indent="0" algn="ctr">
              <a:buNone/>
              <a:defRPr>
                <a:solidFill>
                  <a:schemeClr val="tx1">
                    <a:tint val="75000"/>
                  </a:schemeClr>
                </a:solidFill>
              </a:defRPr>
            </a:lvl5pPr>
            <a:lvl6pPr marL="10971043" indent="0" algn="ctr">
              <a:buNone/>
              <a:defRPr>
                <a:solidFill>
                  <a:schemeClr val="tx1">
                    <a:tint val="75000"/>
                  </a:schemeClr>
                </a:solidFill>
              </a:defRPr>
            </a:lvl6pPr>
            <a:lvl7pPr marL="13165253" indent="0" algn="ctr">
              <a:buNone/>
              <a:defRPr>
                <a:solidFill>
                  <a:schemeClr val="tx1">
                    <a:tint val="75000"/>
                  </a:schemeClr>
                </a:solidFill>
              </a:defRPr>
            </a:lvl7pPr>
            <a:lvl8pPr marL="15359462" indent="0" algn="ctr">
              <a:buNone/>
              <a:defRPr>
                <a:solidFill>
                  <a:schemeClr val="tx1">
                    <a:tint val="75000"/>
                  </a:schemeClr>
                </a:solidFill>
              </a:defRPr>
            </a:lvl8pPr>
            <a:lvl9pPr marL="1755367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C8FC7E8-A1D9-49E5-8949-8CED919E82FB}" type="datetimeFigureOut">
              <a:rPr lang="en-US" smtClean="0"/>
              <a:pPr/>
              <a:t>6/25/2025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9508F-6658-4650-B988-790AF7575819}" type="slidenum">
              <a:rPr lang="en-US" smtClean="0"/>
              <a:pPr/>
              <a:t>‹#›</a:t>
            </a:fld>
            <a:endParaRPr lang="en-US"/>
          </a:p>
        </p:txBody>
      </p:sp>
    </p:spTree>
    <p:extLst>
      <p:ext uri="{BB962C8B-B14F-4D97-AF65-F5344CB8AC3E}">
        <p14:creationId xmlns:p14="http://schemas.microsoft.com/office/powerpoint/2010/main" val="743323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C8FC7E8-A1D9-49E5-8949-8CED919E82FB}" type="datetimeFigureOut">
              <a:rPr lang="en-US" smtClean="0"/>
              <a:pPr/>
              <a:t>6/25/2025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9508F-6658-4650-B988-790AF7575819}" type="slidenum">
              <a:rPr lang="en-US" smtClean="0"/>
              <a:pPr/>
              <a:t>‹#›</a:t>
            </a:fld>
            <a:endParaRPr lang="en-US"/>
          </a:p>
        </p:txBody>
      </p:sp>
    </p:spTree>
    <p:extLst>
      <p:ext uri="{BB962C8B-B14F-4D97-AF65-F5344CB8AC3E}">
        <p14:creationId xmlns:p14="http://schemas.microsoft.com/office/powerpoint/2010/main" val="3407572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9" y="6324600"/>
            <a:ext cx="47404018"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7" y="6324600"/>
            <a:ext cx="141480542"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C8FC7E8-A1D9-49E5-8949-8CED919E82FB}" type="datetimeFigureOut">
              <a:rPr lang="en-US" smtClean="0"/>
              <a:pPr/>
              <a:t>6/25/2025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9508F-6658-4650-B988-790AF7575819}" type="slidenum">
              <a:rPr lang="en-US" smtClean="0"/>
              <a:pPr/>
              <a:t>‹#›</a:t>
            </a:fld>
            <a:endParaRPr lang="en-US"/>
          </a:p>
        </p:txBody>
      </p:sp>
    </p:spTree>
    <p:extLst>
      <p:ext uri="{BB962C8B-B14F-4D97-AF65-F5344CB8AC3E}">
        <p14:creationId xmlns:p14="http://schemas.microsoft.com/office/powerpoint/2010/main" val="1773748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C8FC7E8-A1D9-49E5-8949-8CED919E82FB}" type="datetimeFigureOut">
              <a:rPr lang="en-US" smtClean="0"/>
              <a:pPr/>
              <a:t>6/25/2025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9508F-6658-4650-B988-790AF7575819}" type="slidenum">
              <a:rPr lang="en-US" smtClean="0"/>
              <a:pPr/>
              <a:t>‹#›</a:t>
            </a:fld>
            <a:endParaRPr lang="en-US"/>
          </a:p>
        </p:txBody>
      </p:sp>
    </p:spTree>
    <p:extLst>
      <p:ext uri="{BB962C8B-B14F-4D97-AF65-F5344CB8AC3E}">
        <p14:creationId xmlns:p14="http://schemas.microsoft.com/office/powerpoint/2010/main" val="2432515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9"/>
            <a:ext cx="37307520" cy="7200898"/>
          </a:xfrm>
        </p:spPr>
        <p:txBody>
          <a:bodyPr anchor="b"/>
          <a:lstStyle>
            <a:lvl1pPr marL="0" indent="0">
              <a:buNone/>
              <a:defRPr sz="9600">
                <a:solidFill>
                  <a:schemeClr val="tx1">
                    <a:tint val="75000"/>
                  </a:schemeClr>
                </a:solidFill>
              </a:defRPr>
            </a:lvl1pPr>
            <a:lvl2pPr marL="2194210" indent="0">
              <a:buNone/>
              <a:defRPr sz="8600">
                <a:solidFill>
                  <a:schemeClr val="tx1">
                    <a:tint val="75000"/>
                  </a:schemeClr>
                </a:solidFill>
              </a:defRPr>
            </a:lvl2pPr>
            <a:lvl3pPr marL="4388419" indent="0">
              <a:buNone/>
              <a:defRPr sz="7700">
                <a:solidFill>
                  <a:schemeClr val="tx1">
                    <a:tint val="75000"/>
                  </a:schemeClr>
                </a:solidFill>
              </a:defRPr>
            </a:lvl3pPr>
            <a:lvl4pPr marL="6582629" indent="0">
              <a:buNone/>
              <a:defRPr sz="6700">
                <a:solidFill>
                  <a:schemeClr val="tx1">
                    <a:tint val="75000"/>
                  </a:schemeClr>
                </a:solidFill>
              </a:defRPr>
            </a:lvl4pPr>
            <a:lvl5pPr marL="8776834" indent="0">
              <a:buNone/>
              <a:defRPr sz="6700">
                <a:solidFill>
                  <a:schemeClr val="tx1">
                    <a:tint val="75000"/>
                  </a:schemeClr>
                </a:solidFill>
              </a:defRPr>
            </a:lvl5pPr>
            <a:lvl6pPr marL="10971043" indent="0">
              <a:buNone/>
              <a:defRPr sz="6700">
                <a:solidFill>
                  <a:schemeClr val="tx1">
                    <a:tint val="75000"/>
                  </a:schemeClr>
                </a:solidFill>
              </a:defRPr>
            </a:lvl6pPr>
            <a:lvl7pPr marL="13165253" indent="0">
              <a:buNone/>
              <a:defRPr sz="6700">
                <a:solidFill>
                  <a:schemeClr val="tx1">
                    <a:tint val="75000"/>
                  </a:schemeClr>
                </a:solidFill>
              </a:defRPr>
            </a:lvl7pPr>
            <a:lvl8pPr marL="15359462" indent="0">
              <a:buNone/>
              <a:defRPr sz="6700">
                <a:solidFill>
                  <a:schemeClr val="tx1">
                    <a:tint val="75000"/>
                  </a:schemeClr>
                </a:solidFill>
              </a:defRPr>
            </a:lvl8pPr>
            <a:lvl9pPr marL="17553672"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8FC7E8-A1D9-49E5-8949-8CED919E82FB}" type="datetimeFigureOut">
              <a:rPr lang="en-US" smtClean="0"/>
              <a:pPr/>
              <a:t>6/25/2025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9508F-6658-4650-B988-790AF7575819}" type="slidenum">
              <a:rPr lang="en-US" smtClean="0"/>
              <a:pPr/>
              <a:t>‹#›</a:t>
            </a:fld>
            <a:endParaRPr lang="en-US"/>
          </a:p>
        </p:txBody>
      </p:sp>
    </p:spTree>
    <p:extLst>
      <p:ext uri="{BB962C8B-B14F-4D97-AF65-F5344CB8AC3E}">
        <p14:creationId xmlns:p14="http://schemas.microsoft.com/office/powerpoint/2010/main" val="336240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C8FC7E8-A1D9-49E5-8949-8CED919E82FB}" type="datetimeFigureOut">
              <a:rPr lang="en-US" smtClean="0"/>
              <a:pPr/>
              <a:t>6/25/2025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69508F-6658-4650-B988-790AF7575819}" type="slidenum">
              <a:rPr lang="en-US" smtClean="0"/>
              <a:pPr/>
              <a:t>‹#›</a:t>
            </a:fld>
            <a:endParaRPr lang="en-US"/>
          </a:p>
        </p:txBody>
      </p:sp>
    </p:spTree>
    <p:extLst>
      <p:ext uri="{BB962C8B-B14F-4D97-AF65-F5344CB8AC3E}">
        <p14:creationId xmlns:p14="http://schemas.microsoft.com/office/powerpoint/2010/main" val="1504772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210" indent="0">
              <a:buNone/>
              <a:defRPr sz="9600" b="1"/>
            </a:lvl2pPr>
            <a:lvl3pPr marL="4388419" indent="0">
              <a:buNone/>
              <a:defRPr sz="8600" b="1"/>
            </a:lvl3pPr>
            <a:lvl4pPr marL="6582629" indent="0">
              <a:buNone/>
              <a:defRPr sz="7700" b="1"/>
            </a:lvl4pPr>
            <a:lvl5pPr marL="8776834" indent="0">
              <a:buNone/>
              <a:defRPr sz="7700" b="1"/>
            </a:lvl5pPr>
            <a:lvl6pPr marL="10971043" indent="0">
              <a:buNone/>
              <a:defRPr sz="7700" b="1"/>
            </a:lvl6pPr>
            <a:lvl7pPr marL="13165253" indent="0">
              <a:buNone/>
              <a:defRPr sz="7700" b="1"/>
            </a:lvl7pPr>
            <a:lvl8pPr marL="15359462" indent="0">
              <a:buNone/>
              <a:defRPr sz="7700" b="1"/>
            </a:lvl8pPr>
            <a:lvl9pPr marL="17553672"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210" indent="0">
              <a:buNone/>
              <a:defRPr sz="9600" b="1"/>
            </a:lvl2pPr>
            <a:lvl3pPr marL="4388419" indent="0">
              <a:buNone/>
              <a:defRPr sz="8600" b="1"/>
            </a:lvl3pPr>
            <a:lvl4pPr marL="6582629" indent="0">
              <a:buNone/>
              <a:defRPr sz="7700" b="1"/>
            </a:lvl4pPr>
            <a:lvl5pPr marL="8776834" indent="0">
              <a:buNone/>
              <a:defRPr sz="7700" b="1"/>
            </a:lvl5pPr>
            <a:lvl6pPr marL="10971043" indent="0">
              <a:buNone/>
              <a:defRPr sz="7700" b="1"/>
            </a:lvl6pPr>
            <a:lvl7pPr marL="13165253" indent="0">
              <a:buNone/>
              <a:defRPr sz="7700" b="1"/>
            </a:lvl7pPr>
            <a:lvl8pPr marL="15359462" indent="0">
              <a:buNone/>
              <a:defRPr sz="7700" b="1"/>
            </a:lvl8pPr>
            <a:lvl9pPr marL="17553672"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C8FC7E8-A1D9-49E5-8949-8CED919E82FB}" type="datetimeFigureOut">
              <a:rPr lang="en-US" smtClean="0"/>
              <a:pPr/>
              <a:t>6/25/2025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69508F-6658-4650-B988-790AF7575819}" type="slidenum">
              <a:rPr lang="en-US" smtClean="0"/>
              <a:pPr/>
              <a:t>‹#›</a:t>
            </a:fld>
            <a:endParaRPr lang="en-US"/>
          </a:p>
        </p:txBody>
      </p:sp>
    </p:spTree>
    <p:extLst>
      <p:ext uri="{BB962C8B-B14F-4D97-AF65-F5344CB8AC3E}">
        <p14:creationId xmlns:p14="http://schemas.microsoft.com/office/powerpoint/2010/main" val="1719314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C8FC7E8-A1D9-49E5-8949-8CED919E82FB}" type="datetimeFigureOut">
              <a:rPr lang="en-US" smtClean="0"/>
              <a:pPr/>
              <a:t>6/25/2025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69508F-6658-4650-B988-790AF7575819}" type="slidenum">
              <a:rPr lang="en-US" smtClean="0"/>
              <a:pPr/>
              <a:t>‹#›</a:t>
            </a:fld>
            <a:endParaRPr lang="en-US"/>
          </a:p>
        </p:txBody>
      </p:sp>
    </p:spTree>
    <p:extLst>
      <p:ext uri="{BB962C8B-B14F-4D97-AF65-F5344CB8AC3E}">
        <p14:creationId xmlns:p14="http://schemas.microsoft.com/office/powerpoint/2010/main" val="1774662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8FC7E8-A1D9-49E5-8949-8CED919E82FB}" type="datetimeFigureOut">
              <a:rPr lang="en-US" smtClean="0"/>
              <a:pPr/>
              <a:t>6/25/2025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69508F-6658-4650-B988-790AF7575819}" type="slidenum">
              <a:rPr lang="en-US" smtClean="0"/>
              <a:pPr/>
              <a:t>‹#›</a:t>
            </a:fld>
            <a:endParaRPr lang="en-US"/>
          </a:p>
        </p:txBody>
      </p:sp>
    </p:spTree>
    <p:extLst>
      <p:ext uri="{BB962C8B-B14F-4D97-AF65-F5344CB8AC3E}">
        <p14:creationId xmlns:p14="http://schemas.microsoft.com/office/powerpoint/2010/main" val="1167627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7"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7"/>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7" y="6888487"/>
            <a:ext cx="14439902" cy="22517102"/>
          </a:xfrm>
        </p:spPr>
        <p:txBody>
          <a:bodyPr/>
          <a:lstStyle>
            <a:lvl1pPr marL="0" indent="0">
              <a:buNone/>
              <a:defRPr sz="6700"/>
            </a:lvl1pPr>
            <a:lvl2pPr marL="2194210" indent="0">
              <a:buNone/>
              <a:defRPr sz="5800"/>
            </a:lvl2pPr>
            <a:lvl3pPr marL="4388419" indent="0">
              <a:buNone/>
              <a:defRPr sz="4800"/>
            </a:lvl3pPr>
            <a:lvl4pPr marL="6582629" indent="0">
              <a:buNone/>
              <a:defRPr sz="4300"/>
            </a:lvl4pPr>
            <a:lvl5pPr marL="8776834" indent="0">
              <a:buNone/>
              <a:defRPr sz="4300"/>
            </a:lvl5pPr>
            <a:lvl6pPr marL="10971043" indent="0">
              <a:buNone/>
              <a:defRPr sz="4300"/>
            </a:lvl6pPr>
            <a:lvl7pPr marL="13165253" indent="0">
              <a:buNone/>
              <a:defRPr sz="4300"/>
            </a:lvl7pPr>
            <a:lvl8pPr marL="15359462" indent="0">
              <a:buNone/>
              <a:defRPr sz="4300"/>
            </a:lvl8pPr>
            <a:lvl9pPr marL="17553672"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BC8FC7E8-A1D9-49E5-8949-8CED919E82FB}" type="datetimeFigureOut">
              <a:rPr lang="en-US" smtClean="0"/>
              <a:pPr/>
              <a:t>6/25/2025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69508F-6658-4650-B988-790AF7575819}" type="slidenum">
              <a:rPr lang="en-US" smtClean="0"/>
              <a:pPr/>
              <a:t>‹#›</a:t>
            </a:fld>
            <a:endParaRPr lang="en-US"/>
          </a:p>
        </p:txBody>
      </p:sp>
    </p:spTree>
    <p:extLst>
      <p:ext uri="{BB962C8B-B14F-4D97-AF65-F5344CB8AC3E}">
        <p14:creationId xmlns:p14="http://schemas.microsoft.com/office/powerpoint/2010/main" val="3630112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210" indent="0">
              <a:buNone/>
              <a:defRPr sz="13400"/>
            </a:lvl2pPr>
            <a:lvl3pPr marL="4388419" indent="0">
              <a:buNone/>
              <a:defRPr sz="11500"/>
            </a:lvl3pPr>
            <a:lvl4pPr marL="6582629" indent="0">
              <a:buNone/>
              <a:defRPr sz="9600"/>
            </a:lvl4pPr>
            <a:lvl5pPr marL="8776834" indent="0">
              <a:buNone/>
              <a:defRPr sz="9600"/>
            </a:lvl5pPr>
            <a:lvl6pPr marL="10971043" indent="0">
              <a:buNone/>
              <a:defRPr sz="9600"/>
            </a:lvl6pPr>
            <a:lvl7pPr marL="13165253" indent="0">
              <a:buNone/>
              <a:defRPr sz="9600"/>
            </a:lvl7pPr>
            <a:lvl8pPr marL="15359462" indent="0">
              <a:buNone/>
              <a:defRPr sz="9600"/>
            </a:lvl8pPr>
            <a:lvl9pPr marL="17553672"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210" indent="0">
              <a:buNone/>
              <a:defRPr sz="5800"/>
            </a:lvl2pPr>
            <a:lvl3pPr marL="4388419" indent="0">
              <a:buNone/>
              <a:defRPr sz="4800"/>
            </a:lvl3pPr>
            <a:lvl4pPr marL="6582629" indent="0">
              <a:buNone/>
              <a:defRPr sz="4300"/>
            </a:lvl4pPr>
            <a:lvl5pPr marL="8776834" indent="0">
              <a:buNone/>
              <a:defRPr sz="4300"/>
            </a:lvl5pPr>
            <a:lvl6pPr marL="10971043" indent="0">
              <a:buNone/>
              <a:defRPr sz="4300"/>
            </a:lvl6pPr>
            <a:lvl7pPr marL="13165253" indent="0">
              <a:buNone/>
              <a:defRPr sz="4300"/>
            </a:lvl7pPr>
            <a:lvl8pPr marL="15359462" indent="0">
              <a:buNone/>
              <a:defRPr sz="4300"/>
            </a:lvl8pPr>
            <a:lvl9pPr marL="17553672"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BC8FC7E8-A1D9-49E5-8949-8CED919E82FB}" type="datetimeFigureOut">
              <a:rPr lang="en-US" smtClean="0"/>
              <a:pPr/>
              <a:t>6/25/2025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69508F-6658-4650-B988-790AF7575819}" type="slidenum">
              <a:rPr lang="en-US" smtClean="0"/>
              <a:pPr/>
              <a:t>‹#›</a:t>
            </a:fld>
            <a:endParaRPr lang="en-US"/>
          </a:p>
        </p:txBody>
      </p:sp>
    </p:spTree>
    <p:extLst>
      <p:ext uri="{BB962C8B-B14F-4D97-AF65-F5344CB8AC3E}">
        <p14:creationId xmlns:p14="http://schemas.microsoft.com/office/powerpoint/2010/main" val="2771702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840" tIns="219422" rIns="438840" bIns="219422" rtlCol="0" anchor="ctr">
            <a:normAutofit/>
          </a:bodyPr>
          <a:lstStyle/>
          <a:p>
            <a:r>
              <a:rPr lang="en-US"/>
              <a:t>Click to edit Master title style</a:t>
            </a:r>
          </a:p>
        </p:txBody>
      </p:sp>
      <p:sp>
        <p:nvSpPr>
          <p:cNvPr id="3" name="Text Placeholder 2"/>
          <p:cNvSpPr>
            <a:spLocks noGrp="1"/>
          </p:cNvSpPr>
          <p:nvPr>
            <p:ph type="body" idx="1"/>
          </p:nvPr>
        </p:nvSpPr>
        <p:spPr>
          <a:xfrm>
            <a:off x="2194560" y="7680967"/>
            <a:ext cx="39502080" cy="21724622"/>
          </a:xfrm>
          <a:prstGeom prst="rect">
            <a:avLst/>
          </a:prstGeom>
        </p:spPr>
        <p:txBody>
          <a:bodyPr vert="horz" lIns="438840" tIns="219422" rIns="438840" bIns="21942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840" tIns="219422" rIns="438840" bIns="219422" rtlCol="0" anchor="ctr"/>
          <a:lstStyle>
            <a:lvl1pPr algn="l">
              <a:defRPr sz="5800">
                <a:solidFill>
                  <a:schemeClr val="tx1">
                    <a:tint val="75000"/>
                  </a:schemeClr>
                </a:solidFill>
              </a:defRPr>
            </a:lvl1pPr>
          </a:lstStyle>
          <a:p>
            <a:fld id="{BC8FC7E8-A1D9-49E5-8949-8CED919E82FB}" type="datetimeFigureOut">
              <a:rPr lang="en-US" smtClean="0"/>
              <a:pPr/>
              <a:t>6/25/2025</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840" tIns="219422" rIns="438840" bIns="219422"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840" tIns="219422" rIns="438840" bIns="219422" rtlCol="0" anchor="ctr"/>
          <a:lstStyle>
            <a:lvl1pPr algn="r">
              <a:defRPr sz="5800">
                <a:solidFill>
                  <a:schemeClr val="tx1">
                    <a:tint val="75000"/>
                  </a:schemeClr>
                </a:solidFill>
              </a:defRPr>
            </a:lvl1pPr>
          </a:lstStyle>
          <a:p>
            <a:fld id="{4369508F-6658-4650-B988-790AF7575819}" type="slidenum">
              <a:rPr lang="en-US" smtClean="0"/>
              <a:pPr/>
              <a:t>‹#›</a:t>
            </a:fld>
            <a:endParaRPr lang="en-US"/>
          </a:p>
        </p:txBody>
      </p:sp>
    </p:spTree>
    <p:extLst>
      <p:ext uri="{BB962C8B-B14F-4D97-AF65-F5344CB8AC3E}">
        <p14:creationId xmlns:p14="http://schemas.microsoft.com/office/powerpoint/2010/main" val="16113005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388419" rtl="0" eaLnBrk="1" latinLnBrk="0" hangingPunct="1">
        <a:spcBef>
          <a:spcPct val="0"/>
        </a:spcBef>
        <a:buNone/>
        <a:defRPr sz="21100" kern="1200">
          <a:solidFill>
            <a:schemeClr val="tx1"/>
          </a:solidFill>
          <a:latin typeface="+mj-lt"/>
          <a:ea typeface="+mj-ea"/>
          <a:cs typeface="+mj-cs"/>
        </a:defRPr>
      </a:lvl1pPr>
    </p:titleStyle>
    <p:bodyStyle>
      <a:lvl1pPr marL="1645656" indent="-1645656" algn="l" defTabSz="4388419" rtl="0" eaLnBrk="1" latinLnBrk="0" hangingPunct="1">
        <a:spcBef>
          <a:spcPct val="20000"/>
        </a:spcBef>
        <a:buFont typeface="Arial" panose="020B0604020202020204" pitchFamily="34" charset="0"/>
        <a:buChar char="•"/>
        <a:defRPr sz="15400" kern="1200">
          <a:solidFill>
            <a:schemeClr val="tx1"/>
          </a:solidFill>
          <a:latin typeface="+mn-lt"/>
          <a:ea typeface="+mn-ea"/>
          <a:cs typeface="+mn-cs"/>
        </a:defRPr>
      </a:lvl1pPr>
      <a:lvl2pPr marL="3565589" indent="-1371379" algn="l" defTabSz="4388419" rtl="0" eaLnBrk="1" latinLnBrk="0" hangingPunct="1">
        <a:spcBef>
          <a:spcPct val="20000"/>
        </a:spcBef>
        <a:buFont typeface="Arial" panose="020B0604020202020204" pitchFamily="34" charset="0"/>
        <a:buChar char="–"/>
        <a:defRPr sz="13400" kern="1200">
          <a:solidFill>
            <a:schemeClr val="tx1"/>
          </a:solidFill>
          <a:latin typeface="+mn-lt"/>
          <a:ea typeface="+mn-ea"/>
          <a:cs typeface="+mn-cs"/>
        </a:defRPr>
      </a:lvl2pPr>
      <a:lvl3pPr marL="5485522" indent="-1097102" algn="l" defTabSz="4388419" rtl="0" eaLnBrk="1" latinLnBrk="0" hangingPunct="1">
        <a:spcBef>
          <a:spcPct val="20000"/>
        </a:spcBef>
        <a:buFont typeface="Arial" panose="020B0604020202020204" pitchFamily="34" charset="0"/>
        <a:buChar char="•"/>
        <a:defRPr sz="11500" kern="1200">
          <a:solidFill>
            <a:schemeClr val="tx1"/>
          </a:solidFill>
          <a:latin typeface="+mn-lt"/>
          <a:ea typeface="+mn-ea"/>
          <a:cs typeface="+mn-cs"/>
        </a:defRPr>
      </a:lvl3pPr>
      <a:lvl4pPr marL="7679731"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4pPr>
      <a:lvl5pPr marL="9873941"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5pPr>
      <a:lvl6pPr marL="12068150"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6pPr>
      <a:lvl7pPr marL="14262360"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7pPr>
      <a:lvl8pPr marL="16456565"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8pPr>
      <a:lvl9pPr marL="18650774" indent="-1097102" algn="l" defTabSz="4388419" rtl="0" eaLnBrk="1" latinLnBrk="0" hangingPunct="1">
        <a:spcBef>
          <a:spcPct val="20000"/>
        </a:spcBef>
        <a:buFont typeface="Arial" panose="020B0604020202020204" pitchFamily="34" charset="0"/>
        <a:buChar char="•"/>
        <a:defRPr sz="9600" kern="1200">
          <a:solidFill>
            <a:schemeClr val="tx1"/>
          </a:solidFill>
          <a:latin typeface="+mn-lt"/>
          <a:ea typeface="+mn-ea"/>
          <a:cs typeface="+mn-cs"/>
        </a:defRPr>
      </a:lvl9pPr>
    </p:bodyStyle>
    <p:otherStyle>
      <a:defPPr>
        <a:defRPr lang="en-US"/>
      </a:defPPr>
      <a:lvl1pPr marL="0" algn="l" defTabSz="4388419" rtl="0" eaLnBrk="1" latinLnBrk="0" hangingPunct="1">
        <a:defRPr sz="8600" kern="1200">
          <a:solidFill>
            <a:schemeClr val="tx1"/>
          </a:solidFill>
          <a:latin typeface="+mn-lt"/>
          <a:ea typeface="+mn-ea"/>
          <a:cs typeface="+mn-cs"/>
        </a:defRPr>
      </a:lvl1pPr>
      <a:lvl2pPr marL="2194210" algn="l" defTabSz="4388419" rtl="0" eaLnBrk="1" latinLnBrk="0" hangingPunct="1">
        <a:defRPr sz="8600" kern="1200">
          <a:solidFill>
            <a:schemeClr val="tx1"/>
          </a:solidFill>
          <a:latin typeface="+mn-lt"/>
          <a:ea typeface="+mn-ea"/>
          <a:cs typeface="+mn-cs"/>
        </a:defRPr>
      </a:lvl2pPr>
      <a:lvl3pPr marL="4388419" algn="l" defTabSz="4388419" rtl="0" eaLnBrk="1" latinLnBrk="0" hangingPunct="1">
        <a:defRPr sz="8600" kern="1200">
          <a:solidFill>
            <a:schemeClr val="tx1"/>
          </a:solidFill>
          <a:latin typeface="+mn-lt"/>
          <a:ea typeface="+mn-ea"/>
          <a:cs typeface="+mn-cs"/>
        </a:defRPr>
      </a:lvl3pPr>
      <a:lvl4pPr marL="6582629" algn="l" defTabSz="4388419" rtl="0" eaLnBrk="1" latinLnBrk="0" hangingPunct="1">
        <a:defRPr sz="8600" kern="1200">
          <a:solidFill>
            <a:schemeClr val="tx1"/>
          </a:solidFill>
          <a:latin typeface="+mn-lt"/>
          <a:ea typeface="+mn-ea"/>
          <a:cs typeface="+mn-cs"/>
        </a:defRPr>
      </a:lvl4pPr>
      <a:lvl5pPr marL="8776834" algn="l" defTabSz="4388419" rtl="0" eaLnBrk="1" latinLnBrk="0" hangingPunct="1">
        <a:defRPr sz="8600" kern="1200">
          <a:solidFill>
            <a:schemeClr val="tx1"/>
          </a:solidFill>
          <a:latin typeface="+mn-lt"/>
          <a:ea typeface="+mn-ea"/>
          <a:cs typeface="+mn-cs"/>
        </a:defRPr>
      </a:lvl5pPr>
      <a:lvl6pPr marL="10971043" algn="l" defTabSz="4388419" rtl="0" eaLnBrk="1" latinLnBrk="0" hangingPunct="1">
        <a:defRPr sz="8600" kern="1200">
          <a:solidFill>
            <a:schemeClr val="tx1"/>
          </a:solidFill>
          <a:latin typeface="+mn-lt"/>
          <a:ea typeface="+mn-ea"/>
          <a:cs typeface="+mn-cs"/>
        </a:defRPr>
      </a:lvl6pPr>
      <a:lvl7pPr marL="13165253" algn="l" defTabSz="4388419" rtl="0" eaLnBrk="1" latinLnBrk="0" hangingPunct="1">
        <a:defRPr sz="8600" kern="1200">
          <a:solidFill>
            <a:schemeClr val="tx1"/>
          </a:solidFill>
          <a:latin typeface="+mn-lt"/>
          <a:ea typeface="+mn-ea"/>
          <a:cs typeface="+mn-cs"/>
        </a:defRPr>
      </a:lvl7pPr>
      <a:lvl8pPr marL="15359462" algn="l" defTabSz="4388419" rtl="0" eaLnBrk="1" latinLnBrk="0" hangingPunct="1">
        <a:defRPr sz="8600" kern="1200">
          <a:solidFill>
            <a:schemeClr val="tx1"/>
          </a:solidFill>
          <a:latin typeface="+mn-lt"/>
          <a:ea typeface="+mn-ea"/>
          <a:cs typeface="+mn-cs"/>
        </a:defRPr>
      </a:lvl8pPr>
      <a:lvl9pPr marL="17553672" algn="l" defTabSz="4388419"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161" y="5151400"/>
            <a:ext cx="11739616" cy="7714912"/>
          </a:xfrm>
          <a:prstGeom prst="rect">
            <a:avLst/>
          </a:prstGeom>
          <a:solidFill>
            <a:schemeClr val="bg1">
              <a:lumMod val="95000"/>
            </a:schemeClr>
          </a:solidFill>
          <a:ln w="76200">
            <a:solidFill>
              <a:schemeClr val="tx2">
                <a:lumMod val="75000"/>
              </a:schemeClr>
            </a:solidFill>
          </a:ln>
          <a:effectLst>
            <a:outerShdw blurRad="40000" dist="20000" dir="5400000" rotWithShape="0">
              <a:srgbClr val="000000">
                <a:alpha val="38000"/>
              </a:srgbClr>
            </a:outerShdw>
          </a:effectLst>
        </p:spPr>
        <p:style>
          <a:lnRef idx="1">
            <a:schemeClr val="accent3"/>
          </a:lnRef>
          <a:fillRef idx="2">
            <a:schemeClr val="accent3"/>
          </a:fillRef>
          <a:effectRef idx="1">
            <a:schemeClr val="accent3"/>
          </a:effectRef>
          <a:fontRef idx="minor">
            <a:schemeClr val="dk1"/>
          </a:fontRef>
        </p:style>
        <p:txBody>
          <a:bodyPr wrap="square" lIns="91426" tIns="45710" rIns="91426" bIns="45710" rtlCol="0">
            <a:spAutoFit/>
          </a:bodyPr>
          <a:lstStyle/>
          <a:p>
            <a:pPr marL="571500" indent="-571500">
              <a:buFont typeface="Arial" panose="020B0604020202020204" pitchFamily="34" charset="0"/>
              <a:buChar char="•"/>
            </a:pPr>
            <a:r>
              <a:rPr lang="en-US" sz="6000" b="1" baseline="-25000" dirty="0"/>
              <a:t> </a:t>
            </a:r>
            <a:r>
              <a:rPr lang="en-US" sz="3200" b="1" baseline="-25000" dirty="0"/>
              <a:t>Public health topic</a:t>
            </a:r>
            <a:r>
              <a:rPr lang="en-US" sz="3200" baseline="-25000" dirty="0"/>
              <a:t>: Raising awareness about poison control, particularly lead poisoning and other common household chemicals, among refugees and immigrants in Syracuse, New York, is vital for ensuring their safety. </a:t>
            </a:r>
          </a:p>
          <a:p>
            <a:pPr marL="571500" indent="-571500">
              <a:buFont typeface="Arial" panose="020B0604020202020204" pitchFamily="34" charset="0"/>
              <a:buChar char="•"/>
            </a:pPr>
            <a:r>
              <a:rPr lang="en-US" sz="3200" b="1" baseline="-25000" dirty="0"/>
              <a:t>Relevant </a:t>
            </a:r>
            <a:r>
              <a:rPr lang="en-US" sz="3200" b="1" baseline="-25000" dirty="0" err="1"/>
              <a:t>statistics:</a:t>
            </a:r>
            <a:r>
              <a:rPr lang="en-US" sz="3200" baseline="-25000" dirty="0" err="1"/>
              <a:t>According</a:t>
            </a:r>
            <a:r>
              <a:rPr lang="en-US" sz="3200" baseline="-25000" dirty="0"/>
              <a:t> to the CDC, approximately 20% of the U.S. population speaks a language other than English at home and may prefer to use a language other than English during healthcare encounters. Furthermore, 83% of the foreign-born population in the United States aged 5 and older speak a language other than English at home, with 46% having limited English proficiency. This indicates that language access is even more crucial for this group. Moreover, the CDC states that lead poisoning disproportionately impacts refugee and newcomer children resettled in the United States. Lead is a significant natural toxin found in the environment and many household materials, posing numerous health risks for children. According to a study by LuPone et al. (2020), among refugees in Syracuse, New York, 17% of newly arrived children had elevated blood lead levels (BLLs) (≥ 5 µg/dL); 10% had elevated BLLs upon follow-up; and 8.3% of the follow-up high BLLs were attributed to new exposures. Additionally, 30% were found to have increased blood lead levels (BLLs) at follow-up, regardless of their arrival status.</a:t>
            </a:r>
          </a:p>
          <a:p>
            <a:pPr marL="571500" indent="-571500">
              <a:buFont typeface="Arial" panose="020B0604020202020204" pitchFamily="34" charset="0"/>
              <a:buChar char="•"/>
            </a:pPr>
            <a:r>
              <a:rPr lang="en-US" sz="3200" baseline="-25000" dirty="0"/>
              <a:t>Description of the target population</a:t>
            </a:r>
          </a:p>
          <a:p>
            <a:pPr marL="571500" indent="-571500">
              <a:buFont typeface="Arial" panose="020B0604020202020204" pitchFamily="34" charset="0"/>
              <a:buChar char="•"/>
            </a:pPr>
            <a:r>
              <a:rPr lang="en-US" sz="3200" baseline="-25000" dirty="0"/>
              <a:t>The target population consists of refugees and immigrants in Syracuse, New York. This city has welcomed over 7,000 individuals in the past </a:t>
            </a:r>
            <a:r>
              <a:rPr lang="en-US" sz="3200" b="1" baseline="-25000" dirty="0"/>
              <a:t>decade, with an expected intake of about 1,000 more each year.</a:t>
            </a:r>
          </a:p>
          <a:p>
            <a:pPr marL="571500" indent="-571500">
              <a:buFont typeface="Arial" panose="020B0604020202020204" pitchFamily="34" charset="0"/>
              <a:buChar char="•"/>
            </a:pPr>
            <a:endParaRPr lang="en-US" sz="3200" b="1" baseline="-25000" dirty="0"/>
          </a:p>
          <a:p>
            <a:pPr marL="571500" indent="-571500">
              <a:buFont typeface="Arial" panose="020B0604020202020204" pitchFamily="34" charset="0"/>
              <a:buChar char="•"/>
            </a:pPr>
            <a:r>
              <a:rPr lang="en-US" sz="3200" baseline="-25000" dirty="0"/>
              <a:t>Include a description of the target population</a:t>
            </a:r>
          </a:p>
          <a:p>
            <a:endParaRPr lang="en-US" sz="4300" baseline="-25000" dirty="0">
              <a:latin typeface="Times New Roman" panose="02020603050405020304" pitchFamily="18" charset="0"/>
              <a:cs typeface="Times New Roman" panose="02020603050405020304" pitchFamily="18" charset="0"/>
            </a:endParaRPr>
          </a:p>
        </p:txBody>
      </p:sp>
      <p:sp>
        <p:nvSpPr>
          <p:cNvPr id="11267" name="Rectangle 3"/>
          <p:cNvSpPr>
            <a:spLocks noChangeArrowheads="1"/>
          </p:cNvSpPr>
          <p:nvPr/>
        </p:nvSpPr>
        <p:spPr bwMode="auto">
          <a:xfrm>
            <a:off x="15620563" y="7484829"/>
            <a:ext cx="11506637" cy="2554546"/>
          </a:xfrm>
          <a:prstGeom prst="rect">
            <a:avLst/>
          </a:prstGeom>
          <a:noFill/>
          <a:ln w="9525">
            <a:noFill/>
            <a:miter lim="800000"/>
            <a:headEnd/>
            <a:tailEnd/>
          </a:ln>
          <a:effectLst/>
        </p:spPr>
        <p:txBody>
          <a:bodyPr vert="horz" wrap="square" lIns="91426" tIns="45710" rIns="91426" bIns="45710" numCol="1" anchor="ctr" anchorCtr="0" compatLnSpc="1">
            <a:prstTxWarp prst="textNoShape">
              <a:avLst/>
            </a:prstTxWarp>
            <a:spAutoFit/>
          </a:bodyPr>
          <a:lstStyle/>
          <a:p>
            <a:pPr defTabSz="914256" fontAlgn="base">
              <a:spcBef>
                <a:spcPct val="0"/>
              </a:spcBef>
              <a:spcAft>
                <a:spcPct val="0"/>
              </a:spcAft>
            </a:pPr>
            <a:endParaRPr lang="en-US" sz="3800" b="1">
              <a:latin typeface="Calibri" pitchFamily="34" charset="0"/>
              <a:ea typeface="PMingLiU" pitchFamily="18" charset="-120"/>
              <a:cs typeface="Times New Roman" pitchFamily="18" charset="0"/>
            </a:endParaRPr>
          </a:p>
          <a:p>
            <a:pPr defTabSz="914256" eaLnBrk="0" fontAlgn="base" hangingPunct="0">
              <a:spcBef>
                <a:spcPct val="0"/>
              </a:spcBef>
              <a:spcAft>
                <a:spcPct val="0"/>
              </a:spcAft>
            </a:pPr>
            <a:endParaRPr lang="en-US" sz="2400"/>
          </a:p>
          <a:p>
            <a:pPr defTabSz="914256" eaLnBrk="0" fontAlgn="base" hangingPunct="0">
              <a:spcBef>
                <a:spcPct val="0"/>
              </a:spcBef>
              <a:spcAft>
                <a:spcPct val="0"/>
              </a:spcAft>
            </a:pPr>
            <a:endParaRPr lang="en-US" sz="2400">
              <a:latin typeface="Calibri" pitchFamily="34" charset="0"/>
              <a:ea typeface="PMingLiU" pitchFamily="18" charset="-120"/>
              <a:cs typeface="Times New Roman" pitchFamily="18" charset="0"/>
            </a:endParaRPr>
          </a:p>
          <a:p>
            <a:pPr defTabSz="914256" eaLnBrk="0" fontAlgn="base" hangingPunct="0">
              <a:spcBef>
                <a:spcPct val="0"/>
              </a:spcBef>
              <a:spcAft>
                <a:spcPct val="0"/>
              </a:spcAft>
            </a:pPr>
            <a:endParaRPr lang="en-US" sz="2400">
              <a:latin typeface="Calibri" pitchFamily="34" charset="0"/>
              <a:ea typeface="PMingLiU" pitchFamily="18" charset="-120"/>
              <a:cs typeface="Times New Roman" pitchFamily="18" charset="0"/>
            </a:endParaRPr>
          </a:p>
          <a:p>
            <a:pPr defTabSz="914256" eaLnBrk="0" fontAlgn="base" hangingPunct="0">
              <a:spcBef>
                <a:spcPct val="0"/>
              </a:spcBef>
              <a:spcAft>
                <a:spcPct val="0"/>
              </a:spcAft>
            </a:pPr>
            <a:endParaRPr lang="en-US" sz="2400">
              <a:latin typeface="Calibri" pitchFamily="34" charset="0"/>
              <a:ea typeface="PMingLiU" pitchFamily="18" charset="-120"/>
              <a:cs typeface="Times New Roman" pitchFamily="18" charset="0"/>
            </a:endParaRPr>
          </a:p>
          <a:p>
            <a:pPr defTabSz="914256" eaLnBrk="0" fontAlgn="base" hangingPunct="0">
              <a:spcBef>
                <a:spcPct val="0"/>
              </a:spcBef>
              <a:spcAft>
                <a:spcPct val="0"/>
              </a:spcAft>
            </a:pPr>
            <a:endParaRPr lang="en-US" sz="2400">
              <a:latin typeface="Calibri" pitchFamily="34" charset="0"/>
              <a:ea typeface="PMingLiU" pitchFamily="18" charset="-120"/>
              <a:cs typeface="Times New Roman" pitchFamily="18" charset="0"/>
            </a:endParaRPr>
          </a:p>
        </p:txBody>
      </p:sp>
      <p:sp>
        <p:nvSpPr>
          <p:cNvPr id="12" name="TextBox 11"/>
          <p:cNvSpPr txBox="1"/>
          <p:nvPr/>
        </p:nvSpPr>
        <p:spPr>
          <a:xfrm>
            <a:off x="-1" y="14102529"/>
            <a:ext cx="11752778" cy="14126924"/>
          </a:xfrm>
          <a:prstGeom prst="rect">
            <a:avLst/>
          </a:prstGeom>
          <a:solidFill>
            <a:schemeClr val="bg1">
              <a:lumMod val="95000"/>
            </a:schemeClr>
          </a:solidFill>
          <a:ln w="76200">
            <a:solidFill>
              <a:schemeClr val="tx2">
                <a:lumMod val="75000"/>
              </a:schemeClr>
            </a:solidFill>
          </a:ln>
          <a:effectLst>
            <a:outerShdw blurRad="40000" dist="20000" dir="5400000" rotWithShape="0">
              <a:srgbClr val="000000">
                <a:alpha val="38000"/>
              </a:srgbClr>
            </a:outerShdw>
          </a:effectLst>
        </p:spPr>
        <p:style>
          <a:lnRef idx="1">
            <a:schemeClr val="accent3"/>
          </a:lnRef>
          <a:fillRef idx="2">
            <a:schemeClr val="accent3"/>
          </a:fillRef>
          <a:effectRef idx="1">
            <a:schemeClr val="accent3"/>
          </a:effectRef>
          <a:fontRef idx="minor">
            <a:schemeClr val="dk1"/>
          </a:fontRef>
        </p:style>
        <p:txBody>
          <a:bodyPr wrap="square" lIns="91426" tIns="45710" rIns="91426" bIns="45710" rtlCol="0">
            <a:spAutoFit/>
          </a:bodyPr>
          <a:lstStyle/>
          <a:p>
            <a:pPr marL="685800" indent="-685800">
              <a:buFont typeface="Arial" panose="020B0604020202020204" pitchFamily="34" charset="0"/>
              <a:buChar char="•"/>
            </a:pPr>
            <a:r>
              <a:rPr lang="en-US" sz="2400" dirty="0"/>
              <a:t>Brief literature review: The importance of poison control awareness is highlighted in this article by the University of Minnesota, published this year. Their study shows that effective communication is vital in healthcare settings, especially for Refugees, Immigrants, and Migrants (RIM) communities who may encounter language barriers. They found that limited English proficiency can cause misunderstandings, medication errors, and negative health outcomes. Providing translated materials and interpretation services is crucial to ensure non-English-speaking patients receive accurate information and proper care, which are services offered by the Poison Control Center.</a:t>
            </a:r>
          </a:p>
          <a:p>
            <a:pPr marL="685800" indent="-685800">
              <a:buFont typeface="Arial" panose="020B0604020202020204" pitchFamily="34" charset="0"/>
              <a:buChar char="•"/>
            </a:pPr>
            <a:r>
              <a:rPr lang="en-US" sz="2400" dirty="0"/>
              <a:t>Description of theory: With the Health Belief Model, health educators and public health officials can create targeted and effective poison control awareness campaigns aimed at addressing vulnerability and severity, highlighting benefits and overcoming barriers, and promoting cues to action while building self-efficacy.</a:t>
            </a:r>
          </a:p>
          <a:p>
            <a:pPr marL="685800" indent="-685800">
              <a:buFont typeface="Arial" panose="020B0604020202020204" pitchFamily="34" charset="0"/>
              <a:buChar char="•"/>
            </a:pPr>
            <a:r>
              <a:rPr lang="en-US" sz="2400" b="1" dirty="0"/>
              <a:t>Program overview</a:t>
            </a:r>
            <a:r>
              <a:rPr lang="en-US" sz="2400" dirty="0"/>
              <a:t>: The goal for the project is to create awareness that will improve the understanding of poison control services among refugee and immigrant communities, ensuring they can recognize poisoning risks, identify poison, and increase access to appropriate emergency assistance</a:t>
            </a:r>
          </a:p>
          <a:p>
            <a:pPr marL="685800" indent="-685800">
              <a:buFont typeface="Arial" panose="020B0604020202020204" pitchFamily="34" charset="0"/>
              <a:buChar char="•"/>
            </a:pPr>
            <a:r>
              <a:rPr lang="en-US" sz="2400" b="1" dirty="0"/>
              <a:t>SMART Objective:</a:t>
            </a:r>
          </a:p>
          <a:p>
            <a:pPr marL="685800" indent="-685800">
              <a:buFont typeface="Arial" panose="020B0604020202020204" pitchFamily="34" charset="0"/>
              <a:buChar char="•"/>
            </a:pPr>
            <a:r>
              <a:rPr lang="en-US" sz="2400" b="1" dirty="0"/>
              <a:t>Specific: </a:t>
            </a:r>
            <a:r>
              <a:rPr lang="en-US" sz="2400" dirty="0"/>
              <a:t>Educate refugee and immigrant families in Syracuse and around Upstate New York about poison prevention and how to contact the poison control center in case of an emergency.</a:t>
            </a:r>
          </a:p>
          <a:p>
            <a:pPr marL="685800" indent="-685800">
              <a:buFont typeface="Arial" panose="020B0604020202020204" pitchFamily="34" charset="0"/>
              <a:buChar char="•"/>
            </a:pPr>
            <a:r>
              <a:rPr lang="en-US" sz="2400" b="1" dirty="0"/>
              <a:t>Measurable: </a:t>
            </a:r>
            <a:r>
              <a:rPr lang="en-US" sz="2400" dirty="0"/>
              <a:t>Aimed to reach at least 1,000 individuals through culturally and linguistically appropriate church meetings, workshops, and distribute 5,000 educational materials (flyers, videos, posters).</a:t>
            </a:r>
          </a:p>
          <a:p>
            <a:pPr marL="685800" indent="-685800">
              <a:buFont typeface="Arial" panose="020B0604020202020204" pitchFamily="34" charset="0"/>
              <a:buChar char="•"/>
            </a:pPr>
            <a:r>
              <a:rPr lang="en-US" sz="2400" b="1" dirty="0"/>
              <a:t>Achievable: </a:t>
            </a:r>
            <a:r>
              <a:rPr lang="en-US" sz="2400" dirty="0"/>
              <a:t>I have partnered with three local community organizations: the Catholic charity, Rise New York, the Interfaith Work of Central New York, and the Poison Control Center’s translation services to deliver the program effectively.</a:t>
            </a:r>
          </a:p>
          <a:p>
            <a:pPr marL="685800" indent="-685800">
              <a:buFont typeface="Arial" panose="020B0604020202020204" pitchFamily="34" charset="0"/>
              <a:buChar char="•"/>
            </a:pPr>
            <a:r>
              <a:rPr lang="en-US" sz="2400" b="1" dirty="0"/>
              <a:t>Relevant: </a:t>
            </a:r>
            <a:r>
              <a:rPr lang="en-US" sz="2400" dirty="0"/>
              <a:t>Refugees and immigrants often face language and system navigation barriers, putting them at higher risk of missing out on essential public services, like poison control services, or even at risk of unintentional poisonings from day-to-day household cleaning chemicals or medicines.</a:t>
            </a:r>
          </a:p>
          <a:p>
            <a:pPr marL="685800" indent="-685800">
              <a:buFont typeface="Arial" panose="020B0604020202020204" pitchFamily="34" charset="0"/>
              <a:buChar char="•"/>
            </a:pPr>
            <a:r>
              <a:rPr lang="en-US" sz="2400" b="1" dirty="0"/>
              <a:t>Time-bound</a:t>
            </a:r>
            <a:r>
              <a:rPr lang="en-US" sz="2400" dirty="0"/>
              <a:t>: Complete outreach and education efforts within 4 months.</a:t>
            </a:r>
          </a:p>
          <a:p>
            <a:pPr marL="685800" indent="-685800">
              <a:buFont typeface="Arial" panose="020B0604020202020204" pitchFamily="34" charset="0"/>
              <a:buChar char="•"/>
            </a:pPr>
            <a:r>
              <a:rPr lang="en-US" sz="2800" b="1" dirty="0"/>
              <a:t>Implementation setting</a:t>
            </a:r>
            <a:r>
              <a:rPr lang="en-US" sz="2800" dirty="0"/>
              <a:t>: This program will be implemented through collaboration between the Poison Control Center and a non-profit organization in Upstate New York, like the Catholic charity, Rise New York, the Interfaith Work of Central New York, and local Schools. The plan is to use brochures, flyers, videos, posters, Webinars, and in-person workshops to spread poison awareness among refugees and Immigrants/migrants.</a:t>
            </a:r>
          </a:p>
        </p:txBody>
      </p:sp>
      <p:sp>
        <p:nvSpPr>
          <p:cNvPr id="13" name="TextBox 12"/>
          <p:cNvSpPr txBox="1"/>
          <p:nvPr/>
        </p:nvSpPr>
        <p:spPr>
          <a:xfrm>
            <a:off x="13164875" y="5104255"/>
            <a:ext cx="14280060" cy="6063178"/>
          </a:xfrm>
          <a:prstGeom prst="rect">
            <a:avLst/>
          </a:prstGeom>
          <a:solidFill>
            <a:schemeClr val="bg1">
              <a:lumMod val="95000"/>
            </a:schemeClr>
          </a:solidFill>
          <a:ln w="76200">
            <a:solidFill>
              <a:schemeClr val="tx2">
                <a:lumMod val="75000"/>
              </a:schemeClr>
            </a:solidFill>
          </a:ln>
          <a:effectLst>
            <a:outerShdw blurRad="40000" dist="20000" dir="5400000" rotWithShape="0">
              <a:srgbClr val="000000">
                <a:alpha val="38000"/>
              </a:srgbClr>
            </a:outerShdw>
          </a:effectLst>
        </p:spPr>
        <p:style>
          <a:lnRef idx="1">
            <a:schemeClr val="accent3"/>
          </a:lnRef>
          <a:fillRef idx="2">
            <a:schemeClr val="accent3"/>
          </a:fillRef>
          <a:effectRef idx="1">
            <a:schemeClr val="accent3"/>
          </a:effectRef>
          <a:fontRef idx="minor">
            <a:schemeClr val="dk1"/>
          </a:fontRef>
        </p:style>
        <p:txBody>
          <a:bodyPr wrap="square" lIns="91426" tIns="45710" rIns="91426" bIns="45710" rtlCol="0">
            <a:spAutoFit/>
          </a:bodyPr>
          <a:lstStyle/>
          <a:p>
            <a:pPr marL="685800" indent="-685800">
              <a:buFont typeface="Arial" panose="020B0604020202020204" pitchFamily="34" charset="0"/>
              <a:buChar char="•"/>
            </a:pPr>
            <a:r>
              <a:rPr lang="en-US" sz="3200" dirty="0"/>
              <a:t>Poison control awareness will be evaluated using a pre-post-education survey. Focus groups will be conducted through community outreach in gathering places such as churches and schools to collect in-depth insights from the community regarding their knowledge, attitudes, and practices related to poison control. Sample data collection questions- Draft at least 5 survey or interview questions.</a:t>
            </a:r>
          </a:p>
          <a:p>
            <a:pPr marL="685800" indent="-685800">
              <a:buFont typeface="Arial" panose="020B0604020202020204" pitchFamily="34" charset="0"/>
              <a:buChar char="•"/>
            </a:pPr>
            <a:r>
              <a:rPr lang="en-US" sz="3200" dirty="0"/>
              <a:t>Which of the following household items could be poisonous?</a:t>
            </a:r>
          </a:p>
          <a:p>
            <a:pPr marL="685800" indent="-685800">
              <a:buFont typeface="Arial" panose="020B0604020202020204" pitchFamily="34" charset="0"/>
              <a:buChar char="•"/>
            </a:pPr>
            <a:r>
              <a:rPr lang="en-US" sz="3200" dirty="0"/>
              <a:t>How quickly should you contact Poison Control after a poisoning is suspected?</a:t>
            </a:r>
          </a:p>
          <a:p>
            <a:pPr marL="685800" indent="-685800">
              <a:buFont typeface="Arial" panose="020B0604020202020204" pitchFamily="34" charset="0"/>
              <a:buChar char="•"/>
            </a:pPr>
            <a:r>
              <a:rPr lang="en-US" sz="3200" dirty="0"/>
              <a:t>What types of incidents should be reported to Poison Control?</a:t>
            </a:r>
          </a:p>
          <a:p>
            <a:pPr marL="685800" indent="-685800">
              <a:buFont typeface="Arial" panose="020B0604020202020204" pitchFamily="34" charset="0"/>
              <a:buChar char="•"/>
            </a:pPr>
            <a:r>
              <a:rPr lang="en-US" sz="3200" dirty="0"/>
              <a:t>What would you do if your child accidentally ingested a cleaning product?</a:t>
            </a:r>
          </a:p>
          <a:p>
            <a:pPr marL="685800" indent="-685800">
              <a:buFont typeface="Arial" panose="020B0604020202020204" pitchFamily="34" charset="0"/>
              <a:buChar char="•"/>
            </a:pPr>
            <a:r>
              <a:rPr lang="en-US" sz="3200" dirty="0"/>
              <a:t>Have you checked your home for potentially poisonous products and labeled/stored them safely?</a:t>
            </a:r>
          </a:p>
          <a:p>
            <a:pPr marL="685800" indent="-685800">
              <a:buFont typeface="Arial" panose="020B0604020202020204" pitchFamily="34" charset="0"/>
              <a:buChar char="•"/>
            </a:pPr>
            <a:endParaRPr lang="en-US" sz="3600" dirty="0"/>
          </a:p>
        </p:txBody>
      </p:sp>
      <p:sp>
        <p:nvSpPr>
          <p:cNvPr id="15" name="TextBox 14"/>
          <p:cNvSpPr txBox="1"/>
          <p:nvPr/>
        </p:nvSpPr>
        <p:spPr>
          <a:xfrm>
            <a:off x="28440448" y="4985827"/>
            <a:ext cx="14987245" cy="7848282"/>
          </a:xfrm>
          <a:prstGeom prst="rect">
            <a:avLst/>
          </a:prstGeom>
          <a:solidFill>
            <a:schemeClr val="bg1">
              <a:lumMod val="95000"/>
            </a:schemeClr>
          </a:solidFill>
          <a:ln w="76200">
            <a:solidFill>
              <a:schemeClr val="tx2">
                <a:lumMod val="75000"/>
              </a:schemeClr>
            </a:solidFill>
          </a:ln>
          <a:effectLst>
            <a:outerShdw blurRad="40000" dist="20000" dir="5400000" rotWithShape="0">
              <a:srgbClr val="000000">
                <a:alpha val="38000"/>
              </a:srgbClr>
            </a:outerShdw>
          </a:effectLst>
        </p:spPr>
        <p:style>
          <a:lnRef idx="1">
            <a:schemeClr val="accent3"/>
          </a:lnRef>
          <a:fillRef idx="2">
            <a:schemeClr val="accent3"/>
          </a:fillRef>
          <a:effectRef idx="1">
            <a:schemeClr val="accent3"/>
          </a:effectRef>
          <a:fontRef idx="minor">
            <a:schemeClr val="dk1"/>
          </a:fontRef>
        </p:style>
        <p:txBody>
          <a:bodyPr wrap="square" lIns="91426" tIns="45710" rIns="91426" bIns="45710" rtlCol="0">
            <a:spAutoFit/>
          </a:bodyPr>
          <a:lstStyle/>
          <a:p>
            <a:pPr marL="685800" indent="-685800">
              <a:buFont typeface="Arial" panose="020B0604020202020204" pitchFamily="34" charset="0"/>
              <a:buChar char="•"/>
            </a:pPr>
            <a:r>
              <a:rPr lang="en-US" sz="7200" dirty="0"/>
              <a:t> Poison control and prevention awareness improve the outcome, but it can also decrease incidents of accidental poisoning from household cleaners, medications, or pesticides due to better education on storage and usage.</a:t>
            </a:r>
          </a:p>
        </p:txBody>
      </p:sp>
      <p:sp>
        <p:nvSpPr>
          <p:cNvPr id="16" name="TextBox 15"/>
          <p:cNvSpPr txBox="1"/>
          <p:nvPr/>
        </p:nvSpPr>
        <p:spPr>
          <a:xfrm>
            <a:off x="28344339" y="14212548"/>
            <a:ext cx="15083355" cy="9941163"/>
          </a:xfrm>
          <a:prstGeom prst="rect">
            <a:avLst/>
          </a:prstGeom>
          <a:solidFill>
            <a:schemeClr val="bg1">
              <a:lumMod val="95000"/>
            </a:schemeClr>
          </a:solidFill>
          <a:ln w="76200">
            <a:solidFill>
              <a:schemeClr val="tx2">
                <a:lumMod val="75000"/>
              </a:schemeClr>
            </a:solidFill>
          </a:ln>
          <a:effectLst>
            <a:outerShdw blurRad="40000" dist="20000" dir="5400000" rotWithShape="0">
              <a:srgbClr val="000000">
                <a:alpha val="38000"/>
              </a:srgbClr>
            </a:outerShdw>
          </a:effectLst>
        </p:spPr>
        <p:style>
          <a:lnRef idx="1">
            <a:schemeClr val="accent3"/>
          </a:lnRef>
          <a:fillRef idx="2">
            <a:schemeClr val="accent3"/>
          </a:fillRef>
          <a:effectRef idx="1">
            <a:schemeClr val="accent3"/>
          </a:effectRef>
          <a:fontRef idx="minor">
            <a:schemeClr val="dk1"/>
          </a:fontRef>
        </p:style>
        <p:txBody>
          <a:bodyPr wrap="square" lIns="91426" tIns="45710" rIns="91426" bIns="45710" rtlCol="0">
            <a:spAutoFit/>
          </a:bodyPr>
          <a:lstStyle/>
          <a:p>
            <a:pPr marL="685800" indent="-685800">
              <a:buFont typeface="Arial" panose="020B0604020202020204" pitchFamily="34" charset="0"/>
              <a:buChar char="•"/>
            </a:pPr>
            <a:r>
              <a:rPr lang="en-US" sz="3200" dirty="0"/>
              <a:t>recommendations: Strong collaborative efforts between refugee resettlement agencies, local health departments (Onondaga County Health Department), Poison Control Center, and nonprofits (like Interfaith of Central New York and Rise organization) to foster sustainable health education systems. Cooperation between community health workers with peer educators from within the immigrant communities acting as trusted messengers or interpreters</a:t>
            </a:r>
          </a:p>
          <a:p>
            <a:pPr marL="685800" indent="-685800">
              <a:buFont typeface="Arial" panose="020B0604020202020204" pitchFamily="34" charset="0"/>
              <a:buChar char="•"/>
            </a:pPr>
            <a:r>
              <a:rPr lang="en-US" sz="3200" dirty="0"/>
              <a:t>Dissemination of these findings to community stakeholders will be mostly through flyers/brochures, phone calls, and in-person announcements in churches and other places of worship, and schools. Nevertheless, community workshops or home visits help build trust with health professionals and reinforce safe</a:t>
            </a:r>
          </a:p>
          <a:p>
            <a:pPr marL="685800" indent="-685800">
              <a:buFont typeface="Arial" panose="020B0604020202020204" pitchFamily="34" charset="0"/>
              <a:buChar char="•"/>
            </a:pPr>
            <a:r>
              <a:rPr lang="en-US" sz="3200" dirty="0"/>
              <a:t> Behaviors and findings to community stakeholders: Using pesticides or chemicals without safety precautions, leaving products open and unattended, Improper storage of chemicals or medicine, and medication misuse, like using someone else’s prescription or taking non-prescribed herbal remedies.</a:t>
            </a:r>
          </a:p>
          <a:p>
            <a:pPr marL="685800" indent="-685800">
              <a:buFont typeface="Arial" panose="020B0604020202020204" pitchFamily="34" charset="0"/>
              <a:buChar char="•"/>
            </a:pPr>
            <a:r>
              <a:rPr lang="en-US" sz="3200" b="1" dirty="0"/>
              <a:t>Conclusions: </a:t>
            </a:r>
            <a:r>
              <a:rPr lang="en-US" sz="3200" dirty="0"/>
              <a:t>Raising awareness about poison control, particularly lead poisoning and other common household chemicals, among refugees and immigrants in Syracuse, New York, is vital for ensuring their safety. This is because many refugees and immigrants in Syracuse reside in older housing, which may contain lead paint or pipes, and some have no access to poison control information or knowledge of household chemicals that could potentially pose hazards not only to children but also to adults. </a:t>
            </a:r>
          </a:p>
        </p:txBody>
      </p:sp>
      <p:sp>
        <p:nvSpPr>
          <p:cNvPr id="18" name="TextBox 17"/>
          <p:cNvSpPr txBox="1"/>
          <p:nvPr/>
        </p:nvSpPr>
        <p:spPr>
          <a:xfrm>
            <a:off x="0" y="731955"/>
            <a:ext cx="43891200" cy="1323419"/>
          </a:xfrm>
          <a:prstGeom prst="rect">
            <a:avLst/>
          </a:prstGeom>
          <a:solidFill>
            <a:schemeClr val="tx2">
              <a:lumMod val="75000"/>
            </a:schemeClr>
          </a:solidFill>
          <a:ln w="63500">
            <a:solidFill>
              <a:schemeClr val="tx2"/>
            </a:solidFill>
          </a:ln>
          <a:effectLst/>
        </p:spPr>
        <p:style>
          <a:lnRef idx="1">
            <a:schemeClr val="accent3"/>
          </a:lnRef>
          <a:fillRef idx="2">
            <a:schemeClr val="accent3"/>
          </a:fillRef>
          <a:effectRef idx="1">
            <a:schemeClr val="accent3"/>
          </a:effectRef>
          <a:fontRef idx="minor">
            <a:schemeClr val="dk1"/>
          </a:fontRef>
        </p:style>
        <p:txBody>
          <a:bodyPr wrap="square" lIns="91426" tIns="45710" rIns="91426" bIns="45710" rtlCol="0">
            <a:spAutoFit/>
          </a:bodyPr>
          <a:lstStyle/>
          <a:p>
            <a:pPr algn="ctr"/>
            <a:r>
              <a:rPr lang="en-US" sz="8000" b="1" dirty="0">
                <a:solidFill>
                  <a:schemeClr val="bg1"/>
                </a:solidFill>
                <a:latin typeface="Arial" panose="020B0604020202020204" pitchFamily="34" charset="0"/>
                <a:ea typeface="Tahoma" panose="020B0604030504040204" pitchFamily="34" charset="0"/>
                <a:cs typeface="Arial" panose="020B0604020202020204" pitchFamily="34" charset="0"/>
              </a:rPr>
              <a:t>ILE Poster Presentation Nyantiok Bul</a:t>
            </a:r>
          </a:p>
        </p:txBody>
      </p:sp>
      <p:sp>
        <p:nvSpPr>
          <p:cNvPr id="46" name="TextBox 45"/>
          <p:cNvSpPr txBox="1"/>
          <p:nvPr/>
        </p:nvSpPr>
        <p:spPr>
          <a:xfrm>
            <a:off x="13212222" y="11167433"/>
            <a:ext cx="14280060" cy="1723529"/>
          </a:xfrm>
          <a:prstGeom prst="rect">
            <a:avLst/>
          </a:prstGeom>
          <a:solidFill>
            <a:schemeClr val="tx2">
              <a:lumMod val="75000"/>
            </a:schemeClr>
          </a:solidFill>
          <a:ln w="76200">
            <a:solidFill>
              <a:schemeClr val="tx2">
                <a:lumMod val="75000"/>
              </a:schemeClr>
            </a:solidFill>
          </a:ln>
          <a:effectLst>
            <a:outerShdw blurRad="40000" dist="20000" dir="5400000" rotWithShape="0">
              <a:srgbClr val="000000">
                <a:alpha val="38000"/>
              </a:srgbClr>
            </a:outerShdw>
          </a:effectLst>
        </p:spPr>
        <p:style>
          <a:lnRef idx="1">
            <a:schemeClr val="accent3"/>
          </a:lnRef>
          <a:fillRef idx="2">
            <a:schemeClr val="accent3"/>
          </a:fillRef>
          <a:effectRef idx="1">
            <a:schemeClr val="accent3"/>
          </a:effectRef>
          <a:fontRef idx="minor">
            <a:schemeClr val="dk1"/>
          </a:fontRef>
        </p:style>
        <p:txBody>
          <a:bodyPr wrap="square" lIns="91426" tIns="45710" rIns="91426" bIns="45710" rtlCol="0">
            <a:spAutoFit/>
          </a:bodyPr>
          <a:lstStyle/>
          <a:p>
            <a:pPr algn="ctr"/>
            <a:r>
              <a:rPr lang="en-US" sz="5300" b="1" dirty="0">
                <a:solidFill>
                  <a:schemeClr val="bg1"/>
                </a:solidFill>
                <a:latin typeface="Times New Roman" panose="02020603050405020304" pitchFamily="18" charset="0"/>
                <a:cs typeface="Times New Roman" panose="02020603050405020304" pitchFamily="18" charset="0"/>
              </a:rPr>
              <a:t>Model/Table/Graphic/Chart  </a:t>
            </a:r>
          </a:p>
          <a:p>
            <a:pPr algn="ctr"/>
            <a:r>
              <a:rPr lang="en-US" sz="5300" b="1" dirty="0">
                <a:solidFill>
                  <a:schemeClr val="bg1"/>
                </a:solidFill>
                <a:latin typeface="Times New Roman" panose="02020603050405020304" pitchFamily="18" charset="0"/>
                <a:cs typeface="Times New Roman" panose="02020603050405020304" pitchFamily="18" charset="0"/>
              </a:rPr>
              <a:t> </a:t>
            </a:r>
          </a:p>
        </p:txBody>
      </p:sp>
      <p:sp>
        <p:nvSpPr>
          <p:cNvPr id="19" name="TextBox 18"/>
          <p:cNvSpPr txBox="1"/>
          <p:nvPr/>
        </p:nvSpPr>
        <p:spPr>
          <a:xfrm>
            <a:off x="13161" y="13194607"/>
            <a:ext cx="11739616" cy="907921"/>
          </a:xfrm>
          <a:prstGeom prst="rect">
            <a:avLst/>
          </a:prstGeom>
          <a:solidFill>
            <a:schemeClr val="tx2">
              <a:lumMod val="75000"/>
            </a:schemeClr>
          </a:solidFill>
          <a:ln w="76200">
            <a:solidFill>
              <a:schemeClr val="tx2">
                <a:lumMod val="75000"/>
              </a:schemeClr>
            </a:solidFill>
          </a:ln>
          <a:effectLst>
            <a:outerShdw blurRad="40000" dist="20000" dir="5400000" rotWithShape="0">
              <a:srgbClr val="000000">
                <a:alpha val="38000"/>
              </a:srgbClr>
            </a:outerShdw>
          </a:effectLst>
        </p:spPr>
        <p:style>
          <a:lnRef idx="1">
            <a:schemeClr val="accent3"/>
          </a:lnRef>
          <a:fillRef idx="2">
            <a:schemeClr val="accent3"/>
          </a:fillRef>
          <a:effectRef idx="1">
            <a:schemeClr val="accent3"/>
          </a:effectRef>
          <a:fontRef idx="minor">
            <a:schemeClr val="dk1"/>
          </a:fontRef>
        </p:style>
        <p:txBody>
          <a:bodyPr wrap="square" lIns="91426" tIns="45710" rIns="91426" bIns="45710" rtlCol="0">
            <a:spAutoFit/>
          </a:bodyPr>
          <a:lstStyle/>
          <a:p>
            <a:pPr algn="ctr"/>
            <a:r>
              <a:rPr lang="en-CA" altLang="en-US" sz="5300" b="1" dirty="0">
                <a:solidFill>
                  <a:schemeClr val="bg1"/>
                </a:solidFill>
                <a:latin typeface="Times New Roman" panose="02020603050405020304" pitchFamily="18" charset="0"/>
                <a:cs typeface="Times New Roman" panose="02020603050405020304" pitchFamily="18" charset="0"/>
              </a:rPr>
              <a:t>Background</a:t>
            </a:r>
            <a:endParaRPr lang="en-US" altLang="en-US" sz="5300" dirty="0">
              <a:solidFill>
                <a:schemeClr val="bg1"/>
              </a:solidFill>
              <a:latin typeface="Times New Roman" panose="02020603050405020304" pitchFamily="18" charset="0"/>
              <a:cs typeface="Times New Roman" panose="02020603050405020304" pitchFamily="18" charset="0"/>
            </a:endParaRPr>
          </a:p>
        </p:txBody>
      </p:sp>
      <p:sp>
        <p:nvSpPr>
          <p:cNvPr id="20" name="TextBox 19"/>
          <p:cNvSpPr txBox="1"/>
          <p:nvPr/>
        </p:nvSpPr>
        <p:spPr>
          <a:xfrm>
            <a:off x="13161" y="3996724"/>
            <a:ext cx="11372220" cy="907921"/>
          </a:xfrm>
          <a:prstGeom prst="rect">
            <a:avLst/>
          </a:prstGeom>
          <a:solidFill>
            <a:schemeClr val="tx2">
              <a:lumMod val="75000"/>
            </a:schemeClr>
          </a:solidFill>
          <a:ln w="76200">
            <a:solidFill>
              <a:schemeClr val="tx2">
                <a:lumMod val="75000"/>
              </a:schemeClr>
            </a:solidFill>
          </a:ln>
          <a:effectLst>
            <a:outerShdw blurRad="40000" dist="20000" dir="5400000" rotWithShape="0">
              <a:srgbClr val="000000">
                <a:alpha val="38000"/>
              </a:srgbClr>
            </a:outerShdw>
          </a:effectLst>
        </p:spPr>
        <p:style>
          <a:lnRef idx="1">
            <a:schemeClr val="accent3"/>
          </a:lnRef>
          <a:fillRef idx="2">
            <a:schemeClr val="accent3"/>
          </a:fillRef>
          <a:effectRef idx="1">
            <a:schemeClr val="accent3"/>
          </a:effectRef>
          <a:fontRef idx="minor">
            <a:schemeClr val="dk1"/>
          </a:fontRef>
        </p:style>
        <p:txBody>
          <a:bodyPr wrap="square" lIns="91426" tIns="45710" rIns="91426" bIns="45710" rtlCol="0">
            <a:spAutoFit/>
          </a:bodyPr>
          <a:lstStyle/>
          <a:p>
            <a:pPr algn="ctr"/>
            <a:r>
              <a:rPr lang="en-US" sz="5300" b="1" dirty="0">
                <a:solidFill>
                  <a:schemeClr val="bg1"/>
                </a:solidFill>
                <a:latin typeface="Times New Roman" panose="02020603050405020304" pitchFamily="18" charset="0"/>
                <a:cs typeface="Times New Roman" panose="02020603050405020304" pitchFamily="18" charset="0"/>
              </a:rPr>
              <a:t>Introduction/Purpose Statement</a:t>
            </a:r>
          </a:p>
        </p:txBody>
      </p:sp>
      <p:sp>
        <p:nvSpPr>
          <p:cNvPr id="21" name="TextBox 20"/>
          <p:cNvSpPr txBox="1"/>
          <p:nvPr/>
        </p:nvSpPr>
        <p:spPr>
          <a:xfrm>
            <a:off x="13164875" y="4026705"/>
            <a:ext cx="14374755" cy="907921"/>
          </a:xfrm>
          <a:prstGeom prst="rect">
            <a:avLst/>
          </a:prstGeom>
          <a:solidFill>
            <a:schemeClr val="tx2">
              <a:lumMod val="75000"/>
            </a:schemeClr>
          </a:solidFill>
          <a:ln w="76200">
            <a:solidFill>
              <a:schemeClr val="tx2">
                <a:lumMod val="75000"/>
              </a:schemeClr>
            </a:solidFill>
          </a:ln>
          <a:effectLst>
            <a:outerShdw blurRad="40000" dist="20000" dir="5400000" rotWithShape="0">
              <a:srgbClr val="000000">
                <a:alpha val="38000"/>
              </a:srgbClr>
            </a:outerShdw>
          </a:effectLst>
        </p:spPr>
        <p:style>
          <a:lnRef idx="1">
            <a:schemeClr val="accent3"/>
          </a:lnRef>
          <a:fillRef idx="2">
            <a:schemeClr val="accent3"/>
          </a:fillRef>
          <a:effectRef idx="1">
            <a:schemeClr val="accent3"/>
          </a:effectRef>
          <a:fontRef idx="minor">
            <a:schemeClr val="dk1"/>
          </a:fontRef>
        </p:style>
        <p:txBody>
          <a:bodyPr wrap="square" lIns="91426" tIns="45710" rIns="91426" bIns="45710" rtlCol="0">
            <a:spAutoFit/>
          </a:bodyPr>
          <a:lstStyle/>
          <a:p>
            <a:pPr algn="ctr"/>
            <a:r>
              <a:rPr lang="en-US" altLang="en-US" sz="5300" b="1" dirty="0">
                <a:solidFill>
                  <a:schemeClr val="bg1"/>
                </a:solidFill>
                <a:latin typeface="Times New Roman" panose="02020603050405020304" pitchFamily="18" charset="0"/>
                <a:cs typeface="Times New Roman" panose="02020603050405020304" pitchFamily="18" charset="0"/>
              </a:rPr>
              <a:t>Approach/Methods/Data Analysis</a:t>
            </a:r>
          </a:p>
        </p:txBody>
      </p:sp>
      <p:sp>
        <p:nvSpPr>
          <p:cNvPr id="22" name="TextBox 21"/>
          <p:cNvSpPr txBox="1"/>
          <p:nvPr/>
        </p:nvSpPr>
        <p:spPr>
          <a:xfrm>
            <a:off x="28440448" y="4233540"/>
            <a:ext cx="14987245" cy="907921"/>
          </a:xfrm>
          <a:prstGeom prst="rect">
            <a:avLst/>
          </a:prstGeom>
          <a:solidFill>
            <a:schemeClr val="tx2">
              <a:lumMod val="75000"/>
            </a:schemeClr>
          </a:solidFill>
          <a:ln w="76200">
            <a:solidFill>
              <a:schemeClr val="tx2">
                <a:lumMod val="75000"/>
              </a:schemeClr>
            </a:solidFill>
          </a:ln>
          <a:effectLst>
            <a:outerShdw blurRad="40000" dist="20000" dir="5400000" rotWithShape="0">
              <a:srgbClr val="000000">
                <a:alpha val="38000"/>
              </a:srgbClr>
            </a:outerShdw>
          </a:effectLst>
        </p:spPr>
        <p:style>
          <a:lnRef idx="1">
            <a:schemeClr val="accent3"/>
          </a:lnRef>
          <a:fillRef idx="2">
            <a:schemeClr val="accent3"/>
          </a:fillRef>
          <a:effectRef idx="1">
            <a:schemeClr val="accent3"/>
          </a:effectRef>
          <a:fontRef idx="minor">
            <a:schemeClr val="dk1"/>
          </a:fontRef>
        </p:style>
        <p:txBody>
          <a:bodyPr wrap="square" lIns="91426" tIns="45710" rIns="91426" bIns="45710" rtlCol="0">
            <a:spAutoFit/>
          </a:bodyPr>
          <a:lstStyle/>
          <a:p>
            <a:r>
              <a:rPr lang="en-US" altLang="en-US" sz="5300" b="1" dirty="0">
                <a:solidFill>
                  <a:schemeClr val="bg1"/>
                </a:solidFill>
                <a:latin typeface="Times New Roman" panose="02020603050405020304" pitchFamily="18" charset="0"/>
                <a:cs typeface="Times New Roman" panose="02020603050405020304" pitchFamily="18" charset="0"/>
              </a:rPr>
              <a:t>Outcomes/Results/Evidence</a:t>
            </a:r>
          </a:p>
        </p:txBody>
      </p:sp>
      <p:sp>
        <p:nvSpPr>
          <p:cNvPr id="23" name="TextBox 22"/>
          <p:cNvSpPr txBox="1"/>
          <p:nvPr/>
        </p:nvSpPr>
        <p:spPr>
          <a:xfrm>
            <a:off x="28344339" y="13161926"/>
            <a:ext cx="15083355" cy="907921"/>
          </a:xfrm>
          <a:prstGeom prst="rect">
            <a:avLst/>
          </a:prstGeom>
          <a:solidFill>
            <a:schemeClr val="tx2">
              <a:lumMod val="75000"/>
            </a:schemeClr>
          </a:solidFill>
          <a:ln w="76200">
            <a:solidFill>
              <a:schemeClr val="tx2">
                <a:lumMod val="75000"/>
              </a:schemeClr>
            </a:solidFill>
          </a:ln>
          <a:effectLst>
            <a:outerShdw blurRad="40000" dist="20000" dir="5400000" rotWithShape="0">
              <a:srgbClr val="000000">
                <a:alpha val="38000"/>
              </a:srgbClr>
            </a:outerShdw>
          </a:effectLst>
        </p:spPr>
        <p:style>
          <a:lnRef idx="1">
            <a:schemeClr val="accent3"/>
          </a:lnRef>
          <a:fillRef idx="2">
            <a:schemeClr val="accent3"/>
          </a:fillRef>
          <a:effectRef idx="1">
            <a:schemeClr val="accent3"/>
          </a:effectRef>
          <a:fontRef idx="minor">
            <a:schemeClr val="dk1"/>
          </a:fontRef>
        </p:style>
        <p:txBody>
          <a:bodyPr wrap="square" lIns="91426" tIns="45710" rIns="91426" bIns="45710" rtlCol="0">
            <a:spAutoFit/>
          </a:bodyPr>
          <a:lstStyle/>
          <a:p>
            <a:r>
              <a:rPr lang="en-US" altLang="en-US" sz="5300" b="1" dirty="0">
                <a:solidFill>
                  <a:schemeClr val="bg1"/>
                </a:solidFill>
                <a:latin typeface="Times New Roman" panose="02020603050405020304" pitchFamily="18" charset="0"/>
                <a:cs typeface="Times New Roman" panose="02020603050405020304" pitchFamily="18" charset="0"/>
              </a:rPr>
              <a:t>Discussion/Conclusions/Implications </a:t>
            </a:r>
          </a:p>
        </p:txBody>
      </p:sp>
      <p:sp>
        <p:nvSpPr>
          <p:cNvPr id="24" name="TextBox 23"/>
          <p:cNvSpPr txBox="1"/>
          <p:nvPr/>
        </p:nvSpPr>
        <p:spPr>
          <a:xfrm>
            <a:off x="13164875" y="24905998"/>
            <a:ext cx="30358928" cy="7971393"/>
          </a:xfrm>
          <a:prstGeom prst="rect">
            <a:avLst/>
          </a:prstGeom>
          <a:solidFill>
            <a:schemeClr val="tx2">
              <a:lumMod val="75000"/>
            </a:schemeClr>
          </a:solidFill>
          <a:ln w="76200">
            <a:solidFill>
              <a:schemeClr val="tx2">
                <a:lumMod val="75000"/>
              </a:schemeClr>
            </a:solidFill>
          </a:ln>
          <a:effectLst>
            <a:outerShdw blurRad="40000" dist="20000" dir="5400000" rotWithShape="0">
              <a:srgbClr val="000000">
                <a:alpha val="38000"/>
              </a:srgbClr>
            </a:outerShdw>
          </a:effectLst>
        </p:spPr>
        <p:style>
          <a:lnRef idx="1">
            <a:schemeClr val="accent3"/>
          </a:lnRef>
          <a:fillRef idx="2">
            <a:schemeClr val="accent3"/>
          </a:fillRef>
          <a:effectRef idx="1">
            <a:schemeClr val="accent3"/>
          </a:effectRef>
          <a:fontRef idx="minor">
            <a:schemeClr val="dk1"/>
          </a:fontRef>
        </p:style>
        <p:txBody>
          <a:bodyPr wrap="square" lIns="91426" tIns="45710" rIns="91426" bIns="45710" rtlCol="0">
            <a:spAutoFit/>
          </a:bodyPr>
          <a:lstStyle/>
          <a:p>
            <a:r>
              <a:rPr lang="en-US" altLang="en-US" sz="3200" b="1" dirty="0">
                <a:solidFill>
                  <a:schemeClr val="bg1"/>
                </a:solidFill>
                <a:latin typeface="Times New Roman" panose="02020603050405020304" pitchFamily="18" charset="0"/>
                <a:cs typeface="Times New Roman" panose="02020603050405020304" pitchFamily="18" charset="0"/>
              </a:rPr>
              <a:t>	References	</a:t>
            </a:r>
          </a:p>
          <a:p>
            <a:r>
              <a:rPr lang="en-US" altLang="en-US" sz="3200" b="1" dirty="0">
                <a:solidFill>
                  <a:schemeClr val="bg1"/>
                </a:solidFill>
                <a:latin typeface="Times New Roman" panose="02020603050405020304" pitchFamily="18" charset="0"/>
                <a:cs typeface="Times New Roman" panose="02020603050405020304" pitchFamily="18" charset="0"/>
              </a:rPr>
              <a:t>Arnold JK, Borger J, Nappe TM. (2025). Poison Control in The United States. In: </a:t>
            </a:r>
            <a:r>
              <a:rPr lang="en-US" altLang="en-US" sz="3200" b="1" dirty="0" err="1">
                <a:solidFill>
                  <a:schemeClr val="bg1"/>
                </a:solidFill>
                <a:latin typeface="Times New Roman" panose="02020603050405020304" pitchFamily="18" charset="0"/>
                <a:cs typeface="Times New Roman" panose="02020603050405020304" pitchFamily="18" charset="0"/>
              </a:rPr>
              <a:t>StatPearls</a:t>
            </a:r>
            <a:r>
              <a:rPr lang="en-US" altLang="en-US" sz="3200" b="1" dirty="0">
                <a:solidFill>
                  <a:schemeClr val="bg1"/>
                </a:solidFill>
                <a:latin typeface="Times New Roman" panose="02020603050405020304" pitchFamily="18" charset="0"/>
                <a:cs typeface="Times New Roman" panose="02020603050405020304" pitchFamily="18" charset="0"/>
              </a:rPr>
              <a:t> [Internet]. Treasure Island (FL): </a:t>
            </a:r>
            <a:r>
              <a:rPr lang="en-US" altLang="en-US" sz="3200" b="1" dirty="0" err="1">
                <a:solidFill>
                  <a:schemeClr val="bg1"/>
                </a:solidFill>
                <a:latin typeface="Times New Roman" panose="02020603050405020304" pitchFamily="18" charset="0"/>
                <a:cs typeface="Times New Roman" panose="02020603050405020304" pitchFamily="18" charset="0"/>
              </a:rPr>
              <a:t>StatPearls</a:t>
            </a:r>
            <a:r>
              <a:rPr lang="en-US" altLang="en-US" sz="3200" b="1" dirty="0">
                <a:solidFill>
                  <a:schemeClr val="bg1"/>
                </a:solidFill>
                <a:latin typeface="Times New Roman" panose="02020603050405020304" pitchFamily="18" charset="0"/>
                <a:cs typeface="Times New Roman" panose="02020603050405020304" pitchFamily="18" charset="0"/>
              </a:rPr>
              <a:t> Publishing; Available from: https://www.ncbi.nlm.nih.gov/books/NBK537316/</a:t>
            </a:r>
          </a:p>
          <a:p>
            <a:r>
              <a:rPr lang="en-US" altLang="en-US" sz="3200" b="1" dirty="0">
                <a:solidFill>
                  <a:schemeClr val="bg1"/>
                </a:solidFill>
                <a:latin typeface="Times New Roman" panose="02020603050405020304" pitchFamily="18" charset="0"/>
                <a:cs typeface="Times New Roman" panose="02020603050405020304" pitchFamily="18" charset="0"/>
              </a:rPr>
              <a:t>Centers for Disease Control and Prevention. (2025). Childhood Lead Poisoning Prevention. Risk Factors and Refugees and Immigrants Retrieved from: https://www.cdc.gov/lead-prevention/risk-factors/refugees-immigrants.html</a:t>
            </a:r>
          </a:p>
          <a:p>
            <a:r>
              <a:rPr lang="en-US" altLang="en-US" sz="3200" b="1" dirty="0">
                <a:solidFill>
                  <a:schemeClr val="bg1"/>
                </a:solidFill>
                <a:latin typeface="Times New Roman" panose="02020603050405020304" pitchFamily="18" charset="0"/>
                <a:cs typeface="Times New Roman" panose="02020603050405020304" pitchFamily="18" charset="0"/>
              </a:rPr>
              <a:t>Centers for Disease Control and Prevention. (2023). Health Communication with Refugee, Immigrant, and Migrant Communities. Retrieved from: https://www.cdc.gov/yellow-book/hcp/refugees-immigrants-migrants/health-communication-with-refugee-immigrant-and-migrant-communities.html</a:t>
            </a:r>
          </a:p>
          <a:p>
            <a:r>
              <a:rPr lang="en-US" altLang="en-US" sz="3200" b="1" dirty="0">
                <a:solidFill>
                  <a:schemeClr val="bg1"/>
                </a:solidFill>
                <a:latin typeface="Times New Roman" panose="02020603050405020304" pitchFamily="18" charset="0"/>
                <a:cs typeface="Times New Roman" panose="02020603050405020304" pitchFamily="18" charset="0"/>
              </a:rPr>
              <a:t>LuPone, C. D., Daniels, D., Lammert, D., Borsuk, R., Hobart, T., Lane, S., &amp; Shaw, A. (2020). Lead Exposure in Newly Resettled Pediatric Refugees in Syracuse, NY. Journal of immigrant and minority health, 22(1), 34–43. https://doi.org/10.1007/s10903-019-00880-y</a:t>
            </a:r>
          </a:p>
          <a:p>
            <a:r>
              <a:rPr lang="en-US" altLang="en-US" sz="3200" b="1" dirty="0">
                <a:solidFill>
                  <a:schemeClr val="bg1"/>
                </a:solidFill>
                <a:latin typeface="Times New Roman" panose="02020603050405020304" pitchFamily="18" charset="0"/>
                <a:cs typeface="Times New Roman" panose="02020603050405020304" pitchFamily="18" charset="0"/>
              </a:rPr>
              <a:t>Lau, L. S., &amp; Rodgers, G. (2021). Cultural Competence in Refugee Service Settings: A Scoping Review. Health equity, 5(1), 124–134. https://doi.org/10.1089/heq.2020.0094</a:t>
            </a:r>
          </a:p>
          <a:p>
            <a:r>
              <a:rPr lang="en-US" altLang="en-US" sz="3200" b="1" dirty="0">
                <a:solidFill>
                  <a:schemeClr val="bg1"/>
                </a:solidFill>
                <a:latin typeface="Times New Roman" panose="02020603050405020304" pitchFamily="18" charset="0"/>
                <a:cs typeface="Times New Roman" panose="02020603050405020304" pitchFamily="18" charset="0"/>
              </a:rPr>
              <a:t>Pezzi C, Lee D, Kennedy L, Aguirre J, Titus M, Ford R, et. al. (2019). Blood Lead Levels Among Resettled Refugee Children in Select US States, 2010-2014. Pediatrics. 2019; 143(5):e20182591.</a:t>
            </a:r>
          </a:p>
          <a:p>
            <a:r>
              <a:rPr lang="en-US" altLang="en-US" sz="3200" b="1" dirty="0">
                <a:solidFill>
                  <a:schemeClr val="bg1"/>
                </a:solidFill>
                <a:latin typeface="Times New Roman" panose="02020603050405020304" pitchFamily="18" charset="0"/>
                <a:cs typeface="Times New Roman" panose="02020603050405020304" pitchFamily="18" charset="0"/>
              </a:rPr>
              <a:t>Syracuse, NY 13244. Retrieved from: https://www.thenewshouse.com/off-campus/refugees-are-making-a-positive-impact-on-syracuse-community/</a:t>
            </a:r>
          </a:p>
          <a:p>
            <a:r>
              <a:rPr lang="en-US" altLang="en-US" sz="3200" b="1" dirty="0">
                <a:solidFill>
                  <a:schemeClr val="bg1"/>
                </a:solidFill>
                <a:latin typeface="Times New Roman" panose="02020603050405020304" pitchFamily="18" charset="0"/>
                <a:cs typeface="Times New Roman" panose="02020603050405020304" pitchFamily="18" charset="0"/>
              </a:rPr>
              <a:t>University of Minnesota. (2025). Collaborating with Poison Control to Increase Equitable Language Access to Over-the-Counter Medicines. Retrieved from: https://nrcrim.org/collaborating-poison-control</a:t>
            </a:r>
          </a:p>
          <a:p>
            <a:r>
              <a:rPr lang="en-US" altLang="en-US" sz="3200" b="1" dirty="0">
                <a:solidFill>
                  <a:schemeClr val="bg1"/>
                </a:solidFill>
                <a:latin typeface="Times New Roman" panose="02020603050405020304" pitchFamily="18" charset="0"/>
                <a:cs typeface="Times New Roman" panose="02020603050405020304" pitchFamily="18" charset="0"/>
              </a:rPr>
              <a:t>Zenna P. (2024).  Advocates say the pro-refugee stance creates a thriving Syracuse community. The S.I. Newhouse School of Public Communications 215 University Place, </a:t>
            </a:r>
          </a:p>
        </p:txBody>
      </p:sp>
      <p:sp>
        <p:nvSpPr>
          <p:cNvPr id="8" name="Rectangle 7"/>
          <p:cNvSpPr/>
          <p:nvPr/>
        </p:nvSpPr>
        <p:spPr>
          <a:xfrm>
            <a:off x="13161" y="2199398"/>
            <a:ext cx="14374755" cy="1569660"/>
          </a:xfrm>
          <a:prstGeom prst="rect">
            <a:avLst/>
          </a:prstGeom>
        </p:spPr>
        <p:txBody>
          <a:bodyPr wrap="square">
            <a:spAutoFit/>
          </a:bodyPr>
          <a:lstStyle/>
          <a:p>
            <a:r>
              <a:rPr lang="en-US" sz="3200" b="1" dirty="0">
                <a:solidFill>
                  <a:schemeClr val="tx2">
                    <a:lumMod val="75000"/>
                  </a:schemeClr>
                </a:solidFill>
              </a:rPr>
              <a:t>Author: Nyantiok Bul</a:t>
            </a:r>
          </a:p>
          <a:p>
            <a:r>
              <a:rPr lang="en-US" sz="3200" b="1" dirty="0">
                <a:solidFill>
                  <a:schemeClr val="tx2">
                    <a:lumMod val="75000"/>
                  </a:schemeClr>
                </a:solidFill>
              </a:rPr>
              <a:t>Author: </a:t>
            </a:r>
            <a:r>
              <a:rPr lang="en-US" sz="3200" b="1" dirty="0" err="1">
                <a:solidFill>
                  <a:schemeClr val="tx2">
                    <a:lumMod val="75000"/>
                  </a:schemeClr>
                </a:solidFill>
              </a:rPr>
              <a:t>Dr.Foxx</a:t>
            </a:r>
            <a:endParaRPr lang="en-US" sz="3200" b="1" dirty="0">
              <a:solidFill>
                <a:schemeClr val="tx2">
                  <a:lumMod val="75000"/>
                </a:schemeClr>
              </a:solidFill>
            </a:endParaRPr>
          </a:p>
          <a:p>
            <a:r>
              <a:rPr lang="en-US" sz="3200" b="1" dirty="0">
                <a:solidFill>
                  <a:schemeClr val="tx2">
                    <a:lumMod val="75000"/>
                  </a:schemeClr>
                </a:solidFill>
              </a:rPr>
              <a:t>Chamberlain College of Health Professions</a:t>
            </a:r>
          </a:p>
        </p:txBody>
      </p:sp>
      <p:sp>
        <p:nvSpPr>
          <p:cNvPr id="25" name="TextBox 24"/>
          <p:cNvSpPr txBox="1"/>
          <p:nvPr/>
        </p:nvSpPr>
        <p:spPr>
          <a:xfrm>
            <a:off x="190137" y="29138874"/>
            <a:ext cx="11746337" cy="907921"/>
          </a:xfrm>
          <a:prstGeom prst="rect">
            <a:avLst/>
          </a:prstGeom>
          <a:solidFill>
            <a:schemeClr val="tx2">
              <a:lumMod val="75000"/>
            </a:schemeClr>
          </a:solidFill>
          <a:ln w="76200">
            <a:solidFill>
              <a:schemeClr val="tx2">
                <a:lumMod val="75000"/>
              </a:schemeClr>
            </a:solidFill>
          </a:ln>
          <a:effectLst>
            <a:outerShdw blurRad="40000" dist="20000" dir="5400000" rotWithShape="0">
              <a:srgbClr val="000000">
                <a:alpha val="38000"/>
              </a:srgbClr>
            </a:outerShdw>
          </a:effectLst>
        </p:spPr>
        <p:style>
          <a:lnRef idx="1">
            <a:schemeClr val="accent3"/>
          </a:lnRef>
          <a:fillRef idx="2">
            <a:schemeClr val="accent3"/>
          </a:fillRef>
          <a:effectRef idx="1">
            <a:schemeClr val="accent3"/>
          </a:effectRef>
          <a:fontRef idx="minor">
            <a:schemeClr val="dk1"/>
          </a:fontRef>
        </p:style>
        <p:txBody>
          <a:bodyPr wrap="square" lIns="91426" tIns="45710" rIns="91426" bIns="45710" rtlCol="0">
            <a:spAutoFit/>
          </a:bodyPr>
          <a:lstStyle/>
          <a:p>
            <a:pPr algn="ctr"/>
            <a:r>
              <a:rPr lang="en-US" altLang="en-US" sz="5300" b="1" dirty="0">
                <a:solidFill>
                  <a:schemeClr val="bg1"/>
                </a:solidFill>
                <a:latin typeface="Times New Roman" panose="02020603050405020304" pitchFamily="18" charset="0"/>
                <a:cs typeface="Times New Roman" panose="02020603050405020304" pitchFamily="18" charset="0"/>
              </a:rPr>
              <a:t>Contact Information</a:t>
            </a:r>
          </a:p>
        </p:txBody>
      </p:sp>
      <p:sp>
        <p:nvSpPr>
          <p:cNvPr id="26" name="TextBox 25"/>
          <p:cNvSpPr txBox="1"/>
          <p:nvPr/>
        </p:nvSpPr>
        <p:spPr>
          <a:xfrm>
            <a:off x="183697" y="30046795"/>
            <a:ext cx="11752777" cy="1754306"/>
          </a:xfrm>
          <a:prstGeom prst="rect">
            <a:avLst/>
          </a:prstGeom>
          <a:solidFill>
            <a:schemeClr val="bg1">
              <a:lumMod val="95000"/>
            </a:schemeClr>
          </a:solidFill>
          <a:ln w="76200">
            <a:solidFill>
              <a:schemeClr val="tx2">
                <a:lumMod val="75000"/>
              </a:schemeClr>
            </a:solidFill>
          </a:ln>
          <a:effectLst>
            <a:outerShdw blurRad="40000" dist="20000" dir="5400000" rotWithShape="0">
              <a:srgbClr val="000000">
                <a:alpha val="38000"/>
              </a:srgbClr>
            </a:outerShdw>
          </a:effectLst>
        </p:spPr>
        <p:style>
          <a:lnRef idx="1">
            <a:schemeClr val="accent3"/>
          </a:lnRef>
          <a:fillRef idx="2">
            <a:schemeClr val="accent3"/>
          </a:fillRef>
          <a:effectRef idx="1">
            <a:schemeClr val="accent3"/>
          </a:effectRef>
          <a:fontRef idx="minor">
            <a:schemeClr val="dk1"/>
          </a:fontRef>
        </p:style>
        <p:txBody>
          <a:bodyPr wrap="square" lIns="91426" tIns="45710" rIns="91426" bIns="45710" rtlCol="0">
            <a:spAutoFit/>
          </a:bodyPr>
          <a:lstStyle/>
          <a:p>
            <a:r>
              <a:rPr lang="en-US" altLang="en-US" sz="5400" b="1" dirty="0">
                <a:solidFill>
                  <a:schemeClr val="tx1"/>
                </a:solidFill>
                <a:latin typeface="Times New Roman" panose="02020603050405020304" pitchFamily="18" charset="0"/>
                <a:cs typeface="Times New Roman" panose="02020603050405020304" pitchFamily="18" charset="0"/>
              </a:rPr>
              <a:t>Nyantiok Cellphone: 35 87042Poison Control Number: 1-800-222-122286</a:t>
            </a:r>
          </a:p>
        </p:txBody>
      </p:sp>
      <p:pic>
        <p:nvPicPr>
          <p:cNvPr id="4" name="Picture 3" descr="Text&#10;&#10;Description automatically generated">
            <a:extLst>
              <a:ext uri="{FF2B5EF4-FFF2-40B4-BE49-F238E27FC236}">
                <a16:creationId xmlns:a16="http://schemas.microsoft.com/office/drawing/2014/main" id="{0ED5AC0B-FB80-40E3-8E53-919F3B9D6E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85300" y="673828"/>
            <a:ext cx="8405900" cy="1381546"/>
          </a:xfrm>
          <a:prstGeom prst="rect">
            <a:avLst/>
          </a:prstGeom>
        </p:spPr>
      </p:pic>
      <p:pic>
        <p:nvPicPr>
          <p:cNvPr id="6" name="Picture 5">
            <a:extLst>
              <a:ext uri="{FF2B5EF4-FFF2-40B4-BE49-F238E27FC236}">
                <a16:creationId xmlns:a16="http://schemas.microsoft.com/office/drawing/2014/main" id="{75AF8F12-FE0F-072F-13D2-3648508B1A93}"/>
              </a:ext>
            </a:extLst>
          </p:cNvPr>
          <p:cNvPicPr>
            <a:picLocks noChangeAspect="1"/>
          </p:cNvPicPr>
          <p:nvPr/>
        </p:nvPicPr>
        <p:blipFill>
          <a:blip r:embed="rId4"/>
          <a:stretch>
            <a:fillRect/>
          </a:stretch>
        </p:blipFill>
        <p:spPr>
          <a:xfrm>
            <a:off x="13164875" y="13103234"/>
            <a:ext cx="14374755" cy="1113991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emplates xmlns="8592c7c8-4fbc-4869-9816-d41a7c500b05" xsi:nil="true"/>
    <_ip_UnifiedCompliancePolicyUIAction xmlns="http://schemas.microsoft.com/sharepoint/v3" xsi:nil="true"/>
    <Distribution_Groups xmlns="8592c7c8-4fbc-4869-9816-d41a7c500b05" xsi:nil="true"/>
    <AppVersion xmlns="8592c7c8-4fbc-4869-9816-d41a7c500b05" xsi:nil="true"/>
    <TeamsChannelId xmlns="8592c7c8-4fbc-4869-9816-d41a7c500b05" xsi:nil="true"/>
    <DefaultSectionNames xmlns="8592c7c8-4fbc-4869-9816-d41a7c500b05" xsi:nil="true"/>
    <Is_Collaboration_Space_Locked xmlns="8592c7c8-4fbc-4869-9816-d41a7c500b05" xsi:nil="true"/>
    <NotebookType xmlns="8592c7c8-4fbc-4869-9816-d41a7c500b05" xsi:nil="true"/>
    <Self_Registration_Enabled0 xmlns="8592c7c8-4fbc-4869-9816-d41a7c500b05" xsi:nil="true"/>
    <FolderType xmlns="8592c7c8-4fbc-4869-9816-d41a7c500b05" xsi:nil="true"/>
    <Owner xmlns="8592c7c8-4fbc-4869-9816-d41a7c500b05">
      <UserInfo>
        <DisplayName/>
        <AccountId xsi:nil="true"/>
        <AccountType/>
      </UserInfo>
    </Owner>
    <CultureName xmlns="8592c7c8-4fbc-4869-9816-d41a7c500b05" xsi:nil="true"/>
    <Invited_Students xmlns="8592c7c8-4fbc-4869-9816-d41a7c500b05" xsi:nil="true"/>
    <_ip_UnifiedCompliancePolicyProperties xmlns="http://schemas.microsoft.com/sharepoint/v3" xsi:nil="true"/>
    <LMS_Mappings xmlns="8592c7c8-4fbc-4869-9816-d41a7c500b05" xsi:nil="true"/>
    <IsNotebookLocked xmlns="8592c7c8-4fbc-4869-9816-d41a7c500b05" xsi:nil="true"/>
    <Math_Settings xmlns="8592c7c8-4fbc-4869-9816-d41a7c500b05" xsi:nil="true"/>
    <Teachers xmlns="8592c7c8-4fbc-4869-9816-d41a7c500b05">
      <UserInfo>
        <DisplayName/>
        <AccountId xsi:nil="true"/>
        <AccountType/>
      </UserInfo>
    </Teachers>
    <Students xmlns="8592c7c8-4fbc-4869-9816-d41a7c500b05">
      <UserInfo>
        <DisplayName/>
        <AccountId xsi:nil="true"/>
        <AccountType/>
      </UserInfo>
    </Students>
    <Student_Groups xmlns="8592c7c8-4fbc-4869-9816-d41a7c500b05">
      <UserInfo>
        <DisplayName/>
        <AccountId xsi:nil="true"/>
        <AccountType/>
      </UserInfo>
    </Student_Groups>
    <Self_Registration_Enabled xmlns="8592c7c8-4fbc-4869-9816-d41a7c500b05" xsi:nil="true"/>
    <Has_Teacher_Only_SectionGroup xmlns="8592c7c8-4fbc-4869-9816-d41a7c500b05" xsi:nil="true"/>
    <Invited_Teachers xmlns="8592c7c8-4fbc-4869-9816-d41a7c500b0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F69450297C5624CBD4EBC925F693391" ma:contentTypeVersion="36" ma:contentTypeDescription="Create a new document." ma:contentTypeScope="" ma:versionID="369892d58921fe705e40a075ec111c0a">
  <xsd:schema xmlns:xsd="http://www.w3.org/2001/XMLSchema" xmlns:xs="http://www.w3.org/2001/XMLSchema" xmlns:p="http://schemas.microsoft.com/office/2006/metadata/properties" xmlns:ns1="http://schemas.microsoft.com/sharepoint/v3" xmlns:ns3="e8680726-387b-4576-b63e-75f2df3d75f0" xmlns:ns4="8592c7c8-4fbc-4869-9816-d41a7c500b05" targetNamespace="http://schemas.microsoft.com/office/2006/metadata/properties" ma:root="true" ma:fieldsID="017e7110a0581aacf7617367b08a2840" ns1:_="" ns3:_="" ns4:_="">
    <xsd:import namespace="http://schemas.microsoft.com/sharepoint/v3"/>
    <xsd:import namespace="e8680726-387b-4576-b63e-75f2df3d75f0"/>
    <xsd:import namespace="8592c7c8-4fbc-4869-9816-d41a7c500b05"/>
    <xsd:element name="properties">
      <xsd:complexType>
        <xsd:sequence>
          <xsd:element name="documentManagement">
            <xsd:complexType>
              <xsd:all>
                <xsd:element ref="ns3:SharedWithUsers" minOccurs="0"/>
                <xsd:element ref="ns3:SharedWithDetails" minOccurs="0"/>
                <xsd:element ref="ns3:SharingHintHash" minOccurs="0"/>
                <xsd:element ref="ns4:NotebookType" minOccurs="0"/>
                <xsd:element ref="ns4:FolderType" minOccurs="0"/>
                <xsd:element ref="ns4:Owner" minOccurs="0"/>
                <xsd:element ref="ns4:DefaultSectionNames" minOccurs="0"/>
                <xsd:element ref="ns4:AppVersion" minOccurs="0"/>
                <xsd:element ref="ns4:Teachers" minOccurs="0"/>
                <xsd:element ref="ns4:Students" minOccurs="0"/>
                <xsd:element ref="ns4:Student_Groups" minOccurs="0"/>
                <xsd:element ref="ns4:Invited_Teachers" minOccurs="0"/>
                <xsd:element ref="ns4:Invited_Students" minOccurs="0"/>
                <xsd:element ref="ns4:Self_Registration_Enabled" minOccurs="0"/>
                <xsd:element ref="ns4:MediaServiceMetadata" minOccurs="0"/>
                <xsd:element ref="ns4:MediaServiceFastMetadata" minOccurs="0"/>
                <xsd:element ref="ns4:MediaServiceAutoTags" minOccurs="0"/>
                <xsd:element ref="ns4:MediaServiceDateTaken" minOccurs="0"/>
                <xsd:element ref="ns4:MediaServiceOCR" minOccurs="0"/>
                <xsd:element ref="ns4:MediaServiceGenerationTime" minOccurs="0"/>
                <xsd:element ref="ns4:MediaServiceEventHashCode" minOccurs="0"/>
                <xsd:element ref="ns1:_ip_UnifiedCompliancePolicyProperties" minOccurs="0"/>
                <xsd:element ref="ns1:_ip_UnifiedCompliancePolicyUIAction" minOccurs="0"/>
                <xsd:element ref="ns4:MediaServiceAutoKeyPoints" minOccurs="0"/>
                <xsd:element ref="ns4:MediaServiceKeyPoints" minOccurs="0"/>
                <xsd:element ref="ns4:CultureName" minOccurs="0"/>
                <xsd:element ref="ns4:TeamsChannelId" minOccurs="0"/>
                <xsd:element ref="ns4:Math_Settings" minOccurs="0"/>
                <xsd:element ref="ns4:Templates" minOccurs="0"/>
                <xsd:element ref="ns4:Distribution_Groups" minOccurs="0"/>
                <xsd:element ref="ns4:LMS_Mappings" minOccurs="0"/>
                <xsd:element ref="ns4:Self_Registration_Enabled0" minOccurs="0"/>
                <xsd:element ref="ns4:Has_Teacher_Only_SectionGroup" minOccurs="0"/>
                <xsd:element ref="ns4:Is_Collaboration_Space_Locked" minOccurs="0"/>
                <xsd:element ref="ns4:IsNotebookLocked"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9" nillable="true" ma:displayName="Unified Compliance Policy Properties" ma:hidden="true" ma:internalName="_ip_UnifiedCompliancePolicyProperties">
      <xsd:simpleType>
        <xsd:restriction base="dms:Note"/>
      </xsd:simpleType>
    </xsd:element>
    <xsd:element name="_ip_UnifiedCompliancePolicyUIAction" ma:index="30"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8680726-387b-4576-b63e-75f2df3d75f0"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592c7c8-4fbc-4869-9816-d41a7c500b05" elementFormDefault="qualified">
    <xsd:import namespace="http://schemas.microsoft.com/office/2006/documentManagement/types"/>
    <xsd:import namespace="http://schemas.microsoft.com/office/infopath/2007/PartnerControls"/>
    <xsd:element name="NotebookType" ma:index="11" nillable="true" ma:displayName="Notebook Type" ma:internalName="NotebookType">
      <xsd:simpleType>
        <xsd:restriction base="dms:Text"/>
      </xsd:simpleType>
    </xsd:element>
    <xsd:element name="FolderType" ma:index="12" nillable="true" ma:displayName="Folder Type" ma:internalName="FolderType">
      <xsd:simpleType>
        <xsd:restriction base="dms:Text"/>
      </xsd:simpleType>
    </xsd:element>
    <xsd:element name="Owner" ma:index="13"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efaultSectionNames" ma:index="14" nillable="true" ma:displayName="Default Section Names" ma:internalName="DefaultSectionNames">
      <xsd:simpleType>
        <xsd:restriction base="dms:Note">
          <xsd:maxLength value="255"/>
        </xsd:restriction>
      </xsd:simpleType>
    </xsd:element>
    <xsd:element name="AppVersion" ma:index="15" nillable="true" ma:displayName="App Version" ma:internalName="AppVersion">
      <xsd:simpleType>
        <xsd:restriction base="dms:Text"/>
      </xsd:simpleType>
    </xsd:element>
    <xsd:element name="Teachers" ma:index="16"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17"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18"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Invited_Teachers" ma:index="19" nillable="true" ma:displayName="Invited Teachers" ma:internalName="Invited_Teachers">
      <xsd:simpleType>
        <xsd:restriction base="dms:Note">
          <xsd:maxLength value="255"/>
        </xsd:restriction>
      </xsd:simpleType>
    </xsd:element>
    <xsd:element name="Invited_Students" ma:index="20" nillable="true" ma:displayName="Invited Students" ma:internalName="Invited_Students">
      <xsd:simpleType>
        <xsd:restriction base="dms:Note">
          <xsd:maxLength value="255"/>
        </xsd:restriction>
      </xsd:simpleType>
    </xsd:element>
    <xsd:element name="Self_Registration_Enabled" ma:index="21" nillable="true" ma:displayName="Self_Registration_Enabled" ma:internalName="Self_Registration_Enabled">
      <xsd:simpleType>
        <xsd:restriction base="dms:Boolean"/>
      </xsd:simpleType>
    </xsd:element>
    <xsd:element name="MediaServiceMetadata" ma:index="22" nillable="true" ma:displayName="MediaServiceMetadata" ma:hidden="true" ma:internalName="MediaServiceMetadata" ma:readOnly="true">
      <xsd:simpleType>
        <xsd:restriction base="dms:Note"/>
      </xsd:simpleType>
    </xsd:element>
    <xsd:element name="MediaServiceFastMetadata" ma:index="23" nillable="true" ma:displayName="MediaServiceFastMetadata" ma:hidden="true" ma:internalName="MediaServiceFastMetadata" ma:readOnly="true">
      <xsd:simpleType>
        <xsd:restriction base="dms:Note"/>
      </xsd:simpleType>
    </xsd:element>
    <xsd:element name="MediaServiceAutoTags" ma:index="24" nillable="true" ma:displayName="MediaServiceAutoTags" ma:internalName="MediaServiceAutoTags" ma:readOnly="true">
      <xsd:simpleType>
        <xsd:restriction base="dms:Text"/>
      </xsd:simpleType>
    </xsd:element>
    <xsd:element name="MediaServiceDateTaken" ma:index="25" nillable="true" ma:displayName="MediaServiceDateTaken" ma:hidden="true" ma:internalName="MediaServiceDateTaken" ma:readOnly="true">
      <xsd:simpleType>
        <xsd:restriction base="dms:Text"/>
      </xsd:simpleType>
    </xsd:element>
    <xsd:element name="MediaServiceOCR" ma:index="26" nillable="true" ma:displayName="MediaServiceOCR" ma:internalName="MediaServiceOCR" ma:readOnly="true">
      <xsd:simpleType>
        <xsd:restriction base="dms:Note">
          <xsd:maxLength value="255"/>
        </xsd:restriction>
      </xsd:simpleType>
    </xsd:element>
    <xsd:element name="MediaServiceGenerationTime" ma:index="27" nillable="true" ma:displayName="MediaServiceGenerationTime" ma:hidden="true" ma:internalName="MediaServiceGenerationTime" ma:readOnly="true">
      <xsd:simpleType>
        <xsd:restriction base="dms:Text"/>
      </xsd:simpleType>
    </xsd:element>
    <xsd:element name="MediaServiceEventHashCode" ma:index="28" nillable="true" ma:displayName="MediaServiceEventHashCode" ma:hidden="true" ma:internalName="MediaServiceEventHashCode" ma:readOnly="true">
      <xsd:simpleType>
        <xsd:restriction base="dms:Text"/>
      </xsd:simpleType>
    </xsd:element>
    <xsd:element name="MediaServiceAutoKeyPoints" ma:index="31" nillable="true" ma:displayName="MediaServiceAutoKeyPoints" ma:hidden="true" ma:internalName="MediaServiceAutoKeyPoints" ma:readOnly="true">
      <xsd:simpleType>
        <xsd:restriction base="dms:Note"/>
      </xsd:simpleType>
    </xsd:element>
    <xsd:element name="MediaServiceKeyPoints" ma:index="32" nillable="true" ma:displayName="KeyPoints" ma:internalName="MediaServiceKeyPoints" ma:readOnly="true">
      <xsd:simpleType>
        <xsd:restriction base="dms:Note">
          <xsd:maxLength value="255"/>
        </xsd:restriction>
      </xsd:simpleType>
    </xsd:element>
    <xsd:element name="CultureName" ma:index="33" nillable="true" ma:displayName="Culture Name" ma:internalName="CultureName">
      <xsd:simpleType>
        <xsd:restriction base="dms:Text"/>
      </xsd:simpleType>
    </xsd:element>
    <xsd:element name="TeamsChannelId" ma:index="34" nillable="true" ma:displayName="Teams Channel Id" ma:internalName="TeamsChannelId">
      <xsd:simpleType>
        <xsd:restriction base="dms:Text"/>
      </xsd:simpleType>
    </xsd:element>
    <xsd:element name="Math_Settings" ma:index="35" nillable="true" ma:displayName="Math Settings" ma:internalName="Math_Settings">
      <xsd:simpleType>
        <xsd:restriction base="dms:Text"/>
      </xsd:simpleType>
    </xsd:element>
    <xsd:element name="Templates" ma:index="36" nillable="true" ma:displayName="Templates" ma:internalName="Templates">
      <xsd:simpleType>
        <xsd:restriction base="dms:Note">
          <xsd:maxLength value="255"/>
        </xsd:restriction>
      </xsd:simpleType>
    </xsd:element>
    <xsd:element name="Distribution_Groups" ma:index="37" nillable="true" ma:displayName="Distribution Groups" ma:internalName="Distribution_Groups">
      <xsd:simpleType>
        <xsd:restriction base="dms:Note">
          <xsd:maxLength value="255"/>
        </xsd:restriction>
      </xsd:simpleType>
    </xsd:element>
    <xsd:element name="LMS_Mappings" ma:index="38" nillable="true" ma:displayName="LMS Mappings" ma:internalName="LMS_Mappings">
      <xsd:simpleType>
        <xsd:restriction base="dms:Note">
          <xsd:maxLength value="255"/>
        </xsd:restriction>
      </xsd:simpleType>
    </xsd:element>
    <xsd:element name="Self_Registration_Enabled0" ma:index="39" nillable="true" ma:displayName="Self Registration Enabled" ma:internalName="Self_Registration_Enabled0">
      <xsd:simpleType>
        <xsd:restriction base="dms:Boolean"/>
      </xsd:simpleType>
    </xsd:element>
    <xsd:element name="Has_Teacher_Only_SectionGroup" ma:index="40" nillable="true" ma:displayName="Has Teacher Only SectionGroup" ma:internalName="Has_Teacher_Only_SectionGroup">
      <xsd:simpleType>
        <xsd:restriction base="dms:Boolean"/>
      </xsd:simpleType>
    </xsd:element>
    <xsd:element name="Is_Collaboration_Space_Locked" ma:index="41" nillable="true" ma:displayName="Is Collaboration Space Locked" ma:internalName="Is_Collaboration_Space_Locked">
      <xsd:simpleType>
        <xsd:restriction base="dms:Boolean"/>
      </xsd:simpleType>
    </xsd:element>
    <xsd:element name="IsNotebookLocked" ma:index="42" nillable="true" ma:displayName="Is Notebook Locked" ma:internalName="IsNotebookLocked">
      <xsd:simpleType>
        <xsd:restriction base="dms:Boolean"/>
      </xsd:simpleType>
    </xsd:element>
    <xsd:element name="MediaServiceLocation" ma:index="43"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E489D9F-ADAD-494F-AA81-650DFC337B8D}">
  <ds:schemaRefs>
    <ds:schemaRef ds:uri="8592c7c8-4fbc-4869-9816-d41a7c500b05"/>
    <ds:schemaRef ds:uri="e8680726-387b-4576-b63e-75f2df3d75f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8147C7E-FDBE-420D-8E9A-3779A92B580E}">
  <ds:schemaRefs>
    <ds:schemaRef ds:uri="http://schemas.microsoft.com/sharepoint/v3/contenttype/forms"/>
  </ds:schemaRefs>
</ds:datastoreItem>
</file>

<file path=customXml/itemProps3.xml><?xml version="1.0" encoding="utf-8"?>
<ds:datastoreItem xmlns:ds="http://schemas.openxmlformats.org/officeDocument/2006/customXml" ds:itemID="{E55035F7-AA56-410F-A3BD-3DFB43C77D9D}">
  <ds:schemaRefs>
    <ds:schemaRef ds:uri="8592c7c8-4fbc-4869-9816-d41a7c500b05"/>
    <ds:schemaRef ds:uri="e8680726-387b-4576-b63e-75f2df3d75f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1138</TotalTime>
  <Words>1559</Words>
  <Application>Microsoft Office PowerPoint</Application>
  <PresentationFormat>Custom</PresentationFormat>
  <Paragraphs>55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Chamberlain University</dc:creator>
  <cp:lastModifiedBy>Dominic Mathiang</cp:lastModifiedBy>
  <cp:revision>4</cp:revision>
  <dcterms:created xsi:type="dcterms:W3CDTF">2011-05-15T14:27:18Z</dcterms:created>
  <dcterms:modified xsi:type="dcterms:W3CDTF">2025-06-26T17:39:22Z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0x0101009F69450297C5624CBD4EBC925F693391</vt:lpwstr>
  </property>
</Properties>
</file>