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1237" y="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5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9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0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1BB3E-845D-A6F4-1774-1CFA485A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 fontScale="90000"/>
          </a:bodyPr>
          <a:lstStyle/>
          <a:p>
            <a:r>
              <a:rPr lang="en-US" sz="8000" dirty="0"/>
              <a:t>Sales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0B7BA-2C52-1E60-DD58-FD34A842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5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Bryn is working with the purchasing team to revise the sales forecast for the year 2018. Based on the information given, create this forecast using your preferred method. </a:t>
            </a:r>
            <a:endParaRPr lang="en-US" b="0" dirty="0">
              <a:effectLst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16C3B"/>
          </a:solidFill>
          <a:ln w="38100" cap="rnd">
            <a:solidFill>
              <a:srgbClr val="B16C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aper fortune teller">
            <a:extLst>
              <a:ext uri="{FF2B5EF4-FFF2-40B4-BE49-F238E27FC236}">
                <a16:creationId xmlns:a16="http://schemas.microsoft.com/office/drawing/2014/main" id="{92346D63-3B01-0120-7DFC-1DCFF1181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9" r="1653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477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4DE1392-6005-443F-EA2B-B09AA609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" y="1064845"/>
            <a:ext cx="8643830" cy="25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EEF754E-2558-DED9-F83A-E913CD4C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3" y="3758609"/>
            <a:ext cx="8681484" cy="290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00707B-8DB2-2C29-7BFC-1CE94F7C2870}"/>
              </a:ext>
            </a:extLst>
          </p:cNvPr>
          <p:cNvSpPr txBox="1"/>
          <p:nvPr/>
        </p:nvSpPr>
        <p:spPr>
          <a:xfrm>
            <a:off x="750925" y="1139273"/>
            <a:ext cx="7600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Superstore Sales Per Month from Jan 2014 to Nov 2017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DC773F-477D-3D6E-9469-7F9778209044}"/>
              </a:ext>
            </a:extLst>
          </p:cNvPr>
          <p:cNvSpPr txBox="1">
            <a:spLocks/>
          </p:cNvSpPr>
          <p:nvPr/>
        </p:nvSpPr>
        <p:spPr>
          <a:xfrm>
            <a:off x="1001979" y="-2672099"/>
            <a:ext cx="11475327" cy="356616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/>
          </a:p>
          <a:p>
            <a:r>
              <a:rPr lang="en-US" sz="3000" dirty="0"/>
              <a:t>Superstore Sales tend to be higher at the end of the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6F27F-6385-C26D-4F50-8EA94BDDE44F}"/>
              </a:ext>
            </a:extLst>
          </p:cNvPr>
          <p:cNvSpPr txBox="1"/>
          <p:nvPr/>
        </p:nvSpPr>
        <p:spPr>
          <a:xfrm>
            <a:off x="9330068" y="1180385"/>
            <a:ext cx="231922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We detect some seasonality in the superstore data with lower sales at the beginning of the year and higher at the end. There is an uptrend in any single year.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We can notice the tech products have higher sales and also very high periods of demand compared to other products.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8B3DDF-6F33-9F4B-75D4-6A681CED8ED8}"/>
              </a:ext>
            </a:extLst>
          </p:cNvPr>
          <p:cNvSpPr txBox="1"/>
          <p:nvPr/>
        </p:nvSpPr>
        <p:spPr>
          <a:xfrm>
            <a:off x="8291180" y="1731756"/>
            <a:ext cx="361374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According to the forecast, we expect sales to follow a similar trend with higher sales at the end of the year. We will see a slow growth in sales compared to 2017. Though, average sales at the beginning of the year is expected to be higher. 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model validation results were strong. The forecast for 2017 was pretty similar to the observed values (see appendix). 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00A4BF-E860-A150-6256-C8B15C965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9" y="1807077"/>
            <a:ext cx="7660758" cy="28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90BB12-7E68-C756-A000-6E42826E2CE4}"/>
              </a:ext>
            </a:extLst>
          </p:cNvPr>
          <p:cNvSpPr txBox="1">
            <a:spLocks/>
          </p:cNvSpPr>
          <p:nvPr/>
        </p:nvSpPr>
        <p:spPr>
          <a:xfrm>
            <a:off x="1161467" y="294152"/>
            <a:ext cx="11475327" cy="660329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Superstore Sales will continue with similar up-trend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B5BBC-39E1-B51B-0AA6-9F3B876DA6E1}"/>
              </a:ext>
            </a:extLst>
          </p:cNvPr>
          <p:cNvSpPr txBox="1"/>
          <p:nvPr/>
        </p:nvSpPr>
        <p:spPr>
          <a:xfrm>
            <a:off x="761557" y="1850916"/>
            <a:ext cx="6318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Forecast of Superstore Sales For Jan - Dec 2018</a:t>
            </a:r>
            <a:endParaRPr lang="en-US" b="0">
              <a:effectLst/>
            </a:endParaRPr>
          </a:p>
          <a:p>
            <a:br>
              <a:rPr lang="en-US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F367F-C674-B09F-19B6-714B9CFDFE58}"/>
              </a:ext>
            </a:extLst>
          </p:cNvPr>
          <p:cNvSpPr txBox="1"/>
          <p:nvPr/>
        </p:nvSpPr>
        <p:spPr>
          <a:xfrm>
            <a:off x="511692" y="5232078"/>
            <a:ext cx="631839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MSE: </a:t>
            </a:r>
            <a:r>
              <a:rPr lang="it-IT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20098.5 - </a:t>
            </a:r>
            <a:r>
              <a:rPr lang="it-IT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RMSE:</a:t>
            </a:r>
            <a:r>
              <a:rPr lang="it-IT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448.26 -  </a:t>
            </a:r>
            <a:r>
              <a:rPr lang="it-IT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MAPE:</a:t>
            </a:r>
            <a:r>
              <a:rPr lang="it-IT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82.53%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Model: </a:t>
            </a:r>
            <a:r>
              <a:rPr lang="it-IT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SARIMAX (1,1,1)(0,1,1,12) - AIC: 283.37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B5F22-46CD-6173-168B-9874474E7121}"/>
              </a:ext>
            </a:extLst>
          </p:cNvPr>
          <p:cNvSpPr txBox="1"/>
          <p:nvPr/>
        </p:nvSpPr>
        <p:spPr>
          <a:xfrm>
            <a:off x="7745819" y="1740471"/>
            <a:ext cx="42729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Additional Data: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Inventory data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Customer data (feedback, reviews)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Operational data (store traffic, product placement)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Market trends (GDP, unemployment rate)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External factors (holidays, weather)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 the future, I would consider forecasting sales per category to have a more robust model. In addition, trying other methodologies would be my next step.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05820D-AB4D-D9F6-74A9-C2634EBA5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8" y="1796902"/>
            <a:ext cx="7113181" cy="33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B5F594-F072-5CD2-051F-0D93E4AD7A2E}"/>
              </a:ext>
            </a:extLst>
          </p:cNvPr>
          <p:cNvSpPr txBox="1">
            <a:spLocks/>
          </p:cNvSpPr>
          <p:nvPr/>
        </p:nvSpPr>
        <p:spPr>
          <a:xfrm>
            <a:off x="1416648" y="316215"/>
            <a:ext cx="11475327" cy="660329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Additional data to improve Superstore Forecast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253AD-9578-B81D-EDC0-D35F5F3AFA90}"/>
              </a:ext>
            </a:extLst>
          </p:cNvPr>
          <p:cNvSpPr txBox="1"/>
          <p:nvPr/>
        </p:nvSpPr>
        <p:spPr>
          <a:xfrm>
            <a:off x="543589" y="5439413"/>
            <a:ext cx="648851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1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MSE:</a:t>
            </a:r>
            <a:r>
              <a:rPr lang="it-IT" sz="18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20098.5 - </a:t>
            </a:r>
            <a:r>
              <a:rPr lang="it-IT" sz="1800" b="1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RMSE: </a:t>
            </a:r>
            <a:r>
              <a:rPr lang="it-IT" sz="18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448.26 -  </a:t>
            </a:r>
            <a:r>
              <a:rPr lang="it-IT" sz="1800" b="1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MAPE: </a:t>
            </a:r>
            <a:r>
              <a:rPr lang="it-IT" sz="18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82.53%</a:t>
            </a:r>
            <a:endParaRPr lang="it-IT" b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lang="it-IT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SARIMAX (1,1,1)(0,1,1,12) - AIC: 283.37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A952C-C49D-B065-C403-5B25F8EFC637}"/>
              </a:ext>
            </a:extLst>
          </p:cNvPr>
          <p:cNvSpPr txBox="1"/>
          <p:nvPr/>
        </p:nvSpPr>
        <p:spPr>
          <a:xfrm>
            <a:off x="543589" y="1848259"/>
            <a:ext cx="6488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Forecast of Superstore Sales For Jan - Dec 2018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938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1A282F"/>
      </a:dk2>
      <a:lt2>
        <a:srgbClr val="F0F2F3"/>
      </a:lt2>
      <a:accent1>
        <a:srgbClr val="B16C3B"/>
      </a:accent1>
      <a:accent2>
        <a:srgbClr val="C34D4D"/>
      </a:accent2>
      <a:accent3>
        <a:srgbClr val="B5A347"/>
      </a:accent3>
      <a:accent4>
        <a:srgbClr val="3BA9B1"/>
      </a:accent4>
      <a:accent5>
        <a:srgbClr val="4D89C3"/>
      </a:accent5>
      <a:accent6>
        <a:srgbClr val="3E49B3"/>
      </a:accent6>
      <a:hlink>
        <a:srgbClr val="3F89B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Sales Forecast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</dc:title>
  <dc:creator>Daniela Matinho</dc:creator>
  <cp:lastModifiedBy>Daniela Matinho</cp:lastModifiedBy>
  <cp:revision>1</cp:revision>
  <dcterms:created xsi:type="dcterms:W3CDTF">2024-03-27T14:37:06Z</dcterms:created>
  <dcterms:modified xsi:type="dcterms:W3CDTF">2024-03-27T14:51:05Z</dcterms:modified>
</cp:coreProperties>
</file>