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2" r:id="rId3"/>
    <p:sldId id="26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0" d="100"/>
          <a:sy n="60" d="100"/>
        </p:scale>
        <p:origin x="19"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3/31/2024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48759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3/31/2024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41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3/31/2024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76227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3/31/2024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152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3/31/2024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617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3/31/2024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549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3/31/2024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182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3/31/2024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3839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3/31/2024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3175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3/31/2024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203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3/31/2024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36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3/31/2024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86130261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1BB3E-845D-A6F4-1774-1CFA485A88BE}"/>
              </a:ext>
            </a:extLst>
          </p:cNvPr>
          <p:cNvSpPr>
            <a:spLocks noGrp="1"/>
          </p:cNvSpPr>
          <p:nvPr>
            <p:ph type="ctrTitle"/>
          </p:nvPr>
        </p:nvSpPr>
        <p:spPr>
          <a:xfrm>
            <a:off x="890337" y="640080"/>
            <a:ext cx="5000323" cy="3566160"/>
          </a:xfrm>
        </p:spPr>
        <p:txBody>
          <a:bodyPr anchor="b">
            <a:normAutofit/>
          </a:bodyPr>
          <a:lstStyle/>
          <a:p>
            <a:r>
              <a:rPr lang="en-US" sz="6800" dirty="0"/>
              <a:t>Price-Promotion Elasticity</a:t>
            </a:r>
          </a:p>
        </p:txBody>
      </p:sp>
      <p:sp>
        <p:nvSpPr>
          <p:cNvPr id="3" name="Subtitle 2">
            <a:extLst>
              <a:ext uri="{FF2B5EF4-FFF2-40B4-BE49-F238E27FC236}">
                <a16:creationId xmlns:a16="http://schemas.microsoft.com/office/drawing/2014/main" id="{B4B0B7BA-2C52-1E60-DD58-FD34A842C6A1}"/>
              </a:ext>
            </a:extLst>
          </p:cNvPr>
          <p:cNvSpPr>
            <a:spLocks noGrp="1"/>
          </p:cNvSpPr>
          <p:nvPr>
            <p:ph type="subTitle" idx="1"/>
          </p:nvPr>
        </p:nvSpPr>
        <p:spPr>
          <a:xfrm>
            <a:off x="890339" y="4636008"/>
            <a:ext cx="4191800" cy="1572768"/>
          </a:xfrm>
        </p:spPr>
        <p:txBody>
          <a:bodyPr>
            <a:noAutofit/>
          </a:bodyPr>
          <a:lstStyle/>
          <a:p>
            <a:pPr rtl="0">
              <a:spcBef>
                <a:spcPts val="1200"/>
              </a:spcBef>
              <a:spcAft>
                <a:spcPts val="600"/>
              </a:spcAft>
            </a:pPr>
            <a:r>
              <a:rPr lang="en-US" sz="1300" b="0" i="0" u="none" strike="noStrike" dirty="0">
                <a:solidFill>
                  <a:srgbClr val="000000"/>
                </a:solidFill>
                <a:effectLst/>
                <a:latin typeface="Arial" panose="020B0604020202020204" pitchFamily="34" charset="0"/>
                <a:cs typeface="Arial" panose="020B0604020202020204" pitchFamily="34" charset="0"/>
              </a:rPr>
              <a:t>The marketing team would like to perform a price-promotion elasticity analysis and has reached out to Bryn’s team to help them build a model that will allow them to gain insight into how much demand changes when the marketing team applies discounts to products’ price. If you are not able to create this model, explain your approach.</a:t>
            </a:r>
            <a:endParaRPr lang="en-US" sz="1300" b="0" dirty="0">
              <a:effectLst/>
              <a:latin typeface="Arial" panose="020B0604020202020204" pitchFamily="34" charset="0"/>
              <a:cs typeface="Arial" panose="020B0604020202020204" pitchFamily="34" charset="0"/>
            </a:endParaRPr>
          </a:p>
          <a:p>
            <a:br>
              <a:rPr lang="en-US" sz="1300" dirty="0">
                <a:latin typeface="Arial" panose="020B0604020202020204" pitchFamily="34" charset="0"/>
                <a:cs typeface="Arial" panose="020B0604020202020204" pitchFamily="34" charset="0"/>
              </a:rPr>
            </a:br>
            <a:endParaRPr lang="en-US" sz="1300" b="0" dirty="0">
              <a:effectLst/>
              <a:latin typeface="Arial" panose="020B0604020202020204" pitchFamily="34" charset="0"/>
              <a:cs typeface="Arial" panose="020B0604020202020204" pitchFamily="34" charset="0"/>
            </a:endParaRP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B16C3B"/>
          </a:solidFill>
          <a:ln w="38100" cap="rnd">
            <a:solidFill>
              <a:srgbClr val="B16C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aper fortune teller">
            <a:extLst>
              <a:ext uri="{FF2B5EF4-FFF2-40B4-BE49-F238E27FC236}">
                <a16:creationId xmlns:a16="http://schemas.microsoft.com/office/drawing/2014/main" id="{92346D63-3B01-0120-7DFC-1DCFF1181EAE}"/>
              </a:ext>
            </a:extLst>
          </p:cNvPr>
          <p:cNvPicPr>
            <a:picLocks noChangeAspect="1"/>
          </p:cNvPicPr>
          <p:nvPr/>
        </p:nvPicPr>
        <p:blipFill>
          <a:blip r:embed="rId2">
            <a:extLst>
              <a:ext uri="{28A0092B-C50C-407E-A947-70E740481C1C}">
                <a14:useLocalDpi xmlns:a14="http://schemas.microsoft.com/office/drawing/2010/main" val="0"/>
              </a:ext>
            </a:extLst>
          </a:blip>
          <a:srcRect l="16539" r="1653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2477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EDC773F-477D-3D6E-9469-7F9778209044}"/>
              </a:ext>
            </a:extLst>
          </p:cNvPr>
          <p:cNvSpPr txBox="1">
            <a:spLocks/>
          </p:cNvSpPr>
          <p:nvPr/>
        </p:nvSpPr>
        <p:spPr>
          <a:xfrm>
            <a:off x="234199" y="-2672099"/>
            <a:ext cx="12243107" cy="3668314"/>
          </a:xfrm>
          <a:prstGeom prst="rect">
            <a:avLst/>
          </a:prstGeom>
        </p:spPr>
        <p:txBody>
          <a:bodyPr anchor="b">
            <a:normAutofit fontScale="975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n-US" sz="3000" dirty="0"/>
              <a:t>Texas Instrument &amp; Epson demand is highly affected by discounts</a:t>
            </a:r>
          </a:p>
        </p:txBody>
      </p:sp>
      <p:pic>
        <p:nvPicPr>
          <p:cNvPr id="1026" name="Picture 2">
            <a:extLst>
              <a:ext uri="{FF2B5EF4-FFF2-40B4-BE49-F238E27FC236}">
                <a16:creationId xmlns:a16="http://schemas.microsoft.com/office/drawing/2014/main" id="{F63D4D30-09F6-108C-6B19-C5185F2450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87" b="11497"/>
          <a:stretch/>
        </p:blipFill>
        <p:spPr bwMode="auto">
          <a:xfrm>
            <a:off x="7678626" y="1493842"/>
            <a:ext cx="4246169" cy="521689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3E891FE1-373E-3DA1-614E-59619BA299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07"/>
          <a:stretch/>
        </p:blipFill>
        <p:spPr bwMode="auto">
          <a:xfrm>
            <a:off x="533218" y="1192444"/>
            <a:ext cx="6820484" cy="30085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F5EE7F-6225-3836-7627-9ACA385280AA}"/>
              </a:ext>
            </a:extLst>
          </p:cNvPr>
          <p:cNvSpPr txBox="1"/>
          <p:nvPr/>
        </p:nvSpPr>
        <p:spPr>
          <a:xfrm>
            <a:off x="987641" y="4201041"/>
            <a:ext cx="6236562" cy="3139321"/>
          </a:xfrm>
          <a:prstGeom prst="rect">
            <a:avLst/>
          </a:prstGeom>
          <a:noFill/>
        </p:spPr>
        <p:txBody>
          <a:bodyPr wrap="square">
            <a:spAutoFit/>
          </a:bodyPr>
          <a:lstStyle/>
          <a:p>
            <a:pPr algn="just" rtl="0">
              <a:spcBef>
                <a:spcPts val="0"/>
              </a:spcBef>
              <a:spcAft>
                <a:spcPts val="0"/>
              </a:spcAft>
            </a:pPr>
            <a:r>
              <a:rPr lang="en-US" sz="1800" b="0" i="0" u="none" strike="noStrike" dirty="0">
                <a:solidFill>
                  <a:srgbClr val="595959"/>
                </a:solidFill>
                <a:effectLst/>
                <a:latin typeface="Arial" panose="020B0604020202020204" pitchFamily="34" charset="0"/>
              </a:rPr>
              <a:t>We have several products for which the change in price will affect the demand. In this case, Texas Instrument, Zebra, Fellowes, and Epson demonstrate high elasticity. For example, as Texas Instrument decreases its price by 60%, demand increases on average by 45%. </a:t>
            </a:r>
            <a:endParaRPr lang="en-US" b="0" dirty="0">
              <a:effectLst/>
            </a:endParaRPr>
          </a:p>
          <a:p>
            <a:pPr algn="just" rtl="0">
              <a:spcBef>
                <a:spcPts val="0"/>
              </a:spcBef>
              <a:spcAft>
                <a:spcPts val="0"/>
              </a:spcAft>
            </a:pPr>
            <a:br>
              <a:rPr lang="en-US" b="0" dirty="0">
                <a:effectLst/>
              </a:rPr>
            </a:br>
            <a:r>
              <a:rPr lang="en-US" sz="1800" b="0" i="0" u="none" strike="noStrike" dirty="0">
                <a:solidFill>
                  <a:srgbClr val="595959"/>
                </a:solidFill>
                <a:effectLst/>
                <a:latin typeface="Arial" panose="020B0604020202020204" pitchFamily="34" charset="0"/>
              </a:rPr>
              <a:t>Values between 0-1 are inelastic and therefore discounts will not affect sales.</a:t>
            </a:r>
            <a:endParaRPr lang="en-US" b="0" dirty="0">
              <a:effectLst/>
            </a:endParaRPr>
          </a:p>
          <a:p>
            <a:br>
              <a:rPr lang="en-US" b="0" dirty="0">
                <a:effectLst/>
              </a:rPr>
            </a:br>
            <a:br>
              <a:rPr lang="en-US" b="0" dirty="0">
                <a:effectLst/>
              </a:rPr>
            </a:br>
            <a:endParaRPr lang="en-US" dirty="0"/>
          </a:p>
        </p:txBody>
      </p:sp>
      <p:sp>
        <p:nvSpPr>
          <p:cNvPr id="6" name="TextBox 5">
            <a:extLst>
              <a:ext uri="{FF2B5EF4-FFF2-40B4-BE49-F238E27FC236}">
                <a16:creationId xmlns:a16="http://schemas.microsoft.com/office/drawing/2014/main" id="{FFFF81DC-30B0-455B-72EF-B51B6C26DE59}"/>
              </a:ext>
            </a:extLst>
          </p:cNvPr>
          <p:cNvSpPr txBox="1"/>
          <p:nvPr/>
        </p:nvSpPr>
        <p:spPr>
          <a:xfrm>
            <a:off x="1010456" y="1093304"/>
            <a:ext cx="6190931" cy="307777"/>
          </a:xfrm>
          <a:prstGeom prst="rect">
            <a:avLst/>
          </a:prstGeom>
          <a:solidFill>
            <a:schemeClr val="accent5">
              <a:lumMod val="40000"/>
              <a:lumOff val="60000"/>
            </a:schemeClr>
          </a:solidFill>
        </p:spPr>
        <p:txBody>
          <a:bodyPr wrap="square">
            <a:spAutoFit/>
          </a:bodyPr>
          <a:lstStyle/>
          <a:p>
            <a:pPr algn="ctr" rtl="0">
              <a:spcBef>
                <a:spcPts val="0"/>
              </a:spcBef>
              <a:spcAft>
                <a:spcPts val="0"/>
              </a:spcAft>
            </a:pPr>
            <a:r>
              <a:rPr lang="en-US" sz="1400" b="1" i="0" u="none" strike="noStrike" dirty="0">
                <a:solidFill>
                  <a:srgbClr val="000000"/>
                </a:solidFill>
                <a:effectLst/>
                <a:latin typeface="Arial" panose="020B0604020202020204" pitchFamily="34" charset="0"/>
              </a:rPr>
              <a:t>Price Elasticity for Tech - Machines</a:t>
            </a:r>
            <a:endParaRPr lang="en-US" sz="1400" b="0" dirty="0">
              <a:effectLst/>
            </a:endParaRPr>
          </a:p>
        </p:txBody>
      </p:sp>
      <p:sp>
        <p:nvSpPr>
          <p:cNvPr id="8" name="TextBox 7">
            <a:extLst>
              <a:ext uri="{FF2B5EF4-FFF2-40B4-BE49-F238E27FC236}">
                <a16:creationId xmlns:a16="http://schemas.microsoft.com/office/drawing/2014/main" id="{90465990-DD3F-F992-31B0-98EDCA5C094F}"/>
              </a:ext>
            </a:extLst>
          </p:cNvPr>
          <p:cNvSpPr txBox="1"/>
          <p:nvPr/>
        </p:nvSpPr>
        <p:spPr>
          <a:xfrm>
            <a:off x="7835557" y="1091140"/>
            <a:ext cx="4045085" cy="307777"/>
          </a:xfrm>
          <a:prstGeom prst="rect">
            <a:avLst/>
          </a:prstGeom>
          <a:solidFill>
            <a:schemeClr val="accent5">
              <a:lumMod val="40000"/>
              <a:lumOff val="60000"/>
            </a:schemeClr>
          </a:solidFill>
        </p:spPr>
        <p:txBody>
          <a:bodyPr wrap="square">
            <a:spAutoFit/>
          </a:bodyPr>
          <a:lstStyle/>
          <a:p>
            <a:pPr algn="ctr" rtl="0">
              <a:spcBef>
                <a:spcPts val="0"/>
              </a:spcBef>
              <a:spcAft>
                <a:spcPts val="0"/>
              </a:spcAft>
            </a:pPr>
            <a:r>
              <a:rPr lang="en-US" sz="1400" b="1" i="0" u="none" strike="noStrike" dirty="0">
                <a:solidFill>
                  <a:srgbClr val="000000"/>
                </a:solidFill>
                <a:effectLst/>
                <a:latin typeface="Arial" panose="020B0604020202020204" pitchFamily="34" charset="0"/>
              </a:rPr>
              <a:t>Price Elasticity for Tech - Machines</a:t>
            </a:r>
            <a:endParaRPr lang="en-US" sz="1400" b="0" dirty="0">
              <a:effectLst/>
            </a:endParaRPr>
          </a:p>
        </p:txBody>
      </p:sp>
    </p:spTree>
    <p:extLst>
      <p:ext uri="{BB962C8B-B14F-4D97-AF65-F5344CB8AC3E}">
        <p14:creationId xmlns:p14="http://schemas.microsoft.com/office/powerpoint/2010/main" val="113599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290BB12-7E68-C756-A000-6E42826E2CE4}"/>
              </a:ext>
            </a:extLst>
          </p:cNvPr>
          <p:cNvSpPr txBox="1">
            <a:spLocks/>
          </p:cNvSpPr>
          <p:nvPr/>
        </p:nvSpPr>
        <p:spPr>
          <a:xfrm>
            <a:off x="1161467" y="294152"/>
            <a:ext cx="11475327" cy="660329"/>
          </a:xfrm>
          <a:prstGeom prst="rect">
            <a:avLst/>
          </a:prstGeom>
        </p:spPr>
        <p:txBody>
          <a:bodyPr anchor="b">
            <a:normAutofit fontScale="975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n-US" sz="3000" dirty="0"/>
              <a:t>Limitations of the Price &amp; Promotion Model</a:t>
            </a:r>
          </a:p>
        </p:txBody>
      </p:sp>
      <p:pic>
        <p:nvPicPr>
          <p:cNvPr id="2050" name="Picture 2">
            <a:extLst>
              <a:ext uri="{FF2B5EF4-FFF2-40B4-BE49-F238E27FC236}">
                <a16:creationId xmlns:a16="http://schemas.microsoft.com/office/drawing/2014/main" id="{B5171F60-E371-F0A4-3592-D3E5773647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840"/>
          <a:stretch/>
        </p:blipFill>
        <p:spPr bwMode="auto">
          <a:xfrm>
            <a:off x="293781" y="1731755"/>
            <a:ext cx="7387179" cy="32977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6355C8-7FA4-4E3B-9B22-B402089850D4}"/>
              </a:ext>
            </a:extLst>
          </p:cNvPr>
          <p:cNvSpPr txBox="1"/>
          <p:nvPr/>
        </p:nvSpPr>
        <p:spPr>
          <a:xfrm>
            <a:off x="707999" y="5103135"/>
            <a:ext cx="6624082" cy="1923604"/>
          </a:xfrm>
          <a:prstGeom prst="rect">
            <a:avLst/>
          </a:prstGeom>
          <a:noFill/>
        </p:spPr>
        <p:txBody>
          <a:bodyPr wrap="square">
            <a:spAutoFit/>
          </a:bodyPr>
          <a:lstStyle/>
          <a:p>
            <a:pPr algn="just" rtl="0">
              <a:spcBef>
                <a:spcPts val="0"/>
              </a:spcBef>
              <a:spcAft>
                <a:spcPts val="0"/>
              </a:spcAft>
            </a:pPr>
            <a:r>
              <a:rPr lang="en-US" sz="1800" b="1" i="0" u="none" strike="noStrike" dirty="0">
                <a:solidFill>
                  <a:srgbClr val="595959"/>
                </a:solidFill>
                <a:effectLst/>
                <a:latin typeface="Arial" panose="020B0604020202020204" pitchFamily="34" charset="0"/>
              </a:rPr>
              <a:t>Methodology:</a:t>
            </a:r>
            <a:r>
              <a:rPr lang="en-US" sz="1800" b="0" i="0" u="none" strike="noStrike" dirty="0">
                <a:solidFill>
                  <a:srgbClr val="595959"/>
                </a:solidFill>
                <a:effectLst/>
                <a:latin typeface="Arial" panose="020B0604020202020204" pitchFamily="34" charset="0"/>
              </a:rPr>
              <a:t> Linear Regression</a:t>
            </a:r>
            <a:endParaRPr lang="en-US" b="0" dirty="0">
              <a:effectLst/>
            </a:endParaRPr>
          </a:p>
          <a:p>
            <a:pPr algn="ctr" rtl="0">
              <a:spcBef>
                <a:spcPts val="0"/>
              </a:spcBef>
              <a:spcAft>
                <a:spcPts val="0"/>
              </a:spcAft>
            </a:pPr>
            <a:br>
              <a:rPr lang="en-US" b="0" dirty="0">
                <a:effectLst/>
              </a:rPr>
            </a:br>
            <a:r>
              <a:rPr lang="en-US" sz="1100" b="1" i="1" u="none" strike="noStrike" dirty="0">
                <a:solidFill>
                  <a:srgbClr val="242424"/>
                </a:solidFill>
                <a:effectLst/>
                <a:latin typeface="Georgia" panose="02040502050405020303" pitchFamily="18" charset="0"/>
              </a:rPr>
              <a:t>Coefficient (Slope) * Price mean / Quantity mean</a:t>
            </a:r>
            <a:endParaRPr lang="en-US" b="0" dirty="0">
              <a:effectLst/>
            </a:endParaRPr>
          </a:p>
          <a:p>
            <a:pPr algn="just" rtl="0">
              <a:spcBef>
                <a:spcPts val="0"/>
              </a:spcBef>
              <a:spcAft>
                <a:spcPts val="0"/>
              </a:spcAft>
            </a:pPr>
            <a:br>
              <a:rPr lang="en-US" b="0" dirty="0">
                <a:effectLst/>
              </a:rPr>
            </a:br>
            <a:r>
              <a:rPr lang="en-US" sz="1800" b="0" i="0" u="none" strike="noStrike" dirty="0">
                <a:solidFill>
                  <a:srgbClr val="595959"/>
                </a:solidFill>
                <a:effectLst/>
                <a:latin typeface="Arial" panose="020B0604020202020204" pitchFamily="34" charset="0"/>
              </a:rPr>
              <a:t>We used order date to captured different prices of the products </a:t>
            </a:r>
            <a:endParaRPr lang="en-US" b="0" dirty="0">
              <a:effectLst/>
            </a:endParaRPr>
          </a:p>
          <a:p>
            <a:br>
              <a:rPr lang="en-US" b="0" dirty="0">
                <a:effectLst/>
              </a:rPr>
            </a:br>
            <a:endParaRPr lang="en-US" dirty="0"/>
          </a:p>
        </p:txBody>
      </p:sp>
      <p:sp>
        <p:nvSpPr>
          <p:cNvPr id="9" name="TextBox 8">
            <a:extLst>
              <a:ext uri="{FF2B5EF4-FFF2-40B4-BE49-F238E27FC236}">
                <a16:creationId xmlns:a16="http://schemas.microsoft.com/office/drawing/2014/main" id="{D7E3111A-3ECE-EC00-661A-1BBE68BF7DB9}"/>
              </a:ext>
            </a:extLst>
          </p:cNvPr>
          <p:cNvSpPr txBox="1"/>
          <p:nvPr/>
        </p:nvSpPr>
        <p:spPr>
          <a:xfrm>
            <a:off x="7747590" y="1493634"/>
            <a:ext cx="4150629" cy="5355312"/>
          </a:xfrm>
          <a:prstGeom prst="rect">
            <a:avLst/>
          </a:prstGeom>
          <a:noFill/>
        </p:spPr>
        <p:txBody>
          <a:bodyPr wrap="square">
            <a:spAutoFit/>
          </a:bodyPr>
          <a:lstStyle/>
          <a:p>
            <a:pPr rtl="0">
              <a:spcBef>
                <a:spcPts val="0"/>
              </a:spcBef>
              <a:spcAft>
                <a:spcPts val="0"/>
              </a:spcAft>
            </a:pPr>
            <a:r>
              <a:rPr lang="en-US" sz="1800" b="1" i="0" u="none" strike="noStrike" dirty="0">
                <a:solidFill>
                  <a:srgbClr val="0E101A"/>
                </a:solidFill>
                <a:effectLst/>
                <a:latin typeface="Arial" panose="020B0604020202020204" pitchFamily="34" charset="0"/>
              </a:rPr>
              <a:t>Additional Steps:</a:t>
            </a:r>
          </a:p>
          <a:p>
            <a:pPr rtl="0">
              <a:spcBef>
                <a:spcPts val="0"/>
              </a:spcBef>
              <a:spcAft>
                <a:spcPts val="0"/>
              </a:spcAft>
            </a:pPr>
            <a:endParaRPr lang="en-US" b="0" dirty="0">
              <a:effectLst/>
            </a:endParaRP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E101A"/>
                </a:solidFill>
                <a:effectLst/>
                <a:latin typeface="Arial" panose="020B0604020202020204" pitchFamily="34" charset="0"/>
              </a:rPr>
              <a:t>Data preprocessing </a:t>
            </a:r>
          </a:p>
          <a:p>
            <a:pPr marL="742950" indent="-285750" rtl="0">
              <a:spcBef>
                <a:spcPts val="0"/>
              </a:spcBef>
              <a:spcAft>
                <a:spcPts val="0"/>
              </a:spcAft>
              <a:buFont typeface="Arial" panose="020B0604020202020204" pitchFamily="34" charset="0"/>
              <a:buChar char="•"/>
            </a:pPr>
            <a:r>
              <a:rPr lang="en-US" sz="1800" b="0" i="0" u="none" strike="noStrike" dirty="0">
                <a:solidFill>
                  <a:srgbClr val="0E101A"/>
                </a:solidFill>
                <a:effectLst/>
                <a:latin typeface="Arial" panose="020B0604020202020204" pitchFamily="34" charset="0"/>
              </a:rPr>
              <a:t>(cleaning and better handling missing values)</a:t>
            </a:r>
            <a:endParaRPr lang="en-US" b="0" dirty="0">
              <a:effectLst/>
            </a:endParaRP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E101A"/>
                </a:solidFill>
                <a:effectLst/>
                <a:latin typeface="Arial" panose="020B0604020202020204" pitchFamily="34" charset="0"/>
              </a:rPr>
              <a:t>Model selection/ fine-tuning (adjust the current model as the current one does not include a lot of data/ potential of overfitting; try other approaches)</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E101A"/>
                </a:solidFill>
                <a:effectLst/>
                <a:latin typeface="Arial" panose="020B0604020202020204" pitchFamily="34" charset="0"/>
              </a:rPr>
              <a:t>Continue using several methods to validate the model</a:t>
            </a:r>
          </a:p>
          <a:p>
            <a:pPr rtl="0">
              <a:spcBef>
                <a:spcPts val="0"/>
              </a:spcBef>
              <a:spcAft>
                <a:spcPts val="0"/>
              </a:spcAft>
            </a:pPr>
            <a:r>
              <a:rPr lang="en-US" sz="1800" b="0" i="0" u="none" strike="noStrike" dirty="0">
                <a:solidFill>
                  <a:srgbClr val="0E101A"/>
                </a:solidFill>
                <a:effectLst/>
                <a:latin typeface="Arial" panose="020B0604020202020204" pitchFamily="34" charset="0"/>
              </a:rPr>
              <a:t> </a:t>
            </a:r>
            <a:endParaRPr lang="en-US" b="0" dirty="0">
              <a:effectLst/>
            </a:endParaRPr>
          </a:p>
          <a:p>
            <a:pPr rtl="0">
              <a:spcBef>
                <a:spcPts val="0"/>
              </a:spcBef>
              <a:spcAft>
                <a:spcPts val="0"/>
              </a:spcAft>
            </a:pPr>
            <a:r>
              <a:rPr lang="en-US" sz="1800" b="0" i="0" u="none" strike="noStrike" dirty="0">
                <a:solidFill>
                  <a:srgbClr val="0E101A"/>
                </a:solidFill>
                <a:effectLst/>
                <a:latin typeface="Arial" panose="020B0604020202020204" pitchFamily="34" charset="0"/>
              </a:rPr>
              <a:t>In the future, I would build price &amp; promotions models per category to better access the complete data available.</a:t>
            </a:r>
            <a:endParaRPr lang="en-US" b="0" dirty="0">
              <a:effectLst/>
            </a:endParaRPr>
          </a:p>
          <a:p>
            <a:br>
              <a:rPr lang="en-US" b="0" dirty="0">
                <a:effectLst/>
              </a:rPr>
            </a:br>
            <a:endParaRPr lang="en-US" dirty="0"/>
          </a:p>
        </p:txBody>
      </p:sp>
      <p:sp>
        <p:nvSpPr>
          <p:cNvPr id="11" name="TextBox 10">
            <a:extLst>
              <a:ext uri="{FF2B5EF4-FFF2-40B4-BE49-F238E27FC236}">
                <a16:creationId xmlns:a16="http://schemas.microsoft.com/office/drawing/2014/main" id="{F00842AD-67BC-2CC4-F686-D81A17A3C6A6}"/>
              </a:ext>
            </a:extLst>
          </p:cNvPr>
          <p:cNvSpPr txBox="1"/>
          <p:nvPr/>
        </p:nvSpPr>
        <p:spPr>
          <a:xfrm>
            <a:off x="815163" y="1541060"/>
            <a:ext cx="6797749" cy="307777"/>
          </a:xfrm>
          <a:prstGeom prst="rect">
            <a:avLst/>
          </a:prstGeom>
          <a:solidFill>
            <a:schemeClr val="accent5">
              <a:lumMod val="40000"/>
              <a:lumOff val="60000"/>
            </a:schemeClr>
          </a:solidFill>
        </p:spPr>
        <p:txBody>
          <a:bodyPr wrap="square">
            <a:spAutoFit/>
          </a:bodyPr>
          <a:lstStyle/>
          <a:p>
            <a:pPr algn="ctr" rtl="0">
              <a:spcBef>
                <a:spcPts val="0"/>
              </a:spcBef>
              <a:spcAft>
                <a:spcPts val="0"/>
              </a:spcAft>
            </a:pPr>
            <a:r>
              <a:rPr lang="en-US" sz="1400" b="1" i="0" u="none" strike="noStrike" dirty="0">
                <a:solidFill>
                  <a:srgbClr val="000000"/>
                </a:solidFill>
                <a:effectLst/>
                <a:latin typeface="Arial" panose="020B0604020202020204" pitchFamily="34" charset="0"/>
              </a:rPr>
              <a:t>Price Elasticity for Tech - Machines</a:t>
            </a:r>
            <a:endParaRPr lang="en-US" sz="1400" b="0" dirty="0">
              <a:effectLst/>
            </a:endParaRPr>
          </a:p>
        </p:txBody>
      </p:sp>
    </p:spTree>
    <p:extLst>
      <p:ext uri="{BB962C8B-B14F-4D97-AF65-F5344CB8AC3E}">
        <p14:creationId xmlns:p14="http://schemas.microsoft.com/office/powerpoint/2010/main" val="3841552655"/>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1A282F"/>
      </a:dk2>
      <a:lt2>
        <a:srgbClr val="F0F2F3"/>
      </a:lt2>
      <a:accent1>
        <a:srgbClr val="B16C3B"/>
      </a:accent1>
      <a:accent2>
        <a:srgbClr val="C34D4D"/>
      </a:accent2>
      <a:accent3>
        <a:srgbClr val="B5A347"/>
      </a:accent3>
      <a:accent4>
        <a:srgbClr val="3BA9B1"/>
      </a:accent4>
      <a:accent5>
        <a:srgbClr val="4D89C3"/>
      </a:accent5>
      <a:accent6>
        <a:srgbClr val="3E49B3"/>
      </a:accent6>
      <a:hlink>
        <a:srgbClr val="3F89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20</TotalTime>
  <Words>267</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Georgia</vt:lpstr>
      <vt:lpstr>Modern Love</vt:lpstr>
      <vt:lpstr>The Hand</vt:lpstr>
      <vt:lpstr>SketchyVTI</vt:lpstr>
      <vt:lpstr>Price-Promotion Elasticity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dc:title>
  <dc:creator>Daniela Matinho</dc:creator>
  <cp:lastModifiedBy>Daniela Matinho</cp:lastModifiedBy>
  <cp:revision>3</cp:revision>
  <dcterms:created xsi:type="dcterms:W3CDTF">2024-03-27T14:37:06Z</dcterms:created>
  <dcterms:modified xsi:type="dcterms:W3CDTF">2024-03-31T19:12:19Z</dcterms:modified>
</cp:coreProperties>
</file>