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77" r:id="rId16"/>
    <p:sldId id="269" r:id="rId17"/>
    <p:sldId id="270" r:id="rId18"/>
    <p:sldId id="278" r:id="rId19"/>
    <p:sldId id="279" r:id="rId20"/>
    <p:sldId id="281" r:id="rId21"/>
    <p:sldId id="280" r:id="rId22"/>
    <p:sldId id="272" r:id="rId23"/>
    <p:sldId id="273" r:id="rId24"/>
    <p:sldId id="274" r:id="rId25"/>
    <p:sldId id="275" r:id="rId26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28"/>
      <p:bold r:id="rId29"/>
      <p:italic r:id="rId30"/>
      <p:boldItalic r:id="rId31"/>
    </p:embeddedFont>
    <p:embeddedFont>
      <p:font typeface="Lato" panose="020F0502020204030203" pitchFamily="34" charset="0"/>
      <p:regular r:id="rId32"/>
      <p:bold r:id="rId33"/>
      <p:italic r:id="rId34"/>
      <p:boldItalic r:id="rId35"/>
    </p:embeddedFont>
    <p:embeddedFont>
      <p:font typeface="Raleway" pitchFamily="2" charset="77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8"/>
  </p:normalViewPr>
  <p:slideViewPr>
    <p:cSldViewPr snapToGrid="0">
      <p:cViewPr varScale="1">
        <p:scale>
          <a:sx n="155" d="100"/>
          <a:sy n="155" d="100"/>
        </p:scale>
        <p:origin x="6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b6477ecb2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b6477ecb2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b6477ecb2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b6477ecb2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b6477ecb2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b6477ecb2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b6477ecb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b6477ecb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b6477ecb2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b6477ecb2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b6477ecb2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b6477ecb2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>
          <a:extLst>
            <a:ext uri="{FF2B5EF4-FFF2-40B4-BE49-F238E27FC236}">
              <a16:creationId xmlns:a16="http://schemas.microsoft.com/office/drawing/2014/main" id="{D5FE7ECD-6C37-5355-10F0-4DE546325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b6477ecb2_0_165:notes">
            <a:extLst>
              <a:ext uri="{FF2B5EF4-FFF2-40B4-BE49-F238E27FC236}">
                <a16:creationId xmlns:a16="http://schemas.microsoft.com/office/drawing/2014/main" id="{7D50DBEB-E52D-4B39-7374-B1F4C64DF2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b6477ecb2_0_165:notes">
            <a:extLst>
              <a:ext uri="{FF2B5EF4-FFF2-40B4-BE49-F238E27FC236}">
                <a16:creationId xmlns:a16="http://schemas.microsoft.com/office/drawing/2014/main" id="{AE44F749-8FFE-9EB7-25E7-97BCFB55B8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836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>
          <a:extLst>
            <a:ext uri="{FF2B5EF4-FFF2-40B4-BE49-F238E27FC236}">
              <a16:creationId xmlns:a16="http://schemas.microsoft.com/office/drawing/2014/main" id="{A8AA640B-C44E-6A06-1266-7EFB0E58A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b6477ecb2_0_165:notes">
            <a:extLst>
              <a:ext uri="{FF2B5EF4-FFF2-40B4-BE49-F238E27FC236}">
                <a16:creationId xmlns:a16="http://schemas.microsoft.com/office/drawing/2014/main" id="{BEF6E82A-E176-459B-01FF-0C61489EC5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b6477ecb2_0_165:notes">
            <a:extLst>
              <a:ext uri="{FF2B5EF4-FFF2-40B4-BE49-F238E27FC236}">
                <a16:creationId xmlns:a16="http://schemas.microsoft.com/office/drawing/2014/main" id="{0618B622-D424-3D78-503C-8A3EEB56D8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19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>
          <a:extLst>
            <a:ext uri="{FF2B5EF4-FFF2-40B4-BE49-F238E27FC236}">
              <a16:creationId xmlns:a16="http://schemas.microsoft.com/office/drawing/2014/main" id="{45E284DB-F6A8-415B-89BC-CF1937063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b6477ecb2_0_165:notes">
            <a:extLst>
              <a:ext uri="{FF2B5EF4-FFF2-40B4-BE49-F238E27FC236}">
                <a16:creationId xmlns:a16="http://schemas.microsoft.com/office/drawing/2014/main" id="{A5D6A28F-7579-56B1-A555-EDD5AF9BE2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b6477ecb2_0_165:notes">
            <a:extLst>
              <a:ext uri="{FF2B5EF4-FFF2-40B4-BE49-F238E27FC236}">
                <a16:creationId xmlns:a16="http://schemas.microsoft.com/office/drawing/2014/main" id="{1267C59B-2FD9-13BC-C617-49A9FE7D5C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292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>
          <a:extLst>
            <a:ext uri="{FF2B5EF4-FFF2-40B4-BE49-F238E27FC236}">
              <a16:creationId xmlns:a16="http://schemas.microsoft.com/office/drawing/2014/main" id="{4D769C47-3D62-E7AB-864E-FBB79E81D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b6477ecb2_0_165:notes">
            <a:extLst>
              <a:ext uri="{FF2B5EF4-FFF2-40B4-BE49-F238E27FC236}">
                <a16:creationId xmlns:a16="http://schemas.microsoft.com/office/drawing/2014/main" id="{3C109A4E-DF41-3F6D-CDEE-862AD1CACE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b6477ecb2_0_165:notes">
            <a:extLst>
              <a:ext uri="{FF2B5EF4-FFF2-40B4-BE49-F238E27FC236}">
                <a16:creationId xmlns:a16="http://schemas.microsoft.com/office/drawing/2014/main" id="{62B53C52-5CD1-ACB0-B522-BB63E6953F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527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b6477ecb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b6477ecb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b6477ecb2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b6477ecb2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b6477ecb2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b6477ecb2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b6477ecb2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b6477ecb2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b6477ecb2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b6477ecb2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b6477ecb2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b6477ecb2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b6477ecb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b6477ecb2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b6477ecb2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b6477ecb2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b6477ecb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b6477ecb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b6477ecb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b6477ecb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b6477ecb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b6477ecb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b6477ecb2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b6477ecb2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house-prices-advanced-regression-techniques/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</a:t>
            </a:r>
            <a:r>
              <a:rPr lang="en" dirty="0"/>
              <a:t>Project Presentation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/>
              <a:t>Team:</a:t>
            </a:r>
            <a:r>
              <a:rPr lang="en" sz="2600" dirty="0"/>
              <a:t> Daniel Matlock</a:t>
            </a: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/>
              <a:t>Date:</a:t>
            </a:r>
            <a:r>
              <a:rPr lang="en" sz="2600" dirty="0"/>
              <a:t> 5/21/2024</a:t>
            </a:r>
            <a:endParaRPr sz="2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Importing and Processing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692575" y="1937550"/>
            <a:ext cx="54525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Normalized target variable (Sale Price) to reduce skew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300" y="2421200"/>
            <a:ext cx="3552125" cy="26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0075" y="2633050"/>
            <a:ext cx="3407775" cy="2454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and Visualization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875" y="1560700"/>
            <a:ext cx="3926075" cy="345987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and Visualization</a:t>
            </a:r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1868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Looked at correlation matrix to determine if there were andy highly correlated variables with our target variable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see there are quite a few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 and Visualization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525" y="1882225"/>
            <a:ext cx="5261474" cy="316602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>
            <a:spLocks noGrp="1"/>
          </p:cNvSpPr>
          <p:nvPr>
            <p:ph type="body" idx="1"/>
          </p:nvPr>
        </p:nvSpPr>
        <p:spPr>
          <a:xfrm>
            <a:off x="471350" y="1882225"/>
            <a:ext cx="3228000" cy="28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Remove Skew Features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Removed 61 features with a skew greater than 0.75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 Engineering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Created “Total Square Footage” Feature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/>
              <a:t>Total Square Footage</a:t>
            </a:r>
            <a:r>
              <a:rPr lang="en"/>
              <a:t> = Basement Square Footage + 1st Floor Square Footage + 2nd Floor Square Footage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611E-DD44-BD09-24BF-624DA140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Data Analysis and Visualization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D9536-E193-F507-F8A2-023C9D932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2670203" cy="2261100"/>
          </a:xfrm>
        </p:spPr>
        <p:txBody>
          <a:bodyPr/>
          <a:lstStyle/>
          <a:p>
            <a:r>
              <a:rPr lang="en-US" dirty="0"/>
              <a:t>We see sale price is seasonal and is inversely related with demand</a:t>
            </a:r>
          </a:p>
        </p:txBody>
      </p:sp>
      <p:pic>
        <p:nvPicPr>
          <p:cNvPr id="11" name="Picture 10" descr="A graph showing sales and a number of sales&#10;&#10;Description automatically generated">
            <a:extLst>
              <a:ext uri="{FF2B5EF4-FFF2-40B4-BE49-F238E27FC236}">
                <a16:creationId xmlns:a16="http://schemas.microsoft.com/office/drawing/2014/main" id="{1D537561-ACF8-544D-1A4B-2DEE0CA2B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653" y="1768010"/>
            <a:ext cx="5530164" cy="324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4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F1AD5-282E-5177-C5B9-5B782BDF0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0974-4C27-95CB-C2A6-ABC526C9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Data Analysis and Visualization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AD842-ACE8-70BD-172D-F306AE879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2670203" cy="2261100"/>
          </a:xfrm>
        </p:spPr>
        <p:txBody>
          <a:bodyPr/>
          <a:lstStyle/>
          <a:p>
            <a:r>
              <a:rPr lang="en-US" dirty="0"/>
              <a:t>We see newer houses usually sell for more.</a:t>
            </a:r>
          </a:p>
        </p:txBody>
      </p:sp>
      <p:pic>
        <p:nvPicPr>
          <p:cNvPr id="5" name="Picture 4" descr="A graph showing a scatter plot of sale price vs. date sold&#10;&#10;Description automatically generated">
            <a:extLst>
              <a:ext uri="{FF2B5EF4-FFF2-40B4-BE49-F238E27FC236}">
                <a16:creationId xmlns:a16="http://schemas.microsoft.com/office/drawing/2014/main" id="{909C3ABD-AF77-5543-22B5-25D00DE90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09" y="1705233"/>
            <a:ext cx="5277193" cy="313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73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</a:t>
            </a:r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Used a 5 fold time-series cross-validation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Trained different models using the following algorithms: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Linear Regression (with and without intercept)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Elastic Net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K-Nearest Neighbors Regressor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Decision Tree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Random Forest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Gradient Boosted Machines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dirty="0" err="1"/>
              <a:t>XGBoost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dirty="0" err="1"/>
              <a:t>LightGBM</a:t>
            </a:r>
            <a:endParaRPr lang="en" dirty="0"/>
          </a:p>
          <a:p>
            <a:pPr>
              <a:buFont typeface="Courier New" panose="02070309020205020404" pitchFamily="49" charset="0"/>
              <a:buChar char="o"/>
            </a:pPr>
            <a:r>
              <a:rPr lang="en" dirty="0"/>
              <a:t>We also used </a:t>
            </a:r>
            <a:r>
              <a:rPr lang="en-US" dirty="0" err="1"/>
              <a:t>th</a:t>
            </a:r>
            <a:r>
              <a:rPr lang="en" dirty="0"/>
              <a:t>e best performing models and created a meta learner model from these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Root Mean Square Error was used as evaluation metric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This was selected as the root attempts to minimize the impact of incorrect predictions on outliers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>
          <a:extLst>
            <a:ext uri="{FF2B5EF4-FFF2-40B4-BE49-F238E27FC236}">
              <a16:creationId xmlns:a16="http://schemas.microsoft.com/office/drawing/2014/main" id="{5AD154BA-26C6-7573-1698-2DAC9CD06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>
            <a:extLst>
              <a:ext uri="{FF2B5EF4-FFF2-40B4-BE49-F238E27FC236}">
                <a16:creationId xmlns:a16="http://schemas.microsoft.com/office/drawing/2014/main" id="{CB082716-BAD6-F773-D054-34D7DC3ABA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65111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Analytics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163C8-BC6B-E3AF-BA5F-C6748EA72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898" y="1526939"/>
            <a:ext cx="1565188" cy="3086250"/>
          </a:xfrm>
        </p:spPr>
        <p:txBody>
          <a:bodyPr>
            <a:normAutofit fontScale="92500" lnSpcReduction="10000"/>
          </a:bodyPr>
          <a:lstStyle/>
          <a:p>
            <a:r>
              <a:rPr lang="en" dirty="0"/>
              <a:t>5 fold time-series cross-validated results</a:t>
            </a:r>
          </a:p>
          <a:p>
            <a:pPr marL="146050" indent="0">
              <a:buNone/>
            </a:pPr>
            <a:endParaRPr lang="en" dirty="0"/>
          </a:p>
          <a:p>
            <a:r>
              <a:rPr lang="en" dirty="0"/>
              <a:t>Linear models had extremely high RMSE in the first fold due to a small amount of training data</a:t>
            </a:r>
            <a:endParaRPr lang="en-US" dirty="0"/>
          </a:p>
        </p:txBody>
      </p:sp>
      <p:pic>
        <p:nvPicPr>
          <p:cNvPr id="7" name="Picture 6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65E9D22F-3BDB-5262-EEA4-6A915230C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063" y="1186313"/>
            <a:ext cx="7019039" cy="371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8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>
          <a:extLst>
            <a:ext uri="{FF2B5EF4-FFF2-40B4-BE49-F238E27FC236}">
              <a16:creationId xmlns:a16="http://schemas.microsoft.com/office/drawing/2014/main" id="{9BD0AFBA-2857-7DB6-6119-D25D6CFD5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>
            <a:extLst>
              <a:ext uri="{FF2B5EF4-FFF2-40B4-BE49-F238E27FC236}">
                <a16:creationId xmlns:a16="http://schemas.microsoft.com/office/drawing/2014/main" id="{6E40AB05-97FE-4026-46B1-6B32190A06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65111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Analytics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70822-EC12-2085-AC9E-227AC7FD0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898" y="1526939"/>
            <a:ext cx="1565188" cy="3086250"/>
          </a:xfrm>
        </p:spPr>
        <p:txBody>
          <a:bodyPr>
            <a:normAutofit/>
          </a:bodyPr>
          <a:lstStyle/>
          <a:p>
            <a:r>
              <a:rPr lang="en" dirty="0"/>
              <a:t>Top 3 fold results</a:t>
            </a:r>
          </a:p>
          <a:p>
            <a:pPr marL="146050" indent="0">
              <a:buNone/>
            </a:pPr>
            <a:endParaRPr lang="en" dirty="0"/>
          </a:p>
          <a:p>
            <a:r>
              <a:rPr lang="en" dirty="0"/>
              <a:t>We tuned the hyper parameters of </a:t>
            </a:r>
            <a:r>
              <a:rPr lang="en" dirty="0" err="1"/>
              <a:t>XGBoost</a:t>
            </a:r>
            <a:r>
              <a:rPr lang="en" dirty="0"/>
              <a:t> and </a:t>
            </a:r>
            <a:r>
              <a:rPr lang="en" dirty="0" err="1"/>
              <a:t>LightGBM</a:t>
            </a:r>
            <a:endParaRPr lang="en" dirty="0"/>
          </a:p>
          <a:p>
            <a:pPr marL="146050" indent="0">
              <a:buNone/>
            </a:pPr>
            <a:endParaRPr lang="en" dirty="0"/>
          </a:p>
        </p:txBody>
      </p:sp>
      <p:pic>
        <p:nvPicPr>
          <p:cNvPr id="4" name="Picture 3" descr="A graph of multiple colored bars&#10;&#10;Description automatically generated">
            <a:extLst>
              <a:ext uri="{FF2B5EF4-FFF2-40B4-BE49-F238E27FC236}">
                <a16:creationId xmlns:a16="http://schemas.microsoft.com/office/drawing/2014/main" id="{0BB1DA83-8E4C-59A1-97B9-5A1DC0557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238" y="1186313"/>
            <a:ext cx="6933864" cy="36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1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Description and Problem Definition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Importing and Processing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Analysis and Visualization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Analytics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>
          <a:extLst>
            <a:ext uri="{FF2B5EF4-FFF2-40B4-BE49-F238E27FC236}">
              <a16:creationId xmlns:a16="http://schemas.microsoft.com/office/drawing/2014/main" id="{5FB5A815-E581-19B5-6603-23D5BA6BA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>
            <a:extLst>
              <a:ext uri="{FF2B5EF4-FFF2-40B4-BE49-F238E27FC236}">
                <a16:creationId xmlns:a16="http://schemas.microsoft.com/office/drawing/2014/main" id="{497ED8C8-B663-B0A0-11B8-0996E8CF56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65111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Analytics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97922B-137A-AC90-BC9D-F1981CA03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441200"/>
            <a:ext cx="7688700" cy="2261100"/>
          </a:xfrm>
        </p:spPr>
        <p:txBody>
          <a:bodyPr/>
          <a:lstStyle/>
          <a:p>
            <a:r>
              <a:rPr lang="en-US" dirty="0"/>
              <a:t>We create a stacked ensemble meta-learner model from our best performing models:</a:t>
            </a:r>
          </a:p>
          <a:p>
            <a:pPr lvl="1"/>
            <a:r>
              <a:rPr lang="en-US" dirty="0"/>
              <a:t>Base models:</a:t>
            </a:r>
          </a:p>
          <a:p>
            <a:pPr lvl="2"/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LightGBM</a:t>
            </a:r>
            <a:r>
              <a:rPr lang="en-US" dirty="0"/>
              <a:t>, Linear model with intercept</a:t>
            </a:r>
          </a:p>
          <a:p>
            <a:pPr lvl="1"/>
            <a:r>
              <a:rPr lang="en-US" dirty="0"/>
              <a:t>Meta model:</a:t>
            </a:r>
          </a:p>
          <a:p>
            <a:pPr lvl="2"/>
            <a:r>
              <a:rPr lang="en-US" dirty="0"/>
              <a:t>Elastic Net</a:t>
            </a:r>
          </a:p>
        </p:txBody>
      </p:sp>
      <p:pic>
        <p:nvPicPr>
          <p:cNvPr id="7" name="Picture 6" descr="A diagram of a model&#10;&#10;Description automatically generated">
            <a:extLst>
              <a:ext uri="{FF2B5EF4-FFF2-40B4-BE49-F238E27FC236}">
                <a16:creationId xmlns:a16="http://schemas.microsoft.com/office/drawing/2014/main" id="{BB809BCB-1DD2-EA66-A15E-E02251B2B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67" y="2571750"/>
            <a:ext cx="7772400" cy="195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47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>
          <a:extLst>
            <a:ext uri="{FF2B5EF4-FFF2-40B4-BE49-F238E27FC236}">
              <a16:creationId xmlns:a16="http://schemas.microsoft.com/office/drawing/2014/main" id="{3C7D7191-1963-D919-358F-1DC856248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>
            <a:extLst>
              <a:ext uri="{FF2B5EF4-FFF2-40B4-BE49-F238E27FC236}">
                <a16:creationId xmlns:a16="http://schemas.microsoft.com/office/drawing/2014/main" id="{DA6B1B30-8F94-8824-CCC6-94D744C06C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65111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Analytics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AC3ED-FF4B-6EFB-2F31-3160B319F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898" y="1526939"/>
            <a:ext cx="1565188" cy="3086250"/>
          </a:xfrm>
        </p:spPr>
        <p:txBody>
          <a:bodyPr>
            <a:normAutofit/>
          </a:bodyPr>
          <a:lstStyle/>
          <a:p>
            <a:r>
              <a:rPr lang="en" dirty="0"/>
              <a:t>Top 3 fold results with meta model learning</a:t>
            </a:r>
          </a:p>
          <a:p>
            <a:pPr marL="146050" indent="0">
              <a:buNone/>
            </a:pPr>
            <a:endParaRPr lang="en" dirty="0"/>
          </a:p>
        </p:txBody>
      </p:sp>
      <p:pic>
        <p:nvPicPr>
          <p:cNvPr id="5" name="Picture 4" descr="A graph of multiple blue and orange bars&#10;&#10;Description automatically generated">
            <a:extLst>
              <a:ext uri="{FF2B5EF4-FFF2-40B4-BE49-F238E27FC236}">
                <a16:creationId xmlns:a16="http://schemas.microsoft.com/office/drawing/2014/main" id="{E1F29DB2-5287-1227-04EC-303997B17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702" y="1280355"/>
            <a:ext cx="7088659" cy="37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93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 dirty="0"/>
              <a:t>We see that the meta learner model performs the best as expected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" sz="14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 dirty="0"/>
              <a:t>We will select this model for </a:t>
            </a:r>
            <a:r>
              <a:rPr lang="en-US" sz="1400" dirty="0"/>
              <a:t>implementation </a:t>
            </a:r>
            <a:r>
              <a:rPr lang="en" sz="1400" dirty="0"/>
              <a:t>but acknowledging</a:t>
            </a:r>
            <a:r>
              <a:rPr lang="en-US" sz="1400" dirty="0"/>
              <a:t>g</a:t>
            </a:r>
            <a:r>
              <a:rPr lang="en" sz="1400" dirty="0"/>
              <a:t> the following:</a:t>
            </a:r>
          </a:p>
          <a:p>
            <a:pPr lvl="1" indent="-311150">
              <a:buSzPts val="1300"/>
              <a:buChar char="●"/>
            </a:pPr>
            <a:r>
              <a:rPr lang="en" sz="1400" dirty="0"/>
              <a:t>This is the most complex model for </a:t>
            </a:r>
            <a:r>
              <a:rPr lang="en-US" sz="1400" dirty="0"/>
              <a:t>implementation</a:t>
            </a:r>
            <a:r>
              <a:rPr lang="en" sz="1400" dirty="0"/>
              <a:t> and would need to consult with our </a:t>
            </a:r>
            <a:r>
              <a:rPr lang="en-US" sz="1400" dirty="0"/>
              <a:t>implementation</a:t>
            </a:r>
            <a:r>
              <a:rPr lang="en" sz="1400" dirty="0"/>
              <a:t> team about the tradeoffs of </a:t>
            </a:r>
            <a:r>
              <a:rPr lang="en-US" sz="1400" dirty="0"/>
              <a:t>implementation</a:t>
            </a:r>
            <a:r>
              <a:rPr lang="en" sz="1400" dirty="0"/>
              <a:t> this mode, versus something more simplistic</a:t>
            </a:r>
            <a:endParaRPr sz="14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</a:t>
            </a:r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400" y="1774303"/>
            <a:ext cx="6655201" cy="33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 and Problem Definition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 and Problem Definition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7650" y="1972600"/>
            <a:ext cx="7688700" cy="27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Helvetica Neue"/>
              <a:buChar char="●"/>
            </a:pP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Describes (almost) every aspect of residential homes in Ames, Iowa</a:t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Helvetica Neue"/>
              <a:buChar char="●"/>
            </a:pP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79 explanatory variables</a:t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Helvetica Neue"/>
              <a:buChar char="●"/>
            </a:pPr>
            <a:r>
              <a:rPr lang="en" sz="1900" b="1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Goal:</a:t>
            </a: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predict the final price of each home</a:t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 u="sng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Location: </a:t>
            </a:r>
            <a:r>
              <a:rPr lang="en" sz="1900" u="sng">
                <a:solidFill>
                  <a:schemeClr val="hlink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https://www.kaggle.com/competitions/house-prices-advanced-regression-techniques/data</a:t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Importing and Processing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Importing and Processing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400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3"/>
              <a:buChar char="●"/>
            </a:pPr>
            <a:r>
              <a:rPr lang="en" sz="1502" b="1"/>
              <a:t>Target Variable:</a:t>
            </a:r>
            <a:r>
              <a:rPr lang="en" sz="1502"/>
              <a:t> Sale Price</a:t>
            </a:r>
            <a:endParaRPr sz="1502"/>
          </a:p>
          <a:p>
            <a:pPr marL="457200" lvl="0" indent="-32400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3"/>
              <a:buChar char="●"/>
            </a:pPr>
            <a:r>
              <a:rPr lang="en" sz="1502"/>
              <a:t>1460 Total Records</a:t>
            </a:r>
            <a:endParaRPr sz="1502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1502"/>
          </a:p>
          <a:p>
            <a:pPr marL="457200" lvl="0" indent="-324008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3"/>
              <a:buChar char="●"/>
            </a:pPr>
            <a:r>
              <a:rPr lang="en" sz="1502"/>
              <a:t>43 Categorical Variables</a:t>
            </a:r>
            <a:endParaRPr sz="1502"/>
          </a:p>
          <a:p>
            <a:pPr marL="457200" lvl="0" indent="-32400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3"/>
              <a:buChar char="●"/>
            </a:pPr>
            <a:r>
              <a:rPr lang="en" sz="1502"/>
              <a:t>37 Continuous Variables (including Sale Price)</a:t>
            </a:r>
            <a:endParaRPr sz="1502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1502"/>
          </a:p>
          <a:p>
            <a:pPr marL="457200" lvl="0" indent="-324008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3"/>
              <a:buChar char="●"/>
            </a:pPr>
            <a:r>
              <a:rPr lang="en" sz="1502" b="1"/>
              <a:t>Variables: </a:t>
            </a:r>
            <a:r>
              <a:rPr lang="en" sz="1502"/>
              <a:t>Lot area, house style, year built, overall quality, 1st &amp; 2nd floor square footage, # of bedrooms, # of bathrooms, kitchen quality, neighborhood name, zip code, etc.</a:t>
            </a:r>
            <a:endParaRPr sz="1502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Importing and Processing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175" y="1853850"/>
            <a:ext cx="6361240" cy="31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Importing and Processing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18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Imputed PoolQC missing data as “None”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Imputed other columns missing data as “None” (Alley, Fence, Garage Type, etc.)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Imputed some contentious variables with the Median (Lot footage by neighborhood)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Imputed Sale Type and Kitchen variables quality with the mode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Dropped the Utilities column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After doing all this there were no missing values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Importing and Processing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704850" y="2072725"/>
            <a:ext cx="41376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outliers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Removed outliers where Living Area &gt; 4000 and Sale Price is  less than 300,000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238" y="2322413"/>
            <a:ext cx="391477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576</Words>
  <Application>Microsoft Macintosh PowerPoint</Application>
  <PresentationFormat>On-screen Show (16:9)</PresentationFormat>
  <Paragraphs>92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Helvetica Neue</vt:lpstr>
      <vt:lpstr>Courier New</vt:lpstr>
      <vt:lpstr>Lato</vt:lpstr>
      <vt:lpstr>Arial</vt:lpstr>
      <vt:lpstr>Raleway</vt:lpstr>
      <vt:lpstr>Streamline</vt:lpstr>
      <vt:lpstr>Final Project Presentation</vt:lpstr>
      <vt:lpstr>Table Of Contents</vt:lpstr>
      <vt:lpstr>Data Description and Problem Definition</vt:lpstr>
      <vt:lpstr>Data Description and Problem Definition</vt:lpstr>
      <vt:lpstr>Data Importing and Processing</vt:lpstr>
      <vt:lpstr>Data Importing and Processing</vt:lpstr>
      <vt:lpstr>Data Importing and Processing </vt:lpstr>
      <vt:lpstr>Data Importing and Processing </vt:lpstr>
      <vt:lpstr>Data Importing and Processing </vt:lpstr>
      <vt:lpstr>Data Importing and Processing </vt:lpstr>
      <vt:lpstr>Data Analysis and Visualization</vt:lpstr>
      <vt:lpstr>Data Analysis and Visualization</vt:lpstr>
      <vt:lpstr>Data Analysis and Visualization </vt:lpstr>
      <vt:lpstr>Data Analysis and Visualization</vt:lpstr>
      <vt:lpstr>Data Analysis and Visualization</vt:lpstr>
      <vt:lpstr>Data Analytics</vt:lpstr>
      <vt:lpstr>Data Analytics</vt:lpstr>
      <vt:lpstr>Data Analytics</vt:lpstr>
      <vt:lpstr>Data Analytics</vt:lpstr>
      <vt:lpstr>Data Analytics</vt:lpstr>
      <vt:lpstr>Data Analytics</vt:lpstr>
      <vt:lpstr>Data Analytics</vt:lpstr>
      <vt:lpstr>Questions?</vt:lpstr>
      <vt:lpstr>Appendix</vt:lpstr>
      <vt:lpstr>Data Analytics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cp:lastModifiedBy>Daniel Matlock</cp:lastModifiedBy>
  <cp:revision>4</cp:revision>
  <dcterms:modified xsi:type="dcterms:W3CDTF">2024-01-22T01:54:43Z</dcterms:modified>
</cp:coreProperties>
</file>