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5" r:id="rId3"/>
    <p:sldId id="276" r:id="rId4"/>
    <p:sldId id="312" r:id="rId5"/>
    <p:sldId id="1713" r:id="rId6"/>
    <p:sldId id="1714" r:id="rId7"/>
    <p:sldId id="1715" r:id="rId8"/>
    <p:sldId id="309" r:id="rId9"/>
    <p:sldId id="278" r:id="rId10"/>
    <p:sldId id="280" r:id="rId11"/>
    <p:sldId id="281" r:id="rId12"/>
    <p:sldId id="303" r:id="rId13"/>
    <p:sldId id="1709" r:id="rId14"/>
    <p:sldId id="266" r:id="rId15"/>
    <p:sldId id="1705" r:id="rId16"/>
    <p:sldId id="1712" r:id="rId17"/>
    <p:sldId id="304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600" b="1" dirty="0">
                <a:latin typeface="+mj-lt"/>
              </a:rPr>
              <a:t>Cumulative Lines of Code</a:t>
            </a:r>
            <a:r>
              <a:rPr lang="en-CA" sz="1600" b="1" baseline="0" dirty="0">
                <a:latin typeface="+mj-lt"/>
              </a:rPr>
              <a:t> Comparison</a:t>
            </a:r>
            <a:endParaRPr lang="en-CA" sz="1600" b="1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scikit-learn</c:v>
                </c:pt>
              </c:strCache>
            </c:strRef>
          </c:tx>
          <c:spPr>
            <a:ln w="25400" cap="flat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Data Preparation</c:v>
                </c:pt>
                <c:pt idx="1">
                  <c:v>Model Training</c:v>
                </c:pt>
                <c:pt idx="2">
                  <c:v>Model Selection</c:v>
                </c:pt>
                <c:pt idx="3">
                  <c:v>Model Evaluation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138</c:v>
                </c:pt>
                <c:pt idx="2">
                  <c:v>162</c:v>
                </c:pt>
                <c:pt idx="3">
                  <c:v>170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E5-6F4D-B41A-2516E18AD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PyCaret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Data Preparation</c:v>
                </c:pt>
                <c:pt idx="1">
                  <c:v>Model Training</c:v>
                </c:pt>
                <c:pt idx="2">
                  <c:v>Model Selection</c:v>
                </c:pt>
                <c:pt idx="3">
                  <c:v>Model Evaluation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</c:v>
                </c:pt>
                <c:pt idx="1">
                  <c:v>19</c:v>
                </c:pt>
                <c:pt idx="2">
                  <c:v>22</c:v>
                </c:pt>
                <c:pt idx="3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E5-6F4D-B41A-2516E18AD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4075584"/>
        <c:axId val="1128341824"/>
      </c:lineChart>
      <c:catAx>
        <c:axId val="111407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128341824"/>
        <c:crosses val="autoZero"/>
        <c:auto val="1"/>
        <c:lblAlgn val="ctr"/>
        <c:lblOffset val="100"/>
        <c:noMultiLvlLbl val="0"/>
      </c:catAx>
      <c:valAx>
        <c:axId val="112834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11407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942381523210463"/>
          <c:y val="0.37970573180427136"/>
          <c:w val="0.13885993226725998"/>
          <c:h val="0.150031474281482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>
            <a:spLocks noGrp="1"/>
          </p:cNvSpPr>
          <p:nvPr>
            <p:ph type="title"/>
          </p:nvPr>
        </p:nvSpPr>
        <p:spPr>
          <a:xfrm>
            <a:off x="345734" y="273845"/>
            <a:ext cx="8444975" cy="74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AB85-862A-154B-82C4-1505BA9369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410" y="1175657"/>
            <a:ext cx="8444975" cy="3233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91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owardsdatascience.com/build-your-first-anomaly-detector-in-power-bi-using-pycaret-2b41b363244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hyperlink" Target="https://towardsdatascience.com/deploy-machine-learning-pipeline-on-cloud-using-docker-container-bec64458dc0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owardsdatascience.com/build-and-deploy-your-first-machine-learning-web-app-e020db344a9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hyperlink" Target="https://towardsdatascience.com/machine-learning-in-power-bi-using-pycaret-34307f09394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oez-62905.medium.com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11" Type="http://schemas.openxmlformats.org/officeDocument/2006/relationships/image" Target="../media/image1.png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thub.com/pycaret/pycaret-demo-mlflow" TargetMode="External"/><Relationship Id="rId3" Type="http://schemas.openxmlformats.org/officeDocument/2006/relationships/hyperlink" Target="https://pycaret.readthedocs.io/en/latest/" TargetMode="External"/><Relationship Id="rId7" Type="http://schemas.openxmlformats.org/officeDocument/2006/relationships/hyperlink" Target="https://moez-62905.medium.com/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xA1YTYJ9BEeo50lxyI_B3g" TargetMode="External"/><Relationship Id="rId5" Type="http://schemas.openxmlformats.org/officeDocument/2006/relationships/hyperlink" Target="https://www.linkedin.com/company/pycaret" TargetMode="External"/><Relationship Id="rId4" Type="http://schemas.openxmlformats.org/officeDocument/2006/relationships/hyperlink" Target="https://www.github.com/pycaret/pycaret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oin.slack.com/t/pycaret/shared_invite/zt-p7aaexnl-EqdTfZ9U~mF0CwNcltffH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join.slack.com/t/pycaret/shared_invite/zt-kdoe7hee-yvNANPHXPM9VtK7R6Npx4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anomaly-detection-with-pycaret-706a6e2b24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towardsdatascience.com/supercharge-your-machine-learning-experiments-with-pycaret-and-gradio-5932c61f80d9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101-for-beginners-7427dcfdc2f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towardsdatascience.com/multiple-time-series-forecasting-with-pycaret-bc0a779a22fe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forecasting-with-pycaret-regression-module-237b703a0c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towardsdatascience.com/5-things-you-are-doing-wrong-in-pycaret-e01981575d2a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caret-2-2-is-here-whats-new-ad7612ca63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towardsdatascience.com/pycaret-2-1-is-here-whats-new-4aae6a7f636a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owardsdatascience.com/deploy-machine-learning-model-on-google-kubernetes-engine-94daac85108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hyperlink" Target="https://towardsdatascience.com/how-to-implement-clustering-in-power-bi-using-pycaret-4b5e34b1405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68555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Machine Learning with PyCaret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215256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Apr 27</a:t>
            </a:r>
            <a:r>
              <a:rPr lang="en" sz="1600" dirty="0"/>
              <a:t>, 2021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04" y="390943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8" y="1151756"/>
            <a:ext cx="4174650" cy="2947381"/>
          </a:xfrm>
          <a:prstGeom prst="rect">
            <a:avLst/>
          </a:prstGeom>
        </p:spPr>
      </p:pic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88" y="1151756"/>
            <a:ext cx="4260301" cy="2984175"/>
          </a:xfrm>
          <a:prstGeom prst="rect">
            <a:avLst/>
          </a:prstGeom>
        </p:spPr>
      </p:pic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2" y="1246583"/>
            <a:ext cx="4232103" cy="2984175"/>
          </a:xfrm>
          <a:prstGeom prst="rect">
            <a:avLst/>
          </a:prstGeom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980" y="1234857"/>
            <a:ext cx="4650581" cy="3007625"/>
          </a:xfrm>
          <a:prstGeom prst="rect">
            <a:avLst/>
          </a:prstGeom>
        </p:spPr>
      </p:pic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87" y="1971459"/>
            <a:ext cx="2763393" cy="649821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10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66" y="199835"/>
            <a:ext cx="8520600" cy="628068"/>
          </a:xfrm>
        </p:spPr>
        <p:txBody>
          <a:bodyPr/>
          <a:lstStyle/>
          <a:p>
            <a:pPr algn="l"/>
            <a:r>
              <a:rPr lang="en-CA" sz="3200" dirty="0"/>
              <a:t>Machine Learning Life Cycle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47575-171C-4386-80E3-885665EF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" y="1416268"/>
            <a:ext cx="9022081" cy="22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3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66453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" dirty="0"/>
              <a:t>PyCaret?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055283"/>
            <a:ext cx="8520600" cy="117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PyCaret is an open source, low-code machine learning library and end-to-end model management tool created to help you automate your machine learning workflows in Python. It is commonly used for rapid prototyping and deployment of ML pipelines.</a:t>
            </a:r>
            <a:endParaRPr sz="1600" dirty="0"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698031" y="26408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 dirty="0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 dirty="0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 dirty="0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E3DCF37C-7D92-4D88-BA79-B8031E10A16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4A5BCF-0D6D-9C46-BAAC-61C2BCAC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34" y="273845"/>
            <a:ext cx="8444975" cy="744141"/>
          </a:xfrm>
        </p:spPr>
        <p:txBody>
          <a:bodyPr/>
          <a:lstStyle/>
          <a:p>
            <a:r>
              <a:rPr lang="en-US" dirty="0"/>
              <a:t>Impact of PyCaret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6A6729-C088-684C-A3DC-5502834EBC9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6316884"/>
              </p:ext>
            </p:extLst>
          </p:nvPr>
        </p:nvGraphicFramePr>
        <p:xfrm>
          <a:off x="345734" y="1288416"/>
          <a:ext cx="8445104" cy="344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53AF30-390D-461C-BE19-FB8CE8176EA4}"/>
              </a:ext>
            </a:extLst>
          </p:cNvPr>
          <p:cNvSpPr txBox="1"/>
          <p:nvPr/>
        </p:nvSpPr>
        <p:spPr>
          <a:xfrm rot="16200000">
            <a:off x="-647285" y="2722590"/>
            <a:ext cx="1656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>
                <a:latin typeface="+mj-lt"/>
              </a:rPr>
              <a:t>Cumulative lines of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2DEA7-E86A-4767-9DDB-A09C48F6D50D}"/>
              </a:ext>
            </a:extLst>
          </p:cNvPr>
          <p:cNvSpPr txBox="1"/>
          <p:nvPr/>
        </p:nvSpPr>
        <p:spPr>
          <a:xfrm>
            <a:off x="3511267" y="4616287"/>
            <a:ext cx="1968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latin typeface="+mj-lt"/>
              </a:rPr>
              <a:t>Machine Learning Workflow</a:t>
            </a:r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C48EE05E-2F9F-4DAE-AE85-A7F62FA999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18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50E4BF-3690-4262-8F40-79173AA30798}"/>
              </a:ext>
            </a:extLst>
          </p:cNvPr>
          <p:cNvCxnSpPr>
            <a:cxnSpLocks/>
          </p:cNvCxnSpPr>
          <p:nvPr/>
        </p:nvCxnSpPr>
        <p:spPr>
          <a:xfrm>
            <a:off x="1825990" y="3174292"/>
            <a:ext cx="46728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1D038D-D0E2-4DE7-919D-57DFDE7711AB}"/>
              </a:ext>
            </a:extLst>
          </p:cNvPr>
          <p:cNvCxnSpPr>
            <a:cxnSpLocks/>
          </p:cNvCxnSpPr>
          <p:nvPr/>
        </p:nvCxnSpPr>
        <p:spPr>
          <a:xfrm>
            <a:off x="1817193" y="2002699"/>
            <a:ext cx="2986598" cy="384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9" y="318759"/>
            <a:ext cx="7135802" cy="572700"/>
          </a:xfrm>
        </p:spPr>
        <p:txBody>
          <a:bodyPr/>
          <a:lstStyle/>
          <a:p>
            <a:r>
              <a:rPr lang="en-CA" dirty="0">
                <a:latin typeface="+mj-lt"/>
              </a:rPr>
              <a:t>Machine Learning use-case supported: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083DAE-1AB4-45C2-B539-8BAE381C2D1F}"/>
              </a:ext>
            </a:extLst>
          </p:cNvPr>
          <p:cNvSpPr/>
          <p:nvPr/>
        </p:nvSpPr>
        <p:spPr>
          <a:xfrm>
            <a:off x="2220013" y="1569562"/>
            <a:ext cx="130211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>
                <a:latin typeface="+mj-lt"/>
              </a:rPr>
              <a:t>Classification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F1D2A4-EA6B-4C6C-B97A-668FC8FD82EA}"/>
              </a:ext>
            </a:extLst>
          </p:cNvPr>
          <p:cNvSpPr/>
          <p:nvPr/>
        </p:nvSpPr>
        <p:spPr>
          <a:xfrm>
            <a:off x="3693508" y="1569562"/>
            <a:ext cx="1244250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Regression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B75842-2AAE-4B96-AD79-6AAAB341F241}"/>
              </a:ext>
            </a:extLst>
          </p:cNvPr>
          <p:cNvSpPr/>
          <p:nvPr/>
        </p:nvSpPr>
        <p:spPr>
          <a:xfrm>
            <a:off x="2220014" y="2723168"/>
            <a:ext cx="1302118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Clustering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D249-2ED9-4730-9F6E-EB20EF4DB70C}"/>
              </a:ext>
            </a:extLst>
          </p:cNvPr>
          <p:cNvSpPr/>
          <p:nvPr/>
        </p:nvSpPr>
        <p:spPr>
          <a:xfrm>
            <a:off x="3700280" y="2723168"/>
            <a:ext cx="124424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Anomaly Detection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4B9DA2-642B-4D0E-BA5F-8CF396F1F45B}"/>
              </a:ext>
            </a:extLst>
          </p:cNvPr>
          <p:cNvSpPr/>
          <p:nvPr/>
        </p:nvSpPr>
        <p:spPr>
          <a:xfrm>
            <a:off x="5117089" y="2723164"/>
            <a:ext cx="124424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+mj-lt"/>
              </a:rPr>
              <a:t>Association Rule Mining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729571-93C7-4A2A-B492-A55D1681D886}"/>
              </a:ext>
            </a:extLst>
          </p:cNvPr>
          <p:cNvSpPr/>
          <p:nvPr/>
        </p:nvSpPr>
        <p:spPr>
          <a:xfrm>
            <a:off x="6516078" y="2723164"/>
            <a:ext cx="1244248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+mj-lt"/>
              </a:rPr>
              <a:t>Natural Language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1A2C4-4CD4-4AFB-836C-E6F4B1B986F8}"/>
              </a:ext>
            </a:extLst>
          </p:cNvPr>
          <p:cNvSpPr txBox="1"/>
          <p:nvPr/>
        </p:nvSpPr>
        <p:spPr>
          <a:xfrm>
            <a:off x="369045" y="1833422"/>
            <a:ext cx="150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+mj-lt"/>
              </a:rPr>
              <a:t>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97B03-E1A9-4EC6-8C31-3E397DD24550}"/>
              </a:ext>
            </a:extLst>
          </p:cNvPr>
          <p:cNvSpPr txBox="1"/>
          <p:nvPr/>
        </p:nvSpPr>
        <p:spPr>
          <a:xfrm>
            <a:off x="52241" y="2995768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+mj-lt"/>
              </a:rPr>
              <a:t>UNSUPERVISED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614DCA-9A29-4111-8189-6D7C31E4A2AF}"/>
              </a:ext>
            </a:extLst>
          </p:cNvPr>
          <p:cNvSpPr/>
          <p:nvPr/>
        </p:nvSpPr>
        <p:spPr>
          <a:xfrm>
            <a:off x="5116534" y="1569562"/>
            <a:ext cx="1244249" cy="88376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Time Series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E914B1-8020-4ECB-A474-B13B473409D9}"/>
              </a:ext>
            </a:extLst>
          </p:cNvPr>
          <p:cNvCxnSpPr>
            <a:cxnSpLocks/>
          </p:cNvCxnSpPr>
          <p:nvPr/>
        </p:nvCxnSpPr>
        <p:spPr>
          <a:xfrm>
            <a:off x="4950953" y="2032875"/>
            <a:ext cx="1728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oogle Shape;150;p23">
            <a:extLst>
              <a:ext uri="{FF2B5EF4-FFF2-40B4-BE49-F238E27FC236}">
                <a16:creationId xmlns:a16="http://schemas.microsoft.com/office/drawing/2014/main" id="{1B30C99F-9ED1-4E04-92FD-5928F73157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21D9-9E41-4493-B2FD-82DBA3DF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85" y="500450"/>
            <a:ext cx="2702433" cy="572700"/>
          </a:xfrm>
        </p:spPr>
        <p:txBody>
          <a:bodyPr/>
          <a:lstStyle/>
          <a:p>
            <a:pPr algn="ctr"/>
            <a:r>
              <a:rPr lang="en-CA" dirty="0"/>
              <a:t>Demo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A7B358BB-5711-4C07-8401-32E37DE8C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607BD51-00CC-43CE-86FB-6E5ACA5E9B16}"/>
              </a:ext>
            </a:extLst>
          </p:cNvPr>
          <p:cNvGrpSpPr/>
          <p:nvPr/>
        </p:nvGrpSpPr>
        <p:grpSpPr>
          <a:xfrm>
            <a:off x="775127" y="2418080"/>
            <a:ext cx="7515011" cy="873760"/>
            <a:chOff x="775127" y="2418080"/>
            <a:chExt cx="7515011" cy="8737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F1D84A-2A38-4E06-9417-542088FD4D1E}"/>
                </a:ext>
              </a:extLst>
            </p:cNvPr>
            <p:cNvSpPr/>
            <p:nvPr/>
          </p:nvSpPr>
          <p:spPr>
            <a:xfrm>
              <a:off x="775127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Train Model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CCDBD6-61AF-4B1B-B9C0-FBCCDD779E49}"/>
                </a:ext>
              </a:extLst>
            </p:cNvPr>
            <p:cNvSpPr/>
            <p:nvPr/>
          </p:nvSpPr>
          <p:spPr>
            <a:xfrm>
              <a:off x="2810513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Tune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112F04-E229-4F06-9B66-0C21374AF647}"/>
                </a:ext>
              </a:extLst>
            </p:cNvPr>
            <p:cNvSpPr/>
            <p:nvPr/>
          </p:nvSpPr>
          <p:spPr>
            <a:xfrm>
              <a:off x="4845899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Analyze Model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BFB213-C3DD-4F1D-B855-F09B97031B3D}"/>
                </a:ext>
              </a:extLst>
            </p:cNvPr>
            <p:cNvSpPr/>
            <p:nvPr/>
          </p:nvSpPr>
          <p:spPr>
            <a:xfrm>
              <a:off x="6881285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Deploy Model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F00C03-8D03-4754-8F98-70FBD1495FA8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2183980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E39283-6F4C-401C-9453-8CCDEACB32FC}"/>
                </a:ext>
              </a:extLst>
            </p:cNvPr>
            <p:cNvCxnSpPr/>
            <p:nvPr/>
          </p:nvCxnSpPr>
          <p:spPr>
            <a:xfrm>
              <a:off x="4219366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7258B5-456A-4669-9158-32D023A58FD6}"/>
                </a:ext>
              </a:extLst>
            </p:cNvPr>
            <p:cNvCxnSpPr/>
            <p:nvPr/>
          </p:nvCxnSpPr>
          <p:spPr>
            <a:xfrm>
              <a:off x="6254752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0EA30B-0902-4787-80D4-C399098A82F9}"/>
              </a:ext>
            </a:extLst>
          </p:cNvPr>
          <p:cNvSpPr/>
          <p:nvPr/>
        </p:nvSpPr>
        <p:spPr>
          <a:xfrm>
            <a:off x="250613" y="1862667"/>
            <a:ext cx="8554720" cy="205909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400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272413"/>
            <a:ext cx="2587504" cy="628068"/>
          </a:xfrm>
        </p:spPr>
        <p:txBody>
          <a:bodyPr/>
          <a:lstStyle/>
          <a:p>
            <a:pPr algn="l"/>
            <a:r>
              <a:rPr lang="en-CA" sz="2800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1503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253067"/>
            <a:ext cx="806421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Data Scientist with 10+ years of experience in solving business problems using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Background in Finance, Economics, Analytics, and Data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Worked in Healthcare, Education, Consulting, and Fintech.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Member of CPA, CMA, Canada and ACMA, UK,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Lived and worked in Asia, Middle East, East Africa, North America. 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482685"/>
            <a:ext cx="2965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https://www.linkedin.com/in/profile-moez/</a:t>
            </a:r>
            <a:endParaRPr lang="en-CA" sz="12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474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3886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3912233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6"/>
              </a:rPr>
              <a:t>https://twitter.com/moezpycaretorg1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569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474442"/>
            <a:ext cx="2464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8"/>
              </a:rPr>
              <a:t>https://moez-62905.medium.com/</a:t>
            </a:r>
            <a:endParaRPr lang="en-CA" sz="1200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3851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3889020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10"/>
              </a:rPr>
              <a:t>moez@pycaret.org</a:t>
            </a:r>
            <a:endParaRPr lang="en-CA" sz="12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61E0399A-65C4-4AF2-8A96-D6286A5CF82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Official : </a:t>
            </a:r>
            <a:r>
              <a:rPr lang="en-CA" dirty="0">
                <a:hlinkClick r:id="rId2"/>
              </a:rPr>
              <a:t>https://www.pycaret.org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Docs: </a:t>
            </a:r>
            <a:r>
              <a:rPr lang="en-CA" dirty="0">
                <a:hlinkClick r:id="rId3"/>
              </a:rPr>
              <a:t>https://pycaret.readthedocs.io/en/latest/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PyCaret GitHub : </a:t>
            </a:r>
            <a:r>
              <a:rPr lang="en-CA" dirty="0">
                <a:hlinkClick r:id="rId4"/>
              </a:rPr>
              <a:t>https://www.github.com/pycaret/pycaret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LinkedIn : </a:t>
            </a:r>
            <a:r>
              <a:rPr lang="en-CA" dirty="0">
                <a:hlinkClick r:id="rId5"/>
              </a:rPr>
              <a:t>https://www.linkedin.com/company/pycaret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YouTube : </a:t>
            </a:r>
            <a:r>
              <a:rPr lang="en-CA" dirty="0">
                <a:hlinkClick r:id="rId6"/>
              </a:rPr>
              <a:t>https://www.youtube.com/channel/UCxA1YTYJ9BEeo50lxyI_B3g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Medium : </a:t>
            </a:r>
            <a:r>
              <a:rPr lang="en-CA" dirty="0">
                <a:hlinkClick r:id="rId7"/>
              </a:rPr>
              <a:t>https://moez-62905.medium.com/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highlight>
                  <a:srgbClr val="FFFF00"/>
                </a:highlight>
              </a:rPr>
              <a:t>Today’s Presentation and Demo : </a:t>
            </a:r>
            <a:r>
              <a:rPr lang="en-CA" sz="1200" dirty="0">
                <a:highlight>
                  <a:srgbClr val="FFFF00"/>
                </a:highlight>
                <a:hlinkClick r:id="rId8"/>
              </a:rPr>
              <a:t>https://www.github.com/pycaret/pycaret-demo-mlflow</a:t>
            </a:r>
            <a:endParaRPr lang="en-CA" dirty="0"/>
          </a:p>
          <a:p>
            <a:endParaRPr lang="en-CA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271464" y="4304139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</a:t>
            </a:r>
            <a:r>
              <a:rPr lang="en-US" b="1" dirty="0"/>
              <a:t>#pycaret </a:t>
            </a:r>
            <a:r>
              <a:rPr lang="en-US" dirty="0"/>
              <a:t>on LinkedIn and Twitter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Join our community!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320582" y="3858244"/>
            <a:ext cx="6906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>
                <a:hlinkClick r:id="rId2"/>
              </a:rPr>
              <a:t>https://join.slack.com/t/pycaret/shared_invite/zt-p7aaexnl-EqdTfZ9U~mF0CwNcltffHg</a:t>
            </a:r>
            <a:endParaRPr lang="en-US" dirty="0"/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text, clipa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CCF8B986-DBA6-4E45-9ADC-75C9DA32C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38" y="891275"/>
            <a:ext cx="7772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</a:t>
            </a:r>
            <a:endParaRPr lang="en-CA" sz="3200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9A029FB2-469E-44CD-8695-7F3023CEC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42" y="1294766"/>
            <a:ext cx="3987717" cy="3435875"/>
          </a:xfrm>
          <a:prstGeom prst="rect">
            <a:avLst/>
          </a:prstGeom>
        </p:spPr>
      </p:pic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9542AB12-409A-4813-8652-6A98BB12E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543" y="1247352"/>
            <a:ext cx="4068996" cy="34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9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254A5D-8479-4902-8B53-369870233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28" y="1397565"/>
            <a:ext cx="4230602" cy="3350539"/>
          </a:xfrm>
          <a:prstGeom prst="rect">
            <a:avLst/>
          </a:prstGeom>
        </p:spPr>
      </p:pic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7961F581-1E88-49F9-B57B-A25AD57D7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524" y="1397566"/>
            <a:ext cx="4442289" cy="35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2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944E3952-2FEB-4B85-9BF0-E056B7FC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88" y="1354596"/>
            <a:ext cx="4157112" cy="3490113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0598B270-7F6E-48FF-B3E7-DD1037AEA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69100"/>
            <a:ext cx="4222509" cy="34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6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2DA9BE29-0303-4C88-8857-E10F481F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72" y="1428589"/>
            <a:ext cx="4166207" cy="2601544"/>
          </a:xfrm>
          <a:prstGeom prst="rect">
            <a:avLst/>
          </a:prstGeom>
        </p:spPr>
      </p:pic>
      <p:pic>
        <p:nvPicPr>
          <p:cNvPr id="13" name="Picture 12">
            <a:hlinkClick r:id="rId5"/>
            <a:extLst>
              <a:ext uri="{FF2B5EF4-FFF2-40B4-BE49-F238E27FC236}">
                <a16:creationId xmlns:a16="http://schemas.microsoft.com/office/drawing/2014/main" id="{6D63B062-0FAB-436C-8FD6-C441DE9BB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874" y="1428588"/>
            <a:ext cx="4362252" cy="24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8" y="1315073"/>
            <a:ext cx="4067418" cy="2831746"/>
          </a:xfrm>
          <a:prstGeom prst="rect">
            <a:avLst/>
          </a:prstGeom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88" y="1285892"/>
            <a:ext cx="4352047" cy="2860927"/>
          </a:xfrm>
          <a:prstGeom prst="rect">
            <a:avLst/>
          </a:prstGeom>
        </p:spPr>
      </p:pic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369</Words>
  <Application>Microsoft Office PowerPoint</Application>
  <PresentationFormat>On-screen Show (16:9)</PresentationFormat>
  <Paragraphs>68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Machine Learning with PyCaret</vt:lpstr>
      <vt:lpstr>About me</vt:lpstr>
      <vt:lpstr>Important Links</vt:lpstr>
      <vt:lpstr>Join our community!</vt:lpstr>
      <vt:lpstr>Resources</vt:lpstr>
      <vt:lpstr>Resources (cont.)</vt:lpstr>
      <vt:lpstr>Resources (cont.)</vt:lpstr>
      <vt:lpstr>Resources (cont.)</vt:lpstr>
      <vt:lpstr>Resources (cont.)</vt:lpstr>
      <vt:lpstr>Resources (cont.)</vt:lpstr>
      <vt:lpstr>Resources (cont.)</vt:lpstr>
      <vt:lpstr>Let’s get started</vt:lpstr>
      <vt:lpstr>Machine Learning Life Cycle</vt:lpstr>
      <vt:lpstr>What is PyCaret?</vt:lpstr>
      <vt:lpstr>Impact of PyCaret</vt:lpstr>
      <vt:lpstr>Machine Learning use-case supported: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106</cp:revision>
  <dcterms:modified xsi:type="dcterms:W3CDTF">2021-04-26T01:39:37Z</dcterms:modified>
</cp:coreProperties>
</file>