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59" r:id="rId8"/>
    <p:sldId id="262" r:id="rId9"/>
    <p:sldId id="266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17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73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1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7/19/2021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6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1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023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8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9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4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5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66" r:id="rId4"/>
    <p:sldLayoutId id="2147483767" r:id="rId5"/>
    <p:sldLayoutId id="2147483772" r:id="rId6"/>
    <p:sldLayoutId id="2147483768" r:id="rId7"/>
    <p:sldLayoutId id="2147483769" r:id="rId8"/>
    <p:sldLayoutId id="2147483770" r:id="rId9"/>
    <p:sldLayoutId id="2147483771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D3CD50C-D979-42C6-8E41-1E4FD98DB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9221" y="941033"/>
            <a:ext cx="6008218" cy="1269507"/>
          </a:xfrm>
        </p:spPr>
        <p:txBody>
          <a:bodyPr anchor="b">
            <a:normAutofit/>
          </a:bodyPr>
          <a:lstStyle/>
          <a:p>
            <a:pPr algn="ctr"/>
            <a:r>
              <a:rPr lang="el-GR" sz="3600" dirty="0"/>
              <a:t>ΕΥΦΥΕΙΣ ΠΡΑΚΤΟΡΕΣ</a:t>
            </a:r>
            <a:br>
              <a:rPr lang="el-GR" sz="3600" dirty="0"/>
            </a:br>
            <a:r>
              <a:rPr lang="el-GR" sz="2000" dirty="0"/>
              <a:t>Απαλλακτική εργασία</a:t>
            </a:r>
            <a:endParaRPr lang="el-GR" sz="3600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93D96450-E1C2-408A-9A28-9E5CF8EC4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2821" y="4296791"/>
            <a:ext cx="6865028" cy="2104009"/>
          </a:xfrm>
        </p:spPr>
        <p:txBody>
          <a:bodyPr anchor="t">
            <a:noAutofit/>
          </a:bodyPr>
          <a:lstStyle/>
          <a:p>
            <a:pPr algn="r"/>
            <a:r>
              <a:rPr lang="el-GR" sz="2000" dirty="0"/>
              <a:t>Παναγιώτης Αποστολόπουλος, Π17007</a:t>
            </a:r>
          </a:p>
          <a:p>
            <a:pPr algn="r"/>
            <a:r>
              <a:rPr lang="el-GR" sz="2000" dirty="0"/>
              <a:t>Δημήτρης Ματσαγγάνης, Π17068</a:t>
            </a:r>
          </a:p>
          <a:p>
            <a:pPr algn="r"/>
            <a:r>
              <a:rPr lang="el-GR" sz="2000" dirty="0"/>
              <a:t>Παύλος Ρουμελιώτης, Π17112</a:t>
            </a:r>
          </a:p>
          <a:p>
            <a:pPr algn="r"/>
            <a:r>
              <a:rPr lang="el-GR" sz="2000" dirty="0"/>
              <a:t>Σκαρπέλος Αλέξανδρος, Π17122</a:t>
            </a:r>
            <a:endParaRPr lang="el-GR" dirty="0"/>
          </a:p>
          <a:p>
            <a:r>
              <a:rPr lang="el-GR" dirty="0"/>
              <a:t> </a:t>
            </a:r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3" name="Picture 3" descr="Αφηρημένο φόντο με συνδεδεμένες γυάλινες σφαίρες">
            <a:extLst>
              <a:ext uri="{FF2B5EF4-FFF2-40B4-BE49-F238E27FC236}">
                <a16:creationId xmlns:a16="http://schemas.microsoft.com/office/drawing/2014/main" id="{AFB0CA94-C0A5-4CEE-B414-5D6E22EE2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91" r="16127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42943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1" name="Τίτλος 1">
            <a:extLst>
              <a:ext uri="{FF2B5EF4-FFF2-40B4-BE49-F238E27FC236}">
                <a16:creationId xmlns:a16="http://schemas.microsoft.com/office/drawing/2014/main" id="{2A103D7D-93AB-4D4B-9E56-39D14B023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317" y="399494"/>
            <a:ext cx="6857365" cy="90738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Water Jug</a:t>
            </a:r>
            <a:br>
              <a:rPr lang="en-US" dirty="0"/>
            </a:br>
            <a:r>
              <a:rPr lang="el-GR" sz="2200" dirty="0"/>
              <a:t>Εμφάνιση αποτελέσματος</a:t>
            </a:r>
            <a:endParaRPr lang="el-GR" dirty="0"/>
          </a:p>
        </p:txBody>
      </p:sp>
      <p:pic>
        <p:nvPicPr>
          <p:cNvPr id="23" name="Εικόνα 22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6608D1CA-4282-4503-A443-40ED19C841FE}"/>
              </a:ext>
            </a:extLst>
          </p:cNvPr>
          <p:cNvPicPr/>
          <p:nvPr/>
        </p:nvPicPr>
        <p:blipFill rotWithShape="1">
          <a:blip r:embed="rId2"/>
          <a:srcRect t="34378"/>
          <a:stretch/>
        </p:blipFill>
        <p:spPr>
          <a:xfrm>
            <a:off x="2906749" y="1706373"/>
            <a:ext cx="6378499" cy="285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421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15" name="Τίτλος 1">
            <a:extLst>
              <a:ext uri="{FF2B5EF4-FFF2-40B4-BE49-F238E27FC236}">
                <a16:creationId xmlns:a16="http://schemas.microsoft.com/office/drawing/2014/main" id="{BD5C13E9-9DE9-486A-A071-1CB04E91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047" y="238312"/>
            <a:ext cx="3171595" cy="89839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A* (A Star)</a:t>
            </a:r>
            <a:endParaRPr lang="el-GR" dirty="0"/>
          </a:p>
        </p:txBody>
      </p:sp>
      <p:sp>
        <p:nvSpPr>
          <p:cNvPr id="16" name="Θέση περιεχομένου 4">
            <a:extLst>
              <a:ext uri="{FF2B5EF4-FFF2-40B4-BE49-F238E27FC236}">
                <a16:creationId xmlns:a16="http://schemas.microsoft.com/office/drawing/2014/main" id="{ED118B81-9766-4226-AB93-1DECCF5D9A61}"/>
              </a:ext>
            </a:extLst>
          </p:cNvPr>
          <p:cNvSpPr txBox="1">
            <a:spLocks/>
          </p:cNvSpPr>
          <p:nvPr/>
        </p:nvSpPr>
        <p:spPr>
          <a:xfrm>
            <a:off x="479983" y="1281062"/>
            <a:ext cx="2321094" cy="72595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Κλειστό σύνολο</a:t>
            </a:r>
          </a:p>
        </p:txBody>
      </p: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15DD9F5C-3F9F-4A1A-9F24-15C3461B4A85}"/>
              </a:ext>
            </a:extLst>
          </p:cNvPr>
          <p:cNvCxnSpPr>
            <a:cxnSpLocks/>
          </p:cNvCxnSpPr>
          <p:nvPr/>
        </p:nvCxnSpPr>
        <p:spPr>
          <a:xfrm flipV="1">
            <a:off x="2502978" y="1607405"/>
            <a:ext cx="103033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Θέση περιεχομένου 4">
            <a:extLst>
              <a:ext uri="{FF2B5EF4-FFF2-40B4-BE49-F238E27FC236}">
                <a16:creationId xmlns:a16="http://schemas.microsoft.com/office/drawing/2014/main" id="{B43B5544-FC8C-479C-A2D1-2EE6449D8DCA}"/>
              </a:ext>
            </a:extLst>
          </p:cNvPr>
          <p:cNvSpPr txBox="1">
            <a:spLocks/>
          </p:cNvSpPr>
          <p:nvPr/>
        </p:nvSpPr>
        <p:spPr>
          <a:xfrm>
            <a:off x="2354408" y="1084210"/>
            <a:ext cx="1327474" cy="72595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ορίζονται</a:t>
            </a:r>
          </a:p>
        </p:txBody>
      </p:sp>
      <p:sp>
        <p:nvSpPr>
          <p:cNvPr id="19" name="Θέση περιεχομένου 4">
            <a:extLst>
              <a:ext uri="{FF2B5EF4-FFF2-40B4-BE49-F238E27FC236}">
                <a16:creationId xmlns:a16="http://schemas.microsoft.com/office/drawing/2014/main" id="{0E6FB4FA-D837-4583-873F-0E5B47029E1F}"/>
              </a:ext>
            </a:extLst>
          </p:cNvPr>
          <p:cNvSpPr txBox="1">
            <a:spLocks/>
          </p:cNvSpPr>
          <p:nvPr/>
        </p:nvSpPr>
        <p:spPr>
          <a:xfrm>
            <a:off x="3603808" y="1261994"/>
            <a:ext cx="8212371" cy="90738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οι κόμβοι των καταστάσεων που έχουμε ήδη επισκεφθεί</a:t>
            </a:r>
          </a:p>
        </p:txBody>
      </p:sp>
      <p:sp>
        <p:nvSpPr>
          <p:cNvPr id="22" name="Θέση περιεχομένου 4">
            <a:extLst>
              <a:ext uri="{FF2B5EF4-FFF2-40B4-BE49-F238E27FC236}">
                <a16:creationId xmlns:a16="http://schemas.microsoft.com/office/drawing/2014/main" id="{F4B42138-D815-4ABB-858B-379F525E3653}"/>
              </a:ext>
            </a:extLst>
          </p:cNvPr>
          <p:cNvSpPr txBox="1">
            <a:spLocks/>
          </p:cNvSpPr>
          <p:nvPr/>
        </p:nvSpPr>
        <p:spPr>
          <a:xfrm>
            <a:off x="479983" y="2302253"/>
            <a:ext cx="2321094" cy="72595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Priority Heap</a:t>
            </a:r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Ευθύγραμμο βέλος σύνδεσης 22">
            <a:extLst>
              <a:ext uri="{FF2B5EF4-FFF2-40B4-BE49-F238E27FC236}">
                <a16:creationId xmlns:a16="http://schemas.microsoft.com/office/drawing/2014/main" id="{C191726B-4D3A-4CBC-BED8-C5819CA74F33}"/>
              </a:ext>
            </a:extLst>
          </p:cNvPr>
          <p:cNvCxnSpPr>
            <a:cxnSpLocks/>
          </p:cNvCxnSpPr>
          <p:nvPr/>
        </p:nvCxnSpPr>
        <p:spPr>
          <a:xfrm flipV="1">
            <a:off x="2285910" y="2644255"/>
            <a:ext cx="103033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Θέση περιεχομένου 4">
            <a:extLst>
              <a:ext uri="{FF2B5EF4-FFF2-40B4-BE49-F238E27FC236}">
                <a16:creationId xmlns:a16="http://schemas.microsoft.com/office/drawing/2014/main" id="{188360C5-3975-4B4E-BCE7-12E24793259A}"/>
              </a:ext>
            </a:extLst>
          </p:cNvPr>
          <p:cNvSpPr txBox="1">
            <a:spLocks/>
          </p:cNvSpPr>
          <p:nvPr/>
        </p:nvSpPr>
        <p:spPr>
          <a:xfrm>
            <a:off x="2196372" y="2126985"/>
            <a:ext cx="1327474" cy="72595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ορίζεται</a:t>
            </a:r>
          </a:p>
        </p:txBody>
      </p:sp>
      <p:sp>
        <p:nvSpPr>
          <p:cNvPr id="25" name="Θέση περιεχομένου 4">
            <a:extLst>
              <a:ext uri="{FF2B5EF4-FFF2-40B4-BE49-F238E27FC236}">
                <a16:creationId xmlns:a16="http://schemas.microsoft.com/office/drawing/2014/main" id="{692B7418-BFCA-4A51-A350-C848BF3AD1EA}"/>
              </a:ext>
            </a:extLst>
          </p:cNvPr>
          <p:cNvSpPr txBox="1">
            <a:spLocks/>
          </p:cNvSpPr>
          <p:nvPr/>
        </p:nvSpPr>
        <p:spPr>
          <a:xfrm>
            <a:off x="3603808" y="1952141"/>
            <a:ext cx="8212371" cy="90738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Θέση περιεχομένου 4">
            <a:extLst>
              <a:ext uri="{FF2B5EF4-FFF2-40B4-BE49-F238E27FC236}">
                <a16:creationId xmlns:a16="http://schemas.microsoft.com/office/drawing/2014/main" id="{1C8C09DC-82EB-4602-8445-AB9718DA9173}"/>
              </a:ext>
            </a:extLst>
          </p:cNvPr>
          <p:cNvSpPr txBox="1">
            <a:spLocks/>
          </p:cNvSpPr>
          <p:nvPr/>
        </p:nvSpPr>
        <p:spPr>
          <a:xfrm>
            <a:off x="3499646" y="1914533"/>
            <a:ext cx="8212371" cy="1364617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στοίβα προτεραιότητας που ταξινομείται με βάση μια τιμή, στην περίπτωση μας το συνολικό κόστος κάθε κόμβου (με χρήση ευρυστικής συνάρτησης) </a:t>
            </a:r>
          </a:p>
        </p:txBody>
      </p:sp>
      <p:sp>
        <p:nvSpPr>
          <p:cNvPr id="27" name="Θέση περιεχομένου 4">
            <a:extLst>
              <a:ext uri="{FF2B5EF4-FFF2-40B4-BE49-F238E27FC236}">
                <a16:creationId xmlns:a16="http://schemas.microsoft.com/office/drawing/2014/main" id="{D58A234A-F0BE-4EBC-AF9E-36C3453D2D3A}"/>
              </a:ext>
            </a:extLst>
          </p:cNvPr>
          <p:cNvSpPr txBox="1">
            <a:spLocks/>
          </p:cNvSpPr>
          <p:nvPr/>
        </p:nvSpPr>
        <p:spPr>
          <a:xfrm>
            <a:off x="479983" y="3390051"/>
            <a:ext cx="3160450" cy="1640436"/>
          </a:xfrm>
          <a:prstGeom prst="rect">
            <a:avLst/>
          </a:prstGeom>
        </p:spPr>
        <p:txBody>
          <a:bodyPr vert="horz" lIns="109728" tIns="109728" rIns="109728" bIns="9144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Επανάληψη αλγορίθμου έως ότου αδειάσει το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Priority Heap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ή βρεθεί τελική κατάσταση</a:t>
            </a:r>
          </a:p>
        </p:txBody>
      </p:sp>
      <p:cxnSp>
        <p:nvCxnSpPr>
          <p:cNvPr id="28" name="Ευθύγραμμο βέλος σύνδεσης 27">
            <a:extLst>
              <a:ext uri="{FF2B5EF4-FFF2-40B4-BE49-F238E27FC236}">
                <a16:creationId xmlns:a16="http://schemas.microsoft.com/office/drawing/2014/main" id="{650785ED-F37F-4ADC-B3AA-C3FEB7EA8CB8}"/>
              </a:ext>
            </a:extLst>
          </p:cNvPr>
          <p:cNvCxnSpPr>
            <a:cxnSpLocks/>
          </p:cNvCxnSpPr>
          <p:nvPr/>
        </p:nvCxnSpPr>
        <p:spPr>
          <a:xfrm flipV="1">
            <a:off x="3584746" y="3763677"/>
            <a:ext cx="103033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Θέση περιεχομένου 4">
            <a:extLst>
              <a:ext uri="{FF2B5EF4-FFF2-40B4-BE49-F238E27FC236}">
                <a16:creationId xmlns:a16="http://schemas.microsoft.com/office/drawing/2014/main" id="{B6391412-7F57-4D99-B4FA-55D35F54089B}"/>
              </a:ext>
            </a:extLst>
          </p:cNvPr>
          <p:cNvSpPr txBox="1">
            <a:spLocks/>
          </p:cNvSpPr>
          <p:nvPr/>
        </p:nvSpPr>
        <p:spPr>
          <a:xfrm>
            <a:off x="3510559" y="3224885"/>
            <a:ext cx="1327474" cy="72595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εξαγωγή</a:t>
            </a:r>
          </a:p>
        </p:txBody>
      </p:sp>
      <p:sp>
        <p:nvSpPr>
          <p:cNvPr id="30" name="Θέση περιεχομένου 4">
            <a:extLst>
              <a:ext uri="{FF2B5EF4-FFF2-40B4-BE49-F238E27FC236}">
                <a16:creationId xmlns:a16="http://schemas.microsoft.com/office/drawing/2014/main" id="{5FE0D285-2457-483F-8D5F-4AE53700517F}"/>
              </a:ext>
            </a:extLst>
          </p:cNvPr>
          <p:cNvSpPr txBox="1">
            <a:spLocks/>
          </p:cNvSpPr>
          <p:nvPr/>
        </p:nvSpPr>
        <p:spPr>
          <a:xfrm>
            <a:off x="4980147" y="3429000"/>
            <a:ext cx="8212371" cy="90738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κόμβου με το χαμηλότερο κόστος</a:t>
            </a:r>
          </a:p>
        </p:txBody>
      </p:sp>
      <p:cxnSp>
        <p:nvCxnSpPr>
          <p:cNvPr id="31" name="Γραμμή σύνδεσης: Γωνιώδης 30">
            <a:extLst>
              <a:ext uri="{FF2B5EF4-FFF2-40B4-BE49-F238E27FC236}">
                <a16:creationId xmlns:a16="http://schemas.microsoft.com/office/drawing/2014/main" id="{B16382A5-80DF-40E1-B2AE-A6C56D888BCD}"/>
              </a:ext>
            </a:extLst>
          </p:cNvPr>
          <p:cNvCxnSpPr>
            <a:cxnSpLocks/>
          </p:cNvCxnSpPr>
          <p:nvPr/>
        </p:nvCxnSpPr>
        <p:spPr>
          <a:xfrm>
            <a:off x="3631555" y="3753029"/>
            <a:ext cx="974648" cy="689696"/>
          </a:xfrm>
          <a:prstGeom prst="bentConnector3">
            <a:avLst>
              <a:gd name="adj1" fmla="val -283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Θέση περιεχομένου 4">
            <a:extLst>
              <a:ext uri="{FF2B5EF4-FFF2-40B4-BE49-F238E27FC236}">
                <a16:creationId xmlns:a16="http://schemas.microsoft.com/office/drawing/2014/main" id="{E406C107-1DD1-45CE-809C-2A80FF22A8AB}"/>
              </a:ext>
            </a:extLst>
          </p:cNvPr>
          <p:cNvSpPr txBox="1">
            <a:spLocks/>
          </p:cNvSpPr>
          <p:nvPr/>
        </p:nvSpPr>
        <p:spPr>
          <a:xfrm>
            <a:off x="3534983" y="3927162"/>
            <a:ext cx="1327474" cy="72595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έλεγχος</a:t>
            </a:r>
          </a:p>
        </p:txBody>
      </p:sp>
      <p:sp>
        <p:nvSpPr>
          <p:cNvPr id="40" name="Θέση περιεχομένου 4">
            <a:extLst>
              <a:ext uri="{FF2B5EF4-FFF2-40B4-BE49-F238E27FC236}">
                <a16:creationId xmlns:a16="http://schemas.microsoft.com/office/drawing/2014/main" id="{5A60E48B-6D2E-436D-BA0B-1CBDBBB5044C}"/>
              </a:ext>
            </a:extLst>
          </p:cNvPr>
          <p:cNvSpPr txBox="1">
            <a:spLocks/>
          </p:cNvSpPr>
          <p:nvPr/>
        </p:nvSpPr>
        <p:spPr>
          <a:xfrm>
            <a:off x="4980146" y="4072748"/>
            <a:ext cx="8212371" cy="90738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για εύρεση τελικής κατάστασης </a:t>
            </a:r>
          </a:p>
        </p:txBody>
      </p:sp>
      <p:cxnSp>
        <p:nvCxnSpPr>
          <p:cNvPr id="41" name="Γραμμή σύνδεσης: Γωνιώδης 40">
            <a:extLst>
              <a:ext uri="{FF2B5EF4-FFF2-40B4-BE49-F238E27FC236}">
                <a16:creationId xmlns:a16="http://schemas.microsoft.com/office/drawing/2014/main" id="{481A0AEC-96EC-485C-BA22-9841BFC0C89E}"/>
              </a:ext>
            </a:extLst>
          </p:cNvPr>
          <p:cNvCxnSpPr>
            <a:cxnSpLocks/>
          </p:cNvCxnSpPr>
          <p:nvPr/>
        </p:nvCxnSpPr>
        <p:spPr>
          <a:xfrm>
            <a:off x="3631555" y="4434446"/>
            <a:ext cx="974648" cy="689696"/>
          </a:xfrm>
          <a:prstGeom prst="bentConnector3">
            <a:avLst>
              <a:gd name="adj1" fmla="val -283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Θέση περιεχομένου 4">
            <a:extLst>
              <a:ext uri="{FF2B5EF4-FFF2-40B4-BE49-F238E27FC236}">
                <a16:creationId xmlns:a16="http://schemas.microsoft.com/office/drawing/2014/main" id="{D3DF489D-59E8-4751-9620-BB7D28B57655}"/>
              </a:ext>
            </a:extLst>
          </p:cNvPr>
          <p:cNvSpPr txBox="1">
            <a:spLocks/>
          </p:cNvSpPr>
          <p:nvPr/>
        </p:nvSpPr>
        <p:spPr>
          <a:xfrm>
            <a:off x="3523846" y="4622909"/>
            <a:ext cx="1277147" cy="1080262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αποτυχία ελέγχου </a:t>
            </a:r>
          </a:p>
        </p:txBody>
      </p:sp>
      <p:sp>
        <p:nvSpPr>
          <p:cNvPr id="43" name="Θέση περιεχομένου 4">
            <a:extLst>
              <a:ext uri="{FF2B5EF4-FFF2-40B4-BE49-F238E27FC236}">
                <a16:creationId xmlns:a16="http://schemas.microsoft.com/office/drawing/2014/main" id="{6AA49C30-8288-4216-848D-5552B249A9E5}"/>
              </a:ext>
            </a:extLst>
          </p:cNvPr>
          <p:cNvSpPr txBox="1">
            <a:spLocks/>
          </p:cNvSpPr>
          <p:nvPr/>
        </p:nvSpPr>
        <p:spPr>
          <a:xfrm>
            <a:off x="4980145" y="4768288"/>
            <a:ext cx="8212371" cy="90738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εύρεση παιδιών και προσθήκη στο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Priority Heap</a:t>
            </a:r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Θέση περιεχομένου 4">
            <a:extLst>
              <a:ext uri="{FF2B5EF4-FFF2-40B4-BE49-F238E27FC236}">
                <a16:creationId xmlns:a16="http://schemas.microsoft.com/office/drawing/2014/main" id="{F15ACEE5-C29D-48A7-BB14-D5B8B02B57F1}"/>
              </a:ext>
            </a:extLst>
          </p:cNvPr>
          <p:cNvSpPr txBox="1">
            <a:spLocks/>
          </p:cNvSpPr>
          <p:nvPr/>
        </p:nvSpPr>
        <p:spPr>
          <a:xfrm>
            <a:off x="249163" y="4442725"/>
            <a:ext cx="8212371" cy="90738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3354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2" grpId="0"/>
      <p:bldP spid="24" grpId="0"/>
      <p:bldP spid="26" grpId="0"/>
      <p:bldP spid="27" grpId="0"/>
      <p:bldP spid="29" grpId="0"/>
      <p:bldP spid="30" grpId="0"/>
      <p:bldP spid="39" grpId="0"/>
      <p:bldP spid="40" grpId="0"/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DE99ED2-38AE-4E6B-A2FB-3BAA4547B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0502E3E-5E70-4FE9-A3B9-7B1E3077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498" y="955743"/>
            <a:ext cx="7060135" cy="328520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l-G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Σας ευχαριστούμε για τον χρόνο σας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C97F85D-676A-4298-AAF0-E24310C53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0959612-2EA6-42F1-ACC7-4056201EE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DFC4C57-C439-46F0-9EE0-6F81C8812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B960AB-5836-43B5-AC34-53FD058C3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5DDBD4A-BF51-4611-83F3-040CAD66E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5D8E355-AD76-409B-9011-DEB5A739D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9EED787-814A-4A93-B141-39BF3488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6346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33A9124D-B45A-4DF6-8373-3D121CD3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006" y="177554"/>
            <a:ext cx="6857365" cy="1064119"/>
          </a:xfrm>
        </p:spPr>
        <p:txBody>
          <a:bodyPr anchor="b">
            <a:normAutofit/>
          </a:bodyPr>
          <a:lstStyle/>
          <a:p>
            <a:pPr algn="ctr"/>
            <a:r>
              <a:rPr lang="el-GR" dirty="0"/>
              <a:t>ΕΙΣΑΓΩΓΗ</a:t>
            </a:r>
          </a:p>
        </p:txBody>
      </p:sp>
      <p:sp>
        <p:nvSpPr>
          <p:cNvPr id="6" name="Βέλος: Δεξιό 5">
            <a:extLst>
              <a:ext uri="{FF2B5EF4-FFF2-40B4-BE49-F238E27FC236}">
                <a16:creationId xmlns:a16="http://schemas.microsoft.com/office/drawing/2014/main" id="{3134C871-6B07-42EC-B06E-F881EBF427D0}"/>
              </a:ext>
            </a:extLst>
          </p:cNvPr>
          <p:cNvSpPr/>
          <p:nvPr/>
        </p:nvSpPr>
        <p:spPr>
          <a:xfrm>
            <a:off x="4054828" y="2756514"/>
            <a:ext cx="1908699" cy="665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επιλύει</a:t>
            </a: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7E45EC90-203E-4920-9FAC-6BF686BE1C82}"/>
              </a:ext>
            </a:extLst>
          </p:cNvPr>
          <p:cNvSpPr/>
          <p:nvPr/>
        </p:nvSpPr>
        <p:spPr>
          <a:xfrm>
            <a:off x="6988257" y="2365897"/>
            <a:ext cx="1990640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1</a:t>
            </a:r>
            <a:r>
              <a:rPr lang="en-US" dirty="0"/>
              <a:t>.Blocks World</a:t>
            </a:r>
            <a:endParaRPr lang="el-GR" dirty="0"/>
          </a:p>
        </p:txBody>
      </p:sp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7750F598-F373-43FE-B757-FD99A8E29217}"/>
              </a:ext>
            </a:extLst>
          </p:cNvPr>
          <p:cNvSpPr/>
          <p:nvPr/>
        </p:nvSpPr>
        <p:spPr>
          <a:xfrm>
            <a:off x="6988257" y="3239327"/>
            <a:ext cx="1990640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2.Water Jug</a:t>
            </a:r>
            <a:endParaRPr lang="el-GR" dirty="0"/>
          </a:p>
        </p:txBody>
      </p:sp>
      <p:sp>
        <p:nvSpPr>
          <p:cNvPr id="9" name="Οβάλ 8">
            <a:extLst>
              <a:ext uri="{FF2B5EF4-FFF2-40B4-BE49-F238E27FC236}">
                <a16:creationId xmlns:a16="http://schemas.microsoft.com/office/drawing/2014/main" id="{B6D39CF1-64DD-4526-81FD-85C990306073}"/>
              </a:ext>
            </a:extLst>
          </p:cNvPr>
          <p:cNvSpPr/>
          <p:nvPr/>
        </p:nvSpPr>
        <p:spPr>
          <a:xfrm>
            <a:off x="458774" y="2365897"/>
            <a:ext cx="2868036" cy="14470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Υλοποίηση ενός </a:t>
            </a:r>
            <a:r>
              <a:rPr lang="en-US" dirty="0"/>
              <a:t>Generic Planner</a:t>
            </a:r>
            <a:endParaRPr lang="el-GR" dirty="0"/>
          </a:p>
        </p:txBody>
      </p:sp>
      <p:sp>
        <p:nvSpPr>
          <p:cNvPr id="16" name="Θέση περιεχομένου 4">
            <a:extLst>
              <a:ext uri="{FF2B5EF4-FFF2-40B4-BE49-F238E27FC236}">
                <a16:creationId xmlns:a16="http://schemas.microsoft.com/office/drawing/2014/main" id="{415E877A-74CC-4D5F-AA53-FDEE266EE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74" y="4462630"/>
            <a:ext cx="7301985" cy="2136310"/>
          </a:xfrm>
        </p:spPr>
        <p:txBody>
          <a:bodyPr>
            <a:normAutofit/>
          </a:bodyPr>
          <a:lstStyle/>
          <a:p>
            <a:pPr algn="just"/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Ο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Generic Planner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που χρησιμοποιούμε είναι ο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star (A*)</a:t>
            </a:r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127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9" grpId="0" animBg="1"/>
      <p:bldP spid="1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652F056D-07FF-4B34-B184-94B2D150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175" y="0"/>
            <a:ext cx="6857365" cy="907385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Blocks World</a:t>
            </a:r>
            <a:endParaRPr lang="el-GR" dirty="0"/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886B164F-909B-4DA3-8B1E-86C0AE329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62" y="1268241"/>
            <a:ext cx="1669311" cy="72595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Blocks World</a:t>
            </a:r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Ευθύγραμμο βέλος σύνδεσης 14">
            <a:extLst>
              <a:ext uri="{FF2B5EF4-FFF2-40B4-BE49-F238E27FC236}">
                <a16:creationId xmlns:a16="http://schemas.microsoft.com/office/drawing/2014/main" id="{DEC1A971-0C2D-454A-8191-764EEC2F1F4E}"/>
              </a:ext>
            </a:extLst>
          </p:cNvPr>
          <p:cNvCxnSpPr>
            <a:cxnSpLocks/>
          </p:cNvCxnSpPr>
          <p:nvPr/>
        </p:nvCxnSpPr>
        <p:spPr>
          <a:xfrm flipV="1">
            <a:off x="2502978" y="1607404"/>
            <a:ext cx="8350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Θέση περιεχομένου 4">
            <a:extLst>
              <a:ext uri="{FF2B5EF4-FFF2-40B4-BE49-F238E27FC236}">
                <a16:creationId xmlns:a16="http://schemas.microsoft.com/office/drawing/2014/main" id="{7BA2DA1A-F175-4492-9EF8-97A91A960331}"/>
              </a:ext>
            </a:extLst>
          </p:cNvPr>
          <p:cNvSpPr txBox="1">
            <a:spLocks/>
          </p:cNvSpPr>
          <p:nvPr/>
        </p:nvSpPr>
        <p:spPr>
          <a:xfrm>
            <a:off x="2427780" y="1097221"/>
            <a:ext cx="985421" cy="72595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στόχος</a:t>
            </a:r>
          </a:p>
        </p:txBody>
      </p:sp>
      <p:sp>
        <p:nvSpPr>
          <p:cNvPr id="17" name="Θέση περιεχομένου 4">
            <a:extLst>
              <a:ext uri="{FF2B5EF4-FFF2-40B4-BE49-F238E27FC236}">
                <a16:creationId xmlns:a16="http://schemas.microsoft.com/office/drawing/2014/main" id="{5B9F583D-8565-4732-A39B-A54B8A18B603}"/>
              </a:ext>
            </a:extLst>
          </p:cNvPr>
          <p:cNvSpPr txBox="1">
            <a:spLocks/>
          </p:cNvSpPr>
          <p:nvPr/>
        </p:nvSpPr>
        <p:spPr>
          <a:xfrm>
            <a:off x="3603808" y="1261994"/>
            <a:ext cx="8230126" cy="907385"/>
          </a:xfrm>
          <a:prstGeom prst="rect">
            <a:avLst/>
          </a:prstGeom>
        </p:spPr>
        <p:txBody>
          <a:bodyPr vert="horz" lIns="109728" tIns="109728" rIns="109728" bIns="9144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Βέλτιστη λύση για την μετάβαση από μία αρχική κατάσταση στοιβών σε μια τελική κατάσταση</a:t>
            </a:r>
          </a:p>
        </p:txBody>
      </p:sp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892C1AAA-5113-4E7D-8E52-2F4B711815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624" y="2255099"/>
            <a:ext cx="5274310" cy="2376805"/>
          </a:xfrm>
          <a:prstGeom prst="rect">
            <a:avLst/>
          </a:prstGeom>
        </p:spPr>
      </p:pic>
      <p:sp>
        <p:nvSpPr>
          <p:cNvPr id="19" name="Θέση περιεχομένου 4">
            <a:extLst>
              <a:ext uri="{FF2B5EF4-FFF2-40B4-BE49-F238E27FC236}">
                <a16:creationId xmlns:a16="http://schemas.microsoft.com/office/drawing/2014/main" id="{CD399731-0F8D-4FF1-A9CA-9302DC63379F}"/>
              </a:ext>
            </a:extLst>
          </p:cNvPr>
          <p:cNvSpPr txBox="1">
            <a:spLocks/>
          </p:cNvSpPr>
          <p:nvPr/>
        </p:nvSpPr>
        <p:spPr>
          <a:xfrm>
            <a:off x="786806" y="2307637"/>
            <a:ext cx="5634003" cy="2675610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Δυνατές κινήσεις: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Μετακίνηση μπλοκ από την κορυφή μιας στοίβας στο τραπέζι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Μετακίνηση μπλοκ από την κορυφή μιας στοίβας στην κορυφή μίας άλλης</a:t>
            </a:r>
          </a:p>
        </p:txBody>
      </p:sp>
    </p:spTree>
    <p:extLst>
      <p:ext uri="{BB962C8B-B14F-4D97-AF65-F5344CB8AC3E}">
        <p14:creationId xmlns:p14="http://schemas.microsoft.com/office/powerpoint/2010/main" val="25650526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6" grpId="0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81" name="Τίτλος 1">
            <a:extLst>
              <a:ext uri="{FF2B5EF4-FFF2-40B4-BE49-F238E27FC236}">
                <a16:creationId xmlns:a16="http://schemas.microsoft.com/office/drawing/2014/main" id="{E58F22B0-738B-4467-AB84-628B49D1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496" y="8878"/>
            <a:ext cx="6857365" cy="907385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Blocks World</a:t>
            </a:r>
            <a:endParaRPr lang="el-GR" dirty="0"/>
          </a:p>
        </p:txBody>
      </p:sp>
      <p:sp>
        <p:nvSpPr>
          <p:cNvPr id="82" name="Θέση περιεχομένου 4">
            <a:extLst>
              <a:ext uri="{FF2B5EF4-FFF2-40B4-BE49-F238E27FC236}">
                <a16:creationId xmlns:a16="http://schemas.microsoft.com/office/drawing/2014/main" id="{25369AB2-6818-4C0F-9B1D-6E5AC52E3213}"/>
              </a:ext>
            </a:extLst>
          </p:cNvPr>
          <p:cNvSpPr txBox="1">
            <a:spLocks/>
          </p:cNvSpPr>
          <p:nvPr/>
        </p:nvSpPr>
        <p:spPr>
          <a:xfrm>
            <a:off x="576601" y="940689"/>
            <a:ext cx="5634003" cy="1631628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Ορίσματα χρήστη: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Αρχική κατάσταση στοιβών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Τελική κατάσταση στοιβών</a:t>
            </a:r>
          </a:p>
        </p:txBody>
      </p:sp>
      <p:pic>
        <p:nvPicPr>
          <p:cNvPr id="83" name="Εικόνα 82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8B06AFEE-4DD8-4185-8355-90E6A1AB1BD5}"/>
              </a:ext>
            </a:extLst>
          </p:cNvPr>
          <p:cNvPicPr/>
          <p:nvPr/>
        </p:nvPicPr>
        <p:blipFill rotWithShape="1">
          <a:blip r:embed="rId2"/>
          <a:srcRect b="64349"/>
          <a:stretch/>
        </p:blipFill>
        <p:spPr>
          <a:xfrm>
            <a:off x="4437673" y="1114354"/>
            <a:ext cx="5067300" cy="1244353"/>
          </a:xfrm>
          <a:prstGeom prst="rect">
            <a:avLst/>
          </a:prstGeom>
        </p:spPr>
      </p:pic>
      <p:sp>
        <p:nvSpPr>
          <p:cNvPr id="84" name="Θέση περιεχομένου 4">
            <a:extLst>
              <a:ext uri="{FF2B5EF4-FFF2-40B4-BE49-F238E27FC236}">
                <a16:creationId xmlns:a16="http://schemas.microsoft.com/office/drawing/2014/main" id="{25C61E21-AC4A-4453-B468-C0326A59F770}"/>
              </a:ext>
            </a:extLst>
          </p:cNvPr>
          <p:cNvSpPr txBox="1">
            <a:spLocks/>
          </p:cNvSpPr>
          <p:nvPr/>
        </p:nvSpPr>
        <p:spPr>
          <a:xfrm>
            <a:off x="515711" y="2851097"/>
            <a:ext cx="1730339" cy="90738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Μέσω του Α* </a:t>
            </a:r>
          </a:p>
        </p:txBody>
      </p:sp>
      <p:cxnSp>
        <p:nvCxnSpPr>
          <p:cNvPr id="85" name="Ευθύγραμμο βέλος σύνδεσης 84">
            <a:extLst>
              <a:ext uri="{FF2B5EF4-FFF2-40B4-BE49-F238E27FC236}">
                <a16:creationId xmlns:a16="http://schemas.microsoft.com/office/drawing/2014/main" id="{001CA2A1-8CBC-479E-A9F0-09F4456BF758}"/>
              </a:ext>
            </a:extLst>
          </p:cNvPr>
          <p:cNvCxnSpPr>
            <a:cxnSpLocks/>
          </p:cNvCxnSpPr>
          <p:nvPr/>
        </p:nvCxnSpPr>
        <p:spPr>
          <a:xfrm>
            <a:off x="2209656" y="3160996"/>
            <a:ext cx="11839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Θέση περιεχομένου 4">
            <a:extLst>
              <a:ext uri="{FF2B5EF4-FFF2-40B4-BE49-F238E27FC236}">
                <a16:creationId xmlns:a16="http://schemas.microsoft.com/office/drawing/2014/main" id="{6C4DF5BA-C715-423B-A55D-4ABE89C5FA9E}"/>
              </a:ext>
            </a:extLst>
          </p:cNvPr>
          <p:cNvSpPr txBox="1">
            <a:spLocks/>
          </p:cNvSpPr>
          <p:nvPr/>
        </p:nvSpPr>
        <p:spPr>
          <a:xfrm>
            <a:off x="3501246" y="2707303"/>
            <a:ext cx="6530521" cy="1403058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ποια από τις διαθέσιμες κινήσεις που μπορούν να επιτευχθούν από την κάθε κατάσταση έχει το μικρότερο συνολικό κόστος (με χρήση ευρυστικής συνάρτησης)</a:t>
            </a:r>
          </a:p>
        </p:txBody>
      </p:sp>
      <p:sp>
        <p:nvSpPr>
          <p:cNvPr id="87" name="Θέση περιεχομένου 4">
            <a:extLst>
              <a:ext uri="{FF2B5EF4-FFF2-40B4-BE49-F238E27FC236}">
                <a16:creationId xmlns:a16="http://schemas.microsoft.com/office/drawing/2014/main" id="{803D20F8-82AF-4B55-A4C9-A34A62485CB0}"/>
              </a:ext>
            </a:extLst>
          </p:cNvPr>
          <p:cNvSpPr txBox="1">
            <a:spLocks/>
          </p:cNvSpPr>
          <p:nvPr/>
        </p:nvSpPr>
        <p:spPr>
          <a:xfrm>
            <a:off x="2129914" y="2682877"/>
            <a:ext cx="1379825" cy="725955"/>
          </a:xfrm>
          <a:prstGeom prst="rect">
            <a:avLst/>
          </a:prstGeom>
        </p:spPr>
        <p:txBody>
          <a:bodyPr vert="horz" lIns="109728" tIns="109728" rIns="109728" bIns="9144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επιλέγεται</a:t>
            </a:r>
          </a:p>
        </p:txBody>
      </p:sp>
      <p:sp>
        <p:nvSpPr>
          <p:cNvPr id="89" name="Θέση περιεχομένου 4">
            <a:extLst>
              <a:ext uri="{FF2B5EF4-FFF2-40B4-BE49-F238E27FC236}">
                <a16:creationId xmlns:a16="http://schemas.microsoft.com/office/drawing/2014/main" id="{4C401FEE-58E8-47F5-A86A-EA8656F13DB3}"/>
              </a:ext>
            </a:extLst>
          </p:cNvPr>
          <p:cNvSpPr txBox="1">
            <a:spLocks/>
          </p:cNvSpPr>
          <p:nvPr/>
        </p:nvSpPr>
        <p:spPr>
          <a:xfrm>
            <a:off x="510241" y="4229932"/>
            <a:ext cx="2633224" cy="5644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Εύρεση νέας κίνησης</a:t>
            </a:r>
          </a:p>
        </p:txBody>
      </p:sp>
      <p:cxnSp>
        <p:nvCxnSpPr>
          <p:cNvPr id="93" name="Ευθύγραμμο βέλος σύνδεσης 92">
            <a:extLst>
              <a:ext uri="{FF2B5EF4-FFF2-40B4-BE49-F238E27FC236}">
                <a16:creationId xmlns:a16="http://schemas.microsoft.com/office/drawing/2014/main" id="{DA6F46A2-A9E9-4076-9988-27979EC2535A}"/>
              </a:ext>
            </a:extLst>
          </p:cNvPr>
          <p:cNvCxnSpPr>
            <a:cxnSpLocks/>
          </p:cNvCxnSpPr>
          <p:nvPr/>
        </p:nvCxnSpPr>
        <p:spPr>
          <a:xfrm>
            <a:off x="3143465" y="4577377"/>
            <a:ext cx="11839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Θέση περιεχομένου 4">
            <a:extLst>
              <a:ext uri="{FF2B5EF4-FFF2-40B4-BE49-F238E27FC236}">
                <a16:creationId xmlns:a16="http://schemas.microsoft.com/office/drawing/2014/main" id="{176AEA94-78FF-436A-82EA-639066B97A40}"/>
              </a:ext>
            </a:extLst>
          </p:cNvPr>
          <p:cNvSpPr txBox="1">
            <a:spLocks/>
          </p:cNvSpPr>
          <p:nvPr/>
        </p:nvSpPr>
        <p:spPr>
          <a:xfrm>
            <a:off x="3057848" y="4044483"/>
            <a:ext cx="1379825" cy="72595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προσθήκη</a:t>
            </a:r>
          </a:p>
        </p:txBody>
      </p:sp>
      <p:sp>
        <p:nvSpPr>
          <p:cNvPr id="95" name="Θέση περιεχομένου 4">
            <a:extLst>
              <a:ext uri="{FF2B5EF4-FFF2-40B4-BE49-F238E27FC236}">
                <a16:creationId xmlns:a16="http://schemas.microsoft.com/office/drawing/2014/main" id="{13D13F2B-235C-441C-8352-038E8DE47FD3}"/>
              </a:ext>
            </a:extLst>
          </p:cNvPr>
          <p:cNvSpPr txBox="1">
            <a:spLocks/>
          </p:cNvSpPr>
          <p:nvPr/>
        </p:nvSpPr>
        <p:spPr>
          <a:xfrm>
            <a:off x="4523290" y="4223161"/>
            <a:ext cx="3716240" cy="90738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στο μονοπάτι με τις κινήσεις</a:t>
            </a:r>
          </a:p>
        </p:txBody>
      </p:sp>
      <p:sp>
        <p:nvSpPr>
          <p:cNvPr id="96" name="Θέση περιεχομένου 4">
            <a:extLst>
              <a:ext uri="{FF2B5EF4-FFF2-40B4-BE49-F238E27FC236}">
                <a16:creationId xmlns:a16="http://schemas.microsoft.com/office/drawing/2014/main" id="{95A60640-6412-4917-AFC6-0DCF09ACAAE0}"/>
              </a:ext>
            </a:extLst>
          </p:cNvPr>
          <p:cNvSpPr txBox="1">
            <a:spLocks/>
          </p:cNvSpPr>
          <p:nvPr/>
        </p:nvSpPr>
        <p:spPr>
          <a:xfrm>
            <a:off x="510241" y="4917874"/>
            <a:ext cx="2486798" cy="5644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Backtracking</a:t>
            </a:r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7" name="Ευθύγραμμο βέλος σύνδεσης 96">
            <a:extLst>
              <a:ext uri="{FF2B5EF4-FFF2-40B4-BE49-F238E27FC236}">
                <a16:creationId xmlns:a16="http://schemas.microsoft.com/office/drawing/2014/main" id="{A970B6DF-0B76-4D5F-99A3-27089D86512E}"/>
              </a:ext>
            </a:extLst>
          </p:cNvPr>
          <p:cNvCxnSpPr>
            <a:cxnSpLocks/>
          </p:cNvCxnSpPr>
          <p:nvPr/>
        </p:nvCxnSpPr>
        <p:spPr>
          <a:xfrm>
            <a:off x="2330649" y="5274197"/>
            <a:ext cx="11839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Θέση περιεχομένου 4">
            <a:extLst>
              <a:ext uri="{FF2B5EF4-FFF2-40B4-BE49-F238E27FC236}">
                <a16:creationId xmlns:a16="http://schemas.microsoft.com/office/drawing/2014/main" id="{D0B744FB-7D0F-43F8-930A-37C295FCE087}"/>
              </a:ext>
            </a:extLst>
          </p:cNvPr>
          <p:cNvSpPr txBox="1">
            <a:spLocks/>
          </p:cNvSpPr>
          <p:nvPr/>
        </p:nvSpPr>
        <p:spPr>
          <a:xfrm>
            <a:off x="2440821" y="4756241"/>
            <a:ext cx="1379825" cy="72595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εύρεση</a:t>
            </a:r>
          </a:p>
        </p:txBody>
      </p:sp>
      <p:sp>
        <p:nvSpPr>
          <p:cNvPr id="99" name="Θέση περιεχομένου 4">
            <a:extLst>
              <a:ext uri="{FF2B5EF4-FFF2-40B4-BE49-F238E27FC236}">
                <a16:creationId xmlns:a16="http://schemas.microsoft.com/office/drawing/2014/main" id="{913C571A-D5B3-4CE7-B059-21B0F2630060}"/>
              </a:ext>
            </a:extLst>
          </p:cNvPr>
          <p:cNvSpPr txBox="1">
            <a:spLocks/>
          </p:cNvSpPr>
          <p:nvPr/>
        </p:nvSpPr>
        <p:spPr>
          <a:xfrm>
            <a:off x="3744138" y="4934919"/>
            <a:ext cx="3716240" cy="90738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βέλτιστο μονοπάτι</a:t>
            </a:r>
          </a:p>
        </p:txBody>
      </p:sp>
      <p:sp>
        <p:nvSpPr>
          <p:cNvPr id="100" name="Θέση περιεχομένου 4">
            <a:extLst>
              <a:ext uri="{FF2B5EF4-FFF2-40B4-BE49-F238E27FC236}">
                <a16:creationId xmlns:a16="http://schemas.microsoft.com/office/drawing/2014/main" id="{914D8233-BC96-4F48-AAF4-E237E2E4A3E7}"/>
              </a:ext>
            </a:extLst>
          </p:cNvPr>
          <p:cNvSpPr txBox="1">
            <a:spLocks/>
          </p:cNvSpPr>
          <p:nvPr/>
        </p:nvSpPr>
        <p:spPr>
          <a:xfrm>
            <a:off x="510241" y="5601605"/>
            <a:ext cx="3716240" cy="90738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Εμφάνιση αποτελέσματος</a:t>
            </a:r>
          </a:p>
        </p:txBody>
      </p:sp>
    </p:spTree>
    <p:extLst>
      <p:ext uri="{BB962C8B-B14F-4D97-AF65-F5344CB8AC3E}">
        <p14:creationId xmlns:p14="http://schemas.microsoft.com/office/powerpoint/2010/main" val="2675351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4" grpId="0"/>
      <p:bldP spid="86" grpId="0"/>
      <p:bldP spid="87" grpId="0"/>
      <p:bldP spid="89" grpId="0"/>
      <p:bldP spid="94" grpId="0"/>
      <p:bldP spid="95" grpId="0"/>
      <p:bldP spid="96" grpId="0"/>
      <p:bldP spid="98" grpId="0"/>
      <p:bldP spid="99" grpId="0"/>
      <p:bldP spid="1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16" name="Τίτλος 1">
            <a:extLst>
              <a:ext uri="{FF2B5EF4-FFF2-40B4-BE49-F238E27FC236}">
                <a16:creationId xmlns:a16="http://schemas.microsoft.com/office/drawing/2014/main" id="{299ECF5D-2593-4D0D-8F31-5B6EF5F2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496" y="399494"/>
            <a:ext cx="6857365" cy="90738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Blocks World</a:t>
            </a:r>
            <a:br>
              <a:rPr lang="en-US" dirty="0"/>
            </a:br>
            <a:r>
              <a:rPr lang="el-GR" sz="2200" dirty="0"/>
              <a:t>Ευρυστική Συνάρτηση</a:t>
            </a:r>
            <a:endParaRPr lang="el-GR" dirty="0"/>
          </a:p>
        </p:txBody>
      </p:sp>
      <p:sp>
        <p:nvSpPr>
          <p:cNvPr id="17" name="Θέση περιεχομένου 4">
            <a:extLst>
              <a:ext uri="{FF2B5EF4-FFF2-40B4-BE49-F238E27FC236}">
                <a16:creationId xmlns:a16="http://schemas.microsoft.com/office/drawing/2014/main" id="{A3A77C88-CF6A-4B59-A2E2-3527543DF29D}"/>
              </a:ext>
            </a:extLst>
          </p:cNvPr>
          <p:cNvSpPr txBox="1">
            <a:spLocks/>
          </p:cNvSpPr>
          <p:nvPr/>
        </p:nvSpPr>
        <p:spPr>
          <a:xfrm>
            <a:off x="49522" y="2720762"/>
            <a:ext cx="2961429" cy="898559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Ευρυστική Συνάρτηση</a:t>
            </a:r>
          </a:p>
        </p:txBody>
      </p:sp>
      <p:cxnSp>
        <p:nvCxnSpPr>
          <p:cNvPr id="18" name="Ευθύγραμμο βέλος σύνδεσης 17">
            <a:extLst>
              <a:ext uri="{FF2B5EF4-FFF2-40B4-BE49-F238E27FC236}">
                <a16:creationId xmlns:a16="http://schemas.microsoft.com/office/drawing/2014/main" id="{6274217B-9EC5-424E-A9DC-8DD084245DF8}"/>
              </a:ext>
            </a:extLst>
          </p:cNvPr>
          <p:cNvCxnSpPr>
            <a:cxnSpLocks/>
          </p:cNvCxnSpPr>
          <p:nvPr/>
        </p:nvCxnSpPr>
        <p:spPr>
          <a:xfrm flipV="1">
            <a:off x="2811829" y="3055256"/>
            <a:ext cx="8350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Θέση περιεχομένου 4">
            <a:extLst>
              <a:ext uri="{FF2B5EF4-FFF2-40B4-BE49-F238E27FC236}">
                <a16:creationId xmlns:a16="http://schemas.microsoft.com/office/drawing/2014/main" id="{2A1D62E0-F7DF-44A6-B898-ED3E97564649}"/>
              </a:ext>
            </a:extLst>
          </p:cNvPr>
          <p:cNvSpPr txBox="1">
            <a:spLocks/>
          </p:cNvSpPr>
          <p:nvPr/>
        </p:nvSpPr>
        <p:spPr>
          <a:xfrm>
            <a:off x="2667249" y="2518669"/>
            <a:ext cx="1482223" cy="72595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ορίζεται</a:t>
            </a:r>
          </a:p>
        </p:txBody>
      </p:sp>
      <p:sp>
        <p:nvSpPr>
          <p:cNvPr id="20" name="Θέση περιεχομένου 4">
            <a:extLst>
              <a:ext uri="{FF2B5EF4-FFF2-40B4-BE49-F238E27FC236}">
                <a16:creationId xmlns:a16="http://schemas.microsoft.com/office/drawing/2014/main" id="{C51261D1-7FB4-4EE5-B199-75CB73A2185F}"/>
              </a:ext>
            </a:extLst>
          </p:cNvPr>
          <p:cNvSpPr txBox="1">
            <a:spLocks/>
          </p:cNvSpPr>
          <p:nvPr/>
        </p:nvSpPr>
        <p:spPr>
          <a:xfrm>
            <a:off x="3874307" y="1784768"/>
            <a:ext cx="5801291" cy="907385"/>
          </a:xfrm>
          <a:prstGeom prst="rect">
            <a:avLst/>
          </a:prstGeom>
        </p:spPr>
        <p:txBody>
          <a:bodyPr vert="horz" lIns="109728" tIns="109728" rIns="109728" bIns="9144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l-GR" sz="19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το άθροισμα </a:t>
            </a:r>
            <a:r>
              <a:rPr lang="el-GR" sz="1900" dirty="0">
                <a:latin typeface="Calibri" panose="020F0502020204030204" pitchFamily="34" charset="0"/>
                <a:cs typeface="Calibri" panose="020F0502020204030204" pitchFamily="34" charset="0"/>
              </a:rPr>
              <a:t>των</a:t>
            </a:r>
            <a:r>
              <a:rPr lang="el-GR" sz="19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μπλοκ που βρίσκονται σε λανθασμένη θέση</a:t>
            </a:r>
          </a:p>
          <a:p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Σύμβολο πρόσθεσης 5">
            <a:extLst>
              <a:ext uri="{FF2B5EF4-FFF2-40B4-BE49-F238E27FC236}">
                <a16:creationId xmlns:a16="http://schemas.microsoft.com/office/drawing/2014/main" id="{F729D87A-8916-44C5-A279-0EF00F0847ED}"/>
              </a:ext>
            </a:extLst>
          </p:cNvPr>
          <p:cNvSpPr/>
          <p:nvPr/>
        </p:nvSpPr>
        <p:spPr>
          <a:xfrm>
            <a:off x="6247544" y="2696652"/>
            <a:ext cx="538563" cy="5225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752646-556B-4552-A3E4-B00B9BDA2B22}"/>
              </a:ext>
            </a:extLst>
          </p:cNvPr>
          <p:cNvSpPr txBox="1"/>
          <p:nvPr/>
        </p:nvSpPr>
        <p:spPr>
          <a:xfrm>
            <a:off x="3884247" y="3425162"/>
            <a:ext cx="5801291" cy="733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930"/>
              </a:spcBef>
            </a:pPr>
            <a:r>
              <a:rPr lang="el-GR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τον αριθμό των μπλοκ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όπου το από κάτω τους μπλοκ βρίσκεται σε λάθος θέση</a:t>
            </a:r>
          </a:p>
        </p:txBody>
      </p:sp>
    </p:spTree>
    <p:extLst>
      <p:ext uri="{BB962C8B-B14F-4D97-AF65-F5344CB8AC3E}">
        <p14:creationId xmlns:p14="http://schemas.microsoft.com/office/powerpoint/2010/main" val="23621173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6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1" name="Τίτλος 1">
            <a:extLst>
              <a:ext uri="{FF2B5EF4-FFF2-40B4-BE49-F238E27FC236}">
                <a16:creationId xmlns:a16="http://schemas.microsoft.com/office/drawing/2014/main" id="{A4A1925E-BC8E-4FA6-879D-FDE545DA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317" y="399494"/>
            <a:ext cx="6857365" cy="90738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Blocks World</a:t>
            </a:r>
            <a:br>
              <a:rPr lang="en-US" dirty="0"/>
            </a:br>
            <a:r>
              <a:rPr lang="el-GR" sz="2200" dirty="0"/>
              <a:t>Εμφάνιση αποτελέσματος</a:t>
            </a:r>
            <a:endParaRPr lang="el-GR" dirty="0"/>
          </a:p>
        </p:txBody>
      </p:sp>
      <p:pic>
        <p:nvPicPr>
          <p:cNvPr id="23" name="Εικόνα 22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2735AB44-6970-4ED9-BDB0-242E426BD971}"/>
              </a:ext>
            </a:extLst>
          </p:cNvPr>
          <p:cNvPicPr/>
          <p:nvPr/>
        </p:nvPicPr>
        <p:blipFill rotWithShape="1">
          <a:blip r:embed="rId2"/>
          <a:srcRect t="39131"/>
          <a:stretch/>
        </p:blipFill>
        <p:spPr>
          <a:xfrm>
            <a:off x="3028949" y="1706373"/>
            <a:ext cx="6134101" cy="290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371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E459ABAE-DBB0-4A47-BE59-69F895C9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042" y="238312"/>
            <a:ext cx="2841605" cy="89839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Water Jug</a:t>
            </a:r>
            <a:endParaRPr lang="el-GR" dirty="0"/>
          </a:p>
        </p:txBody>
      </p:sp>
      <p:sp>
        <p:nvSpPr>
          <p:cNvPr id="25" name="Θέση περιεχομένου 4">
            <a:extLst>
              <a:ext uri="{FF2B5EF4-FFF2-40B4-BE49-F238E27FC236}">
                <a16:creationId xmlns:a16="http://schemas.microsoft.com/office/drawing/2014/main" id="{CE2200C9-8773-45C5-8A11-792A63D73E83}"/>
              </a:ext>
            </a:extLst>
          </p:cNvPr>
          <p:cNvSpPr txBox="1">
            <a:spLocks/>
          </p:cNvSpPr>
          <p:nvPr/>
        </p:nvSpPr>
        <p:spPr>
          <a:xfrm>
            <a:off x="909235" y="1270819"/>
            <a:ext cx="1669311" cy="72595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Water Jug</a:t>
            </a:r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Ευθύγραμμο βέλος σύνδεσης 25">
            <a:extLst>
              <a:ext uri="{FF2B5EF4-FFF2-40B4-BE49-F238E27FC236}">
                <a16:creationId xmlns:a16="http://schemas.microsoft.com/office/drawing/2014/main" id="{C1961EC5-D2E7-47B4-9000-0E21CBBA0274}"/>
              </a:ext>
            </a:extLst>
          </p:cNvPr>
          <p:cNvCxnSpPr>
            <a:cxnSpLocks/>
          </p:cNvCxnSpPr>
          <p:nvPr/>
        </p:nvCxnSpPr>
        <p:spPr>
          <a:xfrm flipV="1">
            <a:off x="2502978" y="1607404"/>
            <a:ext cx="8350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Θέση περιεχομένου 4">
            <a:extLst>
              <a:ext uri="{FF2B5EF4-FFF2-40B4-BE49-F238E27FC236}">
                <a16:creationId xmlns:a16="http://schemas.microsoft.com/office/drawing/2014/main" id="{E7C40EAA-A62D-453D-A78D-C9DC476A28EB}"/>
              </a:ext>
            </a:extLst>
          </p:cNvPr>
          <p:cNvSpPr txBox="1">
            <a:spLocks/>
          </p:cNvSpPr>
          <p:nvPr/>
        </p:nvSpPr>
        <p:spPr>
          <a:xfrm>
            <a:off x="2427780" y="1097221"/>
            <a:ext cx="985421" cy="72595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στόχος</a:t>
            </a:r>
          </a:p>
        </p:txBody>
      </p:sp>
      <p:sp>
        <p:nvSpPr>
          <p:cNvPr id="28" name="Θέση περιεχομένου 4">
            <a:extLst>
              <a:ext uri="{FF2B5EF4-FFF2-40B4-BE49-F238E27FC236}">
                <a16:creationId xmlns:a16="http://schemas.microsoft.com/office/drawing/2014/main" id="{8F61BB52-2D52-4FEC-8827-09221E21A65F}"/>
              </a:ext>
            </a:extLst>
          </p:cNvPr>
          <p:cNvSpPr txBox="1">
            <a:spLocks/>
          </p:cNvSpPr>
          <p:nvPr/>
        </p:nvSpPr>
        <p:spPr>
          <a:xfrm>
            <a:off x="3603808" y="1261994"/>
            <a:ext cx="8230126" cy="907385"/>
          </a:xfrm>
          <a:prstGeom prst="rect">
            <a:avLst/>
          </a:prstGeom>
        </p:spPr>
        <p:txBody>
          <a:bodyPr vert="horz" lIns="109728" tIns="109728" rIns="109728" bIns="9144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Βέλτιστη λύση για την μετάβαση από μία αρχική κατάσταση κανατών συγκεκριμένης χωρητικότητας σε μια τελική κατάσταση</a:t>
            </a:r>
          </a:p>
        </p:txBody>
      </p:sp>
      <p:sp>
        <p:nvSpPr>
          <p:cNvPr id="36" name="Θέση περιεχομένου 4">
            <a:extLst>
              <a:ext uri="{FF2B5EF4-FFF2-40B4-BE49-F238E27FC236}">
                <a16:creationId xmlns:a16="http://schemas.microsoft.com/office/drawing/2014/main" id="{6640E09E-B856-4713-93D2-9C44F1902DBF}"/>
              </a:ext>
            </a:extLst>
          </p:cNvPr>
          <p:cNvSpPr txBox="1">
            <a:spLocks/>
          </p:cNvSpPr>
          <p:nvPr/>
        </p:nvSpPr>
        <p:spPr>
          <a:xfrm>
            <a:off x="909235" y="2314576"/>
            <a:ext cx="5634003" cy="2675610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Δυνατές κινήσεις: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Γέμισμα κανάτας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Άδειασμα κανάτας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Γέμισμα κανάτας από άλλη κανάτα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Άδειασμα κανάτας σε άλλη κανάτα</a:t>
            </a:r>
          </a:p>
        </p:txBody>
      </p:sp>
      <p:pic>
        <p:nvPicPr>
          <p:cNvPr id="37" name="Εικόνα 36">
            <a:extLst>
              <a:ext uri="{FF2B5EF4-FFF2-40B4-BE49-F238E27FC236}">
                <a16:creationId xmlns:a16="http://schemas.microsoft.com/office/drawing/2014/main" id="{F805C83B-005F-4577-8FC4-405B2660E4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791" y="2314576"/>
            <a:ext cx="3213321" cy="292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10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15" name="Τίτλος 1">
            <a:extLst>
              <a:ext uri="{FF2B5EF4-FFF2-40B4-BE49-F238E27FC236}">
                <a16:creationId xmlns:a16="http://schemas.microsoft.com/office/drawing/2014/main" id="{D28ED637-DA78-4843-8215-0D7D3399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376" y="258098"/>
            <a:ext cx="2841605" cy="89839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Water Jug</a:t>
            </a:r>
            <a:endParaRPr lang="el-GR" dirty="0"/>
          </a:p>
        </p:txBody>
      </p:sp>
      <p:sp>
        <p:nvSpPr>
          <p:cNvPr id="16" name="Θέση περιεχομένου 4">
            <a:extLst>
              <a:ext uri="{FF2B5EF4-FFF2-40B4-BE49-F238E27FC236}">
                <a16:creationId xmlns:a16="http://schemas.microsoft.com/office/drawing/2014/main" id="{AA84103F-1E1C-4A4C-8A3D-901516020884}"/>
              </a:ext>
            </a:extLst>
          </p:cNvPr>
          <p:cNvSpPr txBox="1">
            <a:spLocks/>
          </p:cNvSpPr>
          <p:nvPr/>
        </p:nvSpPr>
        <p:spPr>
          <a:xfrm>
            <a:off x="576601" y="940689"/>
            <a:ext cx="4723368" cy="1972472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Ορίσματα χρήστη: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Χωρητικότητα κανατών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Ποσότητες νερού στην τελική κατάσταση</a:t>
            </a:r>
          </a:p>
        </p:txBody>
      </p:sp>
      <p:sp>
        <p:nvSpPr>
          <p:cNvPr id="18" name="Θέση περιεχομένου 4">
            <a:extLst>
              <a:ext uri="{FF2B5EF4-FFF2-40B4-BE49-F238E27FC236}">
                <a16:creationId xmlns:a16="http://schemas.microsoft.com/office/drawing/2014/main" id="{280849D9-3EF6-42A4-B220-4B78D6144D55}"/>
              </a:ext>
            </a:extLst>
          </p:cNvPr>
          <p:cNvSpPr txBox="1">
            <a:spLocks/>
          </p:cNvSpPr>
          <p:nvPr/>
        </p:nvSpPr>
        <p:spPr>
          <a:xfrm>
            <a:off x="582071" y="2972524"/>
            <a:ext cx="1730339" cy="90738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Μέσω του Α* </a:t>
            </a:r>
          </a:p>
        </p:txBody>
      </p:sp>
      <p:cxnSp>
        <p:nvCxnSpPr>
          <p:cNvPr id="19" name="Ευθύγραμμο βέλος σύνδεσης 18">
            <a:extLst>
              <a:ext uri="{FF2B5EF4-FFF2-40B4-BE49-F238E27FC236}">
                <a16:creationId xmlns:a16="http://schemas.microsoft.com/office/drawing/2014/main" id="{364DF8EB-B393-4CE7-BA69-A97282B16667}"/>
              </a:ext>
            </a:extLst>
          </p:cNvPr>
          <p:cNvCxnSpPr>
            <a:cxnSpLocks/>
          </p:cNvCxnSpPr>
          <p:nvPr/>
        </p:nvCxnSpPr>
        <p:spPr>
          <a:xfrm>
            <a:off x="2276016" y="3282423"/>
            <a:ext cx="11839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Θέση περιεχομένου 4">
            <a:extLst>
              <a:ext uri="{FF2B5EF4-FFF2-40B4-BE49-F238E27FC236}">
                <a16:creationId xmlns:a16="http://schemas.microsoft.com/office/drawing/2014/main" id="{97348246-7EE1-40BC-808B-15AD0A9C92D3}"/>
              </a:ext>
            </a:extLst>
          </p:cNvPr>
          <p:cNvSpPr txBox="1">
            <a:spLocks/>
          </p:cNvSpPr>
          <p:nvPr/>
        </p:nvSpPr>
        <p:spPr>
          <a:xfrm>
            <a:off x="3567606" y="2828730"/>
            <a:ext cx="6530521" cy="1403058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ποια από τις διαθέσιμες κινήσεις που μπορούν να επιτευχθούν από την κάθε κατάσταση έχει το μικρότερο συνολικό κόστος (με χρήση ευρυστικής συνάρτησης)</a:t>
            </a:r>
          </a:p>
        </p:txBody>
      </p:sp>
      <p:sp>
        <p:nvSpPr>
          <p:cNvPr id="21" name="Θέση περιεχομένου 4">
            <a:extLst>
              <a:ext uri="{FF2B5EF4-FFF2-40B4-BE49-F238E27FC236}">
                <a16:creationId xmlns:a16="http://schemas.microsoft.com/office/drawing/2014/main" id="{16B54A74-134D-4588-8C31-63177D195ACF}"/>
              </a:ext>
            </a:extLst>
          </p:cNvPr>
          <p:cNvSpPr txBox="1">
            <a:spLocks/>
          </p:cNvSpPr>
          <p:nvPr/>
        </p:nvSpPr>
        <p:spPr>
          <a:xfrm>
            <a:off x="2196274" y="2804304"/>
            <a:ext cx="1379825" cy="725955"/>
          </a:xfrm>
          <a:prstGeom prst="rect">
            <a:avLst/>
          </a:prstGeom>
        </p:spPr>
        <p:txBody>
          <a:bodyPr vert="horz" lIns="109728" tIns="109728" rIns="109728" bIns="9144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επιλέγεται</a:t>
            </a:r>
          </a:p>
        </p:txBody>
      </p:sp>
      <p:sp>
        <p:nvSpPr>
          <p:cNvPr id="22" name="Θέση περιεχομένου 4">
            <a:extLst>
              <a:ext uri="{FF2B5EF4-FFF2-40B4-BE49-F238E27FC236}">
                <a16:creationId xmlns:a16="http://schemas.microsoft.com/office/drawing/2014/main" id="{F39B1444-BC12-4E4C-A6BF-E9C29ADD4DD4}"/>
              </a:ext>
            </a:extLst>
          </p:cNvPr>
          <p:cNvSpPr txBox="1">
            <a:spLocks/>
          </p:cNvSpPr>
          <p:nvPr/>
        </p:nvSpPr>
        <p:spPr>
          <a:xfrm>
            <a:off x="576600" y="4351359"/>
            <a:ext cx="2633225" cy="5644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Εύρεση νέας κίνησης</a:t>
            </a:r>
          </a:p>
        </p:txBody>
      </p:sp>
      <p:cxnSp>
        <p:nvCxnSpPr>
          <p:cNvPr id="23" name="Ευθύγραμμο βέλος σύνδεσης 22">
            <a:extLst>
              <a:ext uri="{FF2B5EF4-FFF2-40B4-BE49-F238E27FC236}">
                <a16:creationId xmlns:a16="http://schemas.microsoft.com/office/drawing/2014/main" id="{4E570A4D-0AA3-41D1-8C6B-07C759AB4899}"/>
              </a:ext>
            </a:extLst>
          </p:cNvPr>
          <p:cNvCxnSpPr>
            <a:cxnSpLocks/>
          </p:cNvCxnSpPr>
          <p:nvPr/>
        </p:nvCxnSpPr>
        <p:spPr>
          <a:xfrm>
            <a:off x="3209825" y="4698804"/>
            <a:ext cx="11839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Θέση περιεχομένου 4">
            <a:extLst>
              <a:ext uri="{FF2B5EF4-FFF2-40B4-BE49-F238E27FC236}">
                <a16:creationId xmlns:a16="http://schemas.microsoft.com/office/drawing/2014/main" id="{1282AA4B-3F05-4E1F-AD0C-EAC370158BA1}"/>
              </a:ext>
            </a:extLst>
          </p:cNvPr>
          <p:cNvSpPr txBox="1">
            <a:spLocks/>
          </p:cNvSpPr>
          <p:nvPr/>
        </p:nvSpPr>
        <p:spPr>
          <a:xfrm>
            <a:off x="3124208" y="4165910"/>
            <a:ext cx="1379825" cy="72595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προσθήκη</a:t>
            </a:r>
          </a:p>
        </p:txBody>
      </p:sp>
      <p:sp>
        <p:nvSpPr>
          <p:cNvPr id="25" name="Θέση περιεχομένου 4">
            <a:extLst>
              <a:ext uri="{FF2B5EF4-FFF2-40B4-BE49-F238E27FC236}">
                <a16:creationId xmlns:a16="http://schemas.microsoft.com/office/drawing/2014/main" id="{CA35ACDA-0A9D-408B-9782-99C0D2B752A7}"/>
              </a:ext>
            </a:extLst>
          </p:cNvPr>
          <p:cNvSpPr txBox="1">
            <a:spLocks/>
          </p:cNvSpPr>
          <p:nvPr/>
        </p:nvSpPr>
        <p:spPr>
          <a:xfrm>
            <a:off x="4589650" y="4344588"/>
            <a:ext cx="3716240" cy="90738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στο μονοπάτι με τις κινήσεις</a:t>
            </a:r>
          </a:p>
        </p:txBody>
      </p:sp>
      <p:sp>
        <p:nvSpPr>
          <p:cNvPr id="26" name="Θέση περιεχομένου 4">
            <a:extLst>
              <a:ext uri="{FF2B5EF4-FFF2-40B4-BE49-F238E27FC236}">
                <a16:creationId xmlns:a16="http://schemas.microsoft.com/office/drawing/2014/main" id="{62EA1C9A-BD01-4960-ADEF-45BA1129CDF3}"/>
              </a:ext>
            </a:extLst>
          </p:cNvPr>
          <p:cNvSpPr txBox="1">
            <a:spLocks/>
          </p:cNvSpPr>
          <p:nvPr/>
        </p:nvSpPr>
        <p:spPr>
          <a:xfrm>
            <a:off x="576601" y="5039301"/>
            <a:ext cx="2486798" cy="5644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Ευθύγραμμο βέλος σύνδεσης 26">
            <a:extLst>
              <a:ext uri="{FF2B5EF4-FFF2-40B4-BE49-F238E27FC236}">
                <a16:creationId xmlns:a16="http://schemas.microsoft.com/office/drawing/2014/main" id="{818D14B6-CCFB-4390-BDC7-D7FA57F9E4BE}"/>
              </a:ext>
            </a:extLst>
          </p:cNvPr>
          <p:cNvCxnSpPr>
            <a:cxnSpLocks/>
          </p:cNvCxnSpPr>
          <p:nvPr/>
        </p:nvCxnSpPr>
        <p:spPr>
          <a:xfrm>
            <a:off x="2312410" y="5395624"/>
            <a:ext cx="12636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Θέση περιεχομένου 4">
            <a:extLst>
              <a:ext uri="{FF2B5EF4-FFF2-40B4-BE49-F238E27FC236}">
                <a16:creationId xmlns:a16="http://schemas.microsoft.com/office/drawing/2014/main" id="{9F95532E-D844-4769-8C0A-02CBA4AA6397}"/>
              </a:ext>
            </a:extLst>
          </p:cNvPr>
          <p:cNvSpPr txBox="1">
            <a:spLocks/>
          </p:cNvSpPr>
          <p:nvPr/>
        </p:nvSpPr>
        <p:spPr>
          <a:xfrm>
            <a:off x="2256288" y="4877668"/>
            <a:ext cx="1650223" cy="72595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μετατροπή</a:t>
            </a:r>
          </a:p>
        </p:txBody>
      </p:sp>
      <p:sp>
        <p:nvSpPr>
          <p:cNvPr id="29" name="Θέση περιεχομένου 4">
            <a:extLst>
              <a:ext uri="{FF2B5EF4-FFF2-40B4-BE49-F238E27FC236}">
                <a16:creationId xmlns:a16="http://schemas.microsoft.com/office/drawing/2014/main" id="{560C7ACD-B1B2-493C-95D7-4CC8E2A606DB}"/>
              </a:ext>
            </a:extLst>
          </p:cNvPr>
          <p:cNvSpPr txBox="1">
            <a:spLocks/>
          </p:cNvSpPr>
          <p:nvPr/>
        </p:nvSpPr>
        <p:spPr>
          <a:xfrm>
            <a:off x="3810498" y="5056346"/>
            <a:ext cx="3716240" cy="90738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ονομαστικές ενέργειες</a:t>
            </a:r>
          </a:p>
        </p:txBody>
      </p:sp>
      <p:sp>
        <p:nvSpPr>
          <p:cNvPr id="30" name="Θέση περιεχομένου 4">
            <a:extLst>
              <a:ext uri="{FF2B5EF4-FFF2-40B4-BE49-F238E27FC236}">
                <a16:creationId xmlns:a16="http://schemas.microsoft.com/office/drawing/2014/main" id="{2131C39A-A426-4496-9DA2-B76330EC6FA7}"/>
              </a:ext>
            </a:extLst>
          </p:cNvPr>
          <p:cNvSpPr txBox="1">
            <a:spLocks/>
          </p:cNvSpPr>
          <p:nvPr/>
        </p:nvSpPr>
        <p:spPr>
          <a:xfrm>
            <a:off x="576601" y="5723032"/>
            <a:ext cx="3716240" cy="90738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Εμφάνιση αποτελέσματος</a:t>
            </a:r>
          </a:p>
        </p:txBody>
      </p:sp>
      <p:pic>
        <p:nvPicPr>
          <p:cNvPr id="31" name="Εικόνα 30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5B9E5074-377C-4507-B66C-B09C3AE60725}"/>
              </a:ext>
            </a:extLst>
          </p:cNvPr>
          <p:cNvPicPr/>
          <p:nvPr/>
        </p:nvPicPr>
        <p:blipFill rotWithShape="1">
          <a:blip r:embed="rId2"/>
          <a:srcRect r="25760" b="65940"/>
          <a:stretch/>
        </p:blipFill>
        <p:spPr>
          <a:xfrm>
            <a:off x="4638738" y="1255712"/>
            <a:ext cx="4723368" cy="1203756"/>
          </a:xfrm>
          <a:prstGeom prst="rect">
            <a:avLst/>
          </a:prstGeom>
        </p:spPr>
      </p:pic>
      <p:sp>
        <p:nvSpPr>
          <p:cNvPr id="32" name="Θέση περιεχομένου 4">
            <a:extLst>
              <a:ext uri="{FF2B5EF4-FFF2-40B4-BE49-F238E27FC236}">
                <a16:creationId xmlns:a16="http://schemas.microsoft.com/office/drawing/2014/main" id="{41A19504-D852-4B5A-81AF-5F704F33C9A8}"/>
              </a:ext>
            </a:extLst>
          </p:cNvPr>
          <p:cNvSpPr txBox="1">
            <a:spLocks/>
          </p:cNvSpPr>
          <p:nvPr/>
        </p:nvSpPr>
        <p:spPr>
          <a:xfrm>
            <a:off x="576601" y="5069670"/>
            <a:ext cx="3716240" cy="90738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Καταστάσεις</a:t>
            </a:r>
          </a:p>
        </p:txBody>
      </p:sp>
    </p:spTree>
    <p:extLst>
      <p:ext uri="{BB962C8B-B14F-4D97-AF65-F5344CB8AC3E}">
        <p14:creationId xmlns:p14="http://schemas.microsoft.com/office/powerpoint/2010/main" val="4131848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1" grpId="0"/>
      <p:bldP spid="22" grpId="0"/>
      <p:bldP spid="24" grpId="0"/>
      <p:bldP spid="25" grpId="0"/>
      <p:bldP spid="28" grpId="0"/>
      <p:bldP spid="29" grpId="0"/>
      <p:bldP spid="30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16" name="Τίτλος 1">
            <a:extLst>
              <a:ext uri="{FF2B5EF4-FFF2-40B4-BE49-F238E27FC236}">
                <a16:creationId xmlns:a16="http://schemas.microsoft.com/office/drawing/2014/main" id="{299ECF5D-2593-4D0D-8F31-5B6EF5F2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496" y="399494"/>
            <a:ext cx="6857365" cy="90738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Water Jug</a:t>
            </a:r>
            <a:br>
              <a:rPr lang="en-US" dirty="0"/>
            </a:br>
            <a:r>
              <a:rPr lang="el-GR" sz="2200" dirty="0"/>
              <a:t>Ευρυστική Συνάρτηση</a:t>
            </a:r>
            <a:endParaRPr lang="el-GR" dirty="0"/>
          </a:p>
        </p:txBody>
      </p:sp>
      <p:sp>
        <p:nvSpPr>
          <p:cNvPr id="9" name="Θέση περιεχομένου 4">
            <a:extLst>
              <a:ext uri="{FF2B5EF4-FFF2-40B4-BE49-F238E27FC236}">
                <a16:creationId xmlns:a16="http://schemas.microsoft.com/office/drawing/2014/main" id="{C42D0142-CFF0-4393-9777-FA2A5CBF62FF}"/>
              </a:ext>
            </a:extLst>
          </p:cNvPr>
          <p:cNvSpPr txBox="1">
            <a:spLocks/>
          </p:cNvSpPr>
          <p:nvPr/>
        </p:nvSpPr>
        <p:spPr>
          <a:xfrm>
            <a:off x="158580" y="2143555"/>
            <a:ext cx="2961429" cy="898559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Ευρυστική Συνάρτηση</a:t>
            </a:r>
          </a:p>
        </p:txBody>
      </p:sp>
      <p:cxnSp>
        <p:nvCxnSpPr>
          <p:cNvPr id="15" name="Ευθύγραμμο βέλος σύνδεσης 14">
            <a:extLst>
              <a:ext uri="{FF2B5EF4-FFF2-40B4-BE49-F238E27FC236}">
                <a16:creationId xmlns:a16="http://schemas.microsoft.com/office/drawing/2014/main" id="{6E00461E-ACAB-4FC6-9143-717C10A453D9}"/>
              </a:ext>
            </a:extLst>
          </p:cNvPr>
          <p:cNvCxnSpPr>
            <a:cxnSpLocks/>
          </p:cNvCxnSpPr>
          <p:nvPr/>
        </p:nvCxnSpPr>
        <p:spPr>
          <a:xfrm flipV="1">
            <a:off x="2920887" y="2504682"/>
            <a:ext cx="8350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Θέση περιεχομένου 4">
            <a:extLst>
              <a:ext uri="{FF2B5EF4-FFF2-40B4-BE49-F238E27FC236}">
                <a16:creationId xmlns:a16="http://schemas.microsoft.com/office/drawing/2014/main" id="{F936AD99-6BE2-4C31-81FB-57510D343274}"/>
              </a:ext>
            </a:extLst>
          </p:cNvPr>
          <p:cNvSpPr txBox="1">
            <a:spLocks/>
          </p:cNvSpPr>
          <p:nvPr/>
        </p:nvSpPr>
        <p:spPr>
          <a:xfrm>
            <a:off x="2776307" y="1968095"/>
            <a:ext cx="1482223" cy="72595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ορίζεται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33F46B0D-6FBD-4DCB-80F0-7C59C6A2C093}"/>
              </a:ext>
            </a:extLst>
          </p:cNvPr>
          <p:cNvSpPr/>
          <p:nvPr/>
        </p:nvSpPr>
        <p:spPr>
          <a:xfrm>
            <a:off x="4008176" y="1871541"/>
            <a:ext cx="5736162" cy="1260629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Segoe UI" panose="020B0502040204020203" pitchFamily="34" charset="0"/>
              </a:rPr>
              <a:t>|(𝐶𝑢𝑟𝑟𝑒𝑛𝑡𝐶𝑎𝑝𝑎𝑐𝑖𝑡𝑦𝛫𝛼𝜈𝛼𝜏𝛼1 - 𝐺𝑜𝑎𝑙𝐶𝑎𝑝𝑎𝑐𝑖𝑡𝑦𝛫𝛼𝜈𝛼𝜏𝛼1) +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effectLst/>
                <a:latin typeface="Segoe UI" panose="020B0502040204020203" pitchFamily="34" charset="0"/>
              </a:rPr>
              <a:t>(𝐶𝑢𝑟𝑟𝑒𝑛𝑡𝐶𝑎𝑝𝑎𝑐𝑖𝑡𝑦𝛫𝛼𝜈𝛼𝜏𝛼2 - 𝐺𝑜𝑎𝑙𝐶𝑎𝑝𝑎𝑐𝑖𝑡𝑦𝛫𝛼𝜈𝛼𝜏𝛼2)|</a:t>
            </a:r>
          </a:p>
        </p:txBody>
      </p:sp>
      <p:sp>
        <p:nvSpPr>
          <p:cNvPr id="18" name="Θέση περιεχομένου 4">
            <a:extLst>
              <a:ext uri="{FF2B5EF4-FFF2-40B4-BE49-F238E27FC236}">
                <a16:creationId xmlns:a16="http://schemas.microsoft.com/office/drawing/2014/main" id="{3DC66A45-2A05-4371-8278-34A6C3D1A35F}"/>
              </a:ext>
            </a:extLst>
          </p:cNvPr>
          <p:cNvSpPr txBox="1">
            <a:spLocks/>
          </p:cNvSpPr>
          <p:nvPr/>
        </p:nvSpPr>
        <p:spPr>
          <a:xfrm>
            <a:off x="158580" y="3696833"/>
            <a:ext cx="9495607" cy="1403058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Για κάθε κανάτα αφαιρούμε την τελική ποσότητα νερού από την παρούσα και προσθέτουμε τα δύο αποτελέσματα εντός απολύτων τιμών  </a:t>
            </a:r>
          </a:p>
        </p:txBody>
      </p:sp>
    </p:spTree>
    <p:extLst>
      <p:ext uri="{BB962C8B-B14F-4D97-AF65-F5344CB8AC3E}">
        <p14:creationId xmlns:p14="http://schemas.microsoft.com/office/powerpoint/2010/main" val="20812596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" grpId="0" animBg="1"/>
      <p:bldP spid="18" grpId="0"/>
    </p:bldLst>
  </p:timing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243441"/>
      </a:dk2>
      <a:lt2>
        <a:srgbClr val="E8E7E2"/>
      </a:lt2>
      <a:accent1>
        <a:srgbClr val="7B8AE1"/>
      </a:accent1>
      <a:accent2>
        <a:srgbClr val="5EA4DB"/>
      </a:accent2>
      <a:accent3>
        <a:srgbClr val="57B0B2"/>
      </a:accent3>
      <a:accent4>
        <a:srgbClr val="4EB78D"/>
      </a:accent4>
      <a:accent5>
        <a:srgbClr val="4FB762"/>
      </a:accent5>
      <a:accent6>
        <a:srgbClr val="66B64E"/>
      </a:accent6>
      <a:hlink>
        <a:srgbClr val="8B8354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404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Meiryo</vt:lpstr>
      <vt:lpstr>Calibri</vt:lpstr>
      <vt:lpstr>Corbel</vt:lpstr>
      <vt:lpstr>Segoe UI</vt:lpstr>
      <vt:lpstr>Wingdings</vt:lpstr>
      <vt:lpstr>SketchLinesVTI</vt:lpstr>
      <vt:lpstr>ΕΥΦΥΕΙΣ ΠΡΑΚΤΟΡΕΣ Απαλλακτική εργασία</vt:lpstr>
      <vt:lpstr>ΕΙΣΑΓΩΓΗ</vt:lpstr>
      <vt:lpstr>Blocks World</vt:lpstr>
      <vt:lpstr>Blocks World</vt:lpstr>
      <vt:lpstr>Blocks World Ευρυστική Συνάρτηση</vt:lpstr>
      <vt:lpstr>Blocks World Εμφάνιση αποτελέσματος</vt:lpstr>
      <vt:lpstr>Water Jug</vt:lpstr>
      <vt:lpstr>Water Jug</vt:lpstr>
      <vt:lpstr>Water Jug Ευρυστική Συνάρτηση</vt:lpstr>
      <vt:lpstr>Water Jug Εμφάνιση αποτελέσματος</vt:lpstr>
      <vt:lpstr>A* (A Star)</vt:lpstr>
      <vt:lpstr>Σας ευχαριστούμε για τον χρόνο σας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ALEXANDROS SKARPELOS</dc:creator>
  <cp:lastModifiedBy>d M</cp:lastModifiedBy>
  <cp:revision>80</cp:revision>
  <dcterms:created xsi:type="dcterms:W3CDTF">2021-07-18T11:56:10Z</dcterms:created>
  <dcterms:modified xsi:type="dcterms:W3CDTF">2021-07-18T21:28:12Z</dcterms:modified>
</cp:coreProperties>
</file>