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DE786B-0DC3-4279-8F1D-EC8106146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B1A3C52-D6E8-4E22-8E09-039FAD4B4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056E4F-277A-4978-BBD2-B54C499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BCE002-8F09-4E55-AE63-1FCEFB0A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B0756AC-1D8F-471D-8E68-57A460E5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40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4AA9AD-C5EC-4CBA-BCB0-7234889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0AC1B7B-7E11-43E1-8718-C7F14D7B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69A3326-B15E-4BC7-A463-749DFB1A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21F51B-874D-4F9D-A8AF-8693B9C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88ACFE7-A29E-4EB4-BE3D-02AEDE7C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5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F669CDE-FC32-4C6B-9FC6-627F8E54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8443E7B-169D-4DAB-8A71-AD01678B0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8F6B39-5BE5-486A-A8C6-9E50FD0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ADEA3F4-F37A-434B-8692-E30C92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16283E5-E13F-4A8E-8F83-D887B4B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758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953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998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33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381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755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1388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478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69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B4EE6C-97E0-42F3-AB08-A20ECF0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21B72F-132D-4FA0-A279-5522E0DE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BAB9E8F-42A1-42A0-8757-A93D626A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F70E31F-B64C-4548-A14B-3B4B47DB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3561D5-E270-490A-973E-A8774527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7377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6136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9594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364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BEE491-5685-4C99-A732-0FBDA1C8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2A75426-7D0D-4D4E-959D-CC5FCE8A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BD3D6E8-CFEE-4FB3-A4A3-6320EB33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73927FF-84F1-442D-A5F7-9E12A237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3EE2D9-CA0F-4723-A484-0612C2AA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454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C87837-3D74-4A88-B316-C6E2820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74CCD9-8CE9-43CC-9661-D295361FA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DA833AF-C386-41EA-8675-94018BC4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647525A-E33F-4B5F-B5E2-02536F2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7B9346A-B897-4A7C-A43B-678EA94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9D507D7-175D-458E-9672-00A0DE4B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94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998CED-033F-48AA-B400-0FF8AD85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E445939-8781-42AA-A0EF-DB6246C6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C94AF16-0B12-4C5A-AE76-816E16C6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93BB88A-FC84-4272-BCFE-180D20B00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9E00223-BD5A-40D3-A119-A17D25DA0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ED41CE1-D9F7-4928-B447-A284FEB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9E5BCBC-D970-47D0-AAC8-B367E9C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1003D7F-C6C8-45B0-9D60-FA4DB2C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26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27C3AF-5825-46DA-A752-96924A8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2A732C5-2790-41DB-8C4F-98F8A589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95F2BAA-C5E4-475F-B2C0-7D286EEB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FABEBBC-5CD6-4721-80C2-FD2DE538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38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75541FD-EA69-4AB7-896F-4E30911E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9930368-9512-4C01-956F-FCBFBC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96606B1-795D-4CF0-BF5A-43D4463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10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8537D6-1957-44DE-9F0F-2C71F7CA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E61593-10C9-45B1-BF3D-90E9C3ED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6AFDDA2-54BD-46D4-A7D2-EA934C3CA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81DDAF3-D8E6-45E3-AF9F-745BFB3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D136ABB-A14E-4149-99BF-6E160A2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CAEF649-E413-4372-8607-1759CEA1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859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9822C7-8992-4777-9E1D-20DABAA0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5C9D7BE-EF7A-4C75-B7F7-EF500F2DD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4E2AF3D-B119-4311-8F90-02970024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2E77488-ED59-4162-8D38-DBB4B5BF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900542-205C-4178-A0DF-A6C6B276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AD92F2B-667F-4CB7-BE63-98912A0B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95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002FB3E0-D422-4B8F-BFDA-C39AF005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D02B6F9-AF6C-4C66-A249-9773138B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F1F8DE9-313E-45FD-BDE7-D97962EB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122D864-86D3-4408-B468-27BBE9B0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2F3E7FC-89C7-491D-B9C4-5AE517B0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0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66A2-4489-4D58-8D70-7A0ADA5A62B8}" type="datetimeFigureOut">
              <a:rPr lang="el-GR" smtClean="0"/>
              <a:t>11/2/2021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A28B-786B-48D1-9B2F-6BEB951D8B5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28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9AD72-E8AF-4D89-891E-15E9D26CAEEA}"/>
              </a:ext>
            </a:extLst>
          </p:cNvPr>
          <p:cNvSpPr txBox="1"/>
          <p:nvPr/>
        </p:nvSpPr>
        <p:spPr>
          <a:xfrm>
            <a:off x="758411" y="1506545"/>
            <a:ext cx="4443903" cy="217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Ανάλυση</a:t>
            </a:r>
            <a:r>
              <a:rPr lang="en-US" sz="34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Εικόν</a:t>
            </a:r>
            <a:r>
              <a:rPr lang="en-US" sz="34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ας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u="sng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Απα</a:t>
            </a:r>
            <a:r>
              <a:rPr lang="en-US" sz="3400" u="sng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λλ</a:t>
            </a:r>
            <a:r>
              <a:rPr lang="en-US" sz="3400" u="sng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ακτική  Εργασία</a:t>
            </a:r>
            <a:endParaRPr lang="en-US" sz="34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i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Ακ</a:t>
            </a:r>
            <a:r>
              <a:rPr lang="en-US" sz="3400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αδημαϊκό Έτος 2020 - 2021</a:t>
            </a:r>
            <a:endParaRPr lang="en-US" sz="34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39D56B-3877-44DC-B674-880F5184A2B9}"/>
              </a:ext>
            </a:extLst>
          </p:cNvPr>
          <p:cNvSpPr txBox="1"/>
          <p:nvPr/>
        </p:nvSpPr>
        <p:spPr>
          <a:xfrm>
            <a:off x="6777473" y="2186125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effectLst/>
              </a:rPr>
              <a:t>Δημήτρης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</a:rPr>
              <a:t> Μα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effectLst/>
              </a:rPr>
              <a:t>τσ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</a:rPr>
              <a:t>αγγάνης, Π17068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effectLst/>
              </a:rPr>
              <a:t>Αλέξ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</a:rPr>
              <a:t>ανδρος Σκαρπέλος,    Π17122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8A06D3D9-2E57-41C0-9F30-F465E5CEB1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710" y="3679463"/>
            <a:ext cx="5051320" cy="2765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7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39B627-167B-46C6-B0DA-7503408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890" y="0"/>
            <a:ext cx="9380220" cy="136398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APOTELESMATA</a:t>
            </a:r>
            <a:br>
              <a:rPr lang="el-GR" sz="24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sz="2400" dirty="0">
              <a:solidFill>
                <a:srgbClr val="1F4E7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2D75E9B-52F1-4426-A3A0-124F2922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100"/>
            <a:ext cx="9144000" cy="4244340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079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1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3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990BED0-C335-4DA1-8C53-CF82B81A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67" y="824167"/>
            <a:ext cx="6227064" cy="1234440"/>
          </a:xfrm>
        </p:spPr>
        <p:txBody>
          <a:bodyPr anchor="t">
            <a:normAutofit/>
          </a:bodyPr>
          <a:lstStyle/>
          <a:p>
            <a:pPr algn="ctr"/>
            <a:r>
              <a:rPr lang="el-GR" sz="28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ΕΚΦΩΝΗΣΗ ΕΡΓΑΣΙΑΣ</a:t>
            </a:r>
            <a:br>
              <a:rPr lang="el-GR" sz="28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endParaRPr lang="el-GR" sz="28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E282EA-4EA9-4875-A25B-89202F3C891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233612" y="1852549"/>
            <a:ext cx="9359900" cy="4743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sz="12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Θέμα: Αυτόματος Χρωματισμός Ασπρόμαυρης Εικόνας με Χρήση Τεχνικών Μηχανικής Μάθησης.</a:t>
            </a:r>
          </a:p>
          <a:p>
            <a:pPr marL="0" indent="0" algn="ctr">
              <a:buNone/>
            </a:pPr>
            <a:endParaRPr lang="el-GR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Ερωτήματα:</a:t>
            </a:r>
          </a:p>
          <a:p>
            <a:pPr indent="-269875"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  Αναπαράσταση Εικόνας  στον Χρωματικό Χώρο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69875" algn="just">
              <a:spcAft>
                <a:spcPts val="800"/>
              </a:spcAft>
            </a:pP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Διακριτοποίηση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του Χρωματικού Χώρου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με βάση ένα σύνολο συναφών εικόνων  εκπαίδευσης.</a:t>
            </a:r>
          </a:p>
          <a:p>
            <a:pPr indent="-269875" algn="just">
              <a:spcAft>
                <a:spcPts val="800"/>
              </a:spcAft>
            </a:pP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Κατάτμηση Εικόνας σε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σύμφωνα με τον αλγόριθμο SLIC.</a:t>
            </a:r>
          </a:p>
          <a:p>
            <a:pPr indent="-269875" algn="just"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Εξαγωγή Χαρακτηριστικών Υφής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(SURF Features &amp; Gabor Features)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ανά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Pixel.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69875"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  Εκμάθηση Τοπικών Μοντέλων Πρόγνωσης Χρώματος με Χρήση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Ταξινομητών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SVM.</a:t>
            </a:r>
          </a:p>
          <a:p>
            <a:pPr indent="-269875" algn="just">
              <a:spcAft>
                <a:spcPts val="800"/>
              </a:spcAft>
            </a:pP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Εκτίμηση Χρωματικού Περιεχομένου Ασπρόμαυρης Εικόνας με Χρήση Αλγορίθμων Κοπής  Γραφημάτων.</a:t>
            </a:r>
          </a:p>
          <a:p>
            <a:pPr marL="0" indent="0">
              <a:buNone/>
            </a:pP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339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7501" y="934070"/>
            <a:ext cx="6227064" cy="1234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ΚΕΝΤΡΙΚΗ ΙΔΕΑ ΥΛΟΠΟΙΗΣΗΣ</a:t>
            </a:r>
            <a:endPara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188" y="2228850"/>
            <a:ext cx="9899650" cy="536211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endParaRPr lang="el-GR" sz="1600" dirty="0">
              <a:effectLst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Αρχικά</a:t>
            </a:r>
            <a:r>
              <a:rPr lang="en-US" sz="1600" dirty="0">
                <a:effectLst/>
              </a:rPr>
              <a:t>, κα</a:t>
            </a:r>
            <a:r>
              <a:rPr lang="en-US" sz="1600" dirty="0" err="1">
                <a:effectLst/>
              </a:rPr>
              <a:t>λούμ</a:t>
            </a:r>
            <a:r>
              <a:rPr lang="en-US" sz="1600" dirty="0">
                <a:effectLst/>
              </a:rPr>
              <a:t>αστε να υλοποιήσουμε ένα πρόγραμμα, το οποίο θα δέχεται ως είσοδο μία (ή περισσότερες) εικόνες – που θα χρησιμοποιούνται ως βάση δεδομένων και παραδειγμάτων και μία ασπρόμαυρη εικόνα, ενώ ως έξοδο θα δίνεται μία προσεγγιστικά χρωματισμένη έκδοση της ασπρόμαυρης εικόνας.</a:t>
            </a:r>
          </a:p>
          <a:p>
            <a:pPr algn="just"/>
            <a:endParaRPr lang="en-US" sz="1600" dirty="0">
              <a:effectLst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Μέσω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των</a:t>
            </a:r>
            <a:r>
              <a:rPr lang="en-US" sz="1600" dirty="0">
                <a:effectLst/>
              </a:rPr>
              <a:t> κα</a:t>
            </a:r>
            <a:r>
              <a:rPr lang="en-US" sz="1600" dirty="0" err="1">
                <a:effectLst/>
              </a:rPr>
              <a:t>τάλληλων</a:t>
            </a:r>
            <a:r>
              <a:rPr lang="en-US" sz="1600" dirty="0">
                <a:effectLst/>
              </a:rPr>
              <a:t> βιβ</a:t>
            </a:r>
            <a:r>
              <a:rPr lang="en-US" sz="1600" dirty="0" err="1">
                <a:effectLst/>
              </a:rPr>
              <a:t>λιοθηκών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σκο</a:t>
            </a:r>
            <a:r>
              <a:rPr lang="en-US" sz="1600" dirty="0">
                <a:effectLst/>
              </a:rPr>
              <a:t>πός μας είναι να καταφέρνουμε να αλλάζουμε τον χρωματικό χώρο εικόνων ευέλικτα και να βρίσκουμε χαρακτηριστικά SURF, Gabor και έπειτα να αποθηκεύουμε αποτελέσματα επεξεργασίας σε νέες εικόνες.</a:t>
            </a:r>
          </a:p>
          <a:p>
            <a:pPr algn="just"/>
            <a:r>
              <a:rPr lang="en-US" sz="1600" dirty="0">
                <a:effectLst/>
              </a:rPr>
              <a:t> 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Τέλος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με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τον</a:t>
            </a:r>
            <a:r>
              <a:rPr lang="en-US" sz="1600" dirty="0">
                <a:effectLst/>
              </a:rPr>
              <a:t> α</a:t>
            </a:r>
            <a:r>
              <a:rPr lang="en-US" sz="1600" dirty="0" err="1">
                <a:effectLst/>
              </a:rPr>
              <a:t>λγόριθμο</a:t>
            </a:r>
            <a:r>
              <a:rPr lang="en-US" sz="1600" dirty="0">
                <a:effectLst/>
              </a:rPr>
              <a:t> SLIC </a:t>
            </a:r>
            <a:r>
              <a:rPr lang="en-US" sz="1600" dirty="0" err="1">
                <a:effectLst/>
              </a:rPr>
              <a:t>σε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χρωμ</a:t>
            </a:r>
            <a:r>
              <a:rPr lang="en-US" sz="1600" dirty="0">
                <a:effectLst/>
              </a:rPr>
              <a:t>ατισμένες και ασπρόμαυρες εικόνες επιτυγχάνουμε να απομονώσουμε τα Superpixels και δημιουργούμε ένα μοντέλο SVM το οποίο χρησιμοποιείται στην εκμάθηση των χρωμάτων από το μοντέλο της εφαρμογής μας.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50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923" y="557737"/>
            <a:ext cx="7922578" cy="1234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l-GR" sz="31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Ερώτημα 1: Αναπαράσταση Εικόνας στον Χρωματικό Χώρο L</a:t>
            </a:r>
            <a:r>
              <a:rPr lang="en-GB" sz="31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AB</a:t>
            </a:r>
            <a:br>
              <a:rPr lang="el-GR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6" y="1536437"/>
            <a:ext cx="9899650" cy="5148447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just"/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algn="just"/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αναπαράσταση σε αυτόν τον χρωματικό χώρο μας βοηθάει να απλοποιήσουμε το πρόβλημα μας διότι στον χρωματικό χώρο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θα είχαμε τρεις αγνώστους ενώ σε αυτό (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έχουμε δυο. Οπότε περιορίζουμε το πλήθος των αγνώστων.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Ο χρωματικός χώρος LAB εκφράζει τα χρώματα ως τρεις τιμές: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L (</a:t>
            </a: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uminance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για τη φωτεινότητα (τιμές: μαύρο = 0, άσπρο = 100).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A για πράσινο (αρνητικό) έως κόκκινο (θετικό).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B από μπλε (αρνητικό) έως κίτρινο (θετικό). </a:t>
            </a: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l-GR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Με A = 0, B = 0 αναπαρίσταται το πραγματικό ουδέτερο γκρι (</a:t>
            </a:r>
            <a:r>
              <a:rPr lang="el-GR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l-GR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l-GR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l-GR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07000"/>
              </a:lnSpc>
              <a:spcAft>
                <a:spcPts val="800"/>
              </a:spcAft>
            </a:pP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algn="l"/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algn="l"/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99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897" y="485775"/>
            <a:ext cx="8918961" cy="1234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kern="1200" dirty="0" err="1">
                <a:solidFill>
                  <a:schemeClr val="accent1"/>
                </a:solidFill>
                <a:effectLst/>
                <a:ea typeface="+mj-ea"/>
                <a:cs typeface="+mj-cs"/>
              </a:rPr>
              <a:t>Ερώτημ</a:t>
            </a:r>
            <a:r>
              <a:rPr lang="en-US" sz="31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α </a:t>
            </a:r>
            <a:r>
              <a:rPr lang="el-GR" sz="31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2</a:t>
            </a:r>
            <a:r>
              <a:rPr lang="en-US" sz="31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: </a:t>
            </a:r>
            <a:r>
              <a:rPr lang="en-GB" sz="3100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Δι</a:t>
            </a:r>
            <a:r>
              <a:rPr lang="en-GB" sz="31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ακριτοποίηση του Χρωματικού Χώρου LAB με βάση ένα σύνολο συναφών εικόνων εκπαίδευσης</a:t>
            </a:r>
            <a:br>
              <a:rPr lang="en-US" sz="32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2174" y="1509204"/>
            <a:ext cx="9767888" cy="4544124"/>
          </a:xfrm>
        </p:spPr>
        <p:txBody>
          <a:bodyPr vert="horz" lIns="91440" tIns="45720" rIns="91440" bIns="45720" rtlCol="0">
            <a:normAutofit/>
          </a:bodyPr>
          <a:lstStyle/>
          <a:p>
            <a:pPr marL="41910" algn="l">
              <a:spcAft>
                <a:spcPts val="800"/>
              </a:spcAft>
            </a:pP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"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Η διαδικασία, γίνεται με την εφαρμογή του αλγορίθμου </a:t>
            </a:r>
            <a:r>
              <a:rPr lang="el-GR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l-GR" sz="1600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l-GR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(της βιβλιοθήκης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για όλα τα LAB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της εικόνας. </a:t>
            </a:r>
          </a:p>
          <a:p>
            <a:pPr marL="41910" algn="just">
              <a:spcAft>
                <a:spcPts val="800"/>
              </a:spcAft>
            </a:pP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"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Αναλυτικότερα, τα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κεντροειδή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αναπαριστούν ένα χρώμα και τα διάχυτα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αντιστοιχούνται με ένα από αυτά (από τα διαθέσιμα). Με αυτό το τρόπο, το αποτέλεσμα μας είναι μια εικόνα με διακριτό αριθμό χρωμάτων σε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910" algn="just">
              <a:spcAft>
                <a:spcPts val="800"/>
              </a:spcAft>
            </a:pP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"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Στη συγκεκριμένη υλοποίηση το Κ έχει αρχικά οριστεί ίσο με </a:t>
            </a:r>
            <a:r>
              <a:rPr lang="el-GR" sz="16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1910" algn="l">
              <a:spcAft>
                <a:spcPts val="800"/>
              </a:spcAft>
            </a:pPr>
            <a:endParaRPr lang="el-G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" algn="l">
              <a:spcAft>
                <a:spcPts val="800"/>
              </a:spcAft>
            </a:pPr>
            <a:endParaRPr lang="en-US" sz="17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7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7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001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643" y="651427"/>
            <a:ext cx="8309927" cy="12344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l-G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Ερώτημα 3: Κατάτμηση Εικόνας σε </a:t>
            </a:r>
            <a:r>
              <a:rPr lang="el-GR" sz="2800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l-G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σύμφωνα με τον αλγόριθμο SLIC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587" y="1757779"/>
            <a:ext cx="9642475" cy="4927106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l-G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ια την παραπάνω υλοποίηση χρησιμοποιούμε τον αλγόριθμο SLIC από την βιβλιοθήκη </a:t>
            </a:r>
            <a:r>
              <a:rPr lang="el-GR" sz="16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skimage</a:t>
            </a:r>
            <a:r>
              <a:rPr lang="el-GR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και συγκεκριμένα τη μέθοδο </a:t>
            </a:r>
            <a:r>
              <a:rPr lang="el-GR" sz="1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l-GR" sz="16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Ο αλγόριθμος 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Iterative Clustering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ομαδοποιεί μεμονωμένα 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βάσει χρωματικής ομοιότητας και απόστασης στον χρωματικό χώρο LAB. </a:t>
            </a:r>
          </a:p>
          <a:p>
            <a:pPr algn="just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Για τα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ορίζεται ως ανώτατο όριο 100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το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και το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compactness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για την εικόνα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και 0.1 για την εικόνα στόχου -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EIKONAAAAA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endParaRPr lang="en-US" sz="1600" dirty="0">
              <a:effectLst/>
            </a:endParaRPr>
          </a:p>
          <a:p>
            <a:pPr algn="l">
              <a:spcAft>
                <a:spcPts val="800"/>
              </a:spcAft>
            </a:pPr>
            <a:endParaRPr lang="en-US" sz="15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605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895" y="485775"/>
            <a:ext cx="8599874" cy="1234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1200"/>
              </a:spcAft>
            </a:pPr>
            <a:r>
              <a:rPr lang="el-G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Ερώτημα 4: Εξαγωγή Χαρακτηριστικών Υφής (</a:t>
            </a:r>
            <a:r>
              <a:rPr lang="en-GB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SURF Features</a:t>
            </a:r>
            <a:r>
              <a:rPr lang="el-G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Gabor Features</a:t>
            </a:r>
            <a:r>
              <a:rPr lang="el-G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ανά </a:t>
            </a:r>
            <a:r>
              <a:rPr lang="en-GB" sz="2800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endParaRPr lang="el-GR" sz="2800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3" y="1720215"/>
            <a:ext cx="9858763" cy="498242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800"/>
              </a:spcAft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Όσο αναφορά τις εικόνες που ανήκουν στο σύνολο των εικόνων εκπαίδευσης, πρέπει να μετατραπούν σε πρώτη φάση σε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για την εύρεση των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 </a:t>
            </a: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features.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 Features: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Με την μέθοδο της συνάρτησης 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ompute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η οποία δέχεται σαν όρισμα κάθε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όπως αυτό έχει προκύψει από την κατάτμηση της εικόνας (όπως αυτή έγινε στο ερώτημα 3), εντοπίζονται τα αξιοσημείωτα χαρακτηριστικά (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ενώ υπολογίζονται και οι 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 Features: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Ο υπολογισμός των 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 Features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γίνεται δημιουργώντας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και εφαρμόζοντάς τους (τους 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στο εκάστοτε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για την εξαγωγή χαρακτηριστικών υφής.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EIKONAAAAA</a:t>
            </a:r>
            <a:endParaRPr lang="el-G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l-GR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endParaRPr lang="el-GR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endParaRPr lang="en-US" sz="2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2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2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97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118" y="660685"/>
            <a:ext cx="8005127" cy="1234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l-GR" sz="31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Ερώτημα 5: Εκμάθηση Τοπικών Μοντέλων Πρόγνωσης Χρώματος με Χρήση </a:t>
            </a:r>
            <a:r>
              <a:rPr lang="el-GR" sz="3100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Ταξινομητών</a:t>
            </a:r>
            <a:r>
              <a:rPr lang="el-GR" sz="31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  <a:r>
              <a:rPr lang="en-US" sz="31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br>
              <a:rPr lang="el-GR" sz="1800" b="1" u="sng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675" y="1895125"/>
            <a:ext cx="9726614" cy="49485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l-GR" sz="1600" u="sng" dirty="0"/>
              <a:t>Κατασκευή </a:t>
            </a:r>
            <a:r>
              <a:rPr lang="en-US" sz="1600" u="sng" dirty="0"/>
              <a:t>Dataset: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Για να δημιουργήσουμε και να εκπαιδεύσουμε ένα SVM πρέπει πρώτα συλλέξουμε τα απαραίτητα δεδομένα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διαδικασία που περιγράφεται επαναλαμβάνεται για την εικόνα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 Αρχικά, κρατάμε τα χρώματα που προέκυψαν από τη διαδικασία της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κβάντισης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αποθηκεύοντας μόνο τις a και b τιμές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 Στο δεύτερο βήμα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ακολουθεί η εύρεση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κεντροειδών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χρωμάτων για κάθε 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Στη συνέχεια, και αφού έχουμε εξαγάγει τα χαρακτηριστικά SURF και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βρίσκουμε για το κάθε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την μέση τιμή των «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και την μέση τιμή των διανυσμάτων για τα χαρακτηριστικά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Tα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αποτελέσματα αυτά ενώνονται όλα σε ένα διάνυσμα που αντιπροσωπεύει τα χαρακτηριστικά των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Εν συνεχεία, αντιστοιχίζουμε τα διανύσματα με το αντίστοιχο χρώμα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 Τέλος, πριν τελειώσει η διαδικασία, </a:t>
            </a:r>
            <a:r>
              <a:rPr lang="el-G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κανονικοποιούμε</a:t>
            </a:r>
            <a:r>
              <a:rPr lang="el-G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τις τιμές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u="sng" dirty="0">
              <a:effectLst/>
            </a:endParaRPr>
          </a:p>
          <a:p>
            <a:pPr algn="l">
              <a:spcAft>
                <a:spcPts val="800"/>
              </a:spcAft>
            </a:pPr>
            <a:endParaRPr lang="en-US" sz="1200" u="sng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1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0619A8-E2D7-4E2F-AA4F-5A03D896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885" y="587692"/>
            <a:ext cx="8191886" cy="12344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kern="1200" dirty="0" err="1">
                <a:solidFill>
                  <a:schemeClr val="accent1"/>
                </a:solidFill>
                <a:effectLst/>
                <a:ea typeface="+mj-ea"/>
                <a:cs typeface="+mj-cs"/>
              </a:rPr>
              <a:t>Ερώτημ</a:t>
            </a:r>
            <a:r>
              <a:rPr lang="en-US" sz="28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α 5: Εκμάθηση Τοπικών Μοντέλων Πρόγνωσης Χρώματος με Χρήση Ταξινομητών SVM (</a:t>
            </a:r>
            <a:r>
              <a:rPr lang="el-GR" sz="28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2</a:t>
            </a:r>
            <a:r>
              <a:rPr lang="en-US" sz="28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)</a:t>
            </a:r>
            <a:br>
              <a:rPr lang="en-US" sz="2800" b="1" u="sng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accent1"/>
                </a:solidFill>
                <a:effectLst/>
                <a:ea typeface="+mj-ea"/>
                <a:cs typeface="+mj-cs"/>
              </a:rPr>
              <a:t> 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56517FC-B074-4232-B516-917313D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2637" y="1496782"/>
            <a:ext cx="9877425" cy="525024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u="sng" dirty="0"/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l-GR" sz="1600" u="sng" dirty="0">
                <a:effectLst/>
              </a:rPr>
              <a:t>Εκπαίδευση </a:t>
            </a:r>
            <a:r>
              <a:rPr lang="en-US" sz="1600" u="sng" dirty="0">
                <a:effectLst/>
              </a:rPr>
              <a:t>SVM</a:t>
            </a:r>
            <a:r>
              <a:rPr lang="el-GR" sz="1600" u="sng" dirty="0">
                <a:effectLst/>
              </a:rPr>
              <a:t> Μοντέλου: </a:t>
            </a:r>
            <a:r>
              <a:rPr lang="el-GR" sz="1600" dirty="0"/>
              <a:t>Μόλις έχουμε έτοιμο το σύνολο εκπαίδευσης με τα διανύσματα και τα </a:t>
            </a:r>
            <a:r>
              <a:rPr lang="el-GR" sz="1600" dirty="0" err="1"/>
              <a:t>labels</a:t>
            </a:r>
            <a:r>
              <a:rPr lang="el-GR" sz="1600" dirty="0"/>
              <a:t>, δημιουργούμε ένα </a:t>
            </a:r>
            <a:r>
              <a:rPr lang="el-GR" sz="1600" dirty="0" err="1"/>
              <a:t>Support</a:t>
            </a:r>
            <a:r>
              <a:rPr lang="el-GR" sz="1600" dirty="0"/>
              <a:t> </a:t>
            </a:r>
            <a:r>
              <a:rPr lang="el-GR" sz="1600" dirty="0" err="1"/>
              <a:t>Vector</a:t>
            </a:r>
            <a:r>
              <a:rPr lang="el-GR" sz="1600" dirty="0"/>
              <a:t> </a:t>
            </a:r>
            <a:r>
              <a:rPr lang="el-GR" sz="1600" dirty="0" err="1"/>
              <a:t>Machine</a:t>
            </a:r>
            <a:r>
              <a:rPr lang="el-GR" sz="1600" dirty="0"/>
              <a:t> για την πρόβλεψη των χρωμάτων και στη συνέχεια τον χρωματισμό της εικόνας </a:t>
            </a:r>
            <a:r>
              <a:rPr lang="el-GR" sz="1600" dirty="0" err="1"/>
              <a:t>target</a:t>
            </a:r>
            <a:r>
              <a:rPr lang="en-US" sz="1600" dirty="0"/>
              <a:t>.</a:t>
            </a:r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</a:endParaRPr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l-GR" sz="1600" u="sng" dirty="0"/>
              <a:t>Χρωματισμός της εικόνας Στόχου: </a:t>
            </a:r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/>
              <a:t>1) Αφού τροφοδοτήσουμε τον SVM με το σύνολο εκπαίδευσης της εικόνας </a:t>
            </a:r>
            <a:r>
              <a:rPr lang="el-GR" sz="1600" dirty="0" err="1"/>
              <a:t>target</a:t>
            </a:r>
            <a:r>
              <a:rPr lang="el-GR" sz="1600" dirty="0"/>
              <a:t>, αποθηκεύουμε τα </a:t>
            </a:r>
            <a:r>
              <a:rPr lang="el-GR" sz="1600" dirty="0" err="1"/>
              <a:t>id</a:t>
            </a:r>
            <a:r>
              <a:rPr lang="el-GR" sz="1600" dirty="0"/>
              <a:t> των χρωμάτων που προβλέφθηκαν.</a:t>
            </a:r>
          </a:p>
          <a:p>
            <a:pPr algn="l">
              <a:spcAft>
                <a:spcPts val="800"/>
              </a:spcAft>
            </a:pPr>
            <a:endParaRPr lang="el-GR" sz="1600" dirty="0"/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/>
              <a:t>2) Επόμενο στάδιο είναι η δημιουργία μια κενής εικόνας με διαστάσεις ίσες της εικόνας </a:t>
            </a:r>
            <a:r>
              <a:rPr lang="el-GR" sz="1600" dirty="0" err="1"/>
              <a:t>target</a:t>
            </a:r>
            <a:r>
              <a:rPr lang="el-GR" sz="1600" dirty="0"/>
              <a:t>, ενώ για κάθε </a:t>
            </a:r>
            <a:r>
              <a:rPr lang="el-GR" sz="1600" dirty="0" err="1"/>
              <a:t>superpixel</a:t>
            </a:r>
            <a:r>
              <a:rPr lang="el-GR" sz="1600" dirty="0"/>
              <a:t> αυτής χρωματίζουμε το κάθε </a:t>
            </a:r>
            <a:r>
              <a:rPr lang="el-GR" sz="1600" dirty="0" err="1"/>
              <a:t>pixel</a:t>
            </a:r>
            <a:r>
              <a:rPr lang="el-GR" sz="1600" dirty="0"/>
              <a:t> σύμφωνα με την τιμή που προβλέφθηκε από το μοντέλο.</a:t>
            </a:r>
          </a:p>
          <a:p>
            <a:pPr algn="l">
              <a:spcAft>
                <a:spcPts val="800"/>
              </a:spcAft>
            </a:pPr>
            <a:endParaRPr lang="el-GR" sz="1600" dirty="0"/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l-GR" sz="1600" dirty="0"/>
              <a:t>3) Τέλος, για να εξάγουμε το τελικό αποτέλεσμα «μεταφερόμαστε» από τον χρωματικό χώρο LAB στον RGB.</a:t>
            </a:r>
          </a:p>
          <a:p>
            <a:pPr marL="285750" indent="-285750" algn="l"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600" u="sng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64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Προσαρμοσμένο 5">
      <a:dk1>
        <a:srgbClr val="00518E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961</Words>
  <Application>Microsoft Office PowerPoint</Application>
  <PresentationFormat>Ευρεία οθόνη</PresentationFormat>
  <Paragraphs>96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Θέμα του Office</vt:lpstr>
      <vt:lpstr>Office Theme</vt:lpstr>
      <vt:lpstr>Παρουσίαση του PowerPoint</vt:lpstr>
      <vt:lpstr>ΕΚΦΩΝΗΣΗ ΕΡΓΑΣΙΑΣ </vt:lpstr>
      <vt:lpstr>ΚΕΝΤΡΙΚΗ ΙΔΕΑ ΥΛΟΠΟΙΗΣΗΣ</vt:lpstr>
      <vt:lpstr>Ερώτημα 1: Αναπαράσταση Εικόνας στον Χρωματικό Χώρο LAB </vt:lpstr>
      <vt:lpstr>Ερώτημα 2: Διακριτοποίηση του Χρωματικού Χώρου LAB με βάση ένα σύνολο συναφών εικόνων εκπαίδευσης </vt:lpstr>
      <vt:lpstr>Ερώτημα 3: Κατάτμηση Εικόνας σε Superpixels σύμφωνα με τον αλγόριθμο SLIC</vt:lpstr>
      <vt:lpstr>Ερώτημα 4: Εξαγωγή Χαρακτηριστικών Υφής (SURF Features &amp; Gabor Features) ανά Superpixel</vt:lpstr>
      <vt:lpstr>Ερώτημα 5: Εκμάθηση Τοπικών Μοντέλων Πρόγνωσης Χρώματος με Χρήση Ταξινομητών SVM (1)  </vt:lpstr>
      <vt:lpstr>Ερώτημα 5: Εκμάθηση Τοπικών Μοντέλων Πρόγνωσης Χρώματος με Χρήση Ταξινομητών SVM (2)  </vt:lpstr>
      <vt:lpstr>APOTELESMATA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SKARPELOS</dc:creator>
  <cp:lastModifiedBy>ALEXANDROS SKARPELOS</cp:lastModifiedBy>
  <cp:revision>96</cp:revision>
  <dcterms:created xsi:type="dcterms:W3CDTF">2021-02-09T15:37:13Z</dcterms:created>
  <dcterms:modified xsi:type="dcterms:W3CDTF">2021-02-11T14:18:36Z</dcterms:modified>
</cp:coreProperties>
</file>