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slideLayouts/slideLayout8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  <p:sldMasterId id="2147483688" r:id="rId3"/>
    <p:sldMasterId id="2147483714" r:id="rId4"/>
    <p:sldMasterId id="2147483716" r:id="rId5"/>
    <p:sldMasterId id="2147483738" r:id="rId6"/>
    <p:sldMasterId id="2147483740" r:id="rId7"/>
    <p:sldMasterId id="2147483762" r:id="rId8"/>
    <p:sldMasterId id="2147483771" r:id="rId9"/>
    <p:sldMasterId id="2147483773" r:id="rId10"/>
  </p:sldMasterIdLst>
  <p:notesMasterIdLst>
    <p:notesMasterId r:id="rId31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4" r:id="rId24"/>
    <p:sldId id="269" r:id="rId25"/>
    <p:sldId id="271" r:id="rId26"/>
    <p:sldId id="272" r:id="rId27"/>
    <p:sldId id="273" r:id="rId28"/>
    <p:sldId id="275" r:id="rId29"/>
    <p:sldId id="276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2CCD"/>
    <a:srgbClr val="0C064A"/>
    <a:srgbClr val="FF823B"/>
    <a:srgbClr val="6B72EB"/>
    <a:srgbClr val="FFCC33"/>
    <a:srgbClr val="3B344D"/>
    <a:srgbClr val="434343"/>
    <a:srgbClr val="1F158A"/>
    <a:srgbClr val="E9E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 autoAdjust="0"/>
    <p:restoredTop sz="94007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15CC7-938B-4F36-B08C-9DF158C71467}" type="doc">
      <dgm:prSet loTypeId="urn:microsoft.com/office/officeart/2005/8/layout/vList6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l-GR"/>
        </a:p>
      </dgm:t>
    </dgm:pt>
    <dgm:pt modelId="{AB2FE13A-08ED-43D8-AE6E-C387E38C585A}">
      <dgm:prSet phldrT="[Κείμενο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dgm:style>
      </dgm:prSet>
      <dgm:spPr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l-GR" b="1" cap="none" spc="0" dirty="0">
              <a:ln/>
              <a:solidFill>
                <a:srgbClr val="0C064A"/>
              </a:solidFill>
              <a:effectLst/>
            </a:rPr>
            <a:t>Είσοδος</a:t>
          </a:r>
        </a:p>
      </dgm:t>
    </dgm:pt>
    <dgm:pt modelId="{42C3EB96-3892-441A-86E9-C8B73B19B340}" type="parTrans" cxnId="{18ACDEEB-FF9A-4141-BEE7-296C83870033}">
      <dgm:prSet/>
      <dgm:spPr/>
      <dgm:t>
        <a:bodyPr/>
        <a:lstStyle/>
        <a:p>
          <a:endParaRPr lang="el-GR" b="1" cap="none" spc="0">
            <a:ln/>
            <a:solidFill>
              <a:schemeClr val="accent3"/>
            </a:solidFill>
            <a:effectLst/>
          </a:endParaRPr>
        </a:p>
      </dgm:t>
    </dgm:pt>
    <dgm:pt modelId="{2F54775F-192A-40AE-9247-9E7353FD6B7F}" type="sibTrans" cxnId="{18ACDEEB-FF9A-4141-BEE7-296C83870033}">
      <dgm:prSet/>
      <dgm:spPr/>
      <dgm:t>
        <a:bodyPr/>
        <a:lstStyle/>
        <a:p>
          <a:endParaRPr lang="el-GR" b="1" cap="none" spc="0">
            <a:ln/>
            <a:solidFill>
              <a:schemeClr val="accent3"/>
            </a:solidFill>
            <a:effectLst/>
          </a:endParaRPr>
        </a:p>
      </dgm:t>
    </dgm:pt>
    <dgm:pt modelId="{6DC4F60B-4D98-4BC7-ADDC-F8C6ED8C8D10}">
      <dgm:prSet phldrT="[Κείμενο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dgm:style>
      </dgm:prSet>
      <dgm:spPr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l-GR" b="1" cap="none" spc="0" dirty="0">
              <a:ln/>
              <a:solidFill>
                <a:schemeClr val="accent3"/>
              </a:solidFill>
              <a:effectLst/>
            </a:rPr>
            <a:t>Έξοδος</a:t>
          </a:r>
        </a:p>
      </dgm:t>
    </dgm:pt>
    <dgm:pt modelId="{A4FB270E-B32D-47A4-AD70-157475CCB9E0}" type="parTrans" cxnId="{A87EA369-B87C-48B5-9480-CC0B69D9414F}">
      <dgm:prSet/>
      <dgm:spPr/>
      <dgm:t>
        <a:bodyPr/>
        <a:lstStyle/>
        <a:p>
          <a:endParaRPr lang="el-GR" b="1" cap="none" spc="0">
            <a:ln/>
            <a:solidFill>
              <a:schemeClr val="accent3"/>
            </a:solidFill>
            <a:effectLst/>
          </a:endParaRPr>
        </a:p>
      </dgm:t>
    </dgm:pt>
    <dgm:pt modelId="{C4EB59EB-D518-4701-B29F-D13102D84325}" type="sibTrans" cxnId="{A87EA369-B87C-48B5-9480-CC0B69D9414F}">
      <dgm:prSet/>
      <dgm:spPr/>
      <dgm:t>
        <a:bodyPr/>
        <a:lstStyle/>
        <a:p>
          <a:endParaRPr lang="el-GR" b="1" cap="none" spc="0">
            <a:ln/>
            <a:solidFill>
              <a:schemeClr val="accent3"/>
            </a:solidFill>
            <a:effectLst/>
          </a:endParaRPr>
        </a:p>
      </dgm:t>
    </dgm:pt>
    <dgm:pt modelId="{92CF1EF9-075B-42F2-B443-A9A88376F1B1}">
      <dgm:prSet phldrT="[Κείμενο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l-GR" dirty="0">
              <a:solidFill>
                <a:schemeClr val="bg2">
                  <a:lumMod val="75000"/>
                </a:schemeClr>
              </a:solidFill>
              <a:effectLst/>
            </a:rPr>
            <a:t>Μ</a:t>
          </a:r>
          <a:r>
            <a:rPr lang="en-US" dirty="0">
              <a:solidFill>
                <a:schemeClr val="bg2">
                  <a:lumMod val="75000"/>
                </a:schemeClr>
              </a:solidFill>
              <a:effectLst/>
            </a:rPr>
            <a:t>ία </a:t>
          </a:r>
          <a:r>
            <a:rPr lang="en-US" i="1" dirty="0">
              <a:solidFill>
                <a:schemeClr val="bg2">
                  <a:lumMod val="75000"/>
                </a:schemeClr>
              </a:solidFill>
              <a:effectLst/>
            </a:rPr>
            <a:t>προσεγγιστικά χρωματισμένη </a:t>
          </a:r>
          <a:r>
            <a:rPr lang="en-US" dirty="0">
              <a:solidFill>
                <a:schemeClr val="bg2">
                  <a:lumMod val="75000"/>
                </a:schemeClr>
              </a:solidFill>
              <a:effectLst/>
            </a:rPr>
            <a:t>έκδοση της ασπρόμαυρης εικόνας.</a:t>
          </a:r>
          <a:endParaRPr lang="el-GR" b="1" cap="none" spc="0" dirty="0">
            <a:ln/>
            <a:solidFill>
              <a:schemeClr val="bg2">
                <a:lumMod val="75000"/>
              </a:schemeClr>
            </a:solidFill>
            <a:effectLst/>
          </a:endParaRPr>
        </a:p>
      </dgm:t>
    </dgm:pt>
    <dgm:pt modelId="{43A3E730-D6EF-43F7-9624-BE7D867EB8A3}" type="parTrans" cxnId="{F0997247-67BF-490E-BE22-A41483345496}">
      <dgm:prSet/>
      <dgm:spPr/>
      <dgm:t>
        <a:bodyPr/>
        <a:lstStyle/>
        <a:p>
          <a:endParaRPr lang="el-GR" b="1" cap="none" spc="0">
            <a:ln/>
            <a:solidFill>
              <a:schemeClr val="accent3"/>
            </a:solidFill>
            <a:effectLst/>
          </a:endParaRPr>
        </a:p>
      </dgm:t>
    </dgm:pt>
    <dgm:pt modelId="{3D5B2AFC-BA22-49CD-BDF4-AA671AA380BA}" type="sibTrans" cxnId="{F0997247-67BF-490E-BE22-A41483345496}">
      <dgm:prSet/>
      <dgm:spPr/>
      <dgm:t>
        <a:bodyPr/>
        <a:lstStyle/>
        <a:p>
          <a:endParaRPr lang="el-GR" b="1" cap="none" spc="0">
            <a:ln/>
            <a:solidFill>
              <a:schemeClr val="accent3"/>
            </a:solidFill>
            <a:effectLst/>
          </a:endParaRPr>
        </a:p>
      </dgm:t>
    </dgm:pt>
    <dgm:pt modelId="{55FEE870-E74D-4F63-AF1F-8BE833269AA8}">
      <dgm:prSet/>
      <dgm:spPr/>
      <dgm:t>
        <a:bodyPr/>
        <a:lstStyle/>
        <a:p>
          <a:r>
            <a:rPr lang="el-GR" b="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Ένα </a:t>
          </a:r>
          <a:r>
            <a:rPr lang="en-US" b="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Dataset </a:t>
          </a:r>
          <a:r>
            <a:rPr lang="el-GR" b="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εικόνων εκμάθησης</a:t>
          </a:r>
        </a:p>
      </dgm:t>
    </dgm:pt>
    <dgm:pt modelId="{E25966D5-9749-4481-B344-2409AC767CAF}" type="parTrans" cxnId="{FC804008-41FC-473E-8EA9-EDB129402314}">
      <dgm:prSet/>
      <dgm:spPr/>
      <dgm:t>
        <a:bodyPr/>
        <a:lstStyle/>
        <a:p>
          <a:endParaRPr lang="el-GR" b="1" cap="none" spc="0">
            <a:ln/>
            <a:solidFill>
              <a:schemeClr val="accent3"/>
            </a:solidFill>
            <a:effectLst/>
          </a:endParaRPr>
        </a:p>
      </dgm:t>
    </dgm:pt>
    <dgm:pt modelId="{232007D3-1033-4B16-B449-80F255F20C01}" type="sibTrans" cxnId="{FC804008-41FC-473E-8EA9-EDB129402314}">
      <dgm:prSet/>
      <dgm:spPr/>
      <dgm:t>
        <a:bodyPr/>
        <a:lstStyle/>
        <a:p>
          <a:endParaRPr lang="el-GR" b="1" cap="none" spc="0">
            <a:ln/>
            <a:solidFill>
              <a:schemeClr val="accent3"/>
            </a:solidFill>
            <a:effectLst/>
          </a:endParaRPr>
        </a:p>
      </dgm:t>
    </dgm:pt>
    <dgm:pt modelId="{30047E67-4DB4-4AE1-A6F0-0A18393FBC25}">
      <dgm:prSet phldrT="[Κείμενο]"/>
      <dgm:spPr/>
      <dgm:t>
        <a:bodyPr/>
        <a:lstStyle/>
        <a:p>
          <a:r>
            <a:rPr lang="el-GR" b="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Μ</a:t>
          </a:r>
          <a:r>
            <a:rPr lang="en-US" b="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ία</a:t>
          </a:r>
          <a:r>
            <a:rPr lang="el-GR" b="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 εικόνα στόχου</a:t>
          </a:r>
          <a:r>
            <a:rPr lang="en-US" b="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 </a:t>
          </a:r>
          <a:endParaRPr lang="el-GR" b="0" cap="none" spc="0" dirty="0">
            <a:ln/>
            <a:solidFill>
              <a:schemeClr val="bg2">
                <a:lumMod val="75000"/>
              </a:schemeClr>
            </a:solidFill>
            <a:effectLst/>
          </a:endParaRPr>
        </a:p>
      </dgm:t>
    </dgm:pt>
    <dgm:pt modelId="{19A5A5AF-612C-4919-981B-893076CC04CD}" type="parTrans" cxnId="{C9FF771A-B51D-4F8B-A76E-47CE950AEF3C}">
      <dgm:prSet/>
      <dgm:spPr/>
      <dgm:t>
        <a:bodyPr/>
        <a:lstStyle/>
        <a:p>
          <a:endParaRPr lang="el-GR"/>
        </a:p>
      </dgm:t>
    </dgm:pt>
    <dgm:pt modelId="{99BAE095-94BE-4B4E-9C7B-F52B866DE79F}" type="sibTrans" cxnId="{C9FF771A-B51D-4F8B-A76E-47CE950AEF3C}">
      <dgm:prSet/>
      <dgm:spPr/>
      <dgm:t>
        <a:bodyPr/>
        <a:lstStyle/>
        <a:p>
          <a:endParaRPr lang="el-GR"/>
        </a:p>
      </dgm:t>
    </dgm:pt>
    <dgm:pt modelId="{E639F014-BC4A-4CDF-A5FB-79C2BAB9F897}" type="pres">
      <dgm:prSet presAssocID="{DEF15CC7-938B-4F36-B08C-9DF158C71467}" presName="Name0" presStyleCnt="0">
        <dgm:presLayoutVars>
          <dgm:dir/>
          <dgm:animLvl val="lvl"/>
          <dgm:resizeHandles/>
        </dgm:presLayoutVars>
      </dgm:prSet>
      <dgm:spPr/>
    </dgm:pt>
    <dgm:pt modelId="{733D095B-26A8-4410-BA31-9E96B603E69A}" type="pres">
      <dgm:prSet presAssocID="{AB2FE13A-08ED-43D8-AE6E-C387E38C585A}" presName="linNode" presStyleCnt="0"/>
      <dgm:spPr/>
    </dgm:pt>
    <dgm:pt modelId="{646F6CE5-FCA1-4975-A442-192DD62D6A38}" type="pres">
      <dgm:prSet presAssocID="{AB2FE13A-08ED-43D8-AE6E-C387E38C585A}" presName="parentShp" presStyleLbl="node1" presStyleIdx="0" presStyleCnt="2" custScaleX="54132">
        <dgm:presLayoutVars>
          <dgm:bulletEnabled val="1"/>
        </dgm:presLayoutVars>
      </dgm:prSet>
      <dgm:spPr/>
    </dgm:pt>
    <dgm:pt modelId="{BB83D84A-AE30-4F4A-9925-AD4CE0F7E009}" type="pres">
      <dgm:prSet presAssocID="{AB2FE13A-08ED-43D8-AE6E-C387E38C585A}" presName="childShp" presStyleLbl="bgAccFollowNode1" presStyleIdx="0" presStyleCnt="2" custScaleX="129016" custScaleY="65280" custLinFactNeighborX="572" custLinFactNeighborY="-1455">
        <dgm:presLayoutVars>
          <dgm:bulletEnabled val="1"/>
        </dgm:presLayoutVars>
      </dgm:prSet>
      <dgm:spPr/>
    </dgm:pt>
    <dgm:pt modelId="{1F44AC35-B392-444D-BE7C-AFA9C8346957}" type="pres">
      <dgm:prSet presAssocID="{2F54775F-192A-40AE-9247-9E7353FD6B7F}" presName="spacing" presStyleCnt="0"/>
      <dgm:spPr/>
    </dgm:pt>
    <dgm:pt modelId="{CE5F663B-DD04-48EA-8408-FAF1FDD38794}" type="pres">
      <dgm:prSet presAssocID="{6DC4F60B-4D98-4BC7-ADDC-F8C6ED8C8D10}" presName="linNode" presStyleCnt="0"/>
      <dgm:spPr/>
    </dgm:pt>
    <dgm:pt modelId="{1C453A4B-D35E-4DFC-84D1-DE43CAFC55DA}" type="pres">
      <dgm:prSet presAssocID="{6DC4F60B-4D98-4BC7-ADDC-F8C6ED8C8D10}" presName="parentShp" presStyleLbl="node1" presStyleIdx="1" presStyleCnt="2" custScaleX="56809">
        <dgm:presLayoutVars>
          <dgm:bulletEnabled val="1"/>
        </dgm:presLayoutVars>
      </dgm:prSet>
      <dgm:spPr/>
    </dgm:pt>
    <dgm:pt modelId="{754FC934-7E8E-4B7A-9824-BBBD49555F68}" type="pres">
      <dgm:prSet presAssocID="{6DC4F60B-4D98-4BC7-ADDC-F8C6ED8C8D10}" presName="childShp" presStyleLbl="bgAccFollowNode1" presStyleIdx="1" presStyleCnt="2" custScaleX="132174" custScaleY="56987">
        <dgm:presLayoutVars>
          <dgm:bulletEnabled val="1"/>
        </dgm:presLayoutVars>
      </dgm:prSet>
      <dgm:spPr/>
    </dgm:pt>
  </dgm:ptLst>
  <dgm:cxnLst>
    <dgm:cxn modelId="{FC804008-41FC-473E-8EA9-EDB129402314}" srcId="{AB2FE13A-08ED-43D8-AE6E-C387E38C585A}" destId="{55FEE870-E74D-4F63-AF1F-8BE833269AA8}" srcOrd="1" destOrd="0" parTransId="{E25966D5-9749-4481-B344-2409AC767CAF}" sibTransId="{232007D3-1033-4B16-B449-80F255F20C01}"/>
    <dgm:cxn modelId="{C9FF771A-B51D-4F8B-A76E-47CE950AEF3C}" srcId="{AB2FE13A-08ED-43D8-AE6E-C387E38C585A}" destId="{30047E67-4DB4-4AE1-A6F0-0A18393FBC25}" srcOrd="0" destOrd="0" parTransId="{19A5A5AF-612C-4919-981B-893076CC04CD}" sibTransId="{99BAE095-94BE-4B4E-9C7B-F52B866DE79F}"/>
    <dgm:cxn modelId="{B798A141-4084-47B6-B68D-956CA6EB95BC}" type="presOf" srcId="{AB2FE13A-08ED-43D8-AE6E-C387E38C585A}" destId="{646F6CE5-FCA1-4975-A442-192DD62D6A38}" srcOrd="0" destOrd="0" presId="urn:microsoft.com/office/officeart/2005/8/layout/vList6"/>
    <dgm:cxn modelId="{006CA662-8037-4D1B-859E-1A43AA6E62E8}" type="presOf" srcId="{6DC4F60B-4D98-4BC7-ADDC-F8C6ED8C8D10}" destId="{1C453A4B-D35E-4DFC-84D1-DE43CAFC55DA}" srcOrd="0" destOrd="0" presId="urn:microsoft.com/office/officeart/2005/8/layout/vList6"/>
    <dgm:cxn modelId="{F0997247-67BF-490E-BE22-A41483345496}" srcId="{6DC4F60B-4D98-4BC7-ADDC-F8C6ED8C8D10}" destId="{92CF1EF9-075B-42F2-B443-A9A88376F1B1}" srcOrd="0" destOrd="0" parTransId="{43A3E730-D6EF-43F7-9624-BE7D867EB8A3}" sibTransId="{3D5B2AFC-BA22-49CD-BDF4-AA671AA380BA}"/>
    <dgm:cxn modelId="{A87EA369-B87C-48B5-9480-CC0B69D9414F}" srcId="{DEF15CC7-938B-4F36-B08C-9DF158C71467}" destId="{6DC4F60B-4D98-4BC7-ADDC-F8C6ED8C8D10}" srcOrd="1" destOrd="0" parTransId="{A4FB270E-B32D-47A4-AD70-157475CCB9E0}" sibTransId="{C4EB59EB-D518-4701-B29F-D13102D84325}"/>
    <dgm:cxn modelId="{AFF2CC97-544D-4322-B987-E09130417C96}" type="presOf" srcId="{92CF1EF9-075B-42F2-B443-A9A88376F1B1}" destId="{754FC934-7E8E-4B7A-9824-BBBD49555F68}" srcOrd="0" destOrd="0" presId="urn:microsoft.com/office/officeart/2005/8/layout/vList6"/>
    <dgm:cxn modelId="{FB44C698-C13A-4DE0-9EBC-24CD4B24A473}" type="presOf" srcId="{55FEE870-E74D-4F63-AF1F-8BE833269AA8}" destId="{BB83D84A-AE30-4F4A-9925-AD4CE0F7E009}" srcOrd="0" destOrd="1" presId="urn:microsoft.com/office/officeart/2005/8/layout/vList6"/>
    <dgm:cxn modelId="{115573CE-CDB8-4C55-8689-53CCC5DC6B9F}" type="presOf" srcId="{DEF15CC7-938B-4F36-B08C-9DF158C71467}" destId="{E639F014-BC4A-4CDF-A5FB-79C2BAB9F897}" srcOrd="0" destOrd="0" presId="urn:microsoft.com/office/officeart/2005/8/layout/vList6"/>
    <dgm:cxn modelId="{18ACDEEB-FF9A-4141-BEE7-296C83870033}" srcId="{DEF15CC7-938B-4F36-B08C-9DF158C71467}" destId="{AB2FE13A-08ED-43D8-AE6E-C387E38C585A}" srcOrd="0" destOrd="0" parTransId="{42C3EB96-3892-441A-86E9-C8B73B19B340}" sibTransId="{2F54775F-192A-40AE-9247-9E7353FD6B7F}"/>
    <dgm:cxn modelId="{2729BEF9-1047-446E-BD43-3884364663E0}" type="presOf" srcId="{30047E67-4DB4-4AE1-A6F0-0A18393FBC25}" destId="{BB83D84A-AE30-4F4A-9925-AD4CE0F7E009}" srcOrd="0" destOrd="0" presId="urn:microsoft.com/office/officeart/2005/8/layout/vList6"/>
    <dgm:cxn modelId="{7D881C23-9FD1-4CA5-91EA-23C8503FC72A}" type="presParOf" srcId="{E639F014-BC4A-4CDF-A5FB-79C2BAB9F897}" destId="{733D095B-26A8-4410-BA31-9E96B603E69A}" srcOrd="0" destOrd="0" presId="urn:microsoft.com/office/officeart/2005/8/layout/vList6"/>
    <dgm:cxn modelId="{ECA9C00D-5287-43AB-B9B2-9C7A9A972A9A}" type="presParOf" srcId="{733D095B-26A8-4410-BA31-9E96B603E69A}" destId="{646F6CE5-FCA1-4975-A442-192DD62D6A38}" srcOrd="0" destOrd="0" presId="urn:microsoft.com/office/officeart/2005/8/layout/vList6"/>
    <dgm:cxn modelId="{698AD562-A13C-43E2-9411-6E5B243E599F}" type="presParOf" srcId="{733D095B-26A8-4410-BA31-9E96B603E69A}" destId="{BB83D84A-AE30-4F4A-9925-AD4CE0F7E009}" srcOrd="1" destOrd="0" presId="urn:microsoft.com/office/officeart/2005/8/layout/vList6"/>
    <dgm:cxn modelId="{79470E1F-F144-402D-8CD4-53B3308566C1}" type="presParOf" srcId="{E639F014-BC4A-4CDF-A5FB-79C2BAB9F897}" destId="{1F44AC35-B392-444D-BE7C-AFA9C8346957}" srcOrd="1" destOrd="0" presId="urn:microsoft.com/office/officeart/2005/8/layout/vList6"/>
    <dgm:cxn modelId="{4DCAB8A0-12DE-4F5C-932D-781147FBA47F}" type="presParOf" srcId="{E639F014-BC4A-4CDF-A5FB-79C2BAB9F897}" destId="{CE5F663B-DD04-48EA-8408-FAF1FDD38794}" srcOrd="2" destOrd="0" presId="urn:microsoft.com/office/officeart/2005/8/layout/vList6"/>
    <dgm:cxn modelId="{B4F17D09-0E6C-47F1-8C91-B1AD5AC89B93}" type="presParOf" srcId="{CE5F663B-DD04-48EA-8408-FAF1FDD38794}" destId="{1C453A4B-D35E-4DFC-84D1-DE43CAFC55DA}" srcOrd="0" destOrd="0" presId="urn:microsoft.com/office/officeart/2005/8/layout/vList6"/>
    <dgm:cxn modelId="{86A64846-661F-4445-9E50-12821B890F5E}" type="presParOf" srcId="{CE5F663B-DD04-48EA-8408-FAF1FDD38794}" destId="{754FC934-7E8E-4B7A-9824-BBBD49555F6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38350D-1C52-4C93-B3D2-5D809CC4E042}" type="doc">
      <dgm:prSet loTypeId="urn:microsoft.com/office/officeart/2005/8/layout/arrow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l-GR"/>
        </a:p>
      </dgm:t>
    </dgm:pt>
    <dgm:pt modelId="{20A79062-81AE-4750-8EE3-5FAAF9636761}">
      <dgm:prSet phldrT="[Κείμενο]"/>
      <dgm:spPr/>
      <dgm:t>
        <a:bodyPr/>
        <a:lstStyle/>
        <a:p>
          <a:r>
            <a:rPr lang="el-GR" dirty="0">
              <a:solidFill>
                <a:schemeClr val="bg2">
                  <a:lumMod val="50000"/>
                </a:schemeClr>
              </a:solidFill>
            </a:rPr>
            <a:t>Αποτέλεσμα</a:t>
          </a:r>
        </a:p>
      </dgm:t>
    </dgm:pt>
    <dgm:pt modelId="{FD1A2D3F-CFBE-4BAD-BB80-9A8F152AB6C0}" type="parTrans" cxnId="{CD8C73F6-81DC-4512-B729-01ACB63135CC}">
      <dgm:prSet/>
      <dgm:spPr/>
      <dgm:t>
        <a:bodyPr/>
        <a:lstStyle/>
        <a:p>
          <a:endParaRPr lang="el-GR"/>
        </a:p>
      </dgm:t>
    </dgm:pt>
    <dgm:pt modelId="{5FF2B7A9-8497-47A4-9713-01B8F4D9A0D2}" type="sibTrans" cxnId="{CD8C73F6-81DC-4512-B729-01ACB63135CC}">
      <dgm:prSet/>
      <dgm:spPr/>
      <dgm:t>
        <a:bodyPr/>
        <a:lstStyle/>
        <a:p>
          <a:endParaRPr lang="el-GR"/>
        </a:p>
      </dgm:t>
    </dgm:pt>
    <dgm:pt modelId="{2B2755F2-21CB-453D-9F9C-FA52969F25F0}">
      <dgm:prSet phldrT="[Κείμενο]"/>
      <dgm:spPr/>
      <dgm:t>
        <a:bodyPr/>
        <a:lstStyle/>
        <a:p>
          <a:r>
            <a:rPr lang="el-GR" dirty="0">
              <a:solidFill>
                <a:schemeClr val="bg2">
                  <a:lumMod val="50000"/>
                </a:schemeClr>
              </a:solidFill>
            </a:rPr>
            <a:t>Ακρίβεια</a:t>
          </a:r>
        </a:p>
      </dgm:t>
    </dgm:pt>
    <dgm:pt modelId="{53480A59-2C28-4016-91AB-D944BF0B1EE6}" type="parTrans" cxnId="{D20C6B33-E523-4498-8F87-1AA49BBB1732}">
      <dgm:prSet/>
      <dgm:spPr/>
      <dgm:t>
        <a:bodyPr/>
        <a:lstStyle/>
        <a:p>
          <a:endParaRPr lang="el-GR"/>
        </a:p>
      </dgm:t>
    </dgm:pt>
    <dgm:pt modelId="{81A71AE2-10A7-4D2D-8023-AB75111BE3AB}" type="sibTrans" cxnId="{D20C6B33-E523-4498-8F87-1AA49BBB1732}">
      <dgm:prSet/>
      <dgm:spPr/>
      <dgm:t>
        <a:bodyPr/>
        <a:lstStyle/>
        <a:p>
          <a:endParaRPr lang="el-GR"/>
        </a:p>
      </dgm:t>
    </dgm:pt>
    <dgm:pt modelId="{0F6812C2-4128-48B5-B7B9-149B27E4FCC5}" type="pres">
      <dgm:prSet presAssocID="{4C38350D-1C52-4C93-B3D2-5D809CC4E042}" presName="compositeShape" presStyleCnt="0">
        <dgm:presLayoutVars>
          <dgm:chMax val="2"/>
          <dgm:dir/>
          <dgm:resizeHandles val="exact"/>
        </dgm:presLayoutVars>
      </dgm:prSet>
      <dgm:spPr/>
    </dgm:pt>
    <dgm:pt modelId="{C0276311-7350-4050-86A9-9A68B3A073FA}" type="pres">
      <dgm:prSet presAssocID="{4C38350D-1C52-4C93-B3D2-5D809CC4E042}" presName="divider" presStyleLbl="fgShp" presStyleIdx="0" presStyleCnt="1"/>
      <dgm:spPr>
        <a:solidFill>
          <a:schemeClr val="accent4">
            <a:lumMod val="75000"/>
          </a:schemeClr>
        </a:solidFill>
        <a:ln>
          <a:noFill/>
        </a:ln>
      </dgm:spPr>
    </dgm:pt>
    <dgm:pt modelId="{C5838BAE-F6A4-4FB0-BF1F-D2AF28CDA81A}" type="pres">
      <dgm:prSet presAssocID="{20A79062-81AE-4750-8EE3-5FAAF9636761}" presName="downArrow" presStyleLbl="node1" presStyleIdx="0" presStyleCnt="2"/>
      <dgm:spPr/>
    </dgm:pt>
    <dgm:pt modelId="{18ADF79A-EB05-4E30-96B6-530C83676313}" type="pres">
      <dgm:prSet presAssocID="{20A79062-81AE-4750-8EE3-5FAAF9636761}" presName="downArrowText" presStyleLbl="revTx" presStyleIdx="0" presStyleCnt="2" custScaleX="145487">
        <dgm:presLayoutVars>
          <dgm:bulletEnabled val="1"/>
        </dgm:presLayoutVars>
      </dgm:prSet>
      <dgm:spPr/>
    </dgm:pt>
    <dgm:pt modelId="{80AC0F0D-1705-44A2-A689-313D3A24C5BD}" type="pres">
      <dgm:prSet presAssocID="{2B2755F2-21CB-453D-9F9C-FA52969F25F0}" presName="upArrow" presStyleLbl="node1" presStyleIdx="1" presStyleCnt="2"/>
      <dgm:spPr/>
    </dgm:pt>
    <dgm:pt modelId="{879CB960-3F64-4D6A-AE26-6BC80448DBB6}" type="pres">
      <dgm:prSet presAssocID="{2B2755F2-21CB-453D-9F9C-FA52969F25F0}" presName="upArrowText" presStyleLbl="revTx" presStyleIdx="1" presStyleCnt="2" custScaleX="132350">
        <dgm:presLayoutVars>
          <dgm:bulletEnabled val="1"/>
        </dgm:presLayoutVars>
      </dgm:prSet>
      <dgm:spPr/>
    </dgm:pt>
  </dgm:ptLst>
  <dgm:cxnLst>
    <dgm:cxn modelId="{E4F0E625-4C9F-4CF2-84BB-A599C489A247}" type="presOf" srcId="{2B2755F2-21CB-453D-9F9C-FA52969F25F0}" destId="{879CB960-3F64-4D6A-AE26-6BC80448DBB6}" srcOrd="0" destOrd="0" presId="urn:microsoft.com/office/officeart/2005/8/layout/arrow3"/>
    <dgm:cxn modelId="{D20C6B33-E523-4498-8F87-1AA49BBB1732}" srcId="{4C38350D-1C52-4C93-B3D2-5D809CC4E042}" destId="{2B2755F2-21CB-453D-9F9C-FA52969F25F0}" srcOrd="1" destOrd="0" parTransId="{53480A59-2C28-4016-91AB-D944BF0B1EE6}" sibTransId="{81A71AE2-10A7-4D2D-8023-AB75111BE3AB}"/>
    <dgm:cxn modelId="{1E8EAB9B-8908-415C-A3A1-2750FC306BAD}" type="presOf" srcId="{4C38350D-1C52-4C93-B3D2-5D809CC4E042}" destId="{0F6812C2-4128-48B5-B7B9-149B27E4FCC5}" srcOrd="0" destOrd="0" presId="urn:microsoft.com/office/officeart/2005/8/layout/arrow3"/>
    <dgm:cxn modelId="{9129B19E-FBE4-46E5-9ED8-58E2E317B7AE}" type="presOf" srcId="{20A79062-81AE-4750-8EE3-5FAAF9636761}" destId="{18ADF79A-EB05-4E30-96B6-530C83676313}" srcOrd="0" destOrd="0" presId="urn:microsoft.com/office/officeart/2005/8/layout/arrow3"/>
    <dgm:cxn modelId="{CD8C73F6-81DC-4512-B729-01ACB63135CC}" srcId="{4C38350D-1C52-4C93-B3D2-5D809CC4E042}" destId="{20A79062-81AE-4750-8EE3-5FAAF9636761}" srcOrd="0" destOrd="0" parTransId="{FD1A2D3F-CFBE-4BAD-BB80-9A8F152AB6C0}" sibTransId="{5FF2B7A9-8497-47A4-9713-01B8F4D9A0D2}"/>
    <dgm:cxn modelId="{65907898-3AFC-4F51-B970-773DD55DA1DF}" type="presParOf" srcId="{0F6812C2-4128-48B5-B7B9-149B27E4FCC5}" destId="{C0276311-7350-4050-86A9-9A68B3A073FA}" srcOrd="0" destOrd="0" presId="urn:microsoft.com/office/officeart/2005/8/layout/arrow3"/>
    <dgm:cxn modelId="{861748AA-31AC-41CB-BD3C-A6F61927FC69}" type="presParOf" srcId="{0F6812C2-4128-48B5-B7B9-149B27E4FCC5}" destId="{C5838BAE-F6A4-4FB0-BF1F-D2AF28CDA81A}" srcOrd="1" destOrd="0" presId="urn:microsoft.com/office/officeart/2005/8/layout/arrow3"/>
    <dgm:cxn modelId="{FBB1AE8A-7589-45C0-BECF-BFBE43A4AA42}" type="presParOf" srcId="{0F6812C2-4128-48B5-B7B9-149B27E4FCC5}" destId="{18ADF79A-EB05-4E30-96B6-530C83676313}" srcOrd="2" destOrd="0" presId="urn:microsoft.com/office/officeart/2005/8/layout/arrow3"/>
    <dgm:cxn modelId="{714868FC-0BBB-4466-8525-807229EBB831}" type="presParOf" srcId="{0F6812C2-4128-48B5-B7B9-149B27E4FCC5}" destId="{80AC0F0D-1705-44A2-A689-313D3A24C5BD}" srcOrd="3" destOrd="0" presId="urn:microsoft.com/office/officeart/2005/8/layout/arrow3"/>
    <dgm:cxn modelId="{D109CEB1-D9B1-4163-827A-7D9A672EC8D6}" type="presParOf" srcId="{0F6812C2-4128-48B5-B7B9-149B27E4FCC5}" destId="{879CB960-3F64-4D6A-AE26-6BC80448DBB6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3D84A-AE30-4F4A-9925-AD4CE0F7E009}">
      <dsp:nvSpPr>
        <dsp:cNvPr id="0" name=""/>
        <dsp:cNvSpPr/>
      </dsp:nvSpPr>
      <dsp:spPr>
        <a:xfrm>
          <a:off x="2026870" y="297212"/>
          <a:ext cx="7019973" cy="12179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700" b="0" kern="120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Μ</a:t>
          </a:r>
          <a:r>
            <a:rPr lang="en-US" sz="2700" b="0" kern="120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ία</a:t>
          </a:r>
          <a:r>
            <a:rPr lang="el-GR" sz="2700" b="0" kern="120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 εικόνα στόχου</a:t>
          </a:r>
          <a:r>
            <a:rPr lang="en-US" sz="2700" b="0" kern="120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 </a:t>
          </a:r>
          <a:endParaRPr lang="el-GR" sz="2700" b="0" kern="1200" cap="none" spc="0" dirty="0">
            <a:ln/>
            <a:solidFill>
              <a:schemeClr val="bg2">
                <a:lumMod val="75000"/>
              </a:schemeClr>
            </a:solidFill>
            <a:effectLst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700" b="0" kern="120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Ένα </a:t>
          </a:r>
          <a:r>
            <a:rPr lang="en-US" sz="2700" b="0" kern="120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Dataset </a:t>
          </a:r>
          <a:r>
            <a:rPr lang="el-GR" sz="2700" b="0" kern="1200" cap="none" spc="0" dirty="0">
              <a:ln/>
              <a:solidFill>
                <a:schemeClr val="bg2">
                  <a:lumMod val="75000"/>
                </a:schemeClr>
              </a:solidFill>
              <a:effectLst/>
            </a:rPr>
            <a:t>εικόνων εκμάθησης</a:t>
          </a:r>
        </a:p>
      </dsp:txBody>
      <dsp:txXfrm>
        <a:off x="2026870" y="449450"/>
        <a:ext cx="6563258" cy="913430"/>
      </dsp:txXfrm>
    </dsp:sp>
    <dsp:sp modelId="{646F6CE5-FCA1-4975-A442-192DD62D6A38}">
      <dsp:nvSpPr>
        <dsp:cNvPr id="0" name=""/>
        <dsp:cNvSpPr/>
      </dsp:nvSpPr>
      <dsp:spPr>
        <a:xfrm>
          <a:off x="42513" y="478"/>
          <a:ext cx="1963607" cy="1865666"/>
        </a:xfrm>
        <a:prstGeom prst="roundRect">
          <a:avLst/>
        </a:prstGeom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000" b="1" kern="1200" cap="none" spc="0" dirty="0">
              <a:ln/>
              <a:solidFill>
                <a:srgbClr val="0C064A"/>
              </a:solidFill>
              <a:effectLst/>
            </a:rPr>
            <a:t>Είσοδος</a:t>
          </a:r>
        </a:p>
      </dsp:txBody>
      <dsp:txXfrm>
        <a:off x="133587" y="91552"/>
        <a:ext cx="1781459" cy="1683518"/>
      </dsp:txXfrm>
    </dsp:sp>
    <dsp:sp modelId="{754FC934-7E8E-4B7A-9824-BBBD49555F68}">
      <dsp:nvSpPr>
        <dsp:cNvPr id="0" name=""/>
        <dsp:cNvSpPr/>
      </dsp:nvSpPr>
      <dsp:spPr>
        <a:xfrm>
          <a:off x="2021372" y="2453950"/>
          <a:ext cx="7044316" cy="10631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l-GR" sz="2700" kern="1200" dirty="0">
              <a:solidFill>
                <a:schemeClr val="bg2">
                  <a:lumMod val="75000"/>
                </a:schemeClr>
              </a:solidFill>
              <a:effectLst/>
            </a:rPr>
            <a:t>Μ</a:t>
          </a:r>
          <a:r>
            <a:rPr lang="en-US" sz="2700" kern="1200" dirty="0">
              <a:solidFill>
                <a:schemeClr val="bg2">
                  <a:lumMod val="75000"/>
                </a:schemeClr>
              </a:solidFill>
              <a:effectLst/>
            </a:rPr>
            <a:t>ία </a:t>
          </a:r>
          <a:r>
            <a:rPr lang="en-US" sz="2700" i="1" kern="1200" dirty="0">
              <a:solidFill>
                <a:schemeClr val="bg2">
                  <a:lumMod val="75000"/>
                </a:schemeClr>
              </a:solidFill>
              <a:effectLst/>
            </a:rPr>
            <a:t>προσεγγιστικά χρωματισμένη </a:t>
          </a:r>
          <a:r>
            <a:rPr lang="en-US" sz="2700" kern="1200" dirty="0">
              <a:solidFill>
                <a:schemeClr val="bg2">
                  <a:lumMod val="75000"/>
                </a:schemeClr>
              </a:solidFill>
              <a:effectLst/>
            </a:rPr>
            <a:t>έκδοση της ασπρόμαυρης εικόνας.</a:t>
          </a:r>
          <a:endParaRPr lang="el-GR" sz="2700" b="1" kern="1200" cap="none" spc="0" dirty="0">
            <a:ln/>
            <a:solidFill>
              <a:schemeClr val="bg2">
                <a:lumMod val="75000"/>
              </a:schemeClr>
            </a:solidFill>
            <a:effectLst/>
          </a:endParaRPr>
        </a:p>
      </dsp:txBody>
      <dsp:txXfrm>
        <a:off x="2021372" y="2586848"/>
        <a:ext cx="6645621" cy="797391"/>
      </dsp:txXfrm>
    </dsp:sp>
    <dsp:sp modelId="{1C453A4B-D35E-4DFC-84D1-DE43CAFC55DA}">
      <dsp:nvSpPr>
        <dsp:cNvPr id="0" name=""/>
        <dsp:cNvSpPr/>
      </dsp:nvSpPr>
      <dsp:spPr>
        <a:xfrm>
          <a:off x="2918" y="2052711"/>
          <a:ext cx="2018453" cy="1865666"/>
        </a:xfrm>
        <a:prstGeom prst="roundRect">
          <a:avLst/>
        </a:prstGeom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000" b="1" kern="1200" cap="none" spc="0" dirty="0">
              <a:ln/>
              <a:solidFill>
                <a:schemeClr val="accent3"/>
              </a:solidFill>
              <a:effectLst/>
            </a:rPr>
            <a:t>Έξοδος</a:t>
          </a:r>
        </a:p>
      </dsp:txBody>
      <dsp:txXfrm>
        <a:off x="93992" y="2143785"/>
        <a:ext cx="1836305" cy="1683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76311-7350-4050-86A9-9A68B3A073FA}">
      <dsp:nvSpPr>
        <dsp:cNvPr id="0" name=""/>
        <dsp:cNvSpPr/>
      </dsp:nvSpPr>
      <dsp:spPr>
        <a:xfrm rot="21300000">
          <a:off x="14033" y="972687"/>
          <a:ext cx="4545057" cy="520477"/>
        </a:xfrm>
        <a:prstGeom prst="mathMinus">
          <a:avLst/>
        </a:prstGeom>
        <a:solidFill>
          <a:schemeClr val="accent4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38BAE-F6A4-4FB0-BF1F-D2AF28CDA81A}">
      <dsp:nvSpPr>
        <dsp:cNvPr id="0" name=""/>
        <dsp:cNvSpPr/>
      </dsp:nvSpPr>
      <dsp:spPr>
        <a:xfrm>
          <a:off x="548775" y="123292"/>
          <a:ext cx="1371937" cy="986340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DF79A-EB05-4E30-96B6-530C83676313}">
      <dsp:nvSpPr>
        <dsp:cNvPr id="0" name=""/>
        <dsp:cNvSpPr/>
      </dsp:nvSpPr>
      <dsp:spPr>
        <a:xfrm>
          <a:off x="2090927" y="0"/>
          <a:ext cx="2129056" cy="103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solidFill>
                <a:schemeClr val="bg2">
                  <a:lumMod val="50000"/>
                </a:schemeClr>
              </a:solidFill>
            </a:rPr>
            <a:t>Αποτέλεσμα</a:t>
          </a:r>
        </a:p>
      </dsp:txBody>
      <dsp:txXfrm>
        <a:off x="2090927" y="0"/>
        <a:ext cx="2129056" cy="1035657"/>
      </dsp:txXfrm>
    </dsp:sp>
    <dsp:sp modelId="{80AC0F0D-1705-44A2-A689-313D3A24C5BD}">
      <dsp:nvSpPr>
        <dsp:cNvPr id="0" name=""/>
        <dsp:cNvSpPr/>
      </dsp:nvSpPr>
      <dsp:spPr>
        <a:xfrm>
          <a:off x="2652412" y="1356218"/>
          <a:ext cx="1371937" cy="986340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CB960-3F64-4D6A-AE26-6BC80448DBB6}">
      <dsp:nvSpPr>
        <dsp:cNvPr id="0" name=""/>
        <dsp:cNvSpPr/>
      </dsp:nvSpPr>
      <dsp:spPr>
        <a:xfrm>
          <a:off x="449263" y="1430194"/>
          <a:ext cx="1936809" cy="103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solidFill>
                <a:schemeClr val="bg2">
                  <a:lumMod val="50000"/>
                </a:schemeClr>
              </a:solidFill>
            </a:rPr>
            <a:t>Ακρίβεια</a:t>
          </a:r>
        </a:p>
      </dsp:txBody>
      <dsp:txXfrm>
        <a:off x="449263" y="1430194"/>
        <a:ext cx="1936809" cy="1035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7F62-9081-4B00-9268-DE3653871168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F02F9-85BB-4AF1-B491-D418E14B81E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44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F02F9-85BB-4AF1-B491-D418E14B81EC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046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F02F9-85BB-4AF1-B491-D418E14B81EC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915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F02F9-85BB-4AF1-B491-D418E14B81EC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795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www.freepik.com/" TargetMode="Externa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862611" y="-3383103"/>
            <a:ext cx="17950552" cy="12904293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11333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737700" y="5208733"/>
            <a:ext cx="67168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947466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362033" y="2255500"/>
            <a:ext cx="9468000" cy="1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362000" y="3999767"/>
            <a:ext cx="9468000" cy="6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321349718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953964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4209871" y="-3103702"/>
            <a:ext cx="19276795" cy="12656251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46119026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951210" y="-2465109"/>
            <a:ext cx="3915547" cy="4110472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9207312" y="4303418"/>
            <a:ext cx="5898017" cy="5687940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862647" y="-1865358"/>
            <a:ext cx="3441252" cy="371021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2204652" y="-1574328"/>
            <a:ext cx="3355627" cy="4068691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82727968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2494599" y="-2687819"/>
            <a:ext cx="16669184" cy="12666116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20984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20984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9577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20984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20984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9577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20984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20984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9577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70159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70159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58752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70159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70159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58752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70159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70159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58752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483317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703973" y="-3461760"/>
            <a:ext cx="19399584" cy="14224525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45299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45299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10931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10931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79667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79667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6684807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4829284" y="-1338151"/>
            <a:ext cx="19665152" cy="12687597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1"/>
          </p:nvPr>
        </p:nvSpPr>
        <p:spPr>
          <a:xfrm>
            <a:off x="2823567" y="217306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2"/>
          </p:nvPr>
        </p:nvSpPr>
        <p:spPr>
          <a:xfrm>
            <a:off x="2823567" y="243097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3"/>
          </p:nvPr>
        </p:nvSpPr>
        <p:spPr>
          <a:xfrm>
            <a:off x="2823567" y="411729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4"/>
          </p:nvPr>
        </p:nvSpPr>
        <p:spPr>
          <a:xfrm>
            <a:off x="2823567" y="437520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5"/>
          </p:nvPr>
        </p:nvSpPr>
        <p:spPr>
          <a:xfrm>
            <a:off x="6434567" y="217306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6"/>
          </p:nvPr>
        </p:nvSpPr>
        <p:spPr>
          <a:xfrm>
            <a:off x="6434567" y="243097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7"/>
          </p:nvPr>
        </p:nvSpPr>
        <p:spPr>
          <a:xfrm>
            <a:off x="6434567" y="411729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8"/>
          </p:nvPr>
        </p:nvSpPr>
        <p:spPr>
          <a:xfrm>
            <a:off x="6434567" y="437520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017227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Title and text righ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52967" y="2301429"/>
            <a:ext cx="3794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2623111" y="-3898836"/>
            <a:ext cx="7248941" cy="7988899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5268025" y="2959131"/>
            <a:ext cx="7698017" cy="7475827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6977167" y="3098047"/>
            <a:ext cx="4346400" cy="1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1340973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Title and text lef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1163433" y="2301429"/>
            <a:ext cx="3794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6549586" y="-3390836"/>
            <a:ext cx="7248941" cy="7988899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883178" y="2959131"/>
            <a:ext cx="7698017" cy="7475827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887635" y="3098047"/>
            <a:ext cx="4346400" cy="1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732194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4829284" y="-1338151"/>
            <a:ext cx="19665152" cy="12687597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129685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4040411" y="-3789502"/>
            <a:ext cx="20338152" cy="13733327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252600" y="3116677"/>
            <a:ext cx="5686800" cy="19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4177867" y="5042884"/>
            <a:ext cx="38364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4109800" y="1157267"/>
            <a:ext cx="3972400" cy="1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75904688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Title and long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846604" y="-2976701"/>
            <a:ext cx="17340888" cy="12192991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834200" y="1397388"/>
            <a:ext cx="10253200" cy="4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4940375"/>
      </p:ext>
    </p:extLst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Technological app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4100209" y="-4081534"/>
            <a:ext cx="21067416" cy="13602724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2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2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2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5" name="Google Shape;255;p22"/>
          <p:cNvSpPr txBox="1">
            <a:spLocks noGrp="1"/>
          </p:cNvSpPr>
          <p:nvPr>
            <p:ph type="subTitle" idx="1"/>
          </p:nvPr>
        </p:nvSpPr>
        <p:spPr>
          <a:xfrm>
            <a:off x="1488651" y="2714800"/>
            <a:ext cx="3637200" cy="2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2788411"/>
      </p:ext>
    </p:extLst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4133336" y="-2189302"/>
            <a:ext cx="20043879" cy="11786877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>
            <a:off x="4447233" y="2381500"/>
            <a:ext cx="3297600" cy="20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9008286"/>
      </p:ext>
    </p:extLst>
  </p:cSld>
  <p:clrMapOvr>
    <a:masterClrMapping/>
  </p:clrMapOvr>
  <p:transition spd="med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4529967" y="25136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4529967" y="27716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1093167" y="25136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1093167" y="27716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7966767" y="25136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7966767" y="27716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4529967" y="45823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4529967" y="48403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1093167" y="45823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1093167" y="48403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7966767" y="45823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7966767" y="48403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2592731" y="-2771668"/>
            <a:ext cx="16680792" cy="11335448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77126556"/>
      </p:ext>
    </p:extLst>
  </p:cSld>
  <p:clrMapOvr>
    <a:masterClrMapping/>
  </p:clrMapOvr>
  <p:transition spd="med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8" name="Google Shape;298;p25"/>
          <p:cNvSpPr txBox="1">
            <a:spLocks noGrp="1"/>
          </p:cNvSpPr>
          <p:nvPr>
            <p:ph type="title" hasCustomPrompt="1"/>
          </p:nvPr>
        </p:nvSpPr>
        <p:spPr>
          <a:xfrm>
            <a:off x="3763800" y="922533"/>
            <a:ext cx="46644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3763967" y="1983333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title" idx="2" hasCustomPrompt="1"/>
          </p:nvPr>
        </p:nvSpPr>
        <p:spPr>
          <a:xfrm>
            <a:off x="3763800" y="2616933"/>
            <a:ext cx="46644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3"/>
          </p:nvPr>
        </p:nvSpPr>
        <p:spPr>
          <a:xfrm>
            <a:off x="3763967" y="3677733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title" idx="4" hasCustomPrompt="1"/>
          </p:nvPr>
        </p:nvSpPr>
        <p:spPr>
          <a:xfrm>
            <a:off x="3763800" y="4311333"/>
            <a:ext cx="46644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5"/>
          </p:nvPr>
        </p:nvSpPr>
        <p:spPr>
          <a:xfrm>
            <a:off x="3763967" y="5372133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4646361"/>
      </p:ext>
    </p:extLst>
  </p:cSld>
  <p:clrMapOvr>
    <a:masterClrMapping/>
  </p:clrMapOvr>
  <p:transition spd="med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3862611" y="-3499936"/>
            <a:ext cx="17950552" cy="13497832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3763884" y="1938096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3763884" y="2597272"/>
            <a:ext cx="4664400" cy="10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3714267" y="4606167"/>
            <a:ext cx="47636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3613733" y="1132500"/>
            <a:ext cx="4864000" cy="11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2005793"/>
      </p:ext>
    </p:extLst>
  </p:cSld>
  <p:clrMapOvr>
    <a:masterClrMapping/>
  </p:clrMapOvr>
  <p:transition spd="med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339414"/>
      </p:ext>
    </p:extLst>
  </p:cSld>
  <p:clrMapOvr>
    <a:masterClrMapping/>
  </p:clrMapOvr>
  <p:transition spd="med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27733" y="746700"/>
            <a:ext cx="7676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68900" y="3511267"/>
            <a:ext cx="2989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7192311"/>
      </p:ext>
    </p:extLst>
  </p:cSld>
  <p:clrMapOvr>
    <a:masterClrMapping/>
  </p:clrMapOvr>
  <p:transition spd="med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53600" y="32385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3600" y="5128533"/>
            <a:ext cx="2947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157931" y="1004907"/>
            <a:ext cx="2491200" cy="1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36980212"/>
      </p:ext>
    </p:extLst>
  </p:cSld>
  <p:clrMapOvr>
    <a:masterClrMapping/>
  </p:clrMapOvr>
  <p:transition spd="med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004800" y="491767"/>
            <a:ext cx="41820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950533" y="2622200"/>
            <a:ext cx="6290800" cy="23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101071337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3474139" y="-3461760"/>
            <a:ext cx="17477465" cy="14927143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6166367" y="2830800"/>
            <a:ext cx="4392800" cy="1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0181780"/>
      </p:ext>
    </p:extLst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29217" y="484307"/>
            <a:ext cx="40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7300253" y="5550645"/>
            <a:ext cx="40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823476" y="1533509"/>
            <a:ext cx="4344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897967" y="4057567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279665"/>
      </p:ext>
    </p:extLst>
  </p:cSld>
  <p:clrMapOvr>
    <a:masterClrMapping/>
  </p:clrMapOvr>
  <p:transition spd="med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067667" y="501500"/>
            <a:ext cx="40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905125"/>
      </p:ext>
    </p:extLst>
  </p:cSld>
  <p:clrMapOvr>
    <a:masterClrMapping/>
  </p:clrMapOvr>
  <p:transition spd="med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-4000" y="1"/>
            <a:ext cx="9093160" cy="6858103"/>
          </a:xfrm>
          <a:custGeom>
            <a:avLst/>
            <a:gdLst/>
            <a:ahLst/>
            <a:cxnLst/>
            <a:rect l="l" t="t" r="r" b="b"/>
            <a:pathLst>
              <a:path w="277880" h="208855" extrusionOk="0">
                <a:moveTo>
                  <a:pt x="271651" y="200879"/>
                </a:moveTo>
                <a:lnTo>
                  <a:pt x="277879" y="190091"/>
                </a:lnTo>
                <a:lnTo>
                  <a:pt x="271852" y="179658"/>
                </a:lnTo>
                <a:lnTo>
                  <a:pt x="259518" y="179658"/>
                </a:lnTo>
                <a:lnTo>
                  <a:pt x="253289" y="190447"/>
                </a:lnTo>
                <a:lnTo>
                  <a:pt x="240739" y="190447"/>
                </a:lnTo>
                <a:lnTo>
                  <a:pt x="234464" y="179581"/>
                </a:lnTo>
                <a:lnTo>
                  <a:pt x="240708" y="168778"/>
                </a:lnTo>
                <a:lnTo>
                  <a:pt x="234557" y="158098"/>
                </a:lnTo>
                <a:lnTo>
                  <a:pt x="234603" y="158020"/>
                </a:lnTo>
                <a:lnTo>
                  <a:pt x="222424" y="158020"/>
                </a:lnTo>
                <a:lnTo>
                  <a:pt x="216195" y="168808"/>
                </a:lnTo>
                <a:lnTo>
                  <a:pt x="203645" y="168808"/>
                </a:lnTo>
                <a:lnTo>
                  <a:pt x="197370" y="157943"/>
                </a:lnTo>
                <a:lnTo>
                  <a:pt x="203460" y="147418"/>
                </a:lnTo>
                <a:lnTo>
                  <a:pt x="197293" y="136738"/>
                </a:lnTo>
                <a:lnTo>
                  <a:pt x="197293" y="136738"/>
                </a:lnTo>
                <a:lnTo>
                  <a:pt x="184913" y="136738"/>
                </a:lnTo>
                <a:lnTo>
                  <a:pt x="178638" y="125872"/>
                </a:lnTo>
                <a:lnTo>
                  <a:pt x="184913" y="115007"/>
                </a:lnTo>
                <a:lnTo>
                  <a:pt x="197231" y="115007"/>
                </a:lnTo>
                <a:lnTo>
                  <a:pt x="203398" y="104311"/>
                </a:lnTo>
                <a:lnTo>
                  <a:pt x="197293" y="93709"/>
                </a:lnTo>
                <a:lnTo>
                  <a:pt x="184805" y="93709"/>
                </a:lnTo>
                <a:lnTo>
                  <a:pt x="178530" y="82843"/>
                </a:lnTo>
                <a:lnTo>
                  <a:pt x="184805" y="71962"/>
                </a:lnTo>
                <a:lnTo>
                  <a:pt x="197185" y="71962"/>
                </a:lnTo>
                <a:lnTo>
                  <a:pt x="197185" y="71962"/>
                </a:lnTo>
                <a:lnTo>
                  <a:pt x="203429" y="61159"/>
                </a:lnTo>
                <a:lnTo>
                  <a:pt x="197262" y="50494"/>
                </a:lnTo>
                <a:lnTo>
                  <a:pt x="203491" y="39721"/>
                </a:lnTo>
                <a:lnTo>
                  <a:pt x="197262" y="28933"/>
                </a:lnTo>
                <a:lnTo>
                  <a:pt x="197386" y="28732"/>
                </a:lnTo>
                <a:lnTo>
                  <a:pt x="197370" y="28717"/>
                </a:lnTo>
                <a:lnTo>
                  <a:pt x="203645" y="17851"/>
                </a:lnTo>
                <a:lnTo>
                  <a:pt x="216134" y="17851"/>
                </a:lnTo>
                <a:lnTo>
                  <a:pt x="222316" y="7172"/>
                </a:lnTo>
                <a:lnTo>
                  <a:pt x="234495" y="7172"/>
                </a:lnTo>
                <a:lnTo>
                  <a:pt x="238637" y="0"/>
                </a:lnTo>
                <a:lnTo>
                  <a:pt x="0" y="0"/>
                </a:lnTo>
                <a:lnTo>
                  <a:pt x="0" y="208854"/>
                </a:lnTo>
                <a:lnTo>
                  <a:pt x="276241" y="208854"/>
                </a:lnTo>
                <a:close/>
              </a:path>
            </a:pathLst>
          </a:custGeom>
          <a:gradFill>
            <a:gsLst>
              <a:gs pos="0">
                <a:srgbClr val="4F4F4F"/>
              </a:gs>
              <a:gs pos="100000">
                <a:srgbClr val="0E0E0E"/>
              </a:gs>
            </a:gsLst>
            <a:lin ang="3299893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065809" y="3050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065809" y="2049967"/>
            <a:ext cx="3744000" cy="41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420922536"/>
      </p:ext>
    </p:extLst>
  </p:cSld>
  <p:clrMapOvr>
    <a:masterClrMapping/>
  </p:clrMapOvr>
  <p:transition spd="med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850800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8601897"/>
      </p:ext>
    </p:extLst>
  </p:cSld>
  <p:clrMapOvr>
    <a:masterClrMapping/>
  </p:clrMapOvr>
  <p:transition spd="med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50800" y="113267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50800" y="25809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5333427"/>
      </p:ext>
    </p:extLst>
  </p:cSld>
  <p:clrMapOvr>
    <a:masterClrMapping/>
  </p:clrMapOvr>
  <p:transition spd="med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55584" y="3795800"/>
            <a:ext cx="3080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>
            <a:off x="3791384" y="2622200"/>
            <a:ext cx="4609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1552538"/>
      </p:ext>
    </p:extLst>
  </p:cSld>
  <p:clrMapOvr>
    <a:masterClrMapping/>
  </p:clrMapOvr>
  <p:transition spd="med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625333" y="1899667"/>
            <a:ext cx="3119200" cy="8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idx="2"/>
          </p:nvPr>
        </p:nvSpPr>
        <p:spPr>
          <a:xfrm>
            <a:off x="4067667" y="501500"/>
            <a:ext cx="40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2086333" y="2548728"/>
            <a:ext cx="2197200" cy="7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title" idx="3" hasCustomPrompt="1"/>
          </p:nvPr>
        </p:nvSpPr>
        <p:spPr>
          <a:xfrm>
            <a:off x="1625333" y="3246188"/>
            <a:ext cx="3119200" cy="8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4"/>
          </p:nvPr>
        </p:nvSpPr>
        <p:spPr>
          <a:xfrm>
            <a:off x="2086333" y="3895249"/>
            <a:ext cx="2197200" cy="7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title" idx="5" hasCustomPrompt="1"/>
          </p:nvPr>
        </p:nvSpPr>
        <p:spPr>
          <a:xfrm>
            <a:off x="1625333" y="4592709"/>
            <a:ext cx="3119200" cy="8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6"/>
          </p:nvPr>
        </p:nvSpPr>
        <p:spPr>
          <a:xfrm>
            <a:off x="2086333" y="5241771"/>
            <a:ext cx="2197200" cy="7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7850018"/>
      </p:ext>
    </p:extLst>
  </p:cSld>
  <p:clrMapOvr>
    <a:masterClrMapping/>
  </p:clrMapOvr>
  <p:transition spd="med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ubTitle" idx="1"/>
          </p:nvPr>
        </p:nvSpPr>
        <p:spPr>
          <a:xfrm>
            <a:off x="1748005" y="475873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2"/>
          </p:nvPr>
        </p:nvSpPr>
        <p:spPr>
          <a:xfrm>
            <a:off x="4897641" y="4275991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3"/>
          </p:nvPr>
        </p:nvSpPr>
        <p:spPr>
          <a:xfrm>
            <a:off x="7986761" y="474541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ubTitle" idx="4"/>
          </p:nvPr>
        </p:nvSpPr>
        <p:spPr>
          <a:xfrm>
            <a:off x="2145367" y="3510267"/>
            <a:ext cx="16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2667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5"/>
          </p:nvPr>
        </p:nvSpPr>
        <p:spPr>
          <a:xfrm>
            <a:off x="4897641" y="2878401"/>
            <a:ext cx="242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2667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ubTitle" idx="6"/>
          </p:nvPr>
        </p:nvSpPr>
        <p:spPr>
          <a:xfrm>
            <a:off x="8270053" y="3490287"/>
            <a:ext cx="1957200" cy="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2667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333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067667" y="501500"/>
            <a:ext cx="40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530685"/>
      </p:ext>
    </p:extLst>
  </p:cSld>
  <p:clrMapOvr>
    <a:masterClrMapping/>
  </p:clrMapOvr>
  <p:transition spd="med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63001" y="1812097"/>
            <a:ext cx="2248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732800" y="2348064"/>
            <a:ext cx="1978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7486236" y="2024600"/>
            <a:ext cx="1670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 idx="3"/>
          </p:nvPr>
        </p:nvSpPr>
        <p:spPr>
          <a:xfrm>
            <a:off x="5830368" y="4842557"/>
            <a:ext cx="1836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5822301" y="5376201"/>
            <a:ext cx="192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 hasCustomPrompt="1"/>
          </p:nvPr>
        </p:nvSpPr>
        <p:spPr>
          <a:xfrm>
            <a:off x="7486236" y="3546099"/>
            <a:ext cx="1670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6"/>
          </p:nvPr>
        </p:nvSpPr>
        <p:spPr>
          <a:xfrm>
            <a:off x="8928329" y="3274267"/>
            <a:ext cx="220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8901689" y="3805212"/>
            <a:ext cx="1978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 hasCustomPrompt="1"/>
          </p:nvPr>
        </p:nvSpPr>
        <p:spPr>
          <a:xfrm>
            <a:off x="7486236" y="5067596"/>
            <a:ext cx="1670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 idx="9"/>
          </p:nvPr>
        </p:nvSpPr>
        <p:spPr>
          <a:xfrm>
            <a:off x="6848267" y="291967"/>
            <a:ext cx="2894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3658191"/>
      </p:ext>
    </p:extLst>
  </p:cSld>
  <p:clrMapOvr>
    <a:masterClrMapping/>
  </p:clrMapOvr>
  <p:transition spd="med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799167" y="2843400"/>
            <a:ext cx="2593600" cy="1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2"/>
          </p:nvPr>
        </p:nvSpPr>
        <p:spPr>
          <a:xfrm>
            <a:off x="8644029" y="2641073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8644029" y="3194024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3" hasCustomPrompt="1"/>
          </p:nvPr>
        </p:nvSpPr>
        <p:spPr>
          <a:xfrm>
            <a:off x="7392765" y="304381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4"/>
          </p:nvPr>
        </p:nvSpPr>
        <p:spPr>
          <a:xfrm>
            <a:off x="291696" y="2695645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667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>
            <a:off x="752096" y="3248597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6" hasCustomPrompt="1"/>
          </p:nvPr>
        </p:nvSpPr>
        <p:spPr>
          <a:xfrm>
            <a:off x="3638124" y="3043800"/>
            <a:ext cx="942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0166553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4209871" y="-3103702"/>
            <a:ext cx="19276795" cy="12656251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2096433" y="3448939"/>
            <a:ext cx="3465600" cy="16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6630031" y="3448939"/>
            <a:ext cx="3465600" cy="16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2068667" y="3176633"/>
            <a:ext cx="34656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6630033" y="3176633"/>
            <a:ext cx="34656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2634403"/>
      </p:ext>
    </p:extLst>
  </p:cSld>
  <p:clrMapOvr>
    <a:masterClrMapping/>
  </p:clrMapOvr>
  <p:transition spd="med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4067" y="501500"/>
            <a:ext cx="596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2"/>
          </p:nvPr>
        </p:nvSpPr>
        <p:spPr>
          <a:xfrm>
            <a:off x="1970145" y="2281589"/>
            <a:ext cx="19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970145" y="2720272"/>
            <a:ext cx="2347200" cy="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3"/>
          </p:nvPr>
        </p:nvSpPr>
        <p:spPr>
          <a:xfrm>
            <a:off x="5385855" y="2281589"/>
            <a:ext cx="19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"/>
          </p:nvPr>
        </p:nvSpPr>
        <p:spPr>
          <a:xfrm>
            <a:off x="5385855" y="2720272"/>
            <a:ext cx="2347200" cy="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5"/>
          </p:nvPr>
        </p:nvSpPr>
        <p:spPr>
          <a:xfrm>
            <a:off x="8788832" y="2281589"/>
            <a:ext cx="19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6"/>
          </p:nvPr>
        </p:nvSpPr>
        <p:spPr>
          <a:xfrm>
            <a:off x="8788832" y="2720272"/>
            <a:ext cx="2347200" cy="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 idx="7"/>
          </p:nvPr>
        </p:nvSpPr>
        <p:spPr>
          <a:xfrm>
            <a:off x="1970145" y="4105405"/>
            <a:ext cx="19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8"/>
          </p:nvPr>
        </p:nvSpPr>
        <p:spPr>
          <a:xfrm>
            <a:off x="1970145" y="4544788"/>
            <a:ext cx="2347200" cy="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9"/>
          </p:nvPr>
        </p:nvSpPr>
        <p:spPr>
          <a:xfrm>
            <a:off x="5385855" y="4105405"/>
            <a:ext cx="19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3"/>
          </p:nvPr>
        </p:nvSpPr>
        <p:spPr>
          <a:xfrm>
            <a:off x="5385855" y="4544788"/>
            <a:ext cx="2347200" cy="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14"/>
          </p:nvPr>
        </p:nvSpPr>
        <p:spPr>
          <a:xfrm>
            <a:off x="8788832" y="4105405"/>
            <a:ext cx="19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5"/>
          </p:nvPr>
        </p:nvSpPr>
        <p:spPr>
          <a:xfrm>
            <a:off x="8788832" y="4544788"/>
            <a:ext cx="2347200" cy="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6460692"/>
      </p:ext>
    </p:extLst>
  </p:cSld>
  <p:clrMapOvr>
    <a:masterClrMapping/>
  </p:clrMapOvr>
  <p:transition spd="med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4067" y="501500"/>
            <a:ext cx="596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/>
          </p:nvPr>
        </p:nvSpPr>
        <p:spPr>
          <a:xfrm>
            <a:off x="2418067" y="2281589"/>
            <a:ext cx="19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990067" y="2730233"/>
            <a:ext cx="2347200" cy="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3"/>
          </p:nvPr>
        </p:nvSpPr>
        <p:spPr>
          <a:xfrm>
            <a:off x="7828840" y="2281589"/>
            <a:ext cx="19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4"/>
          </p:nvPr>
        </p:nvSpPr>
        <p:spPr>
          <a:xfrm>
            <a:off x="7828840" y="2730233"/>
            <a:ext cx="2347200" cy="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5"/>
          </p:nvPr>
        </p:nvSpPr>
        <p:spPr>
          <a:xfrm>
            <a:off x="2418067" y="4105405"/>
            <a:ext cx="19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6"/>
          </p:nvPr>
        </p:nvSpPr>
        <p:spPr>
          <a:xfrm>
            <a:off x="1990067" y="4546703"/>
            <a:ext cx="2347200" cy="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7"/>
          </p:nvPr>
        </p:nvSpPr>
        <p:spPr>
          <a:xfrm>
            <a:off x="7828840" y="4105405"/>
            <a:ext cx="19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8"/>
          </p:nvPr>
        </p:nvSpPr>
        <p:spPr>
          <a:xfrm>
            <a:off x="7828840" y="4546703"/>
            <a:ext cx="2347200" cy="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1036698"/>
      </p:ext>
    </p:extLst>
  </p:cSld>
  <p:clrMapOvr>
    <a:masterClrMapping/>
  </p:clrMapOvr>
  <p:transition spd="med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23400" y="491767"/>
            <a:ext cx="59448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250267" y="1938277"/>
            <a:ext cx="9691600" cy="23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2792793292"/>
      </p:ext>
    </p:extLst>
  </p:cSld>
  <p:clrMapOvr>
    <a:masterClrMapping/>
  </p:clrMapOvr>
  <p:transition spd="med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067667" y="501500"/>
            <a:ext cx="40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84093"/>
      </p:ext>
    </p:extLst>
  </p:cSld>
  <p:clrMapOvr>
    <a:masterClrMapping/>
  </p:clrMapOvr>
  <p:transition spd="med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067667" y="501500"/>
            <a:ext cx="40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0297305"/>
      </p:ext>
    </p:extLst>
  </p:cSld>
  <p:clrMapOvr>
    <a:masterClrMapping/>
  </p:clrMapOvr>
  <p:transition spd="med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Technolog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067667" y="501500"/>
            <a:ext cx="40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9265200" y="1273100"/>
            <a:ext cx="1882800" cy="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5183079"/>
      </p:ext>
    </p:extLst>
  </p:cSld>
  <p:clrMapOvr>
    <a:masterClrMapping/>
  </p:clrMapOvr>
  <p:transition spd="med"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-477692" y="113267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5931929" y="4080800"/>
            <a:ext cx="53936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7394300" y="4884205"/>
            <a:ext cx="39472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,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72484017"/>
      </p:ext>
    </p:extLst>
  </p:cSld>
  <p:clrMapOvr>
    <a:masterClrMapping/>
  </p:clrMapOvr>
  <p:transition spd="med"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7280333" y="492741"/>
            <a:ext cx="40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96813"/>
      </p:ext>
    </p:extLst>
  </p:cSld>
  <p:clrMapOvr>
    <a:masterClrMapping/>
  </p:clrMapOvr>
  <p:transition spd="med"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017494"/>
      </p:ext>
    </p:extLst>
  </p:cSld>
  <p:clrMapOvr>
    <a:masterClrMapping/>
  </p:clrMapOvr>
  <p:transition spd="med"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93648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920679" y="-1538298"/>
            <a:ext cx="17874619" cy="13005540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4161594"/>
      </p:ext>
    </p:extLst>
  </p:cSld>
  <p:clrMapOvr>
    <a:masterClrMapping/>
  </p:clrMapOvr>
  <p:transition spd="med">
    <p:pull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980014"/>
      </p:ext>
    </p:extLst>
  </p:cSld>
  <p:clrMapOvr>
    <a:masterClrMapping/>
  </p:clrMapOvr>
  <p:transition spd="med"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377816"/>
      </p:ext>
    </p:extLst>
  </p:cSld>
  <p:clrMapOvr>
    <a:masterClrMapping/>
  </p:clrMapOvr>
  <p:transition spd="med"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700941"/>
      </p:ext>
    </p:extLst>
  </p:cSld>
  <p:clrMapOvr>
    <a:masterClrMapping/>
  </p:clrMapOvr>
  <p:transition spd="med">
    <p:pull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26600" y="1658100"/>
            <a:ext cx="6328400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01267" y="4394900"/>
            <a:ext cx="4389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3033373"/>
      </p:ext>
    </p:extLst>
  </p:cSld>
  <p:clrMapOvr>
    <a:masterClrMapping/>
  </p:clrMapOvr>
  <p:transition spd="med">
    <p:pull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021600" y="1496133"/>
            <a:ext cx="4702800" cy="1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66400" y="1496133"/>
            <a:ext cx="1952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6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6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6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6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6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6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6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6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021600" y="4316197"/>
            <a:ext cx="31856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3067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3067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3067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3067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3067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3067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3067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3067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3921217" y="-16"/>
            <a:ext cx="0" cy="3671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1" y="3911633"/>
            <a:ext cx="2726391" cy="2946368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9245454" y="-101599"/>
            <a:ext cx="3048137" cy="3860716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8837064"/>
      </p:ext>
    </p:extLst>
  </p:cSld>
  <p:clrMapOvr>
    <a:masterClrMapping/>
  </p:clrMapOvr>
  <p:transition spd="med">
    <p:pull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1027633" y="624600"/>
            <a:ext cx="595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664033" y="-85233"/>
            <a:ext cx="0" cy="1498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1027600" y="1621567"/>
            <a:ext cx="10216800" cy="4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333"/>
            </a:lvl1pPr>
            <a:lvl2pPr lvl="1" rtl="0"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spcBef>
                <a:spcPts val="2133"/>
              </a:spcBef>
              <a:spcAft>
                <a:spcPts val="0"/>
              </a:spcAft>
              <a:buSzPts val="1000"/>
              <a:buAutoNum type="romanLcPeriod"/>
              <a:defRPr sz="1333"/>
            </a:lvl3pPr>
            <a:lvl4pPr lvl="3" rtl="0">
              <a:spcBef>
                <a:spcPts val="2133"/>
              </a:spcBef>
              <a:spcAft>
                <a:spcPts val="0"/>
              </a:spcAft>
              <a:buSzPts val="1000"/>
              <a:buAutoNum type="arabicPeriod"/>
              <a:defRPr sz="1333"/>
            </a:lvl4pPr>
            <a:lvl5pPr lvl="4" rtl="0">
              <a:spcBef>
                <a:spcPts val="2133"/>
              </a:spcBef>
              <a:spcAft>
                <a:spcPts val="0"/>
              </a:spcAft>
              <a:buSzPts val="1000"/>
              <a:buAutoNum type="alphaLcPeriod"/>
              <a:defRPr sz="1333"/>
            </a:lvl5pPr>
            <a:lvl6pPr lvl="5" rtl="0">
              <a:spcBef>
                <a:spcPts val="2133"/>
              </a:spcBef>
              <a:spcAft>
                <a:spcPts val="0"/>
              </a:spcAft>
              <a:buSzPts val="1000"/>
              <a:buAutoNum type="romanLcPeriod"/>
              <a:defRPr sz="1333"/>
            </a:lvl6pPr>
            <a:lvl7pPr lvl="6" rtl="0">
              <a:spcBef>
                <a:spcPts val="2133"/>
              </a:spcBef>
              <a:spcAft>
                <a:spcPts val="0"/>
              </a:spcAft>
              <a:buSzPts val="1000"/>
              <a:buAutoNum type="arabicPeriod"/>
              <a:defRPr sz="1333"/>
            </a:lvl7pPr>
            <a:lvl8pPr lvl="7" rtl="0">
              <a:spcBef>
                <a:spcPts val="2133"/>
              </a:spcBef>
              <a:spcAft>
                <a:spcPts val="0"/>
              </a:spcAft>
              <a:buSzPts val="1000"/>
              <a:buAutoNum type="alphaLcPeriod"/>
              <a:defRPr sz="13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000"/>
              <a:buAutoNum type="romanLcPeriod"/>
              <a:defRPr sz="1333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5400000" flipH="1">
            <a:off x="10151761" y="4815774"/>
            <a:ext cx="1170468" cy="2945455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0630901"/>
      </p:ext>
    </p:extLst>
  </p:cSld>
  <p:clrMapOvr>
    <a:masterClrMapping/>
  </p:clrMapOvr>
  <p:transition spd="med">
    <p:pull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ctrTitle"/>
          </p:nvPr>
        </p:nvSpPr>
        <p:spPr>
          <a:xfrm flipH="1">
            <a:off x="1027600" y="624600"/>
            <a:ext cx="10794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cxnSp>
        <p:nvCxnSpPr>
          <p:cNvPr id="131" name="Google Shape;131;p5"/>
          <p:cNvCxnSpPr/>
          <p:nvPr/>
        </p:nvCxnSpPr>
        <p:spPr>
          <a:xfrm>
            <a:off x="664033" y="-59600"/>
            <a:ext cx="0" cy="1473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5"/>
          <p:cNvSpPr txBox="1">
            <a:spLocks noGrp="1"/>
          </p:cNvSpPr>
          <p:nvPr>
            <p:ph type="subTitle" idx="1"/>
          </p:nvPr>
        </p:nvSpPr>
        <p:spPr>
          <a:xfrm>
            <a:off x="4374417" y="1395000"/>
            <a:ext cx="2621200" cy="7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ubTitle" idx="2"/>
          </p:nvPr>
        </p:nvSpPr>
        <p:spPr>
          <a:xfrm>
            <a:off x="4376933" y="2567268"/>
            <a:ext cx="61520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2pPr>
            <a:lvl3pPr lvl="2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 sz="1467"/>
            </a:lvl3pPr>
            <a:lvl4pPr lvl="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 sz="1467"/>
            </a:lvl4pPr>
            <a:lvl5pPr lvl="4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 sz="1467"/>
            </a:lvl5pPr>
            <a:lvl6pPr lvl="5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 sz="1467"/>
            </a:lvl6pPr>
            <a:lvl7pPr lvl="6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 sz="1467"/>
            </a:lvl7pPr>
            <a:lvl8pPr lvl="7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 sz="1467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 sz="1467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title" idx="3" hasCustomPrompt="1"/>
          </p:nvPr>
        </p:nvSpPr>
        <p:spPr>
          <a:xfrm>
            <a:off x="7538817" y="1395000"/>
            <a:ext cx="2621200" cy="7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5" name="Google Shape;135;p5"/>
          <p:cNvSpPr txBox="1">
            <a:spLocks noGrp="1"/>
          </p:cNvSpPr>
          <p:nvPr>
            <p:ph type="subTitle" idx="4"/>
          </p:nvPr>
        </p:nvSpPr>
        <p:spPr>
          <a:xfrm>
            <a:off x="4374417" y="2182467"/>
            <a:ext cx="5791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5"/>
          </p:nvPr>
        </p:nvSpPr>
        <p:spPr>
          <a:xfrm>
            <a:off x="4374417" y="4004767"/>
            <a:ext cx="2621200" cy="7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6"/>
          </p:nvPr>
        </p:nvSpPr>
        <p:spPr>
          <a:xfrm>
            <a:off x="4376933" y="5177035"/>
            <a:ext cx="61520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2pPr>
            <a:lvl3pPr lvl="2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 sz="1467"/>
            </a:lvl3pPr>
            <a:lvl4pPr lvl="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 sz="1467"/>
            </a:lvl4pPr>
            <a:lvl5pPr lvl="4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 sz="1467"/>
            </a:lvl5pPr>
            <a:lvl6pPr lvl="5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 sz="1467"/>
            </a:lvl6pPr>
            <a:lvl7pPr lvl="6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 sz="1467"/>
            </a:lvl7pPr>
            <a:lvl8pPr lvl="7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 sz="1467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 sz="1467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 idx="7" hasCustomPrompt="1"/>
          </p:nvPr>
        </p:nvSpPr>
        <p:spPr>
          <a:xfrm>
            <a:off x="7538817" y="4004767"/>
            <a:ext cx="2621200" cy="7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8"/>
          </p:nvPr>
        </p:nvSpPr>
        <p:spPr>
          <a:xfrm>
            <a:off x="4374417" y="4792233"/>
            <a:ext cx="5791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140" name="Google Shape;140;p5"/>
          <p:cNvGrpSpPr/>
          <p:nvPr/>
        </p:nvGrpSpPr>
        <p:grpSpPr>
          <a:xfrm rot="5400000" flipH="1">
            <a:off x="10151761" y="4815774"/>
            <a:ext cx="1170468" cy="2945455"/>
            <a:chOff x="-26858" y="-227337"/>
            <a:chExt cx="1093215" cy="2757917"/>
          </a:xfrm>
        </p:grpSpPr>
        <p:sp>
          <p:nvSpPr>
            <p:cNvPr id="141" name="Google Shape;141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" name="Google Shape;151;p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" name="Google Shape;15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82095810"/>
      </p:ext>
    </p:extLst>
  </p:cSld>
  <p:clrMapOvr>
    <a:masterClrMapping/>
  </p:clrMapOvr>
  <p:transition spd="med">
    <p:pull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ctrTitle"/>
          </p:nvPr>
        </p:nvSpPr>
        <p:spPr>
          <a:xfrm>
            <a:off x="6096001" y="624600"/>
            <a:ext cx="5053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cxnSp>
        <p:nvCxnSpPr>
          <p:cNvPr id="165" name="Google Shape;165;p6"/>
          <p:cNvCxnSpPr/>
          <p:nvPr/>
        </p:nvCxnSpPr>
        <p:spPr>
          <a:xfrm>
            <a:off x="11512900" y="-2139533"/>
            <a:ext cx="0" cy="3553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6"/>
          <p:cNvGrpSpPr/>
          <p:nvPr/>
        </p:nvGrpSpPr>
        <p:grpSpPr>
          <a:xfrm rot="-5400000">
            <a:off x="887494" y="4815774"/>
            <a:ext cx="1170468" cy="2945455"/>
            <a:chOff x="-26858" y="-227337"/>
            <a:chExt cx="1093215" cy="2757917"/>
          </a:xfrm>
        </p:grpSpPr>
        <p:sp>
          <p:nvSpPr>
            <p:cNvPr id="167" name="Google Shape;167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33739403"/>
      </p:ext>
    </p:extLst>
  </p:cSld>
  <p:clrMapOvr>
    <a:masterClrMapping/>
  </p:clrMapOvr>
  <p:transition spd="med">
    <p:pull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7140851" y="1921500"/>
            <a:ext cx="3926000" cy="13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subTitle" idx="1"/>
          </p:nvPr>
        </p:nvSpPr>
        <p:spPr>
          <a:xfrm>
            <a:off x="7140851" y="3436900"/>
            <a:ext cx="3926000" cy="1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7147967" y="3336800"/>
            <a:ext cx="5044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7"/>
          <p:cNvGrpSpPr/>
          <p:nvPr/>
        </p:nvGrpSpPr>
        <p:grpSpPr>
          <a:xfrm rot="5400000" flipH="1">
            <a:off x="10151761" y="4815774"/>
            <a:ext cx="1170468" cy="2945455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56391441"/>
      </p:ext>
    </p:extLst>
  </p:cSld>
  <p:clrMapOvr>
    <a:masterClrMapping/>
  </p:clrMapOvr>
  <p:transition spd="med">
    <p:pull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2492700" y="2274200"/>
            <a:ext cx="7206800" cy="2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9465601" y="3911633"/>
            <a:ext cx="2726391" cy="2946368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101599" y="-101599"/>
            <a:ext cx="3048137" cy="3860716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1765610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2194065" y="-2687820"/>
            <a:ext cx="18918343" cy="13450587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902800" y="1628533"/>
            <a:ext cx="3929200" cy="3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4168760"/>
      </p:ext>
    </p:extLst>
  </p:cSld>
  <p:clrMapOvr>
    <a:masterClrMapping/>
  </p:clrMapOvr>
  <p:transition spd="med">
    <p:pull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950967" y="1304317"/>
            <a:ext cx="4196400" cy="30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subTitle" idx="1"/>
          </p:nvPr>
        </p:nvSpPr>
        <p:spPr>
          <a:xfrm>
            <a:off x="950967" y="4476084"/>
            <a:ext cx="41964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 flipH="1">
            <a:off x="6325022" y="-1542603"/>
            <a:ext cx="5935012" cy="817208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7005430"/>
      </p:ext>
    </p:extLst>
  </p:cSld>
  <p:clrMapOvr>
    <a:masterClrMapping/>
  </p:clrMapOvr>
  <p:transition spd="med">
    <p:pull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8760" y="691690"/>
            <a:ext cx="3473309" cy="3009300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10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356257" y="1175350"/>
            <a:ext cx="5692168" cy="6590364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950967" y="3095567"/>
            <a:ext cx="2974400" cy="30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933411"/>
      </p:ext>
    </p:extLst>
  </p:cSld>
  <p:clrMapOvr>
    <a:masterClrMapping/>
  </p:clrMapOvr>
  <p:transition spd="med">
    <p:pull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683417"/>
            <a:ext cx="10290000" cy="12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950967" y="3808984"/>
            <a:ext cx="10290000" cy="3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 rot="-5400000">
            <a:off x="887494" y="4815774"/>
            <a:ext cx="1170468" cy="2945455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10197380" y="-416962"/>
            <a:ext cx="1613209" cy="2376047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42395155"/>
      </p:ext>
    </p:extLst>
  </p:cSld>
  <p:clrMapOvr>
    <a:masterClrMapping/>
  </p:clrMapOvr>
  <p:transition spd="med">
    <p:pull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205798"/>
      </p:ext>
    </p:extLst>
  </p:cSld>
  <p:clrMapOvr>
    <a:masterClrMapping/>
  </p:clrMapOvr>
  <p:transition spd="med">
    <p:pull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1027600" y="624600"/>
            <a:ext cx="506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664033" y="-85233"/>
            <a:ext cx="0" cy="1498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10151761" y="4815774"/>
            <a:ext cx="1170468" cy="2945455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937295042"/>
      </p:ext>
    </p:extLst>
  </p:cSld>
  <p:clrMapOvr>
    <a:masterClrMapping/>
  </p:clrMapOvr>
  <p:transition spd="med">
    <p:pull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>
            <a:spLocks noGrp="1"/>
          </p:cNvSpPr>
          <p:nvPr>
            <p:ph type="ctrTitle"/>
          </p:nvPr>
        </p:nvSpPr>
        <p:spPr>
          <a:xfrm>
            <a:off x="5540567" y="2622533"/>
            <a:ext cx="5700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3092969" y="2622517"/>
            <a:ext cx="194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ctrTitle" idx="3"/>
          </p:nvPr>
        </p:nvSpPr>
        <p:spPr>
          <a:xfrm>
            <a:off x="5540567" y="3509533"/>
            <a:ext cx="5700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title" idx="4" hasCustomPrompt="1"/>
          </p:nvPr>
        </p:nvSpPr>
        <p:spPr>
          <a:xfrm>
            <a:off x="3092969" y="3509517"/>
            <a:ext cx="194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>
            <a:spLocks noGrp="1"/>
          </p:cNvSpPr>
          <p:nvPr>
            <p:ph type="ctrTitle" idx="5"/>
          </p:nvPr>
        </p:nvSpPr>
        <p:spPr>
          <a:xfrm>
            <a:off x="5540567" y="4396533"/>
            <a:ext cx="5700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6" hasCustomPrompt="1"/>
          </p:nvPr>
        </p:nvSpPr>
        <p:spPr>
          <a:xfrm>
            <a:off x="3092969" y="4396517"/>
            <a:ext cx="194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>
            <a:spLocks noGrp="1"/>
          </p:cNvSpPr>
          <p:nvPr>
            <p:ph type="ctrTitle" idx="7"/>
          </p:nvPr>
        </p:nvSpPr>
        <p:spPr>
          <a:xfrm>
            <a:off x="5540567" y="5283533"/>
            <a:ext cx="5700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8" hasCustomPrompt="1"/>
          </p:nvPr>
        </p:nvSpPr>
        <p:spPr>
          <a:xfrm>
            <a:off x="3092969" y="5283517"/>
            <a:ext cx="194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 idx="9"/>
          </p:nvPr>
        </p:nvSpPr>
        <p:spPr>
          <a:xfrm>
            <a:off x="5540567" y="1579733"/>
            <a:ext cx="5184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48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-5400000">
            <a:off x="381413" y="4879107"/>
            <a:ext cx="1613209" cy="2376047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10151761" y="-923037"/>
            <a:ext cx="1170468" cy="2945455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79401582"/>
      </p:ext>
    </p:extLst>
  </p:cSld>
  <p:clrMapOvr>
    <a:masterClrMapping/>
  </p:clrMapOvr>
  <p:transition spd="med">
    <p:pull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>
            <a:spLocks noGrp="1"/>
          </p:cNvSpPr>
          <p:nvPr>
            <p:ph type="ctrTitle"/>
          </p:nvPr>
        </p:nvSpPr>
        <p:spPr>
          <a:xfrm>
            <a:off x="3692167" y="719333"/>
            <a:ext cx="4807600" cy="11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subTitle" idx="1"/>
          </p:nvPr>
        </p:nvSpPr>
        <p:spPr>
          <a:xfrm>
            <a:off x="3633733" y="2146633"/>
            <a:ext cx="4924400" cy="1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87" name="Google Shape;487;p15"/>
          <p:cNvSpPr txBox="1"/>
          <p:nvPr/>
        </p:nvSpPr>
        <p:spPr>
          <a:xfrm>
            <a:off x="4031400" y="4472800"/>
            <a:ext cx="4129200" cy="1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88" name="Google Shape;488;p15"/>
          <p:cNvGrpSpPr/>
          <p:nvPr/>
        </p:nvGrpSpPr>
        <p:grpSpPr>
          <a:xfrm flipH="1">
            <a:off x="1" y="3911633"/>
            <a:ext cx="2726391" cy="2946368"/>
            <a:chOff x="1384075" y="241450"/>
            <a:chExt cx="4822625" cy="5215425"/>
          </a:xfrm>
        </p:grpSpPr>
        <p:sp>
          <p:nvSpPr>
            <p:cNvPr id="489" name="Google Shape;489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3" name="Google Shape;533;p15"/>
          <p:cNvGrpSpPr/>
          <p:nvPr/>
        </p:nvGrpSpPr>
        <p:grpSpPr>
          <a:xfrm flipH="1">
            <a:off x="9245454" y="-101599"/>
            <a:ext cx="3048137" cy="3860716"/>
            <a:chOff x="-26858" y="-227337"/>
            <a:chExt cx="2186403" cy="2757917"/>
          </a:xfrm>
        </p:grpSpPr>
        <p:sp>
          <p:nvSpPr>
            <p:cNvPr id="534" name="Google Shape;534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2" name="Google Shape;542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5" name="Google Shape;54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7" name="Google Shape;547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0" name="Google Shape;550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1" name="Google Shape;551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2" name="Google Shape;552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3" name="Google Shape;553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4" name="Google Shape;554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5" name="Google Shape;555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8" name="Google Shape;568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983545309"/>
      </p:ext>
    </p:extLst>
  </p:cSld>
  <p:clrMapOvr>
    <a:masterClrMapping/>
  </p:clrMapOvr>
  <p:transition spd="med">
    <p:pull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5742432" y="2715601"/>
            <a:ext cx="4389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2487167" y="3608833"/>
            <a:ext cx="5364400" cy="1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381413" y="-416962"/>
            <a:ext cx="1613209" cy="2376047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10151761" y="4815774"/>
            <a:ext cx="1170468" cy="2945455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40317996"/>
      </p:ext>
    </p:extLst>
  </p:cSld>
  <p:clrMapOvr>
    <a:masterClrMapping/>
  </p:clrMapOvr>
  <p:transition spd="med">
    <p:pull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7"/>
          <p:cNvSpPr txBox="1">
            <a:spLocks noGrp="1"/>
          </p:cNvSpPr>
          <p:nvPr>
            <p:ph type="subTitle" idx="1"/>
          </p:nvPr>
        </p:nvSpPr>
        <p:spPr>
          <a:xfrm>
            <a:off x="1865376" y="2028000"/>
            <a:ext cx="1975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667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22" name="Google Shape;622;p17"/>
          <p:cNvSpPr txBox="1">
            <a:spLocks noGrp="1"/>
          </p:cNvSpPr>
          <p:nvPr>
            <p:ph type="subTitle" idx="2"/>
          </p:nvPr>
        </p:nvSpPr>
        <p:spPr>
          <a:xfrm>
            <a:off x="950976" y="2389696"/>
            <a:ext cx="2889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23" name="Google Shape;623;p17"/>
          <p:cNvSpPr txBox="1">
            <a:spLocks noGrp="1"/>
          </p:cNvSpPr>
          <p:nvPr>
            <p:ph type="subTitle" idx="3"/>
          </p:nvPr>
        </p:nvSpPr>
        <p:spPr>
          <a:xfrm>
            <a:off x="1865376" y="4251008"/>
            <a:ext cx="1975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667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24" name="Google Shape;624;p17"/>
          <p:cNvSpPr txBox="1">
            <a:spLocks noGrp="1"/>
          </p:cNvSpPr>
          <p:nvPr>
            <p:ph type="subTitle" idx="4"/>
          </p:nvPr>
        </p:nvSpPr>
        <p:spPr>
          <a:xfrm>
            <a:off x="950976" y="4612704"/>
            <a:ext cx="2889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25" name="Google Shape;625;p17"/>
          <p:cNvSpPr txBox="1">
            <a:spLocks noGrp="1"/>
          </p:cNvSpPr>
          <p:nvPr>
            <p:ph type="subTitle" idx="5"/>
          </p:nvPr>
        </p:nvSpPr>
        <p:spPr>
          <a:xfrm>
            <a:off x="8351520" y="2028000"/>
            <a:ext cx="1975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667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26" name="Google Shape;626;p17"/>
          <p:cNvSpPr txBox="1">
            <a:spLocks noGrp="1"/>
          </p:cNvSpPr>
          <p:nvPr>
            <p:ph type="subTitle" idx="6"/>
          </p:nvPr>
        </p:nvSpPr>
        <p:spPr>
          <a:xfrm>
            <a:off x="8351520" y="2389696"/>
            <a:ext cx="2889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27" name="Google Shape;627;p17"/>
          <p:cNvSpPr txBox="1">
            <a:spLocks noGrp="1"/>
          </p:cNvSpPr>
          <p:nvPr>
            <p:ph type="subTitle" idx="7"/>
          </p:nvPr>
        </p:nvSpPr>
        <p:spPr>
          <a:xfrm>
            <a:off x="8351520" y="4251008"/>
            <a:ext cx="1975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667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28" name="Google Shape;628;p17"/>
          <p:cNvSpPr txBox="1">
            <a:spLocks noGrp="1"/>
          </p:cNvSpPr>
          <p:nvPr>
            <p:ph type="subTitle" idx="8"/>
          </p:nvPr>
        </p:nvSpPr>
        <p:spPr>
          <a:xfrm>
            <a:off x="8351520" y="4612704"/>
            <a:ext cx="2889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29" name="Google Shape;629;p17"/>
          <p:cNvSpPr txBox="1">
            <a:spLocks noGrp="1"/>
          </p:cNvSpPr>
          <p:nvPr>
            <p:ph type="ctrTitle"/>
          </p:nvPr>
        </p:nvSpPr>
        <p:spPr>
          <a:xfrm flipH="1">
            <a:off x="1027600" y="624600"/>
            <a:ext cx="506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cxnSp>
        <p:nvCxnSpPr>
          <p:cNvPr id="630" name="Google Shape;630;p17"/>
          <p:cNvCxnSpPr/>
          <p:nvPr/>
        </p:nvCxnSpPr>
        <p:spPr>
          <a:xfrm>
            <a:off x="664033" y="-85233"/>
            <a:ext cx="0" cy="1498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1" name="Google Shape;631;p17"/>
          <p:cNvGrpSpPr/>
          <p:nvPr/>
        </p:nvGrpSpPr>
        <p:grpSpPr>
          <a:xfrm rot="5400000" flipH="1">
            <a:off x="10151761" y="4815774"/>
            <a:ext cx="1170468" cy="2945455"/>
            <a:chOff x="-26858" y="-227337"/>
            <a:chExt cx="1093215" cy="2757917"/>
          </a:xfrm>
        </p:grpSpPr>
        <p:sp>
          <p:nvSpPr>
            <p:cNvPr id="632" name="Google Shape;632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1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5" name="Google Shape;635;p1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6" name="Google Shape;636;p1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1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9" name="Google Shape;639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0" name="Google Shape;640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1" name="Google Shape;641;p1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2" name="Google Shape;642;p1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3" name="Google Shape;643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1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5" name="Google Shape;645;p1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6" name="Google Shape;646;p1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7" name="Google Shape;647;p1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1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1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1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1" name="Google Shape;651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1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20725454"/>
      </p:ext>
    </p:extLst>
  </p:cSld>
  <p:clrMapOvr>
    <a:masterClrMapping/>
  </p:clrMapOvr>
  <p:transition spd="med">
    <p:pull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 noGrp="1"/>
          </p:cNvSpPr>
          <p:nvPr>
            <p:ph type="ctrTitle"/>
          </p:nvPr>
        </p:nvSpPr>
        <p:spPr>
          <a:xfrm>
            <a:off x="6096001" y="624600"/>
            <a:ext cx="5053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cxnSp>
        <p:nvCxnSpPr>
          <p:cNvPr id="656" name="Google Shape;656;p18"/>
          <p:cNvCxnSpPr/>
          <p:nvPr/>
        </p:nvCxnSpPr>
        <p:spPr>
          <a:xfrm>
            <a:off x="11512900" y="-2139533"/>
            <a:ext cx="0" cy="3553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7" name="Google Shape;657;p18"/>
          <p:cNvGrpSpPr/>
          <p:nvPr/>
        </p:nvGrpSpPr>
        <p:grpSpPr>
          <a:xfrm rot="-5400000">
            <a:off x="887494" y="4815774"/>
            <a:ext cx="1170468" cy="2945455"/>
            <a:chOff x="-26858" y="-227337"/>
            <a:chExt cx="1093215" cy="2757917"/>
          </a:xfrm>
        </p:grpSpPr>
        <p:sp>
          <p:nvSpPr>
            <p:cNvPr id="658" name="Google Shape;658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9" name="Google Shape;659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0" name="Google Shape;660;p1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1" name="Google Shape;661;p1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2" name="Google Shape;662;p1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3" name="Google Shape;663;p1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4" name="Google Shape;664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5" name="Google Shape;665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6" name="Google Shape;666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7" name="Google Shape;667;p1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8" name="Google Shape;668;p1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9" name="Google Shape;669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0" name="Google Shape;670;p1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1" name="Google Shape;671;p1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2" name="Google Shape;672;p1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3" name="Google Shape;673;p1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1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5" name="Google Shape;675;p1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6" name="Google Shape;676;p1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7" name="Google Shape;677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8" name="Google Shape;678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9" name="Google Shape;679;p1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80" name="Google Shape;680;p18"/>
          <p:cNvSpPr txBox="1">
            <a:spLocks noGrp="1"/>
          </p:cNvSpPr>
          <p:nvPr>
            <p:ph type="subTitle" idx="1"/>
          </p:nvPr>
        </p:nvSpPr>
        <p:spPr>
          <a:xfrm>
            <a:off x="2523744" y="1894656"/>
            <a:ext cx="16704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667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81" name="Google Shape;681;p18"/>
          <p:cNvSpPr txBox="1">
            <a:spLocks noGrp="1"/>
          </p:cNvSpPr>
          <p:nvPr>
            <p:ph type="subTitle" idx="2"/>
          </p:nvPr>
        </p:nvSpPr>
        <p:spPr>
          <a:xfrm>
            <a:off x="2523744" y="2650560"/>
            <a:ext cx="3084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82" name="Google Shape;682;p18"/>
          <p:cNvSpPr txBox="1">
            <a:spLocks noGrp="1"/>
          </p:cNvSpPr>
          <p:nvPr>
            <p:ph type="subTitle" idx="3"/>
          </p:nvPr>
        </p:nvSpPr>
        <p:spPr>
          <a:xfrm>
            <a:off x="2523744" y="3968463"/>
            <a:ext cx="16704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667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83" name="Google Shape;683;p18"/>
          <p:cNvSpPr txBox="1">
            <a:spLocks noGrp="1"/>
          </p:cNvSpPr>
          <p:nvPr>
            <p:ph type="subTitle" idx="4"/>
          </p:nvPr>
        </p:nvSpPr>
        <p:spPr>
          <a:xfrm>
            <a:off x="2523744" y="4724367"/>
            <a:ext cx="3084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84" name="Google Shape;684;p18"/>
          <p:cNvSpPr txBox="1">
            <a:spLocks noGrp="1"/>
          </p:cNvSpPr>
          <p:nvPr>
            <p:ph type="subTitle" idx="5"/>
          </p:nvPr>
        </p:nvSpPr>
        <p:spPr>
          <a:xfrm>
            <a:off x="7973568" y="1894656"/>
            <a:ext cx="16704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667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85" name="Google Shape;685;p18"/>
          <p:cNvSpPr txBox="1">
            <a:spLocks noGrp="1"/>
          </p:cNvSpPr>
          <p:nvPr>
            <p:ph type="subTitle" idx="6"/>
          </p:nvPr>
        </p:nvSpPr>
        <p:spPr>
          <a:xfrm>
            <a:off x="7973568" y="2650560"/>
            <a:ext cx="3084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86" name="Google Shape;686;p18"/>
          <p:cNvSpPr txBox="1">
            <a:spLocks noGrp="1"/>
          </p:cNvSpPr>
          <p:nvPr>
            <p:ph type="subTitle" idx="7"/>
          </p:nvPr>
        </p:nvSpPr>
        <p:spPr>
          <a:xfrm>
            <a:off x="7973568" y="3968463"/>
            <a:ext cx="16704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667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87" name="Google Shape;687;p18"/>
          <p:cNvSpPr txBox="1">
            <a:spLocks noGrp="1"/>
          </p:cNvSpPr>
          <p:nvPr>
            <p:ph type="subTitle" idx="8"/>
          </p:nvPr>
        </p:nvSpPr>
        <p:spPr>
          <a:xfrm>
            <a:off x="7973568" y="4724367"/>
            <a:ext cx="3084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728420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3622000" y="3872133"/>
            <a:ext cx="4948000" cy="5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2648000" y="2334233"/>
            <a:ext cx="6896000" cy="1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9897964"/>
      </p:ext>
    </p:extLst>
  </p:cSld>
  <p:clrMapOvr>
    <a:masterClrMapping/>
  </p:clrMapOvr>
  <p:transition spd="med">
    <p:pull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9"/>
          <p:cNvSpPr txBox="1">
            <a:spLocks noGrp="1"/>
          </p:cNvSpPr>
          <p:nvPr>
            <p:ph type="ctrTitle"/>
          </p:nvPr>
        </p:nvSpPr>
        <p:spPr>
          <a:xfrm>
            <a:off x="6096001" y="624600"/>
            <a:ext cx="5053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cxnSp>
        <p:nvCxnSpPr>
          <p:cNvPr id="690" name="Google Shape;690;p19"/>
          <p:cNvCxnSpPr/>
          <p:nvPr/>
        </p:nvCxnSpPr>
        <p:spPr>
          <a:xfrm>
            <a:off x="11512900" y="-2139533"/>
            <a:ext cx="0" cy="3553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1" name="Google Shape;691;p19"/>
          <p:cNvGrpSpPr/>
          <p:nvPr/>
        </p:nvGrpSpPr>
        <p:grpSpPr>
          <a:xfrm rot="-5400000">
            <a:off x="887494" y="4815774"/>
            <a:ext cx="1170468" cy="2945455"/>
            <a:chOff x="-26858" y="-227337"/>
            <a:chExt cx="1093215" cy="2757917"/>
          </a:xfrm>
        </p:grpSpPr>
        <p:sp>
          <p:nvSpPr>
            <p:cNvPr id="692" name="Google Shape;692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4" name="Google Shape;694;p1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1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1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1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1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2" name="Google Shape;702;p1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3" name="Google Shape;703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4" name="Google Shape;704;p1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1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1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7" name="Google Shape;707;p1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8" name="Google Shape;708;p1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1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1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3" name="Google Shape;713;p1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14" name="Google Shape;714;p19"/>
          <p:cNvSpPr txBox="1">
            <a:spLocks noGrp="1"/>
          </p:cNvSpPr>
          <p:nvPr>
            <p:ph type="subTitle" idx="1"/>
          </p:nvPr>
        </p:nvSpPr>
        <p:spPr>
          <a:xfrm>
            <a:off x="1182624" y="1682496"/>
            <a:ext cx="15728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667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715" name="Google Shape;715;p19"/>
          <p:cNvSpPr txBox="1">
            <a:spLocks noGrp="1"/>
          </p:cNvSpPr>
          <p:nvPr>
            <p:ph type="subTitle" idx="2"/>
          </p:nvPr>
        </p:nvSpPr>
        <p:spPr>
          <a:xfrm>
            <a:off x="999744" y="4340352"/>
            <a:ext cx="19384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716" name="Google Shape;716;p19"/>
          <p:cNvSpPr txBox="1">
            <a:spLocks noGrp="1"/>
          </p:cNvSpPr>
          <p:nvPr>
            <p:ph type="subTitle" idx="3"/>
          </p:nvPr>
        </p:nvSpPr>
        <p:spPr>
          <a:xfrm>
            <a:off x="9436608" y="1682496"/>
            <a:ext cx="15728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667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717" name="Google Shape;717;p19"/>
          <p:cNvSpPr txBox="1">
            <a:spLocks noGrp="1"/>
          </p:cNvSpPr>
          <p:nvPr>
            <p:ph type="subTitle" idx="4"/>
          </p:nvPr>
        </p:nvSpPr>
        <p:spPr>
          <a:xfrm>
            <a:off x="9253728" y="4340352"/>
            <a:ext cx="19384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5"/>
          </p:nvPr>
        </p:nvSpPr>
        <p:spPr>
          <a:xfrm>
            <a:off x="3933857" y="1682496"/>
            <a:ext cx="15728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667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719" name="Google Shape;719;p19"/>
          <p:cNvSpPr txBox="1">
            <a:spLocks noGrp="1"/>
          </p:cNvSpPr>
          <p:nvPr>
            <p:ph type="subTitle" idx="6"/>
          </p:nvPr>
        </p:nvSpPr>
        <p:spPr>
          <a:xfrm>
            <a:off x="3751072" y="4340352"/>
            <a:ext cx="19384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720" name="Google Shape;720;p19"/>
          <p:cNvSpPr txBox="1">
            <a:spLocks noGrp="1"/>
          </p:cNvSpPr>
          <p:nvPr>
            <p:ph type="subTitle" idx="7"/>
          </p:nvPr>
        </p:nvSpPr>
        <p:spPr>
          <a:xfrm>
            <a:off x="6685224" y="1682496"/>
            <a:ext cx="15728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667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721" name="Google Shape;721;p19"/>
          <p:cNvSpPr txBox="1">
            <a:spLocks noGrp="1"/>
          </p:cNvSpPr>
          <p:nvPr>
            <p:ph type="subTitle" idx="8"/>
          </p:nvPr>
        </p:nvSpPr>
        <p:spPr>
          <a:xfrm>
            <a:off x="6502400" y="4340352"/>
            <a:ext cx="19384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4632164"/>
      </p:ext>
    </p:extLst>
  </p:cSld>
  <p:clrMapOvr>
    <a:masterClrMapping/>
  </p:clrMapOvr>
  <p:transition spd="med">
    <p:pull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0"/>
          <p:cNvGrpSpPr/>
          <p:nvPr/>
        </p:nvGrpSpPr>
        <p:grpSpPr>
          <a:xfrm>
            <a:off x="9465601" y="3911633"/>
            <a:ext cx="2726391" cy="2946368"/>
            <a:chOff x="1384075" y="241450"/>
            <a:chExt cx="4822625" cy="5215425"/>
          </a:xfrm>
        </p:grpSpPr>
        <p:sp>
          <p:nvSpPr>
            <p:cNvPr id="724" name="Google Shape;724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-101599" y="-101599"/>
            <a:ext cx="3048137" cy="3860716"/>
            <a:chOff x="-26858" y="-227337"/>
            <a:chExt cx="2186403" cy="2757917"/>
          </a:xfrm>
        </p:grpSpPr>
        <p:sp>
          <p:nvSpPr>
            <p:cNvPr id="769" name="Google Shape;769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00024400"/>
      </p:ext>
    </p:extLst>
  </p:cSld>
  <p:clrMapOvr>
    <a:masterClrMapping/>
  </p:clrMapOvr>
  <p:transition spd="med">
    <p:pull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 rot="5400000" flipH="1">
            <a:off x="10151761" y="4815774"/>
            <a:ext cx="1170468" cy="2945455"/>
            <a:chOff x="-26858" y="-227337"/>
            <a:chExt cx="1093215" cy="2757917"/>
          </a:xfrm>
        </p:grpSpPr>
        <p:sp>
          <p:nvSpPr>
            <p:cNvPr id="811" name="Google Shape;811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6" name="Google Shape;816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7" name="Google Shape;817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2" name="Google Shape;82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6" name="Google Shape;826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8" name="Google Shape;828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9" name="Google Shape;829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1" name="Google Shape;831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2" name="Google Shape;83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18689509"/>
      </p:ext>
    </p:extLst>
  </p:cSld>
  <p:clrMapOvr>
    <a:masterClrMapping/>
  </p:clrMapOvr>
  <p:transition spd="med">
    <p:pull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1_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625333" y="1899667"/>
            <a:ext cx="3119200" cy="8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idx="2"/>
          </p:nvPr>
        </p:nvSpPr>
        <p:spPr>
          <a:xfrm>
            <a:off x="4067667" y="501500"/>
            <a:ext cx="40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2086333" y="2548728"/>
            <a:ext cx="2197200" cy="7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title" idx="3" hasCustomPrompt="1"/>
          </p:nvPr>
        </p:nvSpPr>
        <p:spPr>
          <a:xfrm>
            <a:off x="1625333" y="3246188"/>
            <a:ext cx="3119200" cy="8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4"/>
          </p:nvPr>
        </p:nvSpPr>
        <p:spPr>
          <a:xfrm>
            <a:off x="2086333" y="3895249"/>
            <a:ext cx="2197200" cy="7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title" idx="5" hasCustomPrompt="1"/>
          </p:nvPr>
        </p:nvSpPr>
        <p:spPr>
          <a:xfrm>
            <a:off x="1625333" y="4592709"/>
            <a:ext cx="3119200" cy="8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6"/>
          </p:nvPr>
        </p:nvSpPr>
        <p:spPr>
          <a:xfrm>
            <a:off x="2086333" y="5241771"/>
            <a:ext cx="2197200" cy="7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7683701"/>
      </p:ext>
    </p:extLst>
  </p:cSld>
  <p:clrMapOvr>
    <a:masterClrMapping/>
  </p:clrMapOvr>
  <p:transition spd="med">
    <p:pull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604930"/>
      </p:ext>
    </p:extLst>
  </p:cSld>
  <p:clrMapOvr>
    <a:masterClrMapping/>
  </p:clrMapOvr>
  <p:transition spd="med">
    <p:pull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1027633" y="624600"/>
            <a:ext cx="595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1027600" y="1621567"/>
            <a:ext cx="10216800" cy="4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333"/>
            </a:lvl1pPr>
            <a:lvl2pPr lvl="1" rtl="0"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spcBef>
                <a:spcPts val="2133"/>
              </a:spcBef>
              <a:spcAft>
                <a:spcPts val="0"/>
              </a:spcAft>
              <a:buSzPts val="1000"/>
              <a:buAutoNum type="romanLcPeriod"/>
              <a:defRPr sz="1333"/>
            </a:lvl3pPr>
            <a:lvl4pPr lvl="3" rtl="0">
              <a:spcBef>
                <a:spcPts val="2133"/>
              </a:spcBef>
              <a:spcAft>
                <a:spcPts val="0"/>
              </a:spcAft>
              <a:buSzPts val="1000"/>
              <a:buAutoNum type="arabicPeriod"/>
              <a:defRPr sz="1333"/>
            </a:lvl4pPr>
            <a:lvl5pPr lvl="4" rtl="0">
              <a:spcBef>
                <a:spcPts val="2133"/>
              </a:spcBef>
              <a:spcAft>
                <a:spcPts val="0"/>
              </a:spcAft>
              <a:buSzPts val="1000"/>
              <a:buAutoNum type="alphaLcPeriod"/>
              <a:defRPr sz="1333"/>
            </a:lvl5pPr>
            <a:lvl6pPr lvl="5" rtl="0">
              <a:spcBef>
                <a:spcPts val="2133"/>
              </a:spcBef>
              <a:spcAft>
                <a:spcPts val="0"/>
              </a:spcAft>
              <a:buSzPts val="1000"/>
              <a:buAutoNum type="romanLcPeriod"/>
              <a:defRPr sz="1333"/>
            </a:lvl6pPr>
            <a:lvl7pPr lvl="6" rtl="0">
              <a:spcBef>
                <a:spcPts val="2133"/>
              </a:spcBef>
              <a:spcAft>
                <a:spcPts val="0"/>
              </a:spcAft>
              <a:buSzPts val="1000"/>
              <a:buAutoNum type="arabicPeriod"/>
              <a:defRPr sz="1333"/>
            </a:lvl7pPr>
            <a:lvl8pPr lvl="7" rtl="0">
              <a:spcBef>
                <a:spcPts val="2133"/>
              </a:spcBef>
              <a:spcAft>
                <a:spcPts val="0"/>
              </a:spcAft>
              <a:buSzPts val="1000"/>
              <a:buAutoNum type="alphaLcPeriod"/>
              <a:defRPr sz="13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000"/>
              <a:buAutoNum type="romanLcPeriod"/>
              <a:defRPr sz="1333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520435"/>
      </p:ext>
    </p:extLst>
  </p:cSld>
  <p:clrMapOvr>
    <a:masterClrMapping/>
  </p:clrMapOvr>
  <p:transition spd="med">
    <p:pull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295630"/>
      </p:ext>
    </p:extLst>
  </p:cSld>
  <p:clrMapOvr>
    <a:masterClrMapping/>
  </p:clrMapOvr>
  <p:transition spd="med">
    <p:pull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BIG TITLE OPENING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94016" y="1660836"/>
            <a:ext cx="74040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8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809488" y="3196951"/>
            <a:ext cx="3400272" cy="3677223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35796" y="-374157"/>
            <a:ext cx="3820083" cy="4818632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4275953"/>
      </p:ext>
    </p:extLst>
  </p:cSld>
  <p:clrMapOvr>
    <a:masterClrMapping/>
  </p:clrMapOvr>
  <p:transition spd="med">
    <p:pull/>
  </p:transition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2394016" y="2060603"/>
            <a:ext cx="7404000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8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6933">
                <a:solidFill>
                  <a:srgbClr val="0B139E"/>
                </a:solidFill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12" y="3196951"/>
            <a:ext cx="3400272" cy="3677223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8371904" y="-344757"/>
            <a:ext cx="3820083" cy="4818632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42465518"/>
      </p:ext>
    </p:extLst>
  </p:cSld>
  <p:clrMapOvr>
    <a:masterClrMapping/>
  </p:clrMapOvr>
  <p:transition spd="med">
    <p:pull/>
  </p:transition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8528348" y="-35535"/>
            <a:ext cx="3681885" cy="1459453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550795" y="4878397"/>
            <a:ext cx="2922859" cy="1993571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5540567" y="2739117"/>
            <a:ext cx="9076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3092969" y="2622517"/>
            <a:ext cx="194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5540567" y="3626117"/>
            <a:ext cx="9076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3092969" y="3509517"/>
            <a:ext cx="194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5540567" y="4513117"/>
            <a:ext cx="9076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3092969" y="4396517"/>
            <a:ext cx="194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5540567" y="5400117"/>
            <a:ext cx="9076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3092969" y="5283517"/>
            <a:ext cx="194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5315767" y="-22000"/>
            <a:ext cx="0" cy="59848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5540567" y="1696333"/>
            <a:ext cx="518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48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48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811377"/>
      </p:ext>
    </p:extLst>
  </p:cSld>
  <p:clrMapOvr>
    <a:masterClrMapping/>
  </p:clrMapOvr>
  <p:transition spd="med">
    <p:pull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3501277" y="-2762033"/>
            <a:ext cx="18376639" cy="11873976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342533" y="2301500"/>
            <a:ext cx="4686800" cy="30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1902644"/>
      </p:ext>
    </p:extLst>
  </p:cSld>
  <p:clrMapOvr>
    <a:masterClrMapping/>
  </p:clrMapOvr>
  <p:transition spd="med">
    <p:pull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8528348" y="5412516"/>
            <a:ext cx="3681885" cy="1459453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550795" y="-35535"/>
            <a:ext cx="2922859" cy="1993571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5744065" y="2756647"/>
            <a:ext cx="439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2491000" y="3610951"/>
            <a:ext cx="5360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6831600" y="3476317"/>
            <a:ext cx="5360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7319238"/>
      </p:ext>
    </p:extLst>
  </p:cSld>
  <p:clrMapOvr>
    <a:masterClrMapping/>
  </p:clrMapOvr>
  <p:transition spd="med">
    <p:pull/>
  </p:transition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5" y="5412516"/>
            <a:ext cx="3681885" cy="1459453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355335" y="624600"/>
            <a:ext cx="10794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11512900" y="-2139533"/>
            <a:ext cx="0" cy="3553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08501417"/>
      </p:ext>
    </p:extLst>
  </p:cSld>
  <p:clrMapOvr>
    <a:masterClrMapping/>
  </p:clrMapOvr>
  <p:transition spd="med">
    <p:pull/>
  </p:transition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 DESIGN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1027600" y="624600"/>
            <a:ext cx="10794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664035" y="-2139533"/>
            <a:ext cx="0" cy="3553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8528348" y="5412516"/>
            <a:ext cx="3681885" cy="1459453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63577445"/>
      </p:ext>
    </p:extLst>
  </p:cSld>
  <p:clrMapOvr>
    <a:masterClrMapping/>
  </p:clrMapOvr>
  <p:transition spd="med">
    <p:pull/>
  </p:transition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378272"/>
      </p:ext>
    </p:extLst>
  </p:cSld>
  <p:clrMapOvr>
    <a:masterClrMapping/>
  </p:clrMapOvr>
  <p:transition spd="med">
    <p:pull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1027633" y="624600"/>
            <a:ext cx="595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1027600" y="1621567"/>
            <a:ext cx="10216800" cy="4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333"/>
            </a:lvl1pPr>
            <a:lvl2pPr lvl="1" rtl="0"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spcBef>
                <a:spcPts val="2133"/>
              </a:spcBef>
              <a:spcAft>
                <a:spcPts val="0"/>
              </a:spcAft>
              <a:buSzPts val="1000"/>
              <a:buAutoNum type="romanLcPeriod"/>
              <a:defRPr sz="1333"/>
            </a:lvl3pPr>
            <a:lvl4pPr lvl="3" rtl="0">
              <a:spcBef>
                <a:spcPts val="2133"/>
              </a:spcBef>
              <a:spcAft>
                <a:spcPts val="0"/>
              </a:spcAft>
              <a:buSzPts val="1000"/>
              <a:buAutoNum type="arabicPeriod"/>
              <a:defRPr sz="1333"/>
            </a:lvl4pPr>
            <a:lvl5pPr lvl="4" rtl="0">
              <a:spcBef>
                <a:spcPts val="2133"/>
              </a:spcBef>
              <a:spcAft>
                <a:spcPts val="0"/>
              </a:spcAft>
              <a:buSzPts val="1000"/>
              <a:buAutoNum type="alphaLcPeriod"/>
              <a:defRPr sz="1333"/>
            </a:lvl5pPr>
            <a:lvl6pPr lvl="5" rtl="0">
              <a:spcBef>
                <a:spcPts val="2133"/>
              </a:spcBef>
              <a:spcAft>
                <a:spcPts val="0"/>
              </a:spcAft>
              <a:buSzPts val="1000"/>
              <a:buAutoNum type="romanLcPeriod"/>
              <a:defRPr sz="1333"/>
            </a:lvl6pPr>
            <a:lvl7pPr lvl="6" rtl="0">
              <a:spcBef>
                <a:spcPts val="2133"/>
              </a:spcBef>
              <a:spcAft>
                <a:spcPts val="0"/>
              </a:spcAft>
              <a:buSzPts val="1000"/>
              <a:buAutoNum type="arabicPeriod"/>
              <a:defRPr sz="1333"/>
            </a:lvl7pPr>
            <a:lvl8pPr lvl="7" rtl="0">
              <a:spcBef>
                <a:spcPts val="2133"/>
              </a:spcBef>
              <a:spcAft>
                <a:spcPts val="0"/>
              </a:spcAft>
              <a:buSzPts val="1000"/>
              <a:buAutoNum type="alphaLcPeriod"/>
              <a:defRPr sz="13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000"/>
              <a:buAutoNum type="romanLcPeriod"/>
              <a:defRPr sz="1333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040615"/>
      </p:ext>
    </p:extLst>
  </p:cSld>
  <p:clrMapOvr>
    <a:masterClrMapping/>
  </p:clrMapOvr>
  <p:transition spd="med">
    <p:pull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334730"/>
      </p:ext>
    </p:extLst>
  </p:cSld>
  <p:clrMapOvr>
    <a:masterClrMapping/>
  </p:clrMapOvr>
  <p:transition spd="med">
    <p:pull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69567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1154167" y="5173400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-3834200" y="-6325308"/>
            <a:ext cx="20735568" cy="17839312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801663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533" y="593367"/>
            <a:ext cx="998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533" y="2411433"/>
            <a:ext cx="998280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E2EC5DC7-E841-4998-ACC2-4FE795E9A15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52558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 spd="med">
    <p:pull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40" name="Google Shape;340;p1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1148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4" r:id="rId1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83334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251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</p:sldLayoutIdLst>
  <p:transition spd="med">
    <p:pull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9658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5859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</p:sldLayoutIdLst>
  <p:transition spd="med">
    <p:pull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35" name="Google Shape;835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36" name="Google Shape;836;p22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64162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61" r:id="rId2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40" name="Google Shape;84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16828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E2EC5DC7-E841-4998-ACC2-4FE795E9A15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65232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</p:sldLayoutIdLst>
  <p:transition spd="med">
    <p:pull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5" name="Google Shape;335;p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2366945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2" r:id="rId1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1BFA5CC-0358-4363-A2B1-183D581CD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6434" y="232903"/>
            <a:ext cx="8708005" cy="2400900"/>
          </a:xfrm>
        </p:spPr>
        <p:txBody>
          <a:bodyPr/>
          <a:lstStyle/>
          <a:p>
            <a:pPr algn="r"/>
            <a:r>
              <a:rPr lang="el-GR" sz="4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Αυτόματος </a:t>
            </a:r>
            <a:r>
              <a:rPr lang="el-GR" sz="4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Χρωματισμός</a:t>
            </a:r>
            <a:r>
              <a:rPr lang="el-GR" sz="4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Ασπρόμαυρης Εικόνας με Χρήση Τεχνικών Μηχανικής Μάθησης</a:t>
            </a:r>
            <a:endParaRPr lang="en-US" sz="4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166EC5D-7554-446C-9928-E6D3CB48E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2" y="4615569"/>
            <a:ext cx="667265" cy="793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9B1AA-89BC-45AE-94D2-C492025A8EA3}"/>
              </a:ext>
            </a:extLst>
          </p:cNvPr>
          <p:cNvSpPr txBox="1"/>
          <p:nvPr/>
        </p:nvSpPr>
        <p:spPr>
          <a:xfrm>
            <a:off x="1104183" y="4719864"/>
            <a:ext cx="291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bg2">
                    <a:lumMod val="75000"/>
                  </a:schemeClr>
                </a:solidFill>
              </a:rPr>
              <a:t>Πανεπιστήμιο Πειραιώς</a:t>
            </a:r>
          </a:p>
          <a:p>
            <a:r>
              <a:rPr lang="el-GR" sz="1600" dirty="0">
                <a:solidFill>
                  <a:schemeClr val="bg2">
                    <a:lumMod val="75000"/>
                  </a:schemeClr>
                </a:solidFill>
              </a:rPr>
              <a:t>Τμήμα Πληροφορικής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174E1D5F-960F-47D9-9C1A-08710EB8629B}"/>
              </a:ext>
            </a:extLst>
          </p:cNvPr>
          <p:cNvSpPr/>
          <p:nvPr/>
        </p:nvSpPr>
        <p:spPr>
          <a:xfrm>
            <a:off x="184992" y="5627208"/>
            <a:ext cx="4003829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</a:rPr>
              <a:t>Δημήτρης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 Μα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</a:rPr>
              <a:t>τσ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αγγάνης,</a:t>
            </a:r>
            <a:r>
              <a:rPr lang="el-GR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Π17068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</a:rPr>
              <a:t>Αλέξ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ανδρος Σκαρπέλος, Π17122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59565-A089-4CFD-B7D8-BF1248213A8D}"/>
              </a:ext>
            </a:extLst>
          </p:cNvPr>
          <p:cNvSpPr txBox="1"/>
          <p:nvPr/>
        </p:nvSpPr>
        <p:spPr>
          <a:xfrm>
            <a:off x="7187952" y="2568135"/>
            <a:ext cx="477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800" dirty="0">
                <a:solidFill>
                  <a:srgbClr val="FF823B"/>
                </a:solidFill>
              </a:rPr>
              <a:t>Ανάλυση Εικόνας (7</a:t>
            </a:r>
            <a:r>
              <a:rPr lang="el-GR" sz="1800" baseline="30000" dirty="0">
                <a:solidFill>
                  <a:srgbClr val="FF823B"/>
                </a:solidFill>
              </a:rPr>
              <a:t>ο</a:t>
            </a:r>
            <a:r>
              <a:rPr lang="el-GR" sz="1800" dirty="0">
                <a:solidFill>
                  <a:srgbClr val="FF823B"/>
                </a:solidFill>
              </a:rPr>
              <a:t> Εξάμηνο)</a:t>
            </a:r>
          </a:p>
          <a:p>
            <a:pPr algn="r"/>
            <a:r>
              <a:rPr lang="el-GR" sz="1800" dirty="0">
                <a:solidFill>
                  <a:srgbClr val="FF823B"/>
                </a:solidFill>
              </a:rPr>
              <a:t>Απαλλακτική εργασία</a:t>
            </a:r>
          </a:p>
        </p:txBody>
      </p:sp>
    </p:spTree>
    <p:extLst>
      <p:ext uri="{BB962C8B-B14F-4D97-AF65-F5344CB8AC3E}">
        <p14:creationId xmlns:p14="http://schemas.microsoft.com/office/powerpoint/2010/main" val="405068761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5A7A558-3534-4878-B7FE-1E49A0B69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21" y="713263"/>
            <a:ext cx="10794000" cy="770400"/>
          </a:xfrm>
        </p:spPr>
        <p:txBody>
          <a:bodyPr/>
          <a:lstStyle/>
          <a:p>
            <a:r>
              <a:rPr lang="el-GR" dirty="0">
                <a:solidFill>
                  <a:schemeClr val="accent6"/>
                </a:solidFill>
              </a:rPr>
              <a:t>3. </a:t>
            </a:r>
            <a:r>
              <a:rPr lang="en-GB" dirty="0">
                <a:solidFill>
                  <a:schemeClr val="accent6"/>
                </a:solidFill>
              </a:rPr>
              <a:t>Κα</a:t>
            </a:r>
            <a:r>
              <a:rPr lang="en-GB" dirty="0" err="1">
                <a:solidFill>
                  <a:schemeClr val="accent6"/>
                </a:solidFill>
              </a:rPr>
              <a:t>τάτμ</a:t>
            </a:r>
            <a:r>
              <a:rPr lang="el-GR" dirty="0">
                <a:solidFill>
                  <a:schemeClr val="accent6"/>
                </a:solidFill>
              </a:rPr>
              <a:t>η</a:t>
            </a:r>
            <a:r>
              <a:rPr lang="en-GB" dirty="0">
                <a:solidFill>
                  <a:schemeClr val="accent6"/>
                </a:solidFill>
              </a:rPr>
              <a:t>ση Εικόνας σε Superpixels σύμφωνα με τον αλγόριθμο SLIC</a:t>
            </a:r>
            <a:endParaRPr lang="el-GR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32382-AAD7-4D23-9360-42AC508CF2E7}"/>
              </a:ext>
            </a:extLst>
          </p:cNvPr>
          <p:cNvSpPr txBox="1"/>
          <p:nvPr/>
        </p:nvSpPr>
        <p:spPr>
          <a:xfrm>
            <a:off x="499621" y="1725105"/>
            <a:ext cx="1079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l-GR" sz="2000" dirty="0"/>
              <a:t>ε τη βοήθεια του αλγόριθμου SLIC μέσω της συνάρτησης:  </a:t>
            </a:r>
            <a:r>
              <a:rPr lang="en-GB" sz="2000" b="1" dirty="0" err="1"/>
              <a:t>slic</a:t>
            </a:r>
            <a:r>
              <a:rPr lang="el-GR" sz="2000" b="1" dirty="0"/>
              <a:t>_</a:t>
            </a:r>
            <a:r>
              <a:rPr lang="en-GB" sz="2000" b="1" dirty="0" err="1"/>
              <a:t>superpixels</a:t>
            </a:r>
            <a:r>
              <a:rPr lang="el-GR" sz="2000" b="1" dirty="0"/>
              <a:t> .</a:t>
            </a:r>
          </a:p>
          <a:p>
            <a:r>
              <a:rPr lang="el-GR" sz="2000" dirty="0">
                <a:sym typeface="Wingdings" panose="05000000000000000000" pitchFamily="2" charset="2"/>
              </a:rPr>
              <a:t>    </a:t>
            </a:r>
            <a:r>
              <a:rPr lang="el-GR" sz="2000" dirty="0"/>
              <a:t> βιβλιοθήκη </a:t>
            </a:r>
            <a:r>
              <a:rPr lang="el-GR" sz="2000" i="1" dirty="0" err="1"/>
              <a:t>skimage</a:t>
            </a:r>
            <a:r>
              <a:rPr lang="el-GR" sz="2000" dirty="0"/>
              <a:t> </a:t>
            </a:r>
            <a:r>
              <a:rPr lang="el-GR" sz="2000" dirty="0">
                <a:sym typeface="Wingdings" panose="05000000000000000000" pitchFamily="2" charset="2"/>
              </a:rPr>
              <a:t></a:t>
            </a:r>
            <a:r>
              <a:rPr lang="el-GR" sz="2000" dirty="0"/>
              <a:t> μέθοδο </a:t>
            </a:r>
            <a:r>
              <a:rPr lang="el-GR" sz="2000" b="1" i="1" dirty="0" err="1"/>
              <a:t>segmentation</a:t>
            </a:r>
            <a:endParaRPr lang="el-GR" sz="3200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19AEAA90-F82D-4EE1-B9DF-9F7BB2DCDA54}"/>
              </a:ext>
            </a:extLst>
          </p:cNvPr>
          <p:cNvSpPr/>
          <p:nvPr/>
        </p:nvSpPr>
        <p:spPr>
          <a:xfrm>
            <a:off x="4374037" y="1725105"/>
            <a:ext cx="650450" cy="38649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69E7048E-5CD0-44B5-8989-554CAB24998F}"/>
              </a:ext>
            </a:extLst>
          </p:cNvPr>
          <p:cNvCxnSpPr/>
          <p:nvPr/>
        </p:nvCxnSpPr>
        <p:spPr>
          <a:xfrm>
            <a:off x="4685122" y="2111604"/>
            <a:ext cx="0" cy="60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E73A43C0-732C-4693-BA77-FB12E5FDFA16}"/>
              </a:ext>
            </a:extLst>
          </p:cNvPr>
          <p:cNvSpPr/>
          <p:nvPr/>
        </p:nvSpPr>
        <p:spPr>
          <a:xfrm>
            <a:off x="888995" y="2655863"/>
            <a:ext cx="4543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>
                <a:solidFill>
                  <a:schemeClr val="tx1">
                    <a:lumMod val="10000"/>
                  </a:schemeClr>
                </a:solidFill>
              </a:rPr>
              <a:t>Ομαδοποιεί μεμονωμένα </a:t>
            </a:r>
            <a:r>
              <a:rPr lang="en-GB" sz="2000" dirty="0">
                <a:solidFill>
                  <a:schemeClr val="tx1">
                    <a:lumMod val="10000"/>
                  </a:schemeClr>
                </a:solidFill>
              </a:rPr>
              <a:t>pixels </a:t>
            </a:r>
            <a:r>
              <a:rPr lang="el-GR" sz="2000" dirty="0">
                <a:solidFill>
                  <a:schemeClr val="tx1">
                    <a:lumMod val="10000"/>
                  </a:schemeClr>
                </a:solidFill>
              </a:rPr>
              <a:t>βάσει: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126D4D75-91A7-44D6-9968-8B1536131DBD}"/>
              </a:ext>
            </a:extLst>
          </p:cNvPr>
          <p:cNvSpPr/>
          <p:nvPr/>
        </p:nvSpPr>
        <p:spPr>
          <a:xfrm>
            <a:off x="888995" y="3192783"/>
            <a:ext cx="1781662" cy="874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solidFill>
                  <a:schemeClr val="tx1">
                    <a:lumMod val="10000"/>
                  </a:schemeClr>
                </a:solidFill>
              </a:rPr>
              <a:t>χρωματικής ομοιότητας </a:t>
            </a:r>
            <a:endParaRPr lang="el-GR" sz="2000" dirty="0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502CB9F6-78AA-4909-A87B-102F307E6EE1}"/>
              </a:ext>
            </a:extLst>
          </p:cNvPr>
          <p:cNvSpPr/>
          <p:nvPr/>
        </p:nvSpPr>
        <p:spPr>
          <a:xfrm>
            <a:off x="3817389" y="3184861"/>
            <a:ext cx="2205869" cy="874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solidFill>
                  <a:schemeClr val="tx1">
                    <a:lumMod val="10000"/>
                  </a:schemeClr>
                </a:solidFill>
              </a:rPr>
              <a:t>απόστασης στον χρωματικό χώρο LAB</a:t>
            </a:r>
          </a:p>
        </p:txBody>
      </p:sp>
      <p:sp>
        <p:nvSpPr>
          <p:cNvPr id="13" name="Σταυρός 12">
            <a:extLst>
              <a:ext uri="{FF2B5EF4-FFF2-40B4-BE49-F238E27FC236}">
                <a16:creationId xmlns:a16="http://schemas.microsoft.com/office/drawing/2014/main" id="{1AD156DC-ACEE-4111-8968-4FA598C6184A}"/>
              </a:ext>
            </a:extLst>
          </p:cNvPr>
          <p:cNvSpPr/>
          <p:nvPr/>
        </p:nvSpPr>
        <p:spPr>
          <a:xfrm>
            <a:off x="3160854" y="3512116"/>
            <a:ext cx="263950" cy="235669"/>
          </a:xfrm>
          <a:prstGeom prst="plus">
            <a:avLst>
              <a:gd name="adj" fmla="val 38008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62A1D-AFFB-48BB-B925-AE1AC9A8F747}"/>
              </a:ext>
            </a:extLst>
          </p:cNvPr>
          <p:cNvSpPr txBox="1"/>
          <p:nvPr/>
        </p:nvSpPr>
        <p:spPr>
          <a:xfrm>
            <a:off x="2074337" y="4587970"/>
            <a:ext cx="1624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Υλοποίηση</a:t>
            </a:r>
            <a:r>
              <a:rPr lang="el-GR" dirty="0"/>
              <a:t>: </a:t>
            </a:r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81CE89CC-1E1E-496B-BEA4-8CE98A9B09CB}"/>
              </a:ext>
            </a:extLst>
          </p:cNvPr>
          <p:cNvSpPr/>
          <p:nvPr/>
        </p:nvSpPr>
        <p:spPr>
          <a:xfrm>
            <a:off x="3770254" y="4486367"/>
            <a:ext cx="2300140" cy="603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>
                <a:solidFill>
                  <a:schemeClr val="tx1">
                    <a:lumMod val="10000"/>
                  </a:schemeClr>
                </a:solidFill>
                <a:latin typeface="+mj-lt"/>
              </a:rPr>
              <a:t>40</a:t>
            </a:r>
            <a:r>
              <a:rPr lang="el-GR" sz="2000" dirty="0">
                <a:solidFill>
                  <a:schemeClr val="tx1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10000"/>
                  </a:schemeClr>
                </a:solidFill>
                <a:latin typeface="+mj-lt"/>
                <a:cs typeface="Calibri" panose="020F0502020204030204" pitchFamily="34" charset="0"/>
              </a:rPr>
              <a:t>Superpixel</a:t>
            </a:r>
            <a:endParaRPr lang="el-GR" sz="2000" dirty="0">
              <a:solidFill>
                <a:schemeClr val="tx1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7ECB8ED4-D9B6-42F5-94BE-8837E580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59" y="2224412"/>
            <a:ext cx="4755507" cy="3439788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2653DA83-A349-4720-BAA9-C2E209CB0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37" y="5903978"/>
            <a:ext cx="3943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618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2" grpId="0" animBg="1"/>
      <p:bldP spid="13" grpId="0" animBg="1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D018B4-09A8-4F4E-8AB2-2FC3E64F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839064" y="77844"/>
            <a:ext cx="10794000" cy="2109173"/>
          </a:xfrm>
        </p:spPr>
        <p:txBody>
          <a:bodyPr/>
          <a:lstStyle/>
          <a:p>
            <a:r>
              <a:rPr lang="el-GR" dirty="0">
                <a:solidFill>
                  <a:srgbClr val="352CCD"/>
                </a:solidFill>
              </a:rPr>
              <a:t>4. Εξαγωγή Χαρακτηριστικών Υφής (</a:t>
            </a:r>
            <a:r>
              <a:rPr lang="en-GB" dirty="0">
                <a:solidFill>
                  <a:srgbClr val="352CCD"/>
                </a:solidFill>
              </a:rPr>
              <a:t>SURF Features</a:t>
            </a:r>
            <a:r>
              <a:rPr lang="el-GR" dirty="0">
                <a:solidFill>
                  <a:srgbClr val="352CCD"/>
                </a:solidFill>
              </a:rPr>
              <a:t> &amp; </a:t>
            </a:r>
            <a:r>
              <a:rPr lang="en-GB" dirty="0">
                <a:solidFill>
                  <a:srgbClr val="352CCD"/>
                </a:solidFill>
              </a:rPr>
              <a:t>Gabor Features</a:t>
            </a:r>
            <a:r>
              <a:rPr lang="el-GR" dirty="0">
                <a:solidFill>
                  <a:srgbClr val="352CCD"/>
                </a:solidFill>
              </a:rPr>
              <a:t>) ανά </a:t>
            </a:r>
            <a:r>
              <a:rPr lang="en-GB" dirty="0">
                <a:solidFill>
                  <a:srgbClr val="352CCD"/>
                </a:solidFill>
              </a:rPr>
              <a:t>Superpixel</a:t>
            </a:r>
            <a:r>
              <a:rPr lang="el-GR" dirty="0">
                <a:solidFill>
                  <a:srgbClr val="352CCD"/>
                </a:solidFill>
              </a:rPr>
              <a:t> </a:t>
            </a:r>
            <a:r>
              <a:rPr lang="el-GR" sz="2800" dirty="0">
                <a:solidFill>
                  <a:srgbClr val="352CCD"/>
                </a:solidFill>
              </a:rPr>
              <a:t>(1/</a:t>
            </a:r>
            <a:r>
              <a:rPr lang="en-GB" sz="2800" dirty="0">
                <a:solidFill>
                  <a:srgbClr val="352CCD"/>
                </a:solidFill>
              </a:rPr>
              <a:t>4</a:t>
            </a:r>
            <a:r>
              <a:rPr lang="el-GR" sz="2800" dirty="0">
                <a:solidFill>
                  <a:srgbClr val="352CCD"/>
                </a:solidFill>
              </a:rPr>
              <a:t>)</a:t>
            </a:r>
            <a:br>
              <a:rPr lang="el-GR" dirty="0">
                <a:solidFill>
                  <a:srgbClr val="352CCD"/>
                </a:solidFill>
              </a:rPr>
            </a:br>
            <a:endParaRPr lang="el-GR" dirty="0">
              <a:solidFill>
                <a:srgbClr val="352CCD"/>
              </a:solidFill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70461A17-83E1-4929-B286-DFBA9C675E6B}"/>
              </a:ext>
            </a:extLst>
          </p:cNvPr>
          <p:cNvSpPr/>
          <p:nvPr/>
        </p:nvSpPr>
        <p:spPr>
          <a:xfrm>
            <a:off x="672446" y="2002639"/>
            <a:ext cx="8047348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Εξαγωγή ενός διανύσματος χαρακτηριστικών για κάθε </a:t>
            </a:r>
            <a:r>
              <a:rPr lang="en-GB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uperpixel</a:t>
            </a:r>
            <a:endParaRPr lang="el-GR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D30A39B9-DC9C-43DC-B321-20A25F1F5888}"/>
              </a:ext>
            </a:extLst>
          </p:cNvPr>
          <p:cNvCxnSpPr>
            <a:cxnSpLocks/>
          </p:cNvCxnSpPr>
          <p:nvPr/>
        </p:nvCxnSpPr>
        <p:spPr>
          <a:xfrm>
            <a:off x="3093563" y="2333829"/>
            <a:ext cx="0" cy="64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36F5DEE3-CBA1-4629-945C-A32CD8602DAA}"/>
              </a:ext>
            </a:extLst>
          </p:cNvPr>
          <p:cNvSpPr/>
          <p:nvPr/>
        </p:nvSpPr>
        <p:spPr>
          <a:xfrm>
            <a:off x="2327969" y="2955439"/>
            <a:ext cx="1531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θα περιέχει</a:t>
            </a:r>
            <a:endParaRPr lang="el-G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ABE36512-FA6C-4CDA-92EA-74568F27464B}"/>
              </a:ext>
            </a:extLst>
          </p:cNvPr>
          <p:cNvSpPr/>
          <p:nvPr/>
        </p:nvSpPr>
        <p:spPr>
          <a:xfrm>
            <a:off x="4000502" y="2834981"/>
            <a:ext cx="1602549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 </a:t>
            </a:r>
            <a:r>
              <a:rPr lang="en-GB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l-GR" sz="2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l-GR" sz="2000" dirty="0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506AF642-203C-47C2-9264-6ECB23555E3B}"/>
              </a:ext>
            </a:extLst>
          </p:cNvPr>
          <p:cNvSpPr/>
          <p:nvPr/>
        </p:nvSpPr>
        <p:spPr>
          <a:xfrm>
            <a:off x="6113656" y="2834981"/>
            <a:ext cx="2053472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</a:t>
            </a: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r>
              <a:rPr lang="el-GR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000" dirty="0"/>
          </a:p>
        </p:txBody>
      </p:sp>
      <p:sp>
        <p:nvSpPr>
          <p:cNvPr id="9" name="Σταυρός 8">
            <a:extLst>
              <a:ext uri="{FF2B5EF4-FFF2-40B4-BE49-F238E27FC236}">
                <a16:creationId xmlns:a16="http://schemas.microsoft.com/office/drawing/2014/main" id="{3DC9B9C6-EEFF-498C-A8CD-E8FB4A3B95D2}"/>
              </a:ext>
            </a:extLst>
          </p:cNvPr>
          <p:cNvSpPr/>
          <p:nvPr/>
        </p:nvSpPr>
        <p:spPr>
          <a:xfrm>
            <a:off x="5744397" y="3037659"/>
            <a:ext cx="263950" cy="235669"/>
          </a:xfrm>
          <a:prstGeom prst="plus">
            <a:avLst>
              <a:gd name="adj" fmla="val 38008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B7BE9FD1-0C3C-4D91-A322-3A769695FAD6}"/>
              </a:ext>
            </a:extLst>
          </p:cNvPr>
          <p:cNvSpPr/>
          <p:nvPr/>
        </p:nvSpPr>
        <p:spPr>
          <a:xfrm>
            <a:off x="672446" y="4103355"/>
            <a:ext cx="7908251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Όσο αναφορά τις εικόνες που ανήκουν στο σύνολο των εικόνων εκπαίδευσης, πρέπει να μετατραπούν σε πρώτη φάση σε </a:t>
            </a:r>
            <a:r>
              <a:rPr lang="el-GR" sz="2000" u="sng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  <a:r>
              <a:rPr lang="en-US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για την εύρεση των </a:t>
            </a:r>
            <a:r>
              <a:rPr lang="en-GB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urf </a:t>
            </a:r>
            <a:r>
              <a:rPr lang="el-GR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GB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abor features.</a:t>
            </a:r>
          </a:p>
        </p:txBody>
      </p:sp>
    </p:spTree>
    <p:extLst>
      <p:ext uri="{BB962C8B-B14F-4D97-AF65-F5344CB8AC3E}">
        <p14:creationId xmlns:p14="http://schemas.microsoft.com/office/powerpoint/2010/main" val="22629972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A0DFAED-3589-4528-A8E9-99050A08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99000" y="282804"/>
            <a:ext cx="10794000" cy="1809947"/>
          </a:xfrm>
        </p:spPr>
        <p:txBody>
          <a:bodyPr/>
          <a:lstStyle/>
          <a:p>
            <a:r>
              <a:rPr lang="el-GR" dirty="0">
                <a:solidFill>
                  <a:srgbClr val="352CCD"/>
                </a:solidFill>
              </a:rPr>
              <a:t>4. Εξαγωγή Χαρακτηριστικών Υφής (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SURF</a:t>
            </a:r>
            <a:r>
              <a:rPr lang="en-GB" dirty="0">
                <a:solidFill>
                  <a:srgbClr val="352CCD"/>
                </a:solidFill>
              </a:rPr>
              <a:t> Features</a:t>
            </a:r>
            <a:r>
              <a:rPr lang="el-GR" dirty="0">
                <a:solidFill>
                  <a:srgbClr val="352CCD"/>
                </a:solidFill>
              </a:rPr>
              <a:t> &amp; </a:t>
            </a:r>
            <a:r>
              <a:rPr lang="en-GB" dirty="0">
                <a:solidFill>
                  <a:srgbClr val="352CCD"/>
                </a:solidFill>
              </a:rPr>
              <a:t>Gabor Features</a:t>
            </a:r>
            <a:r>
              <a:rPr lang="el-GR" dirty="0">
                <a:solidFill>
                  <a:srgbClr val="352CCD"/>
                </a:solidFill>
              </a:rPr>
              <a:t>) ανά </a:t>
            </a:r>
            <a:r>
              <a:rPr lang="en-GB" dirty="0">
                <a:solidFill>
                  <a:srgbClr val="352CCD"/>
                </a:solidFill>
              </a:rPr>
              <a:t>Superpixel </a:t>
            </a:r>
            <a:r>
              <a:rPr lang="el-GR" sz="2800" dirty="0">
                <a:solidFill>
                  <a:srgbClr val="352CCD"/>
                </a:solidFill>
              </a:rPr>
              <a:t>(2/</a:t>
            </a:r>
            <a:r>
              <a:rPr lang="en-GB" sz="2800" dirty="0">
                <a:solidFill>
                  <a:srgbClr val="352CCD"/>
                </a:solidFill>
              </a:rPr>
              <a:t>4</a:t>
            </a:r>
            <a:r>
              <a:rPr lang="el-GR" sz="2800" dirty="0">
                <a:solidFill>
                  <a:srgbClr val="352CCD"/>
                </a:solidFill>
              </a:rPr>
              <a:t>)</a:t>
            </a:r>
            <a:br>
              <a:rPr lang="el-GR" dirty="0">
                <a:solidFill>
                  <a:srgbClr val="352CCD"/>
                </a:solidFill>
              </a:rPr>
            </a:b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9B885ECF-7009-4AB1-9E90-C903A0C09C4C}"/>
              </a:ext>
            </a:extLst>
          </p:cNvPr>
          <p:cNvSpPr/>
          <p:nvPr/>
        </p:nvSpPr>
        <p:spPr>
          <a:xfrm>
            <a:off x="518749" y="1898798"/>
            <a:ext cx="597349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Βοήθεια του αλγόριθμου </a:t>
            </a:r>
            <a:r>
              <a:rPr lang="en-GB" sz="2000" b="1" u="sng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l-GR" sz="2000" b="1" u="sng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urf</a:t>
            </a:r>
            <a:r>
              <a:rPr lang="el-GR" sz="20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sz="2000" dirty="0"/>
              <a:t>εύρεση κύριων – αξιοσημείωτων χαρακτηριστικών (</a:t>
            </a:r>
            <a:r>
              <a:rPr lang="el-GR" sz="2000" b="1" dirty="0"/>
              <a:t>keypoints</a:t>
            </a:r>
            <a:r>
              <a:rPr lang="el-GR" sz="2000" dirty="0"/>
              <a:t>) εντός του κάθε </a:t>
            </a:r>
            <a:r>
              <a:rPr lang="en-US" sz="2000" dirty="0"/>
              <a:t>S</a:t>
            </a:r>
            <a:r>
              <a:rPr lang="el-GR" sz="2000" dirty="0" err="1"/>
              <a:t>uperpixel</a:t>
            </a:r>
            <a:r>
              <a:rPr lang="el-GR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Συνάρτηση </a:t>
            </a:r>
            <a:r>
              <a:rPr lang="el-GR" sz="2000" b="1" dirty="0" err="1"/>
              <a:t>surf</a:t>
            </a:r>
            <a:r>
              <a:rPr lang="el-GR" sz="2000" b="1" dirty="0"/>
              <a:t>_</a:t>
            </a:r>
            <a:r>
              <a:rPr lang="en-GB" sz="2000" b="1" dirty="0"/>
              <a:t>features</a:t>
            </a:r>
            <a:r>
              <a:rPr lang="el-G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2000" dirty="0"/>
          </a:p>
          <a:p>
            <a:endParaRPr lang="el-GR" sz="2000" dirty="0">
              <a:latin typeface="+mn-lt"/>
            </a:endParaRPr>
          </a:p>
        </p:txBody>
      </p:sp>
      <p:pic>
        <p:nvPicPr>
          <p:cNvPr id="6" name="Picture 5" descr="Scatter chart&#10;&#10;Description automatically generated">
            <a:extLst>
              <a:ext uri="{FF2B5EF4-FFF2-40B4-BE49-F238E27FC236}">
                <a16:creationId xmlns:a16="http://schemas.microsoft.com/office/drawing/2014/main" id="{9FA6F8DA-62BA-4891-8155-C4C34170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91" y="1553670"/>
            <a:ext cx="4440009" cy="3211580"/>
          </a:xfrm>
          <a:prstGeom prst="rect">
            <a:avLst/>
          </a:prstGeom>
        </p:spPr>
      </p:pic>
      <p:pic>
        <p:nvPicPr>
          <p:cNvPr id="8" name="Picture 7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8BB5357E-764A-4721-BB1B-4049F3A35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0" y="3990637"/>
            <a:ext cx="3352300" cy="2424811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1B612F69-3AC9-4596-B113-A16255004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907" y="4950629"/>
            <a:ext cx="3686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485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93F683-8099-4401-8812-17BCE5887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99000" y="245096"/>
            <a:ext cx="10794000" cy="1885361"/>
          </a:xfrm>
        </p:spPr>
        <p:txBody>
          <a:bodyPr/>
          <a:lstStyle/>
          <a:p>
            <a:r>
              <a:rPr lang="el-GR" dirty="0">
                <a:solidFill>
                  <a:srgbClr val="352CCD"/>
                </a:solidFill>
              </a:rPr>
              <a:t>4. Εξαγωγή Χαρακτηριστικών Υφής (</a:t>
            </a:r>
            <a:r>
              <a:rPr lang="en-GB" dirty="0">
                <a:solidFill>
                  <a:srgbClr val="352CCD"/>
                </a:solidFill>
              </a:rPr>
              <a:t>SURF Features</a:t>
            </a:r>
            <a:r>
              <a:rPr lang="el-GR" dirty="0">
                <a:solidFill>
                  <a:srgbClr val="352CCD"/>
                </a:solidFill>
              </a:rPr>
              <a:t> &amp;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Gabor</a:t>
            </a:r>
            <a:r>
              <a:rPr lang="en-GB" dirty="0">
                <a:solidFill>
                  <a:srgbClr val="352CCD"/>
                </a:solidFill>
              </a:rPr>
              <a:t> Features</a:t>
            </a:r>
            <a:r>
              <a:rPr lang="el-GR" dirty="0">
                <a:solidFill>
                  <a:srgbClr val="352CCD"/>
                </a:solidFill>
              </a:rPr>
              <a:t>) ανά </a:t>
            </a:r>
            <a:r>
              <a:rPr lang="en-GB" dirty="0">
                <a:solidFill>
                  <a:srgbClr val="352CCD"/>
                </a:solidFill>
              </a:rPr>
              <a:t>Superpixel </a:t>
            </a:r>
            <a:r>
              <a:rPr lang="el-GR" sz="2800" dirty="0">
                <a:solidFill>
                  <a:srgbClr val="352CCD"/>
                </a:solidFill>
              </a:rPr>
              <a:t>(3/</a:t>
            </a:r>
            <a:r>
              <a:rPr lang="en-GB" sz="2800" dirty="0">
                <a:solidFill>
                  <a:srgbClr val="352CCD"/>
                </a:solidFill>
              </a:rPr>
              <a:t>4</a:t>
            </a:r>
            <a:r>
              <a:rPr lang="el-GR" sz="2800" dirty="0">
                <a:solidFill>
                  <a:srgbClr val="352CCD"/>
                </a:solidFill>
              </a:rPr>
              <a:t>)</a:t>
            </a:r>
            <a:br>
              <a:rPr lang="el-GR" dirty="0">
                <a:solidFill>
                  <a:srgbClr val="352CCD"/>
                </a:solidFill>
              </a:rPr>
            </a:b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15028-D406-47F7-8DB5-B61CAB903C58}"/>
              </a:ext>
            </a:extLst>
          </p:cNvPr>
          <p:cNvSpPr txBox="1"/>
          <p:nvPr/>
        </p:nvSpPr>
        <p:spPr>
          <a:xfrm>
            <a:off x="699000" y="1930402"/>
            <a:ext cx="328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/>
              <a:t>Δημιουργία </a:t>
            </a:r>
            <a:r>
              <a:rPr lang="el-GR" sz="2000" b="1" dirty="0" err="1"/>
              <a:t>kernels</a:t>
            </a:r>
            <a:endParaRPr lang="el-GR" sz="2000" b="1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DFED83ED-F5AD-43E8-BFC5-C775B9DBFCBF}"/>
              </a:ext>
            </a:extLst>
          </p:cNvPr>
          <p:cNvSpPr/>
          <p:nvPr/>
        </p:nvSpPr>
        <p:spPr>
          <a:xfrm>
            <a:off x="2373086" y="1956590"/>
            <a:ext cx="954576" cy="36240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9C07EBAF-9910-4879-9E06-55C1F914E8A1}"/>
              </a:ext>
            </a:extLst>
          </p:cNvPr>
          <p:cNvCxnSpPr>
            <a:cxnSpLocks/>
          </p:cNvCxnSpPr>
          <p:nvPr/>
        </p:nvCxnSpPr>
        <p:spPr>
          <a:xfrm flipV="1">
            <a:off x="3327662" y="2137792"/>
            <a:ext cx="405352" cy="73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7A4501-BE6F-49DF-8253-50685DBFBB2F}"/>
              </a:ext>
            </a:extLst>
          </p:cNvPr>
          <p:cNvSpPr txBox="1"/>
          <p:nvPr/>
        </p:nvSpPr>
        <p:spPr>
          <a:xfrm>
            <a:off x="3809844" y="1839664"/>
            <a:ext cx="4241789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000" dirty="0"/>
              <a:t>εφαρμόζονται στο εκάστοτε </a:t>
            </a:r>
            <a:r>
              <a:rPr lang="en-US" sz="2000" dirty="0"/>
              <a:t>S</a:t>
            </a:r>
            <a:r>
              <a:rPr lang="el-GR" sz="2000" dirty="0" err="1"/>
              <a:t>uperpixel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l-GR" sz="2000" dirty="0"/>
              <a:t>εξαγωγή χαρακτηριστικών </a:t>
            </a:r>
            <a:r>
              <a:rPr lang="el-GR" sz="2000" b="1" dirty="0"/>
              <a:t>υφής</a:t>
            </a:r>
            <a:r>
              <a:rPr lang="el-GR" sz="2000" dirty="0"/>
              <a:t> </a:t>
            </a:r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6FB23DF4-E794-4084-8785-7E90A72DA13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50374" y="2318994"/>
            <a:ext cx="16083" cy="1110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4D4E35F4-F915-42E4-BE26-C2718918A791}"/>
              </a:ext>
            </a:extLst>
          </p:cNvPr>
          <p:cNvSpPr/>
          <p:nvPr/>
        </p:nvSpPr>
        <p:spPr>
          <a:xfrm>
            <a:off x="2169586" y="2686374"/>
            <a:ext cx="1393742" cy="386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dirty="0">
                <a:solidFill>
                  <a:schemeClr val="tx1"/>
                </a:solidFill>
              </a:rPr>
              <a:t>Δημιουργία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5BBE94-D4BF-43D2-8918-F93264A1CFDE}"/>
              </a:ext>
            </a:extLst>
          </p:cNvPr>
          <p:cNvSpPr txBox="1"/>
          <p:nvPr/>
        </p:nvSpPr>
        <p:spPr>
          <a:xfrm>
            <a:off x="966956" y="3546725"/>
            <a:ext cx="3799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Συνάρτηση </a:t>
            </a:r>
            <a:r>
              <a:rPr lang="el-GR" sz="2000" b="1" dirty="0" err="1"/>
              <a:t>build_kernels</a:t>
            </a:r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6CF22-447B-430B-8F46-95E29BCA08D2}"/>
              </a:ext>
            </a:extLst>
          </p:cNvPr>
          <p:cNvSpPr txBox="1"/>
          <p:nvPr/>
        </p:nvSpPr>
        <p:spPr>
          <a:xfrm>
            <a:off x="942681" y="4221648"/>
            <a:ext cx="1556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Υλοποίηση:</a:t>
            </a:r>
            <a:endParaRPr lang="el-GR" dirty="0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213D46AA-4C13-4014-82EB-2D8E82A46834}"/>
              </a:ext>
            </a:extLst>
          </p:cNvPr>
          <p:cNvSpPr/>
          <p:nvPr/>
        </p:nvSpPr>
        <p:spPr>
          <a:xfrm>
            <a:off x="2499525" y="4100411"/>
            <a:ext cx="1772239" cy="642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>
                <a:solidFill>
                  <a:srgbClr val="0C064A"/>
                </a:solidFill>
              </a:rPr>
              <a:t>40 </a:t>
            </a:r>
            <a:r>
              <a:rPr lang="en-US" sz="2000" b="1" dirty="0">
                <a:solidFill>
                  <a:srgbClr val="0C064A"/>
                </a:solidFill>
              </a:rPr>
              <a:t>kernels</a:t>
            </a:r>
            <a:endParaRPr lang="el-GR" sz="2000" b="1" dirty="0">
              <a:solidFill>
                <a:srgbClr val="0C064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69B70-B37F-4888-B49B-E97B6FC0929C}"/>
              </a:ext>
            </a:extLst>
          </p:cNvPr>
          <p:cNvSpPr txBox="1"/>
          <p:nvPr/>
        </p:nvSpPr>
        <p:spPr>
          <a:xfrm>
            <a:off x="4271764" y="3934759"/>
            <a:ext cx="3577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>
                    <a:lumMod val="10000"/>
                  </a:schemeClr>
                </a:solidFill>
              </a:rPr>
              <a:t>Συνδυασμό φίλτρων 8 </a:t>
            </a:r>
            <a:r>
              <a:rPr lang="el-GR" sz="2000" dirty="0" err="1">
                <a:solidFill>
                  <a:schemeClr val="tx1">
                    <a:lumMod val="10000"/>
                  </a:schemeClr>
                </a:solidFill>
              </a:rPr>
              <a:t>rotations</a:t>
            </a:r>
            <a:r>
              <a:rPr lang="el-GR" sz="2000" dirty="0">
                <a:solidFill>
                  <a:schemeClr val="tx1">
                    <a:lumMod val="10000"/>
                  </a:schemeClr>
                </a:solidFill>
              </a:rPr>
              <a:t> (</a:t>
            </a:r>
            <a:r>
              <a:rPr lang="el-GR" sz="2000" dirty="0" err="1">
                <a:solidFill>
                  <a:schemeClr val="tx1">
                    <a:lumMod val="10000"/>
                  </a:schemeClr>
                </a:solidFill>
              </a:rPr>
              <a:t>theta</a:t>
            </a:r>
            <a:r>
              <a:rPr lang="el-GR" sz="2000" dirty="0">
                <a:solidFill>
                  <a:schemeClr val="tx1">
                    <a:lumMod val="10000"/>
                  </a:schemeClr>
                </a:solidFill>
              </a:rPr>
              <a:t>) και 5 </a:t>
            </a:r>
            <a:r>
              <a:rPr lang="el-GR" sz="2000" dirty="0" err="1">
                <a:solidFill>
                  <a:schemeClr val="tx1">
                    <a:lumMod val="10000"/>
                  </a:schemeClr>
                </a:solidFill>
              </a:rPr>
              <a:t>scales</a:t>
            </a:r>
            <a:r>
              <a:rPr lang="el-GR" sz="2000" dirty="0">
                <a:solidFill>
                  <a:schemeClr val="tx1">
                    <a:lumMod val="10000"/>
                  </a:schemeClr>
                </a:solidFill>
              </a:rPr>
              <a:t> (</a:t>
            </a:r>
            <a:r>
              <a:rPr lang="el-GR" sz="2000" dirty="0" err="1">
                <a:solidFill>
                  <a:schemeClr val="tx1">
                    <a:lumMod val="10000"/>
                  </a:schemeClr>
                </a:solidFill>
              </a:rPr>
              <a:t>lambda</a:t>
            </a:r>
            <a:r>
              <a:rPr lang="el-GR" sz="2000" dirty="0">
                <a:solidFill>
                  <a:schemeClr val="tx1">
                    <a:lumMod val="10000"/>
                  </a:schemeClr>
                </a:solidFill>
              </a:rPr>
              <a:t>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481E33-126F-49D3-A565-21EE5A310512}"/>
              </a:ext>
            </a:extLst>
          </p:cNvPr>
          <p:cNvSpPr txBox="1"/>
          <p:nvPr/>
        </p:nvSpPr>
        <p:spPr>
          <a:xfrm>
            <a:off x="966955" y="5238750"/>
            <a:ext cx="871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+mn-lt"/>
              </a:rPr>
              <a:t>Συνάρτηση </a:t>
            </a:r>
            <a:r>
              <a:rPr lang="el-GR" sz="2000" b="1" dirty="0" err="1">
                <a:latin typeface="+mn-lt"/>
              </a:rPr>
              <a:t>gabor</a:t>
            </a:r>
            <a:r>
              <a:rPr lang="el-GR" sz="2000" b="1" dirty="0">
                <a:latin typeface="+mn-lt"/>
              </a:rPr>
              <a:t>_</a:t>
            </a:r>
            <a:r>
              <a:rPr lang="en-GB" sz="2000" b="1" dirty="0">
                <a:latin typeface="+mn-lt"/>
              </a:rPr>
              <a:t>features</a:t>
            </a:r>
            <a:r>
              <a:rPr lang="el-GR" sz="2000" b="1" dirty="0">
                <a:latin typeface="+mn-lt"/>
              </a:rPr>
              <a:t> </a:t>
            </a:r>
            <a:r>
              <a:rPr lang="el-GR" sz="2000" b="1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l-GR" sz="2000" dirty="0">
                <a:latin typeface="+mn-lt"/>
              </a:rPr>
              <a:t>εξαγωγή των χαρακτηριστικών </a:t>
            </a:r>
            <a:r>
              <a:rPr lang="en-GB" sz="2000" b="1" dirty="0">
                <a:latin typeface="+mn-lt"/>
              </a:rPr>
              <a:t>G</a:t>
            </a:r>
            <a:r>
              <a:rPr lang="el-GR" sz="2000" b="1" dirty="0" err="1">
                <a:latin typeface="+mn-lt"/>
              </a:rPr>
              <a:t>abor</a:t>
            </a:r>
            <a:endParaRPr lang="el-GR" sz="2000" dirty="0">
              <a:latin typeface="+mn-lt"/>
            </a:endParaRPr>
          </a:p>
        </p:txBody>
      </p:sp>
      <p:sp>
        <p:nvSpPr>
          <p:cNvPr id="19" name="Επεξήγηση: Επάνω βέλος 18">
            <a:extLst>
              <a:ext uri="{FF2B5EF4-FFF2-40B4-BE49-F238E27FC236}">
                <a16:creationId xmlns:a16="http://schemas.microsoft.com/office/drawing/2014/main" id="{5C670E31-66A0-4CF3-94E0-9BDE9CD2390E}"/>
              </a:ext>
            </a:extLst>
          </p:cNvPr>
          <p:cNvSpPr/>
          <p:nvPr/>
        </p:nvSpPr>
        <p:spPr>
          <a:xfrm>
            <a:off x="1996149" y="5614101"/>
            <a:ext cx="2663025" cy="1020029"/>
          </a:xfrm>
          <a:prstGeom prst="upArrowCallout">
            <a:avLst>
              <a:gd name="adj1" fmla="val 6834"/>
              <a:gd name="adj2" fmla="val 8820"/>
              <a:gd name="adj3" fmla="val 25000"/>
              <a:gd name="adj4" fmla="val 664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dirty="0">
                <a:solidFill>
                  <a:schemeClr val="tx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δέχεται σαν όρισμα τα 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l-GR" sz="1800" dirty="0" err="1">
                <a:solidFill>
                  <a:schemeClr val="tx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uperpixel</a:t>
            </a:r>
            <a:r>
              <a:rPr lang="el-GR" sz="1800" dirty="0">
                <a:solidFill>
                  <a:schemeClr val="tx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μιας εικόνας</a:t>
            </a:r>
          </a:p>
        </p:txBody>
      </p:sp>
      <p:pic>
        <p:nvPicPr>
          <p:cNvPr id="7" name="Picture 6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DFDF94B-1109-4CFC-9422-3F434F2F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10" y="1570159"/>
            <a:ext cx="4113125" cy="2975136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05DF4610-D730-433B-9C56-3DD28BEB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22" y="4650580"/>
            <a:ext cx="34671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006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1" grpId="0" animBg="1"/>
      <p:bldP spid="13" grpId="0"/>
      <p:bldP spid="14" grpId="0"/>
      <p:bldP spid="15" grpId="0" animBg="1"/>
      <p:bldP spid="16" grpId="0"/>
      <p:bldP spid="18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D018B4-09A8-4F4E-8AB2-2FC3E64F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839064" y="77844"/>
            <a:ext cx="10794000" cy="2109173"/>
          </a:xfrm>
        </p:spPr>
        <p:txBody>
          <a:bodyPr/>
          <a:lstStyle/>
          <a:p>
            <a:r>
              <a:rPr lang="el-GR" dirty="0">
                <a:solidFill>
                  <a:srgbClr val="352CCD"/>
                </a:solidFill>
              </a:rPr>
              <a:t>4. Εξαγωγή Χαρακτηριστικών Υφής (</a:t>
            </a:r>
            <a:r>
              <a:rPr lang="en-GB" dirty="0">
                <a:solidFill>
                  <a:srgbClr val="352CCD"/>
                </a:solidFill>
              </a:rPr>
              <a:t>SURF Features</a:t>
            </a:r>
            <a:r>
              <a:rPr lang="el-GR" dirty="0">
                <a:solidFill>
                  <a:srgbClr val="352CCD"/>
                </a:solidFill>
              </a:rPr>
              <a:t> &amp; </a:t>
            </a:r>
            <a:r>
              <a:rPr lang="en-GB" dirty="0">
                <a:solidFill>
                  <a:srgbClr val="352CCD"/>
                </a:solidFill>
              </a:rPr>
              <a:t>Gabor Features</a:t>
            </a:r>
            <a:r>
              <a:rPr lang="el-GR" dirty="0">
                <a:solidFill>
                  <a:srgbClr val="352CCD"/>
                </a:solidFill>
              </a:rPr>
              <a:t>) ανά </a:t>
            </a:r>
            <a:r>
              <a:rPr lang="en-GB" dirty="0">
                <a:solidFill>
                  <a:srgbClr val="352CCD"/>
                </a:solidFill>
              </a:rPr>
              <a:t>Superpixel</a:t>
            </a:r>
            <a:r>
              <a:rPr lang="el-GR" dirty="0">
                <a:solidFill>
                  <a:srgbClr val="352CCD"/>
                </a:solidFill>
              </a:rPr>
              <a:t> </a:t>
            </a:r>
            <a:r>
              <a:rPr lang="el-GR" sz="2800" dirty="0">
                <a:solidFill>
                  <a:srgbClr val="352CCD"/>
                </a:solidFill>
              </a:rPr>
              <a:t>(</a:t>
            </a:r>
            <a:r>
              <a:rPr lang="en-GB" sz="2800" dirty="0">
                <a:solidFill>
                  <a:srgbClr val="352CCD"/>
                </a:solidFill>
              </a:rPr>
              <a:t>4</a:t>
            </a:r>
            <a:r>
              <a:rPr lang="el-GR" sz="2800" dirty="0">
                <a:solidFill>
                  <a:srgbClr val="352CCD"/>
                </a:solidFill>
              </a:rPr>
              <a:t>/</a:t>
            </a:r>
            <a:r>
              <a:rPr lang="en-GB" sz="2800" dirty="0">
                <a:solidFill>
                  <a:srgbClr val="352CCD"/>
                </a:solidFill>
              </a:rPr>
              <a:t>4</a:t>
            </a:r>
            <a:r>
              <a:rPr lang="el-GR" sz="2800" dirty="0">
                <a:solidFill>
                  <a:srgbClr val="352CCD"/>
                </a:solidFill>
              </a:rPr>
              <a:t>)</a:t>
            </a:r>
            <a:br>
              <a:rPr lang="el-GR" dirty="0">
                <a:solidFill>
                  <a:srgbClr val="352CCD"/>
                </a:solidFill>
              </a:rPr>
            </a:br>
            <a:endParaRPr lang="el-GR" dirty="0">
              <a:solidFill>
                <a:srgbClr val="352CCD"/>
              </a:solidFill>
            </a:endParaRPr>
          </a:p>
        </p:txBody>
      </p:sp>
      <p:pic>
        <p:nvPicPr>
          <p:cNvPr id="11" name="Picture 10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E728A025-AF4C-49FD-8D1B-B336CCD14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36" y="2187017"/>
            <a:ext cx="4482964" cy="324265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0ECE7E4D-7CD6-42D2-AC22-51410AFCC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76" y="2187016"/>
            <a:ext cx="4482964" cy="32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28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F27C12-D810-4274-A34F-F6F7EF265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00" y="1300875"/>
            <a:ext cx="10794000" cy="770400"/>
          </a:xfrm>
        </p:spPr>
        <p:txBody>
          <a:bodyPr>
            <a:normAutofit fontScale="90000"/>
          </a:bodyPr>
          <a:lstStyle/>
          <a:p>
            <a:r>
              <a:rPr lang="el-GR" dirty="0">
                <a:solidFill>
                  <a:srgbClr val="352CCD"/>
                </a:solidFill>
              </a:rPr>
              <a:t>5. Εκμάθηση Τοπικών Μοντέλων Πρόγνωσης Χρώματος με Χρήση </a:t>
            </a:r>
            <a:r>
              <a:rPr lang="el-GR" dirty="0" err="1">
                <a:solidFill>
                  <a:srgbClr val="352CCD"/>
                </a:solidFill>
              </a:rPr>
              <a:t>Ταξινομητών</a:t>
            </a:r>
            <a:r>
              <a:rPr lang="el-GR" dirty="0">
                <a:solidFill>
                  <a:srgbClr val="352CCD"/>
                </a:solidFill>
              </a:rPr>
              <a:t> SVM</a:t>
            </a:r>
            <a:r>
              <a:rPr lang="en-US" dirty="0">
                <a:solidFill>
                  <a:srgbClr val="352CCD"/>
                </a:solidFill>
              </a:rPr>
              <a:t> </a:t>
            </a:r>
            <a:r>
              <a:rPr lang="el-GR" sz="2800" dirty="0">
                <a:solidFill>
                  <a:srgbClr val="352CCD"/>
                </a:solidFill>
              </a:rPr>
              <a:t>(1/4)</a:t>
            </a:r>
            <a:br>
              <a:rPr lang="el-GR" dirty="0"/>
            </a:b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B2129-1247-45BF-B53C-A4F66923B8DC}"/>
              </a:ext>
            </a:extLst>
          </p:cNvPr>
          <p:cNvSpPr txBox="1"/>
          <p:nvPr/>
        </p:nvSpPr>
        <p:spPr>
          <a:xfrm>
            <a:off x="1638299" y="1946646"/>
            <a:ext cx="67722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latin typeface="+mn-lt"/>
              </a:rPr>
              <a:t>Κατασκευή του </a:t>
            </a:r>
            <a:r>
              <a:rPr lang="en-GB" sz="2400" dirty="0">
                <a:latin typeface="+mn-lt"/>
              </a:rPr>
              <a:t>Dataset</a:t>
            </a:r>
            <a:endParaRPr lang="el-GR" sz="2400" dirty="0">
              <a:latin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latin typeface="+mn-lt"/>
              </a:rPr>
              <a:t>Εκπαίδευση ενός </a:t>
            </a:r>
            <a:r>
              <a:rPr lang="en-GB" sz="2400" dirty="0">
                <a:latin typeface="+mn-lt"/>
              </a:rPr>
              <a:t>SVM </a:t>
            </a:r>
            <a:r>
              <a:rPr lang="el-GR" sz="2400" dirty="0">
                <a:latin typeface="+mn-lt"/>
              </a:rPr>
              <a:t>μοντέλου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latin typeface="+mn-lt"/>
              </a:rPr>
              <a:t>Χρωματισμός της εικόνας στόχου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98971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F27C12-D810-4274-A34F-F6F7EF265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999" y="1811518"/>
            <a:ext cx="10794000" cy="770400"/>
          </a:xfrm>
        </p:spPr>
        <p:txBody>
          <a:bodyPr>
            <a:normAutofit fontScale="90000"/>
          </a:bodyPr>
          <a:lstStyle/>
          <a:p>
            <a:r>
              <a:rPr lang="el-GR" dirty="0">
                <a:solidFill>
                  <a:srgbClr val="352CCD"/>
                </a:solidFill>
              </a:rPr>
              <a:t>5. Εκμάθηση Τοπικών Μοντέλων Πρόγνωσης Χρώματος με Χρήση </a:t>
            </a:r>
            <a:r>
              <a:rPr lang="el-GR" dirty="0" err="1">
                <a:solidFill>
                  <a:srgbClr val="352CCD"/>
                </a:solidFill>
              </a:rPr>
              <a:t>Ταξινομητών</a:t>
            </a:r>
            <a:r>
              <a:rPr lang="el-GR" dirty="0">
                <a:solidFill>
                  <a:srgbClr val="352CCD"/>
                </a:solidFill>
              </a:rPr>
              <a:t> SVM</a:t>
            </a:r>
            <a:r>
              <a:rPr lang="en-US" dirty="0">
                <a:solidFill>
                  <a:srgbClr val="352CCD"/>
                </a:solidFill>
              </a:rPr>
              <a:t> </a:t>
            </a:r>
            <a:r>
              <a:rPr lang="el-GR" sz="2800" dirty="0">
                <a:solidFill>
                  <a:srgbClr val="352CCD"/>
                </a:solidFill>
              </a:rPr>
              <a:t>(</a:t>
            </a:r>
            <a:r>
              <a:rPr lang="en-US" sz="2800" dirty="0">
                <a:solidFill>
                  <a:srgbClr val="352CCD"/>
                </a:solidFill>
              </a:rPr>
              <a:t>2</a:t>
            </a:r>
            <a:r>
              <a:rPr lang="el-GR" sz="2800" dirty="0">
                <a:solidFill>
                  <a:srgbClr val="352CCD"/>
                </a:solidFill>
              </a:rPr>
              <a:t>/4)</a:t>
            </a:r>
            <a:br>
              <a:rPr lang="el-GR" sz="4000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</a:br>
            <a:br>
              <a:rPr lang="el-GR" u="sng" dirty="0"/>
            </a:br>
            <a:endParaRPr lang="el-GR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7D546-512E-4601-A1F4-D5C5DF676940}"/>
              </a:ext>
            </a:extLst>
          </p:cNvPr>
          <p:cNvSpPr/>
          <p:nvPr/>
        </p:nvSpPr>
        <p:spPr>
          <a:xfrm>
            <a:off x="3134750" y="1532212"/>
            <a:ext cx="5922499" cy="6645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Κατασκευή του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02D8A-2BB4-4F62-8D42-5164E931986B}"/>
              </a:ext>
            </a:extLst>
          </p:cNvPr>
          <p:cNvSpPr txBox="1"/>
          <p:nvPr/>
        </p:nvSpPr>
        <p:spPr>
          <a:xfrm>
            <a:off x="232409" y="3137967"/>
            <a:ext cx="586359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l-GR" sz="2000" dirty="0"/>
              <a:t>Μέσο διάνυσμα χαρακτηριστικών </a:t>
            </a:r>
            <a:r>
              <a:rPr lang="en-US" sz="2000" dirty="0"/>
              <a:t>SURF </a:t>
            </a:r>
            <a:r>
              <a:rPr lang="el-GR" sz="2000" dirty="0"/>
              <a:t>και </a:t>
            </a:r>
            <a:r>
              <a:rPr lang="en-US" sz="2000" dirty="0"/>
              <a:t>Gabor</a:t>
            </a:r>
            <a:r>
              <a:rPr lang="el-GR" sz="2000" dirty="0"/>
              <a:t> (μορφής 64 τιμές </a:t>
            </a:r>
            <a:r>
              <a:rPr lang="en-US" sz="2000" dirty="0"/>
              <a:t>SURF </a:t>
            </a:r>
            <a:r>
              <a:rPr lang="el-GR" sz="2000" dirty="0"/>
              <a:t>και 40 τιμές </a:t>
            </a:r>
            <a:r>
              <a:rPr lang="en-US" sz="2000" dirty="0"/>
              <a:t>Gabor</a:t>
            </a:r>
            <a:r>
              <a:rPr lang="el-GR" sz="2000" dirty="0"/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l-GR" sz="2000" dirty="0"/>
              <a:t>Μέσο όρο κβαντισμένων χρωμάτων του διανύσματος (μορφής </a:t>
            </a:r>
            <a:r>
              <a:rPr lang="en-US" sz="2000" dirty="0"/>
              <a:t>label</a:t>
            </a:r>
            <a:r>
              <a:rPr lang="el-GR" sz="2000" dirty="0"/>
              <a:t> </a:t>
            </a:r>
            <a:r>
              <a:rPr lang="en-US" sz="2000" dirty="0"/>
              <a:t>[index </a:t>
            </a:r>
            <a:r>
              <a:rPr lang="el-GR" sz="2000" dirty="0"/>
              <a:t>χρώματος</a:t>
            </a:r>
            <a:r>
              <a:rPr lang="en-US" sz="2000" dirty="0"/>
              <a:t>]</a:t>
            </a:r>
            <a:r>
              <a:rPr lang="el-GR" sz="2000" dirty="0"/>
              <a:t>)</a:t>
            </a:r>
          </a:p>
        </p:txBody>
      </p:sp>
      <p:sp>
        <p:nvSpPr>
          <p:cNvPr id="7" name="Δεξί άγκιστρο 6">
            <a:extLst>
              <a:ext uri="{FF2B5EF4-FFF2-40B4-BE49-F238E27FC236}">
                <a16:creationId xmlns:a16="http://schemas.microsoft.com/office/drawing/2014/main" id="{C85CE66B-627E-4B50-97FA-6FD039452D85}"/>
              </a:ext>
            </a:extLst>
          </p:cNvPr>
          <p:cNvSpPr/>
          <p:nvPr/>
        </p:nvSpPr>
        <p:spPr>
          <a:xfrm rot="16200000">
            <a:off x="5818363" y="-965074"/>
            <a:ext cx="468630" cy="6782789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5B3580B-58A9-473D-824C-0773CF4BFCCF}"/>
              </a:ext>
            </a:extLst>
          </p:cNvPr>
          <p:cNvSpPr/>
          <p:nvPr/>
        </p:nvSpPr>
        <p:spPr>
          <a:xfrm>
            <a:off x="1350641" y="2657312"/>
            <a:ext cx="2621283" cy="480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Εικόνες εκπαίδευσης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2F2FFA6-916C-4FCB-AAEE-86A02214C54D}"/>
              </a:ext>
            </a:extLst>
          </p:cNvPr>
          <p:cNvSpPr/>
          <p:nvPr/>
        </p:nvSpPr>
        <p:spPr>
          <a:xfrm>
            <a:off x="7957188" y="2657312"/>
            <a:ext cx="2621283" cy="480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Εικόνα στόχου</a:t>
            </a:r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F4516550-B9E7-474C-B492-FDE039AF0534}"/>
              </a:ext>
            </a:extLst>
          </p:cNvPr>
          <p:cNvSpPr/>
          <p:nvPr/>
        </p:nvSpPr>
        <p:spPr>
          <a:xfrm>
            <a:off x="6441684" y="3104255"/>
            <a:ext cx="5476876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l-GR" sz="2000" dirty="0"/>
              <a:t>Μόνο το μέσο διάνυσμα χαρακτηριστικών </a:t>
            </a:r>
            <a:r>
              <a:rPr lang="en-US" sz="2000" dirty="0"/>
              <a:t>SURF </a:t>
            </a:r>
            <a:r>
              <a:rPr lang="el-GR" sz="2000" dirty="0"/>
              <a:t>και </a:t>
            </a:r>
            <a:r>
              <a:rPr lang="en-US" sz="2000" dirty="0"/>
              <a:t>Gabor</a:t>
            </a:r>
            <a:r>
              <a:rPr lang="el-GR" sz="2000" dirty="0"/>
              <a:t> (μορφής 64 τιμές </a:t>
            </a:r>
            <a:r>
              <a:rPr lang="en-US" sz="2000" dirty="0"/>
              <a:t>SURF </a:t>
            </a:r>
            <a:r>
              <a:rPr lang="el-GR" sz="2000" dirty="0"/>
              <a:t>και 40 τιμές </a:t>
            </a:r>
            <a:r>
              <a:rPr lang="en-US" sz="2000" dirty="0"/>
              <a:t>Gabor</a:t>
            </a:r>
            <a:r>
              <a:rPr lang="el-GR" sz="2000" dirty="0"/>
              <a:t>)</a:t>
            </a:r>
          </a:p>
        </p:txBody>
      </p:sp>
      <p:sp>
        <p:nvSpPr>
          <p:cNvPr id="17" name="Δεξί άγκιστρο 16">
            <a:extLst>
              <a:ext uri="{FF2B5EF4-FFF2-40B4-BE49-F238E27FC236}">
                <a16:creationId xmlns:a16="http://schemas.microsoft.com/office/drawing/2014/main" id="{60B0F97F-5AC3-4C55-867D-56FD836DBD1F}"/>
              </a:ext>
            </a:extLst>
          </p:cNvPr>
          <p:cNvSpPr/>
          <p:nvPr/>
        </p:nvSpPr>
        <p:spPr>
          <a:xfrm>
            <a:off x="5902569" y="3216685"/>
            <a:ext cx="539115" cy="2474163"/>
          </a:xfrm>
          <a:prstGeom prst="rightBrace">
            <a:avLst>
              <a:gd name="adj1" fmla="val 6213"/>
              <a:gd name="adj2" fmla="val 8095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8AF835-8C35-4F24-BAAF-A310BAEE4A11}"/>
              </a:ext>
            </a:extLst>
          </p:cNvPr>
          <p:cNvSpPr txBox="1"/>
          <p:nvPr/>
        </p:nvSpPr>
        <p:spPr>
          <a:xfrm>
            <a:off x="6625593" y="4974486"/>
            <a:ext cx="533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Όταν κατασκευαστεί το σύνολο εκπαίδευσης</a:t>
            </a:r>
            <a:endParaRPr lang="el-GR" dirty="0"/>
          </a:p>
        </p:txBody>
      </p:sp>
      <p:sp>
        <p:nvSpPr>
          <p:cNvPr id="19" name="Σταυρός 8">
            <a:extLst>
              <a:ext uri="{FF2B5EF4-FFF2-40B4-BE49-F238E27FC236}">
                <a16:creationId xmlns:a16="http://schemas.microsoft.com/office/drawing/2014/main" id="{B507C9BB-6001-4F40-B08A-568EE04E72CD}"/>
              </a:ext>
            </a:extLst>
          </p:cNvPr>
          <p:cNvSpPr/>
          <p:nvPr/>
        </p:nvSpPr>
        <p:spPr>
          <a:xfrm>
            <a:off x="9106358" y="4631698"/>
            <a:ext cx="263950" cy="235669"/>
          </a:xfrm>
          <a:prstGeom prst="plus">
            <a:avLst>
              <a:gd name="adj" fmla="val 38008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0" name="Βέλος: Κάτω 19">
            <a:extLst>
              <a:ext uri="{FF2B5EF4-FFF2-40B4-BE49-F238E27FC236}">
                <a16:creationId xmlns:a16="http://schemas.microsoft.com/office/drawing/2014/main" id="{50B3153B-B3F9-4133-9BE1-8A5BCEEA57C3}"/>
              </a:ext>
            </a:extLst>
          </p:cNvPr>
          <p:cNvSpPr/>
          <p:nvPr/>
        </p:nvSpPr>
        <p:spPr>
          <a:xfrm>
            <a:off x="9100066" y="5510056"/>
            <a:ext cx="276533" cy="28538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6848A-BF18-4976-9AC2-5429E4C83670}"/>
              </a:ext>
            </a:extLst>
          </p:cNvPr>
          <p:cNvSpPr txBox="1"/>
          <p:nvPr/>
        </p:nvSpPr>
        <p:spPr>
          <a:xfrm>
            <a:off x="6683620" y="5888364"/>
            <a:ext cx="4747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Δημιουργία μοντέλου εκμάθησης </a:t>
            </a:r>
            <a:r>
              <a:rPr lang="en-US" sz="2000" dirty="0"/>
              <a:t>SVM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9758937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 animBg="1"/>
      <p:bldP spid="19" grpId="0" animBg="1"/>
      <p:bldP spid="20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F27C12-D810-4274-A34F-F6F7EF265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00" y="1905786"/>
            <a:ext cx="10794000" cy="770400"/>
          </a:xfrm>
        </p:spPr>
        <p:txBody>
          <a:bodyPr>
            <a:normAutofit fontScale="90000"/>
          </a:bodyPr>
          <a:lstStyle/>
          <a:p>
            <a:r>
              <a:rPr lang="el-GR" dirty="0">
                <a:solidFill>
                  <a:srgbClr val="352CCD"/>
                </a:solidFill>
              </a:rPr>
              <a:t>5. Εκμάθηση Τοπικών Μοντέλων Πρόγνωσης Χρώματος</a:t>
            </a:r>
            <a:r>
              <a:rPr lang="en-GB" dirty="0">
                <a:solidFill>
                  <a:srgbClr val="352CCD"/>
                </a:solidFill>
              </a:rPr>
              <a:t> </a:t>
            </a:r>
            <a:r>
              <a:rPr lang="el-GR" dirty="0">
                <a:solidFill>
                  <a:srgbClr val="352CCD"/>
                </a:solidFill>
              </a:rPr>
              <a:t>με Χρήση Ταξινομητών SVM</a:t>
            </a:r>
            <a:r>
              <a:rPr lang="en-GB" dirty="0">
                <a:solidFill>
                  <a:srgbClr val="352CCD"/>
                </a:solidFill>
              </a:rPr>
              <a:t> </a:t>
            </a:r>
            <a:r>
              <a:rPr kumimoji="0" lang="el-GR" sz="2800" b="0" i="0" u="none" strike="noStrike" kern="0" cap="none" spc="0" normalizeH="0" baseline="0" noProof="0" dirty="0">
                <a:ln>
                  <a:noFill/>
                </a:ln>
                <a:solidFill>
                  <a:srgbClr val="352CCD"/>
                </a:solidFill>
                <a:effectLst/>
                <a:uLnTx/>
                <a:uFillTx/>
                <a:latin typeface="Barlow Condensed SemiBold"/>
                <a:sym typeface="Barlow Condensed SemiBold"/>
              </a:rPr>
              <a:t>(</a:t>
            </a:r>
            <a:r>
              <a:rPr lang="el-GR" sz="2800" dirty="0">
                <a:solidFill>
                  <a:srgbClr val="352CCD"/>
                </a:solidFill>
              </a:rPr>
              <a:t>3</a:t>
            </a:r>
            <a:r>
              <a:rPr kumimoji="0" lang="el-GR" sz="2800" b="0" i="0" u="none" strike="noStrike" kern="0" cap="none" spc="0" normalizeH="0" baseline="0" noProof="0" dirty="0">
                <a:ln>
                  <a:noFill/>
                </a:ln>
                <a:solidFill>
                  <a:srgbClr val="352CCD"/>
                </a:solidFill>
                <a:effectLst/>
                <a:uLnTx/>
                <a:uFillTx/>
                <a:latin typeface="Barlow Condensed SemiBold"/>
                <a:sym typeface="Barlow Condensed SemiBold"/>
              </a:rPr>
              <a:t>/4)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352CCD"/>
                </a:solidFill>
                <a:effectLst/>
                <a:uLnTx/>
                <a:uFillTx/>
                <a:latin typeface="Barlow Condensed SemiBold"/>
                <a:sym typeface="Barlow Condensed SemiBold"/>
              </a:rPr>
              <a:t> </a:t>
            </a:r>
            <a:br>
              <a:rPr lang="el-GR" sz="4000" dirty="0">
                <a:latin typeface="+mn-lt"/>
              </a:rPr>
            </a:br>
            <a:br>
              <a:rPr lang="el-GR" dirty="0"/>
            </a:b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225E59-7891-40B0-9A9B-45257ED54812}"/>
              </a:ext>
            </a:extLst>
          </p:cNvPr>
          <p:cNvSpPr/>
          <p:nvPr/>
        </p:nvSpPr>
        <p:spPr>
          <a:xfrm>
            <a:off x="3134750" y="1672064"/>
            <a:ext cx="5922499" cy="6645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Εκπαίδευση ενός </a:t>
            </a:r>
            <a:r>
              <a:rPr lang="en-GB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SVM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μοντέλου</a:t>
            </a:r>
            <a:endParaRPr lang="en-GB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14764-FB29-464F-9D44-AEFC36F196B4}"/>
              </a:ext>
            </a:extLst>
          </p:cNvPr>
          <p:cNvSpPr txBox="1"/>
          <p:nvPr/>
        </p:nvSpPr>
        <p:spPr>
          <a:xfrm>
            <a:off x="342208" y="2747835"/>
            <a:ext cx="1615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0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Με βάση το</a:t>
            </a:r>
            <a:endParaRPr lang="en-GB" sz="20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5B35B-F892-4DCB-8F5F-103E428D48E9}"/>
              </a:ext>
            </a:extLst>
          </p:cNvPr>
          <p:cNvSpPr/>
          <p:nvPr/>
        </p:nvSpPr>
        <p:spPr>
          <a:xfrm>
            <a:off x="1895309" y="2707562"/>
            <a:ext cx="3283528" cy="480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σύνολο εκπαίδευσης </a:t>
            </a:r>
            <a:r>
              <a:rPr lang="en-GB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ataset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Σταυρός 8">
            <a:extLst>
              <a:ext uri="{FF2B5EF4-FFF2-40B4-BE49-F238E27FC236}">
                <a16:creationId xmlns:a16="http://schemas.microsoft.com/office/drawing/2014/main" id="{BB0A0282-2E22-475D-847A-E7C159F3A08B}"/>
              </a:ext>
            </a:extLst>
          </p:cNvPr>
          <p:cNvSpPr/>
          <p:nvPr/>
        </p:nvSpPr>
        <p:spPr>
          <a:xfrm>
            <a:off x="5437611" y="2837657"/>
            <a:ext cx="263950" cy="235669"/>
          </a:xfrm>
          <a:prstGeom prst="plus">
            <a:avLst>
              <a:gd name="adj" fmla="val 38008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8" name="Σταυρός 8">
            <a:extLst>
              <a:ext uri="{FF2B5EF4-FFF2-40B4-BE49-F238E27FC236}">
                <a16:creationId xmlns:a16="http://schemas.microsoft.com/office/drawing/2014/main" id="{73B0B4DC-2C04-4E7B-8C2F-84BB5133BF65}"/>
              </a:ext>
            </a:extLst>
          </p:cNvPr>
          <p:cNvSpPr/>
          <p:nvPr/>
        </p:nvSpPr>
        <p:spPr>
          <a:xfrm>
            <a:off x="8055636" y="2830053"/>
            <a:ext cx="263950" cy="235669"/>
          </a:xfrm>
          <a:prstGeom prst="plus">
            <a:avLst>
              <a:gd name="adj" fmla="val 38008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193BA4-F786-4FF8-A883-E03E53FFFB6B}"/>
              </a:ext>
            </a:extLst>
          </p:cNvPr>
          <p:cNvSpPr/>
          <p:nvPr/>
        </p:nvSpPr>
        <p:spPr>
          <a:xfrm>
            <a:off x="5917939" y="2707561"/>
            <a:ext cx="1771334" cy="480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διανύσματα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EBC625-0543-438F-92BF-0AD5A75938BF}"/>
              </a:ext>
            </a:extLst>
          </p:cNvPr>
          <p:cNvSpPr/>
          <p:nvPr/>
        </p:nvSpPr>
        <p:spPr>
          <a:xfrm>
            <a:off x="8607113" y="2707561"/>
            <a:ext cx="1271178" cy="480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F6A009-AF87-49FB-8EB4-9611B22CA1A8}"/>
              </a:ext>
            </a:extLst>
          </p:cNvPr>
          <p:cNvCxnSpPr>
            <a:cxnSpLocks/>
          </p:cNvCxnSpPr>
          <p:nvPr/>
        </p:nvCxnSpPr>
        <p:spPr>
          <a:xfrm>
            <a:off x="10072255" y="2947887"/>
            <a:ext cx="471054" cy="7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002D0CD-DE72-4239-9E3D-BE5D0D125B86}"/>
              </a:ext>
            </a:extLst>
          </p:cNvPr>
          <p:cNvSpPr/>
          <p:nvPr/>
        </p:nvSpPr>
        <p:spPr>
          <a:xfrm>
            <a:off x="10754059" y="2403884"/>
            <a:ext cx="1108492" cy="10880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E8CEE-26C2-4E78-8B4A-85892ABD6DB3}"/>
              </a:ext>
            </a:extLst>
          </p:cNvPr>
          <p:cNvSpPr txBox="1"/>
          <p:nvPr/>
        </p:nvSpPr>
        <p:spPr>
          <a:xfrm>
            <a:off x="342209" y="3697293"/>
            <a:ext cx="6823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000" dirty="0">
                <a:solidFill>
                  <a:schemeClr val="tx1">
                    <a:lumMod val="10000"/>
                  </a:schemeClr>
                </a:solidFill>
              </a:rPr>
              <a:t>Εκπαίδευση μέσω της συνάρτησης </a:t>
            </a:r>
            <a:r>
              <a:rPr lang="en-GB" sz="2000" b="1" dirty="0" err="1">
                <a:solidFill>
                  <a:schemeClr val="tx1">
                    <a:lumMod val="10000"/>
                  </a:schemeClr>
                </a:solidFill>
              </a:rPr>
              <a:t>svm_model_training</a:t>
            </a:r>
            <a:r>
              <a:rPr lang="el-GR" sz="2000" dirty="0">
                <a:solidFill>
                  <a:schemeClr val="tx1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71BA64-FC78-4CE5-A6D0-2C9B57EA8491}"/>
              </a:ext>
            </a:extLst>
          </p:cNvPr>
          <p:cNvSpPr txBox="1"/>
          <p:nvPr/>
        </p:nvSpPr>
        <p:spPr>
          <a:xfrm>
            <a:off x="3077699" y="4709202"/>
            <a:ext cx="4977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</a:t>
            </a:r>
            <a:r>
              <a:rPr lang="el-GR" sz="2000" dirty="0"/>
              <a:t>ε τη βοήθεια</a:t>
            </a:r>
            <a:r>
              <a:rPr lang="el-GR" sz="2000" b="1" dirty="0"/>
              <a:t> </a:t>
            </a:r>
            <a:r>
              <a:rPr lang="el-GR" sz="2000" dirty="0"/>
              <a:t>της βιβλιοθήκης </a:t>
            </a:r>
            <a:r>
              <a:rPr lang="el-GR" sz="2000" b="1" i="1" dirty="0" err="1"/>
              <a:t>sk</a:t>
            </a:r>
            <a:r>
              <a:rPr lang="en-GB" sz="2000" b="1" i="1" dirty="0"/>
              <a:t>learn</a:t>
            </a:r>
            <a:endParaRPr lang="el-GR" sz="3200" dirty="0"/>
          </a:p>
        </p:txBody>
      </p:sp>
      <p:sp>
        <p:nvSpPr>
          <p:cNvPr id="22" name="Callout: Left Arrow 21">
            <a:extLst>
              <a:ext uri="{FF2B5EF4-FFF2-40B4-BE49-F238E27FC236}">
                <a16:creationId xmlns:a16="http://schemas.microsoft.com/office/drawing/2014/main" id="{946F12AD-B3D3-4267-9E7A-A9EDF8C7CE36}"/>
              </a:ext>
            </a:extLst>
          </p:cNvPr>
          <p:cNvSpPr/>
          <p:nvPr/>
        </p:nvSpPr>
        <p:spPr>
          <a:xfrm>
            <a:off x="7165732" y="3526532"/>
            <a:ext cx="3588327" cy="738322"/>
          </a:xfrm>
          <a:prstGeom prst="leftArrowCallout">
            <a:avLst>
              <a:gd name="adj1" fmla="val 13447"/>
              <a:gd name="adj2" fmla="val 17364"/>
              <a:gd name="adj3" fmla="val 25000"/>
              <a:gd name="adj4" fmla="val 9084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dirty="0">
                <a:solidFill>
                  <a:schemeClr val="tx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δέχεται σαν όρισμα τις λίστες </a:t>
            </a:r>
            <a:r>
              <a:rPr lang="fr-FR" sz="1800" b="1" dirty="0">
                <a:solidFill>
                  <a:schemeClr val="tx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source_x</a:t>
            </a:r>
            <a:r>
              <a:rPr lang="fr-FR" sz="1800" dirty="0">
                <a:solidFill>
                  <a:schemeClr val="tx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και </a:t>
            </a:r>
            <a:r>
              <a:rPr lang="fr-FR" sz="1800" b="1" dirty="0">
                <a:solidFill>
                  <a:schemeClr val="tx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source_y</a:t>
            </a:r>
            <a:endParaRPr lang="el-GR" sz="1800" b="1" dirty="0">
              <a:solidFill>
                <a:schemeClr val="tx1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3FE2AB-A73A-4EF4-A1E6-13D3C9140179}"/>
              </a:ext>
            </a:extLst>
          </p:cNvPr>
          <p:cNvCxnSpPr/>
          <p:nvPr/>
        </p:nvCxnSpPr>
        <p:spPr>
          <a:xfrm>
            <a:off x="5437611" y="4220750"/>
            <a:ext cx="0" cy="488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Γραμμή σύνδεσης: Γωνιώδης 18">
            <a:extLst>
              <a:ext uri="{FF2B5EF4-FFF2-40B4-BE49-F238E27FC236}">
                <a16:creationId xmlns:a16="http://schemas.microsoft.com/office/drawing/2014/main" id="{D2781942-9AC5-4AFA-B0A6-74B8C58F73A0}"/>
              </a:ext>
            </a:extLst>
          </p:cNvPr>
          <p:cNvCxnSpPr/>
          <p:nvPr/>
        </p:nvCxnSpPr>
        <p:spPr>
          <a:xfrm>
            <a:off x="7049535" y="5135132"/>
            <a:ext cx="518200" cy="301658"/>
          </a:xfrm>
          <a:prstGeom prst="bentConnector3">
            <a:avLst>
              <a:gd name="adj1" fmla="val 88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Γραμμή σύνδεσης: Γωνιώδης 18">
            <a:extLst>
              <a:ext uri="{FF2B5EF4-FFF2-40B4-BE49-F238E27FC236}">
                <a16:creationId xmlns:a16="http://schemas.microsoft.com/office/drawing/2014/main" id="{A8DE34EE-8B25-4B79-9689-70F00C93C0AD}"/>
              </a:ext>
            </a:extLst>
          </p:cNvPr>
          <p:cNvCxnSpPr/>
          <p:nvPr/>
        </p:nvCxnSpPr>
        <p:spPr>
          <a:xfrm>
            <a:off x="7049535" y="5462610"/>
            <a:ext cx="518200" cy="301658"/>
          </a:xfrm>
          <a:prstGeom prst="bentConnector3">
            <a:avLst>
              <a:gd name="adj1" fmla="val 88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A538CF-17E6-49EB-BD03-32536C28EA6F}"/>
              </a:ext>
            </a:extLst>
          </p:cNvPr>
          <p:cNvSpPr txBox="1"/>
          <p:nvPr/>
        </p:nvSpPr>
        <p:spPr>
          <a:xfrm>
            <a:off x="7740695" y="5236735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+mn-lt"/>
              </a:rPr>
              <a:t>συνάρτηση </a:t>
            </a:r>
            <a:r>
              <a:rPr lang="el-GR" sz="2000" b="1" u="sng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l-GR" sz="2000" b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b="1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20778A-1559-4788-872E-0F2B8221E18D}"/>
              </a:ext>
            </a:extLst>
          </p:cNvPr>
          <p:cNvSpPr txBox="1"/>
          <p:nvPr/>
        </p:nvSpPr>
        <p:spPr>
          <a:xfrm>
            <a:off x="7740695" y="555366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+mn-lt"/>
              </a:rPr>
              <a:t>συνάρτηση </a:t>
            </a:r>
            <a:r>
              <a:rPr lang="en-GB" sz="2000" b="1" u="sng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l-GR" sz="2000" b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1619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6" grpId="0"/>
      <p:bldP spid="18" grpId="0"/>
      <p:bldP spid="22" grpId="0" animBg="1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F27C12-D810-4274-A34F-F6F7EF265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00" y="1300875"/>
            <a:ext cx="10794000" cy="770400"/>
          </a:xfrm>
        </p:spPr>
        <p:txBody>
          <a:bodyPr>
            <a:normAutofit fontScale="90000"/>
          </a:bodyPr>
          <a:lstStyle/>
          <a:p>
            <a:r>
              <a:rPr lang="el-GR" dirty="0">
                <a:solidFill>
                  <a:srgbClr val="352CCD"/>
                </a:solidFill>
              </a:rPr>
              <a:t>5. Εκμάθηση Τοπικών Μοντέλων Πρόγνωσης Χρώματος με Χρήση </a:t>
            </a:r>
            <a:r>
              <a:rPr lang="el-GR" dirty="0" err="1">
                <a:solidFill>
                  <a:srgbClr val="352CCD"/>
                </a:solidFill>
              </a:rPr>
              <a:t>Ταξινομητών</a:t>
            </a:r>
            <a:r>
              <a:rPr lang="el-GR" dirty="0">
                <a:solidFill>
                  <a:srgbClr val="352CCD"/>
                </a:solidFill>
              </a:rPr>
              <a:t> SVM</a:t>
            </a:r>
            <a:r>
              <a:rPr lang="en-US" dirty="0">
                <a:solidFill>
                  <a:srgbClr val="352CCD"/>
                </a:solidFill>
              </a:rPr>
              <a:t> </a:t>
            </a:r>
            <a:r>
              <a:rPr lang="el-GR" sz="2800" dirty="0">
                <a:solidFill>
                  <a:srgbClr val="352CCD"/>
                </a:solidFill>
              </a:rPr>
              <a:t>(</a:t>
            </a:r>
            <a:r>
              <a:rPr lang="en-US" sz="2800" dirty="0">
                <a:solidFill>
                  <a:srgbClr val="352CCD"/>
                </a:solidFill>
              </a:rPr>
              <a:t>4</a:t>
            </a:r>
            <a:r>
              <a:rPr lang="el-GR" sz="2800" dirty="0">
                <a:solidFill>
                  <a:srgbClr val="352CCD"/>
                </a:solidFill>
              </a:rPr>
              <a:t>/4)</a:t>
            </a:r>
            <a:br>
              <a:rPr lang="el-GR" dirty="0"/>
            </a:b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D89BF-A757-4F46-B097-D0BC72C8F384}"/>
              </a:ext>
            </a:extLst>
          </p:cNvPr>
          <p:cNvSpPr/>
          <p:nvPr/>
        </p:nvSpPr>
        <p:spPr>
          <a:xfrm>
            <a:off x="3134750" y="1626480"/>
            <a:ext cx="5922499" cy="6645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Χρωματισμός της εικόνας στόχου</a:t>
            </a:r>
          </a:p>
          <a:p>
            <a:pPr algn="ctr"/>
            <a:endParaRPr lang="en-GB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F1067-FFCD-460A-AA1E-59ED80FBC734}"/>
              </a:ext>
            </a:extLst>
          </p:cNvPr>
          <p:cNvSpPr txBox="1"/>
          <p:nvPr/>
        </p:nvSpPr>
        <p:spPr>
          <a:xfrm>
            <a:off x="698999" y="2838694"/>
            <a:ext cx="7045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0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Η συνάρτηση </a:t>
            </a:r>
            <a:r>
              <a:rPr lang="el-GR" sz="2000" b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colorize_target  </a:t>
            </a:r>
            <a:r>
              <a:rPr lang="el-GR" sz="20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δέχεται σαν ορίσματα:</a:t>
            </a:r>
            <a:endParaRPr lang="en-GB" sz="2000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913C5-643A-4422-A5E9-EFF8AEEDAA85}"/>
              </a:ext>
            </a:extLst>
          </p:cNvPr>
          <p:cNvSpPr/>
          <p:nvPr/>
        </p:nvSpPr>
        <p:spPr>
          <a:xfrm>
            <a:off x="828509" y="3462123"/>
            <a:ext cx="3452546" cy="6645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ταξινομητή (Classifier) από την εκπαίδευση του 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l-G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ataset</a:t>
            </a:r>
            <a:endParaRPr lang="el-G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8AF68-6754-4DE8-A013-BB88D37138D3}"/>
              </a:ext>
            </a:extLst>
          </p:cNvPr>
          <p:cNvSpPr/>
          <p:nvPr/>
        </p:nvSpPr>
        <p:spPr>
          <a:xfrm>
            <a:off x="5118221" y="3462122"/>
            <a:ext cx="3452546" cy="6645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λίστα 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target_x </a:t>
            </a:r>
            <a:r>
              <a:rPr lang="el-G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Dataset </a:t>
            </a:r>
            <a:r>
              <a:rPr lang="el-G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της εικόνας στόχου)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B7559-5185-4951-9D3C-86FC32C443C3}"/>
              </a:ext>
            </a:extLst>
          </p:cNvPr>
          <p:cNvSpPr/>
          <p:nvPr/>
        </p:nvSpPr>
        <p:spPr>
          <a:xfrm>
            <a:off x="9279781" y="3446242"/>
            <a:ext cx="2593564" cy="6645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εικόνα στόχος και τα 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l-G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uperpixel</a:t>
            </a:r>
            <a:r>
              <a:rPr lang="el-G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της</a:t>
            </a:r>
          </a:p>
        </p:txBody>
      </p:sp>
      <p:sp>
        <p:nvSpPr>
          <p:cNvPr id="12" name="Σταυρός 8">
            <a:extLst>
              <a:ext uri="{FF2B5EF4-FFF2-40B4-BE49-F238E27FC236}">
                <a16:creationId xmlns:a16="http://schemas.microsoft.com/office/drawing/2014/main" id="{04224455-1097-4398-9690-794C933F2894}"/>
              </a:ext>
            </a:extLst>
          </p:cNvPr>
          <p:cNvSpPr/>
          <p:nvPr/>
        </p:nvSpPr>
        <p:spPr>
          <a:xfrm>
            <a:off x="8793299" y="3660660"/>
            <a:ext cx="263950" cy="235669"/>
          </a:xfrm>
          <a:prstGeom prst="plus">
            <a:avLst>
              <a:gd name="adj" fmla="val 38008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3" name="Σταυρός 8">
            <a:extLst>
              <a:ext uri="{FF2B5EF4-FFF2-40B4-BE49-F238E27FC236}">
                <a16:creationId xmlns:a16="http://schemas.microsoft.com/office/drawing/2014/main" id="{FC999109-665C-4088-9A80-85CC0B82923B}"/>
              </a:ext>
            </a:extLst>
          </p:cNvPr>
          <p:cNvSpPr/>
          <p:nvPr/>
        </p:nvSpPr>
        <p:spPr>
          <a:xfrm>
            <a:off x="4611030" y="3676540"/>
            <a:ext cx="263950" cy="235669"/>
          </a:xfrm>
          <a:prstGeom prst="plus">
            <a:avLst>
              <a:gd name="adj" fmla="val 38008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F70975-8DF4-4E3B-8990-F6BF949F1B40}"/>
              </a:ext>
            </a:extLst>
          </p:cNvPr>
          <p:cNvSpPr txBox="1"/>
          <p:nvPr/>
        </p:nvSpPr>
        <p:spPr>
          <a:xfrm>
            <a:off x="713858" y="4409940"/>
            <a:ext cx="26666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l-GR" sz="20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ροφοδότηση του SVM μοντέλου με:</a:t>
            </a:r>
            <a:endParaRPr lang="en-GB" sz="2000" dirty="0"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8D5D08-A7B4-4244-BBD6-62C0512A5254}"/>
              </a:ext>
            </a:extLst>
          </p:cNvPr>
          <p:cNvSpPr/>
          <p:nvPr/>
        </p:nvSpPr>
        <p:spPr>
          <a:xfrm>
            <a:off x="3380509" y="4453320"/>
            <a:ext cx="2138185" cy="6645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Dataset </a:t>
            </a:r>
            <a:r>
              <a:rPr lang="el-G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εικόνας στόχου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50C9D-BD4B-425D-87C7-539B3ACBEB40}"/>
              </a:ext>
            </a:extLst>
          </p:cNvPr>
          <p:cNvSpPr/>
          <p:nvPr/>
        </p:nvSpPr>
        <p:spPr>
          <a:xfrm>
            <a:off x="7791072" y="4491583"/>
            <a:ext cx="3701928" cy="6645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solidFill>
                  <a:schemeClr val="tx1">
                    <a:lumMod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 των χρωμάτων που προβλέφθηκαν (τιμές Α και Β)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7A752F-9A4F-4B9B-8CD1-D094A8F78540}"/>
              </a:ext>
            </a:extLst>
          </p:cNvPr>
          <p:cNvCxnSpPr>
            <a:cxnSpLocks/>
          </p:cNvCxnSpPr>
          <p:nvPr/>
        </p:nvCxnSpPr>
        <p:spPr>
          <a:xfrm>
            <a:off x="5770417" y="4860865"/>
            <a:ext cx="18634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88FAB75-2AFC-4BD9-B950-B57056FE2F10}"/>
              </a:ext>
            </a:extLst>
          </p:cNvPr>
          <p:cNvSpPr txBox="1"/>
          <p:nvPr/>
        </p:nvSpPr>
        <p:spPr>
          <a:xfrm>
            <a:off x="5811982" y="4479737"/>
            <a:ext cx="1648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+mn-lt"/>
              </a:rPr>
              <a:t>αποθήκευση</a:t>
            </a:r>
            <a:endParaRPr lang="en-GB" sz="2000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5D7FFB-37E3-486C-87AA-543958ACA0F9}"/>
              </a:ext>
            </a:extLst>
          </p:cNvPr>
          <p:cNvSpPr txBox="1"/>
          <p:nvPr/>
        </p:nvSpPr>
        <p:spPr>
          <a:xfrm>
            <a:off x="4611030" y="5325264"/>
            <a:ext cx="68580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l-GR" sz="2000" dirty="0"/>
              <a:t>Χρωματισμός εικόνας στόχου μέσω: </a:t>
            </a:r>
            <a:r>
              <a:rPr lang="en-GB" sz="2400" i="1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cv2.cvtColor(colored_image, cv2. </a:t>
            </a:r>
            <a:r>
              <a:rPr lang="el-GR" sz="2400" i="1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LAB2BGR)</a:t>
            </a:r>
            <a:endParaRPr lang="en-GB" sz="2400" i="1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84545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EB48-B3CF-4F0A-BED8-41827E8D16B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 flipH="1">
            <a:off x="130628" y="421817"/>
            <a:ext cx="12192000" cy="771525"/>
          </a:xfrm>
        </p:spPr>
        <p:txBody>
          <a:bodyPr/>
          <a:lstStyle/>
          <a:p>
            <a:pPr algn="ctr"/>
            <a:r>
              <a:rPr lang="el-GR" sz="4800" dirty="0">
                <a:solidFill>
                  <a:schemeClr val="tx2">
                    <a:lumMod val="75000"/>
                  </a:schemeClr>
                </a:solidFill>
              </a:rPr>
              <a:t>Τελικό Αποτέλεσμα Υλοποίησης</a:t>
            </a:r>
            <a:endParaRPr lang="en-GB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A group of deer in the snow&#10;&#10;Description automatically generated with medium confidence">
            <a:extLst>
              <a:ext uri="{FF2B5EF4-FFF2-40B4-BE49-F238E27FC236}">
                <a16:creationId xmlns:a16="http://schemas.microsoft.com/office/drawing/2014/main" id="{22BA9099-103A-4EC7-B364-2098F268A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04" y="1426616"/>
            <a:ext cx="7310592" cy="50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46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40A6A8-377B-42B2-9F42-9FFD707FB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6734" y="2429931"/>
            <a:ext cx="9076800" cy="601725"/>
          </a:xfrm>
        </p:spPr>
        <p:txBody>
          <a:bodyPr/>
          <a:lstStyle/>
          <a:p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Αναπαράσταση Εικόνας  στον Χρωματικό Χώρο </a:t>
            </a:r>
            <a:r>
              <a:rPr lang="el-GR" sz="18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1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00524DF2-D04A-4479-85B9-CAEB66956C1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66234" y="2338722"/>
            <a:ext cx="340553" cy="965444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l-G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Τίτλος 3">
            <a:extLst>
              <a:ext uri="{FF2B5EF4-FFF2-40B4-BE49-F238E27FC236}">
                <a16:creationId xmlns:a16="http://schemas.microsoft.com/office/drawing/2014/main" id="{4AD2B3BA-9293-4BFE-8B9B-284072F6EE58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5357687" y="3013602"/>
            <a:ext cx="6401497" cy="770400"/>
          </a:xfrm>
        </p:spPr>
        <p:txBody>
          <a:bodyPr/>
          <a:lstStyle/>
          <a:p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Διακριτοποίηση του Χρωματικού Χώρου </a:t>
            </a:r>
            <a:r>
              <a:rPr lang="el-GR" sz="18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με βάση ένα σύνολο συναφών εικόνων  εκπαίδευσης.</a:t>
            </a:r>
            <a:endParaRPr lang="el-GR" sz="1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Τίτλος 4">
            <a:extLst>
              <a:ext uri="{FF2B5EF4-FFF2-40B4-BE49-F238E27FC236}">
                <a16:creationId xmlns:a16="http://schemas.microsoft.com/office/drawing/2014/main" id="{D6B5DD6A-D99C-4D7C-8C93-33997DF5C342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710786" y="2927647"/>
            <a:ext cx="496001" cy="965444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l-G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Τίτλος 5">
            <a:extLst>
              <a:ext uri="{FF2B5EF4-FFF2-40B4-BE49-F238E27FC236}">
                <a16:creationId xmlns:a16="http://schemas.microsoft.com/office/drawing/2014/main" id="{6A22F146-0880-4054-9DA0-5BB77F28D413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>
            <a:off x="5346734" y="3893091"/>
            <a:ext cx="6721537" cy="770400"/>
          </a:xfrm>
        </p:spPr>
        <p:txBody>
          <a:bodyPr/>
          <a:lstStyle/>
          <a:p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Κατάτμηση Εικόνας σε </a:t>
            </a:r>
            <a:r>
              <a:rPr lang="el-GR" sz="18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Superpixels</a:t>
            </a:r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σύμφωνα με τον αλγόριθμο SLIC.</a:t>
            </a:r>
            <a:br>
              <a:rPr lang="el-GR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l-GR" sz="1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Τίτλος 6">
            <a:extLst>
              <a:ext uri="{FF2B5EF4-FFF2-40B4-BE49-F238E27FC236}">
                <a16:creationId xmlns:a16="http://schemas.microsoft.com/office/drawing/2014/main" id="{356F862C-29BA-4437-B3A4-C9F4C3EFA4C2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570839" y="3626648"/>
            <a:ext cx="614873" cy="77040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l-G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Τίτλος 7">
            <a:extLst>
              <a:ext uri="{FF2B5EF4-FFF2-40B4-BE49-F238E27FC236}">
                <a16:creationId xmlns:a16="http://schemas.microsoft.com/office/drawing/2014/main" id="{D392FDA5-5C0A-4B52-8CF3-DFD4A9C66824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5357687" y="4151147"/>
            <a:ext cx="6337489" cy="770400"/>
          </a:xfrm>
        </p:spPr>
        <p:txBody>
          <a:bodyPr/>
          <a:lstStyle/>
          <a:p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Εξαγωγή Χαρακτηριστικών Υφής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(SURF Features &amp; Gabor Features) </a:t>
            </a:r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ανά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Super Pixel.</a:t>
            </a:r>
            <a:endParaRPr lang="el-GR" sz="1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Τίτλος 8">
            <a:extLst>
              <a:ext uri="{FF2B5EF4-FFF2-40B4-BE49-F238E27FC236}">
                <a16:creationId xmlns:a16="http://schemas.microsoft.com/office/drawing/2014/main" id="{924421F2-45FD-4033-A83D-17C467EB77D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4681725" y="4160163"/>
            <a:ext cx="496001" cy="77040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l-G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Τίτλος 9">
            <a:extLst>
              <a:ext uri="{FF2B5EF4-FFF2-40B4-BE49-F238E27FC236}">
                <a16:creationId xmlns:a16="http://schemas.microsoft.com/office/drawing/2014/main" id="{17C5DA62-0175-436B-A452-5BB4328F69C5}"/>
              </a:ext>
            </a:extLst>
          </p:cNvPr>
          <p:cNvSpPr>
            <a:spLocks noGrp="1"/>
          </p:cNvSpPr>
          <p:nvPr>
            <p:ph type="ctrTitle" idx="9"/>
          </p:nvPr>
        </p:nvSpPr>
        <p:spPr>
          <a:xfrm>
            <a:off x="21987" y="1409895"/>
            <a:ext cx="5184800" cy="770400"/>
          </a:xfrm>
        </p:spPr>
        <p:txBody>
          <a:bodyPr/>
          <a:lstStyle/>
          <a:p>
            <a:r>
              <a:rPr lang="el-GR" sz="4400" dirty="0"/>
              <a:t>ΕΚΦΩΝΗΣΗ ΕΡΓΑΣΙΑΣ</a:t>
            </a:r>
          </a:p>
        </p:txBody>
      </p:sp>
      <p:sp>
        <p:nvSpPr>
          <p:cNvPr id="12" name="Τίτλος 6">
            <a:extLst>
              <a:ext uri="{FF2B5EF4-FFF2-40B4-BE49-F238E27FC236}">
                <a16:creationId xmlns:a16="http://schemas.microsoft.com/office/drawing/2014/main" id="{B7A8655E-EE90-41D2-BBB0-4F3CB925DC23}"/>
              </a:ext>
            </a:extLst>
          </p:cNvPr>
          <p:cNvSpPr txBox="1">
            <a:spLocks/>
          </p:cNvSpPr>
          <p:nvPr/>
        </p:nvSpPr>
        <p:spPr>
          <a:xfrm>
            <a:off x="4573806" y="4761194"/>
            <a:ext cx="614873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el-G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Τίτλος 7">
            <a:extLst>
              <a:ext uri="{FF2B5EF4-FFF2-40B4-BE49-F238E27FC236}">
                <a16:creationId xmlns:a16="http://schemas.microsoft.com/office/drawing/2014/main" id="{D7081D20-EBF3-44CD-AF64-BC4FC73C5AFE}"/>
              </a:ext>
            </a:extLst>
          </p:cNvPr>
          <p:cNvSpPr txBox="1">
            <a:spLocks/>
          </p:cNvSpPr>
          <p:nvPr/>
        </p:nvSpPr>
        <p:spPr>
          <a:xfrm>
            <a:off x="5346734" y="4847063"/>
            <a:ext cx="6631906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indent="-269875" algn="just">
              <a:spcAft>
                <a:spcPts val="800"/>
              </a:spcAft>
            </a:pPr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Εκμάθηση Τοπικών Μοντέλων Πρόγνωσης Χρώματος με Χρήση </a:t>
            </a:r>
            <a:r>
              <a:rPr lang="el-GR" sz="18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Ταξινομητών</a:t>
            </a:r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SVM.</a:t>
            </a:r>
          </a:p>
        </p:txBody>
      </p:sp>
      <p:sp>
        <p:nvSpPr>
          <p:cNvPr id="15" name="Τίτλος 7">
            <a:extLst>
              <a:ext uri="{FF2B5EF4-FFF2-40B4-BE49-F238E27FC236}">
                <a16:creationId xmlns:a16="http://schemas.microsoft.com/office/drawing/2014/main" id="{49B41064-08F5-463A-BD6F-87A26B75897C}"/>
              </a:ext>
            </a:extLst>
          </p:cNvPr>
          <p:cNvSpPr txBox="1">
            <a:spLocks/>
          </p:cNvSpPr>
          <p:nvPr/>
        </p:nvSpPr>
        <p:spPr>
          <a:xfrm>
            <a:off x="5346734" y="5485363"/>
            <a:ext cx="6631906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48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indent="-269875" algn="just">
              <a:spcAft>
                <a:spcPts val="800"/>
              </a:spcAft>
            </a:pPr>
            <a:r>
              <a:rPr lang="el-GR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Εκτίμηση Χρωματικού Περιεχομένου Ασπρόμαυρης Εικόνας με Χρήση Αλγορίθμων Κοπής  Γραφημάτων.</a:t>
            </a:r>
          </a:p>
        </p:txBody>
      </p:sp>
      <p:sp>
        <p:nvSpPr>
          <p:cNvPr id="16" name="Τίτλος 6">
            <a:extLst>
              <a:ext uri="{FF2B5EF4-FFF2-40B4-BE49-F238E27FC236}">
                <a16:creationId xmlns:a16="http://schemas.microsoft.com/office/drawing/2014/main" id="{EF634006-8AFE-430D-BFFF-81B61999F89B}"/>
              </a:ext>
            </a:extLst>
          </p:cNvPr>
          <p:cNvSpPr txBox="1">
            <a:spLocks/>
          </p:cNvSpPr>
          <p:nvPr/>
        </p:nvSpPr>
        <p:spPr>
          <a:xfrm>
            <a:off x="4562853" y="5410844"/>
            <a:ext cx="614873" cy="60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l-G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EC865-3CD1-4A74-84AE-50FDDEECDD62}"/>
              </a:ext>
            </a:extLst>
          </p:cNvPr>
          <p:cNvSpPr txBox="1"/>
          <p:nvPr/>
        </p:nvSpPr>
        <p:spPr>
          <a:xfrm>
            <a:off x="204829" y="2020321"/>
            <a:ext cx="42327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l-GR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Να υλοποιήσετε τις απαραίτητες αλγοριθμικές διαδικασίες για τον αυτόματο χρωματισμό μιας ασπρόμαυρης εικόνας. Συγκεκριμένα, θα πρέπει να αναπτύξετε κώδικα σε περιβάλλον </a:t>
            </a:r>
            <a:r>
              <a:rPr lang="el-GR" sz="20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el-GR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ή </a:t>
            </a:r>
            <a:r>
              <a:rPr lang="el-GR" sz="20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l-GR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για την διενέργεια των παρακάτω υπολογιστικών δραστηριοτήτων:</a:t>
            </a:r>
          </a:p>
          <a:p>
            <a:endParaRPr lang="el-GR" dirty="0">
              <a:solidFill>
                <a:schemeClr val="bg2">
                  <a:lumMod val="50000"/>
                </a:schemeClr>
              </a:solidFill>
            </a:endParaRPr>
          </a:p>
          <a:p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2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5" grpId="0"/>
      <p:bldP spid="16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CEA8-BBAA-45B2-8C8C-6DCDEB797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sz="6600" dirty="0"/>
              <a:t>Ευχαριστούμε!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04788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122C2B-DC23-4F2B-A406-E8328DCFE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352CCD"/>
                </a:solidFill>
              </a:rPr>
              <a:t>Κ</a:t>
            </a:r>
            <a:r>
              <a:rPr lang="el-GR" kern="1200" dirty="0" err="1">
                <a:solidFill>
                  <a:srgbClr val="352CCD"/>
                </a:solidFill>
              </a:rPr>
              <a:t>εντρική</a:t>
            </a:r>
            <a:r>
              <a:rPr lang="en-US" kern="1200" dirty="0">
                <a:solidFill>
                  <a:srgbClr val="352CCD"/>
                </a:solidFill>
              </a:rPr>
              <a:t> Ι</a:t>
            </a:r>
            <a:r>
              <a:rPr lang="el-GR" kern="1200" dirty="0" err="1">
                <a:solidFill>
                  <a:srgbClr val="352CCD"/>
                </a:solidFill>
              </a:rPr>
              <a:t>δέα</a:t>
            </a:r>
            <a:r>
              <a:rPr lang="en-US" kern="1200" dirty="0">
                <a:solidFill>
                  <a:srgbClr val="352CCD"/>
                </a:solidFill>
              </a:rPr>
              <a:t> Υ</a:t>
            </a:r>
            <a:r>
              <a:rPr lang="el-GR" kern="1200" dirty="0" err="1">
                <a:solidFill>
                  <a:srgbClr val="352CCD"/>
                </a:solidFill>
              </a:rPr>
              <a:t>λοποίησης</a:t>
            </a:r>
            <a:r>
              <a:rPr lang="el-GR" kern="1200" dirty="0">
                <a:solidFill>
                  <a:srgbClr val="352CCD"/>
                </a:solidFill>
              </a:rPr>
              <a:t> </a:t>
            </a:r>
            <a:r>
              <a:rPr lang="el-GR" sz="2800" kern="1200" dirty="0">
                <a:solidFill>
                  <a:srgbClr val="352CCD"/>
                </a:solidFill>
              </a:rPr>
              <a:t>(1/4)</a:t>
            </a:r>
            <a:endParaRPr lang="el-GR" dirty="0">
              <a:solidFill>
                <a:srgbClr val="352CCD"/>
              </a:solidFill>
            </a:endParaRPr>
          </a:p>
        </p:txBody>
      </p:sp>
      <p:graphicFrame>
        <p:nvGraphicFramePr>
          <p:cNvPr id="4" name="Διάγραμμα 3">
            <a:extLst>
              <a:ext uri="{FF2B5EF4-FFF2-40B4-BE49-F238E27FC236}">
                <a16:creationId xmlns:a16="http://schemas.microsoft.com/office/drawing/2014/main" id="{49FEA177-D452-4F00-8D27-74496519A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212673"/>
              </p:ext>
            </p:extLst>
          </p:nvPr>
        </p:nvGraphicFramePr>
        <p:xfrm>
          <a:off x="1408924" y="1604866"/>
          <a:ext cx="9068608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469458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E14239-A04B-43E1-ADD5-25CCC5FEF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352CCD"/>
                </a:solidFill>
              </a:rPr>
              <a:t>Κ</a:t>
            </a:r>
            <a:r>
              <a:rPr lang="el-GR" kern="1200" dirty="0" err="1">
                <a:solidFill>
                  <a:srgbClr val="352CCD"/>
                </a:solidFill>
              </a:rPr>
              <a:t>εντρική</a:t>
            </a:r>
            <a:r>
              <a:rPr lang="en-US" kern="1200" dirty="0">
                <a:solidFill>
                  <a:srgbClr val="352CCD"/>
                </a:solidFill>
              </a:rPr>
              <a:t> Ι</a:t>
            </a:r>
            <a:r>
              <a:rPr lang="el-GR" kern="1200" dirty="0" err="1">
                <a:solidFill>
                  <a:srgbClr val="352CCD"/>
                </a:solidFill>
              </a:rPr>
              <a:t>δέα</a:t>
            </a:r>
            <a:r>
              <a:rPr lang="en-US" kern="1200" dirty="0">
                <a:solidFill>
                  <a:srgbClr val="352CCD"/>
                </a:solidFill>
              </a:rPr>
              <a:t> Υ</a:t>
            </a:r>
            <a:r>
              <a:rPr lang="el-GR" kern="1200" dirty="0" err="1">
                <a:solidFill>
                  <a:srgbClr val="352CCD"/>
                </a:solidFill>
              </a:rPr>
              <a:t>λοποίησης</a:t>
            </a:r>
            <a:r>
              <a:rPr lang="el-GR" kern="1200" dirty="0">
                <a:solidFill>
                  <a:srgbClr val="352CCD"/>
                </a:solidFill>
              </a:rPr>
              <a:t> </a:t>
            </a:r>
            <a:r>
              <a:rPr lang="el-GR" sz="2800" kern="1200" dirty="0">
                <a:solidFill>
                  <a:srgbClr val="352CCD"/>
                </a:solidFill>
              </a:rPr>
              <a:t>(2/4)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135DC-E9F1-418D-9E82-6ED9C92D8213}"/>
              </a:ext>
            </a:extLst>
          </p:cNvPr>
          <p:cNvSpPr txBox="1"/>
          <p:nvPr/>
        </p:nvSpPr>
        <p:spPr>
          <a:xfrm>
            <a:off x="889518" y="1604866"/>
            <a:ext cx="104129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 1. Εύρεση οπτικά παρόμοιων εικόνων για το σχηματισμό της βάσης</a:t>
            </a:r>
          </a:p>
          <a:p>
            <a:r>
              <a:rPr lang="el-GR" sz="2400" dirty="0"/>
              <a:t>     παραδειγμάτων και την εκπαίδευσης του μοντέλου της υλοποίησης.</a:t>
            </a:r>
          </a:p>
          <a:p>
            <a:endParaRPr lang="el-GR" sz="2400" dirty="0"/>
          </a:p>
          <a:p>
            <a:r>
              <a:rPr lang="el-GR" sz="2400" dirty="0"/>
              <a:t> 2. Καθορισμός εικόνας στόχου.</a:t>
            </a:r>
          </a:p>
          <a:p>
            <a:endParaRPr lang="el-GR" sz="2400" dirty="0"/>
          </a:p>
          <a:p>
            <a:r>
              <a:rPr lang="el-GR" sz="2400" dirty="0"/>
              <a:t> 3. Μετάβαση των εικόνων του συνόλου παραδειγμάτων από το χρωματικό</a:t>
            </a:r>
          </a:p>
          <a:p>
            <a:r>
              <a:rPr lang="el-GR" sz="2400" dirty="0"/>
              <a:t>     χώρο </a:t>
            </a:r>
            <a:r>
              <a:rPr lang="en-US" sz="2400" dirty="0"/>
              <a:t>RGB </a:t>
            </a:r>
            <a:r>
              <a:rPr lang="el-GR" sz="2400" dirty="0"/>
              <a:t>στον </a:t>
            </a:r>
            <a:r>
              <a:rPr lang="en-US" sz="2400" dirty="0"/>
              <a:t>LAB</a:t>
            </a:r>
            <a:r>
              <a:rPr lang="el-GR" sz="2400" dirty="0"/>
              <a:t>.</a:t>
            </a:r>
          </a:p>
          <a:p>
            <a:endParaRPr lang="el-GR" sz="2400" dirty="0"/>
          </a:p>
          <a:p>
            <a:r>
              <a:rPr lang="el-GR" sz="2400" dirty="0"/>
              <a:t> 4. Μετατροπή της εικόνας στόχου σε </a:t>
            </a:r>
            <a:r>
              <a:rPr lang="en-US" sz="2400" dirty="0"/>
              <a:t>Grayscale </a:t>
            </a:r>
            <a:r>
              <a:rPr lang="el-GR" sz="2400" dirty="0"/>
              <a:t>εικόνα.</a:t>
            </a:r>
          </a:p>
          <a:p>
            <a:pPr marL="342900" indent="-342900">
              <a:buFont typeface="+mj-lt"/>
              <a:buAutoNum type="arabicPeriod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635966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E14239-A04B-43E1-ADD5-25CCC5FEF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352CCD"/>
                </a:solidFill>
              </a:rPr>
              <a:t>Κ</a:t>
            </a:r>
            <a:r>
              <a:rPr lang="el-GR" kern="1200" dirty="0" err="1">
                <a:solidFill>
                  <a:srgbClr val="352CCD"/>
                </a:solidFill>
              </a:rPr>
              <a:t>εντρική</a:t>
            </a:r>
            <a:r>
              <a:rPr lang="en-US" kern="1200" dirty="0">
                <a:solidFill>
                  <a:srgbClr val="352CCD"/>
                </a:solidFill>
              </a:rPr>
              <a:t> Ι</a:t>
            </a:r>
            <a:r>
              <a:rPr lang="el-GR" kern="1200" dirty="0" err="1">
                <a:solidFill>
                  <a:srgbClr val="352CCD"/>
                </a:solidFill>
              </a:rPr>
              <a:t>δέα</a:t>
            </a:r>
            <a:r>
              <a:rPr lang="en-US" kern="1200" dirty="0">
                <a:solidFill>
                  <a:srgbClr val="352CCD"/>
                </a:solidFill>
              </a:rPr>
              <a:t> Υ</a:t>
            </a:r>
            <a:r>
              <a:rPr lang="el-GR" kern="1200" dirty="0" err="1">
                <a:solidFill>
                  <a:srgbClr val="352CCD"/>
                </a:solidFill>
              </a:rPr>
              <a:t>λοποίησης</a:t>
            </a:r>
            <a:r>
              <a:rPr lang="el-GR" kern="1200" dirty="0">
                <a:solidFill>
                  <a:srgbClr val="352CCD"/>
                </a:solidFill>
              </a:rPr>
              <a:t> </a:t>
            </a:r>
            <a:r>
              <a:rPr lang="el-GR" sz="2800" kern="1200" dirty="0">
                <a:solidFill>
                  <a:srgbClr val="352CCD"/>
                </a:solidFill>
              </a:rPr>
              <a:t>(3/4)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135DC-E9F1-418D-9E82-6ED9C92D8213}"/>
              </a:ext>
            </a:extLst>
          </p:cNvPr>
          <p:cNvSpPr txBox="1"/>
          <p:nvPr/>
        </p:nvSpPr>
        <p:spPr>
          <a:xfrm>
            <a:off x="889518" y="1604866"/>
            <a:ext cx="1041296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 5. </a:t>
            </a:r>
            <a:r>
              <a:rPr lang="el-GR" sz="2400" dirty="0" err="1">
                <a:latin typeface="+mn-lt"/>
              </a:rPr>
              <a:t>Κβάντιση</a:t>
            </a:r>
            <a:r>
              <a:rPr lang="el-GR" sz="24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(Quantization) </a:t>
            </a:r>
            <a:r>
              <a:rPr lang="el-GR" sz="2400" dirty="0">
                <a:latin typeface="+mn-lt"/>
                <a:cs typeface="Calibri" panose="020F0502020204030204" pitchFamily="34" charset="0"/>
              </a:rPr>
              <a:t>χρωματικού χώρου.</a:t>
            </a:r>
          </a:p>
          <a:p>
            <a:endParaRPr lang="el-GR" sz="2400" dirty="0">
              <a:latin typeface="+mn-lt"/>
              <a:cs typeface="Calibri" panose="020F0502020204030204" pitchFamily="34" charset="0"/>
            </a:endParaRPr>
          </a:p>
          <a:p>
            <a:r>
              <a:rPr lang="el-GR" sz="2400" dirty="0">
                <a:latin typeface="+mn-lt"/>
                <a:cs typeface="Calibri" panose="020F0502020204030204" pitchFamily="34" charset="0"/>
              </a:rPr>
              <a:t> 6. Κατάτμηση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l-GR" sz="2400" dirty="0">
                <a:latin typeface="+mn-lt"/>
                <a:cs typeface="Calibri" panose="020F0502020204030204" pitchFamily="34" charset="0"/>
              </a:rPr>
              <a:t>των εικόνων (εικόνες-παραδείγματα &amp; 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target</a:t>
            </a:r>
            <a:r>
              <a:rPr lang="el-GR" sz="2400" dirty="0">
                <a:latin typeface="+mn-lt"/>
                <a:cs typeface="Calibri" panose="020F0502020204030204" pitchFamily="34" charset="0"/>
              </a:rPr>
              <a:t>) σε </a:t>
            </a:r>
            <a:r>
              <a:rPr lang="en-US" sz="2400" dirty="0" err="1">
                <a:latin typeface="+mn-lt"/>
                <a:cs typeface="Calibri" panose="020F0502020204030204" pitchFamily="34" charset="0"/>
              </a:rPr>
              <a:t>Superpixel</a:t>
            </a:r>
            <a:endParaRPr lang="el-GR" sz="2400" dirty="0">
              <a:latin typeface="+mn-lt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cs typeface="Calibri" panose="020F0502020204030204" pitchFamily="34" charset="0"/>
              </a:rPr>
              <a:t>με την βοήθεια του αλγορίθμου </a:t>
            </a:r>
            <a:r>
              <a:rPr lang="en-US" sz="2400" dirty="0">
                <a:cs typeface="Calibri" panose="020F0502020204030204" pitchFamily="34" charset="0"/>
              </a:rPr>
              <a:t>SLIC</a:t>
            </a:r>
            <a:r>
              <a:rPr lang="el-GR" sz="2400" dirty="0">
                <a:cs typeface="Calibri" panose="020F0502020204030204" pitchFamily="34" charset="0"/>
              </a:rPr>
              <a:t>.</a:t>
            </a:r>
            <a:endParaRPr lang="en-US" sz="2400" dirty="0"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7. </a:t>
            </a:r>
            <a:r>
              <a:rPr lang="el-GR" sz="2400" dirty="0">
                <a:latin typeface="+mn-lt"/>
                <a:cs typeface="Calibri" panose="020F0502020204030204" pitchFamily="34" charset="0"/>
              </a:rPr>
              <a:t>Διαδικασία εξαγωγής των χαρακτηριστικών 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SURF </a:t>
            </a:r>
            <a:r>
              <a:rPr lang="el-GR" sz="2400" dirty="0">
                <a:latin typeface="+mn-lt"/>
                <a:cs typeface="Calibri" panose="020F0502020204030204" pitchFamily="34" charset="0"/>
              </a:rPr>
              <a:t>για τις εικόνες</a:t>
            </a:r>
            <a:endParaRPr lang="en-US" sz="2400" dirty="0">
              <a:latin typeface="+mn-lt"/>
              <a:cs typeface="Calibri" panose="020F0502020204030204" pitchFamily="34" charset="0"/>
            </a:endParaRPr>
          </a:p>
          <a:p>
            <a:r>
              <a:rPr lang="en-US" sz="2400" dirty="0">
                <a:latin typeface="+mn-lt"/>
                <a:cs typeface="Calibri" panose="020F0502020204030204" pitchFamily="34" charset="0"/>
              </a:rPr>
              <a:t>    </a:t>
            </a:r>
            <a:r>
              <a:rPr lang="el-GR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l-GR" sz="2400" dirty="0">
                <a:cs typeface="Calibri" panose="020F0502020204030204" pitchFamily="34" charset="0"/>
              </a:rPr>
              <a:t>εκπαίδευσης και στόχου.</a:t>
            </a:r>
            <a:endParaRPr lang="en-US" sz="2400" dirty="0">
              <a:cs typeface="Calibri" panose="020F0502020204030204" pitchFamily="34" charset="0"/>
            </a:endParaRPr>
          </a:p>
          <a:p>
            <a:endParaRPr lang="el-GR" sz="2400" dirty="0">
              <a:latin typeface="+mn-lt"/>
              <a:cs typeface="Calibri" panose="020F0502020204030204" pitchFamily="34" charset="0"/>
            </a:endParaRPr>
          </a:p>
          <a:p>
            <a:r>
              <a:rPr lang="el-GR" sz="2400" dirty="0">
                <a:latin typeface="+mn-lt"/>
                <a:cs typeface="Calibri" panose="020F0502020204030204" pitchFamily="34" charset="0"/>
              </a:rPr>
              <a:t> 8. Διαδικασία εξαγωγής των χαρακτηριστικών 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GABOR </a:t>
            </a:r>
            <a:r>
              <a:rPr lang="el-GR" sz="2400" dirty="0">
                <a:latin typeface="+mn-lt"/>
                <a:cs typeface="Calibri" panose="020F0502020204030204" pitchFamily="34" charset="0"/>
              </a:rPr>
              <a:t>για τις εικόνες</a:t>
            </a: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cs typeface="Calibri" panose="020F0502020204030204" pitchFamily="34" charset="0"/>
              </a:rPr>
              <a:t>εκπαίδευσης και στόχου.</a:t>
            </a:r>
            <a:endParaRPr lang="en-US" sz="2400" dirty="0">
              <a:cs typeface="Calibri" panose="020F0502020204030204" pitchFamily="34" charset="0"/>
            </a:endParaRPr>
          </a:p>
          <a:p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400" dirty="0">
              <a:latin typeface="+mn-lt"/>
              <a:cs typeface="Calibri" panose="020F0502020204030204" pitchFamily="34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79368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E14239-A04B-43E1-ADD5-25CCC5FEF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352CCD"/>
                </a:solidFill>
              </a:rPr>
              <a:t>Κ</a:t>
            </a:r>
            <a:r>
              <a:rPr lang="el-GR" kern="1200" dirty="0" err="1">
                <a:solidFill>
                  <a:srgbClr val="352CCD"/>
                </a:solidFill>
              </a:rPr>
              <a:t>εντρική</a:t>
            </a:r>
            <a:r>
              <a:rPr lang="en-US" kern="1200" dirty="0">
                <a:solidFill>
                  <a:srgbClr val="352CCD"/>
                </a:solidFill>
              </a:rPr>
              <a:t> Ι</a:t>
            </a:r>
            <a:r>
              <a:rPr lang="el-GR" kern="1200" dirty="0" err="1">
                <a:solidFill>
                  <a:srgbClr val="352CCD"/>
                </a:solidFill>
              </a:rPr>
              <a:t>δέα</a:t>
            </a:r>
            <a:r>
              <a:rPr lang="en-US" kern="1200" dirty="0">
                <a:solidFill>
                  <a:srgbClr val="352CCD"/>
                </a:solidFill>
              </a:rPr>
              <a:t> Υ</a:t>
            </a:r>
            <a:r>
              <a:rPr lang="el-GR" kern="1200" dirty="0" err="1">
                <a:solidFill>
                  <a:srgbClr val="352CCD"/>
                </a:solidFill>
              </a:rPr>
              <a:t>λοποίησης</a:t>
            </a:r>
            <a:r>
              <a:rPr lang="el-GR" kern="1200" dirty="0">
                <a:solidFill>
                  <a:srgbClr val="352CCD"/>
                </a:solidFill>
              </a:rPr>
              <a:t> </a:t>
            </a:r>
            <a:r>
              <a:rPr lang="el-GR" sz="2800" kern="1200" dirty="0">
                <a:solidFill>
                  <a:srgbClr val="352CCD"/>
                </a:solidFill>
              </a:rPr>
              <a:t>(</a:t>
            </a:r>
            <a:r>
              <a:rPr lang="en-US" sz="2800" kern="1200" dirty="0">
                <a:solidFill>
                  <a:srgbClr val="352CCD"/>
                </a:solidFill>
              </a:rPr>
              <a:t>4</a:t>
            </a:r>
            <a:r>
              <a:rPr lang="el-GR" sz="2800" kern="1200" dirty="0">
                <a:solidFill>
                  <a:srgbClr val="352CCD"/>
                </a:solidFill>
              </a:rPr>
              <a:t>/4)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135DC-E9F1-418D-9E82-6ED9C92D8213}"/>
              </a:ext>
            </a:extLst>
          </p:cNvPr>
          <p:cNvSpPr txBox="1"/>
          <p:nvPr/>
        </p:nvSpPr>
        <p:spPr>
          <a:xfrm>
            <a:off x="889518" y="1604866"/>
            <a:ext cx="1043784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 </a:t>
            </a:r>
            <a:r>
              <a:rPr lang="en-US" sz="2400" dirty="0"/>
              <a:t>9. </a:t>
            </a:r>
            <a:r>
              <a:rPr lang="el-GR" sz="2400" dirty="0"/>
              <a:t>Σχηματισμός της βάσης εικόνων εκπαίδευσης (</a:t>
            </a:r>
            <a:r>
              <a:rPr lang="en-US" sz="2400" dirty="0"/>
              <a:t>Dataset)</a:t>
            </a:r>
            <a:r>
              <a:rPr lang="el-GR" sz="2400" dirty="0"/>
              <a:t>.</a:t>
            </a:r>
          </a:p>
          <a:p>
            <a:endParaRPr lang="el-GR" sz="2400" dirty="0">
              <a:cs typeface="Calibri" panose="020F0502020204030204" pitchFamily="34" charset="0"/>
            </a:endParaRPr>
          </a:p>
          <a:p>
            <a:r>
              <a:rPr lang="el-GR" sz="2400" dirty="0">
                <a:cs typeface="Calibri" panose="020F0502020204030204" pitchFamily="34" charset="0"/>
              </a:rPr>
              <a:t>10.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Εκπαίδευση του μοντέλου (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και πρόβλεψη χρωμάτων από το σύνολο</a:t>
            </a:r>
          </a:p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των κβαντισμένων εικόνων.</a:t>
            </a:r>
          </a:p>
          <a:p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11. Πρόβλεψη των χρωμάτων για τα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Superpixel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της εικόνας στόχου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και</a:t>
            </a:r>
          </a:p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      χρωματισμός της.</a:t>
            </a:r>
          </a:p>
          <a:p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12. Μεταφορά από τον χρωματικό χώρο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LAB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στον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RGB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και εμφάνιση τελικού</a:t>
            </a:r>
          </a:p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      αποτελέσματος.</a:t>
            </a:r>
          </a:p>
          <a:p>
            <a:endParaRPr lang="en-US" sz="2400" dirty="0">
              <a:cs typeface="Calibri" panose="020F0502020204030204" pitchFamily="34" charset="0"/>
            </a:endParaRPr>
          </a:p>
          <a:p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400" dirty="0">
              <a:latin typeface="+mn-lt"/>
              <a:cs typeface="Calibri" panose="020F0502020204030204" pitchFamily="34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00272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6FFB49-FDEC-4C4F-94E7-D4D4284CB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48" y="398696"/>
            <a:ext cx="11358089" cy="770400"/>
          </a:xfrm>
        </p:spPr>
        <p:txBody>
          <a:bodyPr/>
          <a:lstStyle/>
          <a:p>
            <a:r>
              <a:rPr lang="en-US" dirty="0">
                <a:solidFill>
                  <a:srgbClr val="352C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l-GR" dirty="0">
                <a:solidFill>
                  <a:srgbClr val="352C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Αναπαράσταση Εικόνας στον Χρωματικό Χώρο </a:t>
            </a:r>
            <a:r>
              <a:rPr lang="en-US" dirty="0">
                <a:solidFill>
                  <a:srgbClr val="352C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el-GR" dirty="0">
              <a:solidFill>
                <a:srgbClr val="352CC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BCD2E-543E-4DB5-8993-A19C74467BD4}"/>
              </a:ext>
            </a:extLst>
          </p:cNvPr>
          <p:cNvSpPr txBox="1"/>
          <p:nvPr/>
        </p:nvSpPr>
        <p:spPr>
          <a:xfrm>
            <a:off x="970134" y="1550858"/>
            <a:ext cx="2696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Χρωματικός χώρος:</a:t>
            </a:r>
            <a:endParaRPr lang="el-GR" sz="1600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3B51BB81-37B6-49C8-94D9-F500963A580F}"/>
              </a:ext>
            </a:extLst>
          </p:cNvPr>
          <p:cNvSpPr/>
          <p:nvPr/>
        </p:nvSpPr>
        <p:spPr>
          <a:xfrm>
            <a:off x="5010072" y="1523894"/>
            <a:ext cx="1291472" cy="6550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RGB</a:t>
            </a:r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7591EF5-366C-4390-89E0-A9B2CA45ADDD}"/>
              </a:ext>
            </a:extLst>
          </p:cNvPr>
          <p:cNvSpPr/>
          <p:nvPr/>
        </p:nvSpPr>
        <p:spPr>
          <a:xfrm>
            <a:off x="8791791" y="1474287"/>
            <a:ext cx="1291472" cy="6550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LAB</a:t>
            </a:r>
            <a:endParaRPr lang="el-GR" sz="1800" dirty="0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D39E9FC4-594B-41C0-AB0C-2682F0ADDF41}"/>
              </a:ext>
            </a:extLst>
          </p:cNvPr>
          <p:cNvSpPr/>
          <p:nvPr/>
        </p:nvSpPr>
        <p:spPr>
          <a:xfrm>
            <a:off x="4814603" y="2378663"/>
            <a:ext cx="1682410" cy="358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800" dirty="0"/>
              <a:t>3</a:t>
            </a:r>
            <a:r>
              <a:rPr lang="el-GR" dirty="0"/>
              <a:t> άγνωστοι</a:t>
            </a:r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228C9167-D533-439E-BEFD-257EA5F0B87E}"/>
              </a:ext>
            </a:extLst>
          </p:cNvPr>
          <p:cNvSpPr/>
          <p:nvPr/>
        </p:nvSpPr>
        <p:spPr>
          <a:xfrm>
            <a:off x="8596322" y="2378663"/>
            <a:ext cx="1682410" cy="358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800" dirty="0"/>
              <a:t>2</a:t>
            </a:r>
            <a:r>
              <a:rPr lang="el-GR" dirty="0"/>
              <a:t> άγνωστοι</a:t>
            </a:r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5F2F107A-FA66-418C-9612-A37A36D9CB5B}"/>
              </a:ext>
            </a:extLst>
          </p:cNvPr>
          <p:cNvCxnSpPr/>
          <p:nvPr/>
        </p:nvCxnSpPr>
        <p:spPr>
          <a:xfrm>
            <a:off x="6806153" y="2178908"/>
            <a:ext cx="1621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5662EA-9708-415D-83E2-85AB75E2F310}"/>
              </a:ext>
            </a:extLst>
          </p:cNvPr>
          <p:cNvSpPr txBox="1"/>
          <p:nvPr/>
        </p:nvSpPr>
        <p:spPr>
          <a:xfrm>
            <a:off x="7069554" y="1871131"/>
            <a:ext cx="115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μετατροπή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2657EF-7CAA-4B4D-A573-F0AFAB02E9B3}"/>
              </a:ext>
            </a:extLst>
          </p:cNvPr>
          <p:cNvSpPr txBox="1"/>
          <p:nvPr/>
        </p:nvSpPr>
        <p:spPr>
          <a:xfrm>
            <a:off x="970134" y="4910684"/>
            <a:ext cx="900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Μέσω της εντολής : </a:t>
            </a:r>
            <a:r>
              <a:rPr lang="en-GB" sz="2000" i="1" dirty="0">
                <a:solidFill>
                  <a:schemeClr val="accent3">
                    <a:lumMod val="75000"/>
                    <a:lumOff val="2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cv2.cvtColor(image, cv2. BGR</a:t>
            </a:r>
            <a:r>
              <a:rPr lang="el-GR" sz="2000" i="1" dirty="0">
                <a:solidFill>
                  <a:schemeClr val="accent3">
                    <a:lumMod val="75000"/>
                    <a:lumOff val="2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GB" sz="2000" i="1" dirty="0">
                <a:solidFill>
                  <a:schemeClr val="accent3">
                    <a:lumMod val="75000"/>
                    <a:lumOff val="2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GRAY</a:t>
            </a:r>
            <a:r>
              <a:rPr lang="el-GR" sz="2000" i="1" dirty="0">
                <a:solidFill>
                  <a:schemeClr val="accent3">
                    <a:lumMod val="75000"/>
                    <a:lumOff val="2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l-GR" sz="2000" i="1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Γραμμή σύνδεσης: Γωνιώδης 18">
            <a:extLst>
              <a:ext uri="{FF2B5EF4-FFF2-40B4-BE49-F238E27FC236}">
                <a16:creationId xmlns:a16="http://schemas.microsoft.com/office/drawing/2014/main" id="{E54FFC4F-BD7F-4128-97CF-E9C1BFF83AE2}"/>
              </a:ext>
            </a:extLst>
          </p:cNvPr>
          <p:cNvCxnSpPr/>
          <p:nvPr/>
        </p:nvCxnSpPr>
        <p:spPr>
          <a:xfrm>
            <a:off x="5137608" y="5310794"/>
            <a:ext cx="518200" cy="301658"/>
          </a:xfrm>
          <a:prstGeom prst="bentConnector3">
            <a:avLst>
              <a:gd name="adj1" fmla="val 88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Γραμμή σύνδεσης: Γωνιώδης 20">
            <a:extLst>
              <a:ext uri="{FF2B5EF4-FFF2-40B4-BE49-F238E27FC236}">
                <a16:creationId xmlns:a16="http://schemas.microsoft.com/office/drawing/2014/main" id="{8FC40AA4-BA00-4BDF-A227-4D2AD4415A42}"/>
              </a:ext>
            </a:extLst>
          </p:cNvPr>
          <p:cNvCxnSpPr/>
          <p:nvPr/>
        </p:nvCxnSpPr>
        <p:spPr>
          <a:xfrm>
            <a:off x="5137608" y="5618838"/>
            <a:ext cx="518200" cy="301658"/>
          </a:xfrm>
          <a:prstGeom prst="bentConnector3">
            <a:avLst>
              <a:gd name="adj1" fmla="val 88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64E464-4E4C-42E3-9634-A3B3FB4E07D3}"/>
              </a:ext>
            </a:extLst>
          </p:cNvPr>
          <p:cNvSpPr txBox="1"/>
          <p:nvPr/>
        </p:nvSpPr>
        <p:spPr>
          <a:xfrm>
            <a:off x="5655808" y="5449561"/>
            <a:ext cx="3025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Εικόνα στόχου ( </a:t>
            </a:r>
            <a:r>
              <a:rPr lang="en-US" sz="1600" dirty="0" err="1"/>
              <a:t>target_image</a:t>
            </a:r>
            <a:r>
              <a:rPr lang="en-US" sz="1600" dirty="0"/>
              <a:t>)</a:t>
            </a:r>
            <a:endParaRPr lang="el-GR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19DE92-1964-4B93-A535-6B4A37B42ECC}"/>
              </a:ext>
            </a:extLst>
          </p:cNvPr>
          <p:cNvSpPr txBox="1"/>
          <p:nvPr/>
        </p:nvSpPr>
        <p:spPr>
          <a:xfrm>
            <a:off x="5649711" y="5783515"/>
            <a:ext cx="399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Εικόνες εκπαίδευσης ( </a:t>
            </a:r>
            <a:r>
              <a:rPr lang="en-US" sz="1600" dirty="0" err="1"/>
              <a:t>rgb_image</a:t>
            </a:r>
            <a:r>
              <a:rPr lang="en-US" sz="1600" dirty="0"/>
              <a:t>)</a:t>
            </a:r>
            <a:endParaRPr lang="el-GR" sz="16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FFCD0DB-B436-4539-A819-0B23E40D9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60" y="2865536"/>
            <a:ext cx="3098763" cy="17434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553A32C6-D854-4862-9B99-A2097500C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80" y="2728605"/>
            <a:ext cx="2853262" cy="22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497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7" grpId="1" animBg="1"/>
      <p:bldP spid="8" grpId="0" animBg="1"/>
      <p:bldP spid="9" grpId="0" animBg="1"/>
      <p:bldP spid="12" grpId="0"/>
      <p:bldP spid="15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793887-ECD0-456D-98EF-BD6A3C93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876693" y="1171522"/>
            <a:ext cx="10794000" cy="770400"/>
          </a:xfrm>
        </p:spPr>
        <p:txBody>
          <a:bodyPr/>
          <a:lstStyle/>
          <a:p>
            <a:r>
              <a:rPr lang="el-GR" sz="3600" dirty="0">
                <a:solidFill>
                  <a:srgbClr val="352CCD"/>
                </a:solidFill>
              </a:rPr>
              <a:t>2</a:t>
            </a:r>
            <a:r>
              <a:rPr lang="en-US" sz="3600" dirty="0">
                <a:solidFill>
                  <a:srgbClr val="352CCD"/>
                </a:solidFill>
              </a:rPr>
              <a:t>. </a:t>
            </a:r>
            <a:r>
              <a:rPr lang="el-GR" sz="3600" dirty="0">
                <a:solidFill>
                  <a:srgbClr val="352CCD"/>
                </a:solidFill>
              </a:rPr>
              <a:t> </a:t>
            </a:r>
            <a:r>
              <a:rPr lang="el-GR" dirty="0">
                <a:solidFill>
                  <a:srgbClr val="352CCD"/>
                </a:solidFill>
              </a:rPr>
              <a:t>Διακριτοποίηση</a:t>
            </a:r>
            <a:r>
              <a:rPr lang="el-GR" sz="3600" dirty="0">
                <a:solidFill>
                  <a:srgbClr val="352CCD"/>
                </a:solidFill>
              </a:rPr>
              <a:t> του Χρωματικού Χώρου LAB με βάση ένα σύνολο συναφών εικόνων εκπαίδευσης </a:t>
            </a:r>
            <a:r>
              <a:rPr lang="el-GR" sz="2400" dirty="0">
                <a:solidFill>
                  <a:srgbClr val="352CCD"/>
                </a:solidFill>
              </a:rPr>
              <a:t>(1/2)</a:t>
            </a:r>
            <a:br>
              <a:rPr lang="el-GR" sz="3600" dirty="0">
                <a:solidFill>
                  <a:srgbClr val="352CCD"/>
                </a:solidFill>
              </a:rPr>
            </a:br>
            <a:endParaRPr lang="el-GR" sz="3600" dirty="0">
              <a:solidFill>
                <a:srgbClr val="352CC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7081D-169B-4078-9344-467EBC1FD480}"/>
              </a:ext>
            </a:extLst>
          </p:cNvPr>
          <p:cNvSpPr txBox="1"/>
          <p:nvPr/>
        </p:nvSpPr>
        <p:spPr>
          <a:xfrm>
            <a:off x="608029" y="1451152"/>
            <a:ext cx="11331328" cy="313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Εφαρμογή του αλγορίθμου  </a:t>
            </a:r>
            <a:r>
              <a:rPr lang="el-GR" sz="2000" dirty="0">
                <a:sym typeface="Wingdings" panose="05000000000000000000" pitchFamily="2" charset="2"/>
              </a:rPr>
              <a:t></a:t>
            </a:r>
            <a:r>
              <a:rPr lang="el-GR" sz="2000" dirty="0"/>
              <a:t>  </a:t>
            </a:r>
            <a:r>
              <a:rPr lang="el-GR" sz="2000" b="1" u="sng" dirty="0"/>
              <a:t>K-</a:t>
            </a:r>
            <a:r>
              <a:rPr lang="el-GR" sz="2000" b="1" u="sng" dirty="0" err="1"/>
              <a:t>Means</a:t>
            </a:r>
            <a:r>
              <a:rPr lang="el-GR" sz="2000" b="1" u="sng" dirty="0"/>
              <a:t> </a:t>
            </a:r>
            <a:r>
              <a:rPr lang="en-GB" sz="2000" b="1" u="sng" dirty="0"/>
              <a:t>Clustering</a:t>
            </a:r>
            <a:r>
              <a:rPr lang="el-GR" sz="2000" b="1" dirty="0"/>
              <a:t> </a:t>
            </a:r>
            <a:r>
              <a:rPr lang="el-GR" sz="2000" dirty="0"/>
              <a:t>(βιβλιοθήκης </a:t>
            </a:r>
            <a:r>
              <a:rPr lang="en-GB" sz="2000" dirty="0" err="1"/>
              <a:t>sklearn</a:t>
            </a:r>
            <a:r>
              <a:rPr lang="el-GR" sz="2000" dirty="0"/>
              <a:t>) για </a:t>
            </a:r>
            <a:r>
              <a:rPr lang="el-GR" sz="2000" b="1" dirty="0"/>
              <a:t>όλα</a:t>
            </a:r>
            <a:r>
              <a:rPr lang="el-GR" sz="2000" dirty="0"/>
              <a:t> τα </a:t>
            </a:r>
            <a:r>
              <a:rPr lang="el-GR" sz="2000" b="1" dirty="0"/>
              <a:t>LAB </a:t>
            </a:r>
            <a:r>
              <a:rPr lang="el-GR" sz="2000" b="1" dirty="0" err="1"/>
              <a:t>pixels</a:t>
            </a:r>
            <a:r>
              <a:rPr lang="el-GR" sz="2000" b="1" dirty="0"/>
              <a:t> </a:t>
            </a:r>
            <a:r>
              <a:rPr lang="el-GR" sz="2000" dirty="0"/>
              <a:t>της εικόνας.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Πρώτα: επεξεργασία μέσω της μεθόδου </a:t>
            </a:r>
            <a:r>
              <a:rPr lang="el-GR" sz="2000" b="1" dirty="0" err="1"/>
              <a:t>reshape</a:t>
            </a:r>
            <a:r>
              <a:rPr lang="el-GR" sz="20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Από το </a:t>
            </a:r>
            <a:r>
              <a:rPr lang="el-GR" sz="2000" u="sng" dirty="0"/>
              <a:t>σύνολο των εικόνων, εξάγουμε τις τιμές A και Β</a:t>
            </a:r>
            <a:r>
              <a:rPr lang="el-GR" sz="2000" dirty="0"/>
              <a:t> </a:t>
            </a:r>
            <a:r>
              <a:rPr lang="en-US" sz="2000" dirty="0"/>
              <a:t>(</a:t>
            </a:r>
            <a:r>
              <a:rPr lang="el-GR" sz="2000" dirty="0"/>
              <a:t>του </a:t>
            </a:r>
            <a:r>
              <a:rPr lang="en-US" sz="2000" dirty="0"/>
              <a:t>LAB)</a:t>
            </a:r>
            <a:r>
              <a:rPr lang="el-GR" sz="2000" dirty="0"/>
              <a:t>, ώστε να γίνει </a:t>
            </a:r>
            <a:r>
              <a:rPr lang="en-GB" sz="2000" dirty="0"/>
              <a:t>C</a:t>
            </a:r>
            <a:r>
              <a:rPr lang="el-GR" sz="2000" dirty="0" err="1"/>
              <a:t>lustering</a:t>
            </a:r>
            <a:r>
              <a:rPr lang="el-GR" sz="2000" dirty="0"/>
              <a:t> σε Κ χρώματα.</a:t>
            </a:r>
          </a:p>
          <a:p>
            <a:pPr>
              <a:lnSpc>
                <a:spcPct val="150000"/>
              </a:lnSpc>
            </a:pPr>
            <a:r>
              <a:rPr lang="el-GR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l-GR" sz="1600" dirty="0"/>
              <a:t> </a:t>
            </a:r>
            <a:endParaRPr lang="el-GR" sz="1600" b="1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FF51059-C7B2-4FDD-BBEF-6992CEC33F2E}"/>
              </a:ext>
            </a:extLst>
          </p:cNvPr>
          <p:cNvSpPr/>
          <p:nvPr/>
        </p:nvSpPr>
        <p:spPr>
          <a:xfrm>
            <a:off x="2540524" y="3574700"/>
            <a:ext cx="2026763" cy="6622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b="1" dirty="0"/>
              <a:t>Κεντροειδή (Κ)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37919AB-6F03-4DBB-B690-7EE1D17E9A8A}"/>
              </a:ext>
            </a:extLst>
          </p:cNvPr>
          <p:cNvSpPr/>
          <p:nvPr/>
        </p:nvSpPr>
        <p:spPr>
          <a:xfrm>
            <a:off x="2540523" y="4528826"/>
            <a:ext cx="2026763" cy="6622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b="1" dirty="0"/>
              <a:t>Διάχυτα </a:t>
            </a:r>
            <a:r>
              <a:rPr lang="en-US" sz="1800" b="1" dirty="0"/>
              <a:t>pixel</a:t>
            </a:r>
            <a:endParaRPr lang="el-GR" sz="1800" b="1" dirty="0"/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DC74F8A0-6CDD-4BD1-86CE-EF7CA5962434}"/>
              </a:ext>
            </a:extLst>
          </p:cNvPr>
          <p:cNvCxnSpPr/>
          <p:nvPr/>
        </p:nvCxnSpPr>
        <p:spPr>
          <a:xfrm>
            <a:off x="4647412" y="3864922"/>
            <a:ext cx="1319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2BA6AF0E-65A2-4134-9209-8C345C85FD6C}"/>
              </a:ext>
            </a:extLst>
          </p:cNvPr>
          <p:cNvCxnSpPr/>
          <p:nvPr/>
        </p:nvCxnSpPr>
        <p:spPr>
          <a:xfrm>
            <a:off x="4647412" y="4952372"/>
            <a:ext cx="1319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F9C51220-A7E8-493D-A417-3A1704A80605}"/>
              </a:ext>
            </a:extLst>
          </p:cNvPr>
          <p:cNvSpPr/>
          <p:nvPr/>
        </p:nvSpPr>
        <p:spPr>
          <a:xfrm>
            <a:off x="6096000" y="3708089"/>
            <a:ext cx="2837468" cy="395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b="1" dirty="0">
                <a:cs typeface="Calibri" panose="020F0502020204030204" pitchFamily="34" charset="0"/>
              </a:rPr>
              <a:t>Αναπαριστούν </a:t>
            </a:r>
            <a:r>
              <a:rPr lang="el-GR" sz="1600" b="1" u="sng" dirty="0">
                <a:cs typeface="Calibri" panose="020F0502020204030204" pitchFamily="34" charset="0"/>
              </a:rPr>
              <a:t>ένα</a:t>
            </a:r>
            <a:r>
              <a:rPr lang="el-GR" sz="1600" b="1" dirty="0">
                <a:cs typeface="Calibri" panose="020F0502020204030204" pitchFamily="34" charset="0"/>
              </a:rPr>
              <a:t> χρώμα</a:t>
            </a:r>
            <a:endParaRPr lang="el-GR" sz="1600" b="1" dirty="0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9C9D5E05-F5A0-4E9D-9ECC-F9CD879CFB36}"/>
              </a:ext>
            </a:extLst>
          </p:cNvPr>
          <p:cNvSpPr/>
          <p:nvPr/>
        </p:nvSpPr>
        <p:spPr>
          <a:xfrm>
            <a:off x="6096000" y="4775125"/>
            <a:ext cx="5297864" cy="395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b="1" dirty="0"/>
              <a:t>Αντιστοιχούνται με ένα από αυτά (από τα διαθέσιμα)</a:t>
            </a:r>
            <a:endParaRPr lang="el-GR" sz="2000" b="1" dirty="0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B324396F-A381-4EFA-B8F8-27BF456B22BF}"/>
              </a:ext>
            </a:extLst>
          </p:cNvPr>
          <p:cNvSpPr/>
          <p:nvPr/>
        </p:nvSpPr>
        <p:spPr>
          <a:xfrm>
            <a:off x="1244336" y="5750172"/>
            <a:ext cx="6806153" cy="50821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>
                <a:solidFill>
                  <a:schemeClr val="bg2">
                    <a:lumMod val="50000"/>
                  </a:schemeClr>
                </a:solidFill>
              </a:rPr>
              <a:t>Εικόνα </a:t>
            </a:r>
            <a:r>
              <a:rPr lang="el-GR" sz="20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l-GR" sz="2000" b="1" dirty="0">
                <a:solidFill>
                  <a:schemeClr val="bg2">
                    <a:lumMod val="50000"/>
                  </a:schemeClr>
                </a:solidFill>
              </a:rPr>
              <a:t> Διακριτό αριθμό χρωμάτων σε </a:t>
            </a:r>
            <a:r>
              <a:rPr lang="el-GR" sz="2000" b="1" dirty="0" err="1">
                <a:solidFill>
                  <a:schemeClr val="bg2">
                    <a:lumMod val="50000"/>
                  </a:schemeClr>
                </a:solidFill>
              </a:rPr>
              <a:t>pixels</a:t>
            </a:r>
            <a:endParaRPr lang="el-G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141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24FE9D-EBC8-4217-9F2C-A1DE561DD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5645" y="1303330"/>
            <a:ext cx="11406355" cy="770400"/>
          </a:xfrm>
        </p:spPr>
        <p:txBody>
          <a:bodyPr/>
          <a:lstStyle/>
          <a:p>
            <a:r>
              <a:rPr lang="el-GR" dirty="0">
                <a:solidFill>
                  <a:srgbClr val="352CCD"/>
                </a:solidFill>
              </a:rPr>
              <a:t>2</a:t>
            </a:r>
            <a:r>
              <a:rPr lang="en-US" dirty="0">
                <a:solidFill>
                  <a:srgbClr val="352CCD"/>
                </a:solidFill>
              </a:rPr>
              <a:t>. </a:t>
            </a:r>
            <a:r>
              <a:rPr lang="el-GR" dirty="0">
                <a:solidFill>
                  <a:srgbClr val="352CCD"/>
                </a:solidFill>
              </a:rPr>
              <a:t> Διακριτοποίηση του Χρωματικού Χώρου LAB με βάση ένα σύνολο συναφών εικόνων εκπαίδευσης </a:t>
            </a:r>
            <a:r>
              <a:rPr lang="el-GR" sz="2800" dirty="0">
                <a:solidFill>
                  <a:srgbClr val="352CCD"/>
                </a:solidFill>
              </a:rPr>
              <a:t>(2/2)</a:t>
            </a:r>
            <a:br>
              <a:rPr lang="el-GR" dirty="0">
                <a:solidFill>
                  <a:srgbClr val="352CCD"/>
                </a:solidFill>
              </a:rPr>
            </a:br>
            <a:endParaRPr lang="el-GR" dirty="0">
              <a:solidFill>
                <a:srgbClr val="352CCD"/>
              </a:solidFill>
            </a:endParaRPr>
          </a:p>
        </p:txBody>
      </p:sp>
      <p:graphicFrame>
        <p:nvGraphicFramePr>
          <p:cNvPr id="3" name="Διάγραμμα 2">
            <a:extLst>
              <a:ext uri="{FF2B5EF4-FFF2-40B4-BE49-F238E27FC236}">
                <a16:creationId xmlns:a16="http://schemas.microsoft.com/office/drawing/2014/main" id="{838C4256-0670-4E20-B582-D8F4A0D1D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791376"/>
              </p:ext>
            </p:extLst>
          </p:nvPr>
        </p:nvGraphicFramePr>
        <p:xfrm>
          <a:off x="1690618" y="1688530"/>
          <a:ext cx="4573125" cy="2465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Οβάλ 4">
            <a:extLst>
              <a:ext uri="{FF2B5EF4-FFF2-40B4-BE49-F238E27FC236}">
                <a16:creationId xmlns:a16="http://schemas.microsoft.com/office/drawing/2014/main" id="{C77EA4CA-B4FC-4197-9D42-A92FFAB03261}"/>
              </a:ext>
            </a:extLst>
          </p:cNvPr>
          <p:cNvSpPr/>
          <p:nvPr/>
        </p:nvSpPr>
        <p:spPr>
          <a:xfrm>
            <a:off x="395926" y="2139885"/>
            <a:ext cx="1480008" cy="1461154"/>
          </a:xfrm>
          <a:prstGeom prst="ellipse">
            <a:avLst/>
          </a:prstGeom>
          <a:ln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b="1" dirty="0"/>
              <a:t>   </a:t>
            </a:r>
            <a:endParaRPr lang="el-GR" b="1" dirty="0"/>
          </a:p>
        </p:txBody>
      </p:sp>
      <p:pic>
        <p:nvPicPr>
          <p:cNvPr id="7" name="Γραφικό 6" descr="Βέλη με διάσημα">
            <a:extLst>
              <a:ext uri="{FF2B5EF4-FFF2-40B4-BE49-F238E27FC236}">
                <a16:creationId xmlns:a16="http://schemas.microsoft.com/office/drawing/2014/main" id="{4721BE81-0648-4E98-ACED-4700C60D77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51666" y="2656002"/>
            <a:ext cx="648984" cy="428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65A3DD-9A8C-4C1F-B21E-539F6820B1A8}"/>
              </a:ext>
            </a:extLst>
          </p:cNvPr>
          <p:cNvSpPr txBox="1"/>
          <p:nvPr/>
        </p:nvSpPr>
        <p:spPr>
          <a:xfrm>
            <a:off x="613604" y="2362630"/>
            <a:ext cx="575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0" b="1" dirty="0"/>
              <a:t>Κ</a:t>
            </a:r>
            <a:endParaRPr lang="el-GR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3C301-C6A8-4F31-9E99-191BB187F4E0}"/>
              </a:ext>
            </a:extLst>
          </p:cNvPr>
          <p:cNvSpPr txBox="1"/>
          <p:nvPr/>
        </p:nvSpPr>
        <p:spPr>
          <a:xfrm>
            <a:off x="6263743" y="2721401"/>
            <a:ext cx="3481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bg2">
                    <a:lumMod val="50000"/>
                  </a:schemeClr>
                </a:solidFill>
              </a:rPr>
              <a:t>Στη συγκεκριμένη υλοποίηση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809CB48E-5A64-49B9-B00A-3BED33BD0E5E}"/>
              </a:ext>
            </a:extLst>
          </p:cNvPr>
          <p:cNvSpPr/>
          <p:nvPr/>
        </p:nvSpPr>
        <p:spPr>
          <a:xfrm>
            <a:off x="9817280" y="2545969"/>
            <a:ext cx="1668544" cy="770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b="1" dirty="0">
                <a:solidFill>
                  <a:schemeClr val="bg2">
                    <a:lumMod val="50000"/>
                  </a:schemeClr>
                </a:solidFill>
              </a:rPr>
              <a:t>Κ = 4</a:t>
            </a:r>
            <a:endParaRPr lang="el-G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B8FF5-27FD-48EE-94D5-DF8904489F84}"/>
              </a:ext>
            </a:extLst>
          </p:cNvPr>
          <p:cNvSpPr txBox="1"/>
          <p:nvPr/>
        </p:nvSpPr>
        <p:spPr>
          <a:xfrm>
            <a:off x="512228" y="5169470"/>
            <a:ext cx="71800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2">
                    <a:lumMod val="50000"/>
                  </a:schemeClr>
                </a:solidFill>
              </a:rPr>
              <a:t>Επίλυση με τη συνάρτηση </a:t>
            </a:r>
            <a:r>
              <a:rPr lang="en-GB" sz="2400" b="1" dirty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l-GR" sz="2400" b="1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el-GR" sz="2400" b="1" dirty="0" err="1">
                <a:solidFill>
                  <a:schemeClr val="bg2">
                    <a:lumMod val="50000"/>
                  </a:schemeClr>
                </a:solidFill>
              </a:rPr>
              <a:t>quantization</a:t>
            </a:r>
            <a:r>
              <a:rPr lang="el-GR" sz="2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365483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 animBg="1"/>
      <p:bldP spid="8" grpId="0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5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oneycomb Meeting by Slidesgo">
  <a:themeElements>
    <a:clrScheme name="Simple Light">
      <a:dk1>
        <a:srgbClr val="2E2E2E"/>
      </a:dk1>
      <a:lt1>
        <a:srgbClr val="FFFFFF"/>
      </a:lt1>
      <a:dk2>
        <a:srgbClr val="595959"/>
      </a:dk2>
      <a:lt2>
        <a:srgbClr val="CCCCCC"/>
      </a:lt2>
      <a:accent1>
        <a:srgbClr val="C9A95E"/>
      </a:accent1>
      <a:accent2>
        <a:srgbClr val="212121"/>
      </a:accent2>
      <a:accent3>
        <a:srgbClr val="DDB453"/>
      </a:accent3>
      <a:accent4>
        <a:srgbClr val="DFC17B"/>
      </a:accent4>
      <a:accent5>
        <a:srgbClr val="6D551D"/>
      </a:accent5>
      <a:accent6>
        <a:srgbClr val="2E2E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102E5F"/>
      </a:dk2>
      <a:lt2>
        <a:srgbClr val="6B72EB"/>
      </a:lt2>
      <a:accent1>
        <a:srgbClr val="6987C9"/>
      </a:accent1>
      <a:accent2>
        <a:srgbClr val="FFCC33"/>
      </a:accent2>
      <a:accent3>
        <a:srgbClr val="0C064A"/>
      </a:accent3>
      <a:accent4>
        <a:srgbClr val="FF823B"/>
      </a:accent4>
      <a:accent5>
        <a:srgbClr val="1F158A"/>
      </a:accent5>
      <a:accent6>
        <a:srgbClr val="352CC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Custal Project Proposal by Slidesgo</Template>
  <TotalTime>1018</TotalTime>
  <Words>1085</Words>
  <Application>Microsoft Office PowerPoint</Application>
  <PresentationFormat>Ευρεία οθόνη</PresentationFormat>
  <Paragraphs>163</Paragraphs>
  <Slides>20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20</vt:i4>
      </vt:variant>
      <vt:variant>
        <vt:lpstr>Θέμα</vt:lpstr>
      </vt:variant>
      <vt:variant>
        <vt:i4>10</vt:i4>
      </vt:variant>
      <vt:variant>
        <vt:lpstr>Τίτλοι διαφανειών</vt:lpstr>
      </vt:variant>
      <vt:variant>
        <vt:i4>20</vt:i4>
      </vt:variant>
    </vt:vector>
  </HeadingPairs>
  <TitlesOfParts>
    <vt:vector size="50" baseType="lpstr">
      <vt:lpstr>Abel</vt:lpstr>
      <vt:lpstr>Arial</vt:lpstr>
      <vt:lpstr>Arvo</vt:lpstr>
      <vt:lpstr>Barlow Condensed</vt:lpstr>
      <vt:lpstr>Barlow Condensed Medium</vt:lpstr>
      <vt:lpstr>Barlow Condensed SemiBold</vt:lpstr>
      <vt:lpstr>Calibri</vt:lpstr>
      <vt:lpstr>Economica</vt:lpstr>
      <vt:lpstr>Fira Sans Extra Condensed Medium</vt:lpstr>
      <vt:lpstr>Lato</vt:lpstr>
      <vt:lpstr>Lato Light</vt:lpstr>
      <vt:lpstr>Livvic</vt:lpstr>
      <vt:lpstr>Montserrat</vt:lpstr>
      <vt:lpstr>Montserrat Light</vt:lpstr>
      <vt:lpstr>Proxima Nova</vt:lpstr>
      <vt:lpstr>Proxima Nova Semibold</vt:lpstr>
      <vt:lpstr>Roboto Condensed</vt:lpstr>
      <vt:lpstr>Roboto Condensed Light</vt:lpstr>
      <vt:lpstr>Rubik Light</vt:lpstr>
      <vt:lpstr>Wingdings</vt:lpstr>
      <vt:lpstr>Custal Project Proposal by Slidesgo</vt:lpstr>
      <vt:lpstr>Slidesgo Final Pages</vt:lpstr>
      <vt:lpstr>Honeycomb Meeting by Slidesgo</vt:lpstr>
      <vt:lpstr>1_Slidesgo Final Pages</vt:lpstr>
      <vt:lpstr>My Creative CV XL by Slidesgo</vt:lpstr>
      <vt:lpstr>2_SlidesGo Final Pages</vt:lpstr>
      <vt:lpstr>3_Slidesgo Final Pages</vt:lpstr>
      <vt:lpstr>My Creative CV by slidesgo</vt:lpstr>
      <vt:lpstr>4_SlidesGo Final Pages</vt:lpstr>
      <vt:lpstr>5_Slidesgo Final Pages</vt:lpstr>
      <vt:lpstr>Αυτόματος Χρωματισμός Ασπρόμαυρης Εικόνας με Χρήση Τεχνικών Μηχανικής Μάθησης</vt:lpstr>
      <vt:lpstr>Αναπαράσταση Εικόνας  στον Χρωματικό Χώρο Lab.</vt:lpstr>
      <vt:lpstr>Κεντρική Ιδέα Υλοποίησης (1/4)</vt:lpstr>
      <vt:lpstr>Κεντρική Ιδέα Υλοποίησης (2/4)</vt:lpstr>
      <vt:lpstr>Κεντρική Ιδέα Υλοποίησης (3/4)</vt:lpstr>
      <vt:lpstr>Κεντρική Ιδέα Υλοποίησης (4/4)</vt:lpstr>
      <vt:lpstr>1. Αναπαράσταση Εικόνας στον Χρωματικό Χώρο LAB</vt:lpstr>
      <vt:lpstr>2.  Διακριτοποίηση του Χρωματικού Χώρου LAB με βάση ένα σύνολο συναφών εικόνων εκπαίδευσης (1/2) </vt:lpstr>
      <vt:lpstr>2.  Διακριτοποίηση του Χρωματικού Χώρου LAB με βάση ένα σύνολο συναφών εικόνων εκπαίδευσης (2/2) </vt:lpstr>
      <vt:lpstr>3. Κατάτμηση Εικόνας σε Superpixels σύμφωνα με τον αλγόριθμο SLIC</vt:lpstr>
      <vt:lpstr>4. Εξαγωγή Χαρακτηριστικών Υφής (SURF Features &amp; Gabor Features) ανά Superpixel (1/4) </vt:lpstr>
      <vt:lpstr>4. Εξαγωγή Χαρακτηριστικών Υφής (SURF Features &amp; Gabor Features) ανά Superpixel (2/4) </vt:lpstr>
      <vt:lpstr>4. Εξαγωγή Χαρακτηριστικών Υφής (SURF Features &amp; Gabor Features) ανά Superpixel (3/4) </vt:lpstr>
      <vt:lpstr>4. Εξαγωγή Χαρακτηριστικών Υφής (SURF Features &amp; Gabor Features) ανά Superpixel (4/4) </vt:lpstr>
      <vt:lpstr>5. Εκμάθηση Τοπικών Μοντέλων Πρόγνωσης Χρώματος με Χρήση Ταξινομητών SVM (1/4) </vt:lpstr>
      <vt:lpstr>5. Εκμάθηση Τοπικών Μοντέλων Πρόγνωσης Χρώματος με Χρήση Ταξινομητών SVM (2/4)  </vt:lpstr>
      <vt:lpstr>5. Εκμάθηση Τοπικών Μοντέλων Πρόγνωσης Χρώματος με Χρήση Ταξινομητών SVM (3/4)   </vt:lpstr>
      <vt:lpstr>5. Εκμάθηση Τοπικών Μοντέλων Πρόγνωσης Χρώματος με Χρήση Ταξινομητών SVM (4/4) </vt:lpstr>
      <vt:lpstr>Τελικό Αποτέλεσμα Υλοποίησης</vt:lpstr>
      <vt:lpstr>Ευχαριστούμε!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Χρωματισμός Εικόνας με Χρήση Τεχνικών Μηχανικής Μάθησης</dc:title>
  <dc:creator>Viktoria Bourcha</dc:creator>
  <cp:lastModifiedBy>Victoria Bourcha</cp:lastModifiedBy>
  <cp:revision>80</cp:revision>
  <dcterms:created xsi:type="dcterms:W3CDTF">2021-02-11T18:52:57Z</dcterms:created>
  <dcterms:modified xsi:type="dcterms:W3CDTF">2021-03-01T13:07:46Z</dcterms:modified>
</cp:coreProperties>
</file>