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4" r:id="rId3"/>
    <p:sldId id="305" r:id="rId4"/>
    <p:sldId id="308" r:id="rId5"/>
    <p:sldId id="307" r:id="rId6"/>
    <p:sldId id="282" r:id="rId7"/>
    <p:sldId id="293" r:id="rId8"/>
    <p:sldId id="294" r:id="rId9"/>
    <p:sldId id="295" r:id="rId10"/>
    <p:sldId id="297" r:id="rId11"/>
    <p:sldId id="291" r:id="rId12"/>
    <p:sldId id="296" r:id="rId13"/>
    <p:sldId id="298" r:id="rId14"/>
    <p:sldId id="299" r:id="rId15"/>
    <p:sldId id="302" r:id="rId16"/>
    <p:sldId id="300" r:id="rId17"/>
    <p:sldId id="301" r:id="rId18"/>
    <p:sldId id="303" r:id="rId19"/>
    <p:sldId id="285"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F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0" d="100"/>
          <a:sy n="110" d="100"/>
        </p:scale>
        <p:origin x="492"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6" d="100"/>
          <a:sy n="86" d="100"/>
        </p:scale>
        <p:origin x="38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EE582A-D70A-4712-A2E4-8B9542953951}" type="datetime1">
              <a:rPr lang="en-GB" smtClean="0"/>
              <a:t>24/05/2023</a:t>
            </a:fld>
            <a:endParaRPr lang="en-GB"/>
          </a:p>
        </p:txBody>
      </p:sp>
      <p:sp>
        <p:nvSpPr>
          <p:cNvPr id="4" name="Footer Placehold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GB" smtClean="0"/>
              <a:t>‹#›</a:t>
            </a:fld>
            <a:endParaRPr lang="en-GB"/>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8BAE1F-2A3E-4B16-80F8-278959180D42}" type="datetime1">
              <a:rPr lang="en-GB" noProof="0" smtClean="0"/>
              <a:t>24/05/2023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GB" noProof="0" smtClean="0"/>
              <a:t>‹#›</a:t>
            </a:fld>
            <a:endParaRPr lang="en-GB"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a:t>
            </a:fld>
            <a:endParaRPr lang="en-GB"/>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10</a:t>
            </a:fld>
            <a:endParaRPr lang="en-GB"/>
          </a:p>
        </p:txBody>
      </p:sp>
    </p:spTree>
    <p:extLst>
      <p:ext uri="{BB962C8B-B14F-4D97-AF65-F5344CB8AC3E}">
        <p14:creationId xmlns:p14="http://schemas.microsoft.com/office/powerpoint/2010/main" val="3464850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11</a:t>
            </a:fld>
            <a:endParaRPr lang="en-GB"/>
          </a:p>
        </p:txBody>
      </p:sp>
    </p:spTree>
    <p:extLst>
      <p:ext uri="{BB962C8B-B14F-4D97-AF65-F5344CB8AC3E}">
        <p14:creationId xmlns:p14="http://schemas.microsoft.com/office/powerpoint/2010/main" val="304842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12</a:t>
            </a:fld>
            <a:endParaRPr lang="en-GB"/>
          </a:p>
        </p:txBody>
      </p:sp>
    </p:spTree>
    <p:extLst>
      <p:ext uri="{BB962C8B-B14F-4D97-AF65-F5344CB8AC3E}">
        <p14:creationId xmlns:p14="http://schemas.microsoft.com/office/powerpoint/2010/main" val="3718911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13</a:t>
            </a:fld>
            <a:endParaRPr lang="en-GB"/>
          </a:p>
        </p:txBody>
      </p:sp>
    </p:spTree>
    <p:extLst>
      <p:ext uri="{BB962C8B-B14F-4D97-AF65-F5344CB8AC3E}">
        <p14:creationId xmlns:p14="http://schemas.microsoft.com/office/powerpoint/2010/main" val="3854725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14</a:t>
            </a:fld>
            <a:endParaRPr lang="en-GB"/>
          </a:p>
        </p:txBody>
      </p:sp>
    </p:spTree>
    <p:extLst>
      <p:ext uri="{BB962C8B-B14F-4D97-AF65-F5344CB8AC3E}">
        <p14:creationId xmlns:p14="http://schemas.microsoft.com/office/powerpoint/2010/main" val="201580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15</a:t>
            </a:fld>
            <a:endParaRPr lang="en-GB"/>
          </a:p>
        </p:txBody>
      </p:sp>
    </p:spTree>
    <p:extLst>
      <p:ext uri="{BB962C8B-B14F-4D97-AF65-F5344CB8AC3E}">
        <p14:creationId xmlns:p14="http://schemas.microsoft.com/office/powerpoint/2010/main" val="419607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16</a:t>
            </a:fld>
            <a:endParaRPr lang="en-GB"/>
          </a:p>
        </p:txBody>
      </p:sp>
    </p:spTree>
    <p:extLst>
      <p:ext uri="{BB962C8B-B14F-4D97-AF65-F5344CB8AC3E}">
        <p14:creationId xmlns:p14="http://schemas.microsoft.com/office/powerpoint/2010/main" val="2834247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17</a:t>
            </a:fld>
            <a:endParaRPr lang="en-GB"/>
          </a:p>
        </p:txBody>
      </p:sp>
    </p:spTree>
    <p:extLst>
      <p:ext uri="{BB962C8B-B14F-4D97-AF65-F5344CB8AC3E}">
        <p14:creationId xmlns:p14="http://schemas.microsoft.com/office/powerpoint/2010/main" val="79994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18</a:t>
            </a:fld>
            <a:endParaRPr lang="en-GB"/>
          </a:p>
        </p:txBody>
      </p:sp>
    </p:spTree>
    <p:extLst>
      <p:ext uri="{BB962C8B-B14F-4D97-AF65-F5344CB8AC3E}">
        <p14:creationId xmlns:p14="http://schemas.microsoft.com/office/powerpoint/2010/main" val="2458452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19</a:t>
            </a:fld>
            <a:endParaRPr lang="en-GB"/>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751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26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71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04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6</a:t>
            </a:fld>
            <a:endParaRPr lang="en-GB"/>
          </a:p>
        </p:txBody>
      </p:sp>
    </p:spTree>
    <p:extLst>
      <p:ext uri="{BB962C8B-B14F-4D97-AF65-F5344CB8AC3E}">
        <p14:creationId xmlns:p14="http://schemas.microsoft.com/office/powerpoint/2010/main" val="293374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7</a:t>
            </a:fld>
            <a:endParaRPr lang="en-GB"/>
          </a:p>
        </p:txBody>
      </p:sp>
    </p:spTree>
    <p:extLst>
      <p:ext uri="{BB962C8B-B14F-4D97-AF65-F5344CB8AC3E}">
        <p14:creationId xmlns:p14="http://schemas.microsoft.com/office/powerpoint/2010/main" val="40542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8</a:t>
            </a:fld>
            <a:endParaRPr lang="en-GB"/>
          </a:p>
        </p:txBody>
      </p:sp>
    </p:spTree>
    <p:extLst>
      <p:ext uri="{BB962C8B-B14F-4D97-AF65-F5344CB8AC3E}">
        <p14:creationId xmlns:p14="http://schemas.microsoft.com/office/powerpoint/2010/main" val="376934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9</a:t>
            </a:fld>
            <a:endParaRPr lang="en-GB"/>
          </a:p>
        </p:txBody>
      </p:sp>
    </p:spTree>
    <p:extLst>
      <p:ext uri="{BB962C8B-B14F-4D97-AF65-F5344CB8AC3E}">
        <p14:creationId xmlns:p14="http://schemas.microsoft.com/office/powerpoint/2010/main" val="41765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87DD02D0-D2C8-4FC8-81B2-9A2721C42614}" type="datetime1">
              <a:rPr lang="en-GB" noProof="0" smtClean="0"/>
              <a:t>24/05/2023</a:t>
            </a:fld>
            <a:endParaRPr lang="en-GB" noProof="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8EA02179-5326-473E-AA98-2ABA5AC32EA4}" type="datetime1">
              <a:rPr lang="en-GB" noProof="0" smtClean="0"/>
              <a:t>24/05/2023</a:t>
            </a:fld>
            <a:endParaRPr lang="en-GB" noProof="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hasCustomPrompt="1"/>
          </p:nvPr>
        </p:nvSpPr>
        <p:spPr>
          <a:xfrm>
            <a:off x="838200" y="365125"/>
            <a:ext cx="7734300" cy="5811838"/>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764D4770-22FF-4FBD-A847-3729E4B4F20C}" type="datetime1">
              <a:rPr lang="en-GB" noProof="0" smtClean="0"/>
              <a:t>24/05/2023</a:t>
            </a:fld>
            <a:endParaRPr lang="en-GB" noProof="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B0DD5949-724A-457F-9071-62DBDC5A6936}" type="datetime1">
              <a:rPr lang="en-GB" noProof="0" smtClean="0"/>
              <a:t>24/05/2023</a:t>
            </a:fld>
            <a:endParaRPr lang="en-GB" noProof="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9CF4D177-4669-4F6B-B039-5C60F04A3CB9}" type="datetime1">
              <a:rPr lang="en-GB" noProof="0" smtClean="0"/>
              <a:t>24/05/2023</a:t>
            </a:fld>
            <a:endParaRPr lang="en-GB" noProof="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hasCustomPrompt="1"/>
          </p:nvPr>
        </p:nvSpPr>
        <p:spPr>
          <a:xfrm>
            <a:off x="838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hasCustomPrompt="1"/>
          </p:nvPr>
        </p:nvSpPr>
        <p:spPr>
          <a:xfrm>
            <a:off x="6172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0C0D1440-409F-4435-AC05-488A68747824}" type="datetime1">
              <a:rPr lang="en-GB" noProof="0" smtClean="0"/>
              <a:t>24/05/2023</a:t>
            </a:fld>
            <a:endParaRPr lang="en-GB" noProof="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hasCustomPrompt="1"/>
          </p:nvPr>
        </p:nvSpPr>
        <p:spPr>
          <a:xfrm>
            <a:off x="839788" y="2505075"/>
            <a:ext cx="5157787"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hasCustomPrompt="1"/>
          </p:nvPr>
        </p:nvSpPr>
        <p:spPr>
          <a:xfrm>
            <a:off x="6172200" y="2505075"/>
            <a:ext cx="5183188"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6846CAB0-7073-440B-95BC-975676187D91}" type="datetime1">
              <a:rPr lang="en-GB" noProof="0" smtClean="0"/>
              <a:t>24/05/2023</a:t>
            </a:fld>
            <a:endParaRPr lang="en-GB" noProof="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F03D72C7-8C80-451C-98FA-C5BDBD060ED9}" type="datetime1">
              <a:rPr lang="en-GB" noProof="0" smtClean="0"/>
              <a:t>24/05/2023</a:t>
            </a:fld>
            <a:endParaRPr lang="en-GB" noProof="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1291EEA3-59B9-4F51-885F-7E8B6CB66D83}" type="datetime1">
              <a:rPr lang="en-GB" noProof="0" smtClean="0"/>
              <a:t>24/05/2023</a:t>
            </a:fld>
            <a:endParaRPr lang="en-GB" noProof="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0A83C952-2417-4F5C-84CD-A6BA5362D781}" type="datetime1">
              <a:rPr lang="en-GB" noProof="0" smtClean="0"/>
              <a:t>24/05/2023</a:t>
            </a:fld>
            <a:endParaRPr lang="en-GB" noProof="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272C9081-3854-4E92-BB0B-4F96F8CAED11}" type="datetime1">
              <a:rPr lang="en-GB" noProof="0" smtClean="0"/>
              <a:t>24/05/2023</a:t>
            </a:fld>
            <a:endParaRPr lang="en-GB" noProof="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8ABF61A-FF13-48A8-8796-5ECEE8EE3A2F}" type="datetime1">
              <a:rPr lang="en-GB" noProof="0" smtClean="0"/>
              <a:t>24/05/2023</a:t>
            </a:fld>
            <a:endParaRPr lang="en-GB" noProof="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c.europa.eu/eurostat/statistics-explained/index.php?title=Glossary:Standardised_death_rate_(SD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c.europa.eu/eurostat/statistics-explained/index.php?title=Glossary:Standardised_death_rate_(SD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2099405"/>
            <a:ext cx="9144000" cy="1477328"/>
          </a:xfrm>
        </p:spPr>
        <p:txBody>
          <a:bodyPr lIns="0" tIns="0" rIns="0" bIns="0" rtlCol="0" anchor="t">
            <a:spAutoFit/>
          </a:bodyPr>
          <a:lstStyle/>
          <a:p>
            <a:pPr rtl="0">
              <a:lnSpc>
                <a:spcPct val="100000"/>
              </a:lnSpc>
            </a:pPr>
            <a:r>
              <a:rPr lang="en-GB" sz="4800" b="1" dirty="0">
                <a:solidFill>
                  <a:schemeClr val="bg1"/>
                </a:solidFill>
              </a:rPr>
              <a:t>Analytics Practicum II</a:t>
            </a:r>
            <a:r>
              <a:rPr lang="en-GB" sz="2000" b="1" dirty="0">
                <a:solidFill>
                  <a:schemeClr val="bg1"/>
                </a:solidFill>
              </a:rPr>
              <a:t> </a:t>
            </a:r>
            <a:r>
              <a:rPr lang="en-GB" sz="900" b="1" dirty="0">
                <a:solidFill>
                  <a:schemeClr val="bg1"/>
                </a:solidFill>
              </a:rPr>
              <a:t> </a:t>
            </a:r>
            <a:br>
              <a:rPr lang="en-GB" sz="4800" b="1" dirty="0">
                <a:solidFill>
                  <a:schemeClr val="bg1"/>
                </a:solidFill>
              </a:rPr>
            </a:br>
            <a:endParaRPr lang="en-GB"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 name="Title 1">
            <a:extLst>
              <a:ext uri="{FF2B5EF4-FFF2-40B4-BE49-F238E27FC236}">
                <a16:creationId xmlns:a16="http://schemas.microsoft.com/office/drawing/2014/main" id="{CFCE66BA-C688-51C4-F9F4-CA5CAEFE8936}"/>
              </a:ext>
            </a:extLst>
          </p:cNvPr>
          <p:cNvSpPr txBox="1">
            <a:spLocks/>
          </p:cNvSpPr>
          <p:nvPr/>
        </p:nvSpPr>
        <p:spPr>
          <a:xfrm>
            <a:off x="1523999" y="2998113"/>
            <a:ext cx="9144000" cy="861774"/>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GB" sz="2800" b="1" dirty="0">
                <a:solidFill>
                  <a:schemeClr val="bg1"/>
                </a:solidFill>
              </a:rPr>
              <a:t>Case Study: Dementia in Greece compared to other European countries</a:t>
            </a:r>
            <a:endParaRPr lang="en-GB" sz="2800" dirty="0">
              <a:solidFill>
                <a:schemeClr val="accent4"/>
              </a:solidFill>
            </a:endParaRPr>
          </a:p>
        </p:txBody>
      </p:sp>
      <p:pic>
        <p:nvPicPr>
          <p:cNvPr id="1030" name="Picture 6" descr="Λογότυπα | Οικονομικό Πανεπιστήμιο Αθηνών">
            <a:extLst>
              <a:ext uri="{FF2B5EF4-FFF2-40B4-BE49-F238E27FC236}">
                <a16:creationId xmlns:a16="http://schemas.microsoft.com/office/drawing/2014/main" id="{056FF744-C8E1-7D7D-5E35-07F17472D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109" y="5896705"/>
            <a:ext cx="3248297" cy="8273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Δεν υπάρχει διαθέσιμη περιγραφή για τη φωτογραφία.">
            <a:extLst>
              <a:ext uri="{FF2B5EF4-FFF2-40B4-BE49-F238E27FC236}">
                <a16:creationId xmlns:a16="http://schemas.microsoft.com/office/drawing/2014/main" id="{2B8F7B13-8B81-A4C4-573D-465F8B048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2948" y="5896705"/>
            <a:ext cx="827314" cy="82731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234719AF-6DBC-58E7-5A7B-069E7CFEB987}"/>
              </a:ext>
            </a:extLst>
          </p:cNvPr>
          <p:cNvSpPr txBox="1">
            <a:spLocks/>
          </p:cNvSpPr>
          <p:nvPr/>
        </p:nvSpPr>
        <p:spPr>
          <a:xfrm>
            <a:off x="1489164" y="4000242"/>
            <a:ext cx="9144000" cy="1591782"/>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GB" sz="2400" dirty="0">
                <a:solidFill>
                  <a:schemeClr val="accent4"/>
                </a:solidFill>
              </a:rPr>
              <a:t>Matsanganis Dimitrios, f2822212</a:t>
            </a:r>
          </a:p>
          <a:p>
            <a:pPr>
              <a:lnSpc>
                <a:spcPct val="150000"/>
              </a:lnSpc>
            </a:pPr>
            <a:r>
              <a:rPr lang="en-GB" sz="2400" dirty="0">
                <a:solidFill>
                  <a:schemeClr val="accent4"/>
                </a:solidFill>
              </a:rPr>
              <a:t>Professor: Mr. Karlis Dimitrios</a:t>
            </a:r>
          </a:p>
          <a:p>
            <a:pPr>
              <a:lnSpc>
                <a:spcPct val="150000"/>
              </a:lnSpc>
            </a:pPr>
            <a:r>
              <a:rPr lang="en-GB" sz="2400" dirty="0">
                <a:solidFill>
                  <a:schemeClr val="accent4"/>
                </a:solidFill>
              </a:rPr>
              <a:t>May 25</a:t>
            </a:r>
            <a:r>
              <a:rPr lang="en-GB" sz="2400" baseline="30000" dirty="0">
                <a:solidFill>
                  <a:schemeClr val="accent4"/>
                </a:solidFill>
              </a:rPr>
              <a:t>th</a:t>
            </a:r>
            <a:r>
              <a:rPr lang="en-GB" sz="2400" dirty="0">
                <a:solidFill>
                  <a:schemeClr val="accent4"/>
                </a:solidFill>
              </a:rPr>
              <a:t> 2023</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418" t="-142" r="638" b="142"/>
          <a:stretch/>
        </p:blipFill>
        <p:spPr>
          <a:xfrm>
            <a:off x="34832" y="1166942"/>
            <a:ext cx="9570722" cy="5152785"/>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0"/>
            <a:r>
              <a:rPr lang="en-GB" sz="2400" b="1" noProof="1"/>
              <a:t>Percentage Change in Greece vs Europe Dementia Death Rate (2012-2020)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614267" y="1217338"/>
            <a:ext cx="2506809" cy="4739759"/>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400" dirty="0">
              <a:latin typeface="Söhne"/>
            </a:endParaRPr>
          </a:p>
          <a:p>
            <a:pPr marL="357188" lvl="1" indent="-285750" algn="just">
              <a:buFont typeface="Wingdings" panose="05000000000000000000" pitchFamily="2" charset="2"/>
              <a:buChar char="§"/>
            </a:pPr>
            <a:r>
              <a:rPr lang="en-GB" sz="1400" dirty="0">
                <a:latin typeface="Söhne"/>
              </a:rPr>
              <a:t>Greece's death rates generally increased more each year than the European Union, except in 2012.</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As noted earlier, in 2014, Greece had an abnormal increase of 367% compared to 2% of Europe’s average.</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In 2016, Greece witnessed a substantial 20% surge in death rates, while Europe observed a modest 1% decline. </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Similarly, in 2019, Greece recorded a notable 9% increase, whereas the European Union experienced a significant decrease of 24%.</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4181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50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t>Average Standardised Dementia Death Rate (2011-2020)</a:t>
            </a:r>
            <a:endParaRPr lang="en-GB" sz="28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7102142" y="1351508"/>
            <a:ext cx="4720217" cy="4154984"/>
          </a:xfrm>
          <a:prstGeom prst="rect">
            <a:avLst/>
          </a:prstGeom>
        </p:spPr>
        <p:txBody>
          <a:bodyPr wrap="square" lIns="0" tIns="0" rIns="0" bIns="0" rtlCol="0" anchor="t">
            <a:spAutoFit/>
          </a:bodyPr>
          <a:lstStyle/>
          <a:p>
            <a:pPr marL="285750" indent="-285750" algn="l">
              <a:buFont typeface="Wingdings" panose="05000000000000000000" pitchFamily="2" charset="2"/>
              <a:buChar char="§"/>
            </a:pPr>
            <a:endParaRPr lang="en-GB" b="0" i="0" dirty="0">
              <a:solidFill>
                <a:srgbClr val="D1D5DB"/>
              </a:solidFill>
              <a:effectLst/>
              <a:latin typeface="Söhne"/>
            </a:endParaRPr>
          </a:p>
          <a:p>
            <a:pPr marL="742950" lvl="1" indent="-285750" algn="just">
              <a:buFont typeface="Wingdings" panose="05000000000000000000" pitchFamily="2" charset="2"/>
              <a:buChar char="§"/>
            </a:pPr>
            <a:r>
              <a:rPr lang="en-GB" sz="1400" dirty="0">
                <a:latin typeface="Söhne"/>
              </a:rPr>
              <a:t>The countries with the highest death rates of dementia are the United Kingdom (79.29), Netherlands (72.8), and Sweden (58.24). Other countries with relatively high death rates include Denmark (54.61), Ireland (51.48).</a:t>
            </a:r>
          </a:p>
          <a:p>
            <a:pPr lvl="1" algn="just"/>
            <a:endParaRPr lang="en-GB" sz="1400" dirty="0">
              <a:latin typeface="Söhne"/>
            </a:endParaRPr>
          </a:p>
          <a:p>
            <a:pPr marL="742950" lvl="1" indent="-285750" algn="just">
              <a:buFont typeface="Wingdings" panose="05000000000000000000" pitchFamily="2" charset="2"/>
              <a:buChar char="§"/>
            </a:pPr>
            <a:r>
              <a:rPr lang="en-GB" sz="1400" dirty="0">
                <a:latin typeface="Söhne"/>
              </a:rPr>
              <a:t>This indicates that countries in Northern Europe, such the above mentioned, exhibit higher death rates of dementia.</a:t>
            </a:r>
          </a:p>
          <a:p>
            <a:pPr lvl="1" algn="just"/>
            <a:endParaRPr lang="en-GB" sz="1400" dirty="0">
              <a:latin typeface="Söhne"/>
            </a:endParaRPr>
          </a:p>
          <a:p>
            <a:pPr marL="742950" lvl="1" indent="-285750" algn="just">
              <a:buFont typeface="Wingdings" panose="05000000000000000000" pitchFamily="2" charset="2"/>
              <a:buChar char="§"/>
            </a:pPr>
            <a:r>
              <a:rPr lang="en-GB" sz="1400" dirty="0">
                <a:latin typeface="Söhne"/>
              </a:rPr>
              <a:t>One notable abnormal is Malta, a Southern European country, which has a relatively high death rate of dementia (51.69).</a:t>
            </a:r>
          </a:p>
          <a:p>
            <a:pPr lvl="1" algn="just"/>
            <a:endParaRPr lang="en-GB" sz="1400" dirty="0">
              <a:latin typeface="Söhne"/>
            </a:endParaRPr>
          </a:p>
          <a:p>
            <a:pPr marL="742950" lvl="1" indent="-285750" algn="just">
              <a:buFont typeface="Wingdings" panose="05000000000000000000" pitchFamily="2" charset="2"/>
              <a:buChar char="§"/>
            </a:pPr>
            <a:r>
              <a:rPr lang="en-GB" sz="1400" dirty="0">
                <a:latin typeface="Söhne"/>
              </a:rPr>
              <a:t>Greece has a comparatively lower death rate of dementia (7.84), like the most of the Balkans and Southern Europe, with Romania having the smaller one of about 2%. </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pic>
        <p:nvPicPr>
          <p:cNvPr id="9" name="Picture 8">
            <a:extLst>
              <a:ext uri="{FF2B5EF4-FFF2-40B4-BE49-F238E27FC236}">
                <a16:creationId xmlns:a16="http://schemas.microsoft.com/office/drawing/2014/main" id="{A937405B-98DD-6678-0D9A-457B3A9DAE6D}"/>
              </a:ext>
            </a:extLst>
          </p:cNvPr>
          <p:cNvPicPr>
            <a:picLocks noChangeAspect="1"/>
          </p:cNvPicPr>
          <p:nvPr/>
        </p:nvPicPr>
        <p:blipFill rotWithShape="1">
          <a:blip r:embed="rId3">
            <a:extLst>
              <a:ext uri="{28A0092B-C50C-407E-A947-70E740481C1C}">
                <a14:useLocalDpi xmlns:a14="http://schemas.microsoft.com/office/drawing/2010/main" val="0"/>
              </a:ext>
            </a:extLst>
          </a:blip>
          <a:srcRect l="16318" t="2250" r="17244" b="2733"/>
          <a:stretch/>
        </p:blipFill>
        <p:spPr>
          <a:xfrm>
            <a:off x="150926" y="969813"/>
            <a:ext cx="7084379" cy="5624711"/>
          </a:xfrm>
          <a:prstGeom prst="rect">
            <a:avLst/>
          </a:prstGeom>
        </p:spPr>
      </p:pic>
    </p:spTree>
    <p:extLst>
      <p:ext uri="{BB962C8B-B14F-4D97-AF65-F5344CB8AC3E}">
        <p14:creationId xmlns:p14="http://schemas.microsoft.com/office/powerpoint/2010/main" val="140358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182" r="140"/>
          <a:stretch/>
        </p:blipFill>
        <p:spPr>
          <a:xfrm>
            <a:off x="852885" y="957747"/>
            <a:ext cx="10381172" cy="5035048"/>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Dementia Death Rates Through the Years (2011-2020) - Trellis Plot</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60960" y="5935090"/>
            <a:ext cx="12070079" cy="1077218"/>
          </a:xfrm>
          <a:prstGeom prst="rect">
            <a:avLst/>
          </a:prstGeom>
        </p:spPr>
        <p:txBody>
          <a:bodyPr wrap="square" lIns="0" tIns="0" rIns="0" bIns="0" numCol="2" rtlCol="0" anchor="t">
            <a:spAutoFit/>
          </a:bodyPr>
          <a:lstStyle/>
          <a:p>
            <a:pPr marL="357188" lvl="1" indent="-285750" algn="just">
              <a:buFont typeface="Wingdings" panose="05000000000000000000" pitchFamily="2" charset="2"/>
              <a:buChar char="§"/>
            </a:pPr>
            <a:r>
              <a:rPr lang="en-GB" sz="1400" dirty="0">
                <a:latin typeface="Söhne"/>
              </a:rPr>
              <a:t>The above trellis plot illustrates the trend line of the dementia death rate across the EU countries over the years. An examination of the plot reveals a predominant upward trend in most of the European countries. </a:t>
            </a:r>
          </a:p>
          <a:p>
            <a:pPr marL="357188" lvl="1" indent="-285750" algn="just">
              <a:buFont typeface="Wingdings" panose="05000000000000000000" pitchFamily="2" charset="2"/>
              <a:buChar char="§"/>
            </a:pPr>
            <a:endParaRPr lang="en-GB" sz="1400" dirty="0">
              <a:latin typeface="Söhne"/>
            </a:endParaRPr>
          </a:p>
          <a:p>
            <a:pPr marL="71438" lvl="1" algn="just"/>
            <a:endParaRPr lang="en-GB" sz="1400" dirty="0">
              <a:latin typeface="Söhne"/>
            </a:endParaRPr>
          </a:p>
          <a:p>
            <a:pPr marL="627063" lvl="1" indent="-285750" algn="just">
              <a:buFont typeface="Wingdings" panose="05000000000000000000" pitchFamily="2" charset="2"/>
              <a:buChar char="§"/>
            </a:pPr>
            <a:r>
              <a:rPr lang="en-GB" sz="1400" dirty="0">
                <a:latin typeface="Söhne"/>
              </a:rPr>
              <a:t>Based on the colored area of each graph, it is evident that most countries have significantly higher values throughout the years compared to Greece.</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277173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3054" t="1485" r="2911" b="3520"/>
          <a:stretch/>
        </p:blipFill>
        <p:spPr>
          <a:xfrm>
            <a:off x="-3895" y="957746"/>
            <a:ext cx="8876990" cy="5648628"/>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Dementia Death Rate Trendlines Greece vs EU by Gender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8886636" y="896786"/>
            <a:ext cx="3200859" cy="6032421"/>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400" dirty="0">
              <a:latin typeface="Söhne"/>
            </a:endParaRPr>
          </a:p>
          <a:p>
            <a:pPr marL="357188" lvl="1" indent="-285750" algn="just">
              <a:buFont typeface="Wingdings" panose="05000000000000000000" pitchFamily="2" charset="2"/>
              <a:buChar char="§"/>
            </a:pPr>
            <a:r>
              <a:rPr lang="en-GB" sz="1400" dirty="0">
                <a:latin typeface="Söhne"/>
              </a:rPr>
              <a:t>This graph displays the trendlines of dementia death rates in Greece compared to the European Union between the years 2011 and 2020. The data is separated by gender, with separate plots for males and females. </a:t>
            </a:r>
          </a:p>
          <a:p>
            <a:pPr marL="357188" lvl="1" indent="-285750" algn="just">
              <a:buFont typeface="Wingdings" panose="05000000000000000000" pitchFamily="2" charset="2"/>
              <a:buChar char="§"/>
            </a:pPr>
            <a:r>
              <a:rPr lang="en-GB" sz="1400" dirty="0">
                <a:latin typeface="Söhne"/>
              </a:rPr>
              <a:t>The Females have higher values of dementia death rates than the Males in all years, expect the two last years in EU’s average (where the data are provided to be equal).</a:t>
            </a:r>
          </a:p>
          <a:p>
            <a:pPr marL="357188" lvl="1" indent="-285750" algn="just">
              <a:buFont typeface="Wingdings" panose="05000000000000000000" pitchFamily="2" charset="2"/>
              <a:buChar char="§"/>
            </a:pPr>
            <a:r>
              <a:rPr lang="en-GB" sz="1400" dirty="0">
                <a:latin typeface="Söhne"/>
              </a:rPr>
              <a:t>The higher value of dementia death rate origins from Females EU’s average in 2018 (41.19), while the second higher is the previous year one (2017 - 39.55). Regarding the Males the higher value origins from EU’s 2018 (39.42).</a:t>
            </a:r>
          </a:p>
          <a:p>
            <a:pPr marL="357188" lvl="1" indent="-285750" algn="just">
              <a:buFont typeface="Wingdings" panose="05000000000000000000" pitchFamily="2" charset="2"/>
              <a:buChar char="§"/>
            </a:pPr>
            <a:r>
              <a:rPr lang="en-GB" sz="1400" dirty="0">
                <a:latin typeface="Söhne"/>
              </a:rPr>
              <a:t>For Greece the higher rates for both genres origins from the 2020 year (13.75 Males - 17.83 Females).</a:t>
            </a:r>
          </a:p>
          <a:p>
            <a:pPr marL="357188" lvl="1" indent="-285750" algn="just">
              <a:buFont typeface="Wingdings" panose="05000000000000000000" pitchFamily="2" charset="2"/>
              <a:buChar char="§"/>
            </a:pPr>
            <a:r>
              <a:rPr lang="en-GB" sz="1400" dirty="0">
                <a:latin typeface="Söhne"/>
              </a:rPr>
              <a:t>The trend of dementia death rate increasing regardless of the genre except the 2019 one for all combinations apart from the Greece’s Females, which continue to rise.</a:t>
            </a:r>
          </a:p>
          <a:p>
            <a:pPr marL="357188" lvl="1" indent="-285750" algn="just">
              <a:buFont typeface="Wingdings" panose="05000000000000000000" pitchFamily="2" charset="2"/>
              <a:buChar char="§"/>
            </a:pPr>
            <a:endParaRPr lang="en-GB" sz="1400" dirty="0">
              <a:latin typeface="Söhne"/>
            </a:endParaRP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108415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3226" r="2758"/>
          <a:stretch/>
        </p:blipFill>
        <p:spPr>
          <a:xfrm>
            <a:off x="4991" y="1270505"/>
            <a:ext cx="9676902" cy="5123313"/>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Dementia Death Rate Greece vs EU by Age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681892" y="940338"/>
            <a:ext cx="2440433" cy="5601533"/>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300" dirty="0">
              <a:latin typeface="Söhne"/>
            </a:endParaRPr>
          </a:p>
          <a:p>
            <a:pPr marL="357188" lvl="1" indent="-285750" algn="just">
              <a:buFont typeface="Wingdings" panose="05000000000000000000" pitchFamily="2" charset="2"/>
              <a:buChar char="§"/>
            </a:pPr>
            <a:r>
              <a:rPr lang="en-GB" sz="1300" dirty="0">
                <a:latin typeface="Söhne"/>
              </a:rPr>
              <a:t>This graph shows a comparison of the dementia death rates between Greece and the European Union (EU) for two different age categories: "65 years or over" and "Less than 65 years.“</a:t>
            </a:r>
          </a:p>
          <a:p>
            <a:pPr marL="71438" lvl="1" algn="just"/>
            <a:endParaRPr lang="en-GB" sz="1300" dirty="0">
              <a:latin typeface="Söhne"/>
            </a:endParaRPr>
          </a:p>
          <a:p>
            <a:pPr marL="357188" lvl="1" indent="-285750" algn="just">
              <a:buFont typeface="Wingdings" panose="05000000000000000000" pitchFamily="2" charset="2"/>
              <a:buChar char="§"/>
            </a:pPr>
            <a:r>
              <a:rPr lang="en-GB" sz="1300" dirty="0">
                <a:latin typeface="Söhne"/>
              </a:rPr>
              <a:t>The EU values for the years 2019 and 2020 are suspicious since the provided data from Eurostat are the same for all categories (31.3 &amp; 34.1 - gender, ages, totals) and will not taken into consideration. </a:t>
            </a:r>
          </a:p>
          <a:p>
            <a:pPr marL="71438" lvl="1" algn="just"/>
            <a:endParaRPr lang="en-GB" sz="1300" dirty="0">
              <a:latin typeface="Söhne"/>
            </a:endParaRPr>
          </a:p>
          <a:p>
            <a:pPr marL="357188" lvl="1" indent="-285750" algn="just">
              <a:buFont typeface="Wingdings" panose="05000000000000000000" pitchFamily="2" charset="2"/>
              <a:buChar char="§"/>
            </a:pPr>
            <a:r>
              <a:rPr lang="en-GB" sz="1300" dirty="0">
                <a:latin typeface="Söhne"/>
              </a:rPr>
              <a:t>Regarding the other years it is obvious that the over 65 years category have way higher rates than the under 65 one, which both in Greece and EU can be considered 0.</a:t>
            </a:r>
          </a:p>
          <a:p>
            <a:pPr marL="71438" lvl="1" algn="just"/>
            <a:endParaRPr lang="en-GB" sz="1300" dirty="0">
              <a:latin typeface="Söhne"/>
            </a:endParaRPr>
          </a:p>
          <a:p>
            <a:pPr marL="357188" lvl="1" indent="-285750" algn="just">
              <a:buFont typeface="Wingdings" panose="05000000000000000000" pitchFamily="2" charset="2"/>
              <a:buChar char="§"/>
            </a:pPr>
            <a:r>
              <a:rPr lang="en-GB" sz="1300" dirty="0">
                <a:latin typeface="Söhne"/>
              </a:rPr>
              <a:t>For the “65 years or over" category a rising trend can be noticed for both Greece and EU. </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275846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3323" r="2741"/>
          <a:stretch/>
        </p:blipFill>
        <p:spPr>
          <a:xfrm>
            <a:off x="0" y="1498391"/>
            <a:ext cx="9396549" cy="4450828"/>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Dementia Death Rates in Greece by Age and Sex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309464" y="1027428"/>
            <a:ext cx="2812862" cy="5539978"/>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r>
              <a:rPr lang="en-GB" sz="1400" dirty="0">
                <a:latin typeface="Söhne"/>
              </a:rPr>
              <a:t>This scatterplot represents with squares the over 65 age category and with triangles  the under 65 years one. Regarding the gender the males are representing with blue and the females with red.</a:t>
            </a:r>
          </a:p>
          <a:p>
            <a:pPr marL="71438" lvl="1" algn="just"/>
            <a:endParaRPr lang="en-GB" sz="800" dirty="0">
              <a:latin typeface="Söhne"/>
            </a:endParaRPr>
          </a:p>
          <a:p>
            <a:pPr marL="357188" lvl="1" indent="-285750" algn="just">
              <a:buFont typeface="Wingdings" panose="05000000000000000000" pitchFamily="2" charset="2"/>
              <a:buChar char="§"/>
            </a:pPr>
            <a:r>
              <a:rPr lang="en-GB" sz="1400" dirty="0">
                <a:latin typeface="Söhne"/>
              </a:rPr>
              <a:t>As it noticed earlier as well, this graph verifies that there is a rising trend in Greece’s dementia death rates regardless the gender for the elder people (over 65). Furthermore, the females are appeared to having the higher vales in this age category in all years.</a:t>
            </a:r>
          </a:p>
          <a:p>
            <a:pPr marL="71438" lvl="1" algn="just"/>
            <a:endParaRPr lang="en-GB" sz="800" dirty="0">
              <a:latin typeface="Söhne"/>
            </a:endParaRPr>
          </a:p>
          <a:p>
            <a:pPr marL="357188" lvl="1" indent="-285750" algn="just">
              <a:buFont typeface="Wingdings" panose="05000000000000000000" pitchFamily="2" charset="2"/>
              <a:buChar char="§"/>
            </a:pPr>
            <a:r>
              <a:rPr lang="en-GB" sz="1400" dirty="0">
                <a:latin typeface="Söhne"/>
              </a:rPr>
              <a:t>It is needed to be pointed out an abnormal decrease for males in 2019 and for females in 2018 (both referring to the over 65 category).</a:t>
            </a:r>
          </a:p>
          <a:p>
            <a:pPr marL="71438" lvl="1" algn="just"/>
            <a:endParaRPr lang="en-GB" sz="800" dirty="0">
              <a:latin typeface="Söhne"/>
            </a:endParaRPr>
          </a:p>
          <a:p>
            <a:pPr marL="357188" lvl="1" indent="-285750" algn="just">
              <a:buFont typeface="Wingdings" panose="05000000000000000000" pitchFamily="2" charset="2"/>
              <a:buChar char="§"/>
            </a:pPr>
            <a:r>
              <a:rPr lang="en-GB" sz="1400" dirty="0">
                <a:latin typeface="Söhne"/>
              </a:rPr>
              <a:t>The under 65 years category presents very low values about 0.5 for all years, regardless the gender.</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278309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160" t="196" r="501" b="-196"/>
          <a:stretch/>
        </p:blipFill>
        <p:spPr>
          <a:xfrm>
            <a:off x="0" y="1279383"/>
            <a:ext cx="9117367" cy="4779489"/>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Dementia Death Rate Greece vs EU by Gender aged 65 or over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046347" y="808006"/>
            <a:ext cx="3076660" cy="5816977"/>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400" dirty="0">
              <a:latin typeface="Söhne"/>
            </a:endParaRPr>
          </a:p>
          <a:p>
            <a:pPr marL="357188" lvl="1" indent="-285750" algn="just">
              <a:buFont typeface="Wingdings" panose="05000000000000000000" pitchFamily="2" charset="2"/>
              <a:buChar char="§"/>
            </a:pPr>
            <a:r>
              <a:rPr lang="en-GB" sz="1400" dirty="0">
                <a:latin typeface="Söhne"/>
              </a:rPr>
              <a:t>This graph is a line chart comparing the Greece and European Union based on the age category over 65 years old and gender wise. The years 2019 and 2020 were excluded since the EU values seems to be invalid. </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Based on the graph, the Females achieve higher death rates than Males in all years and in both Greece and EU.</a:t>
            </a:r>
          </a:p>
          <a:p>
            <a:pPr marL="71438" lvl="1" algn="just"/>
            <a:r>
              <a:rPr lang="en-GB" sz="1400" dirty="0">
                <a:latin typeface="Söhne"/>
              </a:rPr>
              <a:t> </a:t>
            </a:r>
          </a:p>
          <a:p>
            <a:pPr marL="357188" lvl="1" indent="-285750" algn="just">
              <a:buFont typeface="Wingdings" panose="05000000000000000000" pitchFamily="2" charset="2"/>
              <a:buChar char="§"/>
            </a:pPr>
            <a:r>
              <a:rPr lang="en-GB" sz="1400" dirty="0">
                <a:latin typeface="Söhne"/>
              </a:rPr>
              <a:t>The observed trend exhibits a general inclination towards growth, punctuated by intermittent minor decreases occurring periodically, as exemplified by the 2016 average of the European Union for both genders.</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The higher value in EU is 210.36 by Females in 2018, while in Greece the bigger one is again from Females in the prior year 69.15. Finally, EU has significantly higher death rate from Greece in both genders.</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416947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3422" r="8860"/>
          <a:stretch/>
        </p:blipFill>
        <p:spPr>
          <a:xfrm>
            <a:off x="-1" y="1230018"/>
            <a:ext cx="9274628" cy="5003033"/>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173248"/>
            <a:ext cx="11537934"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Comparison of Dementia Death Rates between Greece, EU, and Selected Countries Scatterplot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283336" y="799297"/>
            <a:ext cx="2830961" cy="6032421"/>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400" dirty="0">
              <a:latin typeface="Söhne"/>
            </a:endParaRPr>
          </a:p>
          <a:p>
            <a:pPr marL="357188" lvl="1" indent="-285750" algn="just">
              <a:buFont typeface="Wingdings" panose="05000000000000000000" pitchFamily="2" charset="2"/>
              <a:buChar char="§"/>
            </a:pPr>
            <a:r>
              <a:rPr lang="en-GB" sz="1400" dirty="0">
                <a:latin typeface="Söhne"/>
              </a:rPr>
              <a:t>This scatterplot compares dementia death rates between Greece, the EU, Cyprus, Spain, and Portugal for different age groups and genders from 2011 to 2020. The above subgraph is referring to ages over 65 and the range of the values is 0 to 289, while the second one is referring to the under 65 category and the range is 0 to 0.8.</a:t>
            </a:r>
          </a:p>
          <a:p>
            <a:pPr marL="71438" lvl="1" algn="just"/>
            <a:endParaRPr lang="en-GB" sz="700" dirty="0">
              <a:latin typeface="Söhne"/>
            </a:endParaRPr>
          </a:p>
          <a:p>
            <a:pPr marL="357188" lvl="1" indent="-285750" algn="just">
              <a:buFont typeface="Wingdings" panose="05000000000000000000" pitchFamily="2" charset="2"/>
              <a:buChar char="§"/>
            </a:pPr>
            <a:r>
              <a:rPr lang="en-GB" sz="1400" dirty="0">
                <a:latin typeface="Söhne"/>
              </a:rPr>
              <a:t>As it can be noticed, persons under 65 years old are way less probably to die from dementia (0.8 to 290). The higher rate belongs to Portuguese Males over 65 in the 2020 followed by the Females of the above category and country. </a:t>
            </a:r>
          </a:p>
          <a:p>
            <a:pPr marL="357188" lvl="1" indent="-285750" algn="just">
              <a:buFont typeface="Wingdings" panose="05000000000000000000" pitchFamily="2" charset="2"/>
              <a:buChar char="§"/>
            </a:pPr>
            <a:endParaRPr lang="en-GB" sz="800" dirty="0">
              <a:latin typeface="Söhne"/>
            </a:endParaRPr>
          </a:p>
          <a:p>
            <a:pPr marL="357188" lvl="1" indent="-285750" algn="just">
              <a:buFont typeface="Wingdings" panose="05000000000000000000" pitchFamily="2" charset="2"/>
              <a:buChar char="§"/>
            </a:pPr>
            <a:r>
              <a:rPr lang="en-GB" sz="1400" dirty="0">
                <a:latin typeface="Söhne"/>
              </a:rPr>
              <a:t>Greece no matter the rising trend on over 65 aged people, is significant below the other - similar - countries values (we exclude the EU’s average as mentioned earlier).</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358797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screenshot, display, line&#10;&#10;Description automatically generated">
            <a:extLst>
              <a:ext uri="{FF2B5EF4-FFF2-40B4-BE49-F238E27FC236}">
                <a16:creationId xmlns:a16="http://schemas.microsoft.com/office/drawing/2014/main" id="{99068653-DDFB-4E6A-6638-3669542D6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502"/>
            <a:ext cx="7515497" cy="5636623"/>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88657" y="32190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400" b="1" noProof="1"/>
              <a:t>Comparison of Dementia Death Rates Scatterplot GIF (2011-2020)</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7728520" y="1905285"/>
            <a:ext cx="4250457" cy="3231654"/>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endParaRPr lang="en-GB" sz="1400" dirty="0">
              <a:latin typeface="Söhne"/>
            </a:endParaRPr>
          </a:p>
          <a:p>
            <a:pPr marL="357188" lvl="1" indent="-285750" algn="just">
              <a:buFont typeface="Wingdings" panose="05000000000000000000" pitchFamily="2" charset="2"/>
              <a:buChar char="§"/>
            </a:pPr>
            <a:r>
              <a:rPr lang="en-GB" sz="1400" dirty="0">
                <a:latin typeface="Söhne"/>
              </a:rPr>
              <a:t>This scatterplot GIF finalizes our analysis that Greece has an rising trend regarding the dementia death rates, as most of EU countries, but is relatively lower than the most of them and the EU’s average (reliable data up to 2018).</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Greece is notated by its initials “GR” to be targeted easier and all the other countries are notated by a color representing their flag and a two-letters abbreviation (e.g. Denmark = DK).</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Higher values of dementia death rates can be found to the UK (data up to 2018), the Netherlands, and surprisingly Malta.</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401746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n-GB" sz="7200" b="1">
                <a:solidFill>
                  <a:schemeClr val="bg1"/>
                </a:solidFill>
              </a:rPr>
              <a:t>Thank you</a:t>
            </a:r>
            <a:endParaRPr lang="en-GB"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87467" y="606337"/>
            <a:ext cx="9144000" cy="738664"/>
          </a:xfrm>
        </p:spPr>
        <p:txBody>
          <a:bodyPr lIns="0" tIns="0" rIns="0" bIns="0" rtlCol="0" anchor="t">
            <a:spAutoFit/>
          </a:bodyPr>
          <a:lstStyle/>
          <a:p>
            <a:pPr rtl="0">
              <a:lnSpc>
                <a:spcPct val="100000"/>
              </a:lnSpc>
            </a:pPr>
            <a:r>
              <a:rPr lang="en-GB" sz="4800" dirty="0">
                <a:solidFill>
                  <a:srgbClr val="F59F26"/>
                </a:solidFill>
              </a:rPr>
              <a:t>What</a:t>
            </a:r>
            <a:r>
              <a:rPr lang="en-GB" sz="4800" dirty="0">
                <a:solidFill>
                  <a:schemeClr val="accent4"/>
                </a:solidFill>
              </a:rPr>
              <a:t> is Dementia </a:t>
            </a:r>
            <a:r>
              <a:rPr lang="en-GB" sz="4800" dirty="0">
                <a:solidFill>
                  <a:schemeClr val="accent4"/>
                </a:solidFill>
                <a:latin typeface="Arial" panose="020B0604020202020204" pitchFamily="34" charset="0"/>
                <a:cs typeface="Arial" panose="020B0604020202020204" pitchFamily="34" charset="0"/>
              </a:rPr>
              <a: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 name="Title 1">
            <a:extLst>
              <a:ext uri="{FF2B5EF4-FFF2-40B4-BE49-F238E27FC236}">
                <a16:creationId xmlns:a16="http://schemas.microsoft.com/office/drawing/2014/main" id="{CFCE66BA-C688-51C4-F9F4-CA5CAEFE8936}"/>
              </a:ext>
            </a:extLst>
          </p:cNvPr>
          <p:cNvSpPr txBox="1">
            <a:spLocks/>
          </p:cNvSpPr>
          <p:nvPr/>
        </p:nvSpPr>
        <p:spPr>
          <a:xfrm>
            <a:off x="1587467" y="2153380"/>
            <a:ext cx="9017061" cy="4001095"/>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srgbClr val="F59F26"/>
                </a:solidFill>
                <a:effectLst/>
                <a:uLnTx/>
                <a:uFillTx/>
                <a:latin typeface="Century Gothic"/>
                <a:ea typeface="+mj-ea"/>
                <a:cs typeface="+mj-cs"/>
              </a:rPr>
              <a:t>Dementia</a:t>
            </a:r>
            <a:r>
              <a:rPr kumimoji="0" lang="en-GB" sz="2000" b="1" i="0" u="none" strike="noStrike" kern="1200" cap="none" spc="0" normalizeH="0" baseline="0" noProof="0" dirty="0">
                <a:ln>
                  <a:noFill/>
                </a:ln>
                <a:solidFill>
                  <a:prstClr val="white"/>
                </a:solidFill>
                <a:effectLst/>
                <a:uLnTx/>
                <a:uFillTx/>
                <a:latin typeface="Century Gothic"/>
                <a:ea typeface="+mj-ea"/>
                <a:cs typeface="+mj-cs"/>
              </a:rPr>
              <a:t> is a term used to describe a group of progressive neurological disorders characterized by a decline in cognitive function, memory loss, and difficulties in thinking, reasoning, and problem-solving. </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en-GB" sz="2000" b="1" dirty="0">
              <a:solidFill>
                <a:prstClr val="white"/>
              </a:solidFill>
              <a:latin typeface="Century Gothic"/>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Century Gothic"/>
                <a:ea typeface="+mj-ea"/>
                <a:cs typeface="+mj-cs"/>
              </a:rPr>
              <a:t>It is commonly associated with aging but can also occur in younger individuals. Dementia affects a person's ability to perform daily activities and can have a significant impact on their quality of life. </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en-GB" sz="2000" b="1" dirty="0">
              <a:solidFill>
                <a:prstClr val="white"/>
              </a:solidFill>
              <a:latin typeface="Century Gothic"/>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Century Gothic"/>
                <a:ea typeface="+mj-ea"/>
                <a:cs typeface="+mj-cs"/>
              </a:rPr>
              <a:t>The condition is often caused by diseases such as Alzheimer's disease, vascular dementia, or Lewy body dementia.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en-GB" sz="2000" b="1" dirty="0">
              <a:solidFill>
                <a:prstClr val="white"/>
              </a:solidFill>
              <a:latin typeface="Century Gothic"/>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Century Gothic"/>
                <a:ea typeface="+mj-ea"/>
                <a:cs typeface="+mj-cs"/>
              </a:rPr>
              <a:t>Early diagnosis, management of symptoms, and support are essential for individuals living with dementia and their caregivers.</a:t>
            </a:r>
            <a:endParaRPr kumimoji="0" lang="en-GB" sz="2000" b="0" i="0" u="none" strike="noStrike" kern="1200" cap="none" spc="0" normalizeH="0" baseline="0" noProof="0" dirty="0">
              <a:ln>
                <a:noFill/>
              </a:ln>
              <a:solidFill>
                <a:srgbClr val="F59F26"/>
              </a:solidFill>
              <a:effectLst/>
              <a:uLnTx/>
              <a:uFillTx/>
              <a:latin typeface="Century Gothic"/>
              <a:ea typeface="+mj-ea"/>
              <a:cs typeface="+mj-cs"/>
            </a:endParaRPr>
          </a:p>
        </p:txBody>
      </p:sp>
      <p:sp>
        <p:nvSpPr>
          <p:cNvPr id="6" name="Title 1">
            <a:extLst>
              <a:ext uri="{FF2B5EF4-FFF2-40B4-BE49-F238E27FC236}">
                <a16:creationId xmlns:a16="http://schemas.microsoft.com/office/drawing/2014/main" id="{EBB391F1-FA5D-14D2-27E5-EDA502E18BDD}"/>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3B3E0D0D-CCBC-195A-CE5D-8AD10755849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2211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83768" y="530715"/>
            <a:ext cx="10476416" cy="1354217"/>
          </a:xfrm>
        </p:spPr>
        <p:txBody>
          <a:bodyPr wrap="square" lIns="0" tIns="0" rIns="0" bIns="0" rtlCol="0" anchor="t">
            <a:spAutoFit/>
          </a:bodyPr>
          <a:lstStyle/>
          <a:p>
            <a:pPr rtl="0">
              <a:lnSpc>
                <a:spcPct val="100000"/>
              </a:lnSpc>
            </a:pPr>
            <a:r>
              <a:rPr lang="en-GB" sz="4400" dirty="0">
                <a:solidFill>
                  <a:srgbClr val="F59F26"/>
                </a:solidFill>
              </a:rPr>
              <a:t>How can we compare Dementia over different EU countries </a:t>
            </a:r>
            <a:r>
              <a:rPr lang="en-GB" sz="4400" dirty="0">
                <a:solidFill>
                  <a:schemeClr val="accent4"/>
                </a:solidFill>
                <a:latin typeface="Arial" panose="020B0604020202020204" pitchFamily="34" charset="0"/>
                <a:cs typeface="Arial" panose="020B0604020202020204" pitchFamily="34" charset="0"/>
              </a:rPr>
              <a: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 name="Title 1">
            <a:extLst>
              <a:ext uri="{FF2B5EF4-FFF2-40B4-BE49-F238E27FC236}">
                <a16:creationId xmlns:a16="http://schemas.microsoft.com/office/drawing/2014/main" id="{CFCE66BA-C688-51C4-F9F4-CA5CAEFE8936}"/>
              </a:ext>
            </a:extLst>
          </p:cNvPr>
          <p:cNvSpPr txBox="1">
            <a:spLocks/>
          </p:cNvSpPr>
          <p:nvPr/>
        </p:nvSpPr>
        <p:spPr>
          <a:xfrm>
            <a:off x="783768" y="2188216"/>
            <a:ext cx="10476415" cy="4308872"/>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schemeClr val="bg1"/>
                </a:solidFill>
                <a:effectLst/>
                <a:uLnTx/>
                <a:uFillTx/>
                <a:latin typeface="Century Gothic"/>
                <a:ea typeface="+mj-ea"/>
                <a:cs typeface="+mj-cs"/>
              </a:rPr>
              <a:t>The use of</a:t>
            </a:r>
            <a:r>
              <a:rPr kumimoji="0" lang="en-GB" sz="2000" b="1" i="0" u="none" strike="noStrike" kern="1200" cap="none" spc="0" normalizeH="0" baseline="0" noProof="0" dirty="0">
                <a:ln>
                  <a:noFill/>
                </a:ln>
                <a:solidFill>
                  <a:srgbClr val="F59F26"/>
                </a:solidFill>
                <a:effectLst/>
                <a:uLnTx/>
                <a:uFillTx/>
                <a:latin typeface="Century Gothic"/>
                <a:ea typeface="+mj-ea"/>
                <a:cs typeface="+mj-cs"/>
              </a:rPr>
              <a:t> standardized death rates (SDRs) </a:t>
            </a:r>
            <a:r>
              <a:rPr kumimoji="0" lang="en-GB" sz="2000" b="1" i="0" u="none" strike="noStrike" kern="1200" cap="none" spc="0" normalizeH="0" baseline="0" noProof="0" dirty="0">
                <a:ln>
                  <a:noFill/>
                </a:ln>
                <a:solidFill>
                  <a:schemeClr val="bg1"/>
                </a:solidFill>
                <a:effectLst/>
                <a:uLnTx/>
                <a:uFillTx/>
                <a:latin typeface="Century Gothic"/>
                <a:ea typeface="+mj-ea"/>
                <a:cs typeface="+mj-cs"/>
              </a:rPr>
              <a:t>is a preferred choice for comparing dementia mortality across different countries because it provides a more accurate and meaningful comparison while accounting for differences in population age structures. Comparing the </a:t>
            </a:r>
            <a:r>
              <a:rPr kumimoji="0" lang="en-GB" sz="2000" b="1" i="0" u="none" strike="noStrike" kern="1200" cap="none" spc="0" normalizeH="0" baseline="0" noProof="0" dirty="0">
                <a:ln>
                  <a:noFill/>
                </a:ln>
                <a:solidFill>
                  <a:srgbClr val="F59F26"/>
                </a:solidFill>
                <a:effectLst/>
                <a:uLnTx/>
                <a:uFillTx/>
                <a:latin typeface="Century Gothic"/>
                <a:ea typeface="+mj-ea"/>
                <a:cs typeface="+mj-cs"/>
              </a:rPr>
              <a:t>number of occurrences </a:t>
            </a:r>
            <a:r>
              <a:rPr kumimoji="0" lang="en-GB" sz="2000" b="1" i="0" u="none" strike="noStrike" kern="1200" cap="none" spc="0" normalizeH="0" baseline="0" noProof="0" dirty="0">
                <a:ln>
                  <a:noFill/>
                </a:ln>
                <a:solidFill>
                  <a:schemeClr val="bg1"/>
                </a:solidFill>
                <a:effectLst/>
                <a:uLnTx/>
                <a:uFillTx/>
                <a:latin typeface="Century Gothic"/>
                <a:ea typeface="+mj-ea"/>
                <a:cs typeface="+mj-cs"/>
              </a:rPr>
              <a:t>or cases of dementia alone may not provide a fair comparison due to variations in population demographics, such as age distribution or population’s size. Also, by using SDRs, which adjust for age and sex, comparisons can be made while minimizing the influence of differences in population age compositions.</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GB" sz="2000" b="1" i="0" u="none" strike="noStrike" kern="1200" cap="none" spc="0" normalizeH="0" baseline="0" noProof="0" dirty="0">
              <a:ln>
                <a:noFill/>
              </a:ln>
              <a:solidFill>
                <a:schemeClr val="bg1"/>
              </a:solidFill>
              <a:effectLst/>
              <a:uLnTx/>
              <a:uFillTx/>
              <a:latin typeface="Century Gothic"/>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schemeClr val="bg1"/>
                </a:solidFill>
                <a:effectLst/>
                <a:uLnTx/>
                <a:uFillTx/>
                <a:latin typeface="Century Gothic"/>
                <a:ea typeface="+mj-ea"/>
                <a:cs typeface="+mj-cs"/>
              </a:rPr>
              <a:t>Therefore, </a:t>
            </a:r>
            <a:r>
              <a:rPr kumimoji="0" lang="en-GB" sz="2000" b="1" i="0" u="none" strike="noStrike" kern="1200" cap="none" spc="0" normalizeH="0" baseline="0" noProof="0" dirty="0">
                <a:ln>
                  <a:noFill/>
                </a:ln>
                <a:solidFill>
                  <a:srgbClr val="F59F26"/>
                </a:solidFill>
                <a:effectLst/>
                <a:uLnTx/>
                <a:uFillTx/>
                <a:latin typeface="Century Gothic"/>
                <a:ea typeface="+mj-ea"/>
                <a:cs typeface="+mj-cs"/>
              </a:rPr>
              <a:t>standardizing the death rates </a:t>
            </a:r>
            <a:r>
              <a:rPr kumimoji="0" lang="en-GB" sz="2000" b="1" i="0" u="none" strike="noStrike" kern="1200" cap="none" spc="0" normalizeH="0" baseline="0" noProof="0" dirty="0">
                <a:ln>
                  <a:noFill/>
                </a:ln>
                <a:solidFill>
                  <a:schemeClr val="bg1"/>
                </a:solidFill>
                <a:effectLst/>
                <a:uLnTx/>
                <a:uFillTx/>
                <a:latin typeface="Century Gothic"/>
                <a:ea typeface="+mj-ea"/>
                <a:cs typeface="+mj-cs"/>
              </a:rPr>
              <a:t>allows for a more reliable assessment of the relative burden of dementia mortality across different populations or over time. It helps to account for the varying age-specific risks and provides a clearer understanding of the impact of dementia on mortality rates in a standardized manner </a:t>
            </a:r>
            <a:r>
              <a:rPr kumimoji="0" lang="en-GB" sz="2000" b="1" i="1" u="none" strike="noStrike" kern="1200" cap="none" spc="0" normalizeH="0" baseline="0" noProof="0" dirty="0">
                <a:ln>
                  <a:noFill/>
                </a:ln>
                <a:solidFill>
                  <a:schemeClr val="bg1"/>
                </a:solidFill>
                <a:effectLst/>
                <a:uLnTx/>
                <a:uFillTx/>
                <a:latin typeface="Century Gothic"/>
                <a:ea typeface="+mj-ea"/>
                <a:cs typeface="+mj-cs"/>
              </a:rPr>
              <a:t>(Source: </a:t>
            </a:r>
            <a:r>
              <a:rPr kumimoji="0" lang="en-GB" sz="2000" b="1" i="1" u="none" strike="noStrike" kern="1200" cap="none" spc="0" normalizeH="0" baseline="0" noProof="0" dirty="0">
                <a:ln>
                  <a:noFill/>
                </a:ln>
                <a:solidFill>
                  <a:schemeClr val="bg1"/>
                </a:solidFill>
                <a:effectLst/>
                <a:uLnTx/>
                <a:uFillTx/>
                <a:latin typeface="Century Gothic"/>
                <a:ea typeface="+mj-ea"/>
                <a:cs typeface="+mj-cs"/>
                <a:hlinkClick r:id="rId3"/>
              </a:rPr>
              <a:t>Eurostat</a:t>
            </a:r>
            <a:r>
              <a:rPr kumimoji="0" lang="en-GB" sz="2000" b="1" i="1" u="none" strike="noStrike" kern="1200" cap="none" spc="0" normalizeH="0" baseline="0" noProof="0" dirty="0">
                <a:ln>
                  <a:noFill/>
                </a:ln>
                <a:solidFill>
                  <a:schemeClr val="bg1"/>
                </a:solidFill>
                <a:effectLst/>
                <a:uLnTx/>
                <a:uFillTx/>
                <a:latin typeface="Century Gothic"/>
                <a:ea typeface="+mj-ea"/>
                <a:cs typeface="+mj-cs"/>
              </a:rPr>
              <a:t>).</a:t>
            </a:r>
          </a:p>
        </p:txBody>
      </p:sp>
      <p:sp>
        <p:nvSpPr>
          <p:cNvPr id="6" name="Title 1">
            <a:extLst>
              <a:ext uri="{FF2B5EF4-FFF2-40B4-BE49-F238E27FC236}">
                <a16:creationId xmlns:a16="http://schemas.microsoft.com/office/drawing/2014/main" id="{EBB391F1-FA5D-14D2-27E5-EDA502E18BDD}"/>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Dimitrios Matsanganis, f2822212</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sp>
        <p:nvSpPr>
          <p:cNvPr id="8" name="Title 1">
            <a:extLst>
              <a:ext uri="{FF2B5EF4-FFF2-40B4-BE49-F238E27FC236}">
                <a16:creationId xmlns:a16="http://schemas.microsoft.com/office/drawing/2014/main" id="{3B3E0D0D-CCBC-195A-CE5D-8AD10755849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Analytics Practicum II  - Project I</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spTree>
    <p:extLst>
      <p:ext uri="{BB962C8B-B14F-4D97-AF65-F5344CB8AC3E}">
        <p14:creationId xmlns:p14="http://schemas.microsoft.com/office/powerpoint/2010/main" val="344489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7792" y="626510"/>
            <a:ext cx="10476416" cy="553998"/>
          </a:xfrm>
        </p:spPr>
        <p:txBody>
          <a:bodyPr wrap="square" lIns="0" tIns="0" rIns="0" bIns="0" rtlCol="0" anchor="t">
            <a:spAutoFit/>
          </a:bodyPr>
          <a:lstStyle/>
          <a:p>
            <a:pPr rtl="0">
              <a:lnSpc>
                <a:spcPct val="100000"/>
              </a:lnSpc>
            </a:pPr>
            <a:r>
              <a:rPr lang="en-GB" sz="3600" dirty="0">
                <a:solidFill>
                  <a:srgbClr val="F59F26"/>
                </a:solidFill>
              </a:rPr>
              <a:t>But…What is Standardised Death Rate (SDR)</a:t>
            </a:r>
            <a:r>
              <a:rPr lang="en-GB" sz="3600" dirty="0">
                <a:solidFill>
                  <a:schemeClr val="accent4"/>
                </a:solidFill>
                <a:latin typeface="Arial" panose="020B0604020202020204" pitchFamily="34" charset="0"/>
                <a:cs typeface="Arial" panose="020B0604020202020204" pitchFamily="34" charset="0"/>
              </a:rPr>
              <a: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 name="Title 1">
            <a:extLst>
              <a:ext uri="{FF2B5EF4-FFF2-40B4-BE49-F238E27FC236}">
                <a16:creationId xmlns:a16="http://schemas.microsoft.com/office/drawing/2014/main" id="{CFCE66BA-C688-51C4-F9F4-CA5CAEFE8936}"/>
              </a:ext>
            </a:extLst>
          </p:cNvPr>
          <p:cNvSpPr txBox="1">
            <a:spLocks/>
          </p:cNvSpPr>
          <p:nvPr/>
        </p:nvSpPr>
        <p:spPr>
          <a:xfrm>
            <a:off x="857793" y="2084405"/>
            <a:ext cx="10476415" cy="2154436"/>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Century Gothic"/>
                <a:ea typeface="+mj-ea"/>
                <a:cs typeface="+mj-cs"/>
              </a:rPr>
              <a:t>The </a:t>
            </a:r>
            <a:r>
              <a:rPr kumimoji="0" lang="en-GB" sz="2000" b="1" i="0" u="none" strike="noStrike" kern="1200" cap="none" spc="0" normalizeH="0" baseline="0" noProof="0" dirty="0">
                <a:ln>
                  <a:noFill/>
                </a:ln>
                <a:solidFill>
                  <a:srgbClr val="F59F26"/>
                </a:solidFill>
                <a:effectLst/>
                <a:uLnTx/>
                <a:uFillTx/>
                <a:latin typeface="Century Gothic"/>
                <a:ea typeface="+mj-ea"/>
                <a:cs typeface="+mj-cs"/>
              </a:rPr>
              <a:t>standardized death rate (SDR) </a:t>
            </a:r>
            <a:r>
              <a:rPr kumimoji="0" lang="en-GB" sz="2000" b="1" i="0" u="none" strike="noStrike" kern="1200" cap="none" spc="0" normalizeH="0" baseline="0" noProof="0" dirty="0">
                <a:ln>
                  <a:noFill/>
                </a:ln>
                <a:solidFill>
                  <a:prstClr val="white"/>
                </a:solidFill>
                <a:effectLst/>
                <a:uLnTx/>
                <a:uFillTx/>
                <a:latin typeface="Century Gothic"/>
                <a:ea typeface="+mj-ea"/>
                <a:cs typeface="+mj-cs"/>
              </a:rPr>
              <a:t>is a measure of mortality adjusted for age and sex by comparing death rates in different populations or over time. It calculates a weighted average of age-specific death rates using a standard age distribution. This allows for better comparability as most causes of death vary significantly with age and sex. Eurostat uses the 'European Standard Population' revised in 2012 to calculate SDRs using the direct method. SDRs are computed for different age groups (0-64 and 65+), as well as for all ages </a:t>
            </a:r>
            <a:r>
              <a:rPr kumimoji="0" lang="en-GB" sz="2000" b="1" i="1" u="none" strike="noStrike" kern="1200" cap="none" spc="0" normalizeH="0" baseline="0" noProof="0" dirty="0">
                <a:ln>
                  <a:noFill/>
                </a:ln>
                <a:solidFill>
                  <a:prstClr val="white"/>
                </a:solidFill>
                <a:effectLst/>
                <a:uLnTx/>
                <a:uFillTx/>
                <a:latin typeface="Century Gothic"/>
                <a:ea typeface="+mj-ea"/>
                <a:cs typeface="+mj-cs"/>
              </a:rPr>
              <a:t>(Source: </a:t>
            </a:r>
            <a:r>
              <a:rPr kumimoji="0" lang="en-GB" sz="2000" b="1" i="1" u="none" strike="noStrike" kern="1200" cap="none" spc="0" normalizeH="0" baseline="0" noProof="0" dirty="0">
                <a:ln>
                  <a:noFill/>
                </a:ln>
                <a:solidFill>
                  <a:prstClr val="white"/>
                </a:solidFill>
                <a:effectLst/>
                <a:uLnTx/>
                <a:uFillTx/>
                <a:latin typeface="Century Gothic"/>
                <a:ea typeface="+mj-ea"/>
                <a:cs typeface="+mj-cs"/>
                <a:hlinkClick r:id="rId3"/>
              </a:rPr>
              <a:t>Eurostat</a:t>
            </a:r>
            <a:r>
              <a:rPr kumimoji="0" lang="en-GB" sz="2000" b="1" i="1" u="none" strike="noStrike" kern="1200" cap="none" spc="0" normalizeH="0" baseline="0" noProof="0" dirty="0">
                <a:ln>
                  <a:noFill/>
                </a:ln>
                <a:solidFill>
                  <a:prstClr val="white"/>
                </a:solidFill>
                <a:effectLst/>
                <a:uLnTx/>
                <a:uFillTx/>
                <a:latin typeface="Century Gothic"/>
                <a:ea typeface="+mj-ea"/>
                <a:cs typeface="+mj-cs"/>
              </a:rPr>
              <a:t>).</a:t>
            </a:r>
          </a:p>
        </p:txBody>
      </p:sp>
      <p:sp>
        <p:nvSpPr>
          <p:cNvPr id="6" name="Title 1">
            <a:extLst>
              <a:ext uri="{FF2B5EF4-FFF2-40B4-BE49-F238E27FC236}">
                <a16:creationId xmlns:a16="http://schemas.microsoft.com/office/drawing/2014/main" id="{EBB391F1-FA5D-14D2-27E5-EDA502E18BDD}"/>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Dimitrios Matsanganis, f2822212</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sp>
        <p:nvSpPr>
          <p:cNvPr id="8" name="Title 1">
            <a:extLst>
              <a:ext uri="{FF2B5EF4-FFF2-40B4-BE49-F238E27FC236}">
                <a16:creationId xmlns:a16="http://schemas.microsoft.com/office/drawing/2014/main" id="{3B3E0D0D-CCBC-195A-CE5D-8AD10755849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Analytics Practicum II  - Project I</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pic>
        <p:nvPicPr>
          <p:cNvPr id="2050" name="Picture 2">
            <a:extLst>
              <a:ext uri="{FF2B5EF4-FFF2-40B4-BE49-F238E27FC236}">
                <a16:creationId xmlns:a16="http://schemas.microsoft.com/office/drawing/2014/main" id="{4F5F244B-4010-661B-6E82-FC55BEF99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812" y="4429704"/>
            <a:ext cx="3634376" cy="222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50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7792" y="2689703"/>
            <a:ext cx="10476416" cy="1661993"/>
          </a:xfrm>
        </p:spPr>
        <p:txBody>
          <a:bodyPr wrap="square" lIns="0" tIns="0" rIns="0" bIns="0" rtlCol="0" anchor="t">
            <a:spAutoFit/>
          </a:bodyPr>
          <a:lstStyle/>
          <a:p>
            <a:pPr rtl="0">
              <a:lnSpc>
                <a:spcPct val="100000"/>
              </a:lnSpc>
            </a:pPr>
            <a:r>
              <a:rPr lang="en-GB" sz="3600" dirty="0">
                <a:solidFill>
                  <a:srgbClr val="F59F26"/>
                </a:solidFill>
                <a:latin typeface="Arial" panose="020B0604020202020204" pitchFamily="34" charset="0"/>
                <a:cs typeface="Arial" panose="020B0604020202020204" pitchFamily="34" charset="0"/>
              </a:rPr>
              <a:t>After the necessary theory, now we can move to a Visual Exploration of Dementia Mortality Analysis Using Standardized Death Rates</a:t>
            </a:r>
            <a:endParaRPr lang="en-GB" sz="4400" dirty="0">
              <a:solidFill>
                <a:schemeClr val="accent4"/>
              </a:solidFill>
              <a:latin typeface="Arial" panose="020B0604020202020204" pitchFamily="34" charset="0"/>
              <a:cs typeface="Arial" panose="020B0604020202020204"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 name="Title 1">
            <a:extLst>
              <a:ext uri="{FF2B5EF4-FFF2-40B4-BE49-F238E27FC236}">
                <a16:creationId xmlns:a16="http://schemas.microsoft.com/office/drawing/2014/main" id="{EBB391F1-FA5D-14D2-27E5-EDA502E18BDD}"/>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Dimitrios Matsanganis, f2822212</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sp>
        <p:nvSpPr>
          <p:cNvPr id="8" name="Title 1">
            <a:extLst>
              <a:ext uri="{FF2B5EF4-FFF2-40B4-BE49-F238E27FC236}">
                <a16:creationId xmlns:a16="http://schemas.microsoft.com/office/drawing/2014/main" id="{3B3E0D0D-CCBC-195A-CE5D-8AD10755849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100" b="1" i="0" u="none" strike="noStrike" kern="1200" cap="none" spc="0" normalizeH="0" baseline="0" noProof="1">
                <a:ln>
                  <a:noFill/>
                </a:ln>
                <a:solidFill>
                  <a:srgbClr val="000000"/>
                </a:solidFill>
                <a:effectLst/>
                <a:uLnTx/>
                <a:uFillTx/>
                <a:latin typeface="Century Gothic"/>
                <a:ea typeface="+mj-ea"/>
                <a:cs typeface="+mj-cs"/>
              </a:rPr>
              <a:t>Analytics Practicum II  - Project I</a:t>
            </a:r>
            <a:endParaRPr kumimoji="0" lang="en-GB" sz="1100" b="0" i="0" u="none" strike="noStrike" kern="1200" cap="none" spc="0" normalizeH="0" baseline="0" noProof="1">
              <a:ln>
                <a:noFill/>
              </a:ln>
              <a:solidFill>
                <a:srgbClr val="000000"/>
              </a:solidFill>
              <a:effectLst/>
              <a:uLnTx/>
              <a:uFillTx/>
              <a:latin typeface="Century Gothic"/>
              <a:ea typeface="+mj-ea"/>
              <a:cs typeface="+mj-cs"/>
            </a:endParaRPr>
          </a:p>
        </p:txBody>
      </p:sp>
    </p:spTree>
    <p:extLst>
      <p:ext uri="{BB962C8B-B14F-4D97-AF65-F5344CB8AC3E}">
        <p14:creationId xmlns:p14="http://schemas.microsoft.com/office/powerpoint/2010/main" val="398812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50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t>Standardized Dementia Death Rate in Greece (2011-2020)</a:t>
            </a:r>
            <a:endParaRPr lang="en-GB" sz="28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194078" y="1081603"/>
            <a:ext cx="2926082" cy="5345502"/>
          </a:xfrm>
          <a:prstGeom prst="rect">
            <a:avLst/>
          </a:prstGeom>
        </p:spPr>
        <p:txBody>
          <a:bodyPr wrap="square" lIns="0" tIns="0" rIns="0" bIns="0" rtlCol="0" anchor="t">
            <a:spAutoFit/>
          </a:bodyPr>
          <a:lstStyle/>
          <a:p>
            <a:pPr marL="285750" indent="-285750" algn="just" rtl="0">
              <a:lnSpc>
                <a:spcPts val="1900"/>
              </a:lnSpc>
              <a:buFont typeface="Wingdings" panose="05000000000000000000" pitchFamily="2" charset="2"/>
              <a:buChar char="§"/>
            </a:pPr>
            <a:r>
              <a:rPr lang="en-GB" sz="1400" b="0" i="0" dirty="0">
                <a:effectLst/>
                <a:latin typeface="Söhne"/>
              </a:rPr>
              <a:t>The barplot shows a steady increase regarding dementia in Greece over the </a:t>
            </a:r>
            <a:r>
              <a:rPr lang="en-GB" sz="1400" dirty="0">
                <a:latin typeface="Söhne"/>
              </a:rPr>
              <a:t>years</a:t>
            </a:r>
            <a:r>
              <a:rPr lang="en-GB" sz="1400" b="0" i="0" dirty="0">
                <a:effectLst/>
                <a:latin typeface="Söhne"/>
              </a:rPr>
              <a:t>. From 2011 to 2020, there is a clear upward trend and an accelerated growth, indicating a rise in the number of reported cases of dementia.</a:t>
            </a:r>
          </a:p>
          <a:p>
            <a:pPr algn="just" rtl="0">
              <a:lnSpc>
                <a:spcPts val="1900"/>
              </a:lnSpc>
            </a:pPr>
            <a:endParaRPr lang="en-GB" sz="1400" b="0" i="0" dirty="0">
              <a:effectLst/>
              <a:latin typeface="Söhne"/>
            </a:endParaRPr>
          </a:p>
          <a:p>
            <a:pPr marL="285750" indent="-285750" algn="just" rtl="0">
              <a:lnSpc>
                <a:spcPts val="1900"/>
              </a:lnSpc>
              <a:buFont typeface="Wingdings" panose="05000000000000000000" pitchFamily="2" charset="2"/>
              <a:buChar char="§"/>
            </a:pPr>
            <a:r>
              <a:rPr lang="en-GB" sz="1400" noProof="1">
                <a:latin typeface="Söhne"/>
                <a:cs typeface="Segoe UI" panose="020B0502040204020203" pitchFamily="34" charset="0"/>
              </a:rPr>
              <a:t>There is a significant increase in death rates between 2011 (0.78) and 2020 (16.15). A pronounced and abnormal surge in dementia cases noted between 2013 and 2014.</a:t>
            </a:r>
          </a:p>
          <a:p>
            <a:pPr algn="just" rtl="0">
              <a:lnSpc>
                <a:spcPts val="1900"/>
              </a:lnSpc>
            </a:pPr>
            <a:endParaRPr lang="en-GB" sz="1400" noProof="1">
              <a:latin typeface="Söhne"/>
              <a:cs typeface="Segoe UI" panose="020B0502040204020203" pitchFamily="34" charset="0"/>
            </a:endParaRPr>
          </a:p>
          <a:p>
            <a:pPr marL="285750" indent="-285750" algn="just" rtl="0">
              <a:lnSpc>
                <a:spcPts val="1900"/>
              </a:lnSpc>
              <a:buFont typeface="Wingdings" panose="05000000000000000000" pitchFamily="2" charset="2"/>
              <a:buChar char="§"/>
            </a:pPr>
            <a:r>
              <a:rPr lang="en-GB" sz="1400" noProof="1">
                <a:latin typeface="Söhne"/>
                <a:cs typeface="Segoe UI" panose="020B0502040204020203" pitchFamily="34" charset="0"/>
              </a:rPr>
              <a:t>The period encompassing the COVID years, 2019 to 2020, does not appear to have had a significant impact on the growth of dementia cases. The prevalence of dementia continued to increase at a normal rate during this time.</a:t>
            </a:r>
            <a:endParaRPr lang="en-GB" sz="1400" noProof="1">
              <a:cs typeface="Segoe UI" panose="020B0502040204020203" pitchFamily="34" charset="0"/>
            </a:endParaRPr>
          </a:p>
        </p:txBody>
      </p:sp>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427" r="104"/>
          <a:stretch/>
        </p:blipFill>
        <p:spPr>
          <a:xfrm>
            <a:off x="50135" y="1127769"/>
            <a:ext cx="9137357" cy="5281918"/>
          </a:xfrm>
          <a:prstGeom prst="rect">
            <a:avLst/>
          </a:prstGeom>
        </p:spPr>
      </p:pic>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271" r="718"/>
          <a:stretch/>
        </p:blipFill>
        <p:spPr>
          <a:xfrm>
            <a:off x="22097" y="1196448"/>
            <a:ext cx="9522492" cy="5199479"/>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50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noProof="1"/>
              <a:t>Standardized Dementia Death Rate in Greece vs Europe (2011-2020)</a:t>
            </a:r>
            <a:endParaRPr lang="en-GB" sz="28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9274629" y="1466420"/>
            <a:ext cx="2786742" cy="4524315"/>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r>
              <a:rPr lang="en-GB" sz="1400" dirty="0">
                <a:latin typeface="Söhne"/>
              </a:rPr>
              <a:t>From this graph we can notice that Greece experienced a gradual increase in the dementia death rate from 2011 to 2015, followed by a more significant increase from 2016 to 2020.</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The EU's dementia death rate consistently increased from 2011 to 2018, while a slight decrease occurred in 2019 and 2020. This is may be due to the absence of UK’s data the highest average in the previous years.</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Greece consistently had lower dementia death rates than the European Union throughout the provided years. However, the gap between the rates narrowed in 2019 and 2020.</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143367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t="-968" b="1339"/>
          <a:stretch/>
        </p:blipFill>
        <p:spPr>
          <a:xfrm>
            <a:off x="22097" y="1207834"/>
            <a:ext cx="8817103" cy="5201671"/>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0"/>
            <a:r>
              <a:rPr lang="en-GB" sz="2400" b="1" noProof="1"/>
              <a:t>Dementia Death Rate Change in Greece and Similar EU Countries (2013-2014)</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8760819" y="1126784"/>
            <a:ext cx="3344097" cy="5386090"/>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r>
              <a:rPr lang="en-GB" sz="1400" dirty="0">
                <a:latin typeface="Söhne"/>
              </a:rPr>
              <a:t>In this graph, a comparison is presented between the dementia death rate in Greece and the rates of other EU countries that exhibit similarities either demographically, socioeconomically, or topographically, for 2013 and 2014. The vertical lines represent the total EU’s average for 2013 and 2014.</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By employing this graph, the aim is to facilitate the identification of any notable patterns, trends, or differences in dementia death rates among the selected countries.</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There has been a notable abnormal change, similar to that observed in Greece, in the countries of Portugal, Spain, and Cyprus. In contrast, the overall average for the European Union (EU) indicates a relatively milder shift. Additionally, Belgium has exhibited a contrasting pattern, with an exact opposite change, indicating a decrease in the death rate.</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189840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73FC9-7858-CD50-E823-3F6065FDE704}"/>
              </a:ext>
            </a:extLst>
          </p:cNvPr>
          <p:cNvPicPr>
            <a:picLocks noChangeAspect="1"/>
          </p:cNvPicPr>
          <p:nvPr/>
        </p:nvPicPr>
        <p:blipFill rotWithShape="1">
          <a:blip r:embed="rId3">
            <a:extLst>
              <a:ext uri="{28A0092B-C50C-407E-A947-70E740481C1C}">
                <a14:useLocalDpi xmlns:a14="http://schemas.microsoft.com/office/drawing/2010/main" val="0"/>
              </a:ext>
            </a:extLst>
          </a:blip>
          <a:srcRect l="416" t="930" b="1114"/>
          <a:stretch/>
        </p:blipFill>
        <p:spPr>
          <a:xfrm>
            <a:off x="44386" y="1085608"/>
            <a:ext cx="8780465" cy="5368460"/>
          </a:xfrm>
          <a:prstGeom prst="rect">
            <a:avLst/>
          </a:prstGeom>
        </p:spPr>
      </p:pic>
      <p:sp>
        <p:nvSpPr>
          <p:cNvPr id="3" name="Rectangle 2">
            <a:extLst>
              <a:ext uri="{FF2B5EF4-FFF2-40B4-BE49-F238E27FC236}">
                <a16:creationId xmlns:a16="http://schemas.microsoft.com/office/drawing/2014/main" id="{46FD0435-4313-9398-033C-443AAEDA1621}"/>
              </a:ext>
            </a:extLst>
          </p:cNvPr>
          <p:cNvSpPr/>
          <p:nvPr/>
        </p:nvSpPr>
        <p:spPr>
          <a:xfrm>
            <a:off x="0" y="-169"/>
            <a:ext cx="12192000" cy="957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pPr rtl="0"/>
            <a:r>
              <a:rPr lang="en-gb"/>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327033" y="312589"/>
            <a:ext cx="1153793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0"/>
            <a:r>
              <a:rPr lang="en-GB" sz="2400" b="1" noProof="1"/>
              <a:t>Percentage Change in Greece vs Europe Dementia Death Rate (2013-2014)</a:t>
            </a:r>
            <a:endParaRPr lang="en-GB" sz="2400" noProof="1"/>
          </a:p>
        </p:txBody>
      </p:sp>
      <p:sp>
        <p:nvSpPr>
          <p:cNvPr id="13" name="Rectangle 12">
            <a:extLst>
              <a:ext uri="{FF2B5EF4-FFF2-40B4-BE49-F238E27FC236}">
                <a16:creationId xmlns:a16="http://schemas.microsoft.com/office/drawing/2014/main" id="{53CF038C-66AF-4E81-9068-703EC0088620}"/>
              </a:ext>
            </a:extLst>
          </p:cNvPr>
          <p:cNvSpPr/>
          <p:nvPr/>
        </p:nvSpPr>
        <p:spPr>
          <a:xfrm>
            <a:off x="8876234" y="1032340"/>
            <a:ext cx="3175169" cy="5601533"/>
          </a:xfrm>
          <a:prstGeom prst="rect">
            <a:avLst/>
          </a:prstGeom>
        </p:spPr>
        <p:txBody>
          <a:bodyPr wrap="square" lIns="0" tIns="0" rIns="0" bIns="0" rtlCol="0" anchor="t">
            <a:spAutoFit/>
          </a:bodyPr>
          <a:lstStyle/>
          <a:p>
            <a:pPr marL="357188" lvl="1" indent="-285750" algn="just">
              <a:buFont typeface="Wingdings" panose="05000000000000000000" pitchFamily="2" charset="2"/>
              <a:buChar char="§"/>
            </a:pPr>
            <a:r>
              <a:rPr lang="en-GB" sz="1400" dirty="0">
                <a:latin typeface="Söhne"/>
              </a:rPr>
              <a:t>This graph depicts the dementia death rate changes regarding the years 2013-2014. The EU average percentage change in dementia death rates was 2.23%. Greece's increase of 367% is significantly higher than the EU average, indicating a more pronounced change compared to other EU countries.</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Greece's percentage change of 367% places it at the highest increase among the listed countries in and way ahead from the EU average.</a:t>
            </a:r>
          </a:p>
          <a:p>
            <a:pPr marL="71438" lvl="1" algn="just"/>
            <a:r>
              <a:rPr lang="en-GB" sz="1400" dirty="0">
                <a:latin typeface="Söhne"/>
              </a:rPr>
              <a:t> </a:t>
            </a:r>
          </a:p>
          <a:p>
            <a:pPr marL="357188" lvl="1" indent="-285750" algn="just">
              <a:buFont typeface="Wingdings" panose="05000000000000000000" pitchFamily="2" charset="2"/>
              <a:buChar char="§"/>
            </a:pPr>
            <a:r>
              <a:rPr lang="en-GB" sz="1400" dirty="0">
                <a:latin typeface="Söhne"/>
              </a:rPr>
              <a:t>Portugal, Cyprus, Spain, and Croatia as previously mentioned had a relatively higher increase than the average EU country, while Belgium presents a decrease of 9.5%.</a:t>
            </a:r>
          </a:p>
          <a:p>
            <a:pPr marL="71438" lvl="1" algn="just"/>
            <a:endParaRPr lang="en-GB" sz="1400" dirty="0">
              <a:latin typeface="Söhne"/>
            </a:endParaRPr>
          </a:p>
          <a:p>
            <a:pPr marL="357188" lvl="1" indent="-285750" algn="just">
              <a:buFont typeface="Wingdings" panose="05000000000000000000" pitchFamily="2" charset="2"/>
              <a:buChar char="§"/>
            </a:pPr>
            <a:r>
              <a:rPr lang="en-GB" sz="1400" dirty="0">
                <a:latin typeface="Söhne"/>
              </a:rPr>
              <a:t>Apart from it, Bulgaria experienced the highest decrease with a percentage change of -66.7% and Estonia had the lowest increase with a percentage change of 0.6%. </a:t>
            </a:r>
          </a:p>
        </p:txBody>
      </p:sp>
      <p:sp>
        <p:nvSpPr>
          <p:cNvPr id="2" name="Rectangle 1">
            <a:extLst>
              <a:ext uri="{FF2B5EF4-FFF2-40B4-BE49-F238E27FC236}">
                <a16:creationId xmlns:a16="http://schemas.microsoft.com/office/drawing/2014/main" id="{1EE46BA2-EB65-DEF8-1991-9639392E4898}"/>
              </a:ext>
            </a:extLst>
          </p:cNvPr>
          <p:cNvSpPr/>
          <p:nvPr/>
        </p:nvSpPr>
        <p:spPr>
          <a:xfrm>
            <a:off x="0" y="6597126"/>
            <a:ext cx="12192000" cy="25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4F9E2776-B969-928A-140A-211FA8CD476B}"/>
              </a:ext>
            </a:extLst>
          </p:cNvPr>
          <p:cNvSpPr txBox="1">
            <a:spLocks/>
          </p:cNvSpPr>
          <p:nvPr/>
        </p:nvSpPr>
        <p:spPr>
          <a:xfrm>
            <a:off x="19660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Dimitrios Matsanganis, f2822212</a:t>
            </a:r>
            <a:endParaRPr lang="en-GB" sz="1100" noProof="1"/>
          </a:p>
        </p:txBody>
      </p:sp>
      <p:sp>
        <p:nvSpPr>
          <p:cNvPr id="8" name="Title 1">
            <a:extLst>
              <a:ext uri="{FF2B5EF4-FFF2-40B4-BE49-F238E27FC236}">
                <a16:creationId xmlns:a16="http://schemas.microsoft.com/office/drawing/2014/main" id="{0EB1E99D-FC14-FC78-EA1F-0B7193525276}"/>
              </a:ext>
            </a:extLst>
          </p:cNvPr>
          <p:cNvSpPr txBox="1">
            <a:spLocks/>
          </p:cNvSpPr>
          <p:nvPr/>
        </p:nvSpPr>
        <p:spPr>
          <a:xfrm>
            <a:off x="9751567" y="6652672"/>
            <a:ext cx="2440433"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r>
              <a:rPr lang="en-GB" sz="1100" b="1" noProof="1"/>
              <a:t>Analytics Practicum II  - Project I</a:t>
            </a:r>
            <a:endParaRPr lang="en-GB" sz="1100" noProof="1"/>
          </a:p>
        </p:txBody>
      </p:sp>
    </p:spTree>
    <p:extLst>
      <p:ext uri="{BB962C8B-B14F-4D97-AF65-F5344CB8AC3E}">
        <p14:creationId xmlns:p14="http://schemas.microsoft.com/office/powerpoint/2010/main" val="24489614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8_TF78455520" id="{81DBC73A-3976-428E-9F67-5F5F93F9B0DD}" vid="{422EBF69-DAED-4F70-A20B-FED4D6CC8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1422</TotalTime>
  <Words>2429</Words>
  <Application>Microsoft Office PowerPoint</Application>
  <PresentationFormat>Widescreen</PresentationFormat>
  <Paragraphs>183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Segoe UI Light</vt:lpstr>
      <vt:lpstr>Söhne</vt:lpstr>
      <vt:lpstr>Wingdings</vt:lpstr>
      <vt:lpstr>Office Theme</vt:lpstr>
      <vt:lpstr>Analytics Practicum II   </vt:lpstr>
      <vt:lpstr>What is Dementia ?</vt:lpstr>
      <vt:lpstr>How can we compare Dementia over different EU countries ?</vt:lpstr>
      <vt:lpstr>But…What is Standardised Death Rate (SDR)?</vt:lpstr>
      <vt:lpstr>After the necessary theory, now we can move to a Visual Exploration of Dementia Mortality Analysis Using Standardized Death Rates</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Practicum II</dc:title>
  <dc:creator>DIMITRIOS MATSANGANIS</dc:creator>
  <cp:lastModifiedBy>DIMITRIOS MATSANGANIS</cp:lastModifiedBy>
  <cp:revision>118</cp:revision>
  <dcterms:created xsi:type="dcterms:W3CDTF">2023-05-18T10:26:30Z</dcterms:created>
  <dcterms:modified xsi:type="dcterms:W3CDTF">2023-05-23T22:09:40Z</dcterms:modified>
</cp:coreProperties>
</file>