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55"/>
  </p:notesMasterIdLst>
  <p:sldIdLst>
    <p:sldId id="651" r:id="rId3"/>
    <p:sldId id="334" r:id="rId4"/>
    <p:sldId id="335" r:id="rId5"/>
    <p:sldId id="637" r:id="rId6"/>
    <p:sldId id="638" r:id="rId7"/>
    <p:sldId id="639" r:id="rId8"/>
    <p:sldId id="640" r:id="rId9"/>
    <p:sldId id="338" r:id="rId10"/>
    <p:sldId id="784" r:id="rId11"/>
    <p:sldId id="339" r:id="rId12"/>
    <p:sldId id="800" r:id="rId13"/>
    <p:sldId id="801" r:id="rId14"/>
    <p:sldId id="340" r:id="rId15"/>
    <p:sldId id="341" r:id="rId16"/>
    <p:sldId id="342" r:id="rId17"/>
    <p:sldId id="349" r:id="rId18"/>
    <p:sldId id="350" r:id="rId19"/>
    <p:sldId id="351" r:id="rId20"/>
    <p:sldId id="352" r:id="rId21"/>
    <p:sldId id="805" r:id="rId22"/>
    <p:sldId id="806" r:id="rId23"/>
    <p:sldId id="360" r:id="rId24"/>
    <p:sldId id="361" r:id="rId25"/>
    <p:sldId id="362" r:id="rId26"/>
    <p:sldId id="363" r:id="rId27"/>
    <p:sldId id="838" r:id="rId28"/>
    <p:sldId id="368" r:id="rId29"/>
    <p:sldId id="824" r:id="rId30"/>
    <p:sldId id="372" r:id="rId31"/>
    <p:sldId id="628" r:id="rId32"/>
    <p:sldId id="375" r:id="rId33"/>
    <p:sldId id="839" r:id="rId34"/>
    <p:sldId id="826" r:id="rId35"/>
    <p:sldId id="827" r:id="rId36"/>
    <p:sldId id="828" r:id="rId37"/>
    <p:sldId id="840" r:id="rId38"/>
    <p:sldId id="830" r:id="rId39"/>
    <p:sldId id="832" r:id="rId40"/>
    <p:sldId id="831" r:id="rId41"/>
    <p:sldId id="833" r:id="rId42"/>
    <p:sldId id="384" r:id="rId43"/>
    <p:sldId id="385" r:id="rId44"/>
    <p:sldId id="386" r:id="rId45"/>
    <p:sldId id="387" r:id="rId46"/>
    <p:sldId id="834" r:id="rId47"/>
    <p:sldId id="835" r:id="rId48"/>
    <p:sldId id="836" r:id="rId49"/>
    <p:sldId id="837" r:id="rId50"/>
    <p:sldId id="394" r:id="rId51"/>
    <p:sldId id="395" r:id="rId52"/>
    <p:sldId id="396" r:id="rId53"/>
    <p:sldId id="397" r:id="rId54"/>
  </p:sldIdLst>
  <p:sldSz cx="12192000" cy="6858000"/>
  <p:notesSz cx="6858000" cy="9144000"/>
  <p:embeddedFontLst>
    <p:embeddedFont>
      <p:font typeface="Calibri" panose="020F050202020403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CA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058960-1688-4217-B8D2-64A925AEF87B}">
  <a:tblStyle styleId="{3D058960-1688-4217-B8D2-64A925AEF87B}" styleName="Table_0">
    <a:wholeTbl>
      <a:tcTxStyle b="off" i="off">
        <a:font>
          <a:latin typeface="Calibri"/>
          <a:ea typeface="Calibri"/>
          <a:cs typeface="Calibri"/>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FFF4E6"/>
          </a:solidFill>
        </a:fill>
      </a:tcStyle>
    </a:band1H>
    <a:band2H>
      <a:tcTxStyle/>
      <a:tcStyle>
        <a:tcBdr/>
      </a:tcStyle>
    </a:band2H>
    <a:band1V>
      <a:tcTxStyle/>
      <a:tcStyle>
        <a:tcBdr/>
        <a:fill>
          <a:solidFill>
            <a:srgbClr val="FFF4E6"/>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4"/>
          </a:solidFill>
        </a:fill>
      </a:tcStyle>
    </a:firstRow>
    <a:neCell>
      <a:tcTxStyle/>
      <a:tcStyle>
        <a:tcBdr/>
      </a:tcStyle>
    </a:neCell>
    <a:nwCell>
      <a:tcTxStyle/>
      <a:tcStyle>
        <a:tcBdr/>
      </a:tcStyle>
    </a:nwCell>
  </a:tblStyle>
  <a:tblStyle styleId="{FC9CD69F-D160-4B0D-8084-73E0E9E66E5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38E5E0D-99A4-4527-966E-1C76C708AC17}"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3052077-4F06-4F56-92B2-592362B6CA5A}" styleName="Table_3">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25F34D-DAA1-4468-AE58-2B2A838E4C7B}" styleName="Table_4">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9BA909-0F86-44CD-B322-4C331047C0A4}" styleName="Table_5">
    <a:wholeTbl>
      <a:tcTxStyle b="off" i="off">
        <a:font>
          <a:latin typeface="Calibri"/>
          <a:ea typeface="Calibri"/>
          <a:cs typeface="Calibri"/>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FFF4E6"/>
          </a:solidFill>
        </a:fill>
      </a:tcStyle>
    </a:band1H>
    <a:band2H>
      <a:tcTxStyle b="off" i="off"/>
      <a:tcStyle>
        <a:tcBdr/>
      </a:tcStyle>
    </a:band2H>
    <a:band1V>
      <a:tcTxStyle b="off" i="off"/>
      <a:tcStyle>
        <a:tcBdr/>
        <a:fill>
          <a:solidFill>
            <a:srgbClr val="FFF4E6"/>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chemeClr val="l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fill>
          <a:solidFill>
            <a:schemeClr val="accent4"/>
          </a:solidFill>
        </a:fill>
      </a:tcStyle>
    </a:firstRow>
    <a:neCell>
      <a:tcTxStyle b="off" i="off"/>
      <a:tcStyle>
        <a:tcBdr/>
      </a:tcStyle>
    </a:neCell>
    <a:nwCell>
      <a:tcTxStyle b="off" i="off"/>
      <a:tcStyle>
        <a:tcBdr/>
      </a:tcStyle>
    </a:nwCel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318" autoAdjust="0"/>
  </p:normalViewPr>
  <p:slideViewPr>
    <p:cSldViewPr snapToGrid="0">
      <p:cViewPr>
        <p:scale>
          <a:sx n="50" d="100"/>
          <a:sy n="50" d="100"/>
        </p:scale>
        <p:origin x="1500" y="-126"/>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3.fntdata"/><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1.fntdata"/><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4.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8631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4cccd6f86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4cccd6f86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00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4fa92395ee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1" name="Google Shape;801;g4fa92395ee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4fa92395ee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6" name="Google Shape;806;g4fa92395ee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4fa92395ee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4fa92395ee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4fa92395ee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4" name="Google Shape;874;g4fa92395ee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4fa92395ee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4fa92395ee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4fa92395ee_7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6" name="Google Shape;886;g4fa92395ee_7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4fa92395ee_7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4fa92395ee_7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4fa92395ee_7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6" name="Google Shape;886;g4fa92395ee_7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062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4fa92395ee_7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4fa92395ee_7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4cccd6f86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6" name="Google Shape;766;g4cccd6f860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4fa92395ee_8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1" name="Google Shape;941;g4fa92395ee_8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4fa92395ee_8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4fa92395ee_8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4fa92395ee_8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3" name="Google Shape;953;g4fa92395ee_8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4fa92395ee_8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4fa92395ee_8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4fa92395ee_8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4fa92395ee_8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906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4f2ceca7e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9" name="Google Shape;989;g4f2ceca7e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4fa92395ee_8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4fa92395ee_8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692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4f2ceca7e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7" name="Google Shape;1017;g4f2ceca7e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747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f2ceca7e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7" name="Google Shape;1037;g4f2ceca7e5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4cccd6f860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4cccd6f86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919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4f2ceca7e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7" name="Google Shape;1017;g4f2ceca7e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5195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0777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f2ceca7e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7" name="Google Shape;1037;g4f2ceca7e5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003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5463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4f2ceca7e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7" name="Google Shape;1017;g4f2ceca7e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49553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7814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f2ceca7e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7" name="Google Shape;1037;g4f2ceca7e5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15880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9695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4f2ceca7e5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5" name="Google Shape;1095;g4f2ceca7e5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54298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4f2ceca7e5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4f2ceca7e5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4f2ceca7e5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9" name="Google Shape;1109;g4f2ceca7e5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f2ceca7e5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f2ceca7e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4f2ceca7e5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9" name="Google Shape;1109;g4f2ceca7e5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56572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f2ceca7e5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f2ceca7e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45263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4f2ceca7e5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9" name="Google Shape;1109;g4f2ceca7e5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79464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f2ceca7e5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f2ceca7e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4784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4f2ceca7e5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9" name="Google Shape;1159;g4f2ceca7e5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4f2ceca7e5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4f2ceca7e5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4f2ceca7e5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0" name="Google Shape;1170;g4f2ceca7e5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07480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4f2ceca7e5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4f2ceca7e5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1228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80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4cccd6f86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9" name="Google Shape;789;g4cccd6f860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4cccd6f86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4cccd6f86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atin typeface="Arial" panose="020B0604020202020204" pitchFamily="34" charset="0"/>
                <a:cs typeface="Arial" panose="020B0604020202020204" pitchFamily="34" charset="0"/>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dirty="0"/>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86"/>
        <p:cNvGrpSpPr/>
        <p:nvPr/>
      </p:nvGrpSpPr>
      <p:grpSpPr>
        <a:xfrm>
          <a:off x="0" y="0"/>
          <a:ext cx="0" cy="0"/>
          <a:chOff x="0" y="0"/>
          <a:chExt cx="0" cy="0"/>
        </a:xfrm>
      </p:grpSpPr>
      <p:sp>
        <p:nvSpPr>
          <p:cNvPr id="87" name="Google Shape;87;p14"/>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lstStyle>
            <a:lvl1pPr lvl="0" algn="ctr" rtl="0">
              <a:lnSpc>
                <a:spcPct val="90000"/>
              </a:lnSpc>
              <a:spcBef>
                <a:spcPts val="0"/>
              </a:spcBef>
              <a:spcAft>
                <a:spcPts val="0"/>
              </a:spcAft>
              <a:buClr>
                <a:schemeClr val="dk1"/>
              </a:buClr>
              <a:buSzPts val="6000"/>
              <a:buFont typeface="Calibri"/>
              <a:buNone/>
              <a:defRPr sz="6000">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88" name="Google Shape;88;p14"/>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lstStyle>
            <a:lvl1pPr lvl="0" algn="ctr" rtl="0">
              <a:lnSpc>
                <a:spcPct val="90000"/>
              </a:lnSpc>
              <a:spcBef>
                <a:spcPts val="1000"/>
              </a:spcBef>
              <a:spcAft>
                <a:spcPts val="0"/>
              </a:spcAft>
              <a:buClr>
                <a:schemeClr val="dk1"/>
              </a:buClr>
              <a:buSzPts val="2400"/>
              <a:buNone/>
              <a:defRPr sz="2400">
                <a:latin typeface="Arial" panose="020B0604020202020204" pitchFamily="34" charset="0"/>
                <a:cs typeface="Arial" panose="020B0604020202020204" pitchFamily="34" charset="0"/>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dirty="0"/>
          </a:p>
        </p:txBody>
      </p:sp>
      <p:sp>
        <p:nvSpPr>
          <p:cNvPr id="89" name="Google Shape;89;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0" name="Google Shape;90;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98"/>
        <p:cNvGrpSpPr/>
        <p:nvPr/>
      </p:nvGrpSpPr>
      <p:grpSpPr>
        <a:xfrm>
          <a:off x="0" y="0"/>
          <a:ext cx="0" cy="0"/>
          <a:chOff x="0" y="0"/>
          <a:chExt cx="0" cy="0"/>
        </a:xfrm>
      </p:grpSpPr>
      <p:sp>
        <p:nvSpPr>
          <p:cNvPr id="99" name="Google Shape;99;p1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0" name="Google Shape;100;p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1" name="Google Shape;101;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6000"/>
              <a:buFont typeface="Calibri"/>
              <a:buNone/>
              <a:defRPr sz="6000">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04" name="Google Shape;104;p17"/>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1000"/>
              </a:spcBef>
              <a:spcAft>
                <a:spcPts val="0"/>
              </a:spcAft>
              <a:buClr>
                <a:srgbClr val="888888"/>
              </a:buClr>
              <a:buSzPts val="2400"/>
              <a:buNone/>
              <a:defRPr sz="2400">
                <a:solidFill>
                  <a:srgbClr val="888888"/>
                </a:solidFill>
                <a:latin typeface="Arial" panose="020B0604020202020204" pitchFamily="34" charset="0"/>
                <a:cs typeface="Arial" panose="020B0604020202020204" pitchFamily="34" charset="0"/>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dirty="0"/>
          </a:p>
        </p:txBody>
      </p:sp>
      <p:sp>
        <p:nvSpPr>
          <p:cNvPr id="105" name="Google Shape;105;p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6" name="Google Shape;106;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10" name="Google Shape;110;p18"/>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11" name="Google Shape;111;p18"/>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12" name="Google Shape;112;p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3" name="Google Shape;113;p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4" name="Google Shape;114;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17" name="Google Shape;117;p19"/>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lstStyle>
            <a:lvl1pPr marL="457200" lvl="0" indent="-228600" algn="l" rtl="0">
              <a:lnSpc>
                <a:spcPct val="90000"/>
              </a:lnSpc>
              <a:spcBef>
                <a:spcPts val="1000"/>
              </a:spcBef>
              <a:spcAft>
                <a:spcPts val="0"/>
              </a:spcAft>
              <a:buClr>
                <a:schemeClr val="dk1"/>
              </a:buClr>
              <a:buSzPts val="2400"/>
              <a:buNone/>
              <a:defRPr sz="2400" b="1">
                <a:latin typeface="Arial" panose="020B0604020202020204" pitchFamily="34" charset="0"/>
                <a:cs typeface="Arial" panose="020B0604020202020204" pitchFamily="34" charset="0"/>
              </a:defRPr>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dirty="0"/>
          </a:p>
        </p:txBody>
      </p:sp>
      <p:sp>
        <p:nvSpPr>
          <p:cNvPr id="118" name="Google Shape;118;p19"/>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19" name="Google Shape;119;p19"/>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lstStyle>
            <a:lvl1pPr marL="457200" lvl="0" indent="-228600" algn="l" rtl="0">
              <a:lnSpc>
                <a:spcPct val="90000"/>
              </a:lnSpc>
              <a:spcBef>
                <a:spcPts val="1000"/>
              </a:spcBef>
              <a:spcAft>
                <a:spcPts val="0"/>
              </a:spcAft>
              <a:buClr>
                <a:schemeClr val="dk1"/>
              </a:buClr>
              <a:buSzPts val="2400"/>
              <a:buNone/>
              <a:defRPr sz="2400" b="1">
                <a:latin typeface="Arial" panose="020B0604020202020204" pitchFamily="34" charset="0"/>
                <a:cs typeface="Arial" panose="020B0604020202020204" pitchFamily="34" charset="0"/>
              </a:defRPr>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dirty="0"/>
          </a:p>
        </p:txBody>
      </p:sp>
      <p:sp>
        <p:nvSpPr>
          <p:cNvPr id="120" name="Google Shape;120;p19"/>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21" name="Google Shape;121;p1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2" name="Google Shape;122;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3" name="Google Shape;123;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26" name="Google Shape;126;p2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7" name="Google Shape;127;p2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8" name="Google Shape;128;p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3200"/>
              <a:buFont typeface="Calibri"/>
              <a:buNone/>
              <a:defRPr sz="3200">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31" name="Google Shape;131;p21"/>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lstStyle>
            <a:lvl1pPr marL="457200" lvl="0" indent="-431800" algn="l" rtl="0">
              <a:lnSpc>
                <a:spcPct val="90000"/>
              </a:lnSpc>
              <a:spcBef>
                <a:spcPts val="1000"/>
              </a:spcBef>
              <a:spcAft>
                <a:spcPts val="0"/>
              </a:spcAft>
              <a:buClr>
                <a:schemeClr val="dk1"/>
              </a:buClr>
              <a:buSzPts val="3200"/>
              <a:buChar char="•"/>
              <a:defRPr sz="3200">
                <a:latin typeface="Arial" panose="020B0604020202020204" pitchFamily="34" charset="0"/>
                <a:cs typeface="Arial" panose="020B0604020202020204" pitchFamily="34" charset="0"/>
              </a:defRPr>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dirty="0"/>
          </a:p>
        </p:txBody>
      </p:sp>
      <p:sp>
        <p:nvSpPr>
          <p:cNvPr id="132" name="Google Shape;132;p21"/>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1000"/>
              </a:spcBef>
              <a:spcAft>
                <a:spcPts val="0"/>
              </a:spcAft>
              <a:buClr>
                <a:schemeClr val="dk1"/>
              </a:buClr>
              <a:buSzPts val="1600"/>
              <a:buNone/>
              <a:defRPr sz="1600">
                <a:latin typeface="Arial" panose="020B0604020202020204" pitchFamily="34" charset="0"/>
                <a:cs typeface="Arial" panose="020B0604020202020204" pitchFamily="34" charset="0"/>
              </a:defRPr>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dirty="0"/>
          </a:p>
        </p:txBody>
      </p:sp>
      <p:sp>
        <p:nvSpPr>
          <p:cNvPr id="133" name="Google Shape;133;p2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4" name="Google Shape;134;p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5" name="Google Shape;135;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3200"/>
              <a:buFont typeface="Calibri"/>
              <a:buNone/>
              <a:defRPr sz="3200">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38" name="Google Shape;138;p22"/>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139" name="Google Shape;139;p22"/>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1000"/>
              </a:spcBef>
              <a:spcAft>
                <a:spcPts val="0"/>
              </a:spcAft>
              <a:buClr>
                <a:schemeClr val="dk1"/>
              </a:buClr>
              <a:buSzPts val="1600"/>
              <a:buNone/>
              <a:defRPr sz="1600">
                <a:latin typeface="Arial" panose="020B0604020202020204" pitchFamily="34" charset="0"/>
                <a:cs typeface="Arial" panose="020B0604020202020204" pitchFamily="34" charset="0"/>
              </a:defRPr>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dirty="0"/>
          </a:p>
        </p:txBody>
      </p:sp>
      <p:sp>
        <p:nvSpPr>
          <p:cNvPr id="140" name="Google Shape;140;p2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1" name="Google Shape;141;p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2" name="Google Shape;142;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45" name="Google Shape;145;p23"/>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46" name="Google Shape;146;p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7" name="Google Shape;147;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8" name="Google Shape;148;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51" name="Google Shape;151;p24"/>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52" name="Google Shape;152;p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3" name="Google Shape;153;p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4" name="Google Shape;154;p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dirty="0"/>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Arial" panose="020B0604020202020204" pitchFamily="34" charset="0"/>
                <a:cs typeface="Arial" panose="020B0604020202020204" pitchFamily="34" charset="0"/>
              </a:defRPr>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dirty="0"/>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s-CO" dirty="0"/>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s-CO" dirty="0"/>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82" name="Google Shape;82;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83" name="Google Shape;83;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lang="es-CO" dirty="0"/>
          </a:p>
        </p:txBody>
      </p:sp>
      <p:sp>
        <p:nvSpPr>
          <p:cNvPr id="84" name="Google Shape;84;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lang="es-CO" dirty="0"/>
          </a:p>
        </p:txBody>
      </p:sp>
      <p:sp>
        <p:nvSpPr>
          <p:cNvPr id="85" name="Google Shape;85;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es.slideshare.net/maonog/diferencia-entre-proyectos-publicos-y-privado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www.youtube.com/channel/UCmiT7Z9oYCyHPTLkquoUvVQ" TargetMode="External"/><Relationship Id="rId4" Type="http://schemas.openxmlformats.org/officeDocument/2006/relationships/hyperlink" Target="https://www.youtube.com/watch?v=M6dpAV_dakw"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51ttOSNi_bk&amp;t=2s" TargetMode="External"/><Relationship Id="rId7" Type="http://schemas.openxmlformats.org/officeDocument/2006/relationships/hyperlink" Target="https://www.youtube.com/channel/UCNfx2IvhIEHcyhf40ai-VPQ"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uv.mx/iiesca/files/2013/04/06CA201202.pdf" TargetMode="External"/><Relationship Id="rId5" Type="http://schemas.openxmlformats.org/officeDocument/2006/relationships/hyperlink" Target="https://www.forbes.com.mx/tener-una-buena-idea-no-siempre-es-suficiente/" TargetMode="External"/><Relationship Id="rId4" Type="http://schemas.openxmlformats.org/officeDocument/2006/relationships/hyperlink" Target="https://tentulogo.com/50-ideas-de-emprendimientos-que-puedes-impulsar-por-un-bajo-costo/"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hyperlink" Target="https://icontent.ceipa.edu.co/icontent/faces/jsp/despliegue/contenido/despliegueContenidoItem.jsp?itemEstructurado=6375" TargetMode="External"/><Relationship Id="rId3" Type="http://schemas.openxmlformats.org/officeDocument/2006/relationships/hyperlink" Target="https://icontent.ceipa.edu.co/icontent/faces/jsp/despliegue/contenido/despliegueContenidoItem.jsp?itemEstructurado=3674" TargetMode="External"/><Relationship Id="rId7" Type="http://schemas.openxmlformats.org/officeDocument/2006/relationships/hyperlink" Target="https://icontent.ceipa.edu.co/icontent/faces/jsp/despliegue/contenido/despliegueContenidoItem.jsp?itemEstructurado=6372"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icontent.ceipa.edu.co/icontent/faces/jsp/despliegue/contenido/despliegueContenidoItem.jsp?itemEstructurado=3670" TargetMode="External"/><Relationship Id="rId5" Type="http://schemas.openxmlformats.org/officeDocument/2006/relationships/hyperlink" Target="https://icontent.ceipa.edu.co/icontent/faces/jsp/despliegue/contenido/despliegueContenidoItem.jsp?itemEstructurado=6371" TargetMode="External"/><Relationship Id="rId4" Type="http://schemas.openxmlformats.org/officeDocument/2006/relationships/hyperlink" Target="https://icontent.ceipa.edu.co/icontent/faces/jsp/despliegue/contenido/despliegueContenidoItem.jsp?itemEstructurado=367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icontent.ceipa.edu.co/nucleos/pregrado/prospectiva_2/nucleo/contenidos/OA1/arbol_conceptual/ramas/3/p2_oa1_rama3a/p2_oa1_rama3a.html"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s://gerens.pe/blog/consultoria-financiera-presupuesto-pronostio/" TargetMode="External"/><Relationship Id="rId4" Type="http://schemas.openxmlformats.org/officeDocument/2006/relationships/hyperlink" Target="https://netsoft.com/proyecciones-financieras-para-una-startup/"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es.coursera.org/lecture/finanzas-empresariales/video-analisis-del-vpn-y-de-la-tir-Ujknh" TargetMode="External"/><Relationship Id="rId7" Type="http://schemas.openxmlformats.org/officeDocument/2006/relationships/hyperlink" Target="https://www.youtube.com/channel/UCn2UhAqECDlOvZbpuEf-dWA"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www.youtube.com/watch?v=e-22YyLlOgs" TargetMode="External"/><Relationship Id="rId5" Type="http://schemas.openxmlformats.org/officeDocument/2006/relationships/hyperlink" Target="https://www.cepep.gob.mx/work/models/CEPEP/metodologias/boletines/indicadores_rentabilidad.pdf" TargetMode="External"/><Relationship Id="rId4" Type="http://schemas.openxmlformats.org/officeDocument/2006/relationships/hyperlink" Target="https://icontent.ceipa.edu.co/nucleos/pregrado/prospectiva_2/nucleo/contenidos/OA1/arbol_conceptual/ramas/5/p2_oa1_rama5/p2_oa1_rama5.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prodem.ungs.edu.ar/modelo-de-negocios-bmc-una-guia/"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www.software-shop.com/contenido/video/4295" TargetMode="External"/><Relationship Id="rId5" Type="http://schemas.openxmlformats.org/officeDocument/2006/relationships/hyperlink" Target="https://www.youtube.com/channel/UCn2UhAqECDlOvZbpuEf-dWA" TargetMode="External"/><Relationship Id="rId4" Type="http://schemas.openxmlformats.org/officeDocument/2006/relationships/hyperlink" Target="https://www.youtube.com/watch?v=e-22YyLlOg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cuidatudinero.com/13099819/como-desarrollar-las-habilidades-de-pensamiento-estrategico-en-los-negocios" TargetMode="External"/><Relationship Id="rId7" Type="http://schemas.openxmlformats.org/officeDocument/2006/relationships/hyperlink" Target="https://www.youtube.com/watch?v=WR6cYoFy2ho"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www.youtube.com/watch?v=Nwt5PAXrJGw" TargetMode="External"/><Relationship Id="rId5" Type="http://schemas.openxmlformats.org/officeDocument/2006/relationships/hyperlink" Target="https://es.coursera.org/lecture/financiar-mi-empresa/video-como-identificar-y-calcular-los-ingresos-de-tu-empresa-fQsjn" TargetMode="External"/><Relationship Id="rId4" Type="http://schemas.openxmlformats.org/officeDocument/2006/relationships/hyperlink" Target="https://blog.hubspot.es/service/relacion-con-cliente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hyperlink" Target="https://www.youtube.com/channel/UCM80qgEWrnRQl5I2lGOFHIw" TargetMode="External"/><Relationship Id="rId13" Type="http://schemas.openxmlformats.org/officeDocument/2006/relationships/hyperlink" Target="https://www.youtube.com/watch?v=gk-m8TRPdLI&amp;t=2327s" TargetMode="External"/><Relationship Id="rId3" Type="http://schemas.openxmlformats.org/officeDocument/2006/relationships/hyperlink" Target="https://es.coursera.org/lecture/financiar-mi-empresa/video-como-identificar-y-calcular-los-egresos-de-tu-empresa-UC6Ed" TargetMode="External"/><Relationship Id="rId7" Type="http://schemas.openxmlformats.org/officeDocument/2006/relationships/hyperlink" Target="https://www.youtube.com/watch?v=OVYIQ_A32QI" TargetMode="External"/><Relationship Id="rId12" Type="http://schemas.openxmlformats.org/officeDocument/2006/relationships/hyperlink" Target="NULL"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https://www.youtube.com/watch?v=Of8q0rhFmZ4" TargetMode="External"/><Relationship Id="rId11" Type="http://schemas.openxmlformats.org/officeDocument/2006/relationships/hyperlink" Target="NULL" TargetMode="External"/><Relationship Id="rId5" Type="http://schemas.openxmlformats.org/officeDocument/2006/relationships/hyperlink" Target="https://www.youtube.com/channel/UC7maC2KpNXWmYPIUZG1QdKw" TargetMode="External"/><Relationship Id="rId10" Type="http://schemas.openxmlformats.org/officeDocument/2006/relationships/hyperlink" Target="https://www.youtube.com/channel/UCQgygUwtnag8ftlBGhKrpAQ" TargetMode="External"/><Relationship Id="rId4" Type="http://schemas.openxmlformats.org/officeDocument/2006/relationships/hyperlink" Target="https://www.youtube.com/watch?v=jHwQc0NhDWM" TargetMode="External"/><Relationship Id="rId9" Type="http://schemas.openxmlformats.org/officeDocument/2006/relationships/hyperlink" Target="https://www.youtube.com/watch?v=mkUWW0_bBPM" TargetMode="External"/><Relationship Id="rId14" Type="http://schemas.openxmlformats.org/officeDocument/2006/relationships/hyperlink" Target="https://www.youtube.com/channel/UC8hyqStE_1mni4VSEBUeXxQ"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www.emprendepyme.net/por-que-es-importante-analizar-a-la-competencia-para-crear-una-empresa.html"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hyperlink" Target="https://icontent.ceipa.edu.co/icontent/faces/jsp/despliegue/contenido/despliegueContenidoItem.jsp?itemEstructurado=3671" TargetMode="External"/><Relationship Id="rId4" Type="http://schemas.openxmlformats.org/officeDocument/2006/relationships/hyperlink" Target="https://soyrafaramos.com/que-es-el-benchmarking-y-para-que-sirve/"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0Et2IzfoQzw"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hyperlink" Target="https://www.youtube.com/watch?v=LHobBCW4gFk" TargetMode="External"/><Relationship Id="rId4" Type="http://schemas.openxmlformats.org/officeDocument/2006/relationships/hyperlink" Target="https://www.youtube.com/channel/UCn2UhAqECDlOvZbpuEf-dWA"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jHwQc0NhDWM"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hyperlink" Target="https://www.youtube.com/channel/UC7maC2KpNXWmYPIUZG1QdKw"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327"/>
        <p:cNvGrpSpPr/>
        <p:nvPr/>
      </p:nvGrpSpPr>
      <p:grpSpPr>
        <a:xfrm>
          <a:off x="0" y="0"/>
          <a:ext cx="0" cy="0"/>
          <a:chOff x="0" y="0"/>
          <a:chExt cx="0" cy="0"/>
        </a:xfrm>
      </p:grpSpPr>
      <p:sp>
        <p:nvSpPr>
          <p:cNvPr id="328" name="Google Shape;328;p53"/>
          <p:cNvSpPr txBox="1">
            <a:spLocks noGrp="1"/>
          </p:cNvSpPr>
          <p:nvPr>
            <p:ph type="ctrTitle"/>
          </p:nvPr>
        </p:nvSpPr>
        <p:spPr>
          <a:xfrm>
            <a:off x="1524000" y="2671483"/>
            <a:ext cx="9144000" cy="83848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Contenido</a:t>
            </a:r>
            <a:endParaRPr dirty="0">
              <a:solidFill>
                <a:srgbClr val="00C000"/>
              </a:solidFill>
            </a:endParaRPr>
          </a:p>
        </p:txBody>
      </p:sp>
    </p:spTree>
    <p:extLst>
      <p:ext uri="{BB962C8B-B14F-4D97-AF65-F5344CB8AC3E}">
        <p14:creationId xmlns:p14="http://schemas.microsoft.com/office/powerpoint/2010/main" val="3381781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120"/>
          <p:cNvSpPr/>
          <p:nvPr/>
        </p:nvSpPr>
        <p:spPr>
          <a:xfrm>
            <a:off x="0" y="0"/>
            <a:ext cx="12166800" cy="111243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ES" sz="1200" b="1" dirty="0" smtClean="0">
                <a:solidFill>
                  <a:schemeClr val="tx1"/>
                </a:solidFill>
              </a:rPr>
              <a:t>Problémica</a:t>
            </a:r>
          </a:p>
          <a:p>
            <a:pPr marL="0" marR="0" lvl="0" indent="0" rtl="0">
              <a:spcBef>
                <a:spcPts val="0"/>
              </a:spcBef>
              <a:spcAft>
                <a:spcPts val="0"/>
              </a:spcAft>
              <a:buNone/>
            </a:pPr>
            <a:endParaRPr sz="1000" b="0" i="0" u="none" strike="noStrike" cap="none" dirty="0">
              <a:solidFill>
                <a:schemeClr val="tx1"/>
              </a:solidFill>
              <a:latin typeface="+mn-lt"/>
              <a:ea typeface="Times New Roman"/>
              <a:cs typeface="Times New Roman"/>
              <a:sym typeface="Times New Roman"/>
            </a:endParaRPr>
          </a:p>
        </p:txBody>
      </p:sp>
      <p:graphicFrame>
        <p:nvGraphicFramePr>
          <p:cNvPr id="4" name="Google Shape;785;p118"/>
          <p:cNvGraphicFramePr/>
          <p:nvPr>
            <p:extLst>
              <p:ext uri="{D42A27DB-BD31-4B8C-83A1-F6EECF244321}">
                <p14:modId xmlns:p14="http://schemas.microsoft.com/office/powerpoint/2010/main" val="1979868683"/>
              </p:ext>
            </p:extLst>
          </p:nvPr>
        </p:nvGraphicFramePr>
        <p:xfrm>
          <a:off x="0" y="556215"/>
          <a:ext cx="12166800" cy="176789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5240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err="1" smtClean="0">
                          <a:solidFill>
                            <a:srgbClr val="FF0000"/>
                          </a:solidFill>
                          <a:latin typeface="Arial"/>
                          <a:ea typeface="Arial"/>
                          <a:cs typeface="Arial"/>
                          <a:sym typeface="Arial"/>
                        </a:rPr>
                        <a:t>Avas</a:t>
                      </a:r>
                      <a:r>
                        <a:rPr lang="es-ES" sz="1200" b="0" dirty="0" smtClean="0">
                          <a:solidFill>
                            <a:srgbClr val="FF0000"/>
                          </a:solidFill>
                          <a:latin typeface="Arial"/>
                          <a:ea typeface="Arial"/>
                          <a:cs typeface="Arial"/>
                          <a:sym typeface="Arial"/>
                        </a:rPr>
                        <a:t> anteriores a la reforma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b="1" dirty="0" err="1" smtClean="0">
                          <a:solidFill>
                            <a:srgbClr val="FF0000"/>
                          </a:solidFill>
                          <a:latin typeface="Arial"/>
                          <a:ea typeface="Arial"/>
                          <a:cs typeface="Arial"/>
                          <a:sym typeface="Arial"/>
                        </a:rPr>
                        <a:t>Photoslide</a:t>
                      </a:r>
                      <a:r>
                        <a:rPr lang="es-CO" sz="1200" b="1" dirty="0" smtClean="0">
                          <a:solidFill>
                            <a:srgbClr val="FF0000"/>
                          </a:solidFill>
                          <a:latin typeface="Arial"/>
                          <a:ea typeface="Arial"/>
                          <a:cs typeface="Arial"/>
                          <a:sym typeface="Arial"/>
                        </a:rPr>
                        <a:t>.</a:t>
                      </a:r>
                      <a:r>
                        <a:rPr lang="es-CO" sz="1200" b="1" baseline="0" dirty="0" smtClean="0">
                          <a:solidFill>
                            <a:srgbClr val="FF0000"/>
                          </a:solidFill>
                          <a:latin typeface="Arial"/>
                          <a:ea typeface="Arial"/>
                          <a:cs typeface="Arial"/>
                          <a:sym typeface="Arial"/>
                        </a:rPr>
                        <a:t> Archivo que se anexa</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Abajo</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00000">
                <a:tc gridSpan="2">
                  <a:txBody>
                    <a:bodyPr/>
                    <a:lstStyle/>
                    <a:p>
                      <a:pPr marL="0" marR="0" lvl="0" indent="0" algn="ctr" rtl="0">
                        <a:spcBef>
                          <a:spcPts val="0"/>
                        </a:spcBef>
                        <a:spcAft>
                          <a:spcPts val="0"/>
                        </a:spcAft>
                        <a:buNone/>
                      </a:pPr>
                      <a:r>
                        <a:rPr lang="es-ES" sz="1200" b="1" dirty="0" smtClean="0">
                          <a:solidFill>
                            <a:srgbClr val="FF0000"/>
                          </a:solidFill>
                          <a:latin typeface="Arial"/>
                          <a:ea typeface="Arial"/>
                          <a:cs typeface="Arial"/>
                          <a:sym typeface="Arial"/>
                        </a:rPr>
                        <a:t>Contenido</a:t>
                      </a:r>
                      <a:endParaRPr lang="es-CO" sz="1200" b="1"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pPr marL="0" marR="0" lvl="0" indent="0" algn="l" rtl="0">
                        <a:spcBef>
                          <a:spcPts val="0"/>
                        </a:spcBef>
                        <a:spcAft>
                          <a:spcPts val="0"/>
                        </a:spcAft>
                        <a:buNone/>
                      </a:pP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2081627492"/>
                  </a:ext>
                </a:extLst>
              </a:tr>
              <a:tr h="200000">
                <a:tc gridSpan="2">
                  <a:txBody>
                    <a:bodyPr/>
                    <a:lstStyle/>
                    <a:p>
                      <a:endParaRPr lang="en-US" sz="1400" b="0" i="0" u="none" strike="noStrike" cap="none" dirty="0" smtClean="0">
                        <a:solidFill>
                          <a:schemeClr val="dk1"/>
                        </a:solidFill>
                        <a:effectLst/>
                        <a:latin typeface="Calibri"/>
                        <a:ea typeface="Calibri"/>
                        <a:cs typeface="Calibri"/>
                        <a:sym typeface="Arial"/>
                      </a:endParaRPr>
                    </a:p>
                    <a:p>
                      <a:pPr marL="0" marR="0" lvl="0" indent="0" algn="ctr" rtl="0">
                        <a:spcBef>
                          <a:spcPts val="0"/>
                        </a:spcBef>
                        <a:spcAft>
                          <a:spcPts val="0"/>
                        </a:spcAft>
                        <a:buNone/>
                      </a:pPr>
                      <a:endParaRPr lang="es-CO" sz="1200" b="1" dirty="0" smtClean="0">
                        <a:solidFill>
                          <a:srgbClr val="FF0000"/>
                        </a:solidFill>
                        <a:latin typeface="Arial"/>
                        <a:ea typeface="Arial"/>
                        <a:cs typeface="Arial"/>
                        <a:sym typeface="Arial"/>
                      </a:endParaRPr>
                    </a:p>
                    <a:p>
                      <a:pPr marL="0" marR="0" lvl="0" indent="0" algn="ctr" rtl="0">
                        <a:spcBef>
                          <a:spcPts val="0"/>
                        </a:spcBef>
                        <a:spcAft>
                          <a:spcPts val="0"/>
                        </a:spcAft>
                        <a:buNone/>
                      </a:pPr>
                      <a:endParaRPr lang="es-CO" sz="1200" b="1"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27217072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3092061"/>
            <a:ext cx="9144000" cy="673878"/>
          </a:xfrm>
          <a:ln>
            <a:noFill/>
          </a:ln>
        </p:spPr>
        <p:txBody>
          <a:bodyPr>
            <a:normAutofit/>
          </a:bodyPr>
          <a:lstStyle/>
          <a:p>
            <a:r>
              <a:rPr lang="es-ES" sz="4000" dirty="0" err="1" smtClean="0">
                <a:solidFill>
                  <a:srgbClr val="FF0000"/>
                </a:solidFill>
              </a:rPr>
              <a:t>Recurso_c</a:t>
            </a:r>
            <a:r>
              <a:rPr lang="es-ES" sz="4000" dirty="0" smtClean="0">
                <a:solidFill>
                  <a:srgbClr val="FF0000"/>
                </a:solidFill>
              </a:rPr>
              <a:t>: texto </a:t>
            </a:r>
            <a:r>
              <a:rPr lang="es-ES" sz="4000" dirty="0" err="1" smtClean="0">
                <a:solidFill>
                  <a:srgbClr val="FF0000"/>
                </a:solidFill>
              </a:rPr>
              <a:t>pdf</a:t>
            </a:r>
            <a:endParaRPr lang="es-CO" sz="4000" dirty="0">
              <a:solidFill>
                <a:srgbClr val="FF0000"/>
              </a:solidFill>
            </a:endParaRPr>
          </a:p>
        </p:txBody>
      </p:sp>
    </p:spTree>
    <p:extLst>
      <p:ext uri="{BB962C8B-B14F-4D97-AF65-F5344CB8AC3E}">
        <p14:creationId xmlns:p14="http://schemas.microsoft.com/office/powerpoint/2010/main" val="22580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graphicFrame>
        <p:nvGraphicFramePr>
          <p:cNvPr id="4" name="Google Shape;785;p118"/>
          <p:cNvGraphicFramePr/>
          <p:nvPr>
            <p:extLst>
              <p:ext uri="{D42A27DB-BD31-4B8C-83A1-F6EECF244321}">
                <p14:modId xmlns:p14="http://schemas.microsoft.com/office/powerpoint/2010/main" val="2240356151"/>
              </p:ext>
            </p:extLst>
          </p:nvPr>
        </p:nvGraphicFramePr>
        <p:xfrm>
          <a:off x="0" y="0"/>
          <a:ext cx="12166800" cy="176789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5240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err="1" smtClean="0">
                          <a:solidFill>
                            <a:srgbClr val="FF0000"/>
                          </a:solidFill>
                          <a:latin typeface="Arial"/>
                          <a:ea typeface="Arial"/>
                          <a:cs typeface="Arial"/>
                          <a:sym typeface="Arial"/>
                        </a:rPr>
                        <a:t>Avas</a:t>
                      </a:r>
                      <a:r>
                        <a:rPr lang="es-ES" sz="1200" b="0" dirty="0" smtClean="0">
                          <a:solidFill>
                            <a:srgbClr val="FF0000"/>
                          </a:solidFill>
                          <a:latin typeface="Arial"/>
                          <a:ea typeface="Arial"/>
                          <a:cs typeface="Arial"/>
                          <a:sym typeface="Arial"/>
                        </a:rPr>
                        <a:t> anteriores a la reforma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ES" sz="1200" dirty="0" smtClean="0">
                          <a:solidFill>
                            <a:srgbClr val="FF0000"/>
                          </a:solidFill>
                          <a:latin typeface="Arial"/>
                          <a:ea typeface="Arial"/>
                          <a:cs typeface="Arial"/>
                          <a:sym typeface="Arial"/>
                        </a:rPr>
                        <a:t>Texto PDF. Se anexa archivo.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00000">
                <a:tc gridSpan="2">
                  <a:txBody>
                    <a:bodyPr/>
                    <a:lstStyle/>
                    <a:p>
                      <a:pPr marL="0" marR="0" lvl="0" indent="0" algn="ctr" rtl="0">
                        <a:spcBef>
                          <a:spcPts val="0"/>
                        </a:spcBef>
                        <a:spcAft>
                          <a:spcPts val="0"/>
                        </a:spcAft>
                        <a:buNone/>
                      </a:pPr>
                      <a:r>
                        <a:rPr lang="es-ES" sz="1200" b="1" dirty="0" smtClean="0">
                          <a:solidFill>
                            <a:srgbClr val="FF0000"/>
                          </a:solidFill>
                          <a:latin typeface="Arial"/>
                          <a:ea typeface="Arial"/>
                          <a:cs typeface="Arial"/>
                          <a:sym typeface="Arial"/>
                        </a:rPr>
                        <a:t>Contenido</a:t>
                      </a:r>
                      <a:endParaRPr lang="es-CO" sz="1200" b="1"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pPr marL="0" marR="0" lvl="0" indent="0" algn="l" rtl="0">
                        <a:spcBef>
                          <a:spcPts val="0"/>
                        </a:spcBef>
                        <a:spcAft>
                          <a:spcPts val="0"/>
                        </a:spcAft>
                        <a:buNone/>
                      </a:pP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2081627492"/>
                  </a:ext>
                </a:extLst>
              </a:tr>
              <a:tr h="200000">
                <a:tc gridSpan="2">
                  <a:txBody>
                    <a:bodyPr/>
                    <a:lstStyle/>
                    <a:p>
                      <a:endParaRPr lang="en-US" sz="1400" b="0" i="0" u="none" strike="noStrike" cap="none" dirty="0" smtClean="0">
                        <a:solidFill>
                          <a:schemeClr val="dk1"/>
                        </a:solidFill>
                        <a:effectLst/>
                        <a:latin typeface="Calibri"/>
                        <a:ea typeface="Calibri"/>
                        <a:cs typeface="Calibri"/>
                        <a:sym typeface="Arial"/>
                      </a:endParaRPr>
                    </a:p>
                    <a:p>
                      <a:pPr marL="0" marR="0" lvl="0" indent="0" algn="ctr" rtl="0">
                        <a:spcBef>
                          <a:spcPts val="0"/>
                        </a:spcBef>
                        <a:spcAft>
                          <a:spcPts val="0"/>
                        </a:spcAft>
                        <a:buNone/>
                      </a:pPr>
                      <a:endParaRPr lang="es-CO" sz="1200" b="1" dirty="0" smtClean="0">
                        <a:solidFill>
                          <a:srgbClr val="FF0000"/>
                        </a:solidFill>
                        <a:latin typeface="Arial"/>
                        <a:ea typeface="Arial"/>
                        <a:cs typeface="Arial"/>
                        <a:sym typeface="Arial"/>
                      </a:endParaRPr>
                    </a:p>
                    <a:p>
                      <a:pPr marL="0" marR="0" lvl="0" indent="0" algn="ctr" rtl="0">
                        <a:spcBef>
                          <a:spcPts val="0"/>
                        </a:spcBef>
                        <a:spcAft>
                          <a:spcPts val="0"/>
                        </a:spcAft>
                        <a:buNone/>
                      </a:pPr>
                      <a:endParaRPr lang="es-CO" sz="1200" b="1"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272170725"/>
                  </a:ext>
                </a:extLst>
              </a:tr>
            </a:tbl>
          </a:graphicData>
        </a:graphic>
      </p:graphicFrame>
    </p:spTree>
    <p:extLst>
      <p:ext uri="{BB962C8B-B14F-4D97-AF65-F5344CB8AC3E}">
        <p14:creationId xmlns:p14="http://schemas.microsoft.com/office/powerpoint/2010/main" val="26954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802"/>
        <p:cNvGrpSpPr/>
        <p:nvPr/>
      </p:nvGrpSpPr>
      <p:grpSpPr>
        <a:xfrm>
          <a:off x="0" y="0"/>
          <a:ext cx="0" cy="0"/>
          <a:chOff x="0" y="0"/>
          <a:chExt cx="0" cy="0"/>
        </a:xfrm>
      </p:grpSpPr>
      <p:sp>
        <p:nvSpPr>
          <p:cNvPr id="803" name="Google Shape;803;p121"/>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smtClean="0">
                <a:solidFill>
                  <a:srgbClr val="00C000"/>
                </a:solidFill>
              </a:rPr>
              <a:t>Árbol </a:t>
            </a:r>
            <a:r>
              <a:rPr lang="es-ES" dirty="0">
                <a:solidFill>
                  <a:srgbClr val="00C000"/>
                </a:solidFill>
              </a:rPr>
              <a:t>conceptual</a:t>
            </a:r>
            <a:endParaRPr dirty="0">
              <a:solidFill>
                <a:srgbClr val="00C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807"/>
        <p:cNvGrpSpPr/>
        <p:nvPr/>
      </p:nvGrpSpPr>
      <p:grpSpPr>
        <a:xfrm>
          <a:off x="0" y="0"/>
          <a:ext cx="0" cy="0"/>
          <a:chOff x="0" y="0"/>
          <a:chExt cx="0" cy="0"/>
        </a:xfrm>
      </p:grpSpPr>
      <p:sp>
        <p:nvSpPr>
          <p:cNvPr id="808" name="Google Shape;808;p12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Raíz principal</a:t>
            </a:r>
            <a:endParaRPr dirty="0">
              <a:solidFill>
                <a:srgbClr val="00C000"/>
              </a:solidFill>
            </a:endParaRPr>
          </a:p>
        </p:txBody>
      </p:sp>
      <p:sp>
        <p:nvSpPr>
          <p:cNvPr id="809" name="Google Shape;809;p12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pro2_oa1_raiz_ppal</a:t>
            </a:r>
            <a:endParaRPr dirty="0">
              <a:solidFill>
                <a:srgbClr val="00C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3" name="Google Shape;814;p123"/>
          <p:cNvSpPr/>
          <p:nvPr/>
        </p:nvSpPr>
        <p:spPr>
          <a:xfrm>
            <a:off x="105060" y="1383442"/>
            <a:ext cx="11773800" cy="656187"/>
          </a:xfrm>
          <a:prstGeom prst="rect">
            <a:avLst/>
          </a:prstGeom>
          <a:noFill/>
          <a:ln>
            <a:noFill/>
          </a:ln>
        </p:spPr>
        <p:txBody>
          <a:bodyPr spcFirstLastPara="1" wrap="square" lIns="91425" tIns="45700" rIns="91425" bIns="45700" anchor="t" anchorCtr="0">
            <a:noAutofit/>
          </a:bodyPr>
          <a:lstStyle/>
          <a:p>
            <a:pPr lvl="0" algn="just"/>
            <a:endParaRPr sz="1200" dirty="0">
              <a:solidFill>
                <a:schemeClr val="tx1"/>
              </a:solidFill>
            </a:endParaRPr>
          </a:p>
        </p:txBody>
      </p:sp>
      <p:graphicFrame>
        <p:nvGraphicFramePr>
          <p:cNvPr id="4" name="Google Shape;819;p124"/>
          <p:cNvGraphicFramePr/>
          <p:nvPr>
            <p:extLst>
              <p:ext uri="{D42A27DB-BD31-4B8C-83A1-F6EECF244321}">
                <p14:modId xmlns:p14="http://schemas.microsoft.com/office/powerpoint/2010/main" val="1178096733"/>
              </p:ext>
            </p:extLst>
          </p:nvPr>
        </p:nvGraphicFramePr>
        <p:xfrm>
          <a:off x="25200" y="537882"/>
          <a:ext cx="12166800" cy="5425500"/>
        </p:xfrm>
        <a:graphic>
          <a:graphicData uri="http://schemas.openxmlformats.org/drawingml/2006/table">
            <a:tbl>
              <a:tblPr firstRow="1" bandRow="1">
                <a:noFill/>
                <a:tableStyleId>{3D058960-1688-4217-B8D2-64A925AEF87B}</a:tableStyleId>
              </a:tblPr>
              <a:tblGrid>
                <a:gridCol w="1344725">
                  <a:extLst>
                    <a:ext uri="{9D8B030D-6E8A-4147-A177-3AD203B41FA5}">
                      <a16:colId xmlns:a16="http://schemas.microsoft.com/office/drawing/2014/main" val="20000"/>
                    </a:ext>
                  </a:extLst>
                </a:gridCol>
                <a:gridCol w="10822075">
                  <a:extLst>
                    <a:ext uri="{9D8B030D-6E8A-4147-A177-3AD203B41FA5}">
                      <a16:colId xmlns:a16="http://schemas.microsoft.com/office/drawing/2014/main" val="20002"/>
                    </a:ext>
                  </a:extLst>
                </a:gridCol>
              </a:tblGrid>
              <a:tr h="15240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N/A</a:t>
                      </a:r>
                      <a:endParaRPr sz="1200" b="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ES" sz="1200" dirty="0" smtClean="0">
                          <a:solidFill>
                            <a:srgbClr val="FF0000"/>
                          </a:solidFill>
                          <a:latin typeface="Arial"/>
                          <a:ea typeface="Arial"/>
                          <a:cs typeface="Arial"/>
                          <a:sym typeface="Arial"/>
                        </a:rPr>
                        <a:t>Composición texto imagen. Embeber video. Vincular botón con link: </a:t>
                      </a:r>
                      <a:r>
                        <a:rPr lang="es-ES" sz="1200" dirty="0" smtClean="0">
                          <a:solidFill>
                            <a:srgbClr val="FF0000"/>
                          </a:solidFill>
                          <a:latin typeface="Arial"/>
                          <a:ea typeface="Arial"/>
                          <a:cs typeface="Arial"/>
                          <a:sym typeface="Arial"/>
                          <a:hlinkClick r:id="rId3"/>
                        </a:rPr>
                        <a:t>https://es.slideshare.net/maonog/diferencia-entre-proyectos-publicos-y-privados</a:t>
                      </a:r>
                      <a:r>
                        <a:rPr lang="es-ES" sz="1200" dirty="0" smtClean="0">
                          <a:solidFill>
                            <a:srgbClr val="FF0000"/>
                          </a:solidFill>
                          <a:latin typeface="Arial"/>
                          <a:ea typeface="Arial"/>
                          <a:cs typeface="Arial"/>
                          <a:sym typeface="Arial"/>
                        </a:rPr>
                        <a:t> </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505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Abajo</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55050">
                <a:tc>
                  <a:txBody>
                    <a:bodyPr/>
                    <a:lstStyle/>
                    <a:p>
                      <a:pPr marL="0" lvl="0" indent="0" algn="l" rtl="0">
                        <a:spcBef>
                          <a:spcPts val="0"/>
                        </a:spcBef>
                        <a:spcAft>
                          <a:spcPts val="0"/>
                        </a:spcAft>
                        <a:buNone/>
                      </a:pP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s-ES" sz="1200" dirty="0" smtClean="0">
                          <a:solidFill>
                            <a:srgbClr val="FF0000"/>
                          </a:solidFill>
                          <a:latin typeface="Arial"/>
                          <a:ea typeface="Arial"/>
                          <a:cs typeface="Arial"/>
                          <a:sym typeface="Arial"/>
                        </a:rPr>
                        <a:t>Contenido</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641233585"/>
                  </a:ext>
                </a:extLst>
              </a:tr>
              <a:tr h="155050">
                <a:tc>
                  <a:txBody>
                    <a:bodyPr/>
                    <a:lstStyle/>
                    <a:p>
                      <a:pPr marL="0" lvl="0" indent="0" algn="l" rtl="0">
                        <a:spcBef>
                          <a:spcPts val="0"/>
                        </a:spcBef>
                        <a:spcAft>
                          <a:spcPts val="0"/>
                        </a:spcAft>
                        <a:buNone/>
                      </a:pPr>
                      <a:r>
                        <a:rPr lang="es-CO" sz="1200" b="1" dirty="0" smtClean="0">
                          <a:solidFill>
                            <a:srgbClr val="FF0000"/>
                          </a:solidFill>
                          <a:latin typeface="Arial"/>
                          <a:ea typeface="Arial"/>
                          <a:cs typeface="Arial"/>
                          <a:sym typeface="Arial"/>
                        </a:rPr>
                        <a:t>1766928251 </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600" b="0" i="0" u="none" strike="noStrike" cap="none" dirty="0" smtClean="0">
                          <a:solidFill>
                            <a:schemeClr val="dk1"/>
                          </a:solidFill>
                          <a:effectLst/>
                          <a:latin typeface="+mn-lt"/>
                          <a:ea typeface="Calibri"/>
                          <a:cs typeface="Calibri"/>
                          <a:sym typeface="Arial"/>
                        </a:rPr>
                        <a:t>En una escuela de negocios como CEIPA, tendemos a creer que todos los proyectos a realizar en el ámbito empresarial son de iniciativa privada, sin embargo, esto no es así; según su tipo de iniciativa, los proyectos de utilidad pública y de iniciativa privada poseen una diferencias considerables dentro del ambiente administrativo que podrás detallar en el siguiente documento:</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3973998542"/>
                  </a:ext>
                </a:extLst>
              </a:tr>
              <a:tr h="155050">
                <a:tc>
                  <a:txBody>
                    <a:bodyPr/>
                    <a:lstStyle/>
                    <a:p>
                      <a:pPr marL="0" lvl="0" indent="0" algn="l" rtl="0">
                        <a:spcBef>
                          <a:spcPts val="0"/>
                        </a:spcBef>
                        <a:spcAft>
                          <a:spcPts val="0"/>
                        </a:spcAft>
                        <a:buNone/>
                      </a:pP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600" b="0" i="0" u="none" strike="noStrike" cap="none" dirty="0" smtClean="0">
                          <a:solidFill>
                            <a:schemeClr val="dk1"/>
                          </a:solidFill>
                          <a:effectLst/>
                          <a:latin typeface="+mn-lt"/>
                          <a:ea typeface="Calibri"/>
                          <a:cs typeface="Calibri"/>
                          <a:sym typeface="Arial"/>
                        </a:rPr>
                        <a:t>Así mismo, en el siguiente video podrás visualizar las particularidades, e inclusive ventajas competitivas de los proyectos privados vs los proyectos públicos:</a:t>
                      </a: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4142414305"/>
                  </a:ext>
                </a:extLst>
              </a:tr>
            </a:tbl>
          </a:graphicData>
        </a:graphic>
      </p:graphicFrame>
      <p:sp>
        <p:nvSpPr>
          <p:cNvPr id="6" name="Google Shape;814;p123"/>
          <p:cNvSpPr/>
          <p:nvPr/>
        </p:nvSpPr>
        <p:spPr>
          <a:xfrm>
            <a:off x="196500" y="3949403"/>
            <a:ext cx="11773800" cy="790657"/>
          </a:xfrm>
          <a:prstGeom prst="rect">
            <a:avLst/>
          </a:prstGeom>
          <a:noFill/>
          <a:ln>
            <a:noFill/>
          </a:ln>
        </p:spPr>
        <p:txBody>
          <a:bodyPr spcFirstLastPara="1" wrap="square" lIns="91425" tIns="45700" rIns="91425" bIns="45700" anchor="t" anchorCtr="0">
            <a:noAutofit/>
          </a:bodyPr>
          <a:lstStyle/>
          <a:p>
            <a:pPr lvl="0"/>
            <a:endParaRPr sz="1200" b="1" dirty="0">
              <a:solidFill>
                <a:schemeClr val="tx1"/>
              </a:solidFill>
            </a:endParaRPr>
          </a:p>
        </p:txBody>
      </p:sp>
      <p:sp>
        <p:nvSpPr>
          <p:cNvPr id="2" name="Rectángulo 1"/>
          <p:cNvSpPr/>
          <p:nvPr/>
        </p:nvSpPr>
        <p:spPr>
          <a:xfrm>
            <a:off x="-112527" y="23321"/>
            <a:ext cx="6195927" cy="338554"/>
          </a:xfrm>
          <a:prstGeom prst="rect">
            <a:avLst/>
          </a:prstGeom>
        </p:spPr>
        <p:txBody>
          <a:bodyPr wrap="none">
            <a:spAutoFit/>
          </a:bodyPr>
          <a:lstStyle/>
          <a:p>
            <a:pPr algn="just">
              <a:tabLst>
                <a:tab pos="2806065" algn="ctr"/>
                <a:tab pos="5612130" algn="r"/>
                <a:tab pos="449580" algn="l"/>
              </a:tabLst>
            </a:pPr>
            <a:r>
              <a:rPr lang="es-ES" sz="1600" b="1" dirty="0">
                <a:latin typeface="Arial" panose="020B0604020202020204" pitchFamily="34" charset="0"/>
                <a:ea typeface="Times New Roman" panose="02020603050405020304" pitchFamily="18" charset="0"/>
              </a:rPr>
              <a:t>Proyectos del </a:t>
            </a:r>
            <a:r>
              <a:rPr lang="es-ES" sz="1600" b="1" dirty="0" smtClean="0">
                <a:latin typeface="Arial" panose="020B0604020202020204" pitchFamily="34" charset="0"/>
                <a:ea typeface="Times New Roman" panose="02020603050405020304" pitchFamily="18" charset="0"/>
              </a:rPr>
              <a:t>sector </a:t>
            </a:r>
            <a:r>
              <a:rPr lang="es-ES" sz="1600" b="1" dirty="0">
                <a:latin typeface="Arial" panose="020B0604020202020204" pitchFamily="34" charset="0"/>
                <a:ea typeface="Times New Roman" panose="02020603050405020304" pitchFamily="18" charset="0"/>
              </a:rPr>
              <a:t>privado vs. </a:t>
            </a:r>
            <a:r>
              <a:rPr lang="es-ES" sz="1600" b="1" dirty="0" smtClean="0">
                <a:latin typeface="Arial" panose="020B0604020202020204" pitchFamily="34" charset="0"/>
                <a:ea typeface="Times New Roman" panose="02020603050405020304" pitchFamily="18" charset="0"/>
              </a:rPr>
              <a:t>proyectos </a:t>
            </a:r>
            <a:r>
              <a:rPr lang="es-ES" sz="1600" b="1" dirty="0">
                <a:latin typeface="Arial" panose="020B0604020202020204" pitchFamily="34" charset="0"/>
                <a:ea typeface="Times New Roman" panose="02020603050405020304" pitchFamily="18" charset="0"/>
              </a:rPr>
              <a:t>del </a:t>
            </a:r>
            <a:r>
              <a:rPr lang="es-ES" sz="1600" b="1" dirty="0" smtClean="0">
                <a:latin typeface="Arial" panose="020B0604020202020204" pitchFamily="34" charset="0"/>
                <a:ea typeface="Times New Roman" panose="02020603050405020304" pitchFamily="18" charset="0"/>
              </a:rPr>
              <a:t>sector </a:t>
            </a:r>
            <a:r>
              <a:rPr lang="es-ES" sz="1600" b="1" dirty="0">
                <a:latin typeface="Arial" panose="020B0604020202020204" pitchFamily="34" charset="0"/>
                <a:ea typeface="Times New Roman" panose="02020603050405020304" pitchFamily="18" charset="0"/>
              </a:rPr>
              <a:t>público</a:t>
            </a:r>
            <a:endParaRPr lang="es-CO" sz="1100" dirty="0">
              <a:effectLst/>
              <a:latin typeface="Times New Roman" panose="02020603050405020304" pitchFamily="18" charset="0"/>
              <a:ea typeface="Times New Roman" panose="02020603050405020304" pitchFamily="18" charset="0"/>
            </a:endParaRPr>
          </a:p>
        </p:txBody>
      </p:sp>
      <p:sp>
        <p:nvSpPr>
          <p:cNvPr id="5" name="Rectángulo 4"/>
          <p:cNvSpPr/>
          <p:nvPr/>
        </p:nvSpPr>
        <p:spPr>
          <a:xfrm>
            <a:off x="5603966" y="2886891"/>
            <a:ext cx="1188720" cy="313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7" name="Rectángulo 6"/>
          <p:cNvSpPr/>
          <p:nvPr/>
        </p:nvSpPr>
        <p:spPr>
          <a:xfrm>
            <a:off x="2128854" y="4344731"/>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Sector privado vs. Sector público</a:t>
            </a:r>
          </a:p>
          <a:p>
            <a:r>
              <a:rPr lang="es-CO" dirty="0" smtClean="0">
                <a:solidFill>
                  <a:srgbClr val="FF0000"/>
                </a:solidFill>
              </a:rPr>
              <a:t>URL</a:t>
            </a:r>
            <a:r>
              <a:rPr lang="es-CO" dirty="0">
                <a:solidFill>
                  <a:srgbClr val="FF0000"/>
                </a:solidFill>
              </a:rPr>
              <a:t>: </a:t>
            </a:r>
            <a:r>
              <a:rPr lang="es-CO" dirty="0">
                <a:solidFill>
                  <a:srgbClr val="FF0000"/>
                </a:solidFill>
                <a:hlinkClick r:id="rId4"/>
              </a:rPr>
              <a:t>https://</a:t>
            </a:r>
            <a:r>
              <a:rPr lang="es-CO" dirty="0" smtClean="0">
                <a:solidFill>
                  <a:srgbClr val="FF0000"/>
                </a:solidFill>
                <a:hlinkClick r:id="rId4"/>
              </a:rPr>
              <a:t>www.youtube.com/watch?v=M6dpAV_dakw</a:t>
            </a:r>
            <a:r>
              <a:rPr lang="es-CO" dirty="0" smtClean="0">
                <a:solidFill>
                  <a:srgbClr val="FF0000"/>
                </a:solidFill>
              </a:rPr>
              <a:t> </a:t>
            </a:r>
          </a:p>
          <a:p>
            <a:r>
              <a:rPr lang="es-CO" dirty="0" smtClean="0">
                <a:solidFill>
                  <a:srgbClr val="FF0000"/>
                </a:solidFill>
              </a:rPr>
              <a:t>Información: </a:t>
            </a:r>
            <a:r>
              <a:rPr lang="es-CO" dirty="0" err="1">
                <a:hlinkClick r:id="rId5"/>
              </a:rPr>
              <a:t>Information</a:t>
            </a:r>
            <a:r>
              <a:rPr lang="es-CO" dirty="0">
                <a:hlinkClick r:id="rId5"/>
              </a:rPr>
              <a:t> </a:t>
            </a:r>
            <a:r>
              <a:rPr lang="es-CO" dirty="0" err="1">
                <a:hlinkClick r:id="rId5"/>
              </a:rPr>
              <a:t>Station</a:t>
            </a:r>
            <a:r>
              <a:rPr lang="es-CO" dirty="0" smtClean="0">
                <a:solidFill>
                  <a:schemeClr val="tx1"/>
                </a:solidFill>
              </a:rPr>
              <a:t>. 2016. [Archivo de video]. Recuperado de</a:t>
            </a:r>
            <a:r>
              <a:rPr lang="es-CO" dirty="0">
                <a:solidFill>
                  <a:schemeClr val="tx1"/>
                </a:solidFill>
              </a:rPr>
              <a:t>: </a:t>
            </a:r>
            <a:r>
              <a:rPr lang="es-CO" dirty="0">
                <a:solidFill>
                  <a:schemeClr val="tx1"/>
                </a:solidFill>
                <a:hlinkClick r:id="rId4"/>
              </a:rPr>
              <a:t>https://</a:t>
            </a:r>
            <a:r>
              <a:rPr lang="es-CO" dirty="0" smtClean="0">
                <a:solidFill>
                  <a:schemeClr val="tx1"/>
                </a:solidFill>
                <a:hlinkClick r:id="rId4"/>
              </a:rPr>
              <a:t>www.youtube.com/watch?v=M6dpAV_dakw</a:t>
            </a:r>
            <a:r>
              <a:rPr lang="es-CO" dirty="0" smtClean="0">
                <a:solidFill>
                  <a:schemeClr val="tx1"/>
                </a:solidFill>
              </a:rPr>
              <a:t> </a:t>
            </a:r>
            <a:endParaRPr lang="es-CO" dirty="0">
              <a:solidFill>
                <a:srgbClr val="FF0000"/>
              </a:solidFill>
            </a:endParaRPr>
          </a:p>
        </p:txBody>
      </p:sp>
      <p:sp>
        <p:nvSpPr>
          <p:cNvPr id="8" name="CuadroTexto 7"/>
          <p:cNvSpPr txBox="1"/>
          <p:nvPr/>
        </p:nvSpPr>
        <p:spPr>
          <a:xfrm>
            <a:off x="4279861" y="4036954"/>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875"/>
        <p:cNvGrpSpPr/>
        <p:nvPr/>
      </p:nvGrpSpPr>
      <p:grpSpPr>
        <a:xfrm>
          <a:off x="0" y="0"/>
          <a:ext cx="0" cy="0"/>
          <a:chOff x="0" y="0"/>
          <a:chExt cx="0" cy="0"/>
        </a:xfrm>
      </p:grpSpPr>
      <p:sp>
        <p:nvSpPr>
          <p:cNvPr id="876" name="Google Shape;876;p130"/>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Raíz secundaria 1</a:t>
            </a:r>
            <a:endParaRPr dirty="0">
              <a:solidFill>
                <a:srgbClr val="00C000"/>
              </a:solidFill>
            </a:endParaRPr>
          </a:p>
        </p:txBody>
      </p:sp>
      <p:sp>
        <p:nvSpPr>
          <p:cNvPr id="877" name="Google Shape;877;p130"/>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pro2_oa1_raiz_sec1</a:t>
            </a:r>
            <a:endParaRPr dirty="0">
              <a:solidFill>
                <a:srgbClr val="00C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aphicFrame>
        <p:nvGraphicFramePr>
          <p:cNvPr id="5" name="Google Shape;785;p118"/>
          <p:cNvGraphicFramePr/>
          <p:nvPr>
            <p:extLst>
              <p:ext uri="{D42A27DB-BD31-4B8C-83A1-F6EECF244321}">
                <p14:modId xmlns:p14="http://schemas.microsoft.com/office/powerpoint/2010/main" val="3385640896"/>
              </p:ext>
            </p:extLst>
          </p:nvPr>
        </p:nvGraphicFramePr>
        <p:xfrm>
          <a:off x="25200" y="464024"/>
          <a:ext cx="12166800" cy="8533887"/>
        </p:xfrm>
        <a:graphic>
          <a:graphicData uri="http://schemas.openxmlformats.org/drawingml/2006/table">
            <a:tbl>
              <a:tblPr firstRow="1" bandRow="1">
                <a:noFill/>
                <a:tableStyleId>{3D058960-1688-4217-B8D2-64A925AEF87B}</a:tableStyleId>
              </a:tblPr>
              <a:tblGrid>
                <a:gridCol w="1593738">
                  <a:extLst>
                    <a:ext uri="{9D8B030D-6E8A-4147-A177-3AD203B41FA5}">
                      <a16:colId xmlns:a16="http://schemas.microsoft.com/office/drawing/2014/main" val="20000"/>
                    </a:ext>
                  </a:extLst>
                </a:gridCol>
                <a:gridCol w="10573062">
                  <a:extLst>
                    <a:ext uri="{9D8B030D-6E8A-4147-A177-3AD203B41FA5}">
                      <a16:colId xmlns:a16="http://schemas.microsoft.com/office/drawing/2014/main" val="20001"/>
                    </a:ext>
                  </a:extLst>
                </a:gridCol>
              </a:tblGrid>
              <a:tr h="130644">
                <a:tc>
                  <a:txBody>
                    <a:bodyPr/>
                    <a:lstStyle/>
                    <a:p>
                      <a:pPr marL="0" marR="0" lvl="0" indent="0" algn="just" rtl="0">
                        <a:spcBef>
                          <a:spcPts val="0"/>
                        </a:spcBef>
                        <a:spcAft>
                          <a:spcPts val="0"/>
                        </a:spcAft>
                        <a:buNone/>
                      </a:pPr>
                      <a:r>
                        <a:rPr lang="es-ES" sz="1400" b="1" dirty="0">
                          <a:solidFill>
                            <a:srgbClr val="FF0000"/>
                          </a:solidFill>
                          <a:latin typeface="+mn-lt"/>
                          <a:ea typeface="Arial"/>
                          <a:cs typeface="Arial"/>
                          <a:sym typeface="Arial"/>
                        </a:rPr>
                        <a:t>Referente:</a:t>
                      </a:r>
                      <a:endParaRPr sz="1400" b="1" dirty="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Clr>
                          <a:srgbClr val="FF0000"/>
                        </a:buClr>
                        <a:buSzPts val="1200"/>
                        <a:buFont typeface="Arial"/>
                        <a:buNone/>
                      </a:pPr>
                      <a:r>
                        <a:rPr lang="es-ES" sz="1400" b="0" dirty="0">
                          <a:solidFill>
                            <a:srgbClr val="FF0000"/>
                          </a:solidFill>
                          <a:latin typeface="+mn-lt"/>
                          <a:ea typeface="Arial"/>
                          <a:cs typeface="Arial"/>
                          <a:sym typeface="Arial"/>
                        </a:rPr>
                        <a:t>N/A</a:t>
                      </a:r>
                      <a:endParaRPr sz="1400" b="0" dirty="0">
                        <a:latin typeface="+mn-lt"/>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30644">
                <a:tc>
                  <a:txBody>
                    <a:bodyPr/>
                    <a:lstStyle/>
                    <a:p>
                      <a:pPr marL="0" marR="0" lvl="0" indent="0" algn="just" rtl="0">
                        <a:spcBef>
                          <a:spcPts val="0"/>
                        </a:spcBef>
                        <a:spcAft>
                          <a:spcPts val="0"/>
                        </a:spcAft>
                        <a:buNone/>
                      </a:pPr>
                      <a:r>
                        <a:rPr lang="es-ES" sz="1400" b="1" dirty="0">
                          <a:solidFill>
                            <a:srgbClr val="FF0000"/>
                          </a:solidFill>
                          <a:latin typeface="+mn-lt"/>
                          <a:ea typeface="Arial"/>
                          <a:cs typeface="Arial"/>
                          <a:sym typeface="Arial"/>
                        </a:rPr>
                        <a:t>Indicaciones:</a:t>
                      </a:r>
                      <a:endParaRPr sz="1400" b="1" dirty="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dirty="0" smtClean="0">
                          <a:solidFill>
                            <a:srgbClr val="FF0000"/>
                          </a:solidFill>
                          <a:latin typeface="+mn-lt"/>
                          <a:ea typeface="Arial"/>
                          <a:cs typeface="Arial"/>
                          <a:sym typeface="Arial"/>
                        </a:rPr>
                        <a:t>Infografía</a:t>
                      </a:r>
                      <a:r>
                        <a:rPr lang="es-ES" sz="1400" baseline="0" dirty="0" smtClean="0">
                          <a:solidFill>
                            <a:srgbClr val="FF0000"/>
                          </a:solidFill>
                          <a:latin typeface="+mn-lt"/>
                          <a:ea typeface="Arial"/>
                          <a:cs typeface="Arial"/>
                          <a:sym typeface="Arial"/>
                        </a:rPr>
                        <a:t> vertical. Embeber video: </a:t>
                      </a:r>
                      <a:r>
                        <a:rPr lang="es-CO" sz="1400" b="0" i="0" u="sng" strike="noStrike" cap="none" dirty="0" smtClean="0">
                          <a:solidFill>
                            <a:schemeClr val="dk1"/>
                          </a:solidFill>
                          <a:effectLst/>
                          <a:latin typeface="Calibri"/>
                          <a:ea typeface="Calibri"/>
                          <a:cs typeface="Calibri"/>
                          <a:sym typeface="Arial"/>
                          <a:hlinkClick r:id="rId3"/>
                        </a:rPr>
                        <a:t>https://www.youtube.com/watch?v=51ttOSNi_bk&amp;t=2s</a:t>
                      </a:r>
                      <a:endParaRPr lang="es-CO" sz="1400" b="0" i="0" u="none" strike="noStrike" cap="none" dirty="0" smtClean="0">
                        <a:solidFill>
                          <a:schemeClr val="dk1"/>
                        </a:solidFill>
                        <a:effectLst/>
                        <a:latin typeface="Calibri"/>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aseline="0" dirty="0" smtClean="0">
                          <a:solidFill>
                            <a:srgbClr val="FF0000"/>
                          </a:solidFill>
                          <a:latin typeface="+mn-lt"/>
                          <a:ea typeface="Arial"/>
                          <a:cs typeface="Arial"/>
                          <a:sym typeface="Arial"/>
                        </a:rPr>
                        <a:t> Vincular botones con links: </a:t>
                      </a:r>
                      <a:r>
                        <a:rPr lang="es-CO" sz="1400" b="0" i="0" u="sng" strike="noStrike" cap="none" dirty="0" smtClean="0">
                          <a:solidFill>
                            <a:schemeClr val="dk1"/>
                          </a:solidFill>
                          <a:effectLst/>
                          <a:latin typeface="Calibri"/>
                          <a:ea typeface="Calibri"/>
                          <a:cs typeface="Calibri"/>
                          <a:sym typeface="Arial"/>
                          <a:hlinkClick r:id="rId4"/>
                        </a:rPr>
                        <a:t>https://tentulogo.com/50-ideas-de-emprendimientos-que-puedes-impulsar-por-un-bajo-costo/</a:t>
                      </a:r>
                      <a:endParaRPr lang="es-ES" sz="1400" baseline="0" dirty="0" smtClean="0">
                        <a:solidFill>
                          <a:srgbClr val="FF0000"/>
                        </a:solidFill>
                        <a:latin typeface="+mn-lt"/>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sng" strike="noStrike" cap="none" dirty="0" smtClean="0">
                          <a:solidFill>
                            <a:schemeClr val="dk1"/>
                          </a:solidFill>
                          <a:effectLst/>
                          <a:latin typeface="Calibri"/>
                          <a:ea typeface="Calibri"/>
                          <a:cs typeface="Calibri"/>
                          <a:sym typeface="Arial"/>
                          <a:hlinkClick r:id="rId5"/>
                        </a:rPr>
                        <a:t>https://www.forbes.com.mx/tener-una-buena-idea-no-siempre-es-suficiente/</a:t>
                      </a:r>
                      <a:r>
                        <a:rPr lang="es-CO" sz="1400" b="0" i="0" u="none" strike="noStrike" cap="none" dirty="0" smtClean="0">
                          <a:solidFill>
                            <a:schemeClr val="dk1"/>
                          </a:solidFill>
                          <a:effectLst/>
                          <a:latin typeface="Calibri"/>
                          <a:ea typeface="Calibri"/>
                          <a:cs typeface="Calibri"/>
                          <a:sym typeface="Arial"/>
                        </a:rPr>
                        <a:t> </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sng" strike="noStrike" cap="none" dirty="0" smtClean="0">
                          <a:solidFill>
                            <a:schemeClr val="dk1"/>
                          </a:solidFill>
                          <a:effectLst/>
                          <a:latin typeface="Calibri"/>
                          <a:ea typeface="Calibri"/>
                          <a:cs typeface="Calibri"/>
                          <a:sym typeface="Arial"/>
                          <a:hlinkClick r:id="rId6"/>
                        </a:rPr>
                        <a:t>https://www.uv.mx/iiesca/files/2013/04/06CA201202.pdf</a:t>
                      </a:r>
                      <a:endParaRPr lang="es-CO" sz="14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30644">
                <a:tc>
                  <a:txBody>
                    <a:bodyPr/>
                    <a:lstStyle/>
                    <a:p>
                      <a:pPr marL="0" marR="0" lvl="0" indent="0" algn="just" rtl="0">
                        <a:spcBef>
                          <a:spcPts val="0"/>
                        </a:spcBef>
                        <a:spcAft>
                          <a:spcPts val="0"/>
                        </a:spcAft>
                        <a:buNone/>
                      </a:pPr>
                      <a:r>
                        <a:rPr lang="es-ES" sz="1400" b="1">
                          <a:solidFill>
                            <a:srgbClr val="FF0000"/>
                          </a:solidFill>
                          <a:latin typeface="+mn-lt"/>
                          <a:ea typeface="Arial"/>
                          <a:cs typeface="Arial"/>
                          <a:sym typeface="Arial"/>
                        </a:rPr>
                        <a:t>Imagen/vector:</a:t>
                      </a:r>
                      <a:endParaRPr sz="1400" b="1">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endParaRPr sz="1400" dirty="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06655">
                <a:tc gridSpan="2">
                  <a:txBody>
                    <a:bodyPr/>
                    <a:lstStyle/>
                    <a:p>
                      <a:pPr marL="0" marR="0" lvl="0" indent="0" algn="ctr" rtl="0">
                        <a:spcBef>
                          <a:spcPts val="0"/>
                        </a:spcBef>
                        <a:spcAft>
                          <a:spcPts val="0"/>
                        </a:spcAft>
                        <a:buNone/>
                      </a:pPr>
                      <a:r>
                        <a:rPr lang="es-ES" sz="1400" b="1" dirty="0">
                          <a:solidFill>
                            <a:srgbClr val="FF0000"/>
                          </a:solidFill>
                          <a:latin typeface="+mn-lt"/>
                          <a:ea typeface="Arial"/>
                          <a:cs typeface="Arial"/>
                          <a:sym typeface="Arial"/>
                        </a:rPr>
                        <a:t>Contenido</a:t>
                      </a:r>
                      <a:endParaRPr sz="1400" b="1" dirty="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668740">
                <a:tc gridSpan="2">
                  <a:txBody>
                    <a:bodyPr/>
                    <a:lstStyle/>
                    <a:p>
                      <a:pPr algn="just"/>
                      <a:r>
                        <a:rPr lang="es-CO" sz="1600" b="0" i="0" u="none" strike="noStrike" cap="none" dirty="0" smtClean="0">
                          <a:solidFill>
                            <a:schemeClr val="dk1"/>
                          </a:solidFill>
                          <a:effectLst/>
                          <a:latin typeface="+mn-lt"/>
                          <a:ea typeface="Calibri"/>
                          <a:cs typeface="Calibri"/>
                          <a:sym typeface="Arial"/>
                        </a:rPr>
                        <a:t>En ocasiones nos hemos sentido motivados a impulsar y desarrollar un proyecto privado que genere rentabilidad en el tiempo. En este sentido, es importante indicar que dentro del mundo de los proyectos privados, los emprendimientos toman un rol importante y preponderante (aunque no significa lo mismo). Cada vez que deseemos materializar un proyecto privado que genere rentabilidad financiera, debemos tener en cuenta ideas interesantes de negocios que podemos materializar, ya sea como proyectos o también como emprendimientos. Para esto revisa el</a:t>
                      </a:r>
                      <a:r>
                        <a:rPr lang="es-CO" sz="1600" b="0" i="0" u="none" strike="noStrike" cap="none" baseline="0" dirty="0" smtClean="0">
                          <a:solidFill>
                            <a:schemeClr val="dk1"/>
                          </a:solidFill>
                          <a:effectLst/>
                          <a:latin typeface="+mn-lt"/>
                          <a:ea typeface="Calibri"/>
                          <a:cs typeface="Calibri"/>
                          <a:sym typeface="Arial"/>
                        </a:rPr>
                        <a:t> siguiente artículo con algunas ideas que te pueden iluminar y da a entender el concepto.</a:t>
                      </a:r>
                    </a:p>
                    <a:p>
                      <a:pPr algn="just"/>
                      <a:endParaRPr lang="es-CO" sz="1600" b="0" i="0" u="none" strike="noStrike" cap="none" baseline="0" dirty="0" smtClean="0">
                        <a:solidFill>
                          <a:schemeClr val="dk1"/>
                        </a:solidFill>
                        <a:effectLst/>
                        <a:latin typeface="+mn-lt"/>
                        <a:ea typeface="Calibri"/>
                        <a:cs typeface="Calibri"/>
                        <a:sym typeface="Arial"/>
                      </a:endParaRPr>
                    </a:p>
                    <a:p>
                      <a:pPr algn="just"/>
                      <a:endParaRPr lang="en-US" sz="1600" b="0" i="0" u="none" strike="noStrike" cap="none" dirty="0" smtClean="0">
                        <a:solidFill>
                          <a:schemeClr val="dk1"/>
                        </a:solidFill>
                        <a:effectLst/>
                        <a:latin typeface="+mn-lt"/>
                        <a:ea typeface="Calibri"/>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1186302">
                <a:tc gridSpan="2">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O" sz="1600" b="0" i="0" u="none" strike="noStrike" cap="none" dirty="0" smtClean="0">
                          <a:solidFill>
                            <a:schemeClr val="dk1"/>
                          </a:solidFill>
                          <a:effectLst/>
                          <a:latin typeface="+mn-lt"/>
                          <a:ea typeface="Calibri"/>
                          <a:cs typeface="Calibri"/>
                          <a:sym typeface="Arial"/>
                        </a:rPr>
                        <a:t>Por otro lado, es importante indicarte que el hecho de tener una buena idea no es suficiente para garantizar un proyecto exitoso,</a:t>
                      </a:r>
                      <a:r>
                        <a:rPr lang="es-CO" sz="1600" b="0" i="0" u="none" strike="noStrike" cap="none" baseline="0" dirty="0" smtClean="0">
                          <a:solidFill>
                            <a:schemeClr val="dk1"/>
                          </a:solidFill>
                          <a:effectLst/>
                          <a:latin typeface="+mn-lt"/>
                          <a:ea typeface="Calibri"/>
                          <a:cs typeface="Calibri"/>
                          <a:sym typeface="Arial"/>
                        </a:rPr>
                        <a:t> por lo que te invitamos a leer el siguiente artículo de la revista Forbes de México para profundizar el tema, en el siguiente botón:</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baseline="0"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baseline="0"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O" sz="1600" b="0" i="0" u="none" strike="noStrike" cap="none" dirty="0" smtClean="0">
                          <a:solidFill>
                            <a:schemeClr val="dk1"/>
                          </a:solidFill>
                          <a:effectLst/>
                          <a:latin typeface="+mn-lt"/>
                          <a:ea typeface="Calibri"/>
                          <a:cs typeface="Calibri"/>
                          <a:sym typeface="Arial"/>
                        </a:rPr>
                        <a:t>Inclusive, dentro de todo emprendimiento, se deben tomar en consideración diversos aspectos que garanticen la continuidad y sostenibilidad financiera del proyecto en el tiempo. Ahondemos más con el siguiente</a:t>
                      </a:r>
                      <a:r>
                        <a:rPr lang="es-CO" sz="1600" b="0" i="0" u="none" strike="noStrike" cap="none" baseline="0" dirty="0" smtClean="0">
                          <a:solidFill>
                            <a:schemeClr val="dk1"/>
                          </a:solidFill>
                          <a:effectLst/>
                          <a:latin typeface="+mn-lt"/>
                          <a:ea typeface="Calibri"/>
                          <a:cs typeface="Calibri"/>
                          <a:sym typeface="Arial"/>
                        </a:rPr>
                        <a:t> video:</a:t>
                      </a: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2616031960"/>
                  </a:ext>
                </a:extLst>
              </a:tr>
              <a:tr h="1186302">
                <a:tc gridSpan="2">
                  <a:txBody>
                    <a:bodyPr/>
                    <a:lstStyle/>
                    <a:p>
                      <a:pPr algn="just"/>
                      <a:r>
                        <a:rPr lang="es-CO" sz="1600" b="0" i="0" u="none" strike="noStrike" cap="none" dirty="0" smtClean="0">
                          <a:solidFill>
                            <a:schemeClr val="dk1"/>
                          </a:solidFill>
                          <a:effectLst/>
                          <a:latin typeface="+mn-lt"/>
                          <a:ea typeface="Calibri"/>
                          <a:cs typeface="Calibri"/>
                          <a:sym typeface="Arial"/>
                        </a:rPr>
                        <a:t>Para que un proyecto logre una planificación, estructura y desarrollo exitoso, es fundamental que no exista disociación con el entorno general de la empresa, siendo necesario su entendimiento y comprensión.</a:t>
                      </a:r>
                      <a:r>
                        <a:rPr lang="es-CO" sz="1600" b="0" i="0" u="none" strike="noStrike" cap="none" baseline="0" dirty="0" smtClean="0">
                          <a:solidFill>
                            <a:schemeClr val="dk1"/>
                          </a:solidFill>
                          <a:effectLst/>
                          <a:latin typeface="+mn-lt"/>
                          <a:ea typeface="Calibri"/>
                          <a:cs typeface="Calibri"/>
                          <a:sym typeface="Arial"/>
                        </a:rPr>
                        <a:t> Veamos más, leyendo el siguiente artículo llamado:  </a:t>
                      </a:r>
                      <a:r>
                        <a:rPr lang="es-CO" sz="1600" dirty="0" smtClean="0">
                          <a:latin typeface="+mn-lt"/>
                        </a:rPr>
                        <a:t>La importancia del entorno general en las empresas: </a:t>
                      </a:r>
                      <a:endParaRPr lang="es-CO" sz="1600" b="0" i="0" u="none" strike="noStrike" cap="none" dirty="0" smtClean="0">
                        <a:solidFill>
                          <a:schemeClr val="dk1"/>
                        </a:solidFill>
                        <a:effectLst/>
                        <a:latin typeface="+mn-lt"/>
                        <a:ea typeface="Calibri"/>
                        <a:cs typeface="Calibri"/>
                        <a:sym typeface="Arial"/>
                      </a:endParaRPr>
                    </a:p>
                    <a:p>
                      <a:pPr algn="just"/>
                      <a:endParaRPr lang="es-ES" sz="1400" dirty="0" smtClean="0">
                        <a:latin typeface="Arial" panose="020B0604020202020204" pitchFamily="34" charset="0"/>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731106188"/>
                  </a:ext>
                </a:extLst>
              </a:tr>
            </a:tbl>
          </a:graphicData>
        </a:graphic>
      </p:graphicFrame>
      <p:sp>
        <p:nvSpPr>
          <p:cNvPr id="3" name="Rectángulo 2"/>
          <p:cNvSpPr/>
          <p:nvPr/>
        </p:nvSpPr>
        <p:spPr>
          <a:xfrm>
            <a:off x="0" y="0"/>
            <a:ext cx="6800260" cy="338554"/>
          </a:xfrm>
          <a:prstGeom prst="rect">
            <a:avLst/>
          </a:prstGeom>
        </p:spPr>
        <p:txBody>
          <a:bodyPr wrap="none">
            <a:spAutoFit/>
          </a:bodyPr>
          <a:lstStyle/>
          <a:p>
            <a:r>
              <a:rPr lang="es-ES" sz="1600" b="1" dirty="0">
                <a:latin typeface="Arial" panose="020B0604020202020204" pitchFamily="34" charset="0"/>
                <a:ea typeface="Times New Roman" panose="02020603050405020304" pitchFamily="18" charset="0"/>
              </a:rPr>
              <a:t>Motivándonos para materializar proyectos que generen rentabilidad</a:t>
            </a:r>
            <a:endParaRPr lang="es-CO" sz="1600" dirty="0"/>
          </a:p>
        </p:txBody>
      </p:sp>
      <p:sp>
        <p:nvSpPr>
          <p:cNvPr id="8" name="Rectángulo 7"/>
          <p:cNvSpPr/>
          <p:nvPr/>
        </p:nvSpPr>
        <p:spPr>
          <a:xfrm>
            <a:off x="5137132" y="3662795"/>
            <a:ext cx="1188720" cy="313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9" name="Rectángulo 8"/>
          <p:cNvSpPr/>
          <p:nvPr/>
        </p:nvSpPr>
        <p:spPr>
          <a:xfrm>
            <a:off x="5137132" y="4732561"/>
            <a:ext cx="1188720" cy="313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0" name="Rectángulo 9"/>
          <p:cNvSpPr/>
          <p:nvPr/>
        </p:nvSpPr>
        <p:spPr>
          <a:xfrm>
            <a:off x="2015109" y="6206151"/>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¿Todos podemos emprender? en "Para todos la 2" de TV2</a:t>
            </a:r>
          </a:p>
          <a:p>
            <a:r>
              <a:rPr lang="es-CO" dirty="0" smtClean="0">
                <a:solidFill>
                  <a:srgbClr val="FF0000"/>
                </a:solidFill>
              </a:rPr>
              <a:t>URL</a:t>
            </a:r>
            <a:r>
              <a:rPr lang="es-CO" dirty="0">
                <a:solidFill>
                  <a:srgbClr val="FF0000"/>
                </a:solidFill>
              </a:rPr>
              <a:t>: </a:t>
            </a:r>
            <a:r>
              <a:rPr lang="es-CO" dirty="0">
                <a:solidFill>
                  <a:srgbClr val="FF0000"/>
                </a:solidFill>
                <a:hlinkClick r:id="rId3"/>
              </a:rPr>
              <a:t>https://</a:t>
            </a:r>
            <a:r>
              <a:rPr lang="es-CO" dirty="0" smtClean="0">
                <a:solidFill>
                  <a:srgbClr val="FF0000"/>
                </a:solidFill>
                <a:hlinkClick r:id="rId3"/>
              </a:rPr>
              <a:t>www.youtube.com/watch?v=51ttOSNi_bk&amp;t=2s</a:t>
            </a:r>
            <a:r>
              <a:rPr lang="es-CO" dirty="0" smtClean="0">
                <a:solidFill>
                  <a:srgbClr val="FF0000"/>
                </a:solidFill>
              </a:rPr>
              <a:t> </a:t>
            </a:r>
          </a:p>
          <a:p>
            <a:r>
              <a:rPr lang="es-CO" dirty="0" smtClean="0">
                <a:solidFill>
                  <a:srgbClr val="FF0000"/>
                </a:solidFill>
              </a:rPr>
              <a:t>Información: </a:t>
            </a:r>
            <a:r>
              <a:rPr lang="es-CO" dirty="0">
                <a:hlinkClick r:id="rId7"/>
              </a:rPr>
              <a:t>Raimon </a:t>
            </a:r>
            <a:r>
              <a:rPr lang="es-CO" dirty="0" err="1">
                <a:hlinkClick r:id="rId7"/>
              </a:rPr>
              <a:t>Samsó</a:t>
            </a:r>
            <a:r>
              <a:rPr lang="es-CO" dirty="0">
                <a:hlinkClick r:id="rId7"/>
              </a:rPr>
              <a:t>, autor</a:t>
            </a:r>
            <a:r>
              <a:rPr lang="es-CO" dirty="0" smtClean="0">
                <a:solidFill>
                  <a:schemeClr val="tx1"/>
                </a:solidFill>
              </a:rPr>
              <a:t>. 2015. [Archivo de video]. Recuperado de</a:t>
            </a:r>
            <a:r>
              <a:rPr lang="es-CO" dirty="0">
                <a:solidFill>
                  <a:schemeClr val="tx1"/>
                </a:solidFill>
              </a:rPr>
              <a:t>: </a:t>
            </a:r>
            <a:r>
              <a:rPr lang="es-CO" dirty="0">
                <a:solidFill>
                  <a:schemeClr val="tx1"/>
                </a:solidFill>
                <a:hlinkClick r:id="rId3"/>
              </a:rPr>
              <a:t>https://</a:t>
            </a:r>
            <a:r>
              <a:rPr lang="es-CO" dirty="0" smtClean="0">
                <a:solidFill>
                  <a:schemeClr val="tx1"/>
                </a:solidFill>
                <a:hlinkClick r:id="rId3"/>
              </a:rPr>
              <a:t>www.youtube.com/watch?v=51ttOSNi_bk&amp;t=2s</a:t>
            </a:r>
            <a:r>
              <a:rPr lang="es-CO" dirty="0" smtClean="0">
                <a:solidFill>
                  <a:schemeClr val="tx1"/>
                </a:solidFill>
              </a:rPr>
              <a:t> </a:t>
            </a:r>
            <a:endParaRPr lang="es-CO" dirty="0">
              <a:solidFill>
                <a:srgbClr val="FF0000"/>
              </a:solidFill>
            </a:endParaRPr>
          </a:p>
        </p:txBody>
      </p:sp>
      <p:sp>
        <p:nvSpPr>
          <p:cNvPr id="11" name="CuadroTexto 10"/>
          <p:cNvSpPr txBox="1"/>
          <p:nvPr/>
        </p:nvSpPr>
        <p:spPr>
          <a:xfrm>
            <a:off x="4166116" y="5898374"/>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2" name="Rectángulo 11"/>
          <p:cNvSpPr/>
          <p:nvPr/>
        </p:nvSpPr>
        <p:spPr>
          <a:xfrm>
            <a:off x="5137132" y="8632697"/>
            <a:ext cx="1307211" cy="299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4" name="Rectángulo 3"/>
          <p:cNvSpPr/>
          <p:nvPr/>
        </p:nvSpPr>
        <p:spPr>
          <a:xfrm>
            <a:off x="-2076450" y="2209800"/>
            <a:ext cx="2076450" cy="19240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t>1790560730</a:t>
            </a:r>
          </a:p>
        </p:txBody>
      </p:sp>
      <p:sp>
        <p:nvSpPr>
          <p:cNvPr id="13" name="Rectángulo 12"/>
          <p:cNvSpPr/>
          <p:nvPr/>
        </p:nvSpPr>
        <p:spPr>
          <a:xfrm>
            <a:off x="-2076450" y="4148750"/>
            <a:ext cx="2076450" cy="360459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2051250" y="7768249"/>
            <a:ext cx="2076450" cy="124456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1755192" y="2872997"/>
            <a:ext cx="1178528" cy="307777"/>
          </a:xfrm>
          <a:prstGeom prst="rect">
            <a:avLst/>
          </a:prstGeom>
        </p:spPr>
        <p:txBody>
          <a:bodyPr wrap="none">
            <a:spAutoFit/>
          </a:bodyPr>
          <a:lstStyle/>
          <a:p>
            <a:r>
              <a:rPr lang="es-CO" dirty="0">
                <a:solidFill>
                  <a:srgbClr val="FF0000"/>
                </a:solidFill>
              </a:rPr>
              <a:t>1790560730</a:t>
            </a:r>
          </a:p>
        </p:txBody>
      </p:sp>
      <p:sp>
        <p:nvSpPr>
          <p:cNvPr id="2" name="Rectángulo 1"/>
          <p:cNvSpPr/>
          <p:nvPr/>
        </p:nvSpPr>
        <p:spPr>
          <a:xfrm>
            <a:off x="-1562570" y="5221478"/>
            <a:ext cx="1079142" cy="307777"/>
          </a:xfrm>
          <a:prstGeom prst="rect">
            <a:avLst/>
          </a:prstGeom>
        </p:spPr>
        <p:txBody>
          <a:bodyPr wrap="none">
            <a:spAutoFit/>
          </a:bodyPr>
          <a:lstStyle/>
          <a:p>
            <a:r>
              <a:rPr lang="es-CO" dirty="0">
                <a:solidFill>
                  <a:srgbClr val="FF0000"/>
                </a:solidFill>
              </a:rPr>
              <a:t>530421862</a:t>
            </a:r>
          </a:p>
        </p:txBody>
      </p:sp>
      <p:sp>
        <p:nvSpPr>
          <p:cNvPr id="6" name="Rectángulo 5"/>
          <p:cNvSpPr/>
          <p:nvPr/>
        </p:nvSpPr>
        <p:spPr>
          <a:xfrm>
            <a:off x="-1562570" y="8236641"/>
            <a:ext cx="1228221" cy="307777"/>
          </a:xfrm>
          <a:prstGeom prst="rect">
            <a:avLst/>
          </a:prstGeom>
        </p:spPr>
        <p:txBody>
          <a:bodyPr wrap="none">
            <a:spAutoFit/>
          </a:bodyPr>
          <a:lstStyle/>
          <a:p>
            <a:r>
              <a:rPr lang="es-CO" dirty="0" smtClean="0">
                <a:solidFill>
                  <a:srgbClr val="FF0000"/>
                </a:solidFill>
              </a:rPr>
              <a:t>1388997959 </a:t>
            </a:r>
            <a:endParaRPr lang="es-CO"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887"/>
        <p:cNvGrpSpPr/>
        <p:nvPr/>
      </p:nvGrpSpPr>
      <p:grpSpPr>
        <a:xfrm>
          <a:off x="0" y="0"/>
          <a:ext cx="0" cy="0"/>
          <a:chOff x="0" y="0"/>
          <a:chExt cx="0" cy="0"/>
        </a:xfrm>
      </p:grpSpPr>
      <p:sp>
        <p:nvSpPr>
          <p:cNvPr id="888" name="Google Shape;888;p13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Raíz secundaria 2</a:t>
            </a:r>
            <a:endParaRPr dirty="0">
              <a:solidFill>
                <a:srgbClr val="00C000"/>
              </a:solidFill>
            </a:endParaRPr>
          </a:p>
        </p:txBody>
      </p:sp>
      <p:sp>
        <p:nvSpPr>
          <p:cNvPr id="889" name="Google Shape;889;p13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pro2_oa1_raiz_sec2</a:t>
            </a:r>
            <a:endParaRPr dirty="0">
              <a:solidFill>
                <a:srgbClr val="00C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graphicFrame>
        <p:nvGraphicFramePr>
          <p:cNvPr id="4" name="Google Shape;785;p118"/>
          <p:cNvGraphicFramePr/>
          <p:nvPr>
            <p:extLst>
              <p:ext uri="{D42A27DB-BD31-4B8C-83A1-F6EECF244321}">
                <p14:modId xmlns:p14="http://schemas.microsoft.com/office/powerpoint/2010/main" val="2530808178"/>
              </p:ext>
            </p:extLst>
          </p:nvPr>
        </p:nvGraphicFramePr>
        <p:xfrm>
          <a:off x="53787" y="483952"/>
          <a:ext cx="12138213" cy="10215708"/>
        </p:xfrm>
        <a:graphic>
          <a:graphicData uri="http://schemas.openxmlformats.org/drawingml/2006/table">
            <a:tbl>
              <a:tblPr firstRow="1" bandRow="1">
                <a:noFill/>
                <a:tableStyleId>{3D058960-1688-4217-B8D2-64A925AEF87B}</a:tableStyleId>
              </a:tblPr>
              <a:tblGrid>
                <a:gridCol w="1275521">
                  <a:extLst>
                    <a:ext uri="{9D8B030D-6E8A-4147-A177-3AD203B41FA5}">
                      <a16:colId xmlns:a16="http://schemas.microsoft.com/office/drawing/2014/main" val="20000"/>
                    </a:ext>
                  </a:extLst>
                </a:gridCol>
                <a:gridCol w="10862692">
                  <a:extLst>
                    <a:ext uri="{9D8B030D-6E8A-4147-A177-3AD203B41FA5}">
                      <a16:colId xmlns:a16="http://schemas.microsoft.com/office/drawing/2014/main" val="20001"/>
                    </a:ext>
                  </a:extLst>
                </a:gridCol>
              </a:tblGrid>
              <a:tr h="129678">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Anteriores</a:t>
                      </a:r>
                      <a:r>
                        <a:rPr lang="es-ES" sz="1200" b="0" baseline="0" dirty="0" smtClean="0">
                          <a:solidFill>
                            <a:srgbClr val="FF0000"/>
                          </a:solidFill>
                          <a:latin typeface="Arial"/>
                          <a:ea typeface="Arial"/>
                          <a:cs typeface="Arial"/>
                          <a:sym typeface="Arial"/>
                        </a:rPr>
                        <a:t> </a:t>
                      </a:r>
                      <a:r>
                        <a:rPr lang="es-ES" sz="1200" b="0" baseline="0" dirty="0" err="1" smtClean="0">
                          <a:solidFill>
                            <a:srgbClr val="FF0000"/>
                          </a:solidFill>
                          <a:latin typeface="Arial"/>
                          <a:ea typeface="Arial"/>
                          <a:cs typeface="Arial"/>
                          <a:sym typeface="Arial"/>
                        </a:rPr>
                        <a:t>Avas</a:t>
                      </a:r>
                      <a:r>
                        <a:rPr lang="es-ES" sz="1200" b="0" baseline="0" dirty="0" smtClean="0">
                          <a:solidFill>
                            <a:srgbClr val="FF0000"/>
                          </a:solidFill>
                          <a:latin typeface="Arial"/>
                          <a:ea typeface="Arial"/>
                          <a:cs typeface="Arial"/>
                          <a:sym typeface="Arial"/>
                        </a:rPr>
                        <a:t> a la reforma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47506">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dirty="0" err="1" smtClean="0">
                          <a:solidFill>
                            <a:srgbClr val="FF0000"/>
                          </a:solidFill>
                          <a:latin typeface="Arial"/>
                          <a:ea typeface="Arial"/>
                          <a:cs typeface="Arial"/>
                          <a:sym typeface="Arial"/>
                        </a:rPr>
                        <a:t>Parallax</a:t>
                      </a:r>
                      <a:r>
                        <a:rPr lang="es-CO" sz="1200" dirty="0" smtClean="0">
                          <a:solidFill>
                            <a:srgbClr val="FF0000"/>
                          </a:solidFill>
                          <a:latin typeface="Arial"/>
                          <a:ea typeface="Arial"/>
                          <a:cs typeface="Arial"/>
                          <a:sym typeface="Arial"/>
                        </a:rPr>
                        <a:t> . Vincular botones a links: </a:t>
                      </a:r>
                      <a:r>
                        <a:rPr lang="es-ES" sz="1200" b="0" i="0" u="sng" strike="noStrike" cap="none" dirty="0" smtClean="0">
                          <a:solidFill>
                            <a:schemeClr val="dk1"/>
                          </a:solidFill>
                          <a:effectLst/>
                          <a:latin typeface="Calibri"/>
                          <a:ea typeface="Calibri"/>
                          <a:cs typeface="Calibri"/>
                          <a:sym typeface="Arial"/>
                          <a:hlinkClick r:id="rId3"/>
                        </a:rPr>
                        <a:t>https://icontent.ceipa.edu.co/icontent/faces/jsp/despliegue/contenido/despliegueContenidoItem.jsp?itemEstructurado=3674</a:t>
                      </a:r>
                      <a:endParaRPr lang="es-CO" sz="1200" b="0" i="0" u="none"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sng" strike="noStrike" cap="none" dirty="0" smtClean="0">
                          <a:solidFill>
                            <a:schemeClr val="dk1"/>
                          </a:solidFill>
                          <a:effectLst/>
                          <a:latin typeface="Calibri"/>
                          <a:ea typeface="Calibri"/>
                          <a:cs typeface="Calibri"/>
                          <a:sym typeface="Arial"/>
                          <a:hlinkClick r:id="rId4"/>
                        </a:rPr>
                        <a:t>https://icontent.ceipa.edu.co/icontent/faces/jsp/despliegue/contenido/despliegueContenidoItem.jsp?itemEstructurado=3675</a:t>
                      </a:r>
                      <a:endParaRPr lang="es-CO" sz="1200" b="0" i="0" u="none"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sng" strike="noStrike" cap="none" dirty="0" smtClean="0">
                          <a:solidFill>
                            <a:schemeClr val="dk1"/>
                          </a:solidFill>
                          <a:effectLst/>
                          <a:latin typeface="Calibri"/>
                          <a:ea typeface="Calibri"/>
                          <a:cs typeface="Calibri"/>
                          <a:sym typeface="Arial"/>
                          <a:hlinkClick r:id="rId5"/>
                        </a:rPr>
                        <a:t>https://icontent.ceipa.edu.co/icontent/faces/jsp/despliegue/contenido/despliegueContenidoItem.jsp?itemEstructurado=6371</a:t>
                      </a:r>
                      <a:endParaRPr lang="es-CO" sz="1200" b="0" i="0" u="none" strike="noStrike" cap="none" dirty="0" smtClean="0">
                        <a:solidFill>
                          <a:schemeClr val="dk1"/>
                        </a:solidFill>
                        <a:effectLst/>
                        <a:latin typeface="Calibri"/>
                        <a:ea typeface="Calibri"/>
                        <a:cs typeface="Calibri"/>
                        <a:sym typeface="Arial"/>
                      </a:endParaRPr>
                    </a:p>
                    <a:p>
                      <a:pPr marL="0" marR="0" lvl="0" indent="0" algn="l" rtl="0">
                        <a:spcBef>
                          <a:spcPts val="0"/>
                        </a:spcBef>
                        <a:spcAft>
                          <a:spcPts val="0"/>
                        </a:spcAft>
                        <a:buNone/>
                      </a:pPr>
                      <a:r>
                        <a:rPr lang="es-ES" sz="1200" b="0" i="0" u="sng" strike="noStrike" cap="none" dirty="0" smtClean="0">
                          <a:solidFill>
                            <a:schemeClr val="dk1"/>
                          </a:solidFill>
                          <a:effectLst/>
                          <a:latin typeface="Calibri"/>
                          <a:ea typeface="Calibri"/>
                          <a:cs typeface="Calibri"/>
                          <a:sym typeface="Arial"/>
                          <a:hlinkClick r:id="rId6"/>
                        </a:rPr>
                        <a:t>https://icontent.ceipa.edu.co/icontent/faces/jsp/despliegue/contenido/despliegueContenidoItem.jsp?itemEstructurado=3670</a:t>
                      </a:r>
                      <a:endParaRPr lang="es-ES" sz="1200" b="0" i="0" u="sng" strike="noStrike" cap="none" dirty="0" smtClean="0">
                        <a:solidFill>
                          <a:schemeClr val="dk1"/>
                        </a:solidFill>
                        <a:effectLst/>
                        <a:latin typeface="Calibri"/>
                        <a:ea typeface="Calibri"/>
                        <a:cs typeface="Calibri"/>
                        <a:sym typeface="Arial"/>
                      </a:endParaRPr>
                    </a:p>
                    <a:p>
                      <a:pPr marL="0" marR="0" lvl="0" indent="0" algn="l" rtl="0">
                        <a:spcBef>
                          <a:spcPts val="0"/>
                        </a:spcBef>
                        <a:spcAft>
                          <a:spcPts val="0"/>
                        </a:spcAft>
                        <a:buNone/>
                      </a:pPr>
                      <a:r>
                        <a:rPr lang="es-ES" sz="1200" b="0" i="0" u="sng" strike="noStrike" cap="none" dirty="0" smtClean="0">
                          <a:solidFill>
                            <a:schemeClr val="dk1"/>
                          </a:solidFill>
                          <a:effectLst/>
                          <a:latin typeface="Calibri"/>
                          <a:ea typeface="Calibri"/>
                          <a:cs typeface="Calibri"/>
                          <a:sym typeface="Arial"/>
                          <a:hlinkClick r:id="rId7"/>
                        </a:rPr>
                        <a:t>https://icontent.ceipa.edu.co/icontent/faces/jsp/despliegue/contenido/despliegueContenidoItem.jsp?itemEstructurado=6372</a:t>
                      </a:r>
                      <a:endParaRPr lang="es-ES" sz="1200" b="0" i="0" u="sng" strike="noStrike" cap="none" dirty="0" smtClean="0">
                        <a:solidFill>
                          <a:schemeClr val="dk1"/>
                        </a:solidFill>
                        <a:effectLst/>
                        <a:latin typeface="Calibri"/>
                        <a:ea typeface="Calibri"/>
                        <a:cs typeface="Calibri"/>
                        <a:sym typeface="Arial"/>
                      </a:endParaRPr>
                    </a:p>
                    <a:p>
                      <a:pPr marL="0" marR="0" lvl="0" indent="0" algn="l" rtl="0">
                        <a:spcBef>
                          <a:spcPts val="0"/>
                        </a:spcBef>
                        <a:spcAft>
                          <a:spcPts val="0"/>
                        </a:spcAft>
                        <a:buNone/>
                      </a:pPr>
                      <a:r>
                        <a:rPr lang="es-ES" sz="1200" b="0" i="0" u="sng" strike="noStrike" cap="none" dirty="0" smtClean="0">
                          <a:solidFill>
                            <a:schemeClr val="dk1"/>
                          </a:solidFill>
                          <a:effectLst/>
                          <a:latin typeface="Calibri"/>
                          <a:ea typeface="Calibri"/>
                          <a:cs typeface="Calibri"/>
                          <a:sym typeface="Arial"/>
                          <a:hlinkClick r:id="rId8"/>
                        </a:rPr>
                        <a:t>https://icontent.ceipa.edu.co/icontent/faces/jsp/despliegue/contenido/despliegueContenidoItem.jsp?itemEstructurado=6375</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40385">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Abajo</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30366">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931087">
                <a:tc gridSpan="2">
                  <a:txBody>
                    <a:bodyPr/>
                    <a:lstStyle/>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600" b="0" i="0" u="none" strike="noStrike" cap="none" dirty="0" smtClean="0">
                          <a:solidFill>
                            <a:schemeClr val="dk1"/>
                          </a:solidFill>
                          <a:effectLst/>
                          <a:latin typeface="+mn-lt"/>
                          <a:ea typeface="Calibri"/>
                          <a:cs typeface="Calibri"/>
                          <a:sym typeface="Arial"/>
                        </a:rPr>
                        <a:t>Como todo profesional en las ciencias administrativas, la conceptualización de un proyecto, y la identificación de su naturaleza es fundamental, para ello, conocer el concepto del mismo, entender que no todos son necesariamente emprendimientos, y además que los proyectos pueden definirse como de naturaleza pública vs los privados, lo podrás profundizar en el siguiente botón:</a:t>
                      </a: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600" b="0" i="0" u="none" strike="noStrike" cap="none" dirty="0" smtClean="0">
                        <a:solidFill>
                          <a:schemeClr val="dk1"/>
                        </a:solidFill>
                        <a:effectLst/>
                        <a:latin typeface="+mn-lt"/>
                        <a:ea typeface="Arial"/>
                        <a:cs typeface="Calibri"/>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dirty="0" smtClean="0">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815389">
                <a:tc gridSpan="2">
                  <a:txBody>
                    <a:bodyPr/>
                    <a:lstStyle/>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600" b="0" i="0" u="none" strike="noStrike" cap="none" dirty="0" smtClean="0">
                          <a:solidFill>
                            <a:schemeClr val="dk1"/>
                          </a:solidFill>
                          <a:effectLst/>
                          <a:latin typeface="+mn-lt"/>
                          <a:ea typeface="Calibri"/>
                          <a:cs typeface="Calibri"/>
                          <a:sym typeface="Arial"/>
                        </a:rPr>
                        <a:t>Ahora bien, todo proyecto en su ciclo de vida posee etapas, que van desde la idea, el perfil, la </a:t>
                      </a:r>
                      <a:r>
                        <a:rPr lang="es-ES" sz="1600" b="0" i="0" u="none" strike="noStrike" cap="none" dirty="0" err="1" smtClean="0">
                          <a:solidFill>
                            <a:schemeClr val="dk1"/>
                          </a:solidFill>
                          <a:effectLst/>
                          <a:latin typeface="+mn-lt"/>
                          <a:ea typeface="Calibri"/>
                          <a:cs typeface="Calibri"/>
                          <a:sym typeface="Arial"/>
                        </a:rPr>
                        <a:t>prefactibilidad</a:t>
                      </a:r>
                      <a:r>
                        <a:rPr lang="es-ES" sz="1600" b="0" i="0" u="none" strike="noStrike" cap="none" dirty="0" smtClean="0">
                          <a:solidFill>
                            <a:schemeClr val="dk1"/>
                          </a:solidFill>
                          <a:effectLst/>
                          <a:latin typeface="+mn-lt"/>
                          <a:ea typeface="Calibri"/>
                          <a:cs typeface="Calibri"/>
                          <a:sym typeface="Arial"/>
                        </a:rPr>
                        <a:t> y factibilidad, términos que podrás comprender más en este botón:</a:t>
                      </a:r>
                      <a:endParaRPr lang="es-CO" sz="1600" b="0" i="0" u="none" strike="noStrike" cap="none" dirty="0" smtClean="0">
                        <a:solidFill>
                          <a:schemeClr val="dk1"/>
                        </a:solidFill>
                        <a:effectLst/>
                        <a:latin typeface="+mn-lt"/>
                        <a:ea typeface="Calibri"/>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ES" sz="1400" dirty="0" smtClean="0">
                        <a:latin typeface="+mn-lt"/>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ES" sz="1400" dirty="0" smtClean="0">
                        <a:latin typeface="+mn-lt"/>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ES" sz="1400" dirty="0" smtClean="0">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2606261487"/>
                  </a:ext>
                </a:extLst>
              </a:tr>
              <a:tr h="1163536">
                <a:tc gridSpan="2">
                  <a:txBody>
                    <a:bodyPr/>
                    <a:lstStyle/>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600" b="0" i="0" u="none" strike="noStrike" cap="none" dirty="0" smtClean="0">
                          <a:solidFill>
                            <a:schemeClr val="dk1"/>
                          </a:solidFill>
                          <a:effectLst/>
                          <a:latin typeface="+mn-lt"/>
                          <a:ea typeface="Calibri"/>
                          <a:cs typeface="Calibri"/>
                          <a:sym typeface="Arial"/>
                        </a:rPr>
                        <a:t>Todo proyecto representa al final un instrumento para acción y materialización de una idea, en este sentido, el marco lógico conceptual es fundamental, y por ello, conocerlo y aplicarlo es supremamente importante para cualquier administrador y contador. Dicho marco lógico lo podrás profundizar aquí:</a:t>
                      </a: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600" b="0" i="0" u="none" strike="noStrike" cap="none" dirty="0" smtClean="0">
                        <a:solidFill>
                          <a:schemeClr val="dk1"/>
                        </a:solidFill>
                        <a:effectLst/>
                        <a:latin typeface="+mn-lt"/>
                        <a:ea typeface="Arial"/>
                        <a:cs typeface="Calibri"/>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dirty="0" smtClean="0">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4195293885"/>
                  </a:ext>
                </a:extLst>
              </a:tr>
              <a:tr h="1554159">
                <a:tc gridSpan="2">
                  <a:txBody>
                    <a:bodyPr/>
                    <a:lstStyle/>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600" b="0" i="0" u="none" strike="noStrike" cap="none" dirty="0" smtClean="0">
                          <a:solidFill>
                            <a:schemeClr val="dk1"/>
                          </a:solidFill>
                          <a:effectLst/>
                          <a:latin typeface="+mn-lt"/>
                          <a:ea typeface="Calibri"/>
                          <a:cs typeface="Calibri"/>
                          <a:sym typeface="Arial"/>
                        </a:rPr>
                        <a:t>Finalmente, para poder materializar cualquier proyecto, se hace necesario contemplar diversos estudios, los cuales ayudan no solo a la contextualización y estructuración del proyecto, sino también, a la organización de los recursos que necesitarás para una exitosa realización en el mundo real. Aspectos como el estudio de mercado, y la definición del tamaño del proyecto, son elementos fundamentales en todo proyecto, profundiza aquí: </a:t>
                      </a: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600" b="0" i="0" u="none" strike="noStrike" cap="none" dirty="0" smtClean="0">
                          <a:solidFill>
                            <a:schemeClr val="dk1"/>
                          </a:solidFill>
                          <a:effectLst/>
                          <a:latin typeface="+mn-lt"/>
                          <a:ea typeface="Calibri"/>
                          <a:cs typeface="Calibri"/>
                          <a:sym typeface="Arial"/>
                        </a:rPr>
                        <a:t>Así mismo, el estudio técnico nos definirá la factibilidad e impacto de dicho proyecto.</a:t>
                      </a:r>
                      <a:r>
                        <a:rPr lang="es-ES" sz="1600" b="0" i="0" u="none" strike="noStrike" cap="none" baseline="0" dirty="0" smtClean="0">
                          <a:solidFill>
                            <a:schemeClr val="dk1"/>
                          </a:solidFill>
                          <a:effectLst/>
                          <a:latin typeface="+mn-lt"/>
                          <a:ea typeface="Calibri"/>
                          <a:cs typeface="Calibri"/>
                          <a:sym typeface="Arial"/>
                        </a:rPr>
                        <a:t> Revísalo acá: </a:t>
                      </a: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600" b="0" i="0" u="none" strike="noStrike" cap="none" baseline="0"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600" b="0" i="0" u="none" strike="noStrike" cap="none" dirty="0" smtClean="0">
                          <a:solidFill>
                            <a:schemeClr val="dk1"/>
                          </a:solidFill>
                          <a:effectLst/>
                          <a:latin typeface="+mn-lt"/>
                          <a:ea typeface="Calibri"/>
                          <a:cs typeface="Calibri"/>
                          <a:sym typeface="Arial"/>
                        </a:rPr>
                        <a:t>Y finalmente un estudio administrativo y legal nos ayudará en los aspectos organizativos que debemos tener en cuenta al desear materializar cualquier proyecto. Profundiza acá: </a:t>
                      </a: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ES" sz="1400" dirty="0" smtClean="0">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460749140"/>
                  </a:ext>
                </a:extLst>
              </a:tr>
            </a:tbl>
          </a:graphicData>
        </a:graphic>
      </p:graphicFrame>
      <p:sp>
        <p:nvSpPr>
          <p:cNvPr id="894" name="Google Shape;894;p133"/>
          <p:cNvSpPr/>
          <p:nvPr/>
        </p:nvSpPr>
        <p:spPr>
          <a:xfrm>
            <a:off x="53787" y="2120904"/>
            <a:ext cx="12046300" cy="1194600"/>
          </a:xfrm>
          <a:prstGeom prst="rect">
            <a:avLst/>
          </a:prstGeom>
          <a:noFill/>
          <a:ln>
            <a:noFill/>
          </a:ln>
        </p:spPr>
        <p:txBody>
          <a:bodyPr spcFirstLastPara="1" wrap="square" lIns="91425" tIns="45700" rIns="91425" bIns="45700" anchor="t" anchorCtr="0">
            <a:noAutofit/>
          </a:bodyPr>
          <a:lstStyle/>
          <a:p>
            <a:r>
              <a:rPr lang="es-ES" sz="1200" dirty="0"/>
              <a:t> </a:t>
            </a:r>
            <a:endParaRPr lang="en-US" sz="1200" dirty="0"/>
          </a:p>
          <a:p>
            <a:pPr algn="just"/>
            <a:r>
              <a:rPr lang="es-ES" sz="1200" dirty="0" smtClean="0"/>
              <a:t> </a:t>
            </a:r>
            <a:endParaRPr lang="en-US" sz="1200" dirty="0"/>
          </a:p>
          <a:p>
            <a:pPr lvl="0" algn="just"/>
            <a:endParaRPr sz="1100" b="1" dirty="0">
              <a:solidFill>
                <a:schemeClr val="tx1"/>
              </a:solidFill>
            </a:endParaRPr>
          </a:p>
        </p:txBody>
      </p:sp>
      <p:sp>
        <p:nvSpPr>
          <p:cNvPr id="2" name="Rectángulo 1"/>
          <p:cNvSpPr/>
          <p:nvPr/>
        </p:nvSpPr>
        <p:spPr>
          <a:xfrm>
            <a:off x="53787" y="36727"/>
            <a:ext cx="4208203" cy="338554"/>
          </a:xfrm>
          <a:prstGeom prst="rect">
            <a:avLst/>
          </a:prstGeom>
        </p:spPr>
        <p:txBody>
          <a:bodyPr wrap="none">
            <a:spAutoFit/>
          </a:bodyPr>
          <a:lstStyle/>
          <a:p>
            <a:r>
              <a:rPr lang="es-ES" sz="1600" b="1" dirty="0">
                <a:latin typeface="Arial" panose="020B0604020202020204" pitchFamily="34" charset="0"/>
                <a:ea typeface="Times New Roman" panose="02020603050405020304" pitchFamily="18" charset="0"/>
              </a:rPr>
              <a:t>Contextualicémonos sobre los proyectos</a:t>
            </a:r>
            <a:endParaRPr lang="es-CO" sz="1600" dirty="0"/>
          </a:p>
        </p:txBody>
      </p:sp>
      <p:sp>
        <p:nvSpPr>
          <p:cNvPr id="3" name="Rectángulo 2"/>
          <p:cNvSpPr/>
          <p:nvPr/>
        </p:nvSpPr>
        <p:spPr>
          <a:xfrm>
            <a:off x="4849024" y="3373060"/>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6" name="Rectángulo 5"/>
          <p:cNvSpPr/>
          <p:nvPr/>
        </p:nvSpPr>
        <p:spPr>
          <a:xfrm>
            <a:off x="4849027" y="4454175"/>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7" name="Rectángulo 6"/>
          <p:cNvSpPr/>
          <p:nvPr/>
        </p:nvSpPr>
        <p:spPr>
          <a:xfrm>
            <a:off x="4894983" y="6116256"/>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8" name="Rectángulo 7"/>
          <p:cNvSpPr/>
          <p:nvPr/>
        </p:nvSpPr>
        <p:spPr>
          <a:xfrm>
            <a:off x="-2022663" y="2115354"/>
            <a:ext cx="2076450" cy="1414231"/>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t>1790560730</a:t>
            </a:r>
          </a:p>
        </p:txBody>
      </p:sp>
      <p:sp>
        <p:nvSpPr>
          <p:cNvPr id="9" name="Rectángulo 8"/>
          <p:cNvSpPr/>
          <p:nvPr/>
        </p:nvSpPr>
        <p:spPr>
          <a:xfrm>
            <a:off x="-2022663" y="3532461"/>
            <a:ext cx="2076450" cy="13906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p:cNvSpPr/>
          <p:nvPr/>
        </p:nvSpPr>
        <p:spPr>
          <a:xfrm>
            <a:off x="-2022663" y="4923111"/>
            <a:ext cx="2076450" cy="161074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p:cNvSpPr/>
          <p:nvPr/>
        </p:nvSpPr>
        <p:spPr>
          <a:xfrm>
            <a:off x="-2022663" y="6533855"/>
            <a:ext cx="2076450" cy="416580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p:cNvSpPr/>
          <p:nvPr/>
        </p:nvSpPr>
        <p:spPr>
          <a:xfrm>
            <a:off x="-1518969" y="3004877"/>
            <a:ext cx="1079142" cy="307777"/>
          </a:xfrm>
          <a:prstGeom prst="rect">
            <a:avLst/>
          </a:prstGeom>
        </p:spPr>
        <p:txBody>
          <a:bodyPr wrap="none">
            <a:spAutoFit/>
          </a:bodyPr>
          <a:lstStyle/>
          <a:p>
            <a:r>
              <a:rPr lang="es-CO" dirty="0">
                <a:solidFill>
                  <a:srgbClr val="FF0000"/>
                </a:solidFill>
              </a:rPr>
              <a:t>593389664</a:t>
            </a:r>
          </a:p>
        </p:txBody>
      </p:sp>
      <p:sp>
        <p:nvSpPr>
          <p:cNvPr id="12" name="Rectángulo 11"/>
          <p:cNvSpPr/>
          <p:nvPr/>
        </p:nvSpPr>
        <p:spPr>
          <a:xfrm>
            <a:off x="-1461515" y="4063833"/>
            <a:ext cx="1178528" cy="307777"/>
          </a:xfrm>
          <a:prstGeom prst="rect">
            <a:avLst/>
          </a:prstGeom>
        </p:spPr>
        <p:txBody>
          <a:bodyPr wrap="none">
            <a:spAutoFit/>
          </a:bodyPr>
          <a:lstStyle/>
          <a:p>
            <a:r>
              <a:rPr lang="es-CO" dirty="0">
                <a:solidFill>
                  <a:srgbClr val="FF0000"/>
                </a:solidFill>
              </a:rPr>
              <a:t>1851629011</a:t>
            </a:r>
          </a:p>
        </p:txBody>
      </p:sp>
      <p:sp>
        <p:nvSpPr>
          <p:cNvPr id="13" name="Rectángulo 12"/>
          <p:cNvSpPr/>
          <p:nvPr/>
        </p:nvSpPr>
        <p:spPr>
          <a:xfrm>
            <a:off x="-1506060" y="5454483"/>
            <a:ext cx="1178528" cy="307777"/>
          </a:xfrm>
          <a:prstGeom prst="rect">
            <a:avLst/>
          </a:prstGeom>
        </p:spPr>
        <p:txBody>
          <a:bodyPr wrap="none">
            <a:spAutoFit/>
          </a:bodyPr>
          <a:lstStyle/>
          <a:p>
            <a:r>
              <a:rPr lang="es-CO" dirty="0">
                <a:solidFill>
                  <a:srgbClr val="FF0000"/>
                </a:solidFill>
              </a:rPr>
              <a:t>1515878147</a:t>
            </a:r>
          </a:p>
        </p:txBody>
      </p:sp>
      <p:sp>
        <p:nvSpPr>
          <p:cNvPr id="15" name="Rectángulo 14"/>
          <p:cNvSpPr/>
          <p:nvPr/>
        </p:nvSpPr>
        <p:spPr>
          <a:xfrm>
            <a:off x="4849025" y="7696602"/>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6" name="Rectángulo 15"/>
          <p:cNvSpPr/>
          <p:nvPr/>
        </p:nvSpPr>
        <p:spPr>
          <a:xfrm>
            <a:off x="4894982" y="8695065"/>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7" name="Rectángulo 16"/>
          <p:cNvSpPr/>
          <p:nvPr/>
        </p:nvSpPr>
        <p:spPr>
          <a:xfrm>
            <a:off x="4849024" y="9833736"/>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4" name="Rectángulo 13"/>
          <p:cNvSpPr/>
          <p:nvPr/>
        </p:nvSpPr>
        <p:spPr>
          <a:xfrm>
            <a:off x="-1411822" y="7828454"/>
            <a:ext cx="1079142" cy="307777"/>
          </a:xfrm>
          <a:prstGeom prst="rect">
            <a:avLst/>
          </a:prstGeom>
        </p:spPr>
        <p:txBody>
          <a:bodyPr wrap="none">
            <a:spAutoFit/>
          </a:bodyPr>
          <a:lstStyle/>
          <a:p>
            <a:r>
              <a:rPr lang="es-CO" dirty="0">
                <a:solidFill>
                  <a:srgbClr val="FF0000"/>
                </a:solidFill>
              </a:rPr>
              <a:t>565058149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767"/>
        <p:cNvGrpSpPr/>
        <p:nvPr/>
      </p:nvGrpSpPr>
      <p:grpSpPr>
        <a:xfrm>
          <a:off x="0" y="0"/>
          <a:ext cx="0" cy="0"/>
          <a:chOff x="0" y="0"/>
          <a:chExt cx="0" cy="0"/>
        </a:xfrm>
      </p:grpSpPr>
      <p:sp>
        <p:nvSpPr>
          <p:cNvPr id="768" name="Google Shape;768;p115"/>
          <p:cNvSpPr txBox="1">
            <a:spLocks noGrp="1"/>
          </p:cNvSpPr>
          <p:nvPr>
            <p:ph type="ctrTitle"/>
          </p:nvPr>
        </p:nvSpPr>
        <p:spPr>
          <a:xfrm>
            <a:off x="1524000" y="2680447"/>
            <a:ext cx="9144000" cy="82961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OA </a:t>
            </a:r>
            <a:r>
              <a:rPr lang="es-ES" dirty="0" smtClean="0">
                <a:solidFill>
                  <a:srgbClr val="00C000"/>
                </a:solidFill>
              </a:rPr>
              <a:t>1</a:t>
            </a:r>
            <a:endParaRPr dirty="0">
              <a:solidFill>
                <a:srgbClr val="00C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887"/>
        <p:cNvGrpSpPr/>
        <p:nvPr/>
      </p:nvGrpSpPr>
      <p:grpSpPr>
        <a:xfrm>
          <a:off x="0" y="0"/>
          <a:ext cx="0" cy="0"/>
          <a:chOff x="0" y="0"/>
          <a:chExt cx="0" cy="0"/>
        </a:xfrm>
      </p:grpSpPr>
      <p:sp>
        <p:nvSpPr>
          <p:cNvPr id="888" name="Google Shape;888;p13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Raíz secundaria </a:t>
            </a:r>
            <a:r>
              <a:rPr lang="es-ES" dirty="0" smtClean="0">
                <a:solidFill>
                  <a:srgbClr val="00C000"/>
                </a:solidFill>
              </a:rPr>
              <a:t>3</a:t>
            </a:r>
            <a:endParaRPr dirty="0">
              <a:solidFill>
                <a:srgbClr val="00C000"/>
              </a:solidFill>
            </a:endParaRPr>
          </a:p>
        </p:txBody>
      </p:sp>
      <p:sp>
        <p:nvSpPr>
          <p:cNvPr id="889" name="Google Shape;889;p13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pro2_oa1_raiz_sec3</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3835702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graphicFrame>
        <p:nvGraphicFramePr>
          <p:cNvPr id="4" name="Google Shape;785;p118"/>
          <p:cNvGraphicFramePr/>
          <p:nvPr>
            <p:extLst>
              <p:ext uri="{D42A27DB-BD31-4B8C-83A1-F6EECF244321}">
                <p14:modId xmlns:p14="http://schemas.microsoft.com/office/powerpoint/2010/main" val="2249571354"/>
              </p:ext>
            </p:extLst>
          </p:nvPr>
        </p:nvGraphicFramePr>
        <p:xfrm>
          <a:off x="7830" y="597744"/>
          <a:ext cx="12138213" cy="8270840"/>
        </p:xfrm>
        <a:graphic>
          <a:graphicData uri="http://schemas.openxmlformats.org/drawingml/2006/table">
            <a:tbl>
              <a:tblPr firstRow="1" bandRow="1">
                <a:noFill/>
                <a:tableStyleId>{3D058960-1688-4217-B8D2-64A925AEF87B}</a:tableStyleId>
              </a:tblPr>
              <a:tblGrid>
                <a:gridCol w="1275521">
                  <a:extLst>
                    <a:ext uri="{9D8B030D-6E8A-4147-A177-3AD203B41FA5}">
                      <a16:colId xmlns:a16="http://schemas.microsoft.com/office/drawing/2014/main" val="20000"/>
                    </a:ext>
                  </a:extLst>
                </a:gridCol>
                <a:gridCol w="10862692">
                  <a:extLst>
                    <a:ext uri="{9D8B030D-6E8A-4147-A177-3AD203B41FA5}">
                      <a16:colId xmlns:a16="http://schemas.microsoft.com/office/drawing/2014/main" val="20001"/>
                    </a:ext>
                  </a:extLst>
                </a:gridCol>
              </a:tblGrid>
              <a:tr h="182654">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Anteriores</a:t>
                      </a:r>
                      <a:r>
                        <a:rPr lang="es-ES" sz="1200" b="0" baseline="0" dirty="0" smtClean="0">
                          <a:solidFill>
                            <a:srgbClr val="FF0000"/>
                          </a:solidFill>
                          <a:latin typeface="Arial"/>
                          <a:ea typeface="Arial"/>
                          <a:cs typeface="Arial"/>
                          <a:sym typeface="Arial"/>
                        </a:rPr>
                        <a:t> </a:t>
                      </a:r>
                      <a:r>
                        <a:rPr lang="es-ES" sz="1200" b="0" baseline="0" dirty="0" err="1" smtClean="0">
                          <a:solidFill>
                            <a:srgbClr val="FF0000"/>
                          </a:solidFill>
                          <a:latin typeface="Arial"/>
                          <a:ea typeface="Arial"/>
                          <a:cs typeface="Arial"/>
                          <a:sym typeface="Arial"/>
                        </a:rPr>
                        <a:t>Avas</a:t>
                      </a:r>
                      <a:r>
                        <a:rPr lang="es-ES" sz="1200" b="0" baseline="0" dirty="0" smtClean="0">
                          <a:solidFill>
                            <a:srgbClr val="FF0000"/>
                          </a:solidFill>
                          <a:latin typeface="Arial"/>
                          <a:ea typeface="Arial"/>
                          <a:cs typeface="Arial"/>
                          <a:sym typeface="Arial"/>
                        </a:rPr>
                        <a:t> a la reforma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07765">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err="1" smtClean="0">
                          <a:solidFill>
                            <a:srgbClr val="FF0000"/>
                          </a:solidFill>
                          <a:latin typeface="Arial"/>
                          <a:ea typeface="Arial"/>
                          <a:cs typeface="Arial"/>
                          <a:sym typeface="Arial"/>
                        </a:rPr>
                        <a:t>Pageflip</a:t>
                      </a:r>
                      <a:r>
                        <a:rPr lang="es-ES" sz="1200" dirty="0" smtClean="0">
                          <a:solidFill>
                            <a:srgbClr val="FF0000"/>
                          </a:solidFill>
                          <a:latin typeface="Arial"/>
                          <a:ea typeface="Arial"/>
                          <a:cs typeface="Arial"/>
                          <a:sym typeface="Arial"/>
                        </a:rPr>
                        <a:t>. Embeber video desde archivo. Vincular botones a links: </a:t>
                      </a:r>
                      <a:r>
                        <a:rPr lang="es-ES" sz="1200" b="0" i="0" u="sng" strike="noStrike" cap="none" dirty="0" smtClean="0">
                          <a:solidFill>
                            <a:schemeClr val="dk1"/>
                          </a:solidFill>
                          <a:effectLst/>
                          <a:latin typeface="Calibri"/>
                          <a:ea typeface="Calibri"/>
                          <a:cs typeface="Calibri"/>
                          <a:sym typeface="Arial"/>
                          <a:hlinkClick r:id="rId3"/>
                        </a:rPr>
                        <a:t>https://icontent.ceipa.edu.co/nucleos/pregrado/prospectiva_2/nucleo/contenidos/OA1/arbol_conceptual/ramas/3/p2_oa1_rama3a/p2_oa1_rama3a.html</a:t>
                      </a:r>
                      <a:endParaRPr lang="es-ES" sz="12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sng" strike="noStrike" cap="none" dirty="0" smtClean="0">
                          <a:solidFill>
                            <a:schemeClr val="dk1"/>
                          </a:solidFill>
                          <a:effectLst/>
                          <a:latin typeface="Calibri"/>
                          <a:ea typeface="Calibri"/>
                          <a:cs typeface="Calibri"/>
                          <a:sym typeface="Arial"/>
                          <a:hlinkClick r:id="rId4"/>
                        </a:rPr>
                        <a:t>https://netsoft.com/proyecciones-financieras-para-una-startup/</a:t>
                      </a:r>
                      <a:r>
                        <a:rPr lang="es-ES" sz="1200" b="0" i="0" u="none" strike="noStrike" cap="none" dirty="0" smtClean="0">
                          <a:solidFill>
                            <a:schemeClr val="dk1"/>
                          </a:solidFill>
                          <a:effectLst/>
                          <a:latin typeface="Calibri"/>
                          <a:ea typeface="Calibri"/>
                          <a:cs typeface="Calibri"/>
                          <a:sym typeface="Arial"/>
                        </a:rPr>
                        <a:t> </a:t>
                      </a:r>
                      <a:endParaRPr lang="es-CO" sz="1200" b="0" i="0" u="none"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sng" strike="noStrike" cap="none" dirty="0" smtClean="0">
                          <a:solidFill>
                            <a:schemeClr val="dk1"/>
                          </a:solidFill>
                          <a:effectLst/>
                          <a:latin typeface="Calibri"/>
                          <a:ea typeface="Calibri"/>
                          <a:cs typeface="Calibri"/>
                          <a:sym typeface="Arial"/>
                          <a:hlinkClick r:id="rId5"/>
                        </a:rPr>
                        <a:t>https://gerens.pe/blog/consultoria-financiera-presupuesto-pronostio/</a:t>
                      </a:r>
                      <a:endParaRPr lang="es-CO" sz="12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97736">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Abajo</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83623">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1594046">
                <a:tc gridSpan="2">
                  <a:txBody>
                    <a:bodyPr/>
                    <a:lstStyle/>
                    <a:p>
                      <a:pPr marL="0" lvl="0" indent="0" algn="just" rtl="0">
                        <a:lnSpc>
                          <a:spcPct val="115000"/>
                        </a:lnSpc>
                        <a:spcBef>
                          <a:spcPts val="0"/>
                        </a:spcBef>
                        <a:spcAft>
                          <a:spcPts val="0"/>
                        </a:spcAft>
                        <a:buClr>
                          <a:schemeClr val="dk1"/>
                        </a:buClr>
                        <a:buSzPts val="1100"/>
                        <a:buFont typeface="Arial"/>
                        <a:buNone/>
                      </a:pPr>
                      <a:r>
                        <a:rPr lang="es-ES" sz="1600" b="0" i="0" u="none" strike="noStrike" cap="none" dirty="0" smtClean="0">
                          <a:solidFill>
                            <a:schemeClr val="dk1"/>
                          </a:solidFill>
                          <a:effectLst/>
                          <a:latin typeface="+mn-lt"/>
                          <a:ea typeface="Calibri"/>
                          <a:cs typeface="Calibri"/>
                          <a:sym typeface="Arial"/>
                        </a:rPr>
                        <a:t>En el ámbito de los negocios, hacer “producir” el dinero es algo fundamentalmente importante en el mundo de las inversiones; sin embargo, es necesario comprender que el dinero cambia de valor en el tiempo, y es la inflación precisamente nuestro principal referente. Ahondemos</a:t>
                      </a:r>
                      <a:r>
                        <a:rPr lang="es-ES" sz="1600" b="0" i="0" u="none" strike="noStrike" cap="none" baseline="0" dirty="0" smtClean="0">
                          <a:solidFill>
                            <a:schemeClr val="dk1"/>
                          </a:solidFill>
                          <a:effectLst/>
                          <a:latin typeface="+mn-lt"/>
                          <a:ea typeface="Calibri"/>
                          <a:cs typeface="Calibri"/>
                          <a:sym typeface="Arial"/>
                        </a:rPr>
                        <a:t> más por medio del siguiente video: </a:t>
                      </a:r>
                    </a:p>
                    <a:p>
                      <a:pPr marL="0" lvl="0" indent="0" algn="just" rtl="0">
                        <a:lnSpc>
                          <a:spcPct val="115000"/>
                        </a:lnSpc>
                        <a:spcBef>
                          <a:spcPts val="0"/>
                        </a:spcBef>
                        <a:spcAft>
                          <a:spcPts val="0"/>
                        </a:spcAft>
                        <a:buClr>
                          <a:schemeClr val="dk1"/>
                        </a:buClr>
                        <a:buSzPts val="1100"/>
                        <a:buFont typeface="Arial"/>
                        <a:buNone/>
                      </a:pPr>
                      <a:endParaRPr lang="es-ES" sz="1600" b="0" i="0" u="none" strike="noStrike" cap="none" baseline="0"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ES" sz="1600" b="0" i="0" u="none" strike="noStrike" cap="none" baseline="0"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ES" sz="1600" b="0" i="0" u="none" strike="noStrike" cap="none" baseline="0"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ES" sz="1600" b="0" i="0" u="none" strike="noStrike" cap="none" baseline="0"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ES" sz="1600" b="0" i="0" u="none" strike="noStrike" cap="none" baseline="0"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ES" sz="1600" b="0" i="0" u="none" strike="noStrike" cap="none" baseline="0"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ES" sz="1400" dirty="0" smtClean="0">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1783112">
                <a:tc gridSpan="2">
                  <a:txBody>
                    <a:bodyPr/>
                    <a:lstStyle/>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600" b="0" i="0" u="none" strike="noStrike" cap="none" dirty="0" smtClean="0">
                          <a:solidFill>
                            <a:schemeClr val="dk1"/>
                          </a:solidFill>
                          <a:effectLst/>
                          <a:latin typeface="+mn-lt"/>
                          <a:ea typeface="Calibri"/>
                          <a:cs typeface="Calibri"/>
                          <a:sym typeface="Arial"/>
                        </a:rPr>
                        <a:t>Cada vez que hablemos de prospectiva financiera y de análisis de dinero en el tiempo, es muy importante destacar que el dinero siempre perderá valor en el tiempo, todo esto a través de diversos factores, que describimos a continuación</a:t>
                      </a:r>
                      <a:r>
                        <a:rPr lang="es-ES" sz="1600" b="0" i="0" u="none" strike="noStrike" cap="none" baseline="0" dirty="0" smtClean="0">
                          <a:solidFill>
                            <a:schemeClr val="dk1"/>
                          </a:solidFill>
                          <a:effectLst/>
                          <a:latin typeface="+mn-lt"/>
                          <a:ea typeface="Calibri"/>
                          <a:cs typeface="Calibri"/>
                          <a:sym typeface="Arial"/>
                        </a:rPr>
                        <a:t> a través del siguiente botón: </a:t>
                      </a:r>
                      <a:endParaRPr lang="es-ES" sz="1200" dirty="0" smtClean="0">
                        <a:latin typeface="Arial" panose="020B0604020202020204" pitchFamily="34" charset="0"/>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4235140788"/>
                  </a:ext>
                </a:extLst>
              </a:tr>
              <a:tr h="1396817">
                <a:tc gridSpan="2">
                  <a:txBody>
                    <a:bodyPr/>
                    <a:lstStyle/>
                    <a:p>
                      <a:r>
                        <a:rPr lang="es-ES" sz="1600" b="0" i="0" u="none" strike="noStrike" cap="none" dirty="0" smtClean="0">
                          <a:solidFill>
                            <a:schemeClr val="dk1"/>
                          </a:solidFill>
                          <a:effectLst/>
                          <a:latin typeface="+mn-lt"/>
                          <a:ea typeface="Calibri"/>
                          <a:cs typeface="Calibri"/>
                          <a:sym typeface="Arial"/>
                        </a:rPr>
                        <a:t>Las proyecciones financieras son fundamentales al momento de valorar la estructura de un proyecto. Veamos con</a:t>
                      </a:r>
                      <a:r>
                        <a:rPr lang="es-ES" sz="1600" b="0" i="0" u="none" strike="noStrike" cap="none" baseline="0" dirty="0" smtClean="0">
                          <a:solidFill>
                            <a:schemeClr val="dk1"/>
                          </a:solidFill>
                          <a:effectLst/>
                          <a:latin typeface="+mn-lt"/>
                          <a:ea typeface="Calibri"/>
                          <a:cs typeface="Calibri"/>
                          <a:sym typeface="Arial"/>
                        </a:rPr>
                        <a:t> claridad un artículo que puede serte revelador, a través del siguiente botón:</a:t>
                      </a:r>
                    </a:p>
                    <a:p>
                      <a:r>
                        <a:rPr lang="es-ES" sz="1600" b="0" i="0" u="none" strike="noStrike" cap="none" baseline="0" dirty="0" smtClean="0">
                          <a:solidFill>
                            <a:schemeClr val="dk1"/>
                          </a:solidFill>
                          <a:effectLst/>
                          <a:latin typeface="+mn-lt"/>
                          <a:ea typeface="Calibri"/>
                          <a:cs typeface="Calibri"/>
                          <a:sym typeface="Arial"/>
                        </a:rPr>
                        <a:t> </a:t>
                      </a:r>
                      <a:endParaRPr lang="es-ES" sz="1600" b="0" i="0" u="none" strike="noStrike" cap="none" dirty="0" smtClean="0">
                        <a:solidFill>
                          <a:schemeClr val="dk1"/>
                        </a:solidFill>
                        <a:effectLst/>
                        <a:latin typeface="+mn-lt"/>
                        <a:ea typeface="Calibri"/>
                        <a:cs typeface="Calibri"/>
                        <a:sym typeface="Arial"/>
                      </a:endParaRPr>
                    </a:p>
                    <a:p>
                      <a:r>
                        <a:rPr lang="es-ES" sz="1600" b="0" i="0" u="none" strike="noStrike" cap="none" dirty="0" smtClean="0">
                          <a:solidFill>
                            <a:schemeClr val="dk1"/>
                          </a:solidFill>
                          <a:effectLst/>
                          <a:latin typeface="+mn-lt"/>
                          <a:ea typeface="Calibri"/>
                          <a:cs typeface="Calibri"/>
                          <a:sym typeface="Arial"/>
                        </a:rPr>
                        <a:t>Ahora bien, dichas proyecciones son estimaciones, que por evidentemente representan un supuesto empresarial o un futuro deseable, que impulsa la posibilidad de contemplar un presupuesto que nos permita comprender y organizar no solo los ingresos, sino también los egresos (determinados como costos – gastos e inversión). Lee más en el siguiente botón:</a:t>
                      </a:r>
                    </a:p>
                    <a:p>
                      <a:endParaRPr lang="es-ES" sz="1600" b="0" i="0" u="none" strike="noStrike" cap="none" dirty="0" smtClean="0">
                        <a:solidFill>
                          <a:schemeClr val="dk1"/>
                        </a:solidFill>
                        <a:effectLst/>
                        <a:latin typeface="+mn-lt"/>
                        <a:ea typeface="Arial"/>
                        <a:cs typeface="Calibri"/>
                        <a:sym typeface="Arial"/>
                      </a:endParaRPr>
                    </a:p>
                    <a:p>
                      <a:endParaRPr lang="es-ES" sz="1200" dirty="0" smtClean="0">
                        <a:latin typeface="Arial" panose="020B0604020202020204" pitchFamily="34" charset="0"/>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220087433"/>
                  </a:ext>
                </a:extLst>
              </a:tr>
            </a:tbl>
          </a:graphicData>
        </a:graphic>
      </p:graphicFrame>
      <p:sp>
        <p:nvSpPr>
          <p:cNvPr id="894" name="Google Shape;894;p133"/>
          <p:cNvSpPr/>
          <p:nvPr/>
        </p:nvSpPr>
        <p:spPr>
          <a:xfrm>
            <a:off x="53787" y="2120904"/>
            <a:ext cx="12046300" cy="1194600"/>
          </a:xfrm>
          <a:prstGeom prst="rect">
            <a:avLst/>
          </a:prstGeom>
          <a:noFill/>
          <a:ln>
            <a:noFill/>
          </a:ln>
        </p:spPr>
        <p:txBody>
          <a:bodyPr spcFirstLastPara="1" wrap="square" lIns="91425" tIns="45700" rIns="91425" bIns="45700" anchor="t" anchorCtr="0">
            <a:noAutofit/>
          </a:bodyPr>
          <a:lstStyle/>
          <a:p>
            <a:r>
              <a:rPr lang="es-ES" sz="1200" dirty="0"/>
              <a:t> </a:t>
            </a:r>
            <a:endParaRPr lang="en-US" sz="1200" dirty="0"/>
          </a:p>
          <a:p>
            <a:pPr algn="just"/>
            <a:r>
              <a:rPr lang="es-ES" sz="1200" dirty="0" smtClean="0"/>
              <a:t> </a:t>
            </a:r>
            <a:endParaRPr lang="en-US" sz="1200" dirty="0"/>
          </a:p>
          <a:p>
            <a:pPr lvl="0" algn="just"/>
            <a:endParaRPr sz="1100" b="1" dirty="0">
              <a:solidFill>
                <a:schemeClr val="tx1"/>
              </a:solidFill>
            </a:endParaRPr>
          </a:p>
        </p:txBody>
      </p:sp>
      <p:sp>
        <p:nvSpPr>
          <p:cNvPr id="3" name="Rectángulo 2"/>
          <p:cNvSpPr/>
          <p:nvPr/>
        </p:nvSpPr>
        <p:spPr>
          <a:xfrm>
            <a:off x="3810548" y="13160781"/>
            <a:ext cx="4297971" cy="276999"/>
          </a:xfrm>
          <a:prstGeom prst="rect">
            <a:avLst/>
          </a:prstGeom>
        </p:spPr>
        <p:txBody>
          <a:bodyPr wrap="none">
            <a:spAutoFit/>
          </a:bodyPr>
          <a:lstStyle/>
          <a:p>
            <a:r>
              <a:rPr lang="en-US" sz="1200" b="1" dirty="0">
                <a:latin typeface="Arial" panose="020B0604020202020204" pitchFamily="34" charset="0"/>
                <a:ea typeface="Times New Roman" panose="02020603050405020304" pitchFamily="18" charset="0"/>
              </a:rPr>
              <a:t>Source of text and figure: </a:t>
            </a:r>
            <a:r>
              <a:rPr lang="fr-CA" sz="1200" dirty="0">
                <a:solidFill>
                  <a:srgbClr val="222222"/>
                </a:solidFill>
                <a:latin typeface="Arial" panose="020B0604020202020204" pitchFamily="34" charset="0"/>
                <a:ea typeface="Times New Roman" panose="02020603050405020304" pitchFamily="18" charset="0"/>
              </a:rPr>
              <a:t>SHENKAR, Oded et LUO, 2008.</a:t>
            </a:r>
            <a:endParaRPr lang="es-CO" sz="1200" dirty="0">
              <a:latin typeface="Times New Roman" panose="02020603050405020304" pitchFamily="18" charset="0"/>
              <a:ea typeface="Times New Roman" panose="02020603050405020304" pitchFamily="18" charset="0"/>
            </a:endParaRPr>
          </a:p>
        </p:txBody>
      </p:sp>
      <p:sp>
        <p:nvSpPr>
          <p:cNvPr id="12" name="Rectángulo 11"/>
          <p:cNvSpPr/>
          <p:nvPr/>
        </p:nvSpPr>
        <p:spPr>
          <a:xfrm>
            <a:off x="-1730829" y="5094514"/>
            <a:ext cx="1730829" cy="185525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a:t>
            </a:r>
            <a:r>
              <a:rPr lang="es-CO" dirty="0"/>
              <a:t>Mnjwf96</a:t>
            </a:r>
          </a:p>
        </p:txBody>
      </p:sp>
      <p:sp>
        <p:nvSpPr>
          <p:cNvPr id="14" name="Rectángulo 13"/>
          <p:cNvSpPr/>
          <p:nvPr/>
        </p:nvSpPr>
        <p:spPr>
          <a:xfrm>
            <a:off x="-1720402" y="6949770"/>
            <a:ext cx="1730829" cy="191881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Rectángulo 16"/>
          <p:cNvSpPr/>
          <p:nvPr/>
        </p:nvSpPr>
        <p:spPr>
          <a:xfrm>
            <a:off x="-1716231" y="2246810"/>
            <a:ext cx="1730829" cy="284770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a:t>
            </a:r>
            <a:r>
              <a:rPr lang="es-CO" dirty="0"/>
              <a:t>Mnjwf96</a:t>
            </a:r>
          </a:p>
        </p:txBody>
      </p:sp>
      <p:sp>
        <p:nvSpPr>
          <p:cNvPr id="5" name="Rectángulo 4"/>
          <p:cNvSpPr/>
          <p:nvPr/>
        </p:nvSpPr>
        <p:spPr>
          <a:xfrm>
            <a:off x="195129" y="115054"/>
            <a:ext cx="2993127" cy="338554"/>
          </a:xfrm>
          <a:prstGeom prst="rect">
            <a:avLst/>
          </a:prstGeom>
        </p:spPr>
        <p:txBody>
          <a:bodyPr wrap="none">
            <a:spAutoFit/>
          </a:bodyPr>
          <a:lstStyle/>
          <a:p>
            <a:r>
              <a:rPr lang="es-ES" sz="1600" b="1" dirty="0">
                <a:latin typeface="Arial" panose="020B0604020202020204" pitchFamily="34" charset="0"/>
                <a:ea typeface="Times New Roman" panose="02020603050405020304" pitchFamily="18" charset="0"/>
              </a:rPr>
              <a:t>Valor del dinero en el tiempo</a:t>
            </a:r>
            <a:endParaRPr lang="es-CO" sz="1600" dirty="0"/>
          </a:p>
        </p:txBody>
      </p:sp>
      <p:sp>
        <p:nvSpPr>
          <p:cNvPr id="10" name="Rectángulo 9"/>
          <p:cNvSpPr/>
          <p:nvPr/>
        </p:nvSpPr>
        <p:spPr>
          <a:xfrm>
            <a:off x="1738659" y="3522190"/>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smtClean="0">
                <a:solidFill>
                  <a:schemeClr val="tx1"/>
                </a:solidFill>
              </a:rPr>
              <a:t>Valor de dinero en el tiempo e inflación</a:t>
            </a:r>
          </a:p>
          <a:p>
            <a:r>
              <a:rPr lang="es-CO" dirty="0" smtClean="0">
                <a:solidFill>
                  <a:srgbClr val="FF0000"/>
                </a:solidFill>
              </a:rPr>
              <a:t>Información:</a:t>
            </a:r>
            <a:r>
              <a:rPr lang="es-CO" dirty="0">
                <a:solidFill>
                  <a:schemeClr val="tx1"/>
                </a:solidFill>
              </a:rPr>
              <a:t> </a:t>
            </a:r>
            <a:r>
              <a:rPr lang="es-CO" dirty="0" smtClean="0">
                <a:solidFill>
                  <a:schemeClr val="tx1"/>
                </a:solidFill>
              </a:rPr>
              <a:t>Sebastián Correa. 2019. [Archivo de video]. :</a:t>
            </a:r>
            <a:endParaRPr lang="es-CO" dirty="0">
              <a:solidFill>
                <a:srgbClr val="FF0000"/>
              </a:solidFill>
            </a:endParaRPr>
          </a:p>
        </p:txBody>
      </p:sp>
      <p:sp>
        <p:nvSpPr>
          <p:cNvPr id="11" name="CuadroTexto 10"/>
          <p:cNvSpPr txBox="1"/>
          <p:nvPr/>
        </p:nvSpPr>
        <p:spPr>
          <a:xfrm>
            <a:off x="3826208" y="3214413"/>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2" name="Rectángulo 1"/>
          <p:cNvSpPr/>
          <p:nvPr/>
        </p:nvSpPr>
        <p:spPr>
          <a:xfrm>
            <a:off x="4885508" y="5904412"/>
            <a:ext cx="1293223" cy="40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3" name="Rectángulo 12"/>
          <p:cNvSpPr/>
          <p:nvPr/>
        </p:nvSpPr>
        <p:spPr>
          <a:xfrm>
            <a:off x="6178731" y="7183907"/>
            <a:ext cx="963781" cy="301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6" name="Rectángulo 15"/>
          <p:cNvSpPr/>
          <p:nvPr/>
        </p:nvSpPr>
        <p:spPr>
          <a:xfrm>
            <a:off x="9981322" y="8207613"/>
            <a:ext cx="963781" cy="301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6" name="Rectángulo 5"/>
          <p:cNvSpPr/>
          <p:nvPr/>
        </p:nvSpPr>
        <p:spPr>
          <a:xfrm>
            <a:off x="-1469099" y="5714364"/>
            <a:ext cx="1228221" cy="307777"/>
          </a:xfrm>
          <a:prstGeom prst="rect">
            <a:avLst/>
          </a:prstGeom>
        </p:spPr>
        <p:txBody>
          <a:bodyPr wrap="none">
            <a:spAutoFit/>
          </a:bodyPr>
          <a:lstStyle/>
          <a:p>
            <a:r>
              <a:rPr lang="es-CO" dirty="0" smtClean="0">
                <a:solidFill>
                  <a:srgbClr val="FF0000"/>
                </a:solidFill>
              </a:rPr>
              <a:t>1668114127 </a:t>
            </a:r>
            <a:endParaRPr lang="es-CO" dirty="0">
              <a:solidFill>
                <a:srgbClr val="FF0000"/>
              </a:solidFill>
            </a:endParaRPr>
          </a:p>
        </p:txBody>
      </p:sp>
    </p:spTree>
    <p:extLst>
      <p:ext uri="{BB962C8B-B14F-4D97-AF65-F5344CB8AC3E}">
        <p14:creationId xmlns:p14="http://schemas.microsoft.com/office/powerpoint/2010/main" val="3199239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942"/>
        <p:cNvGrpSpPr/>
        <p:nvPr/>
      </p:nvGrpSpPr>
      <p:grpSpPr>
        <a:xfrm>
          <a:off x="0" y="0"/>
          <a:ext cx="0" cy="0"/>
          <a:chOff x="0" y="0"/>
          <a:chExt cx="0" cy="0"/>
        </a:xfrm>
      </p:grpSpPr>
      <p:sp>
        <p:nvSpPr>
          <p:cNvPr id="943" name="Google Shape;943;p141"/>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Tronco</a:t>
            </a:r>
            <a:endParaRPr dirty="0">
              <a:solidFill>
                <a:srgbClr val="00C000"/>
              </a:solidFill>
            </a:endParaRPr>
          </a:p>
        </p:txBody>
      </p:sp>
      <p:sp>
        <p:nvSpPr>
          <p:cNvPr id="944" name="Google Shape;944;p141"/>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pro2_oa1_tronco</a:t>
            </a:r>
            <a:endParaRPr dirty="0">
              <a:solidFill>
                <a:srgbClr val="00C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aphicFrame>
        <p:nvGraphicFramePr>
          <p:cNvPr id="4" name="Google Shape;785;p118"/>
          <p:cNvGraphicFramePr/>
          <p:nvPr>
            <p:extLst>
              <p:ext uri="{D42A27DB-BD31-4B8C-83A1-F6EECF244321}">
                <p14:modId xmlns:p14="http://schemas.microsoft.com/office/powerpoint/2010/main" val="2977305086"/>
              </p:ext>
            </p:extLst>
          </p:nvPr>
        </p:nvGraphicFramePr>
        <p:xfrm>
          <a:off x="25200" y="497304"/>
          <a:ext cx="12166800" cy="9305344"/>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259456">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59456">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b="0" i="0" u="none" strike="noStrike" cap="none" dirty="0" smtClean="0">
                          <a:solidFill>
                            <a:srgbClr val="FF0000"/>
                          </a:solidFill>
                          <a:effectLst/>
                          <a:latin typeface="Calibri"/>
                          <a:ea typeface="Calibri"/>
                          <a:cs typeface="Calibri"/>
                          <a:sym typeface="Arial"/>
                        </a:rPr>
                        <a:t>Presentación digital </a:t>
                      </a:r>
                      <a:r>
                        <a:rPr lang="es-CO" sz="1200" b="0" i="0" u="none" strike="noStrike" cap="none" dirty="0" err="1" smtClean="0">
                          <a:solidFill>
                            <a:srgbClr val="FF0000"/>
                          </a:solidFill>
                          <a:effectLst/>
                          <a:latin typeface="Calibri"/>
                          <a:ea typeface="Calibri"/>
                          <a:cs typeface="Calibri"/>
                          <a:sym typeface="Arial"/>
                        </a:rPr>
                        <a:t>Genially</a:t>
                      </a:r>
                      <a:r>
                        <a:rPr lang="es-CO" sz="1200" b="0" i="0" u="none" strike="noStrike" cap="none" dirty="0" smtClean="0">
                          <a:solidFill>
                            <a:srgbClr val="FF0000"/>
                          </a:solidFill>
                          <a:effectLst/>
                          <a:latin typeface="Calibri"/>
                          <a:ea typeface="Calibri"/>
                          <a:cs typeface="Calibri"/>
                          <a:sym typeface="Arial"/>
                        </a:rPr>
                        <a:t>. Embeber </a:t>
                      </a:r>
                      <a:r>
                        <a:rPr lang="es-CO" sz="1200" b="0" i="0" u="none" strike="noStrike" cap="none" dirty="0" err="1" smtClean="0">
                          <a:solidFill>
                            <a:srgbClr val="FF0000"/>
                          </a:solidFill>
                          <a:effectLst/>
                          <a:latin typeface="Calibri"/>
                          <a:ea typeface="Calibri"/>
                          <a:cs typeface="Calibri"/>
                          <a:sym typeface="Arial"/>
                        </a:rPr>
                        <a:t>viideo</a:t>
                      </a:r>
                      <a:r>
                        <a:rPr lang="es-CO" sz="1200" b="0" i="0" u="none" strike="noStrike" cap="none" dirty="0" smtClean="0">
                          <a:solidFill>
                            <a:srgbClr val="FF0000"/>
                          </a:solidFill>
                          <a:effectLst/>
                          <a:latin typeface="Calibri"/>
                          <a:ea typeface="Calibri"/>
                          <a:cs typeface="Calibri"/>
                          <a:sym typeface="Arial"/>
                        </a:rPr>
                        <a:t>.</a:t>
                      </a:r>
                      <a:r>
                        <a:rPr lang="es-CO" sz="1200" b="0" i="0" u="none" strike="noStrike" cap="none" baseline="0" dirty="0" smtClean="0">
                          <a:solidFill>
                            <a:srgbClr val="FF0000"/>
                          </a:solidFill>
                          <a:effectLst/>
                          <a:latin typeface="Calibri"/>
                          <a:ea typeface="Calibri"/>
                          <a:cs typeface="Calibri"/>
                          <a:sym typeface="Arial"/>
                        </a:rPr>
                        <a:t> </a:t>
                      </a:r>
                      <a:r>
                        <a:rPr lang="es-CO" sz="1200" b="0" i="0" u="none" strike="noStrike" cap="none" dirty="0" smtClean="0">
                          <a:solidFill>
                            <a:srgbClr val="FF0000"/>
                          </a:solidFill>
                          <a:effectLst/>
                          <a:latin typeface="Calibri"/>
                          <a:ea typeface="Calibri"/>
                          <a:cs typeface="Calibri"/>
                          <a:sym typeface="Arial"/>
                        </a:rPr>
                        <a:t>Vincular link a botón:</a:t>
                      </a:r>
                      <a:r>
                        <a:rPr lang="es-CO" sz="1200" b="0" i="0" u="none" strike="noStrike" cap="none" baseline="0" dirty="0" smtClean="0">
                          <a:solidFill>
                            <a:srgbClr val="FF0000"/>
                          </a:solidFill>
                          <a:effectLst/>
                          <a:latin typeface="Calibri"/>
                          <a:ea typeface="Calibri"/>
                          <a:cs typeface="Calibri"/>
                          <a:sym typeface="Arial"/>
                        </a:rPr>
                        <a:t> </a:t>
                      </a:r>
                      <a:r>
                        <a:rPr lang="es-ES" sz="1400" b="0" i="0" u="sng" strike="noStrike" cap="none" dirty="0" smtClean="0">
                          <a:solidFill>
                            <a:schemeClr val="dk1"/>
                          </a:solidFill>
                          <a:effectLst/>
                          <a:latin typeface="Calibri"/>
                          <a:ea typeface="Calibri"/>
                          <a:cs typeface="Calibri"/>
                          <a:sym typeface="Arial"/>
                          <a:hlinkClick r:id="rId3"/>
                        </a:rPr>
                        <a:t>https://es.coursera.org/lecture/finanzas-empresariales/video-analisis-del-vpn-y-de-la-tir-Ujknh</a:t>
                      </a:r>
                      <a:endParaRPr lang="es-ES"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4"/>
                        </a:rPr>
                        <a:t>https://icontent.ceipa.edu.co/nucleos/pregrado/prospectiva_2/nucleo/contenidos/OA1/arbol_conceptual/ramas/5/p2_oa1_rama5/p2_oa1_rama5.html</a:t>
                      </a:r>
                      <a:endParaRPr lang="es-ES"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5"/>
                        </a:rPr>
                        <a:t>https://www.cepep.gob.mx/work/models/CEPEP/metodologias/boletines/indicadores_rentabilidad.pdf</a:t>
                      </a:r>
                      <a:endParaRPr lang="es-CO" sz="12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59456">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59456">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1574162">
                <a:tc gridSpan="2">
                  <a:txBody>
                    <a:bodyPr/>
                    <a:lstStyle/>
                    <a:p>
                      <a:pPr algn="just"/>
                      <a:r>
                        <a:rPr lang="es-ES" sz="1600" b="0" i="0" u="none" strike="noStrike" cap="none" dirty="0" smtClean="0">
                          <a:solidFill>
                            <a:schemeClr val="dk1"/>
                          </a:solidFill>
                          <a:effectLst/>
                          <a:latin typeface="+mn-lt"/>
                          <a:ea typeface="Calibri"/>
                          <a:cs typeface="Calibri"/>
                          <a:sym typeface="Arial"/>
                        </a:rPr>
                        <a:t>Al momento de desarrollar cualquier proyecto, identificar su viabilidad financiera será fundamental, a fin de evaluar su sostenibilidad en el tiempo. Esto podrá identificarse a través de indicadores financieros, como los que verás en el siguiente video: </a:t>
                      </a:r>
                      <a:endParaRPr lang="es-CO" sz="1600" b="1" i="0" u="none" strike="noStrike" cap="none" dirty="0" smtClean="0">
                        <a:solidFill>
                          <a:schemeClr val="dk1"/>
                        </a:solidFill>
                        <a:effectLst/>
                        <a:latin typeface="+mn-lt"/>
                        <a:ea typeface="Calibri"/>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1574162">
                <a:tc gridSpan="2">
                  <a:txBody>
                    <a:bodyPr/>
                    <a:lstStyle/>
                    <a:p>
                      <a:pPr marL="0" lvl="0" indent="0" algn="just" rtl="0">
                        <a:lnSpc>
                          <a:spcPct val="115000"/>
                        </a:lnSpc>
                        <a:spcBef>
                          <a:spcPts val="0"/>
                        </a:spcBef>
                        <a:spcAft>
                          <a:spcPts val="0"/>
                        </a:spcAft>
                        <a:buClr>
                          <a:schemeClr val="dk1"/>
                        </a:buClr>
                        <a:buSzPts val="1100"/>
                        <a:buFont typeface="Arial"/>
                        <a:buNone/>
                      </a:pPr>
                      <a:r>
                        <a:rPr lang="es-ES" sz="1600" b="0" i="0" u="none" strike="noStrike" cap="none" dirty="0" smtClean="0">
                          <a:solidFill>
                            <a:schemeClr val="dk1"/>
                          </a:solidFill>
                          <a:effectLst/>
                          <a:latin typeface="+mn-lt"/>
                          <a:ea typeface="Calibri"/>
                          <a:cs typeface="Calibri"/>
                          <a:sym typeface="Arial"/>
                        </a:rPr>
                        <a:t>Dentro del mundo de los indicadores financieros, existen dos que resaltan y prevalecen en la valoración de proyectos. Uno es el Valor Presente Neto (VPN) y el otro la Tasa Interna de Retorno (TIR), indicadores que podrás comprender su análisis en el siguiente video por medio del siguiente botón: </a:t>
                      </a:r>
                      <a:endParaRPr lang="es-MX" sz="1600" b="1" i="0" u="none" strike="noStrike" cap="none" dirty="0" smtClean="0">
                        <a:solidFill>
                          <a:schemeClr val="dk1"/>
                        </a:solidFill>
                        <a:effectLst/>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70520304"/>
                  </a:ext>
                </a:extLst>
              </a:tr>
              <a:tr h="1574162">
                <a:tc gridSpan="2">
                  <a:txBody>
                    <a:bodyPr/>
                    <a:lstStyle/>
                    <a:p>
                      <a:pPr marL="0" lvl="0" indent="0" algn="just" rtl="0">
                        <a:lnSpc>
                          <a:spcPct val="115000"/>
                        </a:lnSpc>
                        <a:spcBef>
                          <a:spcPts val="0"/>
                        </a:spcBef>
                        <a:spcAft>
                          <a:spcPts val="0"/>
                        </a:spcAft>
                        <a:buClr>
                          <a:schemeClr val="dk1"/>
                        </a:buClr>
                        <a:buSzPts val="1100"/>
                        <a:buFont typeface="Arial"/>
                        <a:buNone/>
                      </a:pPr>
                      <a:r>
                        <a:rPr lang="es-ES" sz="1600" b="0" i="0" u="none" strike="noStrike" cap="none" dirty="0" smtClean="0">
                          <a:solidFill>
                            <a:schemeClr val="dk1"/>
                          </a:solidFill>
                          <a:effectLst/>
                          <a:latin typeface="+mn-lt"/>
                          <a:ea typeface="Calibri"/>
                          <a:cs typeface="Calibri"/>
                          <a:sym typeface="Arial"/>
                        </a:rPr>
                        <a:t>Sin embargo, esos dos indicadores financieros no son los únicos, en el siguiente espacio podrás aprender diversos indicadores utilizados para determinar la viabilidad financiera de un proyecto: </a:t>
                      </a:r>
                      <a:endParaRPr lang="es-MX" sz="1600" b="1" i="0" u="none" strike="noStrike" cap="none" dirty="0" smtClean="0">
                        <a:solidFill>
                          <a:schemeClr val="dk1"/>
                        </a:solidFill>
                        <a:effectLst/>
                        <a:latin typeface="+mn-lt"/>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30789196"/>
                  </a:ext>
                </a:extLst>
              </a:tr>
              <a:tr h="1574162">
                <a:tc gridSpan="2">
                  <a:txBody>
                    <a:bodyPr/>
                    <a:lstStyle/>
                    <a:p>
                      <a:pPr marL="0" lvl="0" indent="0" algn="just" rtl="0">
                        <a:lnSpc>
                          <a:spcPct val="115000"/>
                        </a:lnSpc>
                        <a:spcBef>
                          <a:spcPts val="0"/>
                        </a:spcBef>
                        <a:spcAft>
                          <a:spcPts val="0"/>
                        </a:spcAft>
                        <a:buClr>
                          <a:schemeClr val="dk1"/>
                        </a:buClr>
                        <a:buSzPts val="1100"/>
                        <a:buFont typeface="Arial"/>
                        <a:buNone/>
                      </a:pPr>
                      <a:r>
                        <a:rPr lang="es-ES" sz="1600" b="0" i="0" u="none" strike="noStrike" cap="none" dirty="0" smtClean="0">
                          <a:solidFill>
                            <a:schemeClr val="dk1"/>
                          </a:solidFill>
                          <a:effectLst/>
                          <a:latin typeface="+mn-lt"/>
                          <a:ea typeface="Calibri"/>
                          <a:cs typeface="Calibri"/>
                          <a:sym typeface="Arial"/>
                        </a:rPr>
                        <a:t>De hecho, si quieres conocer más sobre los indicadores financieros de rentabilidad, te invitamos a que leas el siguiente documento: </a:t>
                      </a:r>
                      <a:endParaRPr lang="es-MX" sz="1600" b="1" i="0" u="none" strike="noStrike" cap="none" dirty="0" smtClean="0">
                        <a:solidFill>
                          <a:schemeClr val="dk1"/>
                        </a:solidFill>
                        <a:effectLst/>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2081626264"/>
                  </a:ext>
                </a:extLst>
              </a:tr>
            </a:tbl>
          </a:graphicData>
        </a:graphic>
      </p:graphicFrame>
      <p:sp>
        <p:nvSpPr>
          <p:cNvPr id="10" name="Rectángulo 9"/>
          <p:cNvSpPr/>
          <p:nvPr/>
        </p:nvSpPr>
        <p:spPr>
          <a:xfrm>
            <a:off x="-1705629" y="1625983"/>
            <a:ext cx="1730829" cy="666205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t>https://cutt.ly/BnluehD</a:t>
            </a:r>
            <a:endParaRPr lang="es-CO" dirty="0"/>
          </a:p>
        </p:txBody>
      </p:sp>
      <p:sp>
        <p:nvSpPr>
          <p:cNvPr id="3" name="Rectángulo 2"/>
          <p:cNvSpPr/>
          <p:nvPr/>
        </p:nvSpPr>
        <p:spPr>
          <a:xfrm>
            <a:off x="0" y="0"/>
            <a:ext cx="7201010" cy="338554"/>
          </a:xfrm>
          <a:prstGeom prst="rect">
            <a:avLst/>
          </a:prstGeom>
        </p:spPr>
        <p:txBody>
          <a:bodyPr wrap="none">
            <a:spAutoFit/>
          </a:bodyPr>
          <a:lstStyle/>
          <a:p>
            <a:r>
              <a:rPr lang="es-CO" sz="1600" b="1" dirty="0">
                <a:latin typeface="+mn-lt"/>
                <a:ea typeface="Times New Roman" panose="02020603050405020304" pitchFamily="18" charset="0"/>
              </a:rPr>
              <a:t>Viabilidad Financiera de Proyectos, como medir a través de indicadores</a:t>
            </a:r>
          </a:p>
        </p:txBody>
      </p:sp>
      <p:sp>
        <p:nvSpPr>
          <p:cNvPr id="11" name="Rectángulo 10"/>
          <p:cNvSpPr/>
          <p:nvPr/>
        </p:nvSpPr>
        <p:spPr>
          <a:xfrm>
            <a:off x="1756029" y="3457587"/>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5 Definición Métodos de Evaluación</a:t>
            </a:r>
          </a:p>
          <a:p>
            <a:r>
              <a:rPr lang="es-CO" dirty="0">
                <a:solidFill>
                  <a:srgbClr val="FF0000"/>
                </a:solidFill>
              </a:rPr>
              <a:t>URL: </a:t>
            </a:r>
            <a:r>
              <a:rPr lang="es-CO" dirty="0">
                <a:solidFill>
                  <a:srgbClr val="FF0000"/>
                </a:solidFill>
                <a:hlinkClick r:id="rId6"/>
              </a:rPr>
              <a:t>https://</a:t>
            </a:r>
            <a:r>
              <a:rPr lang="es-CO" dirty="0" smtClean="0">
                <a:solidFill>
                  <a:srgbClr val="FF0000"/>
                </a:solidFill>
                <a:hlinkClick r:id="rId6"/>
              </a:rPr>
              <a:t>www.youtube.com/watch?v=e-22YyLlOgs</a:t>
            </a:r>
            <a:r>
              <a:rPr lang="es-CO" dirty="0" smtClean="0">
                <a:solidFill>
                  <a:srgbClr val="FF0000"/>
                </a:solidFill>
              </a:rPr>
              <a:t> </a:t>
            </a:r>
          </a:p>
          <a:p>
            <a:r>
              <a:rPr lang="es-CO" dirty="0" smtClean="0">
                <a:solidFill>
                  <a:srgbClr val="FF0000"/>
                </a:solidFill>
              </a:rPr>
              <a:t>Información:</a:t>
            </a:r>
            <a:r>
              <a:rPr lang="es-CO" dirty="0">
                <a:solidFill>
                  <a:schemeClr val="tx1"/>
                </a:solidFill>
              </a:rPr>
              <a:t> </a:t>
            </a:r>
            <a:r>
              <a:rPr lang="es-CO" dirty="0">
                <a:hlinkClick r:id="rId7"/>
              </a:rPr>
              <a:t>Canal CEIPA TV</a:t>
            </a:r>
            <a:r>
              <a:rPr lang="es-CO" dirty="0" smtClean="0">
                <a:solidFill>
                  <a:schemeClr val="tx1"/>
                </a:solidFill>
              </a:rPr>
              <a:t>. 2017. [Archivo de video]. </a:t>
            </a:r>
            <a:r>
              <a:rPr lang="es-CO" dirty="0">
                <a:solidFill>
                  <a:schemeClr val="tx1"/>
                </a:solidFill>
              </a:rPr>
              <a:t>Recuperado de: </a:t>
            </a:r>
            <a:r>
              <a:rPr lang="es-CO" dirty="0">
                <a:solidFill>
                  <a:schemeClr val="tx1"/>
                </a:solidFill>
                <a:hlinkClick r:id="rId6"/>
              </a:rPr>
              <a:t>https://</a:t>
            </a:r>
            <a:r>
              <a:rPr lang="es-CO" dirty="0" smtClean="0">
                <a:solidFill>
                  <a:schemeClr val="tx1"/>
                </a:solidFill>
                <a:hlinkClick r:id="rId6"/>
              </a:rPr>
              <a:t>www.youtube.com/watch?v=e-22YyLlOgs</a:t>
            </a:r>
            <a:r>
              <a:rPr lang="es-CO" dirty="0" smtClean="0">
                <a:solidFill>
                  <a:schemeClr val="tx1"/>
                </a:solidFill>
              </a:rPr>
              <a:t> </a:t>
            </a:r>
            <a:endParaRPr lang="es-CO" dirty="0">
              <a:solidFill>
                <a:srgbClr val="FF0000"/>
              </a:solidFill>
            </a:endParaRPr>
          </a:p>
        </p:txBody>
      </p:sp>
      <p:sp>
        <p:nvSpPr>
          <p:cNvPr id="12" name="CuadroTexto 11"/>
          <p:cNvSpPr txBox="1"/>
          <p:nvPr/>
        </p:nvSpPr>
        <p:spPr>
          <a:xfrm>
            <a:off x="3600505" y="3144948"/>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3" name="Rectángulo 12"/>
          <p:cNvSpPr/>
          <p:nvPr/>
        </p:nvSpPr>
        <p:spPr>
          <a:xfrm>
            <a:off x="4740961" y="5795148"/>
            <a:ext cx="1293223" cy="40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4" name="Rectángulo 13"/>
          <p:cNvSpPr/>
          <p:nvPr/>
        </p:nvSpPr>
        <p:spPr>
          <a:xfrm>
            <a:off x="4815376" y="7310008"/>
            <a:ext cx="1293223" cy="40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5" name="Rectángulo 14"/>
          <p:cNvSpPr/>
          <p:nvPr/>
        </p:nvSpPr>
        <p:spPr>
          <a:xfrm>
            <a:off x="4915524" y="8622394"/>
            <a:ext cx="1293223" cy="40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5" name="Rectángulo 4"/>
          <p:cNvSpPr/>
          <p:nvPr/>
        </p:nvSpPr>
        <p:spPr>
          <a:xfrm>
            <a:off x="-1429479" y="4539712"/>
            <a:ext cx="1178528" cy="307777"/>
          </a:xfrm>
          <a:prstGeom prst="rect">
            <a:avLst/>
          </a:prstGeom>
        </p:spPr>
        <p:txBody>
          <a:bodyPr wrap="none">
            <a:spAutoFit/>
          </a:bodyPr>
          <a:lstStyle/>
          <a:p>
            <a:r>
              <a:rPr lang="es-CO" dirty="0">
                <a:solidFill>
                  <a:srgbClr val="FF0000"/>
                </a:solidFill>
              </a:rPr>
              <a:t>1907245255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954"/>
        <p:cNvGrpSpPr/>
        <p:nvPr/>
      </p:nvGrpSpPr>
      <p:grpSpPr>
        <a:xfrm>
          <a:off x="0" y="0"/>
          <a:ext cx="0" cy="0"/>
          <a:chOff x="0" y="0"/>
          <a:chExt cx="0" cy="0"/>
        </a:xfrm>
      </p:grpSpPr>
      <p:sp>
        <p:nvSpPr>
          <p:cNvPr id="955" name="Google Shape;955;p14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r>
              <a:rPr lang="es-ES" sz="4400" dirty="0" smtClean="0">
                <a:solidFill>
                  <a:srgbClr val="00C000"/>
                </a:solidFill>
              </a:rPr>
              <a:t>Rama1</a:t>
            </a:r>
            <a:br>
              <a:rPr lang="es-ES" sz="4400" dirty="0" smtClean="0">
                <a:solidFill>
                  <a:srgbClr val="00C000"/>
                </a:solidFill>
              </a:rPr>
            </a:br>
            <a:endParaRPr sz="3600" dirty="0">
              <a:solidFill>
                <a:schemeClr val="tx1"/>
              </a:solidFill>
            </a:endParaRPr>
          </a:p>
        </p:txBody>
      </p:sp>
      <p:sp>
        <p:nvSpPr>
          <p:cNvPr id="956" name="Google Shape;956;p14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pro2_oa1_rama1a</a:t>
            </a:r>
            <a:endParaRPr dirty="0">
              <a:solidFill>
                <a:srgbClr val="00C000"/>
              </a:solidFill>
              <a:latin typeface="Arial"/>
              <a:ea typeface="Arial"/>
              <a:cs typeface="Arial"/>
              <a:sym typeface="Arial"/>
            </a:endParaRPr>
          </a:p>
        </p:txBody>
      </p:sp>
      <p:sp>
        <p:nvSpPr>
          <p:cNvPr id="2" name="Rectángulo 1"/>
          <p:cNvSpPr/>
          <p:nvPr/>
        </p:nvSpPr>
        <p:spPr>
          <a:xfrm>
            <a:off x="1729259" y="3048398"/>
            <a:ext cx="8733481" cy="461665"/>
          </a:xfrm>
          <a:prstGeom prst="rect">
            <a:avLst/>
          </a:prstGeom>
        </p:spPr>
        <p:txBody>
          <a:bodyPr wrap="none">
            <a:spAutoFit/>
          </a:bodyPr>
          <a:lstStyle/>
          <a:p>
            <a:r>
              <a:rPr lang="es-ES" sz="2400" b="1" dirty="0" smtClean="0">
                <a:latin typeface="Arial" panose="020B0604020202020204" pitchFamily="34" charset="0"/>
                <a:ea typeface="Times New Roman" panose="02020603050405020304" pitchFamily="18" charset="0"/>
              </a:rPr>
              <a:t>Cómo </a:t>
            </a:r>
            <a:r>
              <a:rPr lang="es-ES" sz="2400" b="1" dirty="0">
                <a:latin typeface="Arial" panose="020B0604020202020204" pitchFamily="34" charset="0"/>
                <a:ea typeface="Times New Roman" panose="02020603050405020304" pitchFamily="18" charset="0"/>
              </a:rPr>
              <a:t>estructurar un proyecto mediante el </a:t>
            </a:r>
            <a:r>
              <a:rPr lang="es-ES" sz="2400" b="1" dirty="0" smtClean="0">
                <a:latin typeface="Arial" panose="020B0604020202020204" pitchFamily="34" charset="0"/>
                <a:ea typeface="Times New Roman" panose="02020603050405020304" pitchFamily="18" charset="0"/>
              </a:rPr>
              <a:t>modelo </a:t>
            </a:r>
            <a:r>
              <a:rPr lang="es-ES" sz="2400" b="1" dirty="0" err="1">
                <a:latin typeface="Arial" panose="020B0604020202020204" pitchFamily="34" charset="0"/>
                <a:ea typeface="Times New Roman" panose="02020603050405020304" pitchFamily="18" charset="0"/>
              </a:rPr>
              <a:t>Canvas</a:t>
            </a:r>
            <a:endParaRPr lang="es-CO"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144"/>
          <p:cNvSpPr/>
          <p:nvPr/>
        </p:nvSpPr>
        <p:spPr>
          <a:xfrm>
            <a:off x="196500" y="232274"/>
            <a:ext cx="11773800" cy="1542738"/>
          </a:xfrm>
          <a:prstGeom prst="rect">
            <a:avLst/>
          </a:prstGeom>
          <a:noFill/>
          <a:ln>
            <a:noFill/>
          </a:ln>
        </p:spPr>
        <p:txBody>
          <a:bodyPr spcFirstLastPara="1" wrap="square" lIns="91425" tIns="45700" rIns="91425" bIns="45700" anchor="t" anchorCtr="0">
            <a:noAutofit/>
          </a:bodyPr>
          <a:lstStyle/>
          <a:p>
            <a:pPr lvl="0">
              <a:buClr>
                <a:schemeClr val="dk1"/>
              </a:buClr>
              <a:buSzPts val="1100"/>
            </a:pPr>
            <a:endParaRPr sz="1200" b="1" dirty="0">
              <a:solidFill>
                <a:schemeClr val="tx1"/>
              </a:solidFill>
            </a:endParaRPr>
          </a:p>
        </p:txBody>
      </p:sp>
      <p:graphicFrame>
        <p:nvGraphicFramePr>
          <p:cNvPr id="5" name="Google Shape;785;p118"/>
          <p:cNvGraphicFramePr/>
          <p:nvPr>
            <p:extLst>
              <p:ext uri="{D42A27DB-BD31-4B8C-83A1-F6EECF244321}">
                <p14:modId xmlns:p14="http://schemas.microsoft.com/office/powerpoint/2010/main" val="2354748511"/>
              </p:ext>
            </p:extLst>
          </p:nvPr>
        </p:nvGraphicFramePr>
        <p:xfrm>
          <a:off x="16870" y="540050"/>
          <a:ext cx="12166800" cy="9606846"/>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311603">
                <a:tc>
                  <a:txBody>
                    <a:bodyPr/>
                    <a:lstStyle/>
                    <a:p>
                      <a:pPr marL="0" marR="0" lvl="0" indent="0" algn="l" rtl="0">
                        <a:spcBef>
                          <a:spcPts val="0"/>
                        </a:spcBef>
                        <a:spcAft>
                          <a:spcPts val="0"/>
                        </a:spcAft>
                        <a:buNone/>
                      </a:pPr>
                      <a:endParaRPr lang="es-ES"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11603">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dirty="0" smtClean="0">
                          <a:solidFill>
                            <a:srgbClr val="FF0000"/>
                          </a:solidFill>
                          <a:latin typeface="Arial"/>
                          <a:ea typeface="Arial"/>
                          <a:cs typeface="Arial"/>
                          <a:sym typeface="Arial"/>
                        </a:rPr>
                        <a:t>Presentación manual con flechas. Embeber videos. Vincular links</a:t>
                      </a:r>
                      <a:r>
                        <a:rPr lang="es-CO" sz="1200" baseline="0" dirty="0" smtClean="0">
                          <a:solidFill>
                            <a:srgbClr val="FF0000"/>
                          </a:solidFill>
                          <a:latin typeface="Arial"/>
                          <a:ea typeface="Arial"/>
                          <a:cs typeface="Arial"/>
                          <a:sym typeface="Arial"/>
                        </a:rPr>
                        <a:t> a botones: </a:t>
                      </a:r>
                      <a:r>
                        <a:rPr lang="es-ES" sz="1400" b="0" i="0" u="sng" strike="noStrike" cap="none" dirty="0" smtClean="0">
                          <a:solidFill>
                            <a:schemeClr val="dk1"/>
                          </a:solidFill>
                          <a:effectLst/>
                          <a:latin typeface="Calibri"/>
                          <a:ea typeface="Calibri"/>
                          <a:cs typeface="Calibri"/>
                          <a:sym typeface="Arial"/>
                          <a:hlinkClick r:id="rId3"/>
                        </a:rPr>
                        <a:t>https://prodem.ungs.edu.ar/modelo-de-negocios-bmc-una-guia/</a:t>
                      </a:r>
                      <a:endParaRPr lang="es-CO" sz="14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11603">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599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1339465">
                <a:tc gridSpan="2">
                  <a:txBody>
                    <a:bodyPr/>
                    <a:lstStyle/>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3486311">
                <a:tc gridSpan="2">
                  <a:txBody>
                    <a:bodyPr/>
                    <a:lstStyle/>
                    <a:p>
                      <a:pPr marL="0" lvl="0" indent="0" algn="just" rtl="0">
                        <a:lnSpc>
                          <a:spcPct val="115000"/>
                        </a:lnSpc>
                        <a:spcBef>
                          <a:spcPts val="0"/>
                        </a:spcBef>
                        <a:spcAft>
                          <a:spcPts val="0"/>
                        </a:spcAft>
                        <a:buClr>
                          <a:schemeClr val="dk1"/>
                        </a:buClr>
                        <a:buSzPts val="1100"/>
                        <a:buFont typeface="Arial"/>
                        <a:buNone/>
                      </a:pPr>
                      <a:r>
                        <a:rPr lang="es-ES" sz="1600" b="0" i="0" u="none" strike="noStrike" cap="none" dirty="0" smtClean="0">
                          <a:solidFill>
                            <a:schemeClr val="dk1"/>
                          </a:solidFill>
                          <a:effectLst/>
                          <a:latin typeface="+mj-lt"/>
                          <a:ea typeface="Calibri"/>
                          <a:cs typeface="Calibri"/>
                          <a:sym typeface="Arial"/>
                        </a:rPr>
                        <a:t>Más allá de diseñar exitosamente un cuadro del modelo </a:t>
                      </a:r>
                      <a:r>
                        <a:rPr lang="es-ES" sz="1600" b="0" i="0" u="none" strike="noStrike" cap="none" dirty="0" err="1" smtClean="0">
                          <a:solidFill>
                            <a:schemeClr val="dk1"/>
                          </a:solidFill>
                          <a:effectLst/>
                          <a:latin typeface="+mj-lt"/>
                          <a:ea typeface="Calibri"/>
                          <a:cs typeface="Calibri"/>
                          <a:sym typeface="Arial"/>
                        </a:rPr>
                        <a:t>Canvas</a:t>
                      </a:r>
                      <a:r>
                        <a:rPr lang="es-ES" sz="1600" b="0" i="0" u="none" strike="noStrike" cap="none" dirty="0" smtClean="0">
                          <a:solidFill>
                            <a:schemeClr val="dk1"/>
                          </a:solidFill>
                          <a:effectLst/>
                          <a:latin typeface="+mj-lt"/>
                          <a:ea typeface="Calibri"/>
                          <a:cs typeface="Calibri"/>
                          <a:sym typeface="Arial"/>
                        </a:rPr>
                        <a:t> (que puedes encontrar aplicaciones en línea al respecto), lo importante es conocer y aplicar exitosamente las temáticas en relación y concordancia con el proyecto que deseamos materializar, a fin de poder concientizar los múltiples aspectos a tomar en consideración durante su desarrollo: </a:t>
                      </a:r>
                      <a:endParaRPr lang="es-ES" sz="1400" dirty="0" smtClean="0">
                        <a:latin typeface="+mj-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511869043"/>
                  </a:ext>
                </a:extLst>
              </a:tr>
              <a:tr h="3486311">
                <a:tc gridSpan="2">
                  <a:txBody>
                    <a:bodyPr/>
                    <a:lstStyle/>
                    <a:p>
                      <a:pPr algn="just"/>
                      <a:r>
                        <a:rPr lang="es-ES" sz="1600" b="1" i="0" u="none" strike="noStrike" cap="none" dirty="0" smtClean="0">
                          <a:solidFill>
                            <a:schemeClr val="dk1"/>
                          </a:solidFill>
                          <a:effectLst/>
                          <a:latin typeface="+mn-lt"/>
                          <a:ea typeface="Calibri"/>
                          <a:cs typeface="Calibri"/>
                          <a:sym typeface="Arial"/>
                        </a:rPr>
                        <a:t>Todo Modelo </a:t>
                      </a:r>
                      <a:r>
                        <a:rPr lang="es-ES" sz="1600" b="1" i="0" u="none" strike="noStrike" cap="none" dirty="0" err="1" smtClean="0">
                          <a:solidFill>
                            <a:schemeClr val="dk1"/>
                          </a:solidFill>
                          <a:effectLst/>
                          <a:latin typeface="+mn-lt"/>
                          <a:ea typeface="Calibri"/>
                          <a:cs typeface="Calibri"/>
                          <a:sym typeface="Arial"/>
                        </a:rPr>
                        <a:t>Canvas</a:t>
                      </a:r>
                      <a:r>
                        <a:rPr lang="es-ES" sz="1600" b="1" i="0" u="none" strike="noStrike" cap="none" dirty="0" smtClean="0">
                          <a:solidFill>
                            <a:schemeClr val="dk1"/>
                          </a:solidFill>
                          <a:effectLst/>
                          <a:latin typeface="+mn-lt"/>
                          <a:ea typeface="Calibri"/>
                          <a:cs typeface="Calibri"/>
                          <a:sym typeface="Arial"/>
                        </a:rPr>
                        <a:t> de un proyecto privado debe contemplar:</a:t>
                      </a:r>
                      <a:endParaRPr lang="es-CO" sz="1600" b="1" i="0" u="none" strike="noStrike" cap="none" dirty="0" smtClean="0">
                        <a:solidFill>
                          <a:schemeClr val="dk1"/>
                        </a:solidFill>
                        <a:effectLst/>
                        <a:latin typeface="+mn-lt"/>
                        <a:ea typeface="Calibri"/>
                        <a:cs typeface="Calibri"/>
                        <a:sym typeface="Arial"/>
                      </a:endParaRPr>
                    </a:p>
                    <a:p>
                      <a:pPr algn="just"/>
                      <a:r>
                        <a:rPr lang="es-ES" sz="1600" b="0" i="0" u="none" strike="noStrike" cap="none" dirty="0" smtClean="0">
                          <a:solidFill>
                            <a:schemeClr val="dk1"/>
                          </a:solidFill>
                          <a:effectLst/>
                          <a:latin typeface="+mn-lt"/>
                          <a:ea typeface="Calibri"/>
                          <a:cs typeface="Calibri"/>
                          <a:sym typeface="Arial"/>
                        </a:rPr>
                        <a:t> </a:t>
                      </a:r>
                      <a:endParaRPr lang="es-CO" sz="1600" b="0" i="0" u="none" strike="noStrike" cap="none" dirty="0" smtClean="0">
                        <a:solidFill>
                          <a:schemeClr val="dk1"/>
                        </a:solidFill>
                        <a:effectLst/>
                        <a:latin typeface="+mn-lt"/>
                        <a:ea typeface="Calibri"/>
                        <a:cs typeface="Calibri"/>
                        <a:sym typeface="Arial"/>
                      </a:endParaRPr>
                    </a:p>
                    <a:p>
                      <a:pPr marL="285750" lvl="0" indent="-285750" algn="just">
                        <a:buFont typeface="Arial" panose="020B0604020202020204" pitchFamily="34" charset="0"/>
                        <a:buChar char="•"/>
                      </a:pPr>
                      <a:r>
                        <a:rPr lang="es-CO" sz="1600" b="1" i="0" u="none" strike="noStrike" cap="none" dirty="0" smtClean="0">
                          <a:solidFill>
                            <a:schemeClr val="dk1"/>
                          </a:solidFill>
                          <a:effectLst/>
                          <a:latin typeface="+mn-lt"/>
                          <a:ea typeface="Calibri"/>
                          <a:cs typeface="Calibri"/>
                          <a:sym typeface="Arial"/>
                        </a:rPr>
                        <a:t>La planeación del proyecto: </a:t>
                      </a:r>
                      <a:r>
                        <a:rPr lang="es-CO" sz="1600" b="0" i="0" u="none" strike="noStrike" cap="none" dirty="0" smtClean="0">
                          <a:solidFill>
                            <a:schemeClr val="dk1"/>
                          </a:solidFill>
                          <a:effectLst/>
                          <a:latin typeface="+mn-lt"/>
                          <a:ea typeface="Calibri"/>
                          <a:cs typeface="Calibri"/>
                          <a:sym typeface="Arial"/>
                        </a:rPr>
                        <a:t>si bien cada proyecto privado puede ser diferente, existen aspectos comunes que debemos contemplar, y que van en relación con la planeación del proyecto; en este sentido, si bien el </a:t>
                      </a:r>
                      <a:r>
                        <a:rPr lang="es-CO" sz="1600" b="0" i="0" u="none" strike="noStrike" cap="none" dirty="0" err="1" smtClean="0">
                          <a:solidFill>
                            <a:schemeClr val="dk1"/>
                          </a:solidFill>
                          <a:effectLst/>
                          <a:latin typeface="+mn-lt"/>
                          <a:ea typeface="Calibri"/>
                          <a:cs typeface="Calibri"/>
                          <a:sym typeface="Arial"/>
                        </a:rPr>
                        <a:t>Canvas</a:t>
                      </a:r>
                      <a:r>
                        <a:rPr lang="es-CO" sz="1600" b="0" i="0" u="none" strike="noStrike" cap="none" dirty="0" smtClean="0">
                          <a:solidFill>
                            <a:schemeClr val="dk1"/>
                          </a:solidFill>
                          <a:effectLst/>
                          <a:latin typeface="+mn-lt"/>
                          <a:ea typeface="Calibri"/>
                          <a:cs typeface="Calibri"/>
                          <a:sym typeface="Arial"/>
                        </a:rPr>
                        <a:t> nos ofrece una estructura fácil y sencilla para contemplar la planeación del proyecto, es necesario conocer también los múltiples elementos que experimentaremos al momento de planificar cualquier proyecto</a:t>
                      </a:r>
                      <a:r>
                        <a:rPr lang="es-CO" sz="1400" b="0" i="0" u="none" strike="noStrike" cap="none" dirty="0" smtClean="0">
                          <a:solidFill>
                            <a:schemeClr val="dk1"/>
                          </a:solidFill>
                          <a:effectLst/>
                          <a:latin typeface="Calibri"/>
                          <a:ea typeface="Calibri"/>
                          <a:cs typeface="Calibri"/>
                          <a:sym typeface="Arial"/>
                        </a:rPr>
                        <a:t>. </a:t>
                      </a:r>
                      <a:r>
                        <a:rPr lang="es-CO" sz="1600" b="0" i="0" u="none" strike="noStrike" cap="none" dirty="0" smtClean="0">
                          <a:solidFill>
                            <a:schemeClr val="dk1"/>
                          </a:solidFill>
                          <a:effectLst/>
                          <a:latin typeface="+mn-lt"/>
                          <a:ea typeface="Calibri"/>
                          <a:cs typeface="Calibri"/>
                          <a:sym typeface="Arial"/>
                        </a:rPr>
                        <a:t>Veamos más con el siguiente video:  </a:t>
                      </a:r>
                      <a:endParaRPr lang="es-CO" sz="1400" b="0" i="0" u="none" strike="noStrike" cap="none" dirty="0">
                        <a:solidFill>
                          <a:schemeClr val="dk1"/>
                        </a:solidFill>
                        <a:effectLst/>
                        <a:latin typeface="+mn-lt"/>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269520"/>
                  </a:ext>
                </a:extLst>
              </a:tr>
            </a:tbl>
          </a:graphicData>
        </a:graphic>
      </p:graphicFrame>
      <p:sp>
        <p:nvSpPr>
          <p:cNvPr id="2" name="Rectángulo 1"/>
          <p:cNvSpPr/>
          <p:nvPr/>
        </p:nvSpPr>
        <p:spPr>
          <a:xfrm>
            <a:off x="-16870" y="78385"/>
            <a:ext cx="5886548" cy="338554"/>
          </a:xfrm>
          <a:prstGeom prst="rect">
            <a:avLst/>
          </a:prstGeom>
        </p:spPr>
        <p:txBody>
          <a:bodyPr wrap="none">
            <a:spAutoFit/>
          </a:bodyPr>
          <a:lstStyle/>
          <a:p>
            <a:r>
              <a:rPr lang="es-ES" sz="1600" b="1" dirty="0" smtClean="0">
                <a:latin typeface="Arial" panose="020B0604020202020204" pitchFamily="34" charset="0"/>
                <a:ea typeface="Times New Roman" panose="02020603050405020304" pitchFamily="18" charset="0"/>
              </a:rPr>
              <a:t>Cómo </a:t>
            </a:r>
            <a:r>
              <a:rPr lang="es-ES" sz="1600" b="1" dirty="0">
                <a:latin typeface="Arial" panose="020B0604020202020204" pitchFamily="34" charset="0"/>
                <a:ea typeface="Times New Roman" panose="02020603050405020304" pitchFamily="18" charset="0"/>
              </a:rPr>
              <a:t>estructurar un proyecto mediante el </a:t>
            </a:r>
            <a:r>
              <a:rPr lang="es-ES" sz="1600" b="1" dirty="0" smtClean="0">
                <a:latin typeface="Arial" panose="020B0604020202020204" pitchFamily="34" charset="0"/>
                <a:ea typeface="Times New Roman" panose="02020603050405020304" pitchFamily="18" charset="0"/>
              </a:rPr>
              <a:t>modelo </a:t>
            </a:r>
            <a:r>
              <a:rPr lang="es-ES" sz="1600" b="1" dirty="0" err="1">
                <a:latin typeface="Arial" panose="020B0604020202020204" pitchFamily="34" charset="0"/>
                <a:ea typeface="Times New Roman" panose="02020603050405020304" pitchFamily="18" charset="0"/>
              </a:rPr>
              <a:t>Canvas</a:t>
            </a:r>
            <a:endParaRPr lang="es-CO" sz="1600" dirty="0"/>
          </a:p>
        </p:txBody>
      </p:sp>
      <p:sp>
        <p:nvSpPr>
          <p:cNvPr id="4" name="Rectángulo 3"/>
          <p:cNvSpPr/>
          <p:nvPr/>
        </p:nvSpPr>
        <p:spPr>
          <a:xfrm>
            <a:off x="16870" y="1928901"/>
            <a:ext cx="12053210" cy="830997"/>
          </a:xfrm>
          <a:prstGeom prst="rect">
            <a:avLst/>
          </a:prstGeom>
        </p:spPr>
        <p:txBody>
          <a:bodyPr wrap="square">
            <a:spAutoFit/>
          </a:bodyPr>
          <a:lstStyle/>
          <a:p>
            <a:pPr algn="just"/>
            <a:r>
              <a:rPr lang="es-ES" sz="1600" dirty="0">
                <a:latin typeface="Arial" panose="020B0604020202020204" pitchFamily="34" charset="0"/>
                <a:ea typeface="Times New Roman" panose="02020603050405020304" pitchFamily="18" charset="0"/>
              </a:rPr>
              <a:t>Esquematizar la estructura de un proyecto es fundamental antes de realizar cualquier prospectiva de valoración financiera. En este sentido, una de las técnicas más modernas, que seguramente ya has trabajado en núcleos anteriores, es el </a:t>
            </a:r>
            <a:r>
              <a:rPr lang="es-ES" sz="1600" dirty="0" smtClean="0">
                <a:latin typeface="Arial" panose="020B0604020202020204" pitchFamily="34" charset="0"/>
                <a:ea typeface="Times New Roman" panose="02020603050405020304" pitchFamily="18" charset="0"/>
              </a:rPr>
              <a:t>lienzo </a:t>
            </a:r>
            <a:r>
              <a:rPr lang="es-ES" sz="1600" dirty="0">
                <a:latin typeface="Arial" panose="020B0604020202020204" pitchFamily="34" charset="0"/>
                <a:ea typeface="Times New Roman" panose="02020603050405020304" pitchFamily="18" charset="0"/>
              </a:rPr>
              <a:t>del Modelo de Negocio BMC, conocido también como Business </a:t>
            </a:r>
            <a:r>
              <a:rPr lang="es-ES" sz="1600" dirty="0" err="1">
                <a:latin typeface="Arial" panose="020B0604020202020204" pitchFamily="34" charset="0"/>
                <a:ea typeface="Times New Roman" panose="02020603050405020304" pitchFamily="18" charset="0"/>
              </a:rPr>
              <a:t>Model</a:t>
            </a:r>
            <a:r>
              <a:rPr lang="es-ES" sz="1600" dirty="0">
                <a:latin typeface="Arial" panose="020B0604020202020204" pitchFamily="34" charset="0"/>
                <a:ea typeface="Times New Roman" panose="02020603050405020304" pitchFamily="18" charset="0"/>
              </a:rPr>
              <a:t> </a:t>
            </a:r>
            <a:r>
              <a:rPr lang="es-ES" sz="1600" dirty="0" err="1">
                <a:latin typeface="Arial" panose="020B0604020202020204" pitchFamily="34" charset="0"/>
                <a:ea typeface="Times New Roman" panose="02020603050405020304" pitchFamily="18" charset="0"/>
              </a:rPr>
              <a:t>Canvas</a:t>
            </a:r>
            <a:r>
              <a:rPr lang="es-ES" sz="1600" dirty="0">
                <a:latin typeface="Arial" panose="020B0604020202020204" pitchFamily="34" charset="0"/>
                <a:ea typeface="Times New Roman" panose="02020603050405020304" pitchFamily="18" charset="0"/>
              </a:rPr>
              <a:t>. </a:t>
            </a:r>
            <a:r>
              <a:rPr lang="es-ES" sz="1600" dirty="0" smtClean="0">
                <a:latin typeface="Arial" panose="020B0604020202020204" pitchFamily="34" charset="0"/>
                <a:ea typeface="Times New Roman" panose="02020603050405020304" pitchFamily="18" charset="0"/>
              </a:rPr>
              <a:t>Averigua más acá: </a:t>
            </a:r>
            <a:endParaRPr lang="es-CO" sz="1600" dirty="0"/>
          </a:p>
        </p:txBody>
      </p:sp>
      <p:sp>
        <p:nvSpPr>
          <p:cNvPr id="6" name="Rectángulo 5"/>
          <p:cNvSpPr/>
          <p:nvPr/>
        </p:nvSpPr>
        <p:spPr>
          <a:xfrm>
            <a:off x="7916091" y="2560320"/>
            <a:ext cx="1227909" cy="339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2" name="Rectángulo 11"/>
          <p:cNvSpPr/>
          <p:nvPr/>
        </p:nvSpPr>
        <p:spPr>
          <a:xfrm>
            <a:off x="2017287" y="4539765"/>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5 Definición Métodos de Evaluación</a:t>
            </a:r>
          </a:p>
          <a:p>
            <a:r>
              <a:rPr lang="es-CO" dirty="0">
                <a:solidFill>
                  <a:srgbClr val="FF0000"/>
                </a:solidFill>
              </a:rPr>
              <a:t>URL: </a:t>
            </a:r>
            <a:r>
              <a:rPr lang="es-CO" dirty="0">
                <a:solidFill>
                  <a:srgbClr val="FF0000"/>
                </a:solidFill>
                <a:hlinkClick r:id="rId4"/>
              </a:rPr>
              <a:t>https://</a:t>
            </a:r>
            <a:r>
              <a:rPr lang="es-CO" dirty="0" smtClean="0">
                <a:solidFill>
                  <a:srgbClr val="FF0000"/>
                </a:solidFill>
                <a:hlinkClick r:id="rId4"/>
              </a:rPr>
              <a:t>www.youtube.com/watch?v=e-22YyLlOgs</a:t>
            </a:r>
            <a:r>
              <a:rPr lang="es-CO" dirty="0" smtClean="0">
                <a:solidFill>
                  <a:srgbClr val="FF0000"/>
                </a:solidFill>
              </a:rPr>
              <a:t> </a:t>
            </a:r>
          </a:p>
          <a:p>
            <a:r>
              <a:rPr lang="es-CO" dirty="0" smtClean="0">
                <a:solidFill>
                  <a:srgbClr val="FF0000"/>
                </a:solidFill>
              </a:rPr>
              <a:t>Información:</a:t>
            </a:r>
            <a:r>
              <a:rPr lang="es-CO" dirty="0">
                <a:solidFill>
                  <a:schemeClr val="tx1"/>
                </a:solidFill>
              </a:rPr>
              <a:t> </a:t>
            </a:r>
            <a:r>
              <a:rPr lang="es-CO" dirty="0">
                <a:hlinkClick r:id="rId5"/>
              </a:rPr>
              <a:t>Canal CEIPA TV</a:t>
            </a:r>
            <a:r>
              <a:rPr lang="es-CO" dirty="0" smtClean="0">
                <a:solidFill>
                  <a:schemeClr val="tx1"/>
                </a:solidFill>
              </a:rPr>
              <a:t>. 2017. [Archivo de video]. </a:t>
            </a:r>
            <a:r>
              <a:rPr lang="es-CO" dirty="0">
                <a:solidFill>
                  <a:schemeClr val="tx1"/>
                </a:solidFill>
              </a:rPr>
              <a:t>Recuperado de: </a:t>
            </a:r>
            <a:r>
              <a:rPr lang="es-CO" dirty="0">
                <a:solidFill>
                  <a:schemeClr val="tx1"/>
                </a:solidFill>
                <a:hlinkClick r:id="rId4"/>
              </a:rPr>
              <a:t>https://</a:t>
            </a:r>
            <a:r>
              <a:rPr lang="es-CO" dirty="0" smtClean="0">
                <a:solidFill>
                  <a:schemeClr val="tx1"/>
                </a:solidFill>
                <a:hlinkClick r:id="rId4"/>
              </a:rPr>
              <a:t>www.youtube.com/watch?v=e-22YyLlOgs</a:t>
            </a:r>
            <a:r>
              <a:rPr lang="es-CO" dirty="0" smtClean="0">
                <a:solidFill>
                  <a:schemeClr val="tx1"/>
                </a:solidFill>
              </a:rPr>
              <a:t> </a:t>
            </a:r>
            <a:endParaRPr lang="es-CO" dirty="0">
              <a:solidFill>
                <a:srgbClr val="FF0000"/>
              </a:solidFill>
            </a:endParaRPr>
          </a:p>
        </p:txBody>
      </p:sp>
      <p:sp>
        <p:nvSpPr>
          <p:cNvPr id="13" name="CuadroTexto 12"/>
          <p:cNvSpPr txBox="1"/>
          <p:nvPr/>
        </p:nvSpPr>
        <p:spPr>
          <a:xfrm>
            <a:off x="3861763" y="4227126"/>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4" name="Rectángulo 13"/>
          <p:cNvSpPr/>
          <p:nvPr/>
        </p:nvSpPr>
        <p:spPr>
          <a:xfrm>
            <a:off x="1830052" y="8493456"/>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smtClean="0">
                <a:solidFill>
                  <a:schemeClr val="tx1"/>
                </a:solidFill>
              </a:rPr>
              <a:t>Características de un proyecto</a:t>
            </a:r>
            <a:endParaRPr lang="es-CO" dirty="0">
              <a:solidFill>
                <a:schemeClr val="tx1"/>
              </a:solidFill>
            </a:endParaRPr>
          </a:p>
          <a:p>
            <a:r>
              <a:rPr lang="es-CO" dirty="0">
                <a:solidFill>
                  <a:srgbClr val="FF0000"/>
                </a:solidFill>
              </a:rPr>
              <a:t>URL: </a:t>
            </a:r>
            <a:r>
              <a:rPr lang="es-ES" u="sng" dirty="0">
                <a:hlinkClick r:id="rId6"/>
              </a:rPr>
              <a:t>https://</a:t>
            </a:r>
            <a:r>
              <a:rPr lang="es-ES" u="sng" dirty="0" smtClean="0">
                <a:hlinkClick r:id="rId6"/>
              </a:rPr>
              <a:t>www.software-shop.com/contenido/video/4295</a:t>
            </a:r>
            <a:endParaRPr lang="es-ES" u="sng" dirty="0" smtClean="0"/>
          </a:p>
          <a:p>
            <a:r>
              <a:rPr lang="es-CO" dirty="0" smtClean="0">
                <a:solidFill>
                  <a:srgbClr val="FF0000"/>
                </a:solidFill>
              </a:rPr>
              <a:t>Información:</a:t>
            </a:r>
            <a:r>
              <a:rPr lang="es-CO" dirty="0">
                <a:solidFill>
                  <a:schemeClr val="tx1"/>
                </a:solidFill>
              </a:rPr>
              <a:t> </a:t>
            </a:r>
            <a:r>
              <a:rPr lang="es-CO" dirty="0" smtClean="0">
                <a:solidFill>
                  <a:schemeClr val="tx1"/>
                </a:solidFill>
              </a:rPr>
              <a:t>Software shop. S.f. [Archivo de video]. </a:t>
            </a:r>
            <a:r>
              <a:rPr lang="es-CO" dirty="0">
                <a:solidFill>
                  <a:schemeClr val="tx1"/>
                </a:solidFill>
              </a:rPr>
              <a:t>Recuperado de: </a:t>
            </a:r>
            <a:r>
              <a:rPr lang="es-ES" u="sng" dirty="0">
                <a:hlinkClick r:id="rId6"/>
              </a:rPr>
              <a:t>https://www.software-shop.com/contenido/video/4295</a:t>
            </a:r>
            <a:endParaRPr lang="es-CO" dirty="0">
              <a:solidFill>
                <a:srgbClr val="FF0000"/>
              </a:solidFill>
            </a:endParaRPr>
          </a:p>
        </p:txBody>
      </p:sp>
      <p:sp>
        <p:nvSpPr>
          <p:cNvPr id="15" name="CuadroTexto 14"/>
          <p:cNvSpPr txBox="1"/>
          <p:nvPr/>
        </p:nvSpPr>
        <p:spPr>
          <a:xfrm>
            <a:off x="3674528" y="8180817"/>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144"/>
          <p:cNvSpPr/>
          <p:nvPr/>
        </p:nvSpPr>
        <p:spPr>
          <a:xfrm>
            <a:off x="196500" y="232274"/>
            <a:ext cx="11773800" cy="1542738"/>
          </a:xfrm>
          <a:prstGeom prst="rect">
            <a:avLst/>
          </a:prstGeom>
          <a:noFill/>
          <a:ln>
            <a:noFill/>
          </a:ln>
        </p:spPr>
        <p:txBody>
          <a:bodyPr spcFirstLastPara="1" wrap="square" lIns="91425" tIns="45700" rIns="91425" bIns="45700" anchor="t" anchorCtr="0">
            <a:noAutofit/>
          </a:bodyPr>
          <a:lstStyle/>
          <a:p>
            <a:pPr lvl="0">
              <a:buClr>
                <a:schemeClr val="dk1"/>
              </a:buClr>
              <a:buSzPts val="1100"/>
            </a:pPr>
            <a:endParaRPr sz="1200" b="1" dirty="0">
              <a:solidFill>
                <a:schemeClr val="tx1"/>
              </a:solidFill>
            </a:endParaRPr>
          </a:p>
        </p:txBody>
      </p:sp>
      <p:graphicFrame>
        <p:nvGraphicFramePr>
          <p:cNvPr id="5" name="Google Shape;785;p118"/>
          <p:cNvGraphicFramePr/>
          <p:nvPr>
            <p:extLst>
              <p:ext uri="{D42A27DB-BD31-4B8C-83A1-F6EECF244321}">
                <p14:modId xmlns:p14="http://schemas.microsoft.com/office/powerpoint/2010/main" val="3810146330"/>
              </p:ext>
            </p:extLst>
          </p:nvPr>
        </p:nvGraphicFramePr>
        <p:xfrm>
          <a:off x="33740" y="1"/>
          <a:ext cx="12166800" cy="13769584"/>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252653">
                <a:tc>
                  <a:txBody>
                    <a:bodyPr/>
                    <a:lstStyle/>
                    <a:p>
                      <a:pPr marL="0" marR="0" lvl="0" indent="0" algn="l" rtl="0">
                        <a:spcBef>
                          <a:spcPts val="0"/>
                        </a:spcBef>
                        <a:spcAft>
                          <a:spcPts val="0"/>
                        </a:spcAft>
                        <a:buNone/>
                      </a:pPr>
                      <a:endParaRPr lang="es-ES"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52653">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dirty="0" smtClean="0">
                          <a:solidFill>
                            <a:srgbClr val="FF0000"/>
                          </a:solidFill>
                          <a:latin typeface="Arial"/>
                          <a:ea typeface="Arial"/>
                          <a:cs typeface="Arial"/>
                          <a:sym typeface="Arial"/>
                        </a:rPr>
                        <a:t>Presentación manual con flechas. Embeber videos. Vincular links</a:t>
                      </a:r>
                      <a:r>
                        <a:rPr lang="es-CO" sz="1200" baseline="0" dirty="0" smtClean="0">
                          <a:solidFill>
                            <a:srgbClr val="FF0000"/>
                          </a:solidFill>
                          <a:latin typeface="Arial"/>
                          <a:ea typeface="Arial"/>
                          <a:cs typeface="Arial"/>
                          <a:sym typeface="Arial"/>
                        </a:rPr>
                        <a:t> a botones: </a:t>
                      </a:r>
                      <a:r>
                        <a:rPr lang="es-CO" sz="1200" b="0" i="0" u="sng" strike="noStrike" cap="none" dirty="0" smtClean="0">
                          <a:solidFill>
                            <a:schemeClr val="dk1"/>
                          </a:solidFill>
                          <a:effectLst/>
                          <a:latin typeface="Calibri"/>
                          <a:ea typeface="Calibri"/>
                          <a:cs typeface="Calibri"/>
                          <a:sym typeface="Arial"/>
                          <a:hlinkClick r:id="rId3"/>
                        </a:rPr>
                        <a:t>https://www.cuidatudinero.com/13099819/como-desarrollar-las-habilidades-de-pensamiento-estrategico-en-los-negocios</a:t>
                      </a:r>
                      <a:endParaRPr lang="es-CO" sz="1200" b="0" i="0" u="none"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b="0" i="0" u="sng" strike="noStrike" cap="none" dirty="0" smtClean="0">
                          <a:solidFill>
                            <a:schemeClr val="dk1"/>
                          </a:solidFill>
                          <a:effectLst/>
                          <a:latin typeface="Calibri"/>
                          <a:ea typeface="Calibri"/>
                          <a:cs typeface="Calibri"/>
                          <a:sym typeface="Arial"/>
                          <a:hlinkClick r:id="rId4"/>
                        </a:rPr>
                        <a:t>https://blog.hubspot.es/service/relacion-con-clientes</a:t>
                      </a:r>
                      <a:endParaRPr lang="es-CO" sz="12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b="0" i="0" u="sng" strike="noStrike" cap="none" dirty="0" smtClean="0">
                          <a:solidFill>
                            <a:schemeClr val="dk1"/>
                          </a:solidFill>
                          <a:effectLst/>
                          <a:latin typeface="Calibri"/>
                          <a:ea typeface="Calibri"/>
                          <a:cs typeface="Calibri"/>
                          <a:sym typeface="Arial"/>
                          <a:hlinkClick r:id="rId5"/>
                        </a:rPr>
                        <a:t>https://es.coursera.org/lecture/financiar-mi-empresa/video-como-identificar-y-calcular-los-ingresos-de-tu-empresa-fQsjn</a:t>
                      </a:r>
                      <a:endParaRPr lang="es-CO" sz="12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52653">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91853">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1442412">
                <a:tc gridSpan="2">
                  <a:txBody>
                    <a:bodyPr/>
                    <a:lstStyle/>
                    <a:p>
                      <a:pPr marL="285750" lvl="0" indent="-285750" algn="just">
                        <a:buFont typeface="Arial" panose="020B0604020202020204" pitchFamily="34" charset="0"/>
                        <a:buChar char="•"/>
                      </a:pPr>
                      <a:r>
                        <a:rPr lang="es-CO" sz="1600" b="1" i="0" u="none" strike="noStrike" cap="none" dirty="0" smtClean="0">
                          <a:solidFill>
                            <a:schemeClr val="dk1"/>
                          </a:solidFill>
                          <a:effectLst/>
                          <a:latin typeface="+mn-lt"/>
                          <a:ea typeface="Calibri"/>
                          <a:cs typeface="Calibri"/>
                          <a:sym typeface="Arial"/>
                        </a:rPr>
                        <a:t>Un plan de negocios: </a:t>
                      </a:r>
                      <a:r>
                        <a:rPr lang="es-CO" sz="1600" b="0" i="0" u="none" strike="noStrike" cap="none" dirty="0" smtClean="0">
                          <a:solidFill>
                            <a:schemeClr val="dk1"/>
                          </a:solidFill>
                          <a:effectLst/>
                          <a:latin typeface="+mn-lt"/>
                          <a:ea typeface="Calibri"/>
                          <a:cs typeface="Calibri"/>
                          <a:sym typeface="Arial"/>
                        </a:rPr>
                        <a:t>siempre en todo proyecto privado será necesario contemplar un plan de negocio, que nos servirá de partida en la estructura organizacional. Averigua más viendo el siguiente video:</a:t>
                      </a:r>
                    </a:p>
                    <a:p>
                      <a:pPr marL="285750" lvl="0" indent="-285750" algn="just">
                        <a:buFont typeface="Arial" panose="020B0604020202020204" pitchFamily="34" charset="0"/>
                        <a:buChar char="•"/>
                      </a:pPr>
                      <a:endParaRPr lang="es-CO" sz="1600" b="0" i="0" u="none" strike="noStrike" cap="none" dirty="0" smtClean="0">
                        <a:solidFill>
                          <a:schemeClr val="dk1"/>
                        </a:solidFill>
                        <a:effectLst/>
                        <a:latin typeface="+mn-lt"/>
                        <a:ea typeface="Calibri"/>
                        <a:cs typeface="Calibri"/>
                        <a:sym typeface="Arial"/>
                      </a:endParaRPr>
                    </a:p>
                    <a:p>
                      <a:pPr marL="285750" lvl="0" indent="-285750" algn="just">
                        <a:buFont typeface="Arial" panose="020B0604020202020204" pitchFamily="34" charset="0"/>
                        <a:buChar char="•"/>
                      </a:pPr>
                      <a:endParaRPr lang="es-CO" sz="1600" b="0" i="0" u="none" strike="noStrike" cap="none" dirty="0" smtClean="0">
                        <a:solidFill>
                          <a:schemeClr val="dk1"/>
                        </a:solidFill>
                        <a:effectLst/>
                        <a:latin typeface="+mn-lt"/>
                        <a:ea typeface="Calibri"/>
                        <a:cs typeface="Calibri"/>
                        <a:sym typeface="Arial"/>
                      </a:endParaRPr>
                    </a:p>
                    <a:p>
                      <a:pPr marL="285750" lvl="0" indent="-285750" algn="just">
                        <a:buFont typeface="Arial" panose="020B0604020202020204" pitchFamily="34" charset="0"/>
                        <a:buChar char="•"/>
                      </a:pPr>
                      <a:endParaRPr lang="es-CO" sz="1600" b="0" i="0" u="sng" strike="noStrike" cap="none" dirty="0" smtClean="0">
                        <a:solidFill>
                          <a:schemeClr val="dk1"/>
                        </a:solidFill>
                        <a:effectLst/>
                        <a:latin typeface="+mn-lt"/>
                        <a:ea typeface="Calibri"/>
                        <a:cs typeface="Calibri"/>
                        <a:sym typeface="Arial"/>
                      </a:endParaRPr>
                    </a:p>
                    <a:p>
                      <a:pPr marL="285750" lvl="0" indent="-285750" algn="just">
                        <a:buFont typeface="Arial" panose="020B0604020202020204" pitchFamily="34" charset="0"/>
                        <a:buChar char="•"/>
                      </a:pPr>
                      <a:endParaRPr lang="es-CO" sz="1600" b="0" i="0" u="sng" strike="noStrike" cap="none" dirty="0" smtClean="0">
                        <a:solidFill>
                          <a:schemeClr val="dk1"/>
                        </a:solidFill>
                        <a:effectLst/>
                        <a:latin typeface="+mn-lt"/>
                        <a:ea typeface="Calibri"/>
                        <a:cs typeface="Calibri"/>
                        <a:sym typeface="Arial"/>
                      </a:endParaRPr>
                    </a:p>
                    <a:p>
                      <a:pPr marL="285750" lvl="0" indent="-285750" algn="just">
                        <a:buFont typeface="Arial" panose="020B0604020202020204" pitchFamily="34" charset="0"/>
                        <a:buChar char="•"/>
                      </a:pPr>
                      <a:endParaRPr lang="es-CO" sz="1600" b="0" i="0" u="sng" strike="noStrike" cap="none" dirty="0" smtClean="0">
                        <a:solidFill>
                          <a:schemeClr val="dk1"/>
                        </a:solidFill>
                        <a:effectLst/>
                        <a:latin typeface="+mn-lt"/>
                        <a:ea typeface="Calibri"/>
                        <a:cs typeface="Calibri"/>
                        <a:sym typeface="Arial"/>
                      </a:endParaRPr>
                    </a:p>
                    <a:p>
                      <a:pPr marL="285750" lvl="0" indent="-285750" algn="just">
                        <a:buFont typeface="Arial" panose="020B0604020202020204" pitchFamily="34" charset="0"/>
                        <a:buChar char="•"/>
                      </a:pPr>
                      <a:endParaRPr lang="es-CO" sz="1600" b="0" i="0" u="sng" strike="noStrike" cap="none" dirty="0" smtClean="0">
                        <a:solidFill>
                          <a:schemeClr val="dk1"/>
                        </a:solidFill>
                        <a:effectLst/>
                        <a:latin typeface="+mn-lt"/>
                        <a:ea typeface="Calibri"/>
                        <a:cs typeface="Calibri"/>
                        <a:sym typeface="Arial"/>
                      </a:endParaRPr>
                    </a:p>
                    <a:p>
                      <a:pPr marL="285750" lvl="0" indent="-285750" algn="just">
                        <a:buFont typeface="Arial" panose="020B0604020202020204" pitchFamily="34" charset="0"/>
                        <a:buChar char="•"/>
                      </a:pPr>
                      <a:endParaRPr lang="es-CO" sz="1600" b="0" i="0" u="sng" strike="noStrike" cap="none" dirty="0" smtClean="0">
                        <a:solidFill>
                          <a:schemeClr val="dk1"/>
                        </a:solidFill>
                        <a:effectLst/>
                        <a:latin typeface="+mn-lt"/>
                        <a:ea typeface="Calibri"/>
                        <a:cs typeface="Calibri"/>
                        <a:sym typeface="Arial"/>
                      </a:endParaRPr>
                    </a:p>
                    <a:p>
                      <a:pPr marL="0" lvl="0" indent="0" algn="just">
                        <a:buFont typeface="Arial" panose="020B0604020202020204" pitchFamily="34" charset="0"/>
                        <a:buNone/>
                      </a:pPr>
                      <a:endParaRPr lang="es-CO" sz="1600" b="0" i="0" u="none" strike="noStrike" cap="none" dirty="0" smtClean="0">
                        <a:solidFill>
                          <a:schemeClr val="dk1"/>
                        </a:solidFill>
                        <a:effectLst/>
                        <a:latin typeface="+mn-lt"/>
                        <a:ea typeface="Calibri"/>
                        <a:cs typeface="Calibri"/>
                        <a:sym typeface="Arial"/>
                      </a:endParaRPr>
                    </a:p>
                    <a:p>
                      <a:pPr marL="285750" lvl="0" indent="-285750" algn="just">
                        <a:buFont typeface="Arial" panose="020B0604020202020204" pitchFamily="34" charset="0"/>
                        <a:buChar char="•"/>
                      </a:pPr>
                      <a:r>
                        <a:rPr lang="es-CO" sz="1600" b="1" i="0" u="none" strike="noStrike" cap="none" dirty="0" smtClean="0">
                          <a:solidFill>
                            <a:schemeClr val="dk1"/>
                          </a:solidFill>
                          <a:effectLst/>
                          <a:latin typeface="+mn-lt"/>
                          <a:ea typeface="Calibri"/>
                          <a:cs typeface="Calibri"/>
                          <a:sym typeface="Arial"/>
                        </a:rPr>
                        <a:t>El pensamiento estratégico: </a:t>
                      </a:r>
                      <a:r>
                        <a:rPr lang="es-CO" sz="1600" b="0" i="0" u="none" strike="noStrike" cap="none" dirty="0" smtClean="0">
                          <a:solidFill>
                            <a:schemeClr val="dk1"/>
                          </a:solidFill>
                          <a:effectLst/>
                          <a:latin typeface="+mn-lt"/>
                          <a:ea typeface="Calibri"/>
                          <a:cs typeface="Calibri"/>
                          <a:sym typeface="Arial"/>
                        </a:rPr>
                        <a:t>el pensamiento estratégico y la estrategia organizacional es fundamental al momento de estructurar un proyecto privado; tener la “visión” futura que permita determinar el plano táctico, estratégico y operativo será fundamental en la prospectiva del proyecto a materializar. Por tanto te invito a leer el siguiente texto:</a:t>
                      </a:r>
                    </a:p>
                    <a:p>
                      <a:pPr marL="285750" lvl="0" indent="-285750" algn="just">
                        <a:buFont typeface="Arial" panose="020B0604020202020204" pitchFamily="34" charset="0"/>
                        <a:buChar char="•"/>
                      </a:pPr>
                      <a:endParaRPr lang="es-CO" sz="1600" b="0" i="0" u="none" strike="noStrike" cap="none" dirty="0" smtClean="0">
                        <a:solidFill>
                          <a:schemeClr val="dk1"/>
                        </a:solidFill>
                        <a:effectLst/>
                        <a:latin typeface="+mn-lt"/>
                        <a:ea typeface="Arial"/>
                        <a:cs typeface="Calibri"/>
                        <a:sym typeface="Arial"/>
                      </a:endParaRPr>
                    </a:p>
                    <a:p>
                      <a:pPr marL="285750" lvl="0" indent="-285750" algn="just">
                        <a:buFont typeface="Arial" panose="020B0604020202020204" pitchFamily="34" charset="0"/>
                        <a:buChar char="•"/>
                      </a:pPr>
                      <a:endParaRPr lang="es-CO" sz="1600" b="0" i="0" u="none" strike="noStrike" cap="none" dirty="0" smtClean="0">
                        <a:solidFill>
                          <a:schemeClr val="dk1"/>
                        </a:solidFill>
                        <a:effectLst/>
                        <a:latin typeface="+mn-lt"/>
                        <a:ea typeface="Arial"/>
                        <a:cs typeface="Calibri"/>
                        <a:sym typeface="Arial"/>
                      </a:endParaRPr>
                    </a:p>
                    <a:p>
                      <a:pPr marL="285750" lvl="0" indent="-285750" algn="just">
                        <a:buFont typeface="Arial" panose="020B0604020202020204" pitchFamily="34" charset="0"/>
                        <a:buChar char="•"/>
                      </a:pPr>
                      <a:endParaRPr lang="es-CO" sz="1600" b="0" i="0" u="none" strike="noStrike" cap="none" dirty="0" smtClean="0">
                        <a:solidFill>
                          <a:schemeClr val="dk1"/>
                        </a:solidFill>
                        <a:effectLst/>
                        <a:latin typeface="+mn-lt"/>
                        <a:ea typeface="Arial"/>
                        <a:cs typeface="Calibri"/>
                        <a:sym typeface="Arial"/>
                      </a:endParaRPr>
                    </a:p>
                    <a:p>
                      <a:pPr marL="0" lvl="0" indent="0" algn="just">
                        <a:buFont typeface="Arial" panose="020B0604020202020204" pitchFamily="34" charset="0"/>
                        <a:buNone/>
                      </a:pPr>
                      <a:endParaRPr lang="es-ES" sz="1600" dirty="0" smtClean="0">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964253">
                <a:tc gridSpan="2">
                  <a:txBody>
                    <a:bodyPr/>
                    <a:lstStyle/>
                    <a:p>
                      <a:pPr marL="285750" marR="0" lvl="0" indent="-285750" algn="just" defTabSz="914400" rtl="0" eaLnBrk="1" fontAlgn="auto" latinLnBrk="0" hangingPunct="1">
                        <a:lnSpc>
                          <a:spcPct val="115000"/>
                        </a:lnSpc>
                        <a:spcBef>
                          <a:spcPts val="0"/>
                        </a:spcBef>
                        <a:spcAft>
                          <a:spcPts val="0"/>
                        </a:spcAft>
                        <a:buClr>
                          <a:schemeClr val="dk1"/>
                        </a:buClr>
                        <a:buSzPts val="1100"/>
                        <a:buFont typeface="Arial" panose="020B0604020202020204" pitchFamily="34" charset="0"/>
                        <a:buChar char="•"/>
                        <a:tabLst/>
                        <a:defRPr/>
                      </a:pPr>
                      <a:r>
                        <a:rPr lang="es-CO" sz="1600" b="1" i="0" u="none" strike="noStrike" cap="none" dirty="0" smtClean="0">
                          <a:solidFill>
                            <a:schemeClr val="dk1"/>
                          </a:solidFill>
                          <a:effectLst/>
                          <a:latin typeface="+mn-lt"/>
                          <a:ea typeface="Calibri"/>
                          <a:cs typeface="Calibri"/>
                          <a:sym typeface="Arial"/>
                        </a:rPr>
                        <a:t>Tú no estás solo</a:t>
                      </a:r>
                      <a:r>
                        <a:rPr lang="es-CO" sz="1600" b="0" i="0" u="none" strike="noStrike" cap="none" dirty="0" smtClean="0">
                          <a:solidFill>
                            <a:schemeClr val="dk1"/>
                          </a:solidFill>
                          <a:effectLst/>
                          <a:latin typeface="+mn-lt"/>
                          <a:ea typeface="Calibri"/>
                          <a:cs typeface="Calibri"/>
                          <a:sym typeface="Arial"/>
                        </a:rPr>
                        <a:t>: recuerda que todo proyecto privado buscará ofrecer bienes o servicios en un mercado competitivo, sin embargo, tú nunca estarás solo, los “socios claves” son fundamentales al momento de establecer un </a:t>
                      </a:r>
                      <a:r>
                        <a:rPr lang="es-CO" sz="1600" b="0" i="0" u="none" strike="noStrike" cap="none" dirty="0" err="1" smtClean="0">
                          <a:solidFill>
                            <a:schemeClr val="dk1"/>
                          </a:solidFill>
                          <a:effectLst/>
                          <a:latin typeface="+mn-lt"/>
                          <a:ea typeface="Calibri"/>
                          <a:cs typeface="Calibri"/>
                          <a:sym typeface="Arial"/>
                        </a:rPr>
                        <a:t>Canvas</a:t>
                      </a:r>
                      <a:r>
                        <a:rPr lang="es-CO" sz="1600" b="0" i="0" u="none" strike="noStrike" cap="none" dirty="0" smtClean="0">
                          <a:solidFill>
                            <a:schemeClr val="dk1"/>
                          </a:solidFill>
                          <a:effectLst/>
                          <a:latin typeface="+mn-lt"/>
                          <a:ea typeface="Calibri"/>
                          <a:cs typeface="Calibri"/>
                          <a:sym typeface="Arial"/>
                        </a:rPr>
                        <a:t>, ya que a través de ellos es posible formalizar acuerdos de cooperación ganar – ganar. </a:t>
                      </a:r>
                    </a:p>
                    <a:p>
                      <a:pPr marL="285750" marR="0" lvl="0" indent="-285750" algn="just" defTabSz="914400" rtl="0" eaLnBrk="1" fontAlgn="auto" latinLnBrk="0" hangingPunct="1">
                        <a:lnSpc>
                          <a:spcPct val="115000"/>
                        </a:lnSpc>
                        <a:spcBef>
                          <a:spcPts val="0"/>
                        </a:spcBef>
                        <a:spcAft>
                          <a:spcPts val="0"/>
                        </a:spcAft>
                        <a:buClr>
                          <a:schemeClr val="dk1"/>
                        </a:buClr>
                        <a:buSzPts val="1100"/>
                        <a:buFont typeface="Arial" panose="020B0604020202020204" pitchFamily="34" charset="0"/>
                        <a:buChar char="•"/>
                        <a:tabLst/>
                        <a:defRPr/>
                      </a:pPr>
                      <a:endParaRPr lang="es-CO" sz="1600" b="0" i="0" u="none" strike="noStrike" cap="none" dirty="0" smtClean="0">
                        <a:solidFill>
                          <a:schemeClr val="dk1"/>
                        </a:solidFill>
                        <a:effectLst/>
                        <a:latin typeface="+mn-lt"/>
                        <a:ea typeface="Arial"/>
                        <a:cs typeface="Calibri"/>
                        <a:sym typeface="Arial"/>
                      </a:endParaRPr>
                    </a:p>
                    <a:p>
                      <a:pPr marL="285750" marR="0" lvl="0" indent="-285750" algn="just" defTabSz="914400" rtl="0" eaLnBrk="1" fontAlgn="auto" latinLnBrk="0" hangingPunct="1">
                        <a:lnSpc>
                          <a:spcPct val="115000"/>
                        </a:lnSpc>
                        <a:spcBef>
                          <a:spcPts val="0"/>
                        </a:spcBef>
                        <a:spcAft>
                          <a:spcPts val="0"/>
                        </a:spcAft>
                        <a:buClr>
                          <a:schemeClr val="dk1"/>
                        </a:buClr>
                        <a:buSzPts val="1100"/>
                        <a:buFont typeface="Arial" panose="020B0604020202020204" pitchFamily="34" charset="0"/>
                        <a:buChar char="•"/>
                        <a:tabLst/>
                        <a:defRPr/>
                      </a:pPr>
                      <a:endParaRPr lang="es-CO" sz="1600" b="0" i="0" u="none" strike="noStrike" cap="none" dirty="0" smtClean="0">
                        <a:solidFill>
                          <a:schemeClr val="dk1"/>
                        </a:solidFill>
                        <a:effectLst/>
                        <a:latin typeface="+mn-lt"/>
                        <a:ea typeface="Arial"/>
                        <a:cs typeface="Calibri"/>
                        <a:sym typeface="Arial"/>
                      </a:endParaRPr>
                    </a:p>
                    <a:p>
                      <a:pPr marL="285750" marR="0" lvl="0" indent="-285750" algn="just" defTabSz="914400" rtl="0" eaLnBrk="1" fontAlgn="auto" latinLnBrk="0" hangingPunct="1">
                        <a:lnSpc>
                          <a:spcPct val="115000"/>
                        </a:lnSpc>
                        <a:spcBef>
                          <a:spcPts val="0"/>
                        </a:spcBef>
                        <a:spcAft>
                          <a:spcPts val="0"/>
                        </a:spcAft>
                        <a:buClr>
                          <a:schemeClr val="dk1"/>
                        </a:buClr>
                        <a:buSzPts val="1100"/>
                        <a:buFont typeface="Arial" panose="020B0604020202020204" pitchFamily="34" charset="0"/>
                        <a:buChar char="•"/>
                        <a:tabLst/>
                        <a:defRPr/>
                      </a:pPr>
                      <a:endParaRPr lang="es-CO" sz="1600" b="0" i="0" u="none" strike="noStrike" cap="none" dirty="0" smtClean="0">
                        <a:solidFill>
                          <a:schemeClr val="dk1"/>
                        </a:solidFill>
                        <a:effectLst/>
                        <a:latin typeface="+mn-lt"/>
                        <a:ea typeface="Arial"/>
                        <a:cs typeface="Calibri"/>
                        <a:sym typeface="Arial"/>
                      </a:endParaRPr>
                    </a:p>
                    <a:p>
                      <a:pPr marL="285750" marR="0" lvl="0" indent="-285750" algn="just" defTabSz="914400" rtl="0" eaLnBrk="1" fontAlgn="auto" latinLnBrk="0" hangingPunct="1">
                        <a:lnSpc>
                          <a:spcPct val="115000"/>
                        </a:lnSpc>
                        <a:spcBef>
                          <a:spcPts val="0"/>
                        </a:spcBef>
                        <a:spcAft>
                          <a:spcPts val="0"/>
                        </a:spcAft>
                        <a:buClr>
                          <a:schemeClr val="dk1"/>
                        </a:buClr>
                        <a:buSzPts val="1100"/>
                        <a:buFont typeface="Arial" panose="020B0604020202020204" pitchFamily="34" charset="0"/>
                        <a:buChar char="•"/>
                        <a:tabLst/>
                        <a:defRPr/>
                      </a:pPr>
                      <a:endParaRPr lang="es-CO" sz="1600" b="0" i="0" u="none" strike="noStrike" cap="none" dirty="0" smtClean="0">
                        <a:solidFill>
                          <a:schemeClr val="dk1"/>
                        </a:solidFill>
                        <a:effectLst/>
                        <a:latin typeface="+mn-lt"/>
                        <a:ea typeface="Arial"/>
                        <a:cs typeface="Calibri"/>
                        <a:sym typeface="Arial"/>
                      </a:endParaRPr>
                    </a:p>
                    <a:p>
                      <a:pPr marL="285750" marR="0" lvl="0" indent="-285750" algn="just" defTabSz="914400" rtl="0" eaLnBrk="1" fontAlgn="auto" latinLnBrk="0" hangingPunct="1">
                        <a:lnSpc>
                          <a:spcPct val="115000"/>
                        </a:lnSpc>
                        <a:spcBef>
                          <a:spcPts val="0"/>
                        </a:spcBef>
                        <a:spcAft>
                          <a:spcPts val="0"/>
                        </a:spcAft>
                        <a:buClr>
                          <a:schemeClr val="dk1"/>
                        </a:buClr>
                        <a:buSzPts val="1100"/>
                        <a:buFont typeface="Arial" panose="020B0604020202020204" pitchFamily="34" charset="0"/>
                        <a:buChar char="•"/>
                        <a:tabLst/>
                        <a:defRPr/>
                      </a:pPr>
                      <a:endParaRPr lang="es-CO" sz="1600" b="0" i="0" u="none" strike="noStrike" cap="none" dirty="0" smtClean="0">
                        <a:solidFill>
                          <a:schemeClr val="dk1"/>
                        </a:solidFill>
                        <a:effectLst/>
                        <a:latin typeface="+mn-lt"/>
                        <a:ea typeface="Arial"/>
                        <a:cs typeface="Calibri"/>
                        <a:sym typeface="Arial"/>
                      </a:endParaRPr>
                    </a:p>
                    <a:p>
                      <a:pPr marL="285750" marR="0" lvl="0" indent="-285750" algn="just" defTabSz="914400" rtl="0" eaLnBrk="1" fontAlgn="auto" latinLnBrk="0" hangingPunct="1">
                        <a:lnSpc>
                          <a:spcPct val="115000"/>
                        </a:lnSpc>
                        <a:spcBef>
                          <a:spcPts val="0"/>
                        </a:spcBef>
                        <a:spcAft>
                          <a:spcPts val="0"/>
                        </a:spcAft>
                        <a:buClr>
                          <a:schemeClr val="dk1"/>
                        </a:buClr>
                        <a:buSzPts val="1100"/>
                        <a:buFont typeface="Arial" panose="020B0604020202020204" pitchFamily="34" charset="0"/>
                        <a:buChar char="•"/>
                        <a:tabLst/>
                        <a:defRPr/>
                      </a:pPr>
                      <a:endParaRPr lang="es-CO" sz="1600" b="0" i="0" u="none" strike="noStrike" cap="none" dirty="0" smtClean="0">
                        <a:solidFill>
                          <a:schemeClr val="dk1"/>
                        </a:solidFill>
                        <a:effectLst/>
                        <a:latin typeface="+mn-lt"/>
                        <a:ea typeface="Arial"/>
                        <a:cs typeface="Calibri"/>
                        <a:sym typeface="Arial"/>
                      </a:endParaRPr>
                    </a:p>
                    <a:p>
                      <a:pPr marL="285750" marR="0" lvl="0" indent="-285750" algn="just" defTabSz="914400" rtl="0" eaLnBrk="1" fontAlgn="auto" latinLnBrk="0" hangingPunct="1">
                        <a:lnSpc>
                          <a:spcPct val="115000"/>
                        </a:lnSpc>
                        <a:spcBef>
                          <a:spcPts val="0"/>
                        </a:spcBef>
                        <a:spcAft>
                          <a:spcPts val="0"/>
                        </a:spcAft>
                        <a:buClr>
                          <a:schemeClr val="dk1"/>
                        </a:buClr>
                        <a:buSzPts val="1100"/>
                        <a:buFont typeface="Arial" panose="020B0604020202020204" pitchFamily="34" charset="0"/>
                        <a:buChar char="•"/>
                        <a:tabLst/>
                        <a:defRPr/>
                      </a:pPr>
                      <a:endParaRPr lang="es-CO" sz="1600" b="0" i="0" u="none" strike="noStrike" cap="none" dirty="0" smtClean="0">
                        <a:solidFill>
                          <a:schemeClr val="dk1"/>
                        </a:solidFill>
                        <a:effectLst/>
                        <a:latin typeface="+mn-lt"/>
                        <a:ea typeface="Arial"/>
                        <a:cs typeface="Calibri"/>
                        <a:sym typeface="Arial"/>
                      </a:endParaRPr>
                    </a:p>
                    <a:p>
                      <a:pPr marL="285750" marR="0" lvl="0" indent="-285750" algn="just" defTabSz="914400" rtl="0" eaLnBrk="1" fontAlgn="auto" latinLnBrk="0" hangingPunct="1">
                        <a:lnSpc>
                          <a:spcPct val="115000"/>
                        </a:lnSpc>
                        <a:spcBef>
                          <a:spcPts val="0"/>
                        </a:spcBef>
                        <a:spcAft>
                          <a:spcPts val="0"/>
                        </a:spcAft>
                        <a:buClr>
                          <a:schemeClr val="dk1"/>
                        </a:buClr>
                        <a:buSzPts val="1100"/>
                        <a:buFont typeface="Arial" panose="020B0604020202020204" pitchFamily="34" charset="0"/>
                        <a:buChar char="•"/>
                        <a:tabLst/>
                        <a:defRPr/>
                      </a:pPr>
                      <a:endParaRPr lang="es-ES" sz="1600" dirty="0" smtClean="0">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511869043"/>
                  </a:ext>
                </a:extLst>
              </a:tr>
              <a:tr h="1866588">
                <a:tc gridSpan="2">
                  <a:txBody>
                    <a:bodyPr/>
                    <a:lstStyle/>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CO" sz="1600" b="1" i="0" u="none" strike="noStrike" cap="none" dirty="0" smtClean="0">
                          <a:solidFill>
                            <a:schemeClr val="dk1"/>
                          </a:solidFill>
                          <a:effectLst/>
                          <a:latin typeface="+mn-lt"/>
                          <a:ea typeface="Calibri"/>
                          <a:cs typeface="Calibri"/>
                          <a:sym typeface="Arial"/>
                        </a:rPr>
                        <a:t>La importancia de las relaciones con los clientes: </a:t>
                      </a:r>
                      <a:r>
                        <a:rPr lang="es-CO" sz="1600" b="0" i="0" u="none" strike="noStrike" cap="none" dirty="0" smtClean="0">
                          <a:solidFill>
                            <a:schemeClr val="dk1"/>
                          </a:solidFill>
                          <a:effectLst/>
                          <a:latin typeface="+mn-lt"/>
                          <a:ea typeface="Calibri"/>
                          <a:cs typeface="Calibri"/>
                          <a:sym typeface="Arial"/>
                        </a:rPr>
                        <a:t>en el siglo XX, las relaciones de los negocios privados con los clientes, se limitaban exclusivamente al ofrecimiento de productos o servicios de calidad, sin prestar mayor importancia al relacionamiento afectivo del cliente. Ahora en el siglo XXI, las redes sociales han llevado el relacionamiento con los clientes a otro nivel, que amerita potenciar en cualquier proyecto privado, ya que puede generar beneficios financieros que van más allá de la simple transacción comercial, pero también puede afectar negativamente a la imagen de la empresa. </a:t>
                      </a:r>
                      <a:endParaRPr lang="es-CO" sz="1600" b="0" i="0" u="none" strike="noStrike" cap="none" dirty="0">
                        <a:solidFill>
                          <a:schemeClr val="dk1"/>
                        </a:solidFill>
                        <a:effectLst/>
                        <a:latin typeface="+mn-lt"/>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269520"/>
                  </a:ext>
                </a:extLst>
              </a:tr>
              <a:tr h="2826757">
                <a:tc gridSpan="2">
                  <a:txBody>
                    <a:bodyPr/>
                    <a:lstStyle/>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CO" sz="1600" b="1" i="0" u="none" strike="noStrike" cap="none" dirty="0" smtClean="0">
                          <a:solidFill>
                            <a:schemeClr val="dk1"/>
                          </a:solidFill>
                          <a:effectLst/>
                          <a:latin typeface="+mn-lt"/>
                          <a:ea typeface="Calibri"/>
                          <a:cs typeface="Calibri"/>
                          <a:sym typeface="Arial"/>
                        </a:rPr>
                        <a:t>Tus ingresos</a:t>
                      </a:r>
                      <a:r>
                        <a:rPr lang="es-CO" sz="1600" b="0" i="0" u="none" strike="noStrike" cap="none" dirty="0" smtClean="0">
                          <a:solidFill>
                            <a:schemeClr val="dk1"/>
                          </a:solidFill>
                          <a:effectLst/>
                          <a:latin typeface="+mn-lt"/>
                          <a:ea typeface="Calibri"/>
                          <a:cs typeface="Calibri"/>
                          <a:sym typeface="Arial"/>
                        </a:rPr>
                        <a:t>: en este punto, es importante que todo proyecto sepa cómo identificar y calcular los ingresos que espera materializar en su empresa. Para ello, es importante determinar sus productos o servicios mínimos viables, así como calcular tus ingresos. Ahonda</a:t>
                      </a:r>
                      <a:r>
                        <a:rPr lang="es-CO" sz="1600" b="0" i="0" u="none" strike="noStrike" cap="none" baseline="0" dirty="0" smtClean="0">
                          <a:solidFill>
                            <a:schemeClr val="dk1"/>
                          </a:solidFill>
                          <a:effectLst/>
                          <a:latin typeface="+mn-lt"/>
                          <a:ea typeface="Calibri"/>
                          <a:cs typeface="Calibri"/>
                          <a:sym typeface="Arial"/>
                        </a:rPr>
                        <a:t> más navegando el siguiente </a:t>
                      </a:r>
                      <a:r>
                        <a:rPr lang="es-CO" sz="1600" b="0" i="0" u="none" strike="noStrike" cap="none" baseline="0" smtClean="0">
                          <a:solidFill>
                            <a:schemeClr val="dk1"/>
                          </a:solidFill>
                          <a:effectLst/>
                          <a:latin typeface="+mn-lt"/>
                          <a:ea typeface="Calibri"/>
                          <a:cs typeface="Calibri"/>
                          <a:sym typeface="Arial"/>
                        </a:rPr>
                        <a:t>documento web:</a:t>
                      </a:r>
                      <a:endParaRPr lang="es-CO" sz="1600" b="0" i="0" u="none" strike="noStrike" cap="none" dirty="0">
                        <a:solidFill>
                          <a:schemeClr val="dk1"/>
                        </a:solidFill>
                        <a:effectLst/>
                        <a:latin typeface="+mn-lt"/>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2413952376"/>
                  </a:ext>
                </a:extLst>
              </a:tr>
            </a:tbl>
          </a:graphicData>
        </a:graphic>
      </p:graphicFrame>
      <p:sp>
        <p:nvSpPr>
          <p:cNvPr id="18" name="Rectángulo 17"/>
          <p:cNvSpPr/>
          <p:nvPr/>
        </p:nvSpPr>
        <p:spPr>
          <a:xfrm>
            <a:off x="1806397" y="2653102"/>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¿Por qué hacer tu plan de negocio?</a:t>
            </a:r>
          </a:p>
          <a:p>
            <a:r>
              <a:rPr lang="es-CO" dirty="0" smtClean="0">
                <a:solidFill>
                  <a:srgbClr val="FF0000"/>
                </a:solidFill>
              </a:rPr>
              <a:t>URL</a:t>
            </a:r>
            <a:r>
              <a:rPr lang="es-CO" dirty="0">
                <a:solidFill>
                  <a:srgbClr val="FF0000"/>
                </a:solidFill>
              </a:rPr>
              <a:t>: </a:t>
            </a:r>
            <a:r>
              <a:rPr lang="es-CO" dirty="0">
                <a:solidFill>
                  <a:srgbClr val="FF0000"/>
                </a:solidFill>
                <a:hlinkClick r:id="rId6"/>
              </a:rPr>
              <a:t>https://</a:t>
            </a:r>
            <a:r>
              <a:rPr lang="es-CO" dirty="0" smtClean="0">
                <a:solidFill>
                  <a:srgbClr val="FF0000"/>
                </a:solidFill>
                <a:hlinkClick r:id="rId6"/>
              </a:rPr>
              <a:t>www.youtube.com/watch?v=Nwt5PAXrJGw</a:t>
            </a:r>
            <a:endParaRPr lang="es-CO" dirty="0" smtClean="0">
              <a:solidFill>
                <a:srgbClr val="FF0000"/>
              </a:solidFill>
            </a:endParaRPr>
          </a:p>
          <a:p>
            <a:r>
              <a:rPr lang="es-CO" dirty="0" smtClean="0">
                <a:solidFill>
                  <a:srgbClr val="FF0000"/>
                </a:solidFill>
              </a:rPr>
              <a:t>Información:</a:t>
            </a:r>
            <a:r>
              <a:rPr lang="es-CO" dirty="0">
                <a:solidFill>
                  <a:schemeClr val="tx1"/>
                </a:solidFill>
              </a:rPr>
              <a:t> </a:t>
            </a:r>
            <a:r>
              <a:rPr lang="es-CO" dirty="0" smtClean="0">
                <a:solidFill>
                  <a:schemeClr val="tx1"/>
                </a:solidFill>
              </a:rPr>
              <a:t>Claro Perú. 2013. [Archivo de video]. </a:t>
            </a:r>
            <a:r>
              <a:rPr lang="es-CO" dirty="0">
                <a:solidFill>
                  <a:schemeClr val="tx1"/>
                </a:solidFill>
              </a:rPr>
              <a:t>Recuperado de: </a:t>
            </a:r>
            <a:r>
              <a:rPr lang="es-CO" dirty="0">
                <a:solidFill>
                  <a:schemeClr val="tx1"/>
                </a:solidFill>
                <a:hlinkClick r:id="rId6"/>
              </a:rPr>
              <a:t>https://</a:t>
            </a:r>
            <a:r>
              <a:rPr lang="es-CO" dirty="0" smtClean="0">
                <a:solidFill>
                  <a:schemeClr val="tx1"/>
                </a:solidFill>
                <a:hlinkClick r:id="rId6"/>
              </a:rPr>
              <a:t>www.youtube.com/watch?v=Nwt5PAXrJGw</a:t>
            </a:r>
            <a:r>
              <a:rPr lang="es-CO" dirty="0" smtClean="0">
                <a:solidFill>
                  <a:schemeClr val="tx1"/>
                </a:solidFill>
              </a:rPr>
              <a:t> </a:t>
            </a:r>
            <a:endParaRPr lang="es-CO" dirty="0">
              <a:solidFill>
                <a:srgbClr val="FF0000"/>
              </a:solidFill>
            </a:endParaRPr>
          </a:p>
        </p:txBody>
      </p:sp>
      <p:sp>
        <p:nvSpPr>
          <p:cNvPr id="19" name="CuadroTexto 18"/>
          <p:cNvSpPr txBox="1"/>
          <p:nvPr/>
        </p:nvSpPr>
        <p:spPr>
          <a:xfrm>
            <a:off x="3819532" y="2244546"/>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22" name="Rectángulo 21"/>
          <p:cNvSpPr/>
          <p:nvPr/>
        </p:nvSpPr>
        <p:spPr>
          <a:xfrm>
            <a:off x="5009117" y="5142848"/>
            <a:ext cx="1227909" cy="339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23" name="Rectángulo 22"/>
          <p:cNvSpPr/>
          <p:nvPr/>
        </p:nvSpPr>
        <p:spPr>
          <a:xfrm>
            <a:off x="1926283" y="7532953"/>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¿Qué es un socio clave?</a:t>
            </a:r>
          </a:p>
          <a:p>
            <a:r>
              <a:rPr lang="es-CO" dirty="0" smtClean="0">
                <a:solidFill>
                  <a:srgbClr val="FF0000"/>
                </a:solidFill>
              </a:rPr>
              <a:t>URL</a:t>
            </a:r>
            <a:r>
              <a:rPr lang="es-CO" dirty="0">
                <a:solidFill>
                  <a:srgbClr val="FF0000"/>
                </a:solidFill>
              </a:rPr>
              <a:t>: </a:t>
            </a:r>
            <a:r>
              <a:rPr lang="es-CO" dirty="0">
                <a:solidFill>
                  <a:srgbClr val="FF0000"/>
                </a:solidFill>
                <a:hlinkClick r:id="rId7"/>
              </a:rPr>
              <a:t>https://</a:t>
            </a:r>
            <a:r>
              <a:rPr lang="es-CO" dirty="0" smtClean="0">
                <a:solidFill>
                  <a:srgbClr val="FF0000"/>
                </a:solidFill>
                <a:hlinkClick r:id="rId7"/>
              </a:rPr>
              <a:t>www.youtube.com/watch?v=WR6cYoFy2ho</a:t>
            </a:r>
            <a:endParaRPr lang="es-CO" dirty="0" smtClean="0">
              <a:solidFill>
                <a:srgbClr val="FF0000"/>
              </a:solidFill>
            </a:endParaRPr>
          </a:p>
          <a:p>
            <a:r>
              <a:rPr lang="es-CO" dirty="0" smtClean="0">
                <a:solidFill>
                  <a:srgbClr val="FF0000"/>
                </a:solidFill>
              </a:rPr>
              <a:t>Información:</a:t>
            </a:r>
            <a:r>
              <a:rPr lang="es-CO" dirty="0">
                <a:solidFill>
                  <a:schemeClr val="tx1"/>
                </a:solidFill>
              </a:rPr>
              <a:t> </a:t>
            </a:r>
            <a:r>
              <a:rPr lang="es-CO" dirty="0" err="1" smtClean="0">
                <a:solidFill>
                  <a:schemeClr val="tx1"/>
                </a:solidFill>
              </a:rPr>
              <a:t>GrupoEducare</a:t>
            </a:r>
            <a:r>
              <a:rPr lang="es-CO" dirty="0" smtClean="0">
                <a:solidFill>
                  <a:schemeClr val="tx1"/>
                </a:solidFill>
              </a:rPr>
              <a:t>. 2016. [Archivo de video]. </a:t>
            </a:r>
            <a:r>
              <a:rPr lang="es-CO" dirty="0">
                <a:solidFill>
                  <a:schemeClr val="tx1"/>
                </a:solidFill>
              </a:rPr>
              <a:t>Recuperado de: </a:t>
            </a:r>
            <a:r>
              <a:rPr lang="es-CO" dirty="0">
                <a:solidFill>
                  <a:schemeClr val="tx1"/>
                </a:solidFill>
                <a:hlinkClick r:id="rId7"/>
              </a:rPr>
              <a:t>https://</a:t>
            </a:r>
            <a:r>
              <a:rPr lang="es-CO" dirty="0" smtClean="0">
                <a:solidFill>
                  <a:schemeClr val="tx1"/>
                </a:solidFill>
                <a:hlinkClick r:id="rId7"/>
              </a:rPr>
              <a:t>www.youtube.com/watch?v=WR6cYoFy2ho</a:t>
            </a:r>
            <a:r>
              <a:rPr lang="es-CO" dirty="0" smtClean="0">
                <a:solidFill>
                  <a:schemeClr val="tx1"/>
                </a:solidFill>
              </a:rPr>
              <a:t> </a:t>
            </a:r>
            <a:endParaRPr lang="es-CO" dirty="0">
              <a:solidFill>
                <a:srgbClr val="FF0000"/>
              </a:solidFill>
            </a:endParaRPr>
          </a:p>
        </p:txBody>
      </p:sp>
      <p:sp>
        <p:nvSpPr>
          <p:cNvPr id="24" name="CuadroTexto 23"/>
          <p:cNvSpPr txBox="1"/>
          <p:nvPr/>
        </p:nvSpPr>
        <p:spPr>
          <a:xfrm>
            <a:off x="3819532" y="6970509"/>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25" name="Rectángulo 24"/>
          <p:cNvSpPr/>
          <p:nvPr/>
        </p:nvSpPr>
        <p:spPr>
          <a:xfrm>
            <a:off x="5062323" y="10434478"/>
            <a:ext cx="1227909" cy="339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26" name="Rectángulo 25"/>
          <p:cNvSpPr/>
          <p:nvPr/>
        </p:nvSpPr>
        <p:spPr>
          <a:xfrm>
            <a:off x="5072469" y="11895928"/>
            <a:ext cx="1227909" cy="339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Tree>
    <p:extLst>
      <p:ext uri="{BB962C8B-B14F-4D97-AF65-F5344CB8AC3E}">
        <p14:creationId xmlns:p14="http://schemas.microsoft.com/office/powerpoint/2010/main" val="931643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990"/>
        <p:cNvGrpSpPr/>
        <p:nvPr/>
      </p:nvGrpSpPr>
      <p:grpSpPr>
        <a:xfrm>
          <a:off x="0" y="0"/>
          <a:ext cx="0" cy="0"/>
          <a:chOff x="0" y="0"/>
          <a:chExt cx="0" cy="0"/>
        </a:xfrm>
      </p:grpSpPr>
      <p:sp>
        <p:nvSpPr>
          <p:cNvPr id="991" name="Google Shape;991;p14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pro2_oa1_rama1b</a:t>
            </a:r>
            <a:endParaRPr dirty="0">
              <a:solidFill>
                <a:srgbClr val="00C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144"/>
          <p:cNvSpPr/>
          <p:nvPr/>
        </p:nvSpPr>
        <p:spPr>
          <a:xfrm>
            <a:off x="196500" y="232274"/>
            <a:ext cx="11773800" cy="1542738"/>
          </a:xfrm>
          <a:prstGeom prst="rect">
            <a:avLst/>
          </a:prstGeom>
          <a:noFill/>
          <a:ln>
            <a:noFill/>
          </a:ln>
        </p:spPr>
        <p:txBody>
          <a:bodyPr spcFirstLastPara="1" wrap="square" lIns="91425" tIns="45700" rIns="91425" bIns="45700" anchor="t" anchorCtr="0">
            <a:noAutofit/>
          </a:bodyPr>
          <a:lstStyle/>
          <a:p>
            <a:pPr lvl="0">
              <a:buClr>
                <a:schemeClr val="dk1"/>
              </a:buClr>
              <a:buSzPts val="1100"/>
            </a:pPr>
            <a:endParaRPr sz="1200" b="1" dirty="0">
              <a:solidFill>
                <a:schemeClr val="tx1"/>
              </a:solidFill>
            </a:endParaRPr>
          </a:p>
        </p:txBody>
      </p:sp>
      <p:graphicFrame>
        <p:nvGraphicFramePr>
          <p:cNvPr id="5" name="Google Shape;785;p118"/>
          <p:cNvGraphicFramePr/>
          <p:nvPr>
            <p:extLst>
              <p:ext uri="{D42A27DB-BD31-4B8C-83A1-F6EECF244321}">
                <p14:modId xmlns:p14="http://schemas.microsoft.com/office/powerpoint/2010/main" val="3359167481"/>
              </p:ext>
            </p:extLst>
          </p:nvPr>
        </p:nvGraphicFramePr>
        <p:xfrm>
          <a:off x="16870" y="540050"/>
          <a:ext cx="12166800" cy="6854321"/>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311603">
                <a:tc>
                  <a:txBody>
                    <a:bodyPr/>
                    <a:lstStyle/>
                    <a:p>
                      <a:pPr marL="0" marR="0" lvl="0" indent="0" algn="l" rtl="0">
                        <a:spcBef>
                          <a:spcPts val="0"/>
                        </a:spcBef>
                        <a:spcAft>
                          <a:spcPts val="0"/>
                        </a:spcAft>
                        <a:buNone/>
                      </a:pPr>
                      <a:endParaRPr lang="es-ES"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11603">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lvl="0"/>
                      <a:r>
                        <a:rPr lang="es-CO" sz="1200" dirty="0" smtClean="0">
                          <a:solidFill>
                            <a:srgbClr val="FF0000"/>
                          </a:solidFill>
                          <a:latin typeface="Arial"/>
                          <a:ea typeface="Arial"/>
                          <a:cs typeface="Arial"/>
                          <a:sym typeface="Arial"/>
                        </a:rPr>
                        <a:t>Sopa de letras</a:t>
                      </a:r>
                      <a:endParaRPr lang="es-CO" sz="14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11603">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599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3486311">
                <a:tc gridSpan="2">
                  <a:txBody>
                    <a:bodyPr/>
                    <a:lstStyle/>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bl>
          </a:graphicData>
        </a:graphic>
      </p:graphicFrame>
      <p:sp>
        <p:nvSpPr>
          <p:cNvPr id="12" name="Rectángulo 11"/>
          <p:cNvSpPr/>
          <p:nvPr/>
        </p:nvSpPr>
        <p:spPr>
          <a:xfrm>
            <a:off x="4710458" y="3297710"/>
            <a:ext cx="3179508" cy="2246769"/>
          </a:xfrm>
          <a:prstGeom prst="rect">
            <a:avLst/>
          </a:prstGeom>
          <a:solidFill>
            <a:srgbClr val="0070C0"/>
          </a:solidFill>
        </p:spPr>
        <p:txBody>
          <a:bodyPr wrap="square">
            <a:spAutoFit/>
          </a:bodyPr>
          <a:lstStyle/>
          <a:p>
            <a:pPr algn="ctr"/>
            <a:r>
              <a:rPr lang="en-US" sz="2000" dirty="0" smtClean="0">
                <a:solidFill>
                  <a:schemeClr val="bg1"/>
                </a:solidFill>
                <a:ea typeface="Calibri"/>
                <a:cs typeface="Calibri"/>
              </a:rPr>
              <a:t>CANVA</a:t>
            </a:r>
          </a:p>
          <a:p>
            <a:pPr algn="ctr"/>
            <a:r>
              <a:rPr lang="en-US" sz="2000" dirty="0" smtClean="0">
                <a:solidFill>
                  <a:schemeClr val="bg1"/>
                </a:solidFill>
                <a:cs typeface="Calibri"/>
              </a:rPr>
              <a:t>PROYECTO</a:t>
            </a:r>
          </a:p>
          <a:p>
            <a:pPr algn="ctr"/>
            <a:r>
              <a:rPr lang="en-US" sz="2000" dirty="0" smtClean="0">
                <a:solidFill>
                  <a:schemeClr val="bg1"/>
                </a:solidFill>
                <a:cs typeface="Calibri"/>
              </a:rPr>
              <a:t>PLANEACIÓN</a:t>
            </a:r>
          </a:p>
          <a:p>
            <a:pPr algn="ctr"/>
            <a:r>
              <a:rPr lang="en-US" sz="2000" dirty="0" smtClean="0">
                <a:solidFill>
                  <a:schemeClr val="bg1"/>
                </a:solidFill>
                <a:cs typeface="Calibri"/>
              </a:rPr>
              <a:t>NEGOCIOS</a:t>
            </a:r>
          </a:p>
          <a:p>
            <a:pPr algn="ctr"/>
            <a:r>
              <a:rPr lang="en-US" sz="2000" dirty="0" smtClean="0">
                <a:solidFill>
                  <a:schemeClr val="bg1"/>
                </a:solidFill>
                <a:cs typeface="Calibri"/>
              </a:rPr>
              <a:t>PENSAMIENTO</a:t>
            </a:r>
          </a:p>
          <a:p>
            <a:pPr algn="ctr"/>
            <a:r>
              <a:rPr lang="en-US" sz="2000" dirty="0" smtClean="0">
                <a:solidFill>
                  <a:schemeClr val="bg1"/>
                </a:solidFill>
                <a:cs typeface="Calibri"/>
              </a:rPr>
              <a:t>ESTRATÉGICO</a:t>
            </a:r>
          </a:p>
          <a:p>
            <a:pPr algn="ctr"/>
            <a:endParaRPr lang="en-US" sz="2000" dirty="0" smtClean="0">
              <a:solidFill>
                <a:schemeClr val="bg1"/>
              </a:solidFill>
              <a:cs typeface="Calibri"/>
            </a:endParaRPr>
          </a:p>
        </p:txBody>
      </p:sp>
      <p:sp>
        <p:nvSpPr>
          <p:cNvPr id="7" name="Rectángulo 6"/>
          <p:cNvSpPr/>
          <p:nvPr/>
        </p:nvSpPr>
        <p:spPr>
          <a:xfrm>
            <a:off x="-16870" y="78385"/>
            <a:ext cx="5886548" cy="338554"/>
          </a:xfrm>
          <a:prstGeom prst="rect">
            <a:avLst/>
          </a:prstGeom>
        </p:spPr>
        <p:txBody>
          <a:bodyPr wrap="none">
            <a:spAutoFit/>
          </a:bodyPr>
          <a:lstStyle/>
          <a:p>
            <a:r>
              <a:rPr lang="es-ES" sz="1600" b="1" dirty="0">
                <a:latin typeface="Arial" panose="020B0604020202020204" pitchFamily="34" charset="0"/>
                <a:ea typeface="Times New Roman" panose="02020603050405020304" pitchFamily="18" charset="0"/>
              </a:rPr>
              <a:t>Como estructurar un proyecto mediante el </a:t>
            </a:r>
            <a:r>
              <a:rPr lang="es-ES" sz="1600" b="1" dirty="0" smtClean="0">
                <a:latin typeface="Arial" panose="020B0604020202020204" pitchFamily="34" charset="0"/>
                <a:ea typeface="Times New Roman" panose="02020603050405020304" pitchFamily="18" charset="0"/>
              </a:rPr>
              <a:t>modelo </a:t>
            </a:r>
            <a:r>
              <a:rPr lang="es-ES" sz="1600" b="1" dirty="0" err="1">
                <a:latin typeface="Arial" panose="020B0604020202020204" pitchFamily="34" charset="0"/>
                <a:ea typeface="Times New Roman" panose="02020603050405020304" pitchFamily="18" charset="0"/>
              </a:rPr>
              <a:t>Canvas</a:t>
            </a:r>
            <a:endParaRPr lang="es-CO" sz="1600" dirty="0"/>
          </a:p>
        </p:txBody>
      </p:sp>
      <p:sp>
        <p:nvSpPr>
          <p:cNvPr id="4" name="CuadroTexto 3"/>
          <p:cNvSpPr txBox="1"/>
          <p:nvPr/>
        </p:nvSpPr>
        <p:spPr>
          <a:xfrm>
            <a:off x="3409406" y="2468880"/>
            <a:ext cx="5915402" cy="307777"/>
          </a:xfrm>
          <a:prstGeom prst="rect">
            <a:avLst/>
          </a:prstGeom>
          <a:noFill/>
        </p:spPr>
        <p:txBody>
          <a:bodyPr wrap="none" rtlCol="0">
            <a:spAutoFit/>
          </a:bodyPr>
          <a:lstStyle/>
          <a:p>
            <a:pPr algn="ctr"/>
            <a:r>
              <a:rPr lang="es-CO" i="1" dirty="0" smtClean="0">
                <a:solidFill>
                  <a:schemeClr val="bg1">
                    <a:lumMod val="65000"/>
                  </a:schemeClr>
                </a:solidFill>
              </a:rPr>
              <a:t>Busca los conceptos y ubícalos deslizando el cursor por toda la palabra.</a:t>
            </a:r>
            <a:endParaRPr lang="es-CO" i="1" dirty="0">
              <a:solidFill>
                <a:schemeClr val="bg1">
                  <a:lumMod val="65000"/>
                </a:schemeClr>
              </a:solidFill>
            </a:endParaRPr>
          </a:p>
        </p:txBody>
      </p:sp>
    </p:spTree>
    <p:extLst>
      <p:ext uri="{BB962C8B-B14F-4D97-AF65-F5344CB8AC3E}">
        <p14:creationId xmlns:p14="http://schemas.microsoft.com/office/powerpoint/2010/main" val="4162762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18"/>
        <p:cNvGrpSpPr/>
        <p:nvPr/>
      </p:nvGrpSpPr>
      <p:grpSpPr>
        <a:xfrm>
          <a:off x="0" y="0"/>
          <a:ext cx="0" cy="0"/>
          <a:chOff x="0" y="0"/>
          <a:chExt cx="0" cy="0"/>
        </a:xfrm>
      </p:grpSpPr>
      <p:sp>
        <p:nvSpPr>
          <p:cNvPr id="1019" name="Google Shape;1019;p15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r>
              <a:rPr lang="es-ES" dirty="0">
                <a:solidFill>
                  <a:srgbClr val="00C000"/>
                </a:solidFill>
              </a:rPr>
              <a:t>Rama </a:t>
            </a:r>
            <a:r>
              <a:rPr lang="es-ES" dirty="0" smtClean="0">
                <a:solidFill>
                  <a:srgbClr val="00C000"/>
                </a:solidFill>
              </a:rPr>
              <a:t>2</a:t>
            </a:r>
            <a:br>
              <a:rPr lang="es-ES" dirty="0" smtClean="0">
                <a:solidFill>
                  <a:srgbClr val="00C000"/>
                </a:solidFill>
              </a:rPr>
            </a:br>
            <a:r>
              <a:rPr lang="es-ES" dirty="0" smtClean="0">
                <a:solidFill>
                  <a:srgbClr val="00C000"/>
                </a:solidFill>
              </a:rPr>
              <a:t/>
            </a:r>
            <a:br>
              <a:rPr lang="es-ES" dirty="0" smtClean="0">
                <a:solidFill>
                  <a:srgbClr val="00C000"/>
                </a:solidFill>
              </a:rPr>
            </a:br>
            <a:endParaRPr sz="1200" dirty="0">
              <a:solidFill>
                <a:srgbClr val="00C000"/>
              </a:solidFill>
            </a:endParaRPr>
          </a:p>
        </p:txBody>
      </p:sp>
      <p:sp>
        <p:nvSpPr>
          <p:cNvPr id="1020" name="Google Shape;1020;p15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pro2_oa1_rama2a</a:t>
            </a:r>
            <a:endParaRPr dirty="0">
              <a:solidFill>
                <a:srgbClr val="00C000"/>
              </a:solidFill>
              <a:latin typeface="Arial"/>
              <a:ea typeface="Arial"/>
              <a:cs typeface="Arial"/>
              <a:sym typeface="Arial"/>
            </a:endParaRPr>
          </a:p>
        </p:txBody>
      </p:sp>
      <p:sp>
        <p:nvSpPr>
          <p:cNvPr id="3" name="Rectángulo 2"/>
          <p:cNvSpPr/>
          <p:nvPr/>
        </p:nvSpPr>
        <p:spPr>
          <a:xfrm>
            <a:off x="2771154" y="2955886"/>
            <a:ext cx="6920484" cy="400110"/>
          </a:xfrm>
          <a:prstGeom prst="rect">
            <a:avLst/>
          </a:prstGeom>
        </p:spPr>
        <p:txBody>
          <a:bodyPr wrap="none">
            <a:spAutoFit/>
          </a:bodyPr>
          <a:lstStyle/>
          <a:p>
            <a:r>
              <a:rPr lang="es-ES" sz="2000" b="1" dirty="0">
                <a:latin typeface="Arial" panose="020B0604020202020204" pitchFamily="34" charset="0"/>
                <a:ea typeface="Times New Roman" panose="02020603050405020304" pitchFamily="18" charset="0"/>
              </a:rPr>
              <a:t>Egresos: </a:t>
            </a:r>
            <a:r>
              <a:rPr lang="es-ES" sz="2000" b="1" dirty="0" smtClean="0">
                <a:latin typeface="Arial" panose="020B0604020202020204" pitchFamily="34" charset="0"/>
                <a:ea typeface="Times New Roman" panose="02020603050405020304" pitchFamily="18" charset="0"/>
              </a:rPr>
              <a:t>cómo </a:t>
            </a:r>
            <a:r>
              <a:rPr lang="es-ES" sz="2000" b="1" dirty="0">
                <a:latin typeface="Arial" panose="020B0604020202020204" pitchFamily="34" charset="0"/>
                <a:ea typeface="Times New Roman" panose="02020603050405020304" pitchFamily="18" charset="0"/>
              </a:rPr>
              <a:t>diferenciar </a:t>
            </a:r>
            <a:r>
              <a:rPr lang="es-ES" sz="2000" b="1" dirty="0" smtClean="0">
                <a:latin typeface="Arial" panose="020B0604020202020204" pitchFamily="34" charset="0"/>
                <a:ea typeface="Times New Roman" panose="02020603050405020304" pitchFamily="18" charset="0"/>
              </a:rPr>
              <a:t>costos </a:t>
            </a:r>
            <a:r>
              <a:rPr lang="es-ES" sz="2000" b="1" dirty="0">
                <a:latin typeface="Arial" panose="020B0604020202020204" pitchFamily="34" charset="0"/>
                <a:ea typeface="Times New Roman" panose="02020603050405020304" pitchFamily="18" charset="0"/>
              </a:rPr>
              <a:t>– </a:t>
            </a:r>
            <a:r>
              <a:rPr lang="es-ES" sz="2000" b="1" dirty="0" smtClean="0">
                <a:latin typeface="Arial" panose="020B0604020202020204" pitchFamily="34" charset="0"/>
                <a:ea typeface="Times New Roman" panose="02020603050405020304" pitchFamily="18" charset="0"/>
              </a:rPr>
              <a:t>gastos </a:t>
            </a:r>
            <a:r>
              <a:rPr lang="es-ES" sz="2000" b="1" dirty="0">
                <a:latin typeface="Arial" panose="020B0604020202020204" pitchFamily="34" charset="0"/>
                <a:ea typeface="Times New Roman" panose="02020603050405020304" pitchFamily="18" charset="0"/>
              </a:rPr>
              <a:t>– </a:t>
            </a:r>
            <a:r>
              <a:rPr lang="es-ES" sz="2000" b="1" dirty="0" smtClean="0">
                <a:latin typeface="Arial" panose="020B0604020202020204" pitchFamily="34" charset="0"/>
                <a:ea typeface="Times New Roman" panose="02020603050405020304" pitchFamily="18" charset="0"/>
              </a:rPr>
              <a:t>inversión </a:t>
            </a:r>
            <a:endParaRPr lang="es-CO"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pic>
        <p:nvPicPr>
          <p:cNvPr id="2" name="Imagen 1"/>
          <p:cNvPicPr>
            <a:picLocks noChangeAspect="1"/>
          </p:cNvPicPr>
          <p:nvPr/>
        </p:nvPicPr>
        <p:blipFill rotWithShape="1">
          <a:blip r:embed="rId3"/>
          <a:srcRect l="16803" t="30089" r="16032" b="19375"/>
          <a:stretch/>
        </p:blipFill>
        <p:spPr>
          <a:xfrm>
            <a:off x="692332" y="1175657"/>
            <a:ext cx="10468333" cy="442831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1063251611"/>
              </p:ext>
            </p:extLst>
          </p:nvPr>
        </p:nvGraphicFramePr>
        <p:xfrm>
          <a:off x="0" y="709715"/>
          <a:ext cx="12166800" cy="109732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err="1" smtClean="0">
                          <a:solidFill>
                            <a:srgbClr val="FF0000"/>
                          </a:solidFill>
                          <a:latin typeface="Arial"/>
                          <a:ea typeface="Arial"/>
                          <a:cs typeface="Arial"/>
                          <a:sym typeface="Arial"/>
                        </a:rPr>
                        <a:t>Avas</a:t>
                      </a:r>
                      <a:r>
                        <a:rPr lang="es-ES" sz="1200" b="0" dirty="0" smtClean="0">
                          <a:solidFill>
                            <a:srgbClr val="FF0000"/>
                          </a:solidFill>
                          <a:latin typeface="Arial"/>
                          <a:ea typeface="Arial"/>
                          <a:cs typeface="Arial"/>
                          <a:sym typeface="Arial"/>
                        </a:rPr>
                        <a:t> anteriores</a:t>
                      </a:r>
                      <a:r>
                        <a:rPr lang="es-ES" sz="1200" b="0" baseline="0" dirty="0" smtClean="0">
                          <a:solidFill>
                            <a:srgbClr val="FF0000"/>
                          </a:solidFill>
                          <a:latin typeface="Arial"/>
                          <a:ea typeface="Arial"/>
                          <a:cs typeface="Arial"/>
                          <a:sym typeface="Arial"/>
                        </a:rPr>
                        <a:t> a la reforma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Ruleta</a:t>
                      </a:r>
                      <a:r>
                        <a:rPr lang="es-CO" sz="1200" baseline="0" dirty="0" smtClean="0">
                          <a:solidFill>
                            <a:srgbClr val="FF0000"/>
                          </a:solidFill>
                          <a:latin typeface="Arial"/>
                          <a:ea typeface="Arial"/>
                          <a:cs typeface="Arial"/>
                          <a:sym typeface="Arial"/>
                        </a:rPr>
                        <a:t> de la fortuna</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dirty="0" err="1" smtClean="0">
                          <a:solidFill>
                            <a:srgbClr val="FF0000"/>
                          </a:solidFill>
                          <a:latin typeface="Arial"/>
                          <a:ea typeface="Arial"/>
                          <a:cs typeface="Arial"/>
                          <a:sym typeface="Arial"/>
                        </a:rPr>
                        <a:t>Genially</a:t>
                      </a:r>
                      <a:endParaRPr lang="es-ES" sz="1200" b="0"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1581750679"/>
              </p:ext>
            </p:extLst>
          </p:nvPr>
        </p:nvGraphicFramePr>
        <p:xfrm>
          <a:off x="0" y="1841484"/>
          <a:ext cx="12192000" cy="1685544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r>
                        <a:rPr lang="es-ES" sz="1400" b="0" i="0" u="none" strike="noStrike" cap="none" dirty="0" smtClean="0">
                          <a:solidFill>
                            <a:srgbClr val="000000"/>
                          </a:solidFill>
                          <a:effectLst/>
                          <a:latin typeface="Arial"/>
                          <a:ea typeface="Arial"/>
                          <a:cs typeface="Arial"/>
                          <a:sym typeface="Arial"/>
                        </a:rPr>
                        <a:t>Dentro del ámbito financiero, los egresos corresponden a uno de los principales rubros dentro de la valoración de un proyecto privado. Ahora bien, el rubro “egresos” puede ser muy amplio en el ámbito de los negocios, y por ello es muy importante que conozcas claramente la diferencia entre los tres elementos que contemplan la sección de egresos: costos – gastos e inversión. Para ello, te invitamos a ver el siguiente video: </a:t>
                      </a: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n-US" sz="1200" b="0" i="0" u="none" strike="noStrike" cap="none" dirty="0" smtClean="0">
                        <a:solidFill>
                          <a:srgbClr val="000000"/>
                        </a:solidFill>
                        <a:effectLst/>
                        <a:latin typeface="Arial"/>
                        <a:ea typeface="Arial"/>
                        <a:cs typeface="Arial"/>
                        <a:sym typeface="Arial"/>
                      </a:endParaRPr>
                    </a:p>
                    <a:p>
                      <a:endParaRPr lang="en-US" sz="1200" b="0" i="0" u="none" strike="noStrike" cap="none" dirty="0" smtClean="0">
                        <a:solidFill>
                          <a:srgbClr val="000000"/>
                        </a:solidFill>
                        <a:effectLst/>
                        <a:latin typeface="Arial"/>
                        <a:ea typeface="Arial"/>
                        <a:cs typeface="Arial"/>
                        <a:sym typeface="Arial"/>
                      </a:endParaRPr>
                    </a:p>
                    <a:p>
                      <a:endParaRPr lang="en-US" sz="1200" b="0" i="0" u="none" strike="noStrike" cap="none" dirty="0" smtClean="0">
                        <a:solidFill>
                          <a:srgbClr val="000000"/>
                        </a:solidFill>
                        <a:effectLst/>
                        <a:latin typeface="Arial"/>
                        <a:ea typeface="Arial"/>
                        <a:cs typeface="Arial"/>
                        <a:sym typeface="Arial"/>
                      </a:endParaRPr>
                    </a:p>
                    <a:p>
                      <a:endParaRPr lang="en-US" sz="1200" b="0" i="0" u="none" strike="noStrike" cap="none" dirty="0" smtClean="0">
                        <a:solidFill>
                          <a:srgbClr val="000000"/>
                        </a:solidFill>
                        <a:effectLst/>
                        <a:latin typeface="Arial"/>
                        <a:ea typeface="Arial"/>
                        <a:cs typeface="Arial"/>
                        <a:sym typeface="Arial"/>
                      </a:endParaRPr>
                    </a:p>
                    <a:p>
                      <a:endParaRPr lang="en-US" sz="1200" b="0" i="0" u="none" strike="noStrike" cap="none" dirty="0" smtClean="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201822211"/>
                  </a:ext>
                </a:extLst>
              </a:tr>
              <a:tr h="509537">
                <a:tc>
                  <a:txBody>
                    <a:bodyPr/>
                    <a:lstStyle/>
                    <a:p>
                      <a:pPr marL="285750" indent="-285750" algn="just">
                        <a:buFont typeface="Arial" panose="020B0604020202020204" pitchFamily="34" charset="0"/>
                        <a:buChar char="•"/>
                      </a:pPr>
                      <a:r>
                        <a:rPr lang="es-ES" sz="1400" b="1" i="0" u="none" strike="noStrike" cap="none" dirty="0" smtClean="0">
                          <a:solidFill>
                            <a:srgbClr val="000000"/>
                          </a:solidFill>
                          <a:effectLst/>
                          <a:latin typeface="Arial"/>
                          <a:ea typeface="Arial"/>
                          <a:cs typeface="Arial"/>
                          <a:sym typeface="Arial"/>
                        </a:rPr>
                        <a:t>Los costos fijos,</a:t>
                      </a:r>
                      <a:r>
                        <a:rPr lang="es-ES" sz="1400" b="0" i="0" u="none" strike="noStrike" cap="none" dirty="0" smtClean="0">
                          <a:solidFill>
                            <a:srgbClr val="000000"/>
                          </a:solidFill>
                          <a:effectLst/>
                          <a:latin typeface="Arial"/>
                          <a:ea typeface="Arial"/>
                          <a:cs typeface="Arial"/>
                          <a:sym typeface="Arial"/>
                        </a:rPr>
                        <a:t> son aquellas salidas de dinero que van asociados directamente a la generación de productos o servicios, y además que siempre existirán independientemente de la facturación. Se deben identificar, explicar, y calcular mensual y anualmente.</a:t>
                      </a:r>
                      <a:endParaRPr lang="es-CO" sz="1400" b="0" i="0" u="none" strike="noStrike" cap="none" dirty="0" smtClean="0">
                        <a:solidFill>
                          <a:srgbClr val="000000"/>
                        </a:solidFill>
                        <a:effectLst/>
                        <a:latin typeface="Arial"/>
                        <a:ea typeface="Arial"/>
                        <a:cs typeface="Arial"/>
                        <a:sym typeface="Arial"/>
                      </a:endParaRPr>
                    </a:p>
                    <a:p>
                      <a:pPr marL="285750" indent="-285750" algn="just">
                        <a:buFont typeface="Arial" panose="020B0604020202020204" pitchFamily="34" charset="0"/>
                        <a:buChar char="•"/>
                      </a:pPr>
                      <a:r>
                        <a:rPr lang="es-ES" sz="1400" b="1" i="0" u="none" strike="noStrike" cap="none" dirty="0" smtClean="0">
                          <a:solidFill>
                            <a:srgbClr val="000000"/>
                          </a:solidFill>
                          <a:effectLst/>
                          <a:latin typeface="Arial"/>
                          <a:ea typeface="Arial"/>
                          <a:cs typeface="Arial"/>
                          <a:sym typeface="Arial"/>
                        </a:rPr>
                        <a:t>Los costos variables,</a:t>
                      </a:r>
                      <a:r>
                        <a:rPr lang="es-ES" sz="1400" b="0" i="0" u="none" strike="noStrike" cap="none" dirty="0" smtClean="0">
                          <a:solidFill>
                            <a:srgbClr val="000000"/>
                          </a:solidFill>
                          <a:effectLst/>
                          <a:latin typeface="Arial"/>
                          <a:ea typeface="Arial"/>
                          <a:cs typeface="Arial"/>
                          <a:sym typeface="Arial"/>
                        </a:rPr>
                        <a:t> son aquellas salidas de dinero que serán asociados directamente a la generación de productos o servicios, dependerán directamente de la facturación. Se deben identificar, explicar, y calcular por producto. </a:t>
                      </a:r>
                      <a:endParaRPr lang="es-CO" sz="1400" b="0" i="0" u="none" strike="noStrike" cap="none" dirty="0" smtClean="0">
                        <a:solidFill>
                          <a:srgbClr val="000000"/>
                        </a:solidFill>
                        <a:effectLst/>
                        <a:latin typeface="Arial"/>
                        <a:ea typeface="Arial"/>
                        <a:cs typeface="Arial"/>
                        <a:sym typeface="Arial"/>
                      </a:endParaRPr>
                    </a:p>
                    <a:p>
                      <a:pPr marL="285750" indent="-285750" algn="just">
                        <a:buFont typeface="Arial" panose="020B0604020202020204" pitchFamily="34" charset="0"/>
                        <a:buChar char="•"/>
                      </a:pPr>
                      <a:r>
                        <a:rPr lang="es-ES" sz="1400" b="1" i="0" u="none" strike="noStrike" cap="none" dirty="0" smtClean="0">
                          <a:solidFill>
                            <a:srgbClr val="000000"/>
                          </a:solidFill>
                          <a:effectLst/>
                          <a:latin typeface="Arial"/>
                          <a:ea typeface="Arial"/>
                          <a:cs typeface="Arial"/>
                          <a:sym typeface="Arial"/>
                        </a:rPr>
                        <a:t>Los gastos,</a:t>
                      </a:r>
                      <a:r>
                        <a:rPr lang="es-ES" sz="1400" b="0" i="0" u="none" strike="noStrike" cap="none" dirty="0" smtClean="0">
                          <a:solidFill>
                            <a:srgbClr val="000000"/>
                          </a:solidFill>
                          <a:effectLst/>
                          <a:latin typeface="Arial"/>
                          <a:ea typeface="Arial"/>
                          <a:cs typeface="Arial"/>
                          <a:sym typeface="Arial"/>
                        </a:rPr>
                        <a:t> son aquellas salidas de dinero que van asociados al negocio o al proyecto como ente global.</a:t>
                      </a:r>
                      <a:endParaRPr lang="es-CO" sz="1400" b="0" i="0" u="none" strike="noStrike" cap="none" dirty="0" smtClean="0">
                        <a:solidFill>
                          <a:srgbClr val="000000"/>
                        </a:solidFill>
                        <a:effectLst/>
                        <a:latin typeface="Arial"/>
                        <a:ea typeface="Arial"/>
                        <a:cs typeface="Arial"/>
                        <a:sym typeface="Arial"/>
                      </a:endParaRPr>
                    </a:p>
                    <a:p>
                      <a:pPr marL="285750" indent="-285750" algn="just">
                        <a:buFont typeface="Arial" panose="020B0604020202020204" pitchFamily="34" charset="0"/>
                        <a:buChar char="•"/>
                      </a:pPr>
                      <a:r>
                        <a:rPr lang="es-ES" sz="1400" b="1" i="0" u="none" strike="noStrike" cap="none" dirty="0" smtClean="0">
                          <a:solidFill>
                            <a:srgbClr val="000000"/>
                          </a:solidFill>
                          <a:effectLst/>
                          <a:latin typeface="Arial"/>
                          <a:ea typeface="Arial"/>
                          <a:cs typeface="Arial"/>
                          <a:sym typeface="Arial"/>
                        </a:rPr>
                        <a:t>La Inversión,</a:t>
                      </a:r>
                      <a:r>
                        <a:rPr lang="es-ES" sz="1400" b="0" i="0" u="none" strike="noStrike" cap="none" dirty="0" smtClean="0">
                          <a:solidFill>
                            <a:srgbClr val="000000"/>
                          </a:solidFill>
                          <a:effectLst/>
                          <a:latin typeface="Arial"/>
                          <a:ea typeface="Arial"/>
                          <a:cs typeface="Arial"/>
                          <a:sym typeface="Arial"/>
                        </a:rPr>
                        <a:t> corresponde a aquellas salidas de dinero asociados con la adquisición inicial de maquinaria y activos indispensables para el inicio estructural del negocio.</a:t>
                      </a:r>
                      <a:endParaRPr lang="es-CO" sz="1400" b="0" i="0" u="none" strike="noStrike" cap="none" dirty="0" smtClean="0">
                        <a:solidFill>
                          <a:srgbClr val="000000"/>
                        </a:solidFill>
                        <a:effectLst/>
                        <a:latin typeface="Arial"/>
                        <a:ea typeface="Arial"/>
                        <a:cs typeface="Arial"/>
                        <a:sym typeface="Arial"/>
                      </a:endParaRPr>
                    </a:p>
                    <a:p>
                      <a:pPr algn="just"/>
                      <a:endParaRPr lang="es-CO" dirty="0"/>
                    </a:p>
                  </a:txBody>
                  <a:tcPr>
                    <a:solidFill>
                      <a:schemeClr val="bg1"/>
                    </a:solidFill>
                  </a:tcPr>
                </a:tc>
                <a:extLst>
                  <a:ext uri="{0D108BD9-81ED-4DB2-BD59-A6C34878D82A}">
                    <a16:rowId xmlns:a16="http://schemas.microsoft.com/office/drawing/2014/main" val="1158534500"/>
                  </a:ext>
                </a:extLst>
              </a:tr>
              <a:tr h="549316">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smtClean="0">
                          <a:solidFill>
                            <a:srgbClr val="000000"/>
                          </a:solidFill>
                          <a:effectLst/>
                          <a:latin typeface="Arial"/>
                          <a:ea typeface="Arial"/>
                          <a:cs typeface="Arial"/>
                          <a:sym typeface="Arial"/>
                        </a:rPr>
                        <a:t>Conocer la diferencia entre costos, gastos e inversión nos da una ventaja en la toma de decisiones gerenciales, ya que podremos determinar por dónde “está saliendo” el dinero que estamos colocando en el proyecto privado. Así como también será nuestro insumo principal al momento de valorar financieramente la rentabilidad futura del negocio. En este sentido, lo invitamos a revisar el siguiente material:</a:t>
                      </a:r>
                      <a:endParaRPr lang="es-CO" sz="1400" b="0" i="0" u="none" strike="noStrike" cap="none" dirty="0" smtClean="0">
                        <a:solidFill>
                          <a:srgbClr val="000000"/>
                        </a:solidFill>
                        <a:effectLst/>
                        <a:latin typeface="Arial"/>
                        <a:ea typeface="Arial"/>
                        <a:cs typeface="Arial"/>
                        <a:sym typeface="Arial"/>
                      </a:endParaRPr>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a:p>
                  </a:txBody>
                  <a:tcPr>
                    <a:solidFill>
                      <a:schemeClr val="bg1"/>
                    </a:solidFill>
                  </a:tcPr>
                </a:tc>
                <a:extLst>
                  <a:ext uri="{0D108BD9-81ED-4DB2-BD59-A6C34878D82A}">
                    <a16:rowId xmlns:a16="http://schemas.microsoft.com/office/drawing/2014/main" val="3817238265"/>
                  </a:ext>
                </a:extLst>
              </a:tr>
              <a:tr h="549316">
                <a:tc>
                  <a:txBody>
                    <a:bodyPr/>
                    <a:lstStyle/>
                    <a:p>
                      <a:pPr algn="just"/>
                      <a:r>
                        <a:rPr lang="es-ES" dirty="0" smtClean="0">
                          <a:latin typeface="Arial" panose="020B0604020202020204" pitchFamily="34" charset="0"/>
                          <a:ea typeface="Times New Roman" panose="02020603050405020304" pitchFamily="18" charset="0"/>
                        </a:rPr>
                        <a:t>El conocimiento de los costos, nos brinda también una información importante, no solo a nivel de egresos, sino también al determinar el punto de equilibrio de una empresa, averigua más con el siguiente video:</a:t>
                      </a:r>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a:p>
                  </a:txBody>
                  <a:tcPr>
                    <a:solidFill>
                      <a:schemeClr val="bg1"/>
                    </a:solidFill>
                  </a:tcPr>
                </a:tc>
                <a:extLst>
                  <a:ext uri="{0D108BD9-81ED-4DB2-BD59-A6C34878D82A}">
                    <a16:rowId xmlns:a16="http://schemas.microsoft.com/office/drawing/2014/main" val="1788898674"/>
                  </a:ext>
                </a:extLst>
              </a:tr>
            </a:tbl>
          </a:graphicData>
        </a:graphic>
      </p:graphicFrame>
      <p:sp>
        <p:nvSpPr>
          <p:cNvPr id="9" name="Rectángulo 8"/>
          <p:cNvSpPr/>
          <p:nvPr/>
        </p:nvSpPr>
        <p:spPr>
          <a:xfrm>
            <a:off x="196500" y="175608"/>
            <a:ext cx="6920484" cy="400110"/>
          </a:xfrm>
          <a:prstGeom prst="rect">
            <a:avLst/>
          </a:prstGeom>
        </p:spPr>
        <p:txBody>
          <a:bodyPr wrap="none">
            <a:spAutoFit/>
          </a:bodyPr>
          <a:lstStyle/>
          <a:p>
            <a:r>
              <a:rPr lang="es-ES" sz="2000" b="1" dirty="0">
                <a:latin typeface="Arial" panose="020B0604020202020204" pitchFamily="34" charset="0"/>
                <a:ea typeface="Times New Roman" panose="02020603050405020304" pitchFamily="18" charset="0"/>
              </a:rPr>
              <a:t>Egresos: </a:t>
            </a:r>
            <a:r>
              <a:rPr lang="es-ES" sz="2000" b="1" dirty="0" smtClean="0">
                <a:latin typeface="Arial" panose="020B0604020202020204" pitchFamily="34" charset="0"/>
                <a:ea typeface="Times New Roman" panose="02020603050405020304" pitchFamily="18" charset="0"/>
              </a:rPr>
              <a:t>cómo </a:t>
            </a:r>
            <a:r>
              <a:rPr lang="es-ES" sz="2000" b="1" dirty="0">
                <a:latin typeface="Arial" panose="020B0604020202020204" pitchFamily="34" charset="0"/>
                <a:ea typeface="Times New Roman" panose="02020603050405020304" pitchFamily="18" charset="0"/>
              </a:rPr>
              <a:t>diferenciar </a:t>
            </a:r>
            <a:r>
              <a:rPr lang="es-ES" sz="2000" b="1" dirty="0" smtClean="0">
                <a:latin typeface="Arial" panose="020B0604020202020204" pitchFamily="34" charset="0"/>
                <a:ea typeface="Times New Roman" panose="02020603050405020304" pitchFamily="18" charset="0"/>
              </a:rPr>
              <a:t>costos </a:t>
            </a:r>
            <a:r>
              <a:rPr lang="es-ES" sz="2000" b="1" dirty="0">
                <a:latin typeface="Arial" panose="020B0604020202020204" pitchFamily="34" charset="0"/>
                <a:ea typeface="Times New Roman" panose="02020603050405020304" pitchFamily="18" charset="0"/>
              </a:rPr>
              <a:t>– </a:t>
            </a:r>
            <a:r>
              <a:rPr lang="es-ES" sz="2000" b="1" dirty="0" smtClean="0">
                <a:latin typeface="Arial" panose="020B0604020202020204" pitchFamily="34" charset="0"/>
                <a:ea typeface="Times New Roman" panose="02020603050405020304" pitchFamily="18" charset="0"/>
              </a:rPr>
              <a:t>gastos </a:t>
            </a:r>
            <a:r>
              <a:rPr lang="es-ES" sz="2000" b="1" dirty="0">
                <a:latin typeface="Arial" panose="020B0604020202020204" pitchFamily="34" charset="0"/>
                <a:ea typeface="Times New Roman" panose="02020603050405020304" pitchFamily="18" charset="0"/>
              </a:rPr>
              <a:t>– </a:t>
            </a:r>
            <a:r>
              <a:rPr lang="es-ES" sz="2000" b="1" dirty="0" smtClean="0">
                <a:latin typeface="Arial" panose="020B0604020202020204" pitchFamily="34" charset="0"/>
                <a:ea typeface="Times New Roman" panose="02020603050405020304" pitchFamily="18" charset="0"/>
              </a:rPr>
              <a:t>inversión </a:t>
            </a:r>
            <a:endParaRPr lang="es-CO" sz="2000" dirty="0"/>
          </a:p>
        </p:txBody>
      </p:sp>
      <p:sp>
        <p:nvSpPr>
          <p:cNvPr id="10" name="Rectángulo 9"/>
          <p:cNvSpPr/>
          <p:nvPr/>
        </p:nvSpPr>
        <p:spPr>
          <a:xfrm>
            <a:off x="1780272" y="3263887"/>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¿Cómo identificar y calcular los egresos de tu empresa?</a:t>
            </a:r>
          </a:p>
          <a:p>
            <a:r>
              <a:rPr lang="es-CO" dirty="0" smtClean="0">
                <a:solidFill>
                  <a:srgbClr val="FF0000"/>
                </a:solidFill>
              </a:rPr>
              <a:t>URL</a:t>
            </a:r>
            <a:r>
              <a:rPr lang="es-CO" dirty="0">
                <a:solidFill>
                  <a:srgbClr val="FF0000"/>
                </a:solidFill>
              </a:rPr>
              <a:t>: </a:t>
            </a:r>
            <a:r>
              <a:rPr lang="es-CO" dirty="0" smtClean="0">
                <a:solidFill>
                  <a:srgbClr val="FF0000"/>
                </a:solidFill>
              </a:rPr>
              <a:t> </a:t>
            </a:r>
            <a:r>
              <a:rPr lang="es-ES" u="sng" dirty="0">
                <a:hlinkClick r:id="rId3"/>
              </a:rPr>
              <a:t>https://es.coursera.org/lecture/financiar-mi-empresa/video-como-identificar-y-calcular-los-egresos-de-tu-empresa-UC6Ed</a:t>
            </a:r>
            <a:endParaRPr lang="es-CO" dirty="0" smtClean="0">
              <a:solidFill>
                <a:srgbClr val="FF0000"/>
              </a:solidFill>
            </a:endParaRPr>
          </a:p>
          <a:p>
            <a:r>
              <a:rPr lang="es-CO" dirty="0" smtClean="0">
                <a:solidFill>
                  <a:srgbClr val="FF0000"/>
                </a:solidFill>
              </a:rPr>
              <a:t>Información:</a:t>
            </a:r>
            <a:r>
              <a:rPr lang="es-CO" dirty="0">
                <a:solidFill>
                  <a:schemeClr val="tx1"/>
                </a:solidFill>
              </a:rPr>
              <a:t> </a:t>
            </a:r>
            <a:r>
              <a:rPr lang="es-CO" dirty="0" smtClean="0">
                <a:solidFill>
                  <a:schemeClr val="tx1"/>
                </a:solidFill>
              </a:rPr>
              <a:t>Universidad de los Andes. S.f. [Archivo de video]. </a:t>
            </a:r>
            <a:r>
              <a:rPr lang="es-CO" dirty="0">
                <a:solidFill>
                  <a:schemeClr val="tx1"/>
                </a:solidFill>
              </a:rPr>
              <a:t>Recuperado de</a:t>
            </a:r>
            <a:r>
              <a:rPr lang="es-CO" dirty="0" smtClean="0">
                <a:solidFill>
                  <a:schemeClr val="tx1"/>
                </a:solidFill>
              </a:rPr>
              <a:t>: </a:t>
            </a:r>
            <a:r>
              <a:rPr lang="es-ES" u="sng" dirty="0">
                <a:hlinkClick r:id="rId3"/>
              </a:rPr>
              <a:t>https://es.coursera.org/lecture/financiar-mi-empresa/video-como-identificar-y-calcular-los-egresos-de-tu-empresa-UC6Ed</a:t>
            </a:r>
            <a:endParaRPr lang="es-CO" dirty="0">
              <a:solidFill>
                <a:srgbClr val="FF0000"/>
              </a:solidFill>
            </a:endParaRPr>
          </a:p>
        </p:txBody>
      </p:sp>
      <p:sp>
        <p:nvSpPr>
          <p:cNvPr id="11" name="CuadroTexto 10"/>
          <p:cNvSpPr txBox="1"/>
          <p:nvPr/>
        </p:nvSpPr>
        <p:spPr>
          <a:xfrm>
            <a:off x="3793407" y="2855331"/>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2" name="Rectángulo 11"/>
          <p:cNvSpPr/>
          <p:nvPr/>
        </p:nvSpPr>
        <p:spPr>
          <a:xfrm>
            <a:off x="1671415" y="7811152"/>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DIFERENCIA ENTRE COSTO, GASTO E INVERSIÓN</a:t>
            </a:r>
          </a:p>
          <a:p>
            <a:r>
              <a:rPr lang="es-CO" dirty="0" smtClean="0">
                <a:solidFill>
                  <a:srgbClr val="FF0000"/>
                </a:solidFill>
              </a:rPr>
              <a:t>URL</a:t>
            </a:r>
            <a:r>
              <a:rPr lang="es-CO" dirty="0">
                <a:solidFill>
                  <a:srgbClr val="FF0000"/>
                </a:solidFill>
              </a:rPr>
              <a:t>: </a:t>
            </a:r>
            <a:r>
              <a:rPr lang="es-CO" dirty="0" smtClean="0">
                <a:solidFill>
                  <a:srgbClr val="FF0000"/>
                </a:solidFill>
              </a:rPr>
              <a:t> </a:t>
            </a:r>
            <a:r>
              <a:rPr lang="es-CO" u="sng" dirty="0">
                <a:hlinkClick r:id="rId4"/>
              </a:rPr>
              <a:t>https://</a:t>
            </a:r>
            <a:r>
              <a:rPr lang="es-CO" u="sng" dirty="0" smtClean="0">
                <a:hlinkClick r:id="rId4"/>
              </a:rPr>
              <a:t>www.youtube.com/watch?v=jHwQc0NhDWM</a:t>
            </a:r>
            <a:endParaRPr lang="es-CO" dirty="0" smtClean="0">
              <a:solidFill>
                <a:srgbClr val="FF0000"/>
              </a:solidFill>
            </a:endParaRPr>
          </a:p>
          <a:p>
            <a:r>
              <a:rPr lang="es-CO" dirty="0" smtClean="0">
                <a:solidFill>
                  <a:srgbClr val="FF0000"/>
                </a:solidFill>
              </a:rPr>
              <a:t>Información:</a:t>
            </a:r>
            <a:r>
              <a:rPr lang="es-CO" dirty="0">
                <a:solidFill>
                  <a:schemeClr val="tx1"/>
                </a:solidFill>
              </a:rPr>
              <a:t> </a:t>
            </a:r>
            <a:r>
              <a:rPr lang="es-CO" dirty="0">
                <a:hlinkClick r:id="rId5"/>
              </a:rPr>
              <a:t>Milo Montoya 22</a:t>
            </a:r>
            <a:r>
              <a:rPr lang="es-CO" dirty="0" smtClean="0">
                <a:solidFill>
                  <a:schemeClr val="tx1"/>
                </a:solidFill>
              </a:rPr>
              <a:t>. 2016. [Archivo de video]. </a:t>
            </a:r>
            <a:r>
              <a:rPr lang="es-CO" dirty="0">
                <a:solidFill>
                  <a:schemeClr val="tx1"/>
                </a:solidFill>
              </a:rPr>
              <a:t>Recuperado de</a:t>
            </a:r>
            <a:r>
              <a:rPr lang="es-CO" dirty="0" smtClean="0">
                <a:solidFill>
                  <a:schemeClr val="tx1"/>
                </a:solidFill>
              </a:rPr>
              <a:t>: </a:t>
            </a:r>
            <a:r>
              <a:rPr lang="es-CO" u="sng" dirty="0">
                <a:hlinkClick r:id="rId4"/>
              </a:rPr>
              <a:t>https://www.youtube.com/watch?v=jHwQc0NhDWM</a:t>
            </a:r>
            <a:endParaRPr lang="es-CO" dirty="0"/>
          </a:p>
          <a:p>
            <a:endParaRPr lang="es-CO" dirty="0">
              <a:solidFill>
                <a:srgbClr val="FF0000"/>
              </a:solidFill>
            </a:endParaRPr>
          </a:p>
        </p:txBody>
      </p:sp>
      <p:sp>
        <p:nvSpPr>
          <p:cNvPr id="13" name="CuadroTexto 12"/>
          <p:cNvSpPr txBox="1"/>
          <p:nvPr/>
        </p:nvSpPr>
        <p:spPr>
          <a:xfrm>
            <a:off x="3684550" y="7402596"/>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4" name="Rectángulo 13"/>
          <p:cNvSpPr/>
          <p:nvPr/>
        </p:nvSpPr>
        <p:spPr>
          <a:xfrm>
            <a:off x="1671415" y="9834128"/>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Costos vs Gastos -- Definición y Diferencias</a:t>
            </a:r>
          </a:p>
          <a:p>
            <a:r>
              <a:rPr lang="es-CO" dirty="0" smtClean="0">
                <a:solidFill>
                  <a:srgbClr val="FF0000"/>
                </a:solidFill>
              </a:rPr>
              <a:t>URL</a:t>
            </a:r>
            <a:r>
              <a:rPr lang="es-CO" dirty="0">
                <a:solidFill>
                  <a:srgbClr val="FF0000"/>
                </a:solidFill>
              </a:rPr>
              <a:t>:  </a:t>
            </a:r>
            <a:r>
              <a:rPr lang="es-CO" dirty="0">
                <a:solidFill>
                  <a:srgbClr val="FF0000"/>
                </a:solidFill>
                <a:hlinkClick r:id="rId6"/>
              </a:rPr>
              <a:t>https://</a:t>
            </a:r>
            <a:r>
              <a:rPr lang="es-CO" dirty="0" smtClean="0">
                <a:solidFill>
                  <a:srgbClr val="FF0000"/>
                </a:solidFill>
                <a:hlinkClick r:id="rId6"/>
              </a:rPr>
              <a:t>www.youtube.com/watch?v=Of8q0rhFmZ4</a:t>
            </a:r>
            <a:r>
              <a:rPr lang="es-CO" dirty="0" smtClean="0">
                <a:solidFill>
                  <a:srgbClr val="FF0000"/>
                </a:solidFill>
              </a:rPr>
              <a:t> </a:t>
            </a:r>
          </a:p>
          <a:p>
            <a:r>
              <a:rPr lang="es-CO" dirty="0" smtClean="0">
                <a:solidFill>
                  <a:srgbClr val="FF0000"/>
                </a:solidFill>
              </a:rPr>
              <a:t>Información:</a:t>
            </a:r>
            <a:r>
              <a:rPr lang="es-CO" dirty="0">
                <a:solidFill>
                  <a:schemeClr val="tx1"/>
                </a:solidFill>
              </a:rPr>
              <a:t> </a:t>
            </a:r>
            <a:r>
              <a:rPr lang="es-CO" dirty="0" smtClean="0">
                <a:solidFill>
                  <a:schemeClr val="tx1"/>
                </a:solidFill>
              </a:rPr>
              <a:t>Ventaja Competitiva. S.f. [Archivo de video]. </a:t>
            </a:r>
            <a:r>
              <a:rPr lang="es-CO" dirty="0">
                <a:solidFill>
                  <a:schemeClr val="tx1"/>
                </a:solidFill>
              </a:rPr>
              <a:t>Recuperado de: </a:t>
            </a:r>
            <a:r>
              <a:rPr lang="es-CO" dirty="0">
                <a:solidFill>
                  <a:schemeClr val="tx1"/>
                </a:solidFill>
                <a:hlinkClick r:id="rId6"/>
              </a:rPr>
              <a:t>https://</a:t>
            </a:r>
            <a:r>
              <a:rPr lang="es-CO" dirty="0" smtClean="0">
                <a:solidFill>
                  <a:schemeClr val="tx1"/>
                </a:solidFill>
                <a:hlinkClick r:id="rId6"/>
              </a:rPr>
              <a:t>www.youtube.com/watch?v=Of8q0rhFmZ4</a:t>
            </a:r>
            <a:r>
              <a:rPr lang="es-CO" dirty="0" smtClean="0">
                <a:solidFill>
                  <a:schemeClr val="tx1"/>
                </a:solidFill>
              </a:rPr>
              <a:t> </a:t>
            </a:r>
            <a:endParaRPr lang="es-CO" dirty="0">
              <a:solidFill>
                <a:srgbClr val="FF0000"/>
              </a:solidFill>
            </a:endParaRPr>
          </a:p>
        </p:txBody>
      </p:sp>
      <p:sp>
        <p:nvSpPr>
          <p:cNvPr id="15" name="CuadroTexto 14"/>
          <p:cNvSpPr txBox="1"/>
          <p:nvPr/>
        </p:nvSpPr>
        <p:spPr>
          <a:xfrm>
            <a:off x="3684550" y="9425572"/>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6" name="Rectángulo 15"/>
          <p:cNvSpPr/>
          <p:nvPr/>
        </p:nvSpPr>
        <p:spPr>
          <a:xfrm>
            <a:off x="1671415" y="11755386"/>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Costo, precio y valor</a:t>
            </a:r>
          </a:p>
          <a:p>
            <a:r>
              <a:rPr lang="es-CO" dirty="0" smtClean="0">
                <a:solidFill>
                  <a:srgbClr val="FF0000"/>
                </a:solidFill>
              </a:rPr>
              <a:t>URL</a:t>
            </a:r>
            <a:r>
              <a:rPr lang="es-CO" dirty="0">
                <a:solidFill>
                  <a:srgbClr val="FF0000"/>
                </a:solidFill>
              </a:rPr>
              <a:t>:  </a:t>
            </a:r>
            <a:r>
              <a:rPr lang="es-CO" dirty="0">
                <a:solidFill>
                  <a:srgbClr val="FF0000"/>
                </a:solidFill>
                <a:hlinkClick r:id="rId7"/>
              </a:rPr>
              <a:t>https://</a:t>
            </a:r>
            <a:r>
              <a:rPr lang="es-CO" dirty="0" smtClean="0">
                <a:solidFill>
                  <a:srgbClr val="FF0000"/>
                </a:solidFill>
                <a:hlinkClick r:id="rId7"/>
              </a:rPr>
              <a:t>www.youtube.com/watch?v=OVYIQ_A32QI</a:t>
            </a:r>
            <a:r>
              <a:rPr lang="es-CO" dirty="0" smtClean="0">
                <a:solidFill>
                  <a:srgbClr val="FF0000"/>
                </a:solidFill>
              </a:rPr>
              <a:t> </a:t>
            </a:r>
          </a:p>
          <a:p>
            <a:r>
              <a:rPr lang="es-CO" dirty="0" smtClean="0">
                <a:solidFill>
                  <a:srgbClr val="FF0000"/>
                </a:solidFill>
              </a:rPr>
              <a:t>Información:</a:t>
            </a:r>
            <a:r>
              <a:rPr lang="es-CO" dirty="0">
                <a:solidFill>
                  <a:schemeClr val="tx1"/>
                </a:solidFill>
              </a:rPr>
              <a:t> </a:t>
            </a:r>
            <a:r>
              <a:rPr lang="es-CO" dirty="0">
                <a:hlinkClick r:id="rId8"/>
              </a:rPr>
              <a:t>Claro </a:t>
            </a:r>
            <a:r>
              <a:rPr lang="es-CO" dirty="0" smtClean="0">
                <a:hlinkClick r:id="rId8"/>
              </a:rPr>
              <a:t>Perú</a:t>
            </a:r>
            <a:r>
              <a:rPr lang="es-CO" dirty="0" smtClean="0"/>
              <a:t>. </a:t>
            </a:r>
            <a:r>
              <a:rPr lang="es-CO" dirty="0" smtClean="0">
                <a:solidFill>
                  <a:schemeClr val="tx1"/>
                </a:solidFill>
              </a:rPr>
              <a:t>2013. [Archivo de video]. </a:t>
            </a:r>
            <a:r>
              <a:rPr lang="es-CO" dirty="0">
                <a:solidFill>
                  <a:schemeClr val="tx1"/>
                </a:solidFill>
              </a:rPr>
              <a:t>Recuperado de: </a:t>
            </a:r>
            <a:r>
              <a:rPr lang="es-CO" dirty="0">
                <a:solidFill>
                  <a:schemeClr val="tx1"/>
                </a:solidFill>
                <a:hlinkClick r:id="rId7"/>
              </a:rPr>
              <a:t>https://</a:t>
            </a:r>
            <a:r>
              <a:rPr lang="es-CO" dirty="0" smtClean="0">
                <a:solidFill>
                  <a:schemeClr val="tx1"/>
                </a:solidFill>
                <a:hlinkClick r:id="rId7"/>
              </a:rPr>
              <a:t>www.youtube.com/watch?v=OVYIQ_A32QI</a:t>
            </a:r>
            <a:r>
              <a:rPr lang="es-CO" dirty="0" smtClean="0">
                <a:solidFill>
                  <a:schemeClr val="tx1"/>
                </a:solidFill>
              </a:rPr>
              <a:t> </a:t>
            </a:r>
            <a:endParaRPr lang="es-CO" dirty="0">
              <a:solidFill>
                <a:srgbClr val="FF0000"/>
              </a:solidFill>
            </a:endParaRPr>
          </a:p>
        </p:txBody>
      </p:sp>
      <p:sp>
        <p:nvSpPr>
          <p:cNvPr id="17" name="CuadroTexto 16"/>
          <p:cNvSpPr txBox="1"/>
          <p:nvPr/>
        </p:nvSpPr>
        <p:spPr>
          <a:xfrm>
            <a:off x="3793407" y="11404189"/>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8" name="Rectángulo 17"/>
          <p:cNvSpPr/>
          <p:nvPr/>
        </p:nvSpPr>
        <p:spPr>
          <a:xfrm>
            <a:off x="1671415" y="14274669"/>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Aprende a determinar tus Costos fijos y variables -finanzas Punto de equilibrio-</a:t>
            </a:r>
          </a:p>
          <a:p>
            <a:r>
              <a:rPr lang="es-CO" dirty="0" smtClean="0">
                <a:solidFill>
                  <a:srgbClr val="FF0000"/>
                </a:solidFill>
              </a:rPr>
              <a:t>URL</a:t>
            </a:r>
            <a:r>
              <a:rPr lang="es-CO" dirty="0">
                <a:solidFill>
                  <a:srgbClr val="FF0000"/>
                </a:solidFill>
              </a:rPr>
              <a:t>: </a:t>
            </a:r>
            <a:r>
              <a:rPr lang="es-CO" dirty="0" smtClean="0">
                <a:solidFill>
                  <a:srgbClr val="FF0000"/>
                </a:solidFill>
              </a:rPr>
              <a:t> </a:t>
            </a:r>
            <a:r>
              <a:rPr lang="es-ES" u="sng" dirty="0">
                <a:solidFill>
                  <a:srgbClr val="0000FF"/>
                </a:solidFill>
                <a:latin typeface="Arial" panose="020B0604020202020204" pitchFamily="34" charset="0"/>
                <a:ea typeface="Times New Roman" panose="02020603050405020304" pitchFamily="18" charset="0"/>
                <a:hlinkClick r:id="rId9"/>
              </a:rPr>
              <a:t>https://www.youtube.com/watch?v=mkUWW0_bBPM</a:t>
            </a:r>
            <a:endParaRPr lang="es-CO" sz="1050" dirty="0">
              <a:latin typeface="Times New Roman" panose="02020603050405020304" pitchFamily="18" charset="0"/>
              <a:ea typeface="Times New Roman" panose="02020603050405020304" pitchFamily="18" charset="0"/>
            </a:endParaRPr>
          </a:p>
          <a:p>
            <a:r>
              <a:rPr lang="es-CO" dirty="0" smtClean="0">
                <a:solidFill>
                  <a:srgbClr val="FF0000"/>
                </a:solidFill>
              </a:rPr>
              <a:t>Información:</a:t>
            </a:r>
            <a:r>
              <a:rPr lang="es-CO" dirty="0">
                <a:solidFill>
                  <a:schemeClr val="tx1"/>
                </a:solidFill>
              </a:rPr>
              <a:t> </a:t>
            </a:r>
            <a:r>
              <a:rPr lang="es-CO" dirty="0">
                <a:hlinkClick r:id="rId10"/>
              </a:rPr>
              <a:t>Yo </a:t>
            </a:r>
            <a:r>
              <a:rPr lang="es-CO" dirty="0" smtClean="0">
                <a:hlinkClick r:id="rId10"/>
              </a:rPr>
              <a:t>empresa.</a:t>
            </a:r>
            <a:r>
              <a:rPr lang="es-CO" dirty="0" smtClean="0">
                <a:solidFill>
                  <a:schemeClr val="tx1"/>
                </a:solidFill>
                <a:hlinkClick r:id="rId10"/>
              </a:rPr>
              <a:t> </a:t>
            </a:r>
            <a:r>
              <a:rPr lang="es-CO" dirty="0" smtClean="0"/>
              <a:t> </a:t>
            </a:r>
            <a:r>
              <a:rPr lang="es-CO" dirty="0" smtClean="0">
                <a:solidFill>
                  <a:schemeClr val="tx1"/>
                </a:solidFill>
              </a:rPr>
              <a:t>2016. [Archivo de video]. </a:t>
            </a:r>
            <a:r>
              <a:rPr lang="es-CO" dirty="0">
                <a:solidFill>
                  <a:schemeClr val="tx1"/>
                </a:solidFill>
              </a:rPr>
              <a:t>Recuperado de</a:t>
            </a:r>
            <a:r>
              <a:rPr lang="es-CO" dirty="0" smtClean="0">
                <a:solidFill>
                  <a:schemeClr val="tx1"/>
                </a:solidFill>
              </a:rPr>
              <a:t>: </a:t>
            </a:r>
            <a:r>
              <a:rPr lang="es-ES" u="sng" dirty="0">
                <a:hlinkClick r:id="rId11" invalidUrl="https:///"/>
              </a:rPr>
              <a:t>https</a:t>
            </a:r>
            <a:r>
              <a:rPr lang="es-ES" u="sng" dirty="0" smtClean="0">
                <a:hlinkClick r:id="rId12" invalidUrl="https:///"/>
              </a:rPr>
              <a:t>://</a:t>
            </a:r>
            <a:r>
              <a:rPr lang="es-ES" u="sng" dirty="0">
                <a:solidFill>
                  <a:srgbClr val="0000FF"/>
                </a:solidFill>
                <a:latin typeface="Arial" panose="020B0604020202020204" pitchFamily="34" charset="0"/>
                <a:ea typeface="Times New Roman" panose="02020603050405020304" pitchFamily="18" charset="0"/>
                <a:hlinkClick r:id="rId9"/>
              </a:rPr>
              <a:t>https://www.youtube.com/watch?v=mkUWW0_bBPM</a:t>
            </a:r>
            <a:endParaRPr lang="es-CO" sz="1050" dirty="0">
              <a:latin typeface="Times New Roman" panose="02020603050405020304" pitchFamily="18" charset="0"/>
              <a:ea typeface="Times New Roman" panose="02020603050405020304" pitchFamily="18" charset="0"/>
            </a:endParaRPr>
          </a:p>
        </p:txBody>
      </p:sp>
      <p:sp>
        <p:nvSpPr>
          <p:cNvPr id="19" name="CuadroTexto 18"/>
          <p:cNvSpPr txBox="1"/>
          <p:nvPr/>
        </p:nvSpPr>
        <p:spPr>
          <a:xfrm>
            <a:off x="3793407" y="13958215"/>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20" name="Rectángulo 19"/>
          <p:cNvSpPr/>
          <p:nvPr/>
        </p:nvSpPr>
        <p:spPr>
          <a:xfrm>
            <a:off x="1780272" y="16701628"/>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Costos, gastos y utilidad - Monitoria Matemática Financiera</a:t>
            </a:r>
          </a:p>
          <a:p>
            <a:r>
              <a:rPr lang="es-CO" dirty="0" smtClean="0">
                <a:solidFill>
                  <a:srgbClr val="FF0000"/>
                </a:solidFill>
              </a:rPr>
              <a:t>URL</a:t>
            </a:r>
            <a:r>
              <a:rPr lang="es-CO" dirty="0">
                <a:solidFill>
                  <a:srgbClr val="FF0000"/>
                </a:solidFill>
              </a:rPr>
              <a:t>: </a:t>
            </a:r>
            <a:r>
              <a:rPr lang="es-CO" dirty="0" smtClean="0">
                <a:solidFill>
                  <a:srgbClr val="FF0000"/>
                </a:solidFill>
              </a:rPr>
              <a:t> </a:t>
            </a:r>
            <a:r>
              <a:rPr lang="es-ES" u="sng" dirty="0">
                <a:solidFill>
                  <a:srgbClr val="0000FF"/>
                </a:solidFill>
                <a:latin typeface="Arial" panose="020B0604020202020204" pitchFamily="34" charset="0"/>
                <a:ea typeface="Times New Roman" panose="02020603050405020304" pitchFamily="18" charset="0"/>
                <a:hlinkClick r:id="rId13"/>
              </a:rPr>
              <a:t>https://www.youtube.com/watch?v=gk-m8TRPdLI&amp;t=2327s</a:t>
            </a:r>
            <a:endParaRPr lang="es-CO" sz="1050" dirty="0">
              <a:latin typeface="Times New Roman" panose="02020603050405020304" pitchFamily="18" charset="0"/>
              <a:ea typeface="Times New Roman" panose="02020603050405020304" pitchFamily="18" charset="0"/>
            </a:endParaRPr>
          </a:p>
          <a:p>
            <a:r>
              <a:rPr lang="es-CO" dirty="0" smtClean="0">
                <a:solidFill>
                  <a:srgbClr val="FF0000"/>
                </a:solidFill>
              </a:rPr>
              <a:t>Información:</a:t>
            </a:r>
            <a:r>
              <a:rPr lang="es-CO" dirty="0">
                <a:solidFill>
                  <a:schemeClr val="tx1"/>
                </a:solidFill>
              </a:rPr>
              <a:t> </a:t>
            </a:r>
            <a:r>
              <a:rPr lang="es-CO" dirty="0" err="1">
                <a:hlinkClick r:id="rId14"/>
              </a:rPr>
              <a:t>Monitoría</a:t>
            </a:r>
            <a:r>
              <a:rPr lang="es-CO" dirty="0">
                <a:hlinkClick r:id="rId14"/>
              </a:rPr>
              <a:t> </a:t>
            </a:r>
            <a:r>
              <a:rPr lang="es-CO" dirty="0" err="1" smtClean="0">
                <a:hlinkClick r:id="rId14"/>
              </a:rPr>
              <a:t>Ceipa</a:t>
            </a:r>
            <a:r>
              <a:rPr lang="es-CO" dirty="0" smtClean="0">
                <a:solidFill>
                  <a:schemeClr val="tx1"/>
                </a:solidFill>
              </a:rPr>
              <a:t>. 2019.  [Archivo de video]. </a:t>
            </a:r>
            <a:r>
              <a:rPr lang="es-CO" dirty="0">
                <a:solidFill>
                  <a:schemeClr val="tx1"/>
                </a:solidFill>
              </a:rPr>
              <a:t>Recuperado de</a:t>
            </a:r>
            <a:r>
              <a:rPr lang="es-CO" dirty="0" smtClean="0">
                <a:solidFill>
                  <a:schemeClr val="tx1"/>
                </a:solidFill>
              </a:rPr>
              <a:t>: </a:t>
            </a:r>
            <a:r>
              <a:rPr lang="es-ES" u="sng" dirty="0">
                <a:solidFill>
                  <a:srgbClr val="0000FF"/>
                </a:solidFill>
                <a:latin typeface="Arial" panose="020B0604020202020204" pitchFamily="34" charset="0"/>
                <a:ea typeface="Times New Roman" panose="02020603050405020304" pitchFamily="18" charset="0"/>
                <a:hlinkClick r:id="rId13"/>
              </a:rPr>
              <a:t>https://www.youtube.com/watch?v=gk-m8TRPdLI&amp;t=2327s</a:t>
            </a:r>
            <a:endParaRPr lang="es-CO" sz="1050" dirty="0">
              <a:latin typeface="Times New Roman" panose="02020603050405020304" pitchFamily="18" charset="0"/>
              <a:ea typeface="Times New Roman" panose="02020603050405020304" pitchFamily="18" charset="0"/>
            </a:endParaRPr>
          </a:p>
        </p:txBody>
      </p:sp>
      <p:sp>
        <p:nvSpPr>
          <p:cNvPr id="21" name="CuadroTexto 20"/>
          <p:cNvSpPr txBox="1"/>
          <p:nvPr/>
        </p:nvSpPr>
        <p:spPr>
          <a:xfrm>
            <a:off x="3902264" y="16385174"/>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3" name="Rectángulo 2"/>
          <p:cNvSpPr/>
          <p:nvPr/>
        </p:nvSpPr>
        <p:spPr>
          <a:xfrm>
            <a:off x="16064" y="15844730"/>
            <a:ext cx="11954236" cy="307777"/>
          </a:xfrm>
          <a:prstGeom prst="rect">
            <a:avLst/>
          </a:prstGeom>
        </p:spPr>
        <p:txBody>
          <a:bodyPr wrap="square">
            <a:spAutoFit/>
          </a:bodyPr>
          <a:lstStyle/>
          <a:p>
            <a:r>
              <a:rPr lang="es-ES" dirty="0">
                <a:latin typeface="Arial" panose="020B0604020202020204" pitchFamily="34" charset="0"/>
                <a:ea typeface="Times New Roman" panose="02020603050405020304" pitchFamily="18" charset="0"/>
              </a:rPr>
              <a:t>Finalmente, si </a:t>
            </a:r>
            <a:r>
              <a:rPr lang="es-ES" dirty="0" smtClean="0">
                <a:latin typeface="Arial" panose="020B0604020202020204" pitchFamily="34" charset="0"/>
                <a:ea typeface="Times New Roman" panose="02020603050405020304" pitchFamily="18" charset="0"/>
              </a:rPr>
              <a:t>deseas </a:t>
            </a:r>
            <a:r>
              <a:rPr lang="es-ES" dirty="0">
                <a:latin typeface="Arial" panose="020B0604020202020204" pitchFamily="34" charset="0"/>
                <a:ea typeface="Times New Roman" panose="02020603050405020304" pitchFamily="18" charset="0"/>
              </a:rPr>
              <a:t>conocer un poco más sobre los costos, gastos, depreciación y utilidad, los invitamos a revisar el siguiente </a:t>
            </a:r>
            <a:r>
              <a:rPr lang="es-ES" dirty="0" smtClean="0">
                <a:latin typeface="Arial" panose="020B0604020202020204" pitchFamily="34" charset="0"/>
                <a:ea typeface="Times New Roman" panose="02020603050405020304" pitchFamily="18" charset="0"/>
              </a:rPr>
              <a:t>video:</a:t>
            </a:r>
            <a:endParaRPr lang="es-CO" dirty="0"/>
          </a:p>
        </p:txBody>
      </p:sp>
    </p:spTree>
    <p:extLst>
      <p:ext uri="{BB962C8B-B14F-4D97-AF65-F5344CB8AC3E}">
        <p14:creationId xmlns:p14="http://schemas.microsoft.com/office/powerpoint/2010/main" val="958819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38"/>
        <p:cNvGrpSpPr/>
        <p:nvPr/>
      </p:nvGrpSpPr>
      <p:grpSpPr>
        <a:xfrm>
          <a:off x="0" y="0"/>
          <a:ext cx="0" cy="0"/>
          <a:chOff x="0" y="0"/>
          <a:chExt cx="0" cy="0"/>
        </a:xfrm>
      </p:grpSpPr>
      <p:sp>
        <p:nvSpPr>
          <p:cNvPr id="1039" name="Google Shape;1039;p156"/>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pro2_oa1_rama2b</a:t>
            </a:r>
            <a:endParaRPr dirty="0">
              <a:solidFill>
                <a:srgbClr val="00C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3689533873"/>
              </p:ext>
            </p:extLst>
          </p:nvPr>
        </p:nvGraphicFramePr>
        <p:xfrm>
          <a:off x="0" y="709715"/>
          <a:ext cx="12166800" cy="109732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err="1" smtClean="0">
                          <a:solidFill>
                            <a:srgbClr val="FF0000"/>
                          </a:solidFill>
                          <a:latin typeface="Arial"/>
                          <a:ea typeface="Arial"/>
                          <a:cs typeface="Arial"/>
                          <a:sym typeface="Arial"/>
                        </a:rPr>
                        <a:t>Avas</a:t>
                      </a:r>
                      <a:r>
                        <a:rPr lang="es-ES" sz="1200" b="0" dirty="0" smtClean="0">
                          <a:solidFill>
                            <a:srgbClr val="FF0000"/>
                          </a:solidFill>
                          <a:latin typeface="Arial"/>
                          <a:ea typeface="Arial"/>
                          <a:cs typeface="Arial"/>
                          <a:sym typeface="Arial"/>
                        </a:rPr>
                        <a:t> anteriores</a:t>
                      </a:r>
                      <a:r>
                        <a:rPr lang="es-ES" sz="1200" b="0" baseline="0" dirty="0" smtClean="0">
                          <a:solidFill>
                            <a:srgbClr val="FF0000"/>
                          </a:solidFill>
                          <a:latin typeface="Arial"/>
                          <a:ea typeface="Arial"/>
                          <a:cs typeface="Arial"/>
                          <a:sym typeface="Arial"/>
                        </a:rPr>
                        <a:t> a la reforma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Falso</a:t>
                      </a:r>
                      <a:r>
                        <a:rPr lang="es-CO" sz="1200" baseline="0" dirty="0" smtClean="0">
                          <a:solidFill>
                            <a:srgbClr val="FF0000"/>
                          </a:solidFill>
                          <a:latin typeface="Arial"/>
                          <a:ea typeface="Arial"/>
                          <a:cs typeface="Arial"/>
                          <a:sym typeface="Arial"/>
                        </a:rPr>
                        <a:t> y verdadero</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dirty="0" smtClean="0">
                          <a:solidFill>
                            <a:srgbClr val="FF0000"/>
                          </a:solidFill>
                          <a:latin typeface="Arial"/>
                          <a:ea typeface="Arial"/>
                          <a:cs typeface="Arial"/>
                          <a:sym typeface="Arial"/>
                        </a:rPr>
                        <a:t>N/A</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3610041070"/>
              </p:ext>
            </p:extLst>
          </p:nvPr>
        </p:nvGraphicFramePr>
        <p:xfrm>
          <a:off x="0" y="1841484"/>
          <a:ext cx="12192000" cy="960120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r>
                        <a:rPr lang="es-ES" sz="1400" b="0" i="0" u="none" strike="noStrike" cap="none" dirty="0" smtClean="0">
                          <a:solidFill>
                            <a:srgbClr val="000000"/>
                          </a:solidFill>
                          <a:effectLst/>
                          <a:latin typeface="Arial"/>
                          <a:ea typeface="Arial"/>
                          <a:cs typeface="Arial"/>
                          <a:sym typeface="Arial"/>
                        </a:rPr>
                        <a:t>Dentro del ámbito financiero, los egresos corresponden a uno de los principales rubros dentro de la valoración de un proyecto privado. Ahora bien, el rubro “egresos” puede ser muy amplio en el ámbito de los negocios, y por ello es muy importante que conozcas claramente la diferencia entre los tres elementos que contemplan la sección de egresos: costos – gastos e inversión. Para ello, te invitamos a ver el siguiente video: </a:t>
                      </a: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n-US" sz="1200" b="0" i="0" u="none" strike="noStrike" cap="none" dirty="0" smtClean="0">
                        <a:solidFill>
                          <a:srgbClr val="000000"/>
                        </a:solidFill>
                        <a:effectLst/>
                        <a:latin typeface="Arial"/>
                        <a:ea typeface="Arial"/>
                        <a:cs typeface="Arial"/>
                        <a:sym typeface="Arial"/>
                      </a:endParaRPr>
                    </a:p>
                    <a:p>
                      <a:endParaRPr lang="en-US" sz="1200" b="0" i="0" u="none" strike="noStrike" cap="none" dirty="0" smtClean="0">
                        <a:solidFill>
                          <a:srgbClr val="000000"/>
                        </a:solidFill>
                        <a:effectLst/>
                        <a:latin typeface="Arial"/>
                        <a:ea typeface="Arial"/>
                        <a:cs typeface="Arial"/>
                        <a:sym typeface="Arial"/>
                      </a:endParaRPr>
                    </a:p>
                    <a:p>
                      <a:endParaRPr lang="en-US" sz="1200" b="0" i="0" u="none" strike="noStrike" cap="none" dirty="0" smtClean="0">
                        <a:solidFill>
                          <a:srgbClr val="000000"/>
                        </a:solidFill>
                        <a:effectLst/>
                        <a:latin typeface="Arial"/>
                        <a:ea typeface="Arial"/>
                        <a:cs typeface="Arial"/>
                        <a:sym typeface="Arial"/>
                      </a:endParaRPr>
                    </a:p>
                    <a:p>
                      <a:endParaRPr lang="en-US" sz="1200" b="0" i="0" u="none" strike="noStrike" cap="none" dirty="0" smtClean="0">
                        <a:solidFill>
                          <a:srgbClr val="000000"/>
                        </a:solidFill>
                        <a:effectLst/>
                        <a:latin typeface="Arial"/>
                        <a:ea typeface="Arial"/>
                        <a:cs typeface="Arial"/>
                        <a:sym typeface="Arial"/>
                      </a:endParaRPr>
                    </a:p>
                    <a:p>
                      <a:endParaRPr lang="en-US" sz="1200" b="0" i="0" u="none" strike="noStrike" cap="none" dirty="0" smtClean="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201822211"/>
                  </a:ext>
                </a:extLst>
              </a:tr>
              <a:tr h="509537">
                <a:tc>
                  <a:txBody>
                    <a:bodyPr/>
                    <a:lstStyle/>
                    <a:p>
                      <a:pPr marL="285750" indent="-285750" algn="just">
                        <a:buFont typeface="Arial" panose="020B0604020202020204" pitchFamily="34" charset="0"/>
                        <a:buChar char="•"/>
                      </a:pPr>
                      <a:r>
                        <a:rPr lang="es-ES" sz="1400" b="1" i="0" u="none" strike="noStrike" cap="none" dirty="0" smtClean="0">
                          <a:solidFill>
                            <a:srgbClr val="000000"/>
                          </a:solidFill>
                          <a:effectLst/>
                          <a:latin typeface="Arial"/>
                          <a:ea typeface="Arial"/>
                          <a:cs typeface="Arial"/>
                          <a:sym typeface="Arial"/>
                        </a:rPr>
                        <a:t>Los costos fijos,</a:t>
                      </a:r>
                      <a:r>
                        <a:rPr lang="es-ES" sz="1400" b="0" i="0" u="none" strike="noStrike" cap="none" dirty="0" smtClean="0">
                          <a:solidFill>
                            <a:srgbClr val="000000"/>
                          </a:solidFill>
                          <a:effectLst/>
                          <a:latin typeface="Arial"/>
                          <a:ea typeface="Arial"/>
                          <a:cs typeface="Arial"/>
                          <a:sym typeface="Arial"/>
                        </a:rPr>
                        <a:t> son aquellas salidas de dinero que van asociados directamente a la generación de productos o servicios, y además que siempre existirán independientemente de la facturación. Se deben identificar, explicar, y calcular mensual y anualmente.</a:t>
                      </a:r>
                      <a:endParaRPr lang="es-CO" sz="1400" b="0" i="0" u="none" strike="noStrike" cap="none" dirty="0" smtClean="0">
                        <a:solidFill>
                          <a:srgbClr val="000000"/>
                        </a:solidFill>
                        <a:effectLst/>
                        <a:latin typeface="Arial"/>
                        <a:ea typeface="Arial"/>
                        <a:cs typeface="Arial"/>
                        <a:sym typeface="Arial"/>
                      </a:endParaRPr>
                    </a:p>
                    <a:p>
                      <a:pPr marL="285750" indent="-285750" algn="just">
                        <a:buFont typeface="Arial" panose="020B0604020202020204" pitchFamily="34" charset="0"/>
                        <a:buChar char="•"/>
                      </a:pPr>
                      <a:r>
                        <a:rPr lang="es-ES" sz="1400" b="1" i="0" u="none" strike="noStrike" cap="none" dirty="0" smtClean="0">
                          <a:solidFill>
                            <a:srgbClr val="000000"/>
                          </a:solidFill>
                          <a:effectLst/>
                          <a:latin typeface="Arial"/>
                          <a:ea typeface="Arial"/>
                          <a:cs typeface="Arial"/>
                          <a:sym typeface="Arial"/>
                        </a:rPr>
                        <a:t>Los costos variables,</a:t>
                      </a:r>
                      <a:r>
                        <a:rPr lang="es-ES" sz="1400" b="0" i="0" u="none" strike="noStrike" cap="none" dirty="0" smtClean="0">
                          <a:solidFill>
                            <a:srgbClr val="000000"/>
                          </a:solidFill>
                          <a:effectLst/>
                          <a:latin typeface="Arial"/>
                          <a:ea typeface="Arial"/>
                          <a:cs typeface="Arial"/>
                          <a:sym typeface="Arial"/>
                        </a:rPr>
                        <a:t> son aquellas salidas de dinero que serán asociados directamente a la generación de productos o servicios, dependerán directamente de la facturación. Se deben identificar, explicar, y calcular por producto. </a:t>
                      </a:r>
                      <a:endParaRPr lang="es-CO" sz="1400" b="0" i="0" u="none" strike="noStrike" cap="none" dirty="0" smtClean="0">
                        <a:solidFill>
                          <a:srgbClr val="000000"/>
                        </a:solidFill>
                        <a:effectLst/>
                        <a:latin typeface="Arial"/>
                        <a:ea typeface="Arial"/>
                        <a:cs typeface="Arial"/>
                        <a:sym typeface="Arial"/>
                      </a:endParaRPr>
                    </a:p>
                    <a:p>
                      <a:pPr marL="285750" indent="-285750" algn="just">
                        <a:buFont typeface="Arial" panose="020B0604020202020204" pitchFamily="34" charset="0"/>
                        <a:buChar char="•"/>
                      </a:pPr>
                      <a:r>
                        <a:rPr lang="es-ES" sz="1400" b="1" i="0" u="none" strike="noStrike" cap="none" dirty="0" smtClean="0">
                          <a:solidFill>
                            <a:srgbClr val="000000"/>
                          </a:solidFill>
                          <a:effectLst/>
                          <a:latin typeface="Arial"/>
                          <a:ea typeface="Arial"/>
                          <a:cs typeface="Arial"/>
                          <a:sym typeface="Arial"/>
                        </a:rPr>
                        <a:t>Los gastos,</a:t>
                      </a:r>
                      <a:r>
                        <a:rPr lang="es-ES" sz="1400" b="0" i="0" u="none" strike="noStrike" cap="none" dirty="0" smtClean="0">
                          <a:solidFill>
                            <a:srgbClr val="000000"/>
                          </a:solidFill>
                          <a:effectLst/>
                          <a:latin typeface="Arial"/>
                          <a:ea typeface="Arial"/>
                          <a:cs typeface="Arial"/>
                          <a:sym typeface="Arial"/>
                        </a:rPr>
                        <a:t> son aquellas salidas de dinero que van asociados al negocio o al proyecto como ente global.</a:t>
                      </a:r>
                      <a:endParaRPr lang="es-CO" sz="1400" b="0" i="0" u="none" strike="noStrike" cap="none" dirty="0" smtClean="0">
                        <a:solidFill>
                          <a:srgbClr val="000000"/>
                        </a:solidFill>
                        <a:effectLst/>
                        <a:latin typeface="Arial"/>
                        <a:ea typeface="Arial"/>
                        <a:cs typeface="Arial"/>
                        <a:sym typeface="Arial"/>
                      </a:endParaRPr>
                    </a:p>
                    <a:p>
                      <a:pPr marL="285750" indent="-285750" algn="just">
                        <a:buFont typeface="Arial" panose="020B0604020202020204" pitchFamily="34" charset="0"/>
                        <a:buChar char="•"/>
                      </a:pPr>
                      <a:r>
                        <a:rPr lang="es-ES" sz="1400" b="1" i="0" u="none" strike="noStrike" cap="none" dirty="0" smtClean="0">
                          <a:solidFill>
                            <a:srgbClr val="000000"/>
                          </a:solidFill>
                          <a:effectLst/>
                          <a:latin typeface="Arial"/>
                          <a:ea typeface="Arial"/>
                          <a:cs typeface="Arial"/>
                          <a:sym typeface="Arial"/>
                        </a:rPr>
                        <a:t>La Inversión,</a:t>
                      </a:r>
                      <a:r>
                        <a:rPr lang="es-ES" sz="1400" b="0" i="0" u="none" strike="noStrike" cap="none" dirty="0" smtClean="0">
                          <a:solidFill>
                            <a:srgbClr val="000000"/>
                          </a:solidFill>
                          <a:effectLst/>
                          <a:latin typeface="Arial"/>
                          <a:ea typeface="Arial"/>
                          <a:cs typeface="Arial"/>
                          <a:sym typeface="Arial"/>
                        </a:rPr>
                        <a:t> corresponde a aquellas salidas de dinero asociados con la adquisición inicial de maquinaria y activos indispensables para el inicio estructural del negocio.</a:t>
                      </a:r>
                    </a:p>
                    <a:p>
                      <a:pPr marL="285750" indent="-285750" algn="just">
                        <a:buFont typeface="Arial" panose="020B0604020202020204" pitchFamily="34" charset="0"/>
                        <a:buChar char="•"/>
                      </a:pPr>
                      <a:endParaRPr lang="es-ES" sz="1400" b="0" i="0" u="none" strike="noStrike" cap="none" dirty="0" smtClean="0">
                        <a:solidFill>
                          <a:srgbClr val="000000"/>
                        </a:solidFill>
                        <a:effectLst/>
                        <a:latin typeface="Arial"/>
                        <a:ea typeface="Arial"/>
                        <a:cs typeface="Arial"/>
                        <a:sym typeface="Arial"/>
                      </a:endParaRPr>
                    </a:p>
                    <a:p>
                      <a:pPr marL="0" indent="0" algn="just">
                        <a:buFont typeface="Arial" panose="020B0604020202020204" pitchFamily="34" charset="0"/>
                        <a:buNone/>
                      </a:pPr>
                      <a:endParaRPr lang="es-CO" sz="1400" b="0" i="0" u="none" strike="noStrike" cap="none" dirty="0" smtClean="0">
                        <a:solidFill>
                          <a:srgbClr val="000000"/>
                        </a:solidFill>
                        <a:effectLst/>
                        <a:latin typeface="Arial"/>
                        <a:ea typeface="Arial"/>
                        <a:cs typeface="Arial"/>
                        <a:sym typeface="Arial"/>
                      </a:endParaRPr>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txBody>
                  <a:tcPr>
                    <a:solidFill>
                      <a:schemeClr val="bg1"/>
                    </a:solidFill>
                  </a:tcPr>
                </a:tc>
                <a:extLst>
                  <a:ext uri="{0D108BD9-81ED-4DB2-BD59-A6C34878D82A}">
                    <a16:rowId xmlns:a16="http://schemas.microsoft.com/office/drawing/2014/main" val="1158534500"/>
                  </a:ext>
                </a:extLst>
              </a:tr>
              <a:tr h="549316">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smtClean="0">
                          <a:solidFill>
                            <a:srgbClr val="000000"/>
                          </a:solidFill>
                          <a:effectLst/>
                          <a:latin typeface="Arial"/>
                          <a:ea typeface="Arial"/>
                          <a:cs typeface="Arial"/>
                          <a:sym typeface="Arial"/>
                        </a:rPr>
                        <a:t>Conocer la diferencia entre costos, gastos e inversión nos da una ventaja en la toma de decisiones gerenciales, ya que podremos determinar por dónde “está saliendo” el dinero que estamos colocando en el proyecto privado. Así como también será nuestro insumo principal al momento de valorar financieramente la rentabilidad futura del negocio. </a:t>
                      </a:r>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txBody>
                  <a:tcPr>
                    <a:solidFill>
                      <a:schemeClr val="bg1"/>
                    </a:solidFill>
                  </a:tcPr>
                </a:tc>
                <a:extLst>
                  <a:ext uri="{0D108BD9-81ED-4DB2-BD59-A6C34878D82A}">
                    <a16:rowId xmlns:a16="http://schemas.microsoft.com/office/drawing/2014/main" val="3817238265"/>
                  </a:ext>
                </a:extLst>
              </a:tr>
              <a:tr h="549316">
                <a:tc>
                  <a:txBody>
                    <a:bodyPr/>
                    <a:lstStyle/>
                    <a:p>
                      <a:pPr algn="just"/>
                      <a:r>
                        <a:rPr lang="es-ES" dirty="0" smtClean="0">
                          <a:latin typeface="Arial" panose="020B0604020202020204" pitchFamily="34" charset="0"/>
                          <a:ea typeface="Times New Roman" panose="02020603050405020304" pitchFamily="18" charset="0"/>
                        </a:rPr>
                        <a:t>El conocimiento de los costos, nos brinda también una información importante, no solo a nivel de egresos, sino también al determinar el punto de equilibrio de una empresa, averigua más con el siguiente video:</a:t>
                      </a:r>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a:p>
                  </a:txBody>
                  <a:tcPr>
                    <a:solidFill>
                      <a:schemeClr val="bg1"/>
                    </a:solidFill>
                  </a:tcPr>
                </a:tc>
                <a:extLst>
                  <a:ext uri="{0D108BD9-81ED-4DB2-BD59-A6C34878D82A}">
                    <a16:rowId xmlns:a16="http://schemas.microsoft.com/office/drawing/2014/main" val="1788898674"/>
                  </a:ext>
                </a:extLst>
              </a:tr>
            </a:tbl>
          </a:graphicData>
        </a:graphic>
      </p:graphicFrame>
      <p:sp>
        <p:nvSpPr>
          <p:cNvPr id="9" name="Rectángulo 8"/>
          <p:cNvSpPr/>
          <p:nvPr/>
        </p:nvSpPr>
        <p:spPr>
          <a:xfrm>
            <a:off x="196500" y="175608"/>
            <a:ext cx="6920484" cy="400110"/>
          </a:xfrm>
          <a:prstGeom prst="rect">
            <a:avLst/>
          </a:prstGeom>
        </p:spPr>
        <p:txBody>
          <a:bodyPr wrap="none">
            <a:spAutoFit/>
          </a:bodyPr>
          <a:lstStyle/>
          <a:p>
            <a:r>
              <a:rPr lang="es-ES" sz="2000" b="1" dirty="0">
                <a:latin typeface="Arial" panose="020B0604020202020204" pitchFamily="34" charset="0"/>
                <a:ea typeface="Times New Roman" panose="02020603050405020304" pitchFamily="18" charset="0"/>
              </a:rPr>
              <a:t>Egresos: </a:t>
            </a:r>
            <a:r>
              <a:rPr lang="es-ES" sz="2000" b="1" dirty="0" smtClean="0">
                <a:latin typeface="Arial" panose="020B0604020202020204" pitchFamily="34" charset="0"/>
                <a:ea typeface="Times New Roman" panose="02020603050405020304" pitchFamily="18" charset="0"/>
              </a:rPr>
              <a:t>cómo </a:t>
            </a:r>
            <a:r>
              <a:rPr lang="es-ES" sz="2000" b="1" dirty="0">
                <a:latin typeface="Arial" panose="020B0604020202020204" pitchFamily="34" charset="0"/>
                <a:ea typeface="Times New Roman" panose="02020603050405020304" pitchFamily="18" charset="0"/>
              </a:rPr>
              <a:t>diferenciar </a:t>
            </a:r>
            <a:r>
              <a:rPr lang="es-ES" sz="2000" b="1" dirty="0" smtClean="0">
                <a:latin typeface="Arial" panose="020B0604020202020204" pitchFamily="34" charset="0"/>
                <a:ea typeface="Times New Roman" panose="02020603050405020304" pitchFamily="18" charset="0"/>
              </a:rPr>
              <a:t>costos </a:t>
            </a:r>
            <a:r>
              <a:rPr lang="es-ES" sz="2000" b="1" dirty="0">
                <a:latin typeface="Arial" panose="020B0604020202020204" pitchFamily="34" charset="0"/>
                <a:ea typeface="Times New Roman" panose="02020603050405020304" pitchFamily="18" charset="0"/>
              </a:rPr>
              <a:t>– </a:t>
            </a:r>
            <a:r>
              <a:rPr lang="es-ES" sz="2000" b="1" dirty="0" smtClean="0">
                <a:latin typeface="Arial" panose="020B0604020202020204" pitchFamily="34" charset="0"/>
                <a:ea typeface="Times New Roman" panose="02020603050405020304" pitchFamily="18" charset="0"/>
              </a:rPr>
              <a:t>gastos </a:t>
            </a:r>
            <a:r>
              <a:rPr lang="es-ES" sz="2000" b="1" dirty="0">
                <a:latin typeface="Arial" panose="020B0604020202020204" pitchFamily="34" charset="0"/>
                <a:ea typeface="Times New Roman" panose="02020603050405020304" pitchFamily="18" charset="0"/>
              </a:rPr>
              <a:t>– </a:t>
            </a:r>
            <a:r>
              <a:rPr lang="es-ES" sz="2000" b="1" dirty="0" smtClean="0">
                <a:latin typeface="Arial" panose="020B0604020202020204" pitchFamily="34" charset="0"/>
                <a:ea typeface="Times New Roman" panose="02020603050405020304" pitchFamily="18" charset="0"/>
              </a:rPr>
              <a:t>inversión </a:t>
            </a:r>
            <a:endParaRPr lang="es-CO" sz="2000" dirty="0"/>
          </a:p>
        </p:txBody>
      </p:sp>
      <p:sp>
        <p:nvSpPr>
          <p:cNvPr id="2" name="Rectángulo 1"/>
          <p:cNvSpPr/>
          <p:nvPr/>
        </p:nvSpPr>
        <p:spPr>
          <a:xfrm>
            <a:off x="9416715" y="3075572"/>
            <a:ext cx="757989" cy="67376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V</a:t>
            </a:r>
            <a:endParaRPr lang="es-CO" dirty="0"/>
          </a:p>
        </p:txBody>
      </p:sp>
      <p:sp>
        <p:nvSpPr>
          <p:cNvPr id="22" name="Rectángulo 21"/>
          <p:cNvSpPr/>
          <p:nvPr/>
        </p:nvSpPr>
        <p:spPr>
          <a:xfrm>
            <a:off x="8257673" y="3075571"/>
            <a:ext cx="757989" cy="67376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F</a:t>
            </a:r>
          </a:p>
        </p:txBody>
      </p:sp>
      <p:sp>
        <p:nvSpPr>
          <p:cNvPr id="23" name="Rectángulo 22"/>
          <p:cNvSpPr/>
          <p:nvPr/>
        </p:nvSpPr>
        <p:spPr>
          <a:xfrm>
            <a:off x="9416715" y="6521115"/>
            <a:ext cx="757989" cy="67376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V</a:t>
            </a:r>
            <a:endParaRPr lang="es-CO" dirty="0"/>
          </a:p>
        </p:txBody>
      </p:sp>
      <p:sp>
        <p:nvSpPr>
          <p:cNvPr id="24" name="Rectángulo 23"/>
          <p:cNvSpPr/>
          <p:nvPr/>
        </p:nvSpPr>
        <p:spPr>
          <a:xfrm>
            <a:off x="8257673" y="6521114"/>
            <a:ext cx="757989" cy="67376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F</a:t>
            </a:r>
          </a:p>
        </p:txBody>
      </p:sp>
      <p:sp>
        <p:nvSpPr>
          <p:cNvPr id="25" name="Rectángulo 24"/>
          <p:cNvSpPr/>
          <p:nvPr/>
        </p:nvSpPr>
        <p:spPr>
          <a:xfrm>
            <a:off x="9416715" y="8854665"/>
            <a:ext cx="757989" cy="67376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V</a:t>
            </a:r>
            <a:endParaRPr lang="es-CO" dirty="0"/>
          </a:p>
        </p:txBody>
      </p:sp>
      <p:sp>
        <p:nvSpPr>
          <p:cNvPr id="27" name="Rectángulo 26"/>
          <p:cNvSpPr/>
          <p:nvPr/>
        </p:nvSpPr>
        <p:spPr>
          <a:xfrm>
            <a:off x="8257673" y="8869254"/>
            <a:ext cx="757989" cy="67376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F</a:t>
            </a:r>
          </a:p>
        </p:txBody>
      </p:sp>
      <p:sp>
        <p:nvSpPr>
          <p:cNvPr id="3" name="CuadroTexto 2"/>
          <p:cNvSpPr txBox="1"/>
          <p:nvPr/>
        </p:nvSpPr>
        <p:spPr>
          <a:xfrm>
            <a:off x="930063" y="3258566"/>
            <a:ext cx="6835526" cy="307777"/>
          </a:xfrm>
          <a:prstGeom prst="rect">
            <a:avLst/>
          </a:prstGeom>
          <a:noFill/>
        </p:spPr>
        <p:txBody>
          <a:bodyPr wrap="none" rtlCol="0">
            <a:spAutoFit/>
          </a:bodyPr>
          <a:lstStyle/>
          <a:p>
            <a:r>
              <a:rPr lang="es-CO" dirty="0" smtClean="0"/>
              <a:t>¿La inversión corresponde a un rubro indispensable dentro de un proyecto privado?</a:t>
            </a:r>
            <a:endParaRPr lang="es-CO" dirty="0"/>
          </a:p>
        </p:txBody>
      </p:sp>
      <p:sp>
        <p:nvSpPr>
          <p:cNvPr id="4" name="CuadroTexto 3"/>
          <p:cNvSpPr txBox="1"/>
          <p:nvPr/>
        </p:nvSpPr>
        <p:spPr>
          <a:xfrm>
            <a:off x="3047542" y="2779676"/>
            <a:ext cx="4480714" cy="307777"/>
          </a:xfrm>
          <a:prstGeom prst="rect">
            <a:avLst/>
          </a:prstGeom>
          <a:noFill/>
        </p:spPr>
        <p:txBody>
          <a:bodyPr wrap="none" rtlCol="0">
            <a:spAutoFit/>
          </a:bodyPr>
          <a:lstStyle/>
          <a:p>
            <a:pPr algn="ctr"/>
            <a:r>
              <a:rPr lang="es-CO" i="1" dirty="0" smtClean="0">
                <a:solidFill>
                  <a:schemeClr val="bg1">
                    <a:lumMod val="50000"/>
                  </a:schemeClr>
                </a:solidFill>
              </a:rPr>
              <a:t>Responde si es falso o verdadero según corresponde.</a:t>
            </a:r>
            <a:endParaRPr lang="es-CO" i="1" dirty="0">
              <a:solidFill>
                <a:schemeClr val="bg1">
                  <a:lumMod val="50000"/>
                </a:schemeClr>
              </a:solidFill>
            </a:endParaRPr>
          </a:p>
        </p:txBody>
      </p:sp>
      <p:sp>
        <p:nvSpPr>
          <p:cNvPr id="5" name="CuadroTexto 4"/>
          <p:cNvSpPr txBox="1"/>
          <p:nvPr/>
        </p:nvSpPr>
        <p:spPr>
          <a:xfrm>
            <a:off x="8492068" y="3166233"/>
            <a:ext cx="861690" cy="400110"/>
          </a:xfrm>
          <a:prstGeom prst="rect">
            <a:avLst/>
          </a:prstGeom>
          <a:noFill/>
        </p:spPr>
        <p:txBody>
          <a:bodyPr wrap="square" rtlCol="0">
            <a:spAutoFit/>
          </a:bodyPr>
          <a:lstStyle/>
          <a:p>
            <a:r>
              <a:rPr lang="es-CO" sz="2000" dirty="0" smtClean="0"/>
              <a:t>X</a:t>
            </a:r>
            <a:endParaRPr lang="es-CO" sz="2000" dirty="0"/>
          </a:p>
        </p:txBody>
      </p:sp>
      <p:sp>
        <p:nvSpPr>
          <p:cNvPr id="18" name="CuadroTexto 17"/>
          <p:cNvSpPr txBox="1"/>
          <p:nvPr/>
        </p:nvSpPr>
        <p:spPr>
          <a:xfrm>
            <a:off x="1740191" y="6704109"/>
            <a:ext cx="5376793" cy="307777"/>
          </a:xfrm>
          <a:prstGeom prst="rect">
            <a:avLst/>
          </a:prstGeom>
          <a:noFill/>
        </p:spPr>
        <p:txBody>
          <a:bodyPr wrap="none" rtlCol="0">
            <a:spAutoFit/>
          </a:bodyPr>
          <a:lstStyle/>
          <a:p>
            <a:r>
              <a:rPr lang="es-CO" dirty="0" smtClean="0"/>
              <a:t>¿Los costos variables son salidas de dinero por comprar activos?</a:t>
            </a:r>
            <a:endParaRPr lang="es-CO" dirty="0"/>
          </a:p>
        </p:txBody>
      </p:sp>
      <p:sp>
        <p:nvSpPr>
          <p:cNvPr id="19" name="CuadroTexto 18"/>
          <p:cNvSpPr txBox="1"/>
          <p:nvPr/>
        </p:nvSpPr>
        <p:spPr>
          <a:xfrm>
            <a:off x="8480559" y="6740241"/>
            <a:ext cx="861690" cy="400110"/>
          </a:xfrm>
          <a:prstGeom prst="rect">
            <a:avLst/>
          </a:prstGeom>
          <a:noFill/>
        </p:spPr>
        <p:txBody>
          <a:bodyPr wrap="square" rtlCol="0">
            <a:spAutoFit/>
          </a:bodyPr>
          <a:lstStyle/>
          <a:p>
            <a:r>
              <a:rPr lang="es-CO" sz="2000" dirty="0" smtClean="0"/>
              <a:t>X</a:t>
            </a:r>
            <a:endParaRPr lang="es-CO" sz="2000" dirty="0"/>
          </a:p>
        </p:txBody>
      </p:sp>
      <p:sp>
        <p:nvSpPr>
          <p:cNvPr id="20" name="CuadroTexto 19"/>
          <p:cNvSpPr txBox="1"/>
          <p:nvPr/>
        </p:nvSpPr>
        <p:spPr>
          <a:xfrm>
            <a:off x="1740191" y="9026187"/>
            <a:ext cx="6418745" cy="307777"/>
          </a:xfrm>
          <a:prstGeom prst="rect">
            <a:avLst/>
          </a:prstGeom>
          <a:noFill/>
        </p:spPr>
        <p:txBody>
          <a:bodyPr wrap="none" rtlCol="0">
            <a:spAutoFit/>
          </a:bodyPr>
          <a:lstStyle/>
          <a:p>
            <a:r>
              <a:rPr lang="es-CO" dirty="0" smtClean="0"/>
              <a:t>¿Es importante diferenciar estos tres factores dentro de un proyecto privado?</a:t>
            </a:r>
            <a:endParaRPr lang="es-CO" dirty="0"/>
          </a:p>
        </p:txBody>
      </p:sp>
      <p:sp>
        <p:nvSpPr>
          <p:cNvPr id="21" name="CuadroTexto 20"/>
          <p:cNvSpPr txBox="1"/>
          <p:nvPr/>
        </p:nvSpPr>
        <p:spPr>
          <a:xfrm>
            <a:off x="9701756" y="9043169"/>
            <a:ext cx="861690" cy="400110"/>
          </a:xfrm>
          <a:prstGeom prst="rect">
            <a:avLst/>
          </a:prstGeom>
          <a:noFill/>
        </p:spPr>
        <p:txBody>
          <a:bodyPr wrap="square" rtlCol="0">
            <a:spAutoFit/>
          </a:bodyPr>
          <a:lstStyle/>
          <a:p>
            <a:r>
              <a:rPr lang="es-CO" sz="2000" dirty="0" smtClean="0"/>
              <a:t>X</a:t>
            </a:r>
            <a:endParaRPr lang="es-CO" sz="2000" dirty="0"/>
          </a:p>
        </p:txBody>
      </p:sp>
    </p:spTree>
    <p:extLst>
      <p:ext uri="{BB962C8B-B14F-4D97-AF65-F5344CB8AC3E}">
        <p14:creationId xmlns:p14="http://schemas.microsoft.com/office/powerpoint/2010/main" val="3009503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18"/>
        <p:cNvGrpSpPr/>
        <p:nvPr/>
      </p:nvGrpSpPr>
      <p:grpSpPr>
        <a:xfrm>
          <a:off x="0" y="0"/>
          <a:ext cx="0" cy="0"/>
          <a:chOff x="0" y="0"/>
          <a:chExt cx="0" cy="0"/>
        </a:xfrm>
      </p:grpSpPr>
      <p:sp>
        <p:nvSpPr>
          <p:cNvPr id="1019" name="Google Shape;1019;p15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r>
              <a:rPr lang="es-ES" dirty="0">
                <a:solidFill>
                  <a:srgbClr val="00C000"/>
                </a:solidFill>
              </a:rPr>
              <a:t>Rama 3</a:t>
            </a:r>
            <a:r>
              <a:rPr lang="es-ES" dirty="0" smtClean="0">
                <a:solidFill>
                  <a:srgbClr val="00C000"/>
                </a:solidFill>
              </a:rPr>
              <a:t/>
            </a:r>
            <a:br>
              <a:rPr lang="es-ES" dirty="0" smtClean="0">
                <a:solidFill>
                  <a:srgbClr val="00C000"/>
                </a:solidFill>
              </a:rPr>
            </a:br>
            <a:r>
              <a:rPr lang="es-ES" dirty="0" smtClean="0">
                <a:solidFill>
                  <a:srgbClr val="00C000"/>
                </a:solidFill>
              </a:rPr>
              <a:t/>
            </a:r>
            <a:br>
              <a:rPr lang="es-ES" dirty="0" smtClean="0">
                <a:solidFill>
                  <a:srgbClr val="00C000"/>
                </a:solidFill>
              </a:rPr>
            </a:br>
            <a:endParaRPr sz="1200" dirty="0">
              <a:solidFill>
                <a:srgbClr val="00C000"/>
              </a:solidFill>
            </a:endParaRPr>
          </a:p>
        </p:txBody>
      </p:sp>
      <p:sp>
        <p:nvSpPr>
          <p:cNvPr id="1020" name="Google Shape;1020;p15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a:t>
            </a:r>
            <a:r>
              <a:rPr lang="es-ES" dirty="0" smtClean="0">
                <a:solidFill>
                  <a:srgbClr val="00C000"/>
                </a:solidFill>
                <a:latin typeface="Arial"/>
                <a:ea typeface="Arial"/>
                <a:cs typeface="Arial"/>
                <a:sym typeface="Arial"/>
              </a:rPr>
              <a:t>_oa1_rama3a</a:t>
            </a:r>
            <a:endParaRPr dirty="0">
              <a:solidFill>
                <a:srgbClr val="00C000"/>
              </a:solidFill>
              <a:latin typeface="Arial"/>
              <a:ea typeface="Arial"/>
              <a:cs typeface="Arial"/>
              <a:sym typeface="Arial"/>
            </a:endParaRPr>
          </a:p>
        </p:txBody>
      </p:sp>
      <p:sp>
        <p:nvSpPr>
          <p:cNvPr id="2" name="Rectángulo 1"/>
          <p:cNvSpPr/>
          <p:nvPr/>
        </p:nvSpPr>
        <p:spPr>
          <a:xfrm>
            <a:off x="1895171" y="3094385"/>
            <a:ext cx="8401659" cy="400110"/>
          </a:xfrm>
          <a:prstGeom prst="rect">
            <a:avLst/>
          </a:prstGeom>
        </p:spPr>
        <p:txBody>
          <a:bodyPr wrap="none">
            <a:spAutoFit/>
          </a:bodyPr>
          <a:lstStyle/>
          <a:p>
            <a:pPr algn="just"/>
            <a:r>
              <a:rPr lang="es-ES" sz="2000" b="1" dirty="0">
                <a:latin typeface="Arial" panose="020B0604020202020204" pitchFamily="34" charset="0"/>
                <a:ea typeface="Times New Roman" panose="02020603050405020304" pitchFamily="18" charset="0"/>
              </a:rPr>
              <a:t>La importancia de conocer a la competencia y sus precios de venta</a:t>
            </a:r>
            <a:endParaRPr lang="es-CO"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21747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3968834815"/>
              </p:ext>
            </p:extLst>
          </p:nvPr>
        </p:nvGraphicFramePr>
        <p:xfrm>
          <a:off x="0" y="709715"/>
          <a:ext cx="12166800" cy="176788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err="1" smtClean="0">
                          <a:solidFill>
                            <a:srgbClr val="FF0000"/>
                          </a:solidFill>
                          <a:latin typeface="Arial"/>
                          <a:ea typeface="Arial"/>
                          <a:cs typeface="Arial"/>
                          <a:sym typeface="Arial"/>
                        </a:rPr>
                        <a:t>Avas</a:t>
                      </a:r>
                      <a:r>
                        <a:rPr lang="es-ES" sz="1200" b="0" dirty="0" smtClean="0">
                          <a:solidFill>
                            <a:srgbClr val="FF0000"/>
                          </a:solidFill>
                          <a:latin typeface="Arial"/>
                          <a:ea typeface="Arial"/>
                          <a:cs typeface="Arial"/>
                          <a:sym typeface="Arial"/>
                        </a:rPr>
                        <a:t> anteriores</a:t>
                      </a:r>
                      <a:r>
                        <a:rPr lang="es-ES" sz="1200" b="0" baseline="0" dirty="0" smtClean="0">
                          <a:solidFill>
                            <a:srgbClr val="FF0000"/>
                          </a:solidFill>
                          <a:latin typeface="Arial"/>
                          <a:ea typeface="Arial"/>
                          <a:cs typeface="Arial"/>
                          <a:sym typeface="Arial"/>
                        </a:rPr>
                        <a:t> a la reforma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dirty="0" smtClean="0">
                          <a:solidFill>
                            <a:srgbClr val="FF0000"/>
                          </a:solidFill>
                          <a:latin typeface="Arial"/>
                          <a:ea typeface="Arial"/>
                          <a:cs typeface="Arial"/>
                          <a:sym typeface="Arial"/>
                        </a:rPr>
                        <a:t>Imagen texto. Vincular</a:t>
                      </a:r>
                      <a:r>
                        <a:rPr lang="es-CO" sz="1200" baseline="0" dirty="0" smtClean="0">
                          <a:solidFill>
                            <a:srgbClr val="FF0000"/>
                          </a:solidFill>
                          <a:latin typeface="Arial"/>
                          <a:ea typeface="Arial"/>
                          <a:cs typeface="Arial"/>
                          <a:sym typeface="Arial"/>
                        </a:rPr>
                        <a:t> botones a links: </a:t>
                      </a:r>
                      <a:r>
                        <a:rPr lang="es-ES" sz="1400" b="0" i="0" u="sng" strike="noStrike" cap="none" dirty="0" smtClean="0">
                          <a:solidFill>
                            <a:schemeClr val="dk1"/>
                          </a:solidFill>
                          <a:effectLst/>
                          <a:latin typeface="Calibri"/>
                          <a:ea typeface="Calibri"/>
                          <a:cs typeface="Calibri"/>
                          <a:sym typeface="Arial"/>
                          <a:hlinkClick r:id="rId3"/>
                        </a:rPr>
                        <a:t>https://www.emprendepyme.net/por-que-es-importante-analizar-a-la-competencia-para-crear-una-empresa.html</a:t>
                      </a:r>
                      <a:endParaRPr lang="es-ES"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rgbClr val="000000"/>
                          </a:solidFill>
                          <a:effectLst/>
                          <a:latin typeface="Arial"/>
                          <a:ea typeface="Arial"/>
                          <a:cs typeface="Arial"/>
                          <a:sym typeface="Arial"/>
                          <a:hlinkClick r:id="rId4"/>
                        </a:rPr>
                        <a:t>https://soyrafaramos.com/que-es-el-benchmarking-y-para-que-sirve/</a:t>
                      </a:r>
                      <a:endParaRPr lang="es-CO" sz="14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5"/>
                        </a:rPr>
                        <a:t>https://icontent.ceipa.edu.co/icontent/faces/jsp/despliegue/contenido/despliegueContenidoItem.jsp?itemEstructurado=3671</a:t>
                      </a:r>
                      <a:endParaRPr lang="es-CO" sz="14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200" b="0"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2544999418"/>
              </p:ext>
            </p:extLst>
          </p:nvPr>
        </p:nvGraphicFramePr>
        <p:xfrm>
          <a:off x="-25200" y="2209536"/>
          <a:ext cx="12192000" cy="454152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r>
                        <a:rPr lang="es-ES" sz="1400" b="0" i="0" u="none" strike="noStrike" cap="none" dirty="0" smtClean="0">
                          <a:solidFill>
                            <a:srgbClr val="000000"/>
                          </a:solidFill>
                          <a:effectLst/>
                          <a:latin typeface="Arial"/>
                          <a:ea typeface="Arial"/>
                          <a:cs typeface="Arial"/>
                          <a:sym typeface="Arial"/>
                        </a:rPr>
                        <a:t>Cuando estableces un proyecto privado, debes tener en consideración que entrarás a un mercado competitivo, en este sentido, analizar la competencia será fundamental, no sólo a nivel de precios, sino también a nivel de ofrecimiento y ventaja competitiva. Entiende</a:t>
                      </a:r>
                      <a:r>
                        <a:rPr lang="es-ES" sz="1400" b="0" i="0" u="none" strike="noStrike" cap="none" baseline="0" dirty="0" smtClean="0">
                          <a:solidFill>
                            <a:srgbClr val="000000"/>
                          </a:solidFill>
                          <a:effectLst/>
                          <a:latin typeface="Arial"/>
                          <a:ea typeface="Arial"/>
                          <a:cs typeface="Arial"/>
                          <a:sym typeface="Arial"/>
                        </a:rPr>
                        <a:t> más por medio del siguiente artículo:</a:t>
                      </a:r>
                    </a:p>
                    <a:p>
                      <a:endParaRPr lang="es-ES" sz="1400" b="0" i="0" u="none" strike="noStrike" cap="none" baseline="0" dirty="0" smtClean="0">
                        <a:solidFill>
                          <a:srgbClr val="000000"/>
                        </a:solidFill>
                        <a:effectLst/>
                        <a:latin typeface="Arial"/>
                        <a:ea typeface="Arial"/>
                        <a:cs typeface="Arial"/>
                        <a:sym typeface="Arial"/>
                      </a:endParaRPr>
                    </a:p>
                    <a:p>
                      <a:endParaRPr lang="es-ES" sz="1400" b="0" i="0" u="none" strike="noStrike" cap="none" baseline="0" dirty="0" smtClean="0">
                        <a:solidFill>
                          <a:srgbClr val="000000"/>
                        </a:solidFill>
                        <a:effectLst/>
                        <a:latin typeface="Arial"/>
                        <a:ea typeface="Arial"/>
                        <a:cs typeface="Arial"/>
                        <a:sym typeface="Arial"/>
                      </a:endParaRPr>
                    </a:p>
                    <a:p>
                      <a:endParaRPr lang="es-CO" sz="1400" b="0" i="0" u="none" strike="noStrike" cap="none" dirty="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201822211"/>
                  </a:ext>
                </a:extLst>
              </a:tr>
              <a:tr h="890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smtClean="0">
                          <a:solidFill>
                            <a:srgbClr val="000000"/>
                          </a:solidFill>
                          <a:effectLst/>
                          <a:latin typeface="Arial"/>
                          <a:ea typeface="Arial"/>
                          <a:cs typeface="Arial"/>
                          <a:sym typeface="Arial"/>
                        </a:rPr>
                        <a:t>Como estarías</a:t>
                      </a:r>
                      <a:r>
                        <a:rPr lang="es-ES" sz="1400" b="0" i="0" u="none" strike="noStrike" cap="none" baseline="0" dirty="0" smtClean="0">
                          <a:solidFill>
                            <a:srgbClr val="000000"/>
                          </a:solidFill>
                          <a:effectLst/>
                          <a:latin typeface="Arial"/>
                          <a:ea typeface="Arial"/>
                          <a:cs typeface="Arial"/>
                          <a:sym typeface="Arial"/>
                        </a:rPr>
                        <a:t> </a:t>
                      </a:r>
                      <a:r>
                        <a:rPr lang="es-ES" sz="1400" b="0" i="0" u="none" strike="noStrike" cap="none" dirty="0" smtClean="0">
                          <a:solidFill>
                            <a:srgbClr val="000000"/>
                          </a:solidFill>
                          <a:effectLst/>
                          <a:latin typeface="Arial"/>
                          <a:ea typeface="Arial"/>
                          <a:cs typeface="Arial"/>
                          <a:sym typeface="Arial"/>
                        </a:rPr>
                        <a:t>estableciendo un proyecto privado nuevo, eres quien entrará a competir en el mercado, el cual ya se encuentra atendido por lo que serán tus eventuales competidores. En este sentido, establecer un </a:t>
                      </a:r>
                      <a:r>
                        <a:rPr lang="es-ES" sz="1400" b="0" i="1" u="none" strike="noStrike" cap="none" dirty="0" smtClean="0">
                          <a:solidFill>
                            <a:srgbClr val="000000"/>
                          </a:solidFill>
                          <a:effectLst/>
                          <a:latin typeface="Arial"/>
                          <a:ea typeface="Arial"/>
                          <a:cs typeface="Arial"/>
                          <a:sym typeface="Arial"/>
                        </a:rPr>
                        <a:t>Benchmarking</a:t>
                      </a:r>
                      <a:r>
                        <a:rPr lang="es-ES" sz="1400" b="0" i="0" u="none" strike="noStrike" cap="none" dirty="0" smtClean="0">
                          <a:solidFill>
                            <a:srgbClr val="000000"/>
                          </a:solidFill>
                          <a:effectLst/>
                          <a:latin typeface="Arial"/>
                          <a:ea typeface="Arial"/>
                          <a:cs typeface="Arial"/>
                          <a:sym typeface="Arial"/>
                        </a:rPr>
                        <a:t> competitivo es muy importante, que nos permita contextualizar el mercado al cual vamos a competir y atender con sus productos o servicios. Lee el siguiente artículo:</a:t>
                      </a:r>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194753585"/>
                  </a:ext>
                </a:extLst>
              </a:tr>
              <a:tr h="890131">
                <a:tc>
                  <a:txBody>
                    <a:bodyPr/>
                    <a:lstStyle/>
                    <a:p>
                      <a:r>
                        <a:rPr lang="es-ES" sz="1400" b="0" i="0" u="none" strike="noStrike" cap="none" dirty="0" smtClean="0">
                          <a:solidFill>
                            <a:srgbClr val="000000"/>
                          </a:solidFill>
                          <a:effectLst/>
                          <a:latin typeface="Arial"/>
                          <a:ea typeface="Arial"/>
                          <a:cs typeface="Arial"/>
                          <a:sym typeface="Arial"/>
                        </a:rPr>
                        <a:t>Entender el mercado al cual te vas a enfrentar, es un aspecto relevante en el estudio de cualquier proyecto privado, comprender el estudio de la demanda, el estudio de la oferta, el estudio de precios y de comercialización de tus productos o servicios es fundamental, y por ello te invitamos a profundizar a</a:t>
                      </a:r>
                      <a:r>
                        <a:rPr lang="es-ES" sz="1400" b="0" i="0" u="none" strike="noStrike" cap="none" baseline="0" dirty="0" smtClean="0">
                          <a:solidFill>
                            <a:srgbClr val="000000"/>
                          </a:solidFill>
                          <a:effectLst/>
                          <a:latin typeface="Arial"/>
                          <a:ea typeface="Arial"/>
                          <a:cs typeface="Arial"/>
                          <a:sym typeface="Arial"/>
                        </a:rPr>
                        <a:t> través del siguiente botón</a:t>
                      </a:r>
                      <a:r>
                        <a:rPr lang="es-ES" sz="1400" b="0" i="0" u="none" strike="noStrike" cap="none" dirty="0" smtClean="0">
                          <a:solidFill>
                            <a:srgbClr val="000000"/>
                          </a:solidFill>
                          <a:effectLst/>
                          <a:latin typeface="Arial"/>
                          <a:ea typeface="Arial"/>
                          <a:cs typeface="Arial"/>
                          <a:sym typeface="Arial"/>
                        </a:rPr>
                        <a:t>: </a:t>
                      </a:r>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947836489"/>
                  </a:ext>
                </a:extLst>
              </a:tr>
            </a:tbl>
          </a:graphicData>
        </a:graphic>
      </p:graphicFrame>
      <p:sp>
        <p:nvSpPr>
          <p:cNvPr id="8" name="Rectángulo 7"/>
          <p:cNvSpPr/>
          <p:nvPr/>
        </p:nvSpPr>
        <p:spPr>
          <a:xfrm>
            <a:off x="0" y="127142"/>
            <a:ext cx="6766596" cy="338554"/>
          </a:xfrm>
          <a:prstGeom prst="rect">
            <a:avLst/>
          </a:prstGeom>
        </p:spPr>
        <p:txBody>
          <a:bodyPr wrap="none">
            <a:spAutoFit/>
          </a:bodyPr>
          <a:lstStyle/>
          <a:p>
            <a:pPr algn="just"/>
            <a:r>
              <a:rPr lang="es-ES" sz="1600" b="1" dirty="0">
                <a:latin typeface="Arial" panose="020B0604020202020204" pitchFamily="34" charset="0"/>
                <a:ea typeface="Times New Roman" panose="02020603050405020304" pitchFamily="18" charset="0"/>
              </a:rPr>
              <a:t>La importancia de conocer a la competencia y sus precios de venta</a:t>
            </a:r>
            <a:endParaRPr lang="es-CO" sz="1100" dirty="0">
              <a:effectLst/>
              <a:latin typeface="Times New Roman" panose="02020603050405020304" pitchFamily="18" charset="0"/>
              <a:ea typeface="Times New Roman" panose="02020603050405020304" pitchFamily="18" charset="0"/>
            </a:endParaRPr>
          </a:p>
        </p:txBody>
      </p:sp>
      <p:sp>
        <p:nvSpPr>
          <p:cNvPr id="14" name="Rectángulo 13"/>
          <p:cNvSpPr/>
          <p:nvPr/>
        </p:nvSpPr>
        <p:spPr>
          <a:xfrm>
            <a:off x="5172891" y="4213174"/>
            <a:ext cx="1332412" cy="3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20" name="Rectángulo 19"/>
          <p:cNvSpPr/>
          <p:nvPr/>
        </p:nvSpPr>
        <p:spPr>
          <a:xfrm>
            <a:off x="5172891" y="2790123"/>
            <a:ext cx="1332412" cy="3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6" name="Rectángulo 15"/>
          <p:cNvSpPr/>
          <p:nvPr/>
        </p:nvSpPr>
        <p:spPr>
          <a:xfrm>
            <a:off x="1261308" y="1901759"/>
            <a:ext cx="1178528" cy="307777"/>
          </a:xfrm>
          <a:prstGeom prst="rect">
            <a:avLst/>
          </a:prstGeom>
        </p:spPr>
        <p:txBody>
          <a:bodyPr wrap="none">
            <a:spAutoFit/>
          </a:bodyPr>
          <a:lstStyle/>
          <a:p>
            <a:r>
              <a:rPr lang="es-CO" dirty="0">
                <a:solidFill>
                  <a:srgbClr val="FF0000"/>
                </a:solidFill>
              </a:rPr>
              <a:t>1931383529</a:t>
            </a:r>
          </a:p>
        </p:txBody>
      </p:sp>
      <p:sp>
        <p:nvSpPr>
          <p:cNvPr id="22" name="Rectángulo 21"/>
          <p:cNvSpPr/>
          <p:nvPr/>
        </p:nvSpPr>
        <p:spPr>
          <a:xfrm>
            <a:off x="5155937" y="5902406"/>
            <a:ext cx="1332412" cy="3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Tree>
    <p:extLst>
      <p:ext uri="{BB962C8B-B14F-4D97-AF65-F5344CB8AC3E}">
        <p14:creationId xmlns:p14="http://schemas.microsoft.com/office/powerpoint/2010/main" val="3622919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38"/>
        <p:cNvGrpSpPr/>
        <p:nvPr/>
      </p:nvGrpSpPr>
      <p:grpSpPr>
        <a:xfrm>
          <a:off x="0" y="0"/>
          <a:ext cx="0" cy="0"/>
          <a:chOff x="0" y="0"/>
          <a:chExt cx="0" cy="0"/>
        </a:xfrm>
      </p:grpSpPr>
      <p:sp>
        <p:nvSpPr>
          <p:cNvPr id="1039" name="Google Shape;1039;p156"/>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a:t>
            </a:r>
            <a:r>
              <a:rPr lang="es-ES" dirty="0" smtClean="0">
                <a:solidFill>
                  <a:srgbClr val="00C000"/>
                </a:solidFill>
                <a:latin typeface="Arial"/>
                <a:ea typeface="Arial"/>
                <a:cs typeface="Arial"/>
                <a:sym typeface="Arial"/>
              </a:rPr>
              <a:t>_oa1_rama3b</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2974655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1671286446"/>
              </p:ext>
            </p:extLst>
          </p:nvPr>
        </p:nvGraphicFramePr>
        <p:xfrm>
          <a:off x="0" y="709715"/>
          <a:ext cx="12166800" cy="109732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Banco</a:t>
                      </a:r>
                      <a:r>
                        <a:rPr lang="es-ES" sz="1200" b="0" baseline="0" dirty="0" smtClean="0">
                          <a:solidFill>
                            <a:srgbClr val="FF0000"/>
                          </a:solidFill>
                          <a:latin typeface="Arial"/>
                          <a:ea typeface="Arial"/>
                          <a:cs typeface="Arial"/>
                          <a:sym typeface="Arial"/>
                        </a:rPr>
                        <a:t> de recursos CDT</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b="0" i="0" u="none" strike="noStrike" cap="none" dirty="0" smtClean="0">
                          <a:solidFill>
                            <a:srgbClr val="FF0000"/>
                          </a:solidFill>
                          <a:effectLst/>
                          <a:latin typeface="Arial"/>
                          <a:ea typeface="Calibri"/>
                          <a:cs typeface="Arial"/>
                          <a:sym typeface="Arial"/>
                        </a:rPr>
                        <a:t>Frase</a:t>
                      </a:r>
                      <a:endParaRPr lang="es-CO" sz="14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200" b="0"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871285791"/>
              </p:ext>
            </p:extLst>
          </p:nvPr>
        </p:nvGraphicFramePr>
        <p:xfrm>
          <a:off x="-25200" y="1807035"/>
          <a:ext cx="12192000" cy="179832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r>
                        <a:rPr lang="es-ES" sz="1400" b="0" i="0" u="none" strike="noStrike" cap="none" dirty="0" smtClean="0">
                          <a:solidFill>
                            <a:srgbClr val="000000"/>
                          </a:solidFill>
                          <a:effectLst/>
                          <a:latin typeface="Arial"/>
                          <a:ea typeface="Arial"/>
                          <a:cs typeface="Arial"/>
                          <a:sym typeface="Arial"/>
                        </a:rPr>
                        <a:t>Cuando estableces un proyecto privado, debes tener en consideración que entrarás a un mercado competitivo, en este sentido, analizar la competencia será fundamental, no sólo a nivel de precios, sino también a nivel de ofrecimiento y ventaja competitiva. Entiende</a:t>
                      </a:r>
                      <a:r>
                        <a:rPr lang="es-ES" sz="1400" b="0" i="0" u="none" strike="noStrike" cap="none" baseline="0" dirty="0" smtClean="0">
                          <a:solidFill>
                            <a:srgbClr val="000000"/>
                          </a:solidFill>
                          <a:effectLst/>
                          <a:latin typeface="Arial"/>
                          <a:ea typeface="Arial"/>
                          <a:cs typeface="Arial"/>
                          <a:sym typeface="Arial"/>
                        </a:rPr>
                        <a:t> más por medio del siguiente artículo:</a:t>
                      </a:r>
                    </a:p>
                    <a:p>
                      <a:endParaRPr lang="es-ES" sz="1400" b="0" i="0" u="none" strike="noStrike" cap="none" baseline="0" dirty="0" smtClean="0">
                        <a:solidFill>
                          <a:srgbClr val="000000"/>
                        </a:solidFill>
                        <a:effectLst/>
                        <a:latin typeface="Arial"/>
                        <a:ea typeface="Arial"/>
                        <a:cs typeface="Arial"/>
                        <a:sym typeface="Arial"/>
                      </a:endParaRPr>
                    </a:p>
                    <a:p>
                      <a:endParaRPr lang="es-ES" sz="1400" b="0" i="0" u="none" strike="noStrike" cap="none" baseline="0" dirty="0" smtClean="0">
                        <a:solidFill>
                          <a:srgbClr val="000000"/>
                        </a:solidFill>
                        <a:effectLst/>
                        <a:latin typeface="Arial"/>
                        <a:ea typeface="Arial"/>
                        <a:cs typeface="Arial"/>
                        <a:sym typeface="Arial"/>
                      </a:endParaRPr>
                    </a:p>
                    <a:p>
                      <a:endParaRPr lang="es-CO" sz="1400" b="0" i="0" u="none" strike="noStrike" cap="none" dirty="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201822211"/>
                  </a:ext>
                </a:extLst>
              </a:tr>
            </a:tbl>
          </a:graphicData>
        </a:graphic>
      </p:graphicFrame>
      <p:sp>
        <p:nvSpPr>
          <p:cNvPr id="8" name="Rectángulo 7"/>
          <p:cNvSpPr/>
          <p:nvPr/>
        </p:nvSpPr>
        <p:spPr>
          <a:xfrm>
            <a:off x="0" y="127142"/>
            <a:ext cx="6766596" cy="338554"/>
          </a:xfrm>
          <a:prstGeom prst="rect">
            <a:avLst/>
          </a:prstGeom>
        </p:spPr>
        <p:txBody>
          <a:bodyPr wrap="none">
            <a:spAutoFit/>
          </a:bodyPr>
          <a:lstStyle/>
          <a:p>
            <a:pPr algn="just"/>
            <a:r>
              <a:rPr lang="es-ES" sz="1600" b="1" dirty="0">
                <a:latin typeface="Arial" panose="020B0604020202020204" pitchFamily="34" charset="0"/>
                <a:ea typeface="Times New Roman" panose="02020603050405020304" pitchFamily="18" charset="0"/>
              </a:rPr>
              <a:t>La importancia de conocer a la competencia y sus precios de venta</a:t>
            </a:r>
            <a:endParaRPr lang="es-CO" sz="1100" dirty="0">
              <a:effectLst/>
              <a:latin typeface="Times New Roman" panose="02020603050405020304" pitchFamily="18" charset="0"/>
              <a:ea typeface="Times New Roman" panose="02020603050405020304" pitchFamily="18" charset="0"/>
            </a:endParaRPr>
          </a:p>
        </p:txBody>
      </p:sp>
      <p:sp>
        <p:nvSpPr>
          <p:cNvPr id="16" name="Rectángulo 15"/>
          <p:cNvSpPr/>
          <p:nvPr/>
        </p:nvSpPr>
        <p:spPr>
          <a:xfrm>
            <a:off x="1195994" y="1258375"/>
            <a:ext cx="1178528" cy="307777"/>
          </a:xfrm>
          <a:prstGeom prst="rect">
            <a:avLst/>
          </a:prstGeom>
        </p:spPr>
        <p:txBody>
          <a:bodyPr wrap="none">
            <a:spAutoFit/>
          </a:bodyPr>
          <a:lstStyle/>
          <a:p>
            <a:r>
              <a:rPr lang="es-CO" dirty="0">
                <a:solidFill>
                  <a:srgbClr val="FF0000"/>
                </a:solidFill>
              </a:rPr>
              <a:t>1931383529</a:t>
            </a:r>
          </a:p>
        </p:txBody>
      </p:sp>
      <p:sp>
        <p:nvSpPr>
          <p:cNvPr id="2" name="Rectángulo 1"/>
          <p:cNvSpPr/>
          <p:nvPr/>
        </p:nvSpPr>
        <p:spPr>
          <a:xfrm>
            <a:off x="7067006" y="2398418"/>
            <a:ext cx="1763230" cy="3077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CuadroTexto 2"/>
          <p:cNvSpPr txBox="1"/>
          <p:nvPr/>
        </p:nvSpPr>
        <p:spPr>
          <a:xfrm>
            <a:off x="3759690" y="1959131"/>
            <a:ext cx="3307316" cy="307777"/>
          </a:xfrm>
          <a:prstGeom prst="rect">
            <a:avLst/>
          </a:prstGeom>
          <a:noFill/>
        </p:spPr>
        <p:txBody>
          <a:bodyPr wrap="none" rtlCol="0">
            <a:spAutoFit/>
          </a:bodyPr>
          <a:lstStyle/>
          <a:p>
            <a:pPr algn="ctr"/>
            <a:r>
              <a:rPr lang="es-CO" i="1" dirty="0" smtClean="0">
                <a:solidFill>
                  <a:schemeClr val="bg1">
                    <a:lumMod val="50000"/>
                  </a:schemeClr>
                </a:solidFill>
              </a:rPr>
              <a:t>Llena la frase con el concepto correcto.</a:t>
            </a:r>
            <a:endParaRPr lang="es-CO" i="1" dirty="0">
              <a:solidFill>
                <a:schemeClr val="bg1">
                  <a:lumMod val="50000"/>
                </a:schemeClr>
              </a:solidFill>
            </a:endParaRPr>
          </a:p>
        </p:txBody>
      </p:sp>
    </p:spTree>
    <p:extLst>
      <p:ext uri="{BB962C8B-B14F-4D97-AF65-F5344CB8AC3E}">
        <p14:creationId xmlns:p14="http://schemas.microsoft.com/office/powerpoint/2010/main" val="1269295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18"/>
        <p:cNvGrpSpPr/>
        <p:nvPr/>
      </p:nvGrpSpPr>
      <p:grpSpPr>
        <a:xfrm>
          <a:off x="0" y="0"/>
          <a:ext cx="0" cy="0"/>
          <a:chOff x="0" y="0"/>
          <a:chExt cx="0" cy="0"/>
        </a:xfrm>
      </p:grpSpPr>
      <p:sp>
        <p:nvSpPr>
          <p:cNvPr id="1019" name="Google Shape;1019;p15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r>
              <a:rPr lang="es-ES" dirty="0">
                <a:solidFill>
                  <a:srgbClr val="00C000"/>
                </a:solidFill>
              </a:rPr>
              <a:t>Rama </a:t>
            </a:r>
            <a:r>
              <a:rPr lang="es-ES" dirty="0" smtClean="0">
                <a:solidFill>
                  <a:srgbClr val="00C000"/>
                </a:solidFill>
              </a:rPr>
              <a:t>4</a:t>
            </a:r>
            <a:br>
              <a:rPr lang="es-ES" dirty="0" smtClean="0">
                <a:solidFill>
                  <a:srgbClr val="00C000"/>
                </a:solidFill>
              </a:rPr>
            </a:br>
            <a:r>
              <a:rPr lang="es-ES" dirty="0" smtClean="0">
                <a:solidFill>
                  <a:srgbClr val="00C000"/>
                </a:solidFill>
              </a:rPr>
              <a:t/>
            </a:r>
            <a:br>
              <a:rPr lang="es-ES" dirty="0" smtClean="0">
                <a:solidFill>
                  <a:srgbClr val="00C000"/>
                </a:solidFill>
              </a:rPr>
            </a:br>
            <a:endParaRPr sz="1200" dirty="0">
              <a:solidFill>
                <a:srgbClr val="00C000"/>
              </a:solidFill>
            </a:endParaRPr>
          </a:p>
        </p:txBody>
      </p:sp>
      <p:sp>
        <p:nvSpPr>
          <p:cNvPr id="1020" name="Google Shape;1020;p15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a:t>
            </a:r>
            <a:r>
              <a:rPr lang="es-ES" dirty="0" smtClean="0">
                <a:solidFill>
                  <a:srgbClr val="00C000"/>
                </a:solidFill>
                <a:latin typeface="Arial"/>
                <a:ea typeface="Arial"/>
                <a:cs typeface="Arial"/>
                <a:sym typeface="Arial"/>
              </a:rPr>
              <a:t>_oa1_rama4a</a:t>
            </a:r>
            <a:endParaRPr dirty="0">
              <a:solidFill>
                <a:srgbClr val="00C000"/>
              </a:solidFill>
              <a:latin typeface="Arial"/>
              <a:ea typeface="Arial"/>
              <a:cs typeface="Arial"/>
              <a:sym typeface="Arial"/>
            </a:endParaRPr>
          </a:p>
        </p:txBody>
      </p:sp>
      <p:sp>
        <p:nvSpPr>
          <p:cNvPr id="3" name="Rectángulo 2"/>
          <p:cNvSpPr/>
          <p:nvPr/>
        </p:nvSpPr>
        <p:spPr>
          <a:xfrm>
            <a:off x="3048000" y="2827756"/>
            <a:ext cx="6096000" cy="646331"/>
          </a:xfrm>
          <a:prstGeom prst="rect">
            <a:avLst/>
          </a:prstGeom>
        </p:spPr>
        <p:txBody>
          <a:bodyPr>
            <a:spAutoFit/>
          </a:bodyPr>
          <a:lstStyle/>
          <a:p>
            <a:pPr algn="ctr"/>
            <a:r>
              <a:rPr lang="es-ES" sz="1800" b="1" dirty="0">
                <a:latin typeface="Arial" panose="020B0604020202020204" pitchFamily="34" charset="0"/>
                <a:ea typeface="Times New Roman" panose="02020603050405020304" pitchFamily="18" charset="0"/>
              </a:rPr>
              <a:t>¿Qué tenemos que pensar para establecer los precios de nuestros productos y servicios?</a:t>
            </a:r>
            <a:endParaRPr lang="es-CO" sz="1800" dirty="0"/>
          </a:p>
        </p:txBody>
      </p:sp>
    </p:spTree>
    <p:extLst>
      <p:ext uri="{BB962C8B-B14F-4D97-AF65-F5344CB8AC3E}">
        <p14:creationId xmlns:p14="http://schemas.microsoft.com/office/powerpoint/2010/main" val="187857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3504259091"/>
              </p:ext>
            </p:extLst>
          </p:nvPr>
        </p:nvGraphicFramePr>
        <p:xfrm>
          <a:off x="0" y="709715"/>
          <a:ext cx="12166800" cy="109732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Banco</a:t>
                      </a:r>
                      <a:r>
                        <a:rPr lang="es-ES" sz="1200" b="0" baseline="0" dirty="0" smtClean="0">
                          <a:solidFill>
                            <a:srgbClr val="FF0000"/>
                          </a:solidFill>
                          <a:latin typeface="Arial"/>
                          <a:ea typeface="Arial"/>
                          <a:cs typeface="Arial"/>
                          <a:sym typeface="Arial"/>
                        </a:rPr>
                        <a:t> CDT</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dirty="0" smtClean="0">
                          <a:solidFill>
                            <a:srgbClr val="FF0000"/>
                          </a:solidFill>
                          <a:latin typeface="Arial"/>
                          <a:ea typeface="Arial"/>
                          <a:cs typeface="Arial"/>
                          <a:sym typeface="Arial"/>
                        </a:rPr>
                        <a:t>Pestaña</a:t>
                      </a:r>
                      <a:r>
                        <a:rPr lang="es-CO" sz="1200" baseline="0" dirty="0" smtClean="0">
                          <a:solidFill>
                            <a:srgbClr val="FF0000"/>
                          </a:solidFill>
                          <a:latin typeface="Arial"/>
                          <a:ea typeface="Arial"/>
                          <a:cs typeface="Arial"/>
                          <a:sym typeface="Arial"/>
                        </a:rPr>
                        <a:t> 1 con imagen</a:t>
                      </a:r>
                      <a:endParaRPr lang="es-CO" sz="1200" b="0" i="0" u="none" strike="noStrike" cap="none" dirty="0" smtClean="0">
                        <a:solidFill>
                          <a:srgbClr val="000000"/>
                        </a:solidFill>
                        <a:effectLst/>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dirty="0" smtClean="0">
                          <a:solidFill>
                            <a:srgbClr val="FF0000"/>
                          </a:solidFill>
                          <a:latin typeface="Arial"/>
                          <a:ea typeface="Arial"/>
                          <a:cs typeface="Arial"/>
                          <a:sym typeface="Arial"/>
                        </a:rPr>
                        <a:t>N/A</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2426139904"/>
              </p:ext>
            </p:extLst>
          </p:nvPr>
        </p:nvGraphicFramePr>
        <p:xfrm>
          <a:off x="0" y="1843839"/>
          <a:ext cx="12192000" cy="591312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r>
                        <a:rPr lang="es-CO" sz="1600" b="0" i="0" u="none" strike="noStrike" cap="none" dirty="0" smtClean="0">
                          <a:solidFill>
                            <a:srgbClr val="000000"/>
                          </a:solidFill>
                          <a:effectLst/>
                          <a:latin typeface="Arial"/>
                          <a:ea typeface="Arial"/>
                          <a:cs typeface="Arial"/>
                          <a:sym typeface="Arial"/>
                        </a:rPr>
                        <a:t>Cuando pensamos en fijar el precio de venta de nuestros productos o servicios, normalmente creemos que deben ser precios bajos, para “ganarle” a nuestro competidor; sin embargo, eso no siempre es cierto, todo dependerá de la estrategia que pienses en materializar en tu proyecto privado. Observa el siguiente video:</a:t>
                      </a:r>
                      <a:endParaRPr lang="es-CO" sz="1600"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txBody>
                  <a:tcPr>
                    <a:solidFill>
                      <a:schemeClr val="bg1"/>
                    </a:solidFill>
                  </a:tcPr>
                </a:tc>
                <a:extLst>
                  <a:ext uri="{0D108BD9-81ED-4DB2-BD59-A6C34878D82A}">
                    <a16:rowId xmlns:a16="http://schemas.microsoft.com/office/drawing/2014/main" val="2201822211"/>
                  </a:ext>
                </a:extLst>
              </a:tr>
              <a:tr h="890131">
                <a:tc>
                  <a:txBody>
                    <a:bodyPr/>
                    <a:lstStyle/>
                    <a:p>
                      <a:pPr algn="just"/>
                      <a:r>
                        <a:rPr lang="es-CO" sz="1600" b="0" i="0" u="none" strike="noStrike" cap="none" dirty="0" smtClean="0">
                          <a:solidFill>
                            <a:srgbClr val="000000"/>
                          </a:solidFill>
                          <a:effectLst/>
                          <a:latin typeface="Arial"/>
                          <a:ea typeface="Arial"/>
                          <a:cs typeface="Arial"/>
                          <a:sym typeface="Arial"/>
                        </a:rPr>
                        <a:t>Un elemento cierto a tomar en cuenta es que el consumidor establecerá su decisión de compra en función al precio de venta ofrecido, así como los beneficios que esto le conllevaría. Siempre recuerda que el consumidor no conoce, ni le interesa tu estructura de egresos (costos, gastos e inversión). Te invitamos a ver el siguiente video sobre tipos de precios.</a:t>
                      </a:r>
                      <a:r>
                        <a:rPr lang="es-CO" sz="1600" b="0" i="0" u="none" strike="noStrike" cap="none" baseline="0" dirty="0" smtClean="0">
                          <a:solidFill>
                            <a:srgbClr val="000000"/>
                          </a:solidFill>
                          <a:effectLst/>
                          <a:latin typeface="Arial"/>
                          <a:ea typeface="Arial"/>
                          <a:cs typeface="Arial"/>
                          <a:sym typeface="Arial"/>
                        </a:rPr>
                        <a:t> </a:t>
                      </a:r>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txBody>
                  <a:tcPr>
                    <a:solidFill>
                      <a:schemeClr val="bg1"/>
                    </a:solidFill>
                  </a:tcPr>
                </a:tc>
                <a:extLst>
                  <a:ext uri="{0D108BD9-81ED-4DB2-BD59-A6C34878D82A}">
                    <a16:rowId xmlns:a16="http://schemas.microsoft.com/office/drawing/2014/main" val="2304336387"/>
                  </a:ext>
                </a:extLst>
              </a:tr>
            </a:tbl>
          </a:graphicData>
        </a:graphic>
      </p:graphicFrame>
      <p:sp>
        <p:nvSpPr>
          <p:cNvPr id="3" name="Rectángulo 2"/>
          <p:cNvSpPr/>
          <p:nvPr/>
        </p:nvSpPr>
        <p:spPr>
          <a:xfrm>
            <a:off x="0" y="62998"/>
            <a:ext cx="9908788" cy="338554"/>
          </a:xfrm>
          <a:prstGeom prst="rect">
            <a:avLst/>
          </a:prstGeom>
        </p:spPr>
        <p:txBody>
          <a:bodyPr wrap="square">
            <a:spAutoFit/>
          </a:bodyPr>
          <a:lstStyle/>
          <a:p>
            <a:r>
              <a:rPr lang="es-ES" sz="1600" b="1" dirty="0">
                <a:latin typeface="Arial" panose="020B0604020202020204" pitchFamily="34" charset="0"/>
                <a:ea typeface="Times New Roman" panose="02020603050405020304" pitchFamily="18" charset="0"/>
              </a:rPr>
              <a:t>¿Qué tenemos que pensar para establecer los precios de nuestros productos y servicios?</a:t>
            </a:r>
            <a:endParaRPr lang="es-CO" sz="1600" dirty="0"/>
          </a:p>
        </p:txBody>
      </p:sp>
      <p:sp>
        <p:nvSpPr>
          <p:cNvPr id="11" name="Rectángulo 10"/>
          <p:cNvSpPr/>
          <p:nvPr/>
        </p:nvSpPr>
        <p:spPr>
          <a:xfrm>
            <a:off x="1780272" y="3263887"/>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Estrategias de precio</a:t>
            </a:r>
          </a:p>
          <a:p>
            <a:r>
              <a:rPr lang="es-CO" dirty="0" smtClean="0">
                <a:solidFill>
                  <a:srgbClr val="FF0000"/>
                </a:solidFill>
              </a:rPr>
              <a:t>URL</a:t>
            </a:r>
            <a:r>
              <a:rPr lang="es-CO" dirty="0">
                <a:solidFill>
                  <a:srgbClr val="FF0000"/>
                </a:solidFill>
              </a:rPr>
              <a:t>: </a:t>
            </a:r>
            <a:r>
              <a:rPr lang="es-CO" dirty="0" smtClean="0">
                <a:solidFill>
                  <a:srgbClr val="FF0000"/>
                </a:solidFill>
              </a:rPr>
              <a:t> </a:t>
            </a:r>
            <a:r>
              <a:rPr lang="es-CO" u="sng" dirty="0">
                <a:hlinkClick r:id="rId3"/>
              </a:rPr>
              <a:t>https://</a:t>
            </a:r>
            <a:r>
              <a:rPr lang="es-CO" u="sng" dirty="0" smtClean="0">
                <a:hlinkClick r:id="rId3"/>
              </a:rPr>
              <a:t>www.youtube.com/watch?v=0Et2IzfoQzw</a:t>
            </a:r>
            <a:endParaRPr lang="es-CO" u="sng" dirty="0" smtClean="0"/>
          </a:p>
          <a:p>
            <a:r>
              <a:rPr lang="es-CO" dirty="0" smtClean="0">
                <a:solidFill>
                  <a:srgbClr val="FF0000"/>
                </a:solidFill>
              </a:rPr>
              <a:t>Información</a:t>
            </a:r>
            <a:r>
              <a:rPr lang="es-CO" dirty="0" smtClean="0">
                <a:solidFill>
                  <a:srgbClr val="FF0000"/>
                </a:solidFill>
              </a:rPr>
              <a:t>:</a:t>
            </a:r>
            <a:r>
              <a:rPr lang="es-CO" dirty="0">
                <a:solidFill>
                  <a:schemeClr val="tx1"/>
                </a:solidFill>
              </a:rPr>
              <a:t> </a:t>
            </a:r>
            <a:r>
              <a:rPr lang="es-CO" dirty="0">
                <a:hlinkClick r:id="rId4"/>
              </a:rPr>
              <a:t>Canal CEIPA TV </a:t>
            </a:r>
            <a:r>
              <a:rPr lang="es-CO" dirty="0" smtClean="0">
                <a:solidFill>
                  <a:schemeClr val="tx1"/>
                </a:solidFill>
              </a:rPr>
              <a:t>. 2018.</a:t>
            </a:r>
            <a:r>
              <a:rPr lang="es-CO" dirty="0" smtClean="0"/>
              <a:t>. </a:t>
            </a:r>
            <a:r>
              <a:rPr lang="es-CO" dirty="0" smtClean="0">
                <a:solidFill>
                  <a:schemeClr val="tx1"/>
                </a:solidFill>
              </a:rPr>
              <a:t>[Archivo </a:t>
            </a:r>
            <a:r>
              <a:rPr lang="es-CO" dirty="0" smtClean="0">
                <a:solidFill>
                  <a:schemeClr val="tx1"/>
                </a:solidFill>
              </a:rPr>
              <a:t>de video]. </a:t>
            </a:r>
            <a:r>
              <a:rPr lang="es-CO" dirty="0">
                <a:solidFill>
                  <a:schemeClr val="tx1"/>
                </a:solidFill>
              </a:rPr>
              <a:t>Recuperado de</a:t>
            </a:r>
            <a:r>
              <a:rPr lang="es-CO" dirty="0" smtClean="0">
                <a:solidFill>
                  <a:schemeClr val="tx1"/>
                </a:solidFill>
              </a:rPr>
              <a:t>: </a:t>
            </a:r>
            <a:r>
              <a:rPr lang="es-CO" u="sng" dirty="0">
                <a:hlinkClick r:id="rId3"/>
              </a:rPr>
              <a:t>https://www.youtube.com/watch?v=0Et2IzfoQzw</a:t>
            </a:r>
            <a:endParaRPr lang="es-CO" dirty="0">
              <a:solidFill>
                <a:srgbClr val="FF0000"/>
              </a:solidFill>
            </a:endParaRPr>
          </a:p>
        </p:txBody>
      </p:sp>
      <p:sp>
        <p:nvSpPr>
          <p:cNvPr id="12" name="CuadroTexto 11"/>
          <p:cNvSpPr txBox="1"/>
          <p:nvPr/>
        </p:nvSpPr>
        <p:spPr>
          <a:xfrm>
            <a:off x="3793407" y="2855331"/>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3" name="Rectángulo 12"/>
          <p:cNvSpPr/>
          <p:nvPr/>
        </p:nvSpPr>
        <p:spPr>
          <a:xfrm>
            <a:off x="1906546" y="6267085"/>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Tipos de precio</a:t>
            </a:r>
          </a:p>
          <a:p>
            <a:r>
              <a:rPr lang="es-CO" dirty="0" smtClean="0">
                <a:solidFill>
                  <a:srgbClr val="FF0000"/>
                </a:solidFill>
              </a:rPr>
              <a:t>URL</a:t>
            </a:r>
            <a:r>
              <a:rPr lang="es-CO" dirty="0">
                <a:solidFill>
                  <a:srgbClr val="FF0000"/>
                </a:solidFill>
              </a:rPr>
              <a:t>: </a:t>
            </a:r>
            <a:r>
              <a:rPr lang="es-CO" dirty="0" smtClean="0">
                <a:solidFill>
                  <a:srgbClr val="FF0000"/>
                </a:solidFill>
              </a:rPr>
              <a:t> </a:t>
            </a:r>
            <a:r>
              <a:rPr lang="es-CO" dirty="0">
                <a:solidFill>
                  <a:srgbClr val="FF0000"/>
                </a:solidFill>
                <a:hlinkClick r:id="rId5"/>
              </a:rPr>
              <a:t>https://</a:t>
            </a:r>
            <a:r>
              <a:rPr lang="es-CO" dirty="0" smtClean="0">
                <a:solidFill>
                  <a:srgbClr val="FF0000"/>
                </a:solidFill>
                <a:hlinkClick r:id="rId5"/>
              </a:rPr>
              <a:t>www.youtube.com/watch?v=LHobBCW4gFk</a:t>
            </a:r>
            <a:r>
              <a:rPr lang="es-CO" dirty="0" smtClean="0">
                <a:solidFill>
                  <a:srgbClr val="FF0000"/>
                </a:solidFill>
              </a:rPr>
              <a:t> </a:t>
            </a:r>
            <a:endParaRPr lang="es-ES" u="sng" dirty="0"/>
          </a:p>
          <a:p>
            <a:r>
              <a:rPr lang="es-CO" dirty="0" smtClean="0">
                <a:solidFill>
                  <a:srgbClr val="FF0000"/>
                </a:solidFill>
              </a:rPr>
              <a:t>Información: </a:t>
            </a:r>
            <a:r>
              <a:rPr lang="es-CO" dirty="0">
                <a:hlinkClick r:id="rId4"/>
              </a:rPr>
              <a:t>Canal CEIPA TV </a:t>
            </a:r>
            <a:r>
              <a:rPr lang="es-CO" dirty="0">
                <a:solidFill>
                  <a:schemeClr val="tx1"/>
                </a:solidFill>
              </a:rPr>
              <a:t>. </a:t>
            </a:r>
            <a:r>
              <a:rPr lang="es-CO" dirty="0" smtClean="0">
                <a:solidFill>
                  <a:schemeClr val="tx1"/>
                </a:solidFill>
              </a:rPr>
              <a:t>2018.</a:t>
            </a:r>
            <a:r>
              <a:rPr lang="es-CO" dirty="0" smtClean="0"/>
              <a:t>.</a:t>
            </a:r>
            <a:r>
              <a:rPr lang="es-CO" dirty="0" smtClean="0">
                <a:solidFill>
                  <a:schemeClr val="tx1"/>
                </a:solidFill>
              </a:rPr>
              <a:t> [</a:t>
            </a:r>
            <a:r>
              <a:rPr lang="es-CO" dirty="0" smtClean="0">
                <a:solidFill>
                  <a:schemeClr val="tx1"/>
                </a:solidFill>
              </a:rPr>
              <a:t>Archivo de video]. </a:t>
            </a:r>
            <a:r>
              <a:rPr lang="es-CO" dirty="0">
                <a:solidFill>
                  <a:schemeClr val="tx1"/>
                </a:solidFill>
              </a:rPr>
              <a:t>Recuperado de</a:t>
            </a:r>
            <a:r>
              <a:rPr lang="es-CO" dirty="0">
                <a:solidFill>
                  <a:schemeClr val="tx1"/>
                </a:solidFill>
              </a:rPr>
              <a:t>: </a:t>
            </a:r>
            <a:r>
              <a:rPr lang="es-CO" dirty="0">
                <a:solidFill>
                  <a:schemeClr val="tx1"/>
                </a:solidFill>
                <a:hlinkClick r:id="rId5"/>
              </a:rPr>
              <a:t>https://</a:t>
            </a:r>
            <a:r>
              <a:rPr lang="es-CO" dirty="0" smtClean="0">
                <a:solidFill>
                  <a:schemeClr val="tx1"/>
                </a:solidFill>
                <a:hlinkClick r:id="rId5"/>
              </a:rPr>
              <a:t>www.youtube.com/watch?v=LHobBCW4gFk</a:t>
            </a:r>
            <a:r>
              <a:rPr lang="es-CO" dirty="0" smtClean="0">
                <a:solidFill>
                  <a:schemeClr val="tx1"/>
                </a:solidFill>
              </a:rPr>
              <a:t> </a:t>
            </a:r>
            <a:endParaRPr lang="es-CO" dirty="0">
              <a:solidFill>
                <a:srgbClr val="FF0000"/>
              </a:solidFill>
            </a:endParaRPr>
          </a:p>
        </p:txBody>
      </p:sp>
      <p:sp>
        <p:nvSpPr>
          <p:cNvPr id="14" name="CuadroTexto 13"/>
          <p:cNvSpPr txBox="1"/>
          <p:nvPr/>
        </p:nvSpPr>
        <p:spPr>
          <a:xfrm>
            <a:off x="3919681" y="5858529"/>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4" name="Rectángulo 3"/>
          <p:cNvSpPr/>
          <p:nvPr/>
        </p:nvSpPr>
        <p:spPr>
          <a:xfrm>
            <a:off x="-1136469" y="1843840"/>
            <a:ext cx="1136469" cy="314617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1136469" y="4990012"/>
            <a:ext cx="1136469" cy="2803751"/>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p:cNvSpPr/>
          <p:nvPr/>
        </p:nvSpPr>
        <p:spPr>
          <a:xfrm>
            <a:off x="-1178528" y="3055022"/>
            <a:ext cx="1178528" cy="307777"/>
          </a:xfrm>
          <a:prstGeom prst="rect">
            <a:avLst/>
          </a:prstGeom>
        </p:spPr>
        <p:txBody>
          <a:bodyPr wrap="none">
            <a:spAutoFit/>
          </a:bodyPr>
          <a:lstStyle/>
          <a:p>
            <a:r>
              <a:rPr lang="es-CO" dirty="0">
                <a:solidFill>
                  <a:srgbClr val="FF0000"/>
                </a:solidFill>
              </a:rPr>
              <a:t>1039544416</a:t>
            </a:r>
          </a:p>
        </p:txBody>
      </p:sp>
      <p:sp>
        <p:nvSpPr>
          <p:cNvPr id="7" name="Rectángulo 6"/>
          <p:cNvSpPr/>
          <p:nvPr/>
        </p:nvSpPr>
        <p:spPr>
          <a:xfrm>
            <a:off x="-1079285" y="6047305"/>
            <a:ext cx="1079142" cy="307777"/>
          </a:xfrm>
          <a:prstGeom prst="rect">
            <a:avLst/>
          </a:prstGeom>
        </p:spPr>
        <p:txBody>
          <a:bodyPr wrap="none">
            <a:spAutoFit/>
          </a:bodyPr>
          <a:lstStyle/>
          <a:p>
            <a:r>
              <a:rPr lang="es-CO" dirty="0">
                <a:solidFill>
                  <a:srgbClr val="FF0000"/>
                </a:solidFill>
              </a:rPr>
              <a:t>232714459</a:t>
            </a:r>
          </a:p>
        </p:txBody>
      </p:sp>
    </p:spTree>
    <p:extLst>
      <p:ext uri="{BB962C8B-B14F-4D97-AF65-F5344CB8AC3E}">
        <p14:creationId xmlns:p14="http://schemas.microsoft.com/office/powerpoint/2010/main" val="252403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38"/>
        <p:cNvGrpSpPr/>
        <p:nvPr/>
      </p:nvGrpSpPr>
      <p:grpSpPr>
        <a:xfrm>
          <a:off x="0" y="0"/>
          <a:ext cx="0" cy="0"/>
          <a:chOff x="0" y="0"/>
          <a:chExt cx="0" cy="0"/>
        </a:xfrm>
      </p:grpSpPr>
      <p:sp>
        <p:nvSpPr>
          <p:cNvPr id="1039" name="Google Shape;1039;p156"/>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a:t>
            </a:r>
            <a:r>
              <a:rPr lang="es-ES" dirty="0" smtClean="0">
                <a:solidFill>
                  <a:srgbClr val="00C000"/>
                </a:solidFill>
                <a:latin typeface="Arial"/>
                <a:ea typeface="Arial"/>
                <a:cs typeface="Arial"/>
                <a:sym typeface="Arial"/>
              </a:rPr>
              <a:t>_oa1_rama4b</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4141913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245"/>
        <p:cNvGrpSpPr/>
        <p:nvPr/>
      </p:nvGrpSpPr>
      <p:grpSpPr>
        <a:xfrm>
          <a:off x="0" y="0"/>
          <a:ext cx="0" cy="0"/>
          <a:chOff x="0" y="0"/>
          <a:chExt cx="0" cy="0"/>
        </a:xfrm>
      </p:grpSpPr>
      <p:sp>
        <p:nvSpPr>
          <p:cNvPr id="246" name="Google Shape;246;p3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smtClean="0">
                <a:solidFill>
                  <a:srgbClr val="00C000"/>
                </a:solidFill>
                <a:latin typeface="Arial"/>
                <a:ea typeface="Arial"/>
                <a:cs typeface="Arial"/>
                <a:sym typeface="Arial"/>
              </a:rPr>
              <a:t>Bienvenida</a:t>
            </a:r>
            <a:endParaRPr dirty="0">
              <a:solidFill>
                <a:srgbClr val="00C000"/>
              </a:solidFill>
              <a:latin typeface="Arial"/>
              <a:ea typeface="Arial"/>
              <a:cs typeface="Arial"/>
              <a:sym typeface="Arial"/>
            </a:endParaRPr>
          </a:p>
        </p:txBody>
      </p:sp>
      <p:sp>
        <p:nvSpPr>
          <p:cNvPr id="247" name="Google Shape;247;p3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pro2_bienvenida</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1712208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4047807407"/>
              </p:ext>
            </p:extLst>
          </p:nvPr>
        </p:nvGraphicFramePr>
        <p:xfrm>
          <a:off x="0" y="709715"/>
          <a:ext cx="12166800" cy="109732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err="1" smtClean="0">
                          <a:solidFill>
                            <a:srgbClr val="FF0000"/>
                          </a:solidFill>
                          <a:latin typeface="Arial"/>
                          <a:ea typeface="Arial"/>
                          <a:cs typeface="Arial"/>
                          <a:sym typeface="Arial"/>
                        </a:rPr>
                        <a:t>Avas</a:t>
                      </a:r>
                      <a:r>
                        <a:rPr lang="es-ES" sz="1200" b="0" dirty="0" smtClean="0">
                          <a:solidFill>
                            <a:srgbClr val="FF0000"/>
                          </a:solidFill>
                          <a:latin typeface="Arial"/>
                          <a:ea typeface="Arial"/>
                          <a:cs typeface="Arial"/>
                          <a:sym typeface="Arial"/>
                        </a:rPr>
                        <a:t> anteriores</a:t>
                      </a:r>
                      <a:r>
                        <a:rPr lang="es-ES" sz="1200" b="0" baseline="0" dirty="0" smtClean="0">
                          <a:solidFill>
                            <a:srgbClr val="FF0000"/>
                          </a:solidFill>
                          <a:latin typeface="Arial"/>
                          <a:ea typeface="Arial"/>
                          <a:cs typeface="Arial"/>
                          <a:sym typeface="Arial"/>
                        </a:rPr>
                        <a:t> a la reforma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dirty="0" err="1" smtClean="0">
                          <a:solidFill>
                            <a:srgbClr val="FF0000"/>
                          </a:solidFill>
                          <a:latin typeface="Arial"/>
                          <a:ea typeface="Arial"/>
                          <a:cs typeface="Arial"/>
                          <a:sym typeface="Arial"/>
                        </a:rPr>
                        <a:t>Puzzle</a:t>
                      </a:r>
                      <a:endParaRPr lang="es-CO" sz="1200" b="0" i="0" u="none" strike="noStrike" cap="none" dirty="0" smtClean="0">
                        <a:solidFill>
                          <a:srgbClr val="000000"/>
                        </a:solidFill>
                        <a:effectLst/>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dirty="0" smtClean="0">
                          <a:solidFill>
                            <a:srgbClr val="FF0000"/>
                          </a:solidFill>
                          <a:latin typeface="Arial"/>
                          <a:ea typeface="Arial"/>
                          <a:cs typeface="Arial"/>
                          <a:sym typeface="Arial"/>
                        </a:rPr>
                        <a:t>N/A</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717609337"/>
              </p:ext>
            </p:extLst>
          </p:nvPr>
        </p:nvGraphicFramePr>
        <p:xfrm>
          <a:off x="0" y="1843839"/>
          <a:ext cx="12192000" cy="435864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txBody>
                  <a:tcPr>
                    <a:solidFill>
                      <a:schemeClr val="bg1"/>
                    </a:solidFill>
                  </a:tcPr>
                </a:tc>
                <a:extLst>
                  <a:ext uri="{0D108BD9-81ED-4DB2-BD59-A6C34878D82A}">
                    <a16:rowId xmlns:a16="http://schemas.microsoft.com/office/drawing/2014/main" val="2201822211"/>
                  </a:ext>
                </a:extLst>
              </a:tr>
            </a:tbl>
          </a:graphicData>
        </a:graphic>
      </p:graphicFrame>
      <p:sp>
        <p:nvSpPr>
          <p:cNvPr id="9" name="Rectángulo 8"/>
          <p:cNvSpPr/>
          <p:nvPr/>
        </p:nvSpPr>
        <p:spPr>
          <a:xfrm>
            <a:off x="124718" y="70885"/>
            <a:ext cx="5958682" cy="400110"/>
          </a:xfrm>
          <a:prstGeom prst="rect">
            <a:avLst/>
          </a:prstGeom>
        </p:spPr>
        <p:txBody>
          <a:bodyPr wrap="none">
            <a:spAutoFit/>
          </a:bodyPr>
          <a:lstStyle/>
          <a:p>
            <a:pPr algn="just">
              <a:tabLst>
                <a:tab pos="2806065" algn="ctr"/>
                <a:tab pos="5612130" algn="r"/>
                <a:tab pos="449580" algn="l"/>
              </a:tabLst>
            </a:pPr>
            <a:r>
              <a:rPr lang="en-US" sz="2000" b="1" dirty="0">
                <a:latin typeface="Calibri" panose="020F0502020204030204" pitchFamily="34" charset="0"/>
                <a:ea typeface="Times New Roman" panose="02020603050405020304" pitchFamily="18" charset="0"/>
              </a:rPr>
              <a:t>Cultural factors and International Business Operations</a:t>
            </a:r>
            <a:endParaRPr lang="es-CO" dirty="0">
              <a:effectLst/>
              <a:latin typeface="Times New Roman" panose="02020603050405020304" pitchFamily="18" charset="0"/>
              <a:ea typeface="Times New Roman" panose="02020603050405020304" pitchFamily="18" charset="0"/>
            </a:endParaRPr>
          </a:p>
        </p:txBody>
      </p:sp>
      <p:sp>
        <p:nvSpPr>
          <p:cNvPr id="3" name="Rectangle 1"/>
          <p:cNvSpPr>
            <a:spLocks noChangeArrowheads="1"/>
          </p:cNvSpPr>
          <p:nvPr/>
        </p:nvSpPr>
        <p:spPr bwMode="auto">
          <a:xfrm>
            <a:off x="3336614" y="2002319"/>
            <a:ext cx="5108771" cy="2879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2100" b="0" i="1" u="none" strike="noStrike" cap="none" normalizeH="0" baseline="0" dirty="0" smtClean="0">
                <a:ln>
                  <a:noFill/>
                </a:ln>
                <a:solidFill>
                  <a:schemeClr val="bg1">
                    <a:lumMod val="50000"/>
                  </a:schemeClr>
                </a:solidFill>
                <a:effectLst/>
                <a:latin typeface="inherit"/>
              </a:rPr>
              <a:t>Empareja los conceptos con las imágenes.</a:t>
            </a:r>
            <a:endParaRPr kumimoji="0" lang="es-CO" altLang="es-CO" sz="1800" b="0" i="1" u="none" strike="noStrike" cap="none" normalizeH="0" baseline="0" dirty="0" smtClean="0">
              <a:ln>
                <a:noFill/>
              </a:ln>
              <a:solidFill>
                <a:schemeClr val="bg1">
                  <a:lumMod val="50000"/>
                </a:schemeClr>
              </a:solidFill>
              <a:effectLst/>
              <a:latin typeface="Arial" panose="020B0604020202020204" pitchFamily="34" charset="0"/>
            </a:endParaRPr>
          </a:p>
        </p:txBody>
      </p:sp>
      <p:pic>
        <p:nvPicPr>
          <p:cNvPr id="2" name="Picture 2" descr="Mujer joven que compra selectiva y sostenible en un supermercad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990" y="2605892"/>
            <a:ext cx="2679931" cy="1875952"/>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8556290" y="2438820"/>
            <a:ext cx="2707903" cy="1675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Fijación de precio</a:t>
            </a:r>
            <a:endParaRPr lang="es-CO" dirty="0"/>
          </a:p>
        </p:txBody>
      </p:sp>
      <p:sp>
        <p:nvSpPr>
          <p:cNvPr id="11" name="Rectángulo 10"/>
          <p:cNvSpPr/>
          <p:nvPr/>
        </p:nvSpPr>
        <p:spPr>
          <a:xfrm>
            <a:off x="1464562" y="4575546"/>
            <a:ext cx="2746786" cy="1552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Decisión de compra del consumidor</a:t>
            </a:r>
            <a:endParaRPr lang="es-CO" dirty="0"/>
          </a:p>
        </p:txBody>
      </p:sp>
      <p:pic>
        <p:nvPicPr>
          <p:cNvPr id="1028" name="Picture 4" descr="Gráfico rojo en otoño, economía en caída, concep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519" y="4472155"/>
            <a:ext cx="2308600" cy="169451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ector recto de flecha 6"/>
          <p:cNvCxnSpPr/>
          <p:nvPr/>
        </p:nvCxnSpPr>
        <p:spPr>
          <a:xfrm flipV="1">
            <a:off x="3670461" y="4127322"/>
            <a:ext cx="0" cy="9343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8556290" y="4481695"/>
            <a:ext cx="2707903" cy="1675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Precio aleatorio</a:t>
            </a:r>
            <a:endParaRPr lang="es-CO" dirty="0"/>
          </a:p>
        </p:txBody>
      </p:sp>
      <p:pic>
        <p:nvPicPr>
          <p:cNvPr id="1030" name="Picture 6" descr="Un hombre cambia la posición de un bloque con símbolos de crecimiento y decadencia cerca de la palabra Precio. Regulador de precios, equilibrio oferta-demanda, leyes de mercado. Economía y libre comercio. Economía planificad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5104" y="2605892"/>
            <a:ext cx="2717431" cy="171651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Conector recto de flecha 14"/>
          <p:cNvCxnSpPr/>
          <p:nvPr/>
        </p:nvCxnSpPr>
        <p:spPr>
          <a:xfrm flipV="1">
            <a:off x="6477013" y="3379385"/>
            <a:ext cx="2348408" cy="15781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flipH="1" flipV="1">
            <a:off x="6688183" y="3670663"/>
            <a:ext cx="2132682" cy="15861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rot="2419704">
            <a:off x="6668879" y="4127801"/>
            <a:ext cx="2961067" cy="307777"/>
          </a:xfrm>
          <a:prstGeom prst="rect">
            <a:avLst/>
          </a:prstGeom>
          <a:solidFill>
            <a:schemeClr val="bg1"/>
          </a:solidFill>
        </p:spPr>
        <p:txBody>
          <a:bodyPr wrap="none" rtlCol="0">
            <a:spAutoFit/>
          </a:bodyPr>
          <a:lstStyle/>
          <a:p>
            <a:r>
              <a:rPr lang="es-CO" dirty="0" smtClean="0">
                <a:solidFill>
                  <a:srgbClr val="FF0000"/>
                </a:solidFill>
              </a:rPr>
              <a:t>Estas dos son tarjetas de despiste.</a:t>
            </a:r>
            <a:endParaRPr lang="es-CO" dirty="0">
              <a:solidFill>
                <a:srgbClr val="FF0000"/>
              </a:solidFill>
            </a:endParaRPr>
          </a:p>
        </p:txBody>
      </p:sp>
    </p:spTree>
    <p:extLst>
      <p:ext uri="{BB962C8B-B14F-4D97-AF65-F5344CB8AC3E}">
        <p14:creationId xmlns:p14="http://schemas.microsoft.com/office/powerpoint/2010/main" val="569650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96"/>
        <p:cNvGrpSpPr/>
        <p:nvPr/>
      </p:nvGrpSpPr>
      <p:grpSpPr>
        <a:xfrm>
          <a:off x="0" y="0"/>
          <a:ext cx="0" cy="0"/>
          <a:chOff x="0" y="0"/>
          <a:chExt cx="0" cy="0"/>
        </a:xfrm>
      </p:grpSpPr>
      <p:sp>
        <p:nvSpPr>
          <p:cNvPr id="1097" name="Google Shape;1097;p16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Hoja 1</a:t>
            </a:r>
            <a:endParaRPr dirty="0">
              <a:solidFill>
                <a:srgbClr val="00C000"/>
              </a:solidFill>
            </a:endParaRPr>
          </a:p>
        </p:txBody>
      </p:sp>
      <p:sp>
        <p:nvSpPr>
          <p:cNvPr id="1098" name="Google Shape;1098;p16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a:t>
            </a:r>
            <a:r>
              <a:rPr lang="es-ES" dirty="0" smtClean="0">
                <a:solidFill>
                  <a:srgbClr val="00C000"/>
                </a:solidFill>
                <a:latin typeface="Arial"/>
                <a:ea typeface="Arial"/>
                <a:cs typeface="Arial"/>
                <a:sym typeface="Arial"/>
              </a:rPr>
              <a:t>_oa1_hoja1</a:t>
            </a:r>
            <a:endParaRPr dirty="0">
              <a:solidFill>
                <a:srgbClr val="00C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graphicFrame>
        <p:nvGraphicFramePr>
          <p:cNvPr id="6" name="Google Shape;926;p138"/>
          <p:cNvGraphicFramePr/>
          <p:nvPr>
            <p:extLst>
              <p:ext uri="{D42A27DB-BD31-4B8C-83A1-F6EECF244321}">
                <p14:modId xmlns:p14="http://schemas.microsoft.com/office/powerpoint/2010/main" val="3731817121"/>
              </p:ext>
            </p:extLst>
          </p:nvPr>
        </p:nvGraphicFramePr>
        <p:xfrm>
          <a:off x="25200" y="439392"/>
          <a:ext cx="12166800" cy="822990"/>
        </p:xfrm>
        <a:graphic>
          <a:graphicData uri="http://schemas.openxmlformats.org/drawingml/2006/table">
            <a:tbl>
              <a:tblPr firstRow="1" bandRow="1">
                <a:noFill/>
                <a:tableStyleId>{3D058960-1688-4217-B8D2-64A925AEF87B}</a:tableStyleId>
              </a:tblPr>
              <a:tblGrid>
                <a:gridCol w="1344725">
                  <a:extLst>
                    <a:ext uri="{9D8B030D-6E8A-4147-A177-3AD203B41FA5}">
                      <a16:colId xmlns:a16="http://schemas.microsoft.com/office/drawing/2014/main" val="20000"/>
                    </a:ext>
                  </a:extLst>
                </a:gridCol>
                <a:gridCol w="10822075">
                  <a:extLst>
                    <a:ext uri="{9D8B030D-6E8A-4147-A177-3AD203B41FA5}">
                      <a16:colId xmlns:a16="http://schemas.microsoft.com/office/drawing/2014/main" val="20002"/>
                    </a:ext>
                  </a:extLst>
                </a:gridCol>
              </a:tblGrid>
              <a:tr h="15240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5505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Poner botón descargable con el caso </a:t>
                      </a:r>
                      <a:r>
                        <a:rPr lang="es-CO" sz="1200" dirty="0" err="1" smtClean="0">
                          <a:solidFill>
                            <a:srgbClr val="FF0000"/>
                          </a:solidFill>
                          <a:latin typeface="Arial"/>
                          <a:ea typeface="Arial"/>
                          <a:cs typeface="Arial"/>
                          <a:sym typeface="Arial"/>
                        </a:rPr>
                        <a:t>Robin</a:t>
                      </a:r>
                      <a:r>
                        <a:rPr lang="es-CO" sz="1200" dirty="0" smtClean="0">
                          <a:solidFill>
                            <a:srgbClr val="FF0000"/>
                          </a:solidFill>
                          <a:latin typeface="Arial"/>
                          <a:ea typeface="Arial"/>
                          <a:cs typeface="Arial"/>
                          <a:sym typeface="Arial"/>
                        </a:rPr>
                        <a:t> Hood que se anexa</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8" name="Rectángulo 7"/>
          <p:cNvSpPr/>
          <p:nvPr/>
        </p:nvSpPr>
        <p:spPr>
          <a:xfrm>
            <a:off x="12600" y="1262790"/>
            <a:ext cx="12192000" cy="3078841"/>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10" name="Rectángulo 9"/>
          <p:cNvSpPr/>
          <p:nvPr/>
        </p:nvSpPr>
        <p:spPr>
          <a:xfrm>
            <a:off x="107507" y="4341631"/>
            <a:ext cx="11483302" cy="253916"/>
          </a:xfrm>
          <a:prstGeom prst="rect">
            <a:avLst/>
          </a:prstGeom>
        </p:spPr>
        <p:txBody>
          <a:bodyPr wrap="square">
            <a:spAutoFit/>
          </a:bodyPr>
          <a:lstStyle/>
          <a:p>
            <a:pPr algn="just">
              <a:tabLst>
                <a:tab pos="2806065" algn="ctr"/>
                <a:tab pos="5612130" algn="r"/>
                <a:tab pos="449580" algn="l"/>
              </a:tabLst>
            </a:pPr>
            <a:endParaRPr lang="es-CO" sz="1050" b="1" dirty="0">
              <a:solidFill>
                <a:schemeClr val="tx1"/>
              </a:solidFill>
              <a:effectLst/>
              <a:latin typeface="Times New Roman" panose="02020603050405020304" pitchFamily="18" charset="0"/>
              <a:ea typeface="Times New Roman" panose="02020603050405020304" pitchFamily="18" charset="0"/>
            </a:endParaRPr>
          </a:p>
        </p:txBody>
      </p:sp>
      <p:sp>
        <p:nvSpPr>
          <p:cNvPr id="2" name="Rectángulo 1"/>
          <p:cNvSpPr/>
          <p:nvPr/>
        </p:nvSpPr>
        <p:spPr>
          <a:xfrm>
            <a:off x="107507" y="1874167"/>
            <a:ext cx="11766630" cy="307777"/>
          </a:xfrm>
          <a:prstGeom prst="rect">
            <a:avLst/>
          </a:prstGeom>
        </p:spPr>
        <p:txBody>
          <a:bodyPr wrap="square">
            <a:spAutoFit/>
          </a:bodyPr>
          <a:lstStyle/>
          <a:p>
            <a:pPr algn="just"/>
            <a:r>
              <a:rPr lang="es-CO" dirty="0" smtClean="0">
                <a:latin typeface="Arial" panose="020B0604020202020204" pitchFamily="34" charset="0"/>
                <a:ea typeface="Times New Roman" panose="02020603050405020304" pitchFamily="18" charset="0"/>
              </a:rPr>
              <a:t>Revisa </a:t>
            </a:r>
            <a:r>
              <a:rPr lang="es-CO" dirty="0">
                <a:latin typeface="Arial" panose="020B0604020202020204" pitchFamily="34" charset="0"/>
                <a:ea typeface="Times New Roman" panose="02020603050405020304" pitchFamily="18" charset="0"/>
              </a:rPr>
              <a:t>la documentación expuesta en la Rama 1 y </a:t>
            </a:r>
            <a:r>
              <a:rPr lang="es-CO" dirty="0" smtClean="0">
                <a:latin typeface="Arial" panose="020B0604020202020204" pitchFamily="34" charset="0"/>
                <a:ea typeface="Times New Roman" panose="02020603050405020304" pitchFamily="18" charset="0"/>
              </a:rPr>
              <a:t>establece </a:t>
            </a:r>
            <a:r>
              <a:rPr lang="es-CO" dirty="0">
                <a:latin typeface="Arial" panose="020B0604020202020204" pitchFamily="34" charset="0"/>
                <a:ea typeface="Times New Roman" panose="02020603050405020304" pitchFamily="18" charset="0"/>
              </a:rPr>
              <a:t>la estructura de </a:t>
            </a:r>
            <a:r>
              <a:rPr lang="es-CO" dirty="0" smtClean="0">
                <a:latin typeface="Arial" panose="020B0604020202020204" pitchFamily="34" charset="0"/>
                <a:ea typeface="Times New Roman" panose="02020603050405020304" pitchFamily="18" charset="0"/>
              </a:rPr>
              <a:t>modelo </a:t>
            </a:r>
            <a:r>
              <a:rPr lang="es-CO" dirty="0" err="1">
                <a:latin typeface="Arial" panose="020B0604020202020204" pitchFamily="34" charset="0"/>
                <a:ea typeface="Times New Roman" panose="02020603050405020304" pitchFamily="18" charset="0"/>
              </a:rPr>
              <a:t>Canvas</a:t>
            </a:r>
            <a:r>
              <a:rPr lang="es-CO" dirty="0">
                <a:latin typeface="Arial" panose="020B0604020202020204" pitchFamily="34" charset="0"/>
                <a:ea typeface="Times New Roman" panose="02020603050405020304" pitchFamily="18" charset="0"/>
              </a:rPr>
              <a:t> en la siguiente situación </a:t>
            </a:r>
            <a:r>
              <a:rPr lang="es-CO" dirty="0" err="1">
                <a:latin typeface="Arial" panose="020B0604020202020204" pitchFamily="34" charset="0"/>
                <a:ea typeface="Times New Roman" panose="02020603050405020304" pitchFamily="18" charset="0"/>
              </a:rPr>
              <a:t>problémica</a:t>
            </a:r>
            <a:r>
              <a:rPr lang="es-CO" dirty="0">
                <a:latin typeface="Arial" panose="020B0604020202020204" pitchFamily="34" charset="0"/>
                <a:ea typeface="Times New Roman" panose="02020603050405020304" pitchFamily="18" charset="0"/>
              </a:rPr>
              <a:t>:</a:t>
            </a:r>
            <a:endParaRPr lang="es-CO" sz="1050" dirty="0">
              <a:effectLst/>
              <a:latin typeface="Times New Roman" panose="02020603050405020304" pitchFamily="18" charset="0"/>
              <a:ea typeface="Times New Roman" panose="02020603050405020304" pitchFamily="18" charset="0"/>
            </a:endParaRPr>
          </a:p>
        </p:txBody>
      </p:sp>
      <p:sp>
        <p:nvSpPr>
          <p:cNvPr id="3" name="Rectángulo 2"/>
          <p:cNvSpPr/>
          <p:nvPr/>
        </p:nvSpPr>
        <p:spPr>
          <a:xfrm>
            <a:off x="25200" y="31587"/>
            <a:ext cx="5166799" cy="307777"/>
          </a:xfrm>
          <a:prstGeom prst="rect">
            <a:avLst/>
          </a:prstGeom>
        </p:spPr>
        <p:txBody>
          <a:bodyPr wrap="none">
            <a:spAutoFit/>
          </a:bodyPr>
          <a:lstStyle/>
          <a:p>
            <a:r>
              <a:rPr lang="es-ES" b="1" dirty="0">
                <a:latin typeface="Arial" panose="020B0604020202020204" pitchFamily="34" charset="0"/>
                <a:ea typeface="Times New Roman" panose="02020603050405020304" pitchFamily="18" charset="0"/>
              </a:rPr>
              <a:t>Cómo estructurar un proyecto mediante el modelo </a:t>
            </a:r>
            <a:r>
              <a:rPr lang="es-ES" b="1" dirty="0" err="1">
                <a:latin typeface="Arial" panose="020B0604020202020204" pitchFamily="34" charset="0"/>
                <a:ea typeface="Times New Roman" panose="02020603050405020304" pitchFamily="18" charset="0"/>
              </a:rPr>
              <a:t>Canvas</a:t>
            </a:r>
            <a:endParaRPr lang="es-CO" dirty="0"/>
          </a:p>
        </p:txBody>
      </p:sp>
      <p:pic>
        <p:nvPicPr>
          <p:cNvPr id="2050" name="Picture 2" descr="Icono de descarga en fondo blan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706" y="2491769"/>
            <a:ext cx="1490357" cy="15400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110"/>
        <p:cNvGrpSpPr/>
        <p:nvPr/>
      </p:nvGrpSpPr>
      <p:grpSpPr>
        <a:xfrm>
          <a:off x="0" y="0"/>
          <a:ext cx="0" cy="0"/>
          <a:chOff x="0" y="0"/>
          <a:chExt cx="0" cy="0"/>
        </a:xfrm>
      </p:grpSpPr>
      <p:sp>
        <p:nvSpPr>
          <p:cNvPr id="1111" name="Google Shape;1111;p16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Hoja 2</a:t>
            </a:r>
            <a:endParaRPr dirty="0">
              <a:solidFill>
                <a:srgbClr val="00C000"/>
              </a:solidFill>
            </a:endParaRPr>
          </a:p>
        </p:txBody>
      </p:sp>
      <p:sp>
        <p:nvSpPr>
          <p:cNvPr id="1112" name="Google Shape;1112;p16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a:t>
            </a:r>
            <a:r>
              <a:rPr lang="es-ES" dirty="0" smtClean="0">
                <a:solidFill>
                  <a:srgbClr val="00C000"/>
                </a:solidFill>
                <a:latin typeface="Arial"/>
                <a:ea typeface="Arial"/>
                <a:cs typeface="Arial"/>
                <a:sym typeface="Arial"/>
              </a:rPr>
              <a:t>_oa1_hoja2</a:t>
            </a:r>
            <a:endParaRPr dirty="0">
              <a:solidFill>
                <a:srgbClr val="00C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graphicFrame>
        <p:nvGraphicFramePr>
          <p:cNvPr id="8" name="Google Shape;926;p138"/>
          <p:cNvGraphicFramePr/>
          <p:nvPr>
            <p:extLst>
              <p:ext uri="{D42A27DB-BD31-4B8C-83A1-F6EECF244321}">
                <p14:modId xmlns:p14="http://schemas.microsoft.com/office/powerpoint/2010/main" val="4232902463"/>
              </p:ext>
            </p:extLst>
          </p:nvPr>
        </p:nvGraphicFramePr>
        <p:xfrm>
          <a:off x="25200" y="367478"/>
          <a:ext cx="12166800" cy="822990"/>
        </p:xfrm>
        <a:graphic>
          <a:graphicData uri="http://schemas.openxmlformats.org/drawingml/2006/table">
            <a:tbl>
              <a:tblPr firstRow="1" bandRow="1">
                <a:noFill/>
                <a:tableStyleId>{3D058960-1688-4217-B8D2-64A925AEF87B}</a:tableStyleId>
              </a:tblPr>
              <a:tblGrid>
                <a:gridCol w="1344725">
                  <a:extLst>
                    <a:ext uri="{9D8B030D-6E8A-4147-A177-3AD203B41FA5}">
                      <a16:colId xmlns:a16="http://schemas.microsoft.com/office/drawing/2014/main" val="20000"/>
                    </a:ext>
                  </a:extLst>
                </a:gridCol>
                <a:gridCol w="10822075">
                  <a:extLst>
                    <a:ext uri="{9D8B030D-6E8A-4147-A177-3AD203B41FA5}">
                      <a16:colId xmlns:a16="http://schemas.microsoft.com/office/drawing/2014/main" val="20002"/>
                    </a:ext>
                  </a:extLst>
                </a:gridCol>
              </a:tblGrid>
              <a:tr h="15240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 name="Rectángulo 1"/>
          <p:cNvSpPr/>
          <p:nvPr/>
        </p:nvSpPr>
        <p:spPr>
          <a:xfrm>
            <a:off x="0" y="1201779"/>
            <a:ext cx="12192000" cy="278239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0" y="0"/>
            <a:ext cx="6250429" cy="369332"/>
          </a:xfrm>
          <a:prstGeom prst="rect">
            <a:avLst/>
          </a:prstGeom>
        </p:spPr>
        <p:txBody>
          <a:bodyPr wrap="none">
            <a:spAutoFit/>
          </a:bodyPr>
          <a:lstStyle/>
          <a:p>
            <a:r>
              <a:rPr lang="es-ES" sz="1800" b="1" dirty="0">
                <a:latin typeface="Arial" panose="020B0604020202020204" pitchFamily="34" charset="0"/>
                <a:ea typeface="Times New Roman" panose="02020603050405020304" pitchFamily="18" charset="0"/>
              </a:rPr>
              <a:t>Egresos: </a:t>
            </a:r>
            <a:r>
              <a:rPr lang="es-ES" sz="1800" b="1" dirty="0" smtClean="0">
                <a:latin typeface="Arial" panose="020B0604020202020204" pitchFamily="34" charset="0"/>
                <a:ea typeface="Times New Roman" panose="02020603050405020304" pitchFamily="18" charset="0"/>
              </a:rPr>
              <a:t>cómo </a:t>
            </a:r>
            <a:r>
              <a:rPr lang="es-ES" sz="1800" b="1" dirty="0">
                <a:latin typeface="Arial" panose="020B0604020202020204" pitchFamily="34" charset="0"/>
                <a:ea typeface="Times New Roman" panose="02020603050405020304" pitchFamily="18" charset="0"/>
              </a:rPr>
              <a:t>diferenciar </a:t>
            </a:r>
            <a:r>
              <a:rPr lang="es-ES" sz="1800" b="1" dirty="0" smtClean="0">
                <a:latin typeface="Arial" panose="020B0604020202020204" pitchFamily="34" charset="0"/>
                <a:ea typeface="Times New Roman" panose="02020603050405020304" pitchFamily="18" charset="0"/>
              </a:rPr>
              <a:t>costos </a:t>
            </a:r>
            <a:r>
              <a:rPr lang="es-ES" sz="1800" b="1" dirty="0">
                <a:latin typeface="Arial" panose="020B0604020202020204" pitchFamily="34" charset="0"/>
                <a:ea typeface="Times New Roman" panose="02020603050405020304" pitchFamily="18" charset="0"/>
              </a:rPr>
              <a:t>– </a:t>
            </a:r>
            <a:r>
              <a:rPr lang="es-ES" sz="1800" b="1" dirty="0" smtClean="0">
                <a:latin typeface="Arial" panose="020B0604020202020204" pitchFamily="34" charset="0"/>
                <a:ea typeface="Times New Roman" panose="02020603050405020304" pitchFamily="18" charset="0"/>
              </a:rPr>
              <a:t>gastos </a:t>
            </a:r>
            <a:r>
              <a:rPr lang="es-ES" sz="1800" b="1" dirty="0">
                <a:latin typeface="Arial" panose="020B0604020202020204" pitchFamily="34" charset="0"/>
                <a:ea typeface="Times New Roman" panose="02020603050405020304" pitchFamily="18" charset="0"/>
              </a:rPr>
              <a:t>– </a:t>
            </a:r>
            <a:r>
              <a:rPr lang="es-ES" sz="1800" b="1" dirty="0" smtClean="0">
                <a:latin typeface="Arial" panose="020B0604020202020204" pitchFamily="34" charset="0"/>
                <a:ea typeface="Times New Roman" panose="02020603050405020304" pitchFamily="18" charset="0"/>
              </a:rPr>
              <a:t>inversión </a:t>
            </a:r>
            <a:endParaRPr lang="es-CO" sz="1800" dirty="0"/>
          </a:p>
        </p:txBody>
      </p:sp>
      <p:sp>
        <p:nvSpPr>
          <p:cNvPr id="5" name="Rectángulo 4"/>
          <p:cNvSpPr/>
          <p:nvPr/>
        </p:nvSpPr>
        <p:spPr>
          <a:xfrm>
            <a:off x="25200" y="1279543"/>
            <a:ext cx="12044880" cy="738664"/>
          </a:xfrm>
          <a:prstGeom prst="rect">
            <a:avLst/>
          </a:prstGeom>
        </p:spPr>
        <p:txBody>
          <a:bodyPr wrap="square">
            <a:spAutoFit/>
          </a:bodyPr>
          <a:lstStyle/>
          <a:p>
            <a:pPr algn="just"/>
            <a:r>
              <a:rPr lang="es-CO" dirty="0" smtClean="0">
                <a:latin typeface="+mn-lt"/>
                <a:ea typeface="Times New Roman" panose="02020603050405020304" pitchFamily="18" charset="0"/>
              </a:rPr>
              <a:t>Revisa </a:t>
            </a:r>
            <a:r>
              <a:rPr lang="es-CO" dirty="0">
                <a:latin typeface="+mn-lt"/>
                <a:ea typeface="Times New Roman" panose="02020603050405020304" pitchFamily="18" charset="0"/>
              </a:rPr>
              <a:t>la documentación expuesta en la Rama 2, </a:t>
            </a:r>
            <a:r>
              <a:rPr lang="es-CO" dirty="0" smtClean="0">
                <a:latin typeface="+mn-lt"/>
                <a:ea typeface="Times New Roman" panose="02020603050405020304" pitchFamily="18" charset="0"/>
              </a:rPr>
              <a:t>el </a:t>
            </a:r>
            <a:r>
              <a:rPr lang="es-CO" dirty="0">
                <a:latin typeface="+mn-lt"/>
                <a:ea typeface="Times New Roman" panose="02020603050405020304" pitchFamily="18" charset="0"/>
              </a:rPr>
              <a:t>siguiente video </a:t>
            </a:r>
            <a:r>
              <a:rPr lang="es-CO" dirty="0" smtClean="0">
                <a:latin typeface="+mn-lt"/>
                <a:ea typeface="Times New Roman" panose="02020603050405020304" pitchFamily="18" charset="0"/>
              </a:rPr>
              <a:t>y determina </a:t>
            </a:r>
            <a:r>
              <a:rPr lang="es-CO" dirty="0">
                <a:latin typeface="+mn-lt"/>
                <a:ea typeface="Times New Roman" panose="02020603050405020304" pitchFamily="18" charset="0"/>
              </a:rPr>
              <a:t>la estructura de </a:t>
            </a:r>
            <a:r>
              <a:rPr lang="es-CO" dirty="0" smtClean="0">
                <a:latin typeface="+mn-lt"/>
                <a:ea typeface="Times New Roman" panose="02020603050405020304" pitchFamily="18" charset="0"/>
              </a:rPr>
              <a:t>costos </a:t>
            </a:r>
            <a:r>
              <a:rPr lang="es-CO" dirty="0">
                <a:latin typeface="+mn-lt"/>
                <a:ea typeface="Times New Roman" panose="02020603050405020304" pitchFamily="18" charset="0"/>
              </a:rPr>
              <a:t>– </a:t>
            </a:r>
            <a:r>
              <a:rPr lang="es-CO" dirty="0" smtClean="0">
                <a:latin typeface="+mn-lt"/>
                <a:ea typeface="Times New Roman" panose="02020603050405020304" pitchFamily="18" charset="0"/>
              </a:rPr>
              <a:t>gastos </a:t>
            </a:r>
            <a:r>
              <a:rPr lang="es-CO" dirty="0">
                <a:latin typeface="+mn-lt"/>
                <a:ea typeface="Times New Roman" panose="02020603050405020304" pitchFamily="18" charset="0"/>
              </a:rPr>
              <a:t>e </a:t>
            </a:r>
            <a:r>
              <a:rPr lang="es-CO" dirty="0" smtClean="0">
                <a:latin typeface="+mn-lt"/>
                <a:ea typeface="Times New Roman" panose="02020603050405020304" pitchFamily="18" charset="0"/>
              </a:rPr>
              <a:t>inversión en un </a:t>
            </a:r>
            <a:r>
              <a:rPr lang="es-CO" dirty="0">
                <a:latin typeface="+mn-lt"/>
                <a:ea typeface="Times New Roman" panose="02020603050405020304" pitchFamily="18" charset="0"/>
              </a:rPr>
              <a:t>aspecto de </a:t>
            </a:r>
            <a:r>
              <a:rPr lang="es-CO" dirty="0" smtClean="0">
                <a:latin typeface="+mn-lt"/>
                <a:ea typeface="Times New Roman" panose="02020603050405020304" pitchFamily="18" charset="0"/>
              </a:rPr>
              <a:t>tu </a:t>
            </a:r>
            <a:r>
              <a:rPr lang="es-CO" dirty="0">
                <a:latin typeface="+mn-lt"/>
                <a:ea typeface="Times New Roman" panose="02020603050405020304" pitchFamily="18" charset="0"/>
              </a:rPr>
              <a:t>ámbito laboral o familiar.</a:t>
            </a:r>
          </a:p>
          <a:p>
            <a:pPr algn="just"/>
            <a:r>
              <a:rPr lang="es-CO" dirty="0">
                <a:latin typeface="+mn-lt"/>
                <a:ea typeface="Times New Roman" panose="02020603050405020304" pitchFamily="18" charset="0"/>
              </a:rPr>
              <a:t> </a:t>
            </a:r>
            <a:endParaRPr lang="es-CO" dirty="0" smtClean="0">
              <a:latin typeface="+mn-lt"/>
              <a:ea typeface="Times New Roman" panose="02020603050405020304" pitchFamily="18" charset="0"/>
            </a:endParaRPr>
          </a:p>
        </p:txBody>
      </p:sp>
      <p:sp>
        <p:nvSpPr>
          <p:cNvPr id="9" name="Rectángulo 8"/>
          <p:cNvSpPr/>
          <p:nvPr/>
        </p:nvSpPr>
        <p:spPr>
          <a:xfrm>
            <a:off x="1736897" y="2403916"/>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DIFERENCIA ENTRE COSTO, GASTO E INVERSIÓN</a:t>
            </a:r>
          </a:p>
          <a:p>
            <a:r>
              <a:rPr lang="es-CO" dirty="0" smtClean="0">
                <a:solidFill>
                  <a:srgbClr val="FF0000"/>
                </a:solidFill>
              </a:rPr>
              <a:t>URL</a:t>
            </a:r>
            <a:r>
              <a:rPr lang="es-CO" dirty="0">
                <a:solidFill>
                  <a:srgbClr val="FF0000"/>
                </a:solidFill>
              </a:rPr>
              <a:t>: </a:t>
            </a:r>
            <a:r>
              <a:rPr lang="es-CO" dirty="0" smtClean="0">
                <a:solidFill>
                  <a:srgbClr val="FF0000"/>
                </a:solidFill>
              </a:rPr>
              <a:t> </a:t>
            </a:r>
            <a:r>
              <a:rPr lang="es-CO" dirty="0">
                <a:solidFill>
                  <a:srgbClr val="FF0000"/>
                </a:solidFill>
                <a:hlinkClick r:id="rId3"/>
              </a:rPr>
              <a:t>https://</a:t>
            </a:r>
            <a:r>
              <a:rPr lang="es-CO" dirty="0" smtClean="0">
                <a:solidFill>
                  <a:srgbClr val="FF0000"/>
                </a:solidFill>
                <a:hlinkClick r:id="rId3"/>
              </a:rPr>
              <a:t>www.youtube.com/watch?v=jHwQc0NhDWM</a:t>
            </a:r>
            <a:r>
              <a:rPr lang="es-CO" dirty="0" smtClean="0">
                <a:solidFill>
                  <a:srgbClr val="FF0000"/>
                </a:solidFill>
              </a:rPr>
              <a:t> </a:t>
            </a:r>
            <a:endParaRPr lang="es-CO" dirty="0" smtClean="0">
              <a:solidFill>
                <a:srgbClr val="FF0000"/>
              </a:solidFill>
            </a:endParaRPr>
          </a:p>
          <a:p>
            <a:r>
              <a:rPr lang="es-CO" dirty="0" smtClean="0">
                <a:solidFill>
                  <a:srgbClr val="FF0000"/>
                </a:solidFill>
              </a:rPr>
              <a:t>Información</a:t>
            </a:r>
            <a:r>
              <a:rPr lang="es-CO" dirty="0" smtClean="0">
                <a:solidFill>
                  <a:srgbClr val="FF0000"/>
                </a:solidFill>
              </a:rPr>
              <a:t>:</a:t>
            </a:r>
            <a:r>
              <a:rPr lang="es-CO" dirty="0">
                <a:solidFill>
                  <a:schemeClr val="tx1"/>
                </a:solidFill>
              </a:rPr>
              <a:t> </a:t>
            </a:r>
            <a:r>
              <a:rPr lang="es-CO" dirty="0">
                <a:hlinkClick r:id="rId4"/>
              </a:rPr>
              <a:t>Milo Montoya </a:t>
            </a:r>
            <a:r>
              <a:rPr lang="es-CO" dirty="0" smtClean="0">
                <a:hlinkClick r:id="rId4"/>
              </a:rPr>
              <a:t>22</a:t>
            </a:r>
            <a:r>
              <a:rPr lang="es-CO" dirty="0" smtClean="0">
                <a:solidFill>
                  <a:schemeClr val="tx1"/>
                </a:solidFill>
              </a:rPr>
              <a:t>.</a:t>
            </a:r>
            <a:r>
              <a:rPr lang="es-CO" dirty="0" smtClean="0"/>
              <a:t> </a:t>
            </a:r>
            <a:r>
              <a:rPr lang="es-CO" dirty="0" smtClean="0">
                <a:solidFill>
                  <a:schemeClr val="tx1"/>
                </a:solidFill>
              </a:rPr>
              <a:t>2016.</a:t>
            </a:r>
            <a:r>
              <a:rPr lang="es-CO" dirty="0" smtClean="0"/>
              <a:t>. </a:t>
            </a:r>
            <a:r>
              <a:rPr lang="es-CO" dirty="0" smtClean="0">
                <a:solidFill>
                  <a:schemeClr val="tx1"/>
                </a:solidFill>
              </a:rPr>
              <a:t>[Archivo </a:t>
            </a:r>
            <a:r>
              <a:rPr lang="es-CO" dirty="0" smtClean="0">
                <a:solidFill>
                  <a:schemeClr val="tx1"/>
                </a:solidFill>
              </a:rPr>
              <a:t>de video]. </a:t>
            </a:r>
            <a:r>
              <a:rPr lang="es-CO" dirty="0">
                <a:solidFill>
                  <a:schemeClr val="tx1"/>
                </a:solidFill>
              </a:rPr>
              <a:t>Recuperado de</a:t>
            </a:r>
            <a:r>
              <a:rPr lang="es-CO" dirty="0">
                <a:solidFill>
                  <a:schemeClr val="tx1"/>
                </a:solidFill>
              </a:rPr>
              <a:t>: </a:t>
            </a:r>
            <a:r>
              <a:rPr lang="es-CO" dirty="0">
                <a:solidFill>
                  <a:schemeClr val="tx1"/>
                </a:solidFill>
                <a:hlinkClick r:id="rId3"/>
              </a:rPr>
              <a:t>https://</a:t>
            </a:r>
            <a:r>
              <a:rPr lang="es-CO" dirty="0" smtClean="0">
                <a:solidFill>
                  <a:schemeClr val="tx1"/>
                </a:solidFill>
                <a:hlinkClick r:id="rId3"/>
              </a:rPr>
              <a:t>www.youtube.com/watch?v=jHwQc0NhDWM</a:t>
            </a:r>
            <a:r>
              <a:rPr lang="es-CO" dirty="0" smtClean="0">
                <a:solidFill>
                  <a:schemeClr val="tx1"/>
                </a:solidFill>
              </a:rPr>
              <a:t> </a:t>
            </a:r>
            <a:endParaRPr lang="es-CO" dirty="0">
              <a:solidFill>
                <a:srgbClr val="FF0000"/>
              </a:solidFill>
            </a:endParaRPr>
          </a:p>
        </p:txBody>
      </p:sp>
      <p:sp>
        <p:nvSpPr>
          <p:cNvPr id="11" name="CuadroTexto 10"/>
          <p:cNvSpPr txBox="1"/>
          <p:nvPr/>
        </p:nvSpPr>
        <p:spPr>
          <a:xfrm>
            <a:off x="3832596" y="1942082"/>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110"/>
        <p:cNvGrpSpPr/>
        <p:nvPr/>
      </p:nvGrpSpPr>
      <p:grpSpPr>
        <a:xfrm>
          <a:off x="0" y="0"/>
          <a:ext cx="0" cy="0"/>
          <a:chOff x="0" y="0"/>
          <a:chExt cx="0" cy="0"/>
        </a:xfrm>
      </p:grpSpPr>
      <p:sp>
        <p:nvSpPr>
          <p:cNvPr id="1111" name="Google Shape;1111;p16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Hoja </a:t>
            </a:r>
            <a:r>
              <a:rPr lang="es-ES" dirty="0" smtClean="0">
                <a:solidFill>
                  <a:srgbClr val="00C000"/>
                </a:solidFill>
              </a:rPr>
              <a:t>3</a:t>
            </a:r>
            <a:endParaRPr dirty="0">
              <a:solidFill>
                <a:srgbClr val="00C000"/>
              </a:solidFill>
            </a:endParaRPr>
          </a:p>
        </p:txBody>
      </p:sp>
      <p:sp>
        <p:nvSpPr>
          <p:cNvPr id="1112" name="Google Shape;1112;p16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a:t>
            </a:r>
            <a:r>
              <a:rPr lang="es-ES" dirty="0" smtClean="0">
                <a:solidFill>
                  <a:srgbClr val="00C000"/>
                </a:solidFill>
                <a:latin typeface="Arial"/>
                <a:ea typeface="Arial"/>
                <a:cs typeface="Arial"/>
                <a:sym typeface="Arial"/>
              </a:rPr>
              <a:t>_oa1_hoja3</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9340741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graphicFrame>
        <p:nvGraphicFramePr>
          <p:cNvPr id="8" name="Google Shape;926;p138"/>
          <p:cNvGraphicFramePr/>
          <p:nvPr>
            <p:extLst>
              <p:ext uri="{D42A27DB-BD31-4B8C-83A1-F6EECF244321}">
                <p14:modId xmlns:p14="http://schemas.microsoft.com/office/powerpoint/2010/main" val="178717210"/>
              </p:ext>
            </p:extLst>
          </p:nvPr>
        </p:nvGraphicFramePr>
        <p:xfrm>
          <a:off x="25200" y="367478"/>
          <a:ext cx="12166800" cy="822990"/>
        </p:xfrm>
        <a:graphic>
          <a:graphicData uri="http://schemas.openxmlformats.org/drawingml/2006/table">
            <a:tbl>
              <a:tblPr firstRow="1" bandRow="1">
                <a:noFill/>
                <a:tableStyleId>{3D058960-1688-4217-B8D2-64A925AEF87B}</a:tableStyleId>
              </a:tblPr>
              <a:tblGrid>
                <a:gridCol w="1344725">
                  <a:extLst>
                    <a:ext uri="{9D8B030D-6E8A-4147-A177-3AD203B41FA5}">
                      <a16:colId xmlns:a16="http://schemas.microsoft.com/office/drawing/2014/main" val="20000"/>
                    </a:ext>
                  </a:extLst>
                </a:gridCol>
                <a:gridCol w="10822075">
                  <a:extLst>
                    <a:ext uri="{9D8B030D-6E8A-4147-A177-3AD203B41FA5}">
                      <a16:colId xmlns:a16="http://schemas.microsoft.com/office/drawing/2014/main" val="20002"/>
                    </a:ext>
                  </a:extLst>
                </a:gridCol>
              </a:tblGrid>
              <a:tr h="15240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ES" sz="1200" dirty="0" smtClean="0">
                          <a:solidFill>
                            <a:srgbClr val="FF0000"/>
                          </a:solidFill>
                          <a:latin typeface="Arial"/>
                          <a:ea typeface="Arial"/>
                          <a:cs typeface="Arial"/>
                          <a:sym typeface="Arial"/>
                        </a:rPr>
                        <a:t>Composición</a:t>
                      </a:r>
                      <a:r>
                        <a:rPr lang="es-ES" sz="1200" baseline="0" dirty="0" smtClean="0">
                          <a:solidFill>
                            <a:srgbClr val="FF0000"/>
                          </a:solidFill>
                          <a:latin typeface="Arial"/>
                          <a:ea typeface="Arial"/>
                          <a:cs typeface="Arial"/>
                          <a:sym typeface="Arial"/>
                        </a:rPr>
                        <a:t> imagen. </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300362939</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 name="Rectángulo 1"/>
          <p:cNvSpPr/>
          <p:nvPr/>
        </p:nvSpPr>
        <p:spPr>
          <a:xfrm>
            <a:off x="0" y="1201779"/>
            <a:ext cx="12192000" cy="163285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0" y="-57532"/>
            <a:ext cx="8401659" cy="400110"/>
          </a:xfrm>
          <a:prstGeom prst="rect">
            <a:avLst/>
          </a:prstGeom>
        </p:spPr>
        <p:txBody>
          <a:bodyPr wrap="none">
            <a:spAutoFit/>
          </a:bodyPr>
          <a:lstStyle/>
          <a:p>
            <a:pPr algn="just"/>
            <a:r>
              <a:rPr lang="es-ES" sz="2000" b="1" dirty="0">
                <a:latin typeface="Arial" panose="020B0604020202020204" pitchFamily="34" charset="0"/>
                <a:ea typeface="Times New Roman" panose="02020603050405020304" pitchFamily="18" charset="0"/>
              </a:rPr>
              <a:t>La importancia de conocer a la competencia y sus precios de venta</a:t>
            </a:r>
            <a:endParaRPr lang="es-CO" dirty="0">
              <a:effectLst/>
              <a:latin typeface="Times New Roman" panose="02020603050405020304" pitchFamily="18" charset="0"/>
              <a:ea typeface="Times New Roman" panose="02020603050405020304" pitchFamily="18" charset="0"/>
            </a:endParaRPr>
          </a:p>
        </p:txBody>
      </p:sp>
      <p:sp>
        <p:nvSpPr>
          <p:cNvPr id="3" name="Rectángulo 2"/>
          <p:cNvSpPr/>
          <p:nvPr/>
        </p:nvSpPr>
        <p:spPr>
          <a:xfrm>
            <a:off x="25200" y="1319345"/>
            <a:ext cx="12057943" cy="1323439"/>
          </a:xfrm>
          <a:prstGeom prst="rect">
            <a:avLst/>
          </a:prstGeom>
        </p:spPr>
        <p:txBody>
          <a:bodyPr wrap="square">
            <a:spAutoFit/>
          </a:bodyPr>
          <a:lstStyle/>
          <a:p>
            <a:pPr algn="just"/>
            <a:r>
              <a:rPr lang="es-CO" sz="1600" dirty="0">
                <a:latin typeface="Arial" panose="020B0604020202020204" pitchFamily="34" charset="0"/>
                <a:ea typeface="Times New Roman" panose="02020603050405020304" pitchFamily="18" charset="0"/>
              </a:rPr>
              <a:t>Según los documentos expuestos en la Rama 3, </a:t>
            </a:r>
            <a:r>
              <a:rPr lang="es-CO" sz="1600" dirty="0" smtClean="0">
                <a:latin typeface="Arial" panose="020B0604020202020204" pitchFamily="34" charset="0"/>
                <a:ea typeface="Times New Roman" panose="02020603050405020304" pitchFamily="18" charset="0"/>
              </a:rPr>
              <a:t>responde </a:t>
            </a:r>
            <a:r>
              <a:rPr lang="es-CO" sz="1600" dirty="0">
                <a:latin typeface="Arial" panose="020B0604020202020204" pitchFamily="34" charset="0"/>
                <a:ea typeface="Times New Roman" panose="02020603050405020304" pitchFamily="18" charset="0"/>
              </a:rPr>
              <a:t>estas inquietudes</a:t>
            </a:r>
            <a:r>
              <a:rPr lang="es-CO" sz="1600" dirty="0" smtClean="0">
                <a:latin typeface="Arial" panose="020B0604020202020204" pitchFamily="34" charset="0"/>
                <a:ea typeface="Times New Roman" panose="02020603050405020304" pitchFamily="18" charset="0"/>
              </a:rPr>
              <a:t>:</a:t>
            </a:r>
          </a:p>
          <a:p>
            <a:pPr algn="just"/>
            <a:endParaRPr lang="es-CO" sz="16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s-CO" sz="1600" dirty="0">
                <a:latin typeface="Arial" panose="020B0604020202020204" pitchFamily="34" charset="0"/>
                <a:ea typeface="Times New Roman" panose="02020603050405020304" pitchFamily="18" charset="0"/>
              </a:rPr>
              <a:t>¿Por qué es importante conocer a los competidores?</a:t>
            </a:r>
            <a:endParaRPr lang="es-CO" sz="16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s-CO" sz="1600" dirty="0">
                <a:latin typeface="Arial" panose="020B0604020202020204" pitchFamily="34" charset="0"/>
                <a:ea typeface="Times New Roman" panose="02020603050405020304" pitchFamily="18" charset="0"/>
              </a:rPr>
              <a:t>¿Es posible hacer estrategias promocionales focalizadas a la personalidad de clientes potenciales? ¿Cómo?</a:t>
            </a:r>
            <a:endParaRPr lang="es-CO" sz="16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s-CO" sz="1600" dirty="0">
                <a:latin typeface="Arial" panose="020B0604020202020204" pitchFamily="34" charset="0"/>
                <a:ea typeface="Times New Roman" panose="02020603050405020304" pitchFamily="18" charset="0"/>
              </a:rPr>
              <a:t>¿Será aplicable a la idea de Proyecto desarrollada en la NAVE?</a:t>
            </a:r>
            <a:endParaRPr lang="es-CO"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974003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110"/>
        <p:cNvGrpSpPr/>
        <p:nvPr/>
      </p:nvGrpSpPr>
      <p:grpSpPr>
        <a:xfrm>
          <a:off x="0" y="0"/>
          <a:ext cx="0" cy="0"/>
          <a:chOff x="0" y="0"/>
          <a:chExt cx="0" cy="0"/>
        </a:xfrm>
      </p:grpSpPr>
      <p:sp>
        <p:nvSpPr>
          <p:cNvPr id="1111" name="Google Shape;1111;p16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Hoja 4</a:t>
            </a:r>
            <a:endParaRPr dirty="0">
              <a:solidFill>
                <a:srgbClr val="00C000"/>
              </a:solidFill>
            </a:endParaRPr>
          </a:p>
        </p:txBody>
      </p:sp>
      <p:sp>
        <p:nvSpPr>
          <p:cNvPr id="1112" name="Google Shape;1112;p16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a:t>
            </a:r>
            <a:r>
              <a:rPr lang="es-ES" dirty="0" smtClean="0">
                <a:solidFill>
                  <a:srgbClr val="00C000"/>
                </a:solidFill>
                <a:latin typeface="Arial"/>
                <a:ea typeface="Arial"/>
                <a:cs typeface="Arial"/>
                <a:sym typeface="Arial"/>
              </a:rPr>
              <a:t>_oa1_hoja4</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69759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graphicFrame>
        <p:nvGraphicFramePr>
          <p:cNvPr id="8" name="Google Shape;926;p138"/>
          <p:cNvGraphicFramePr/>
          <p:nvPr>
            <p:extLst>
              <p:ext uri="{D42A27DB-BD31-4B8C-83A1-F6EECF244321}">
                <p14:modId xmlns:p14="http://schemas.microsoft.com/office/powerpoint/2010/main" val="2312587856"/>
              </p:ext>
            </p:extLst>
          </p:nvPr>
        </p:nvGraphicFramePr>
        <p:xfrm>
          <a:off x="25200" y="367478"/>
          <a:ext cx="12166800" cy="822990"/>
        </p:xfrm>
        <a:graphic>
          <a:graphicData uri="http://schemas.openxmlformats.org/drawingml/2006/table">
            <a:tbl>
              <a:tblPr firstRow="1" bandRow="1">
                <a:noFill/>
                <a:tableStyleId>{3D058960-1688-4217-B8D2-64A925AEF87B}</a:tableStyleId>
              </a:tblPr>
              <a:tblGrid>
                <a:gridCol w="1344725">
                  <a:extLst>
                    <a:ext uri="{9D8B030D-6E8A-4147-A177-3AD203B41FA5}">
                      <a16:colId xmlns:a16="http://schemas.microsoft.com/office/drawing/2014/main" val="20000"/>
                    </a:ext>
                  </a:extLst>
                </a:gridCol>
                <a:gridCol w="10822075">
                  <a:extLst>
                    <a:ext uri="{9D8B030D-6E8A-4147-A177-3AD203B41FA5}">
                      <a16:colId xmlns:a16="http://schemas.microsoft.com/office/drawing/2014/main" val="20002"/>
                    </a:ext>
                  </a:extLst>
                </a:gridCol>
              </a:tblGrid>
              <a:tr h="15240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Solo texto</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 name="Rectángulo 1"/>
          <p:cNvSpPr/>
          <p:nvPr/>
        </p:nvSpPr>
        <p:spPr>
          <a:xfrm>
            <a:off x="0" y="1201779"/>
            <a:ext cx="12192000" cy="2455821"/>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548640" y="22710"/>
            <a:ext cx="8843554" cy="307777"/>
          </a:xfrm>
          <a:prstGeom prst="rect">
            <a:avLst/>
          </a:prstGeom>
        </p:spPr>
        <p:txBody>
          <a:bodyPr wrap="square">
            <a:spAutoFit/>
          </a:bodyPr>
          <a:lstStyle/>
          <a:p>
            <a:pPr algn="ctr"/>
            <a:r>
              <a:rPr lang="es-ES" b="1" dirty="0">
                <a:latin typeface="Arial" panose="020B0604020202020204" pitchFamily="34" charset="0"/>
                <a:ea typeface="Times New Roman" panose="02020603050405020304" pitchFamily="18" charset="0"/>
              </a:rPr>
              <a:t>¿Qué tenemos que pensar para establecer los precios de nuestros productos y servicios?</a:t>
            </a:r>
            <a:endParaRPr lang="es-CO" dirty="0"/>
          </a:p>
        </p:txBody>
      </p:sp>
      <p:sp>
        <p:nvSpPr>
          <p:cNvPr id="5" name="Rectángulo 4"/>
          <p:cNvSpPr/>
          <p:nvPr/>
        </p:nvSpPr>
        <p:spPr>
          <a:xfrm>
            <a:off x="25200" y="1260138"/>
            <a:ext cx="11953440" cy="1323439"/>
          </a:xfrm>
          <a:prstGeom prst="rect">
            <a:avLst/>
          </a:prstGeom>
        </p:spPr>
        <p:txBody>
          <a:bodyPr wrap="square">
            <a:spAutoFit/>
          </a:bodyPr>
          <a:lstStyle/>
          <a:p>
            <a:pPr algn="just"/>
            <a:r>
              <a:rPr lang="es-CO" sz="1600" dirty="0">
                <a:latin typeface="+mn-lt"/>
                <a:ea typeface="Times New Roman" panose="02020603050405020304" pitchFamily="18" charset="0"/>
              </a:rPr>
              <a:t>Según los documentos expuestos en la Rama 4, </a:t>
            </a:r>
            <a:r>
              <a:rPr lang="es-CO" sz="1600" dirty="0" smtClean="0">
                <a:latin typeface="+mn-lt"/>
                <a:ea typeface="Times New Roman" panose="02020603050405020304" pitchFamily="18" charset="0"/>
              </a:rPr>
              <a:t>responde </a:t>
            </a:r>
            <a:r>
              <a:rPr lang="es-CO" sz="1600" dirty="0">
                <a:latin typeface="+mn-lt"/>
                <a:ea typeface="Times New Roman" panose="02020603050405020304" pitchFamily="18" charset="0"/>
              </a:rPr>
              <a:t>estas inquietudes</a:t>
            </a:r>
            <a:r>
              <a:rPr lang="es-CO" sz="1600" dirty="0" smtClean="0">
                <a:latin typeface="+mn-lt"/>
                <a:ea typeface="Times New Roman" panose="02020603050405020304" pitchFamily="18" charset="0"/>
              </a:rPr>
              <a:t>:</a:t>
            </a:r>
          </a:p>
          <a:p>
            <a:pPr algn="just"/>
            <a:endParaRPr lang="es-CO" sz="1600" dirty="0">
              <a:latin typeface="+mn-lt"/>
              <a:ea typeface="Times New Roman" panose="02020603050405020304" pitchFamily="18" charset="0"/>
            </a:endParaRPr>
          </a:p>
          <a:p>
            <a:pPr marL="285750" indent="-285750" algn="just">
              <a:buFont typeface="Arial" panose="020B0604020202020204" pitchFamily="34" charset="0"/>
              <a:buChar char="•"/>
            </a:pPr>
            <a:r>
              <a:rPr lang="es-CO" sz="1600" dirty="0">
                <a:latin typeface="+mn-lt"/>
                <a:ea typeface="Times New Roman" panose="02020603050405020304" pitchFamily="18" charset="0"/>
              </a:rPr>
              <a:t>¿Es importante crear un portafolio de productos – servicios en un proyecto que los comercializará?</a:t>
            </a:r>
          </a:p>
          <a:p>
            <a:pPr marL="285750" indent="-285750" algn="just">
              <a:buFont typeface="Arial" panose="020B0604020202020204" pitchFamily="34" charset="0"/>
              <a:buChar char="•"/>
            </a:pPr>
            <a:r>
              <a:rPr lang="es-CO" sz="1600" dirty="0">
                <a:latin typeface="+mn-lt"/>
                <a:ea typeface="Times New Roman" panose="02020603050405020304" pitchFamily="18" charset="0"/>
              </a:rPr>
              <a:t>¿Qué insumos </a:t>
            </a:r>
            <a:r>
              <a:rPr lang="es-CO" sz="1600" dirty="0" smtClean="0">
                <a:latin typeface="+mn-lt"/>
                <a:ea typeface="Times New Roman" panose="02020603050405020304" pitchFamily="18" charset="0"/>
              </a:rPr>
              <a:t>debes </a:t>
            </a:r>
            <a:r>
              <a:rPr lang="es-CO" sz="1600" dirty="0">
                <a:latin typeface="+mn-lt"/>
                <a:ea typeface="Times New Roman" panose="02020603050405020304" pitchFamily="18" charset="0"/>
              </a:rPr>
              <a:t>tomar en consideración al momento de establecer un precio de venta?</a:t>
            </a:r>
          </a:p>
          <a:p>
            <a:pPr marL="285750" indent="-285750" algn="just">
              <a:buFont typeface="Arial" panose="020B0604020202020204" pitchFamily="34" charset="0"/>
              <a:buChar char="•"/>
            </a:pPr>
            <a:r>
              <a:rPr lang="es-CO" sz="1600" dirty="0">
                <a:latin typeface="+mn-lt"/>
                <a:ea typeface="Times New Roman" panose="02020603050405020304" pitchFamily="18" charset="0"/>
              </a:rPr>
              <a:t>¿Al consumidor le </a:t>
            </a:r>
            <a:r>
              <a:rPr lang="es-CO" sz="1600" dirty="0" smtClean="0">
                <a:latin typeface="+mn-lt"/>
                <a:ea typeface="Times New Roman" panose="02020603050405020304" pitchFamily="18" charset="0"/>
              </a:rPr>
              <a:t>importan </a:t>
            </a:r>
            <a:r>
              <a:rPr lang="es-CO" sz="1600" dirty="0">
                <a:latin typeface="+mn-lt"/>
                <a:ea typeface="Times New Roman" panose="02020603050405020304" pitchFamily="18" charset="0"/>
              </a:rPr>
              <a:t>los costos que asumen las empresas para lograr ofrecer un producto de calidad?</a:t>
            </a:r>
            <a:endParaRPr lang="es-CO" sz="1600" dirty="0">
              <a:effectLst/>
              <a:latin typeface="+mn-lt"/>
              <a:ea typeface="Times New Roman" panose="02020603050405020304" pitchFamily="18" charset="0"/>
            </a:endParaRPr>
          </a:p>
        </p:txBody>
      </p:sp>
    </p:spTree>
    <p:extLst>
      <p:ext uri="{BB962C8B-B14F-4D97-AF65-F5344CB8AC3E}">
        <p14:creationId xmlns:p14="http://schemas.microsoft.com/office/powerpoint/2010/main" val="3082418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160"/>
        <p:cNvGrpSpPr/>
        <p:nvPr/>
      </p:nvGrpSpPr>
      <p:grpSpPr>
        <a:xfrm>
          <a:off x="0" y="0"/>
          <a:ext cx="0" cy="0"/>
          <a:chOff x="0" y="0"/>
          <a:chExt cx="0" cy="0"/>
        </a:xfrm>
      </p:grpSpPr>
      <p:sp>
        <p:nvSpPr>
          <p:cNvPr id="1161" name="Google Shape;1161;p17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Socialización</a:t>
            </a:r>
            <a:endParaRPr dirty="0">
              <a:solidFill>
                <a:srgbClr val="00C000"/>
              </a:solidFill>
            </a:endParaRPr>
          </a:p>
        </p:txBody>
      </p:sp>
      <p:sp>
        <p:nvSpPr>
          <p:cNvPr id="1162" name="Google Shape;1162;p17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a:t>
            </a:r>
            <a:r>
              <a:rPr lang="es-ES" dirty="0" smtClean="0">
                <a:solidFill>
                  <a:srgbClr val="00C000"/>
                </a:solidFill>
                <a:latin typeface="Arial"/>
                <a:ea typeface="Arial"/>
                <a:cs typeface="Arial"/>
                <a:sym typeface="Arial"/>
              </a:rPr>
              <a:t>_oa1_socializacion</a:t>
            </a:r>
            <a:endParaRPr dirty="0">
              <a:solidFill>
                <a:srgbClr val="00C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252" name="Google Shape;252;p40"/>
          <p:cNvGraphicFramePr/>
          <p:nvPr>
            <p:extLst>
              <p:ext uri="{D42A27DB-BD31-4B8C-83A1-F6EECF244321}">
                <p14:modId xmlns:p14="http://schemas.microsoft.com/office/powerpoint/2010/main" val="2948197502"/>
              </p:ext>
            </p:extLst>
          </p:nvPr>
        </p:nvGraphicFramePr>
        <p:xfrm>
          <a:off x="0" y="791656"/>
          <a:ext cx="12166800" cy="3230950"/>
        </p:xfrm>
        <a:graphic>
          <a:graphicData uri="http://schemas.openxmlformats.org/drawingml/2006/table">
            <a:tbl>
              <a:tblPr firstRow="1" bandRow="1">
                <a:noFill/>
                <a:tableStyleId>{3D058960-1688-4217-B8D2-64A925AEF87B}</a:tableStyleId>
              </a:tblPr>
              <a:tblGrid>
                <a:gridCol w="442925">
                  <a:extLst>
                    <a:ext uri="{9D8B030D-6E8A-4147-A177-3AD203B41FA5}">
                      <a16:colId xmlns:a16="http://schemas.microsoft.com/office/drawing/2014/main" val="20000"/>
                    </a:ext>
                  </a:extLst>
                </a:gridCol>
                <a:gridCol w="929475">
                  <a:extLst>
                    <a:ext uri="{9D8B030D-6E8A-4147-A177-3AD203B41FA5}">
                      <a16:colId xmlns:a16="http://schemas.microsoft.com/office/drawing/2014/main" val="20001"/>
                    </a:ext>
                  </a:extLst>
                </a:gridCol>
                <a:gridCol w="994975">
                  <a:extLst>
                    <a:ext uri="{9D8B030D-6E8A-4147-A177-3AD203B41FA5}">
                      <a16:colId xmlns:a16="http://schemas.microsoft.com/office/drawing/2014/main" val="20002"/>
                    </a:ext>
                  </a:extLst>
                </a:gridCol>
                <a:gridCol w="9799425">
                  <a:extLst>
                    <a:ext uri="{9D8B030D-6E8A-4147-A177-3AD203B41FA5}">
                      <a16:colId xmlns:a16="http://schemas.microsoft.com/office/drawing/2014/main" val="20003"/>
                    </a:ext>
                  </a:extLst>
                </a:gridCol>
              </a:tblGrid>
              <a:tr h="152400">
                <a:tc gridSpan="2">
                  <a:txBody>
                    <a:bodyPr/>
                    <a:lstStyle/>
                    <a:p>
                      <a:pPr marL="0" lvl="0" indent="0" algn="l" rtl="0">
                        <a:spcBef>
                          <a:spcPts val="0"/>
                        </a:spcBef>
                        <a:spcAft>
                          <a:spcPts val="0"/>
                        </a:spcAft>
                        <a:buNone/>
                      </a:pPr>
                      <a:r>
                        <a:rPr lang="es-ES" sz="1200" dirty="0">
                          <a:solidFill>
                            <a:srgbClr val="FF0000"/>
                          </a:solidFill>
                          <a:latin typeface="Arial"/>
                          <a:ea typeface="Arial"/>
                          <a:cs typeface="Arial"/>
                          <a:sym typeface="Arial"/>
                        </a:rPr>
                        <a:t>HTML:</a:t>
                      </a:r>
                      <a:endParaRPr sz="1200" u="none" strike="noStrike" cap="none"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spcBef>
                          <a:spcPts val="0"/>
                        </a:spcBef>
                        <a:spcAft>
                          <a:spcPts val="0"/>
                        </a:spcAft>
                        <a:buNone/>
                      </a:pPr>
                      <a:r>
                        <a:rPr lang="es-ES" sz="1200" b="0" dirty="0" smtClean="0">
                          <a:solidFill>
                            <a:srgbClr val="FF0000"/>
                          </a:solidFill>
                          <a:latin typeface="Arial"/>
                          <a:ea typeface="Arial"/>
                          <a:cs typeface="Arial"/>
                          <a:sym typeface="Arial"/>
                        </a:rPr>
                        <a:t>pro2_presentacion_01</a:t>
                      </a:r>
                      <a:endParaRPr sz="1200" b="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0"/>
                  </a:ext>
                </a:extLst>
              </a:tr>
              <a:tr h="152400">
                <a:tc gridSpan="2">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Referente:</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lnSpc>
                          <a:spcPct val="100000"/>
                        </a:lnSpc>
                        <a:spcBef>
                          <a:spcPts val="0"/>
                        </a:spcBef>
                        <a:spcAft>
                          <a:spcPts val="0"/>
                        </a:spcAft>
                        <a:buClr>
                          <a:srgbClr val="FF0000"/>
                        </a:buClr>
                        <a:buSzPts val="1200"/>
                        <a:buFont typeface="Arial"/>
                        <a:buNone/>
                      </a:pPr>
                      <a:r>
                        <a:rPr lang="es-ES"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1"/>
                  </a:ext>
                </a:extLst>
              </a:tr>
              <a:tr h="155050">
                <a:tc gridSpan="2">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spcBef>
                          <a:spcPts val="0"/>
                        </a:spcBef>
                        <a:spcAft>
                          <a:spcPts val="0"/>
                        </a:spcAft>
                        <a:buNone/>
                      </a:pPr>
                      <a:r>
                        <a:rPr lang="es-ES" sz="1200" dirty="0">
                          <a:solidFill>
                            <a:srgbClr val="FF0000"/>
                          </a:solidFill>
                          <a:latin typeface="Arial"/>
                          <a:ea typeface="Arial"/>
                          <a:cs typeface="Arial"/>
                          <a:sym typeface="Arial"/>
                        </a:rPr>
                        <a:t>Hacer una presentación con imágenes y texto. </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2"/>
                  </a:ext>
                </a:extLst>
              </a:tr>
              <a:tr h="155050">
                <a:tc gridSpan="2">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769366132 </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3"/>
                  </a:ext>
                </a:extLst>
              </a:tr>
              <a:tr h="0">
                <a:tc gridSpan="4">
                  <a:txBody>
                    <a:bodyPr/>
                    <a:lstStyle/>
                    <a:p>
                      <a:pPr marL="0" lvl="0" indent="0" algn="ctr" rtl="0">
                        <a:spcBef>
                          <a:spcPts val="0"/>
                        </a:spcBef>
                        <a:spcAft>
                          <a:spcPts val="0"/>
                        </a:spcAft>
                        <a:buNone/>
                      </a:pPr>
                      <a:r>
                        <a:rPr lang="es-ES" sz="1200" b="1">
                          <a:solidFill>
                            <a:srgbClr val="FF0000"/>
                          </a:solidFill>
                          <a:latin typeface="Arial"/>
                          <a:ea typeface="Arial"/>
                          <a:cs typeface="Arial"/>
                          <a:sym typeface="Arial"/>
                        </a:rPr>
                        <a:t>Contenido</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4"/>
                  </a:ext>
                </a:extLst>
              </a:tr>
              <a:tr h="164050">
                <a:tc>
                  <a:txBody>
                    <a:bodyPr/>
                    <a:lstStyle/>
                    <a:p>
                      <a:pPr marL="0" marR="0" lvl="0" indent="0" algn="ctr" rtl="0">
                        <a:spcBef>
                          <a:spcPts val="0"/>
                        </a:spcBef>
                        <a:spcAft>
                          <a:spcPts val="0"/>
                        </a:spcAft>
                        <a:buNone/>
                      </a:pPr>
                      <a:r>
                        <a:rPr lang="es-ES" sz="1200" b="1">
                          <a:solidFill>
                            <a:srgbClr val="FF0000"/>
                          </a:solidFill>
                          <a:latin typeface="Arial"/>
                          <a:ea typeface="Arial"/>
                          <a:cs typeface="Arial"/>
                          <a:sym typeface="Arial"/>
                        </a:rPr>
                        <a:t>#</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lvl="0" indent="0" algn="ctr" rtl="0">
                        <a:spcBef>
                          <a:spcPts val="0"/>
                        </a:spcBef>
                        <a:spcAft>
                          <a:spcPts val="0"/>
                        </a:spcAft>
                        <a:buNone/>
                      </a:pPr>
                      <a:r>
                        <a:rPr lang="es-ES" sz="1200" b="1">
                          <a:solidFill>
                            <a:srgbClr val="FF0000"/>
                          </a:solidFill>
                          <a:latin typeface="Arial"/>
                          <a:ea typeface="Arial"/>
                          <a:cs typeface="Arial"/>
                          <a:sym typeface="Arial"/>
                        </a:rPr>
                        <a:t>Imagen</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a:txBody>
                    <a:bodyPr/>
                    <a:lstStyle/>
                    <a:p>
                      <a:pPr marL="0" marR="0" lvl="0" indent="0" algn="ctr" rtl="0">
                        <a:spcBef>
                          <a:spcPts val="0"/>
                        </a:spcBef>
                        <a:spcAft>
                          <a:spcPts val="0"/>
                        </a:spcAft>
                        <a:buNone/>
                      </a:pPr>
                      <a:r>
                        <a:rPr lang="es-ES" sz="1200" b="1">
                          <a:solidFill>
                            <a:srgbClr val="FF0000"/>
                          </a:solidFill>
                          <a:latin typeface="Arial"/>
                          <a:ea typeface="Arial"/>
                          <a:cs typeface="Arial"/>
                          <a:sym typeface="Arial"/>
                        </a:rPr>
                        <a:t>Texto</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737900">
                <a:tc>
                  <a:txBody>
                    <a:bodyPr/>
                    <a:lstStyle/>
                    <a:p>
                      <a:pPr marL="0" marR="0" lvl="0" indent="0" algn="l" rtl="0">
                        <a:spcBef>
                          <a:spcPts val="0"/>
                        </a:spcBef>
                        <a:spcAft>
                          <a:spcPts val="0"/>
                        </a:spcAft>
                        <a:buNone/>
                      </a:pPr>
                      <a:r>
                        <a:rPr lang="es-ES" sz="1200" dirty="0">
                          <a:solidFill>
                            <a:srgbClr val="FF0000"/>
                          </a:solidFill>
                          <a:latin typeface="Arial"/>
                          <a:ea typeface="Arial"/>
                          <a:cs typeface="Arial"/>
                          <a:sym typeface="Arial"/>
                        </a:rPr>
                        <a:t>1</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gridSpan="2">
                  <a:txBody>
                    <a:bodyPr/>
                    <a:lstStyle/>
                    <a:p>
                      <a:pPr marL="0" lvl="0" indent="0" algn="l" rtl="0">
                        <a:spcBef>
                          <a:spcPts val="0"/>
                        </a:spcBef>
                        <a:spcAft>
                          <a:spcPts val="0"/>
                        </a:spcAft>
                        <a:buNone/>
                      </a:pPr>
                      <a:r>
                        <a:rPr lang="es-CO" sz="1200" dirty="0" smtClean="0">
                          <a:solidFill>
                            <a:srgbClr val="FF0000"/>
                          </a:solidFill>
                          <a:latin typeface="Arial"/>
                          <a:ea typeface="Arial"/>
                          <a:cs typeface="Arial"/>
                          <a:sym typeface="Arial"/>
                        </a:rPr>
                        <a:t>769366132</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smtClean="0">
                          <a:solidFill>
                            <a:schemeClr val="dk1"/>
                          </a:solidFill>
                          <a:effectLst/>
                          <a:latin typeface="+mn-lt"/>
                          <a:ea typeface="Calibri"/>
                          <a:cs typeface="Calibri"/>
                          <a:sym typeface="Arial"/>
                        </a:rPr>
                        <a:t>¡Bienvenidos y bienvenidas!</a:t>
                      </a: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none" strike="noStrike" cap="none" dirty="0" smtClean="0">
                        <a:solidFill>
                          <a:schemeClr val="dk1"/>
                        </a:solidFill>
                        <a:effectLst/>
                        <a:latin typeface="+mn-lt"/>
                        <a:ea typeface="Calibri"/>
                        <a:cs typeface="Calibri"/>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smtClean="0">
                          <a:solidFill>
                            <a:schemeClr val="dk1"/>
                          </a:solidFill>
                          <a:effectLst/>
                          <a:latin typeface="+mn-lt"/>
                          <a:ea typeface="Calibri"/>
                          <a:cs typeface="Calibri"/>
                          <a:sym typeface="Arial"/>
                        </a:rPr>
                        <a:t>Nuevamente nos encontramos para abordar el conocimiento,</a:t>
                      </a:r>
                      <a:r>
                        <a:rPr lang="es-ES" sz="1400" b="0" i="0" u="none" strike="noStrike" cap="none" baseline="0" dirty="0" smtClean="0">
                          <a:solidFill>
                            <a:schemeClr val="dk1"/>
                          </a:solidFill>
                          <a:effectLst/>
                          <a:latin typeface="+mn-lt"/>
                          <a:ea typeface="Calibri"/>
                          <a:cs typeface="Calibri"/>
                          <a:sym typeface="Arial"/>
                        </a:rPr>
                        <a:t> para este caso hablaremos de prospectiva, donde ampliaremos nuestra visión </a:t>
                      </a:r>
                      <a:r>
                        <a:rPr lang="es-ES" sz="1400" b="0" i="0" u="none" strike="noStrike" cap="none" baseline="0" dirty="0" smtClean="0">
                          <a:solidFill>
                            <a:schemeClr val="dk1"/>
                          </a:solidFill>
                          <a:effectLst/>
                          <a:latin typeface="+mn-lt"/>
                          <a:ea typeface="Calibri"/>
                          <a:cs typeface="Calibri"/>
                          <a:sym typeface="Arial"/>
                        </a:rPr>
                        <a:t>frente a la formación de proyectos, costos, precios, inversiones, y todo lo pertinente a un tema de mucho interés dentro de tu formación.</a:t>
                      </a: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none" strike="noStrike" cap="none" baseline="0" dirty="0" smtClean="0">
                        <a:solidFill>
                          <a:schemeClr val="dk1"/>
                        </a:solidFill>
                        <a:effectLst/>
                        <a:latin typeface="+mn-lt"/>
                        <a:ea typeface="Calibri"/>
                        <a:cs typeface="Calibri"/>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baseline="0" dirty="0" smtClean="0">
                          <a:solidFill>
                            <a:schemeClr val="dk1"/>
                          </a:solidFill>
                          <a:effectLst/>
                          <a:latin typeface="+mn-lt"/>
                          <a:ea typeface="Calibri"/>
                          <a:cs typeface="Calibri"/>
                          <a:sym typeface="Arial"/>
                        </a:rPr>
                        <a:t>¡</a:t>
                      </a:r>
                      <a:r>
                        <a:rPr lang="es-ES" sz="1400" b="0" i="0" u="none" strike="noStrike" cap="none" baseline="0" dirty="0" smtClean="0">
                          <a:solidFill>
                            <a:schemeClr val="dk1"/>
                          </a:solidFill>
                          <a:effectLst/>
                          <a:latin typeface="+mn-lt"/>
                          <a:ea typeface="Calibri"/>
                          <a:cs typeface="Calibri"/>
                          <a:sym typeface="Arial"/>
                        </a:rPr>
                        <a:t>Entremos en materia, es hora de continuar aprendiendo!</a:t>
                      </a:r>
                      <a:endParaRPr lang="es-ES" sz="1400" b="0" i="0" u="none" strike="noStrike" cap="none" dirty="0" smtClean="0">
                        <a:solidFill>
                          <a:schemeClr val="dk1"/>
                        </a:solidFill>
                        <a:effectLst/>
                        <a:latin typeface="+mn-lt"/>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253" name="Google Shape;253;p40"/>
          <p:cNvSpPr/>
          <p:nvPr/>
        </p:nvSpPr>
        <p:spPr>
          <a:xfrm>
            <a:off x="196506" y="232282"/>
            <a:ext cx="11773787" cy="830997"/>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200" b="1" i="0" u="none" strike="noStrike" kern="0" cap="none" spc="0" normalizeH="0" baseline="0" noProof="0" dirty="0" smtClean="0">
                <a:ln>
                  <a:noFill/>
                </a:ln>
                <a:solidFill>
                  <a:srgbClr val="338DCD"/>
                </a:solidFill>
                <a:effectLst/>
                <a:uLnTx/>
                <a:uFillTx/>
                <a:latin typeface="Arial"/>
                <a:cs typeface="Arial"/>
                <a:sym typeface="Arial"/>
              </a:rPr>
              <a:t>Bienvenida</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1200" b="1" i="0" u="none" strike="noStrike" kern="0" cap="none" spc="0" normalizeH="0" baseline="0" noProof="0" dirty="0">
              <a:ln>
                <a:noFill/>
              </a:ln>
              <a:solidFill>
                <a:srgbClr val="338DCD"/>
              </a:solidFill>
              <a:effectLst/>
              <a:uLnTx/>
              <a:uFillTx/>
              <a:latin typeface="Arial"/>
              <a:cs typeface="Arial"/>
              <a:sym typeface="Arial"/>
            </a:endParaRPr>
          </a:p>
        </p:txBody>
      </p:sp>
    </p:spTree>
    <p:extLst>
      <p:ext uri="{BB962C8B-B14F-4D97-AF65-F5344CB8AC3E}">
        <p14:creationId xmlns:p14="http://schemas.microsoft.com/office/powerpoint/2010/main" val="21881546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176"/>
          <p:cNvSpPr/>
          <p:nvPr/>
        </p:nvSpPr>
        <p:spPr>
          <a:xfrm>
            <a:off x="196500" y="232275"/>
            <a:ext cx="11773800" cy="3459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100"/>
              <a:buNone/>
            </a:pPr>
            <a:r>
              <a:rPr lang="es-ES" sz="1600" b="1" dirty="0">
                <a:solidFill>
                  <a:schemeClr val="tx1"/>
                </a:solidFill>
              </a:rPr>
              <a:t>Socialización</a:t>
            </a:r>
            <a:endParaRPr sz="1600" b="1" dirty="0">
              <a:solidFill>
                <a:schemeClr val="tx1"/>
              </a:solidFill>
            </a:endParaRPr>
          </a:p>
          <a:p>
            <a:pPr marL="0" marR="0" lvl="0" indent="0" algn="l" rtl="0">
              <a:spcBef>
                <a:spcPts val="0"/>
              </a:spcBef>
              <a:spcAft>
                <a:spcPts val="0"/>
              </a:spcAft>
              <a:buSzPts val="1100"/>
              <a:buNone/>
            </a:pPr>
            <a:endParaRPr sz="1600" b="1" dirty="0">
              <a:solidFill>
                <a:schemeClr val="tx1"/>
              </a:solidFill>
            </a:endParaRPr>
          </a:p>
          <a:p>
            <a:pPr lvl="0"/>
            <a:endParaRPr lang="es-ES" sz="1600" dirty="0">
              <a:solidFill>
                <a:schemeClr val="tx1"/>
              </a:solidFill>
            </a:endParaRPr>
          </a:p>
        </p:txBody>
      </p:sp>
      <p:sp>
        <p:nvSpPr>
          <p:cNvPr id="4" name="Rectángulo 3"/>
          <p:cNvSpPr/>
          <p:nvPr/>
        </p:nvSpPr>
        <p:spPr>
          <a:xfrm>
            <a:off x="183776" y="825422"/>
            <a:ext cx="11811000" cy="2554545"/>
          </a:xfrm>
          <a:prstGeom prst="rect">
            <a:avLst/>
          </a:prstGeom>
        </p:spPr>
        <p:txBody>
          <a:bodyPr wrap="square">
            <a:spAutoFit/>
          </a:bodyPr>
          <a:lstStyle/>
          <a:p>
            <a:pPr algn="just"/>
            <a:r>
              <a:rPr lang="es-CO" sz="1600" dirty="0">
                <a:latin typeface="Arial" panose="020B0604020202020204" pitchFamily="34" charset="0"/>
              </a:rPr>
              <a:t>Si bien es cierto, este </a:t>
            </a:r>
            <a:r>
              <a:rPr lang="es-CO" sz="1600" dirty="0" smtClean="0">
                <a:latin typeface="Arial" panose="020B0604020202020204" pitchFamily="34" charset="0"/>
              </a:rPr>
              <a:t>objeto </a:t>
            </a:r>
            <a:r>
              <a:rPr lang="es-CO" sz="1600" dirty="0">
                <a:latin typeface="Arial" panose="020B0604020202020204" pitchFamily="34" charset="0"/>
              </a:rPr>
              <a:t>de </a:t>
            </a:r>
            <a:r>
              <a:rPr lang="es-CO" sz="1600" dirty="0" smtClean="0">
                <a:latin typeface="Arial" panose="020B0604020202020204" pitchFamily="34" charset="0"/>
              </a:rPr>
              <a:t>aprendizaje </a:t>
            </a:r>
            <a:r>
              <a:rPr lang="es-CO" sz="1600" dirty="0">
                <a:latin typeface="Arial" panose="020B0604020202020204" pitchFamily="34" charset="0"/>
              </a:rPr>
              <a:t>experimenta un mayor </a:t>
            </a:r>
            <a:r>
              <a:rPr lang="es-CO" sz="1600" dirty="0" smtClean="0">
                <a:latin typeface="Arial" panose="020B0604020202020204" pitchFamily="34" charset="0"/>
              </a:rPr>
              <a:t>énfasis en </a:t>
            </a:r>
            <a:r>
              <a:rPr lang="es-CO" sz="1600" dirty="0">
                <a:latin typeface="Arial" panose="020B0604020202020204" pitchFamily="34" charset="0"/>
              </a:rPr>
              <a:t>los elementos cuantitativos, </a:t>
            </a:r>
            <a:r>
              <a:rPr lang="es-CO" sz="1600" dirty="0" smtClean="0">
                <a:latin typeface="Arial" panose="020B0604020202020204" pitchFamily="34" charset="0"/>
              </a:rPr>
              <a:t>recuerda </a:t>
            </a:r>
            <a:r>
              <a:rPr lang="es-CO" sz="1600" dirty="0">
                <a:latin typeface="Arial" panose="020B0604020202020204" pitchFamily="34" charset="0"/>
              </a:rPr>
              <a:t>que no debemos descuidar los elementos cualitativos que han venido desarrollando y aplicando hasta ahora; esto a fin de brindar prioridad a las estrategias que el administrador debe elegir para poder tener los resultados que matemáticamente ha obtenido.</a:t>
            </a:r>
          </a:p>
          <a:p>
            <a:pPr algn="just"/>
            <a:r>
              <a:rPr lang="es-CO" sz="1600" dirty="0">
                <a:latin typeface="Arial" panose="020B0604020202020204" pitchFamily="34" charset="0"/>
              </a:rPr>
              <a:t> </a:t>
            </a:r>
          </a:p>
          <a:p>
            <a:pPr algn="just"/>
            <a:r>
              <a:rPr lang="es-CO" sz="1600" dirty="0">
                <a:latin typeface="Arial" panose="020B0604020202020204" pitchFamily="34" charset="0"/>
              </a:rPr>
              <a:t>Recuerda que las técnicas de regresión </a:t>
            </a:r>
            <a:r>
              <a:rPr lang="es-CO" sz="1600" dirty="0" smtClean="0">
                <a:latin typeface="Arial" panose="020B0604020202020204" pitchFamily="34" charset="0"/>
              </a:rPr>
              <a:t>son </a:t>
            </a:r>
            <a:r>
              <a:rPr lang="es-CO" sz="1600" dirty="0">
                <a:latin typeface="Arial" panose="020B0604020202020204" pitchFamily="34" charset="0"/>
              </a:rPr>
              <a:t>apenas una de las múltiples técnicas estadísticas para modelaje y proyección, </a:t>
            </a:r>
            <a:r>
              <a:rPr lang="es-CO" sz="1600" dirty="0" smtClean="0">
                <a:latin typeface="Arial" panose="020B0604020202020204" pitchFamily="34" charset="0"/>
              </a:rPr>
              <a:t>sin </a:t>
            </a:r>
            <a:r>
              <a:rPr lang="es-CO" sz="1600" dirty="0">
                <a:latin typeface="Arial" panose="020B0604020202020204" pitchFamily="34" charset="0"/>
              </a:rPr>
              <a:t>embargo, la creación de modelos conceptuales es universalmente utilizada a fin de realizar un proceso reduccionista – positivista que nos permita sintetizar los problemas </a:t>
            </a:r>
            <a:r>
              <a:rPr lang="es-CO" sz="1600" dirty="0" smtClean="0">
                <a:latin typeface="Arial" panose="020B0604020202020204" pitchFamily="34" charset="0"/>
              </a:rPr>
              <a:t>gerenciales </a:t>
            </a:r>
            <a:r>
              <a:rPr lang="es-CO" sz="1600" dirty="0">
                <a:latin typeface="Arial" panose="020B0604020202020204" pitchFamily="34" charset="0"/>
              </a:rPr>
              <a:t>en casos de valoración numérica, en donde los modelos ofrecerán una opción de valoración dentro del complejo mundo de toma de </a:t>
            </a:r>
            <a:r>
              <a:rPr lang="es-CO" sz="1600" dirty="0" smtClean="0">
                <a:latin typeface="Arial" panose="020B0604020202020204" pitchFamily="34" charset="0"/>
              </a:rPr>
              <a:t>decisiones.</a:t>
            </a:r>
            <a:endParaRPr lang="es-CO" sz="1600" dirty="0">
              <a:latin typeface="Arial" panose="020B0604020202020204" pitchFamily="34" charset="0"/>
            </a:endParaRPr>
          </a:p>
          <a:p>
            <a:pPr algn="just"/>
            <a:r>
              <a:rPr lang="es-CO" sz="1600" dirty="0">
                <a:latin typeface="Arial" panose="020B0604020202020204" pitchFamily="34" charset="0"/>
              </a:rPr>
              <a:t>Lo más importante para un administrador es utilizar los resultados para tomar decisiones lógicas y fundamentadas; debido a ello se hace más énfasis en el uso de paquetes computacionales.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171"/>
        <p:cNvGrpSpPr/>
        <p:nvPr/>
      </p:nvGrpSpPr>
      <p:grpSpPr>
        <a:xfrm>
          <a:off x="0" y="0"/>
          <a:ext cx="0" cy="0"/>
          <a:chOff x="0" y="0"/>
          <a:chExt cx="0" cy="0"/>
        </a:xfrm>
      </p:grpSpPr>
      <p:sp>
        <p:nvSpPr>
          <p:cNvPr id="1172" name="Google Shape;1172;p17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Lista de referencias</a:t>
            </a:r>
            <a:endParaRPr dirty="0">
              <a:solidFill>
                <a:srgbClr val="00C000"/>
              </a:solidFill>
            </a:endParaRPr>
          </a:p>
        </p:txBody>
      </p:sp>
      <p:sp>
        <p:nvSpPr>
          <p:cNvPr id="1173" name="Google Shape;1173;p17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a:t>
            </a:r>
            <a:r>
              <a:rPr lang="es-ES" dirty="0" smtClean="0">
                <a:solidFill>
                  <a:srgbClr val="00C000"/>
                </a:solidFill>
                <a:latin typeface="Arial"/>
                <a:ea typeface="Arial"/>
                <a:cs typeface="Arial"/>
                <a:sym typeface="Arial"/>
              </a:rPr>
              <a:t>_oa1_referencias</a:t>
            </a:r>
            <a:endParaRPr dirty="0">
              <a:solidFill>
                <a:srgbClr val="00C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3" name="Rectangle 1"/>
          <p:cNvSpPr>
            <a:spLocks noChangeArrowheads="1"/>
          </p:cNvSpPr>
          <p:nvPr/>
        </p:nvSpPr>
        <p:spPr bwMode="auto">
          <a:xfrm>
            <a:off x="2597150"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852066" y="1667714"/>
            <a:ext cx="15641216" cy="615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CuadroTexto 5"/>
          <p:cNvSpPr txBox="1"/>
          <p:nvPr/>
        </p:nvSpPr>
        <p:spPr>
          <a:xfrm>
            <a:off x="72888" y="220133"/>
            <a:ext cx="2082621" cy="307777"/>
          </a:xfrm>
          <a:prstGeom prst="rect">
            <a:avLst/>
          </a:prstGeom>
          <a:noFill/>
        </p:spPr>
        <p:txBody>
          <a:bodyPr wrap="none" rtlCol="0">
            <a:spAutoFit/>
          </a:bodyPr>
          <a:lstStyle/>
          <a:p>
            <a:pPr algn="just"/>
            <a:r>
              <a:rPr lang="es-ES" b="1" dirty="0" smtClean="0"/>
              <a:t>Listado de referencias</a:t>
            </a:r>
            <a:endParaRPr lang="en-US" b="1" dirty="0"/>
          </a:p>
        </p:txBody>
      </p:sp>
      <p:sp>
        <p:nvSpPr>
          <p:cNvPr id="7" name="CuadroTexto 6"/>
          <p:cNvSpPr txBox="1"/>
          <p:nvPr/>
        </p:nvSpPr>
        <p:spPr>
          <a:xfrm>
            <a:off x="3939988" y="1936376"/>
            <a:ext cx="2374368" cy="307777"/>
          </a:xfrm>
          <a:prstGeom prst="rect">
            <a:avLst/>
          </a:prstGeom>
          <a:noFill/>
        </p:spPr>
        <p:txBody>
          <a:bodyPr wrap="none" rtlCol="0">
            <a:spAutoFit/>
          </a:bodyPr>
          <a:lstStyle/>
          <a:p>
            <a:r>
              <a:rPr lang="es-CO" dirty="0" smtClean="0">
                <a:solidFill>
                  <a:srgbClr val="FF0000"/>
                </a:solidFill>
              </a:rPr>
              <a:t>Dejar el actual del OA1 de: </a:t>
            </a:r>
            <a:endParaRPr lang="es-CO" dirty="0">
              <a:solidFill>
                <a:srgbClr val="FF0000"/>
              </a:solidFill>
            </a:endParaRPr>
          </a:p>
        </p:txBody>
      </p:sp>
      <p:sp>
        <p:nvSpPr>
          <p:cNvPr id="8" name="Rectángulo 7"/>
          <p:cNvSpPr/>
          <p:nvPr/>
        </p:nvSpPr>
        <p:spPr>
          <a:xfrm>
            <a:off x="2268070" y="2244153"/>
            <a:ext cx="6096000" cy="523220"/>
          </a:xfrm>
          <a:prstGeom prst="rect">
            <a:avLst/>
          </a:prstGeom>
        </p:spPr>
        <p:txBody>
          <a:bodyPr>
            <a:spAutoFit/>
          </a:bodyPr>
          <a:lstStyle/>
          <a:p>
            <a:r>
              <a:rPr lang="es-CO" dirty="0"/>
              <a:t>https://icontent.ceipa.edu.co/nucleos/pregrado/prospectiva_2/root/index.html#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245"/>
        <p:cNvGrpSpPr/>
        <p:nvPr/>
      </p:nvGrpSpPr>
      <p:grpSpPr>
        <a:xfrm>
          <a:off x="0" y="0"/>
          <a:ext cx="0" cy="0"/>
          <a:chOff x="0" y="0"/>
          <a:chExt cx="0" cy="0"/>
        </a:xfrm>
      </p:grpSpPr>
      <p:sp>
        <p:nvSpPr>
          <p:cNvPr id="246" name="Google Shape;246;p3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smtClean="0">
                <a:solidFill>
                  <a:srgbClr val="00C000"/>
                </a:solidFill>
                <a:latin typeface="Arial"/>
                <a:ea typeface="Arial"/>
                <a:cs typeface="Arial"/>
                <a:sym typeface="Arial"/>
              </a:rPr>
              <a:t>Presentación</a:t>
            </a:r>
            <a:endParaRPr dirty="0">
              <a:solidFill>
                <a:srgbClr val="00C000"/>
              </a:solidFill>
              <a:latin typeface="Arial"/>
              <a:ea typeface="Arial"/>
              <a:cs typeface="Arial"/>
              <a:sym typeface="Arial"/>
            </a:endParaRPr>
          </a:p>
        </p:txBody>
      </p:sp>
      <p:sp>
        <p:nvSpPr>
          <p:cNvPr id="247" name="Google Shape;247;p3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pro2_presentación</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2027607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252" name="Google Shape;252;p40"/>
          <p:cNvGraphicFramePr/>
          <p:nvPr>
            <p:extLst>
              <p:ext uri="{D42A27DB-BD31-4B8C-83A1-F6EECF244321}">
                <p14:modId xmlns:p14="http://schemas.microsoft.com/office/powerpoint/2010/main" val="1887941070"/>
              </p:ext>
            </p:extLst>
          </p:nvPr>
        </p:nvGraphicFramePr>
        <p:xfrm>
          <a:off x="0" y="791656"/>
          <a:ext cx="12166800" cy="3230950"/>
        </p:xfrm>
        <a:graphic>
          <a:graphicData uri="http://schemas.openxmlformats.org/drawingml/2006/table">
            <a:tbl>
              <a:tblPr firstRow="1" bandRow="1">
                <a:noFill/>
                <a:tableStyleId>{3D058960-1688-4217-B8D2-64A925AEF87B}</a:tableStyleId>
              </a:tblPr>
              <a:tblGrid>
                <a:gridCol w="442925">
                  <a:extLst>
                    <a:ext uri="{9D8B030D-6E8A-4147-A177-3AD203B41FA5}">
                      <a16:colId xmlns:a16="http://schemas.microsoft.com/office/drawing/2014/main" val="20000"/>
                    </a:ext>
                  </a:extLst>
                </a:gridCol>
                <a:gridCol w="929475">
                  <a:extLst>
                    <a:ext uri="{9D8B030D-6E8A-4147-A177-3AD203B41FA5}">
                      <a16:colId xmlns:a16="http://schemas.microsoft.com/office/drawing/2014/main" val="20001"/>
                    </a:ext>
                  </a:extLst>
                </a:gridCol>
                <a:gridCol w="994975">
                  <a:extLst>
                    <a:ext uri="{9D8B030D-6E8A-4147-A177-3AD203B41FA5}">
                      <a16:colId xmlns:a16="http://schemas.microsoft.com/office/drawing/2014/main" val="20002"/>
                    </a:ext>
                  </a:extLst>
                </a:gridCol>
                <a:gridCol w="9799425">
                  <a:extLst>
                    <a:ext uri="{9D8B030D-6E8A-4147-A177-3AD203B41FA5}">
                      <a16:colId xmlns:a16="http://schemas.microsoft.com/office/drawing/2014/main" val="20003"/>
                    </a:ext>
                  </a:extLst>
                </a:gridCol>
              </a:tblGrid>
              <a:tr h="152400">
                <a:tc gridSpan="2">
                  <a:txBody>
                    <a:bodyPr/>
                    <a:lstStyle/>
                    <a:p>
                      <a:pPr marL="0" lvl="0" indent="0" algn="l" rtl="0">
                        <a:spcBef>
                          <a:spcPts val="0"/>
                        </a:spcBef>
                        <a:spcAft>
                          <a:spcPts val="0"/>
                        </a:spcAft>
                        <a:buNone/>
                      </a:pPr>
                      <a:r>
                        <a:rPr lang="es-ES" sz="1200" dirty="0">
                          <a:solidFill>
                            <a:srgbClr val="FF0000"/>
                          </a:solidFill>
                          <a:latin typeface="Arial"/>
                          <a:ea typeface="Arial"/>
                          <a:cs typeface="Arial"/>
                          <a:sym typeface="Arial"/>
                        </a:rPr>
                        <a:t>HTML:</a:t>
                      </a:r>
                      <a:endParaRPr sz="1200" u="none" strike="noStrike" cap="none"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spcBef>
                          <a:spcPts val="0"/>
                        </a:spcBef>
                        <a:spcAft>
                          <a:spcPts val="0"/>
                        </a:spcAft>
                        <a:buNone/>
                      </a:pPr>
                      <a:r>
                        <a:rPr lang="es-ES" sz="1200" b="0" dirty="0" smtClean="0">
                          <a:solidFill>
                            <a:srgbClr val="FF0000"/>
                          </a:solidFill>
                          <a:latin typeface="Arial"/>
                          <a:ea typeface="Arial"/>
                          <a:cs typeface="Arial"/>
                          <a:sym typeface="Arial"/>
                        </a:rPr>
                        <a:t>pro3_presentación_01</a:t>
                      </a:r>
                      <a:endParaRPr sz="1200" b="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0"/>
                  </a:ext>
                </a:extLst>
              </a:tr>
              <a:tr h="152400">
                <a:tc gridSpan="2">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Referente:</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lnSpc>
                          <a:spcPct val="100000"/>
                        </a:lnSpc>
                        <a:spcBef>
                          <a:spcPts val="0"/>
                        </a:spcBef>
                        <a:spcAft>
                          <a:spcPts val="0"/>
                        </a:spcAft>
                        <a:buClr>
                          <a:srgbClr val="FF0000"/>
                        </a:buClr>
                        <a:buSzPts val="1200"/>
                        <a:buFont typeface="Arial"/>
                        <a:buNone/>
                      </a:pPr>
                      <a:r>
                        <a:rPr lang="es-CO" sz="1200" dirty="0" err="1" smtClean="0">
                          <a:solidFill>
                            <a:srgbClr val="FF0000"/>
                          </a:solidFill>
                          <a:latin typeface="Arial"/>
                          <a:ea typeface="Arial"/>
                          <a:cs typeface="Arial"/>
                          <a:sym typeface="Arial"/>
                        </a:rPr>
                        <a:t>Avas</a:t>
                      </a:r>
                      <a:r>
                        <a:rPr lang="es-CO" sz="1200" dirty="0" smtClean="0">
                          <a:solidFill>
                            <a:srgbClr val="FF0000"/>
                          </a:solidFill>
                          <a:latin typeface="Arial"/>
                          <a:ea typeface="Arial"/>
                          <a:cs typeface="Arial"/>
                          <a:sym typeface="Arial"/>
                        </a:rPr>
                        <a:t> anteriores</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1"/>
                  </a:ext>
                </a:extLst>
              </a:tr>
              <a:tr h="155050">
                <a:tc gridSpan="2">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spcBef>
                          <a:spcPts val="0"/>
                        </a:spcBef>
                        <a:spcAft>
                          <a:spcPts val="0"/>
                        </a:spcAft>
                        <a:buNone/>
                      </a:pPr>
                      <a:r>
                        <a:rPr lang="es-ES" sz="1200" dirty="0">
                          <a:solidFill>
                            <a:srgbClr val="FF0000"/>
                          </a:solidFill>
                          <a:latin typeface="Arial"/>
                          <a:ea typeface="Arial"/>
                          <a:cs typeface="Arial"/>
                          <a:sym typeface="Arial"/>
                        </a:rPr>
                        <a:t>Hacer una presentación con imágenes y texto. </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2"/>
                  </a:ext>
                </a:extLst>
              </a:tr>
              <a:tr h="155050">
                <a:tc gridSpan="2">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spcBef>
                          <a:spcPts val="0"/>
                        </a:spcBef>
                        <a:spcAft>
                          <a:spcPts val="0"/>
                        </a:spcAft>
                        <a:buNone/>
                      </a:pPr>
                      <a:r>
                        <a:rPr lang="es-ES" sz="1200" dirty="0">
                          <a:solidFill>
                            <a:srgbClr val="FF0000"/>
                          </a:solidFill>
                          <a:latin typeface="Arial"/>
                          <a:ea typeface="Arial"/>
                          <a:cs typeface="Arial"/>
                          <a:sym typeface="Arial"/>
                        </a:rPr>
                        <a:t>Indicaciones abajo.</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3"/>
                  </a:ext>
                </a:extLst>
              </a:tr>
              <a:tr h="0">
                <a:tc gridSpan="4">
                  <a:txBody>
                    <a:bodyPr/>
                    <a:lstStyle/>
                    <a:p>
                      <a:pPr marL="0" lvl="0" indent="0" algn="ctr" rtl="0">
                        <a:spcBef>
                          <a:spcPts val="0"/>
                        </a:spcBef>
                        <a:spcAft>
                          <a:spcPts val="0"/>
                        </a:spcAft>
                        <a:buNone/>
                      </a:pPr>
                      <a:r>
                        <a:rPr lang="es-ES" sz="1200" b="1">
                          <a:solidFill>
                            <a:srgbClr val="FF0000"/>
                          </a:solidFill>
                          <a:latin typeface="Arial"/>
                          <a:ea typeface="Arial"/>
                          <a:cs typeface="Arial"/>
                          <a:sym typeface="Arial"/>
                        </a:rPr>
                        <a:t>Contenido</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4"/>
                  </a:ext>
                </a:extLst>
              </a:tr>
              <a:tr h="164050">
                <a:tc>
                  <a:txBody>
                    <a:bodyPr/>
                    <a:lstStyle/>
                    <a:p>
                      <a:pPr marL="0" marR="0" lvl="0" indent="0" algn="ctr" rtl="0">
                        <a:spcBef>
                          <a:spcPts val="0"/>
                        </a:spcBef>
                        <a:spcAft>
                          <a:spcPts val="0"/>
                        </a:spcAft>
                        <a:buNone/>
                      </a:pPr>
                      <a:r>
                        <a:rPr lang="es-ES" sz="1200" b="1">
                          <a:solidFill>
                            <a:srgbClr val="FF0000"/>
                          </a:solidFill>
                          <a:latin typeface="Arial"/>
                          <a:ea typeface="Arial"/>
                          <a:cs typeface="Arial"/>
                          <a:sym typeface="Arial"/>
                        </a:rPr>
                        <a:t>#</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lvl="0" indent="0" algn="ctr" rtl="0">
                        <a:spcBef>
                          <a:spcPts val="0"/>
                        </a:spcBef>
                        <a:spcAft>
                          <a:spcPts val="0"/>
                        </a:spcAft>
                        <a:buNone/>
                      </a:pPr>
                      <a:r>
                        <a:rPr lang="es-ES" sz="1200" b="1">
                          <a:solidFill>
                            <a:srgbClr val="FF0000"/>
                          </a:solidFill>
                          <a:latin typeface="Arial"/>
                          <a:ea typeface="Arial"/>
                          <a:cs typeface="Arial"/>
                          <a:sym typeface="Arial"/>
                        </a:rPr>
                        <a:t>Imagen</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a:txBody>
                    <a:bodyPr/>
                    <a:lstStyle/>
                    <a:p>
                      <a:pPr marL="0" marR="0" lvl="0" indent="0" algn="ctr" rtl="0">
                        <a:spcBef>
                          <a:spcPts val="0"/>
                        </a:spcBef>
                        <a:spcAft>
                          <a:spcPts val="0"/>
                        </a:spcAft>
                        <a:buNone/>
                      </a:pPr>
                      <a:r>
                        <a:rPr lang="es-ES" sz="1200" b="1">
                          <a:solidFill>
                            <a:srgbClr val="FF0000"/>
                          </a:solidFill>
                          <a:latin typeface="Arial"/>
                          <a:ea typeface="Arial"/>
                          <a:cs typeface="Arial"/>
                          <a:sym typeface="Arial"/>
                        </a:rPr>
                        <a:t>Texto</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737900">
                <a:tc>
                  <a:txBody>
                    <a:bodyPr/>
                    <a:lstStyle/>
                    <a:p>
                      <a:pPr marL="0" marR="0" lvl="0" indent="0" algn="l" rtl="0">
                        <a:spcBef>
                          <a:spcPts val="0"/>
                        </a:spcBef>
                        <a:spcAft>
                          <a:spcPts val="0"/>
                        </a:spcAft>
                        <a:buNone/>
                      </a:pPr>
                      <a:r>
                        <a:rPr lang="es-ES" sz="1200">
                          <a:solidFill>
                            <a:srgbClr val="FF0000"/>
                          </a:solidFill>
                          <a:latin typeface="Arial"/>
                          <a:ea typeface="Arial"/>
                          <a:cs typeface="Arial"/>
                          <a:sym typeface="Arial"/>
                        </a:rPr>
                        <a:t>1</a:t>
                      </a:r>
                      <a:endParaRPr sz="120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lvl="0" indent="0" algn="l" rtl="0">
                        <a:spcBef>
                          <a:spcPts val="0"/>
                        </a:spcBef>
                        <a:spcAft>
                          <a:spcPts val="0"/>
                        </a:spcAft>
                        <a:buNone/>
                      </a:pPr>
                      <a:r>
                        <a:rPr lang="es-CO" sz="1200" dirty="0" smtClean="0">
                          <a:solidFill>
                            <a:srgbClr val="FF0000"/>
                          </a:solidFill>
                          <a:latin typeface="Arial"/>
                          <a:ea typeface="Arial"/>
                          <a:cs typeface="Arial"/>
                          <a:sym typeface="Arial"/>
                        </a:rPr>
                        <a:t>           606282116</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smtClean="0">
                          <a:solidFill>
                            <a:schemeClr val="dk1"/>
                          </a:solidFill>
                          <a:effectLst/>
                          <a:latin typeface="+mn-lt"/>
                          <a:ea typeface="Calibri"/>
                          <a:cs typeface="Calibri"/>
                          <a:sym typeface="Arial"/>
                        </a:rPr>
                        <a:t>Te</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damos</a:t>
                      </a:r>
                      <a:r>
                        <a:rPr lang="en-US" sz="1400" b="0" i="0" u="none" strike="noStrike" cap="none" dirty="0" smtClean="0">
                          <a:solidFill>
                            <a:schemeClr val="dk1"/>
                          </a:solidFill>
                          <a:effectLst/>
                          <a:latin typeface="+mn-lt"/>
                          <a:ea typeface="Calibri"/>
                          <a:cs typeface="Calibri"/>
                          <a:sym typeface="Arial"/>
                        </a:rPr>
                        <a:t> la </a:t>
                      </a:r>
                      <a:r>
                        <a:rPr lang="en-US" sz="1400" b="0" i="0" u="none" strike="noStrike" cap="none" dirty="0" err="1" smtClean="0">
                          <a:solidFill>
                            <a:schemeClr val="dk1"/>
                          </a:solidFill>
                          <a:effectLst/>
                          <a:latin typeface="+mn-lt"/>
                          <a:ea typeface="Calibri"/>
                          <a:cs typeface="Calibri"/>
                          <a:sym typeface="Arial"/>
                        </a:rPr>
                        <a:t>bienvenida</a:t>
                      </a:r>
                      <a:r>
                        <a:rPr lang="en-US" sz="1400" b="0" i="0" u="none" strike="noStrike" cap="none" dirty="0" smtClean="0">
                          <a:solidFill>
                            <a:schemeClr val="dk1"/>
                          </a:solidFill>
                          <a:effectLst/>
                          <a:latin typeface="+mn-lt"/>
                          <a:ea typeface="Calibri"/>
                          <a:cs typeface="Calibri"/>
                          <a:sym typeface="Arial"/>
                        </a:rPr>
                        <a:t> al </a:t>
                      </a:r>
                      <a:r>
                        <a:rPr lang="en-US" sz="1400" b="0" i="0" u="none" strike="noStrike" cap="none" dirty="0" err="1" smtClean="0">
                          <a:solidFill>
                            <a:schemeClr val="dk1"/>
                          </a:solidFill>
                          <a:effectLst/>
                          <a:latin typeface="+mn-lt"/>
                          <a:ea typeface="Calibri"/>
                          <a:cs typeface="Calibri"/>
                          <a:sym typeface="Arial"/>
                        </a:rPr>
                        <a:t>núcleo</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Prospectiva</a:t>
                      </a:r>
                      <a:r>
                        <a:rPr lang="en-US" sz="1400" b="0" i="0" u="none" strike="noStrike" cap="none" dirty="0" smtClean="0">
                          <a:solidFill>
                            <a:schemeClr val="dk1"/>
                          </a:solidFill>
                          <a:effectLst/>
                          <a:latin typeface="+mn-lt"/>
                          <a:ea typeface="Calibri"/>
                          <a:cs typeface="Calibri"/>
                          <a:sym typeface="Arial"/>
                        </a:rPr>
                        <a:t> 2 – </a:t>
                      </a:r>
                      <a:r>
                        <a:rPr lang="en-US" sz="1400" b="0" i="0" u="none" strike="noStrike" cap="none" dirty="0" err="1" smtClean="0">
                          <a:solidFill>
                            <a:schemeClr val="dk1"/>
                          </a:solidFill>
                          <a:effectLst/>
                          <a:latin typeface="+mn-lt"/>
                          <a:ea typeface="Calibri"/>
                          <a:cs typeface="Calibri"/>
                          <a:sym typeface="Arial"/>
                        </a:rPr>
                        <a:t>Simulación</a:t>
                      </a:r>
                      <a:r>
                        <a:rPr lang="en-US" sz="1400" b="0" i="0" u="none" strike="noStrike" cap="none" dirty="0" smtClean="0">
                          <a:solidFill>
                            <a:schemeClr val="dk1"/>
                          </a:solidFill>
                          <a:effectLst/>
                          <a:latin typeface="+mn-lt"/>
                          <a:ea typeface="Calibri"/>
                          <a:cs typeface="Calibri"/>
                          <a:sym typeface="Arial"/>
                        </a:rPr>
                        <a:t> y </a:t>
                      </a:r>
                      <a:r>
                        <a:rPr lang="en-US" sz="1400" b="0" i="0" u="none" strike="noStrike" cap="none" dirty="0" err="1" smtClean="0">
                          <a:solidFill>
                            <a:schemeClr val="dk1"/>
                          </a:solidFill>
                          <a:effectLst/>
                          <a:latin typeface="+mn-lt"/>
                          <a:ea typeface="Calibri"/>
                          <a:cs typeface="Calibri"/>
                          <a:sym typeface="Arial"/>
                        </a:rPr>
                        <a:t>modelación</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empresarial</a:t>
                      </a:r>
                      <a:r>
                        <a:rPr lang="en-US" sz="1400" b="0" i="0" u="none" strike="noStrike" cap="none" baseline="0" dirty="0" smtClean="0">
                          <a:solidFill>
                            <a:schemeClr val="dk1"/>
                          </a:solidFill>
                          <a:effectLst/>
                          <a:latin typeface="+mn-lt"/>
                          <a:ea typeface="Calibri"/>
                          <a:cs typeface="Calibri"/>
                          <a:sym typeface="Arial"/>
                        </a:rPr>
                        <a:t>.</a:t>
                      </a: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baseline="0" dirty="0" smtClean="0">
                        <a:solidFill>
                          <a:schemeClr val="dk1"/>
                        </a:solidFill>
                        <a:effectLst/>
                        <a:latin typeface="+mn-lt"/>
                        <a:ea typeface="Calibri"/>
                        <a:cs typeface="Calibri"/>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baseline="0" dirty="0" err="1" smtClean="0">
                          <a:solidFill>
                            <a:schemeClr val="dk1"/>
                          </a:solidFill>
                          <a:effectLst/>
                          <a:latin typeface="+mn-lt"/>
                          <a:ea typeface="Calibri"/>
                          <a:cs typeface="Calibri"/>
                          <a:sym typeface="Arial"/>
                        </a:rPr>
                        <a:t>Desde</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ahora</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te</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adentrarás</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en</a:t>
                      </a:r>
                      <a:r>
                        <a:rPr lang="en-US" sz="1400" b="0" i="0" u="none" strike="noStrike" cap="none" baseline="0" dirty="0" smtClean="0">
                          <a:solidFill>
                            <a:schemeClr val="dk1"/>
                          </a:solidFill>
                          <a:effectLst/>
                          <a:latin typeface="+mn-lt"/>
                          <a:ea typeface="Calibri"/>
                          <a:cs typeface="Calibri"/>
                          <a:sym typeface="Arial"/>
                        </a:rPr>
                        <a:t> el </a:t>
                      </a:r>
                      <a:r>
                        <a:rPr lang="en-US" sz="1400" b="0" i="0" u="none" strike="noStrike" cap="none" baseline="0" dirty="0" err="1" smtClean="0">
                          <a:solidFill>
                            <a:schemeClr val="dk1"/>
                          </a:solidFill>
                          <a:effectLst/>
                          <a:latin typeface="+mn-lt"/>
                          <a:ea typeface="Calibri"/>
                          <a:cs typeface="Calibri"/>
                          <a:sym typeface="Arial"/>
                        </a:rPr>
                        <a:t>mundo</a:t>
                      </a:r>
                      <a:r>
                        <a:rPr lang="en-US" sz="1400" b="0" i="0" u="none" strike="noStrike" cap="none" baseline="0" dirty="0" smtClean="0">
                          <a:solidFill>
                            <a:schemeClr val="dk1"/>
                          </a:solidFill>
                          <a:effectLst/>
                          <a:latin typeface="+mn-lt"/>
                          <a:ea typeface="Calibri"/>
                          <a:cs typeface="Calibri"/>
                          <a:sym typeface="Arial"/>
                        </a:rPr>
                        <a:t> de la </a:t>
                      </a:r>
                      <a:r>
                        <a:rPr lang="en-US" sz="1400" b="0" i="0" u="none" strike="noStrike" cap="none" baseline="0" dirty="0" err="1" smtClean="0">
                          <a:solidFill>
                            <a:schemeClr val="dk1"/>
                          </a:solidFill>
                          <a:effectLst/>
                          <a:latin typeface="+mn-lt"/>
                          <a:ea typeface="Calibri"/>
                          <a:cs typeface="Calibri"/>
                          <a:sym typeface="Arial"/>
                        </a:rPr>
                        <a:t>toma</a:t>
                      </a:r>
                      <a:r>
                        <a:rPr lang="en-US" sz="1400" b="0" i="0" u="none" strike="noStrike" cap="none" baseline="0" dirty="0" smtClean="0">
                          <a:solidFill>
                            <a:schemeClr val="dk1"/>
                          </a:solidFill>
                          <a:effectLst/>
                          <a:latin typeface="+mn-lt"/>
                          <a:ea typeface="Calibri"/>
                          <a:cs typeface="Calibri"/>
                          <a:sym typeface="Arial"/>
                        </a:rPr>
                        <a:t> de decisions </a:t>
                      </a:r>
                      <a:r>
                        <a:rPr lang="en-US" sz="1400" b="0" i="0" u="none" strike="noStrike" cap="none" baseline="0" dirty="0" err="1" smtClean="0">
                          <a:solidFill>
                            <a:schemeClr val="dk1"/>
                          </a:solidFill>
                          <a:effectLst/>
                          <a:latin typeface="+mn-lt"/>
                          <a:ea typeface="Calibri"/>
                          <a:cs typeface="Calibri"/>
                          <a:sym typeface="Arial"/>
                        </a:rPr>
                        <a:t>estratégicas</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Te</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preguntarás</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si</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tu</a:t>
                      </a:r>
                      <a:r>
                        <a:rPr lang="en-US" sz="1400" b="0" i="0" u="none" strike="noStrike" cap="none" baseline="0" dirty="0" smtClean="0">
                          <a:solidFill>
                            <a:schemeClr val="dk1"/>
                          </a:solidFill>
                          <a:effectLst/>
                          <a:latin typeface="+mn-lt"/>
                          <a:ea typeface="Calibri"/>
                          <a:cs typeface="Calibri"/>
                          <a:sym typeface="Arial"/>
                        </a:rPr>
                        <a:t> idea de </a:t>
                      </a:r>
                      <a:r>
                        <a:rPr lang="en-US" sz="1400" b="0" i="0" u="none" strike="noStrike" cap="none" baseline="0" dirty="0" err="1" smtClean="0">
                          <a:solidFill>
                            <a:schemeClr val="dk1"/>
                          </a:solidFill>
                          <a:effectLst/>
                          <a:latin typeface="+mn-lt"/>
                          <a:ea typeface="Calibri"/>
                          <a:cs typeface="Calibri"/>
                          <a:sym typeface="Arial"/>
                        </a:rPr>
                        <a:t>negocio</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valdrá</a:t>
                      </a:r>
                      <a:r>
                        <a:rPr lang="en-US" sz="1400" b="0" i="0" u="none" strike="noStrike" cap="none" baseline="0" dirty="0" smtClean="0">
                          <a:solidFill>
                            <a:schemeClr val="dk1"/>
                          </a:solidFill>
                          <a:effectLst/>
                          <a:latin typeface="+mn-lt"/>
                          <a:ea typeface="Calibri"/>
                          <a:cs typeface="Calibri"/>
                          <a:sym typeface="Arial"/>
                        </a:rPr>
                        <a:t> la </a:t>
                      </a:r>
                      <a:r>
                        <a:rPr lang="en-US" sz="1400" b="0" i="0" u="none" strike="noStrike" cap="none" baseline="0" dirty="0" err="1" smtClean="0">
                          <a:solidFill>
                            <a:schemeClr val="dk1"/>
                          </a:solidFill>
                          <a:effectLst/>
                          <a:latin typeface="+mn-lt"/>
                          <a:ea typeface="Calibri"/>
                          <a:cs typeface="Calibri"/>
                          <a:sym typeface="Arial"/>
                        </a:rPr>
                        <a:t>pena</a:t>
                      </a:r>
                      <a:r>
                        <a:rPr lang="en-US" sz="1400" b="0" i="0" u="none" strike="noStrike" cap="none" baseline="0" dirty="0" smtClean="0">
                          <a:solidFill>
                            <a:schemeClr val="dk1"/>
                          </a:solidFill>
                          <a:effectLst/>
                          <a:latin typeface="+mn-lt"/>
                          <a:ea typeface="Calibri"/>
                          <a:cs typeface="Calibri"/>
                          <a:sym typeface="Arial"/>
                        </a:rPr>
                        <a:t> o no, ¿</a:t>
                      </a:r>
                      <a:r>
                        <a:rPr lang="en-US" sz="1400" b="0" i="0" u="none" strike="noStrike" cap="none" baseline="0" dirty="0" err="1" smtClean="0">
                          <a:solidFill>
                            <a:schemeClr val="dk1"/>
                          </a:solidFill>
                          <a:effectLst/>
                          <a:latin typeface="+mn-lt"/>
                          <a:ea typeface="Calibri"/>
                          <a:cs typeface="Calibri"/>
                          <a:sym typeface="Arial"/>
                        </a:rPr>
                        <a:t>dará</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rentabilidad</a:t>
                      </a:r>
                      <a:r>
                        <a:rPr lang="en-US" sz="1400" b="0" i="0" u="none" strike="noStrike" cap="none" baseline="0" dirty="0" smtClean="0">
                          <a:solidFill>
                            <a:schemeClr val="dk1"/>
                          </a:solidFill>
                          <a:effectLst/>
                          <a:latin typeface="+mn-lt"/>
                          <a:ea typeface="Calibri"/>
                          <a:cs typeface="Calibri"/>
                          <a:sym typeface="Arial"/>
                        </a:rPr>
                        <a:t> mi </a:t>
                      </a:r>
                      <a:r>
                        <a:rPr lang="en-US" sz="1400" b="0" i="0" u="none" strike="noStrike" cap="none" baseline="0" dirty="0" err="1" smtClean="0">
                          <a:solidFill>
                            <a:schemeClr val="dk1"/>
                          </a:solidFill>
                          <a:effectLst/>
                          <a:latin typeface="+mn-lt"/>
                          <a:ea typeface="Calibri"/>
                          <a:cs typeface="Calibri"/>
                          <a:sym typeface="Arial"/>
                        </a:rPr>
                        <a:t>negocio</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será</a:t>
                      </a:r>
                      <a:r>
                        <a:rPr lang="en-US" sz="1400" b="0" i="0" u="none" strike="noStrike" cap="none" baseline="0" dirty="0" smtClean="0">
                          <a:solidFill>
                            <a:schemeClr val="dk1"/>
                          </a:solidFill>
                          <a:effectLst/>
                          <a:latin typeface="+mn-lt"/>
                          <a:ea typeface="Calibri"/>
                          <a:cs typeface="Calibri"/>
                          <a:sym typeface="Arial"/>
                        </a:rPr>
                        <a:t> mi Proyecto de </a:t>
                      </a:r>
                      <a:r>
                        <a:rPr lang="en-US" sz="1400" b="0" i="0" u="none" strike="noStrike" cap="none" baseline="0" dirty="0" err="1" smtClean="0">
                          <a:solidFill>
                            <a:schemeClr val="dk1"/>
                          </a:solidFill>
                          <a:effectLst/>
                          <a:latin typeface="+mn-lt"/>
                          <a:ea typeface="Calibri"/>
                          <a:cs typeface="Calibri"/>
                          <a:sym typeface="Arial"/>
                        </a:rPr>
                        <a:t>innovación</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financieramente</a:t>
                      </a:r>
                      <a:r>
                        <a:rPr lang="en-US" sz="1400" b="0" i="0" u="none" strike="noStrike" cap="none" baseline="0" dirty="0" smtClean="0">
                          <a:solidFill>
                            <a:schemeClr val="dk1"/>
                          </a:solidFill>
                          <a:effectLst/>
                          <a:latin typeface="+mn-lt"/>
                          <a:ea typeface="Calibri"/>
                          <a:cs typeface="Calibri"/>
                          <a:sym typeface="Arial"/>
                        </a:rPr>
                        <a:t> rentable? </a:t>
                      </a:r>
                      <a:r>
                        <a:rPr lang="en-US" sz="1400" b="0" i="0" u="none" strike="noStrike" cap="none" baseline="0" dirty="0" err="1" smtClean="0">
                          <a:solidFill>
                            <a:schemeClr val="dk1"/>
                          </a:solidFill>
                          <a:effectLst/>
                          <a:latin typeface="+mn-lt"/>
                          <a:ea typeface="Calibri"/>
                          <a:cs typeface="Calibri"/>
                          <a:sym typeface="Arial"/>
                        </a:rPr>
                        <a:t>Aprenderás</a:t>
                      </a:r>
                      <a:r>
                        <a:rPr lang="en-US" sz="1400" b="0" i="0" u="none" strike="noStrike" cap="none" baseline="0" dirty="0" smtClean="0">
                          <a:solidFill>
                            <a:schemeClr val="dk1"/>
                          </a:solidFill>
                          <a:effectLst/>
                          <a:latin typeface="+mn-lt"/>
                          <a:ea typeface="Calibri"/>
                          <a:cs typeface="Calibri"/>
                          <a:sym typeface="Arial"/>
                        </a:rPr>
                        <a:t> a </a:t>
                      </a:r>
                      <a:r>
                        <a:rPr lang="en-US" sz="1400" b="0" i="0" u="none" strike="noStrike" cap="none" baseline="0" dirty="0" err="1" smtClean="0">
                          <a:solidFill>
                            <a:schemeClr val="dk1"/>
                          </a:solidFill>
                          <a:effectLst/>
                          <a:latin typeface="+mn-lt"/>
                          <a:ea typeface="Calibri"/>
                          <a:cs typeface="Calibri"/>
                          <a:sym typeface="Arial"/>
                        </a:rPr>
                        <a:t>estimar</a:t>
                      </a:r>
                      <a:r>
                        <a:rPr lang="en-US" sz="1400" b="0" i="0" u="none" strike="noStrike" cap="none" baseline="0" dirty="0" smtClean="0">
                          <a:solidFill>
                            <a:schemeClr val="dk1"/>
                          </a:solidFill>
                          <a:effectLst/>
                          <a:latin typeface="+mn-lt"/>
                          <a:ea typeface="Calibri"/>
                          <a:cs typeface="Calibri"/>
                          <a:sym typeface="Arial"/>
                        </a:rPr>
                        <a:t> y construer </a:t>
                      </a:r>
                      <a:r>
                        <a:rPr lang="en-US" sz="1400" b="0" i="0" u="none" strike="noStrike" cap="none" baseline="0" dirty="0" err="1" smtClean="0">
                          <a:solidFill>
                            <a:schemeClr val="dk1"/>
                          </a:solidFill>
                          <a:effectLst/>
                          <a:latin typeface="+mn-lt"/>
                          <a:ea typeface="Calibri"/>
                          <a:cs typeface="Calibri"/>
                          <a:sym typeface="Arial"/>
                        </a:rPr>
                        <a:t>flujos</a:t>
                      </a:r>
                      <a:r>
                        <a:rPr lang="en-US" sz="1400" b="0" i="0" u="none" strike="noStrike" cap="none" baseline="0" dirty="0" smtClean="0">
                          <a:solidFill>
                            <a:schemeClr val="dk1"/>
                          </a:solidFill>
                          <a:effectLst/>
                          <a:latin typeface="+mn-lt"/>
                          <a:ea typeface="Calibri"/>
                          <a:cs typeface="Calibri"/>
                          <a:sym typeface="Arial"/>
                        </a:rPr>
                        <a:t> de </a:t>
                      </a:r>
                      <a:r>
                        <a:rPr lang="en-US" sz="1400" b="0" i="0" u="none" strike="noStrike" cap="none" baseline="0" dirty="0" err="1" smtClean="0">
                          <a:solidFill>
                            <a:schemeClr val="dk1"/>
                          </a:solidFill>
                          <a:effectLst/>
                          <a:latin typeface="+mn-lt"/>
                          <a:ea typeface="Calibri"/>
                          <a:cs typeface="Calibri"/>
                          <a:sym typeface="Arial"/>
                        </a:rPr>
                        <a:t>dinero</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en</a:t>
                      </a:r>
                      <a:r>
                        <a:rPr lang="en-US" sz="1400" b="0" i="0" u="none" strike="noStrike" cap="none" baseline="0" dirty="0" smtClean="0">
                          <a:solidFill>
                            <a:schemeClr val="dk1"/>
                          </a:solidFill>
                          <a:effectLst/>
                          <a:latin typeface="+mn-lt"/>
                          <a:ea typeface="Calibri"/>
                          <a:cs typeface="Calibri"/>
                          <a:sym typeface="Arial"/>
                        </a:rPr>
                        <a:t> el </a:t>
                      </a:r>
                      <a:r>
                        <a:rPr lang="en-US" sz="1400" b="0" i="0" u="none" strike="noStrike" cap="none" baseline="0" dirty="0" err="1" smtClean="0">
                          <a:solidFill>
                            <a:schemeClr val="dk1"/>
                          </a:solidFill>
                          <a:effectLst/>
                          <a:latin typeface="+mn-lt"/>
                          <a:ea typeface="Calibri"/>
                          <a:cs typeface="Calibri"/>
                          <a:sym typeface="Arial"/>
                        </a:rPr>
                        <a:t>tiempo</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contemplarás</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ingresos</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pero</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también</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costos</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gastos</a:t>
                      </a:r>
                      <a:r>
                        <a:rPr lang="en-US" sz="1400" b="0" i="0" u="none" strike="noStrike" cap="none" baseline="0" dirty="0" smtClean="0">
                          <a:solidFill>
                            <a:schemeClr val="dk1"/>
                          </a:solidFill>
                          <a:effectLst/>
                          <a:latin typeface="+mn-lt"/>
                          <a:ea typeface="Calibri"/>
                          <a:cs typeface="Calibri"/>
                          <a:sym typeface="Arial"/>
                        </a:rPr>
                        <a:t> e inversion, </a:t>
                      </a:r>
                      <a:r>
                        <a:rPr lang="en-US" sz="1400" b="0" i="0" u="none" strike="noStrike" cap="none" baseline="0" dirty="0" err="1" smtClean="0">
                          <a:solidFill>
                            <a:schemeClr val="dk1"/>
                          </a:solidFill>
                          <a:effectLst/>
                          <a:latin typeface="+mn-lt"/>
                          <a:ea typeface="Calibri"/>
                          <a:cs typeface="Calibri"/>
                          <a:sym typeface="Arial"/>
                        </a:rPr>
                        <a:t>así</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como</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también</a:t>
                      </a:r>
                      <a:r>
                        <a:rPr lang="en-US" sz="1400" b="0" i="0" u="none" strike="noStrike" cap="none" baseline="0" dirty="0" smtClean="0">
                          <a:solidFill>
                            <a:schemeClr val="dk1"/>
                          </a:solidFill>
                          <a:effectLst/>
                          <a:latin typeface="+mn-lt"/>
                          <a:ea typeface="Calibri"/>
                          <a:cs typeface="Calibri"/>
                          <a:sym typeface="Arial"/>
                        </a:rPr>
                        <a:t> a optimizer </a:t>
                      </a:r>
                      <a:r>
                        <a:rPr lang="en-US" sz="1400" b="0" i="0" u="none" strike="noStrike" cap="none" baseline="0" dirty="0" err="1" smtClean="0">
                          <a:solidFill>
                            <a:schemeClr val="dk1"/>
                          </a:solidFill>
                          <a:effectLst/>
                          <a:latin typeface="+mn-lt"/>
                          <a:ea typeface="Calibri"/>
                          <a:cs typeface="Calibri"/>
                          <a:sym typeface="Arial"/>
                        </a:rPr>
                        <a:t>los</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recursos</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empresariales</a:t>
                      </a:r>
                      <a:r>
                        <a:rPr lang="en-US" sz="1400" b="0" i="0" u="none" strike="noStrike" cap="none" baseline="0" dirty="0" smtClean="0">
                          <a:solidFill>
                            <a:schemeClr val="dk1"/>
                          </a:solidFill>
                          <a:effectLst/>
                          <a:latin typeface="+mn-lt"/>
                          <a:ea typeface="Calibri"/>
                          <a:cs typeface="Calibri"/>
                          <a:sym typeface="Arial"/>
                        </a:rPr>
                        <a:t>, para </a:t>
                      </a:r>
                      <a:r>
                        <a:rPr lang="en-US" sz="1400" b="0" i="0" u="none" strike="noStrike" cap="none" baseline="0" dirty="0" err="1" smtClean="0">
                          <a:solidFill>
                            <a:schemeClr val="dk1"/>
                          </a:solidFill>
                          <a:effectLst/>
                          <a:latin typeface="+mn-lt"/>
                          <a:ea typeface="Calibri"/>
                          <a:cs typeface="Calibri"/>
                          <a:sym typeface="Arial"/>
                        </a:rPr>
                        <a:t>lograr</a:t>
                      </a:r>
                      <a:r>
                        <a:rPr lang="en-US" sz="1400" b="0" i="0" u="none" strike="noStrike" cap="none" baseline="0" dirty="0" smtClean="0">
                          <a:solidFill>
                            <a:schemeClr val="dk1"/>
                          </a:solidFill>
                          <a:effectLst/>
                          <a:latin typeface="+mn-lt"/>
                          <a:ea typeface="Calibri"/>
                          <a:cs typeface="Calibri"/>
                          <a:sym typeface="Arial"/>
                        </a:rPr>
                        <a:t> el </a:t>
                      </a:r>
                      <a:r>
                        <a:rPr lang="en-US" sz="1400" b="0" i="0" u="none" strike="noStrike" cap="none" baseline="0" dirty="0" err="1" smtClean="0">
                          <a:solidFill>
                            <a:schemeClr val="dk1"/>
                          </a:solidFill>
                          <a:effectLst/>
                          <a:latin typeface="+mn-lt"/>
                          <a:ea typeface="Calibri"/>
                          <a:cs typeface="Calibri"/>
                          <a:sym typeface="Arial"/>
                        </a:rPr>
                        <a:t>máximo</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beneficio</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organizacional</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Todo</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esto</a:t>
                      </a:r>
                      <a:r>
                        <a:rPr lang="en-US" sz="1400" b="0" i="0" u="none" strike="noStrike" cap="none" baseline="0" dirty="0" smtClean="0">
                          <a:solidFill>
                            <a:schemeClr val="dk1"/>
                          </a:solidFill>
                          <a:effectLst/>
                          <a:latin typeface="+mn-lt"/>
                          <a:ea typeface="Calibri"/>
                          <a:cs typeface="Calibri"/>
                          <a:sym typeface="Arial"/>
                        </a:rPr>
                        <a:t> y </a:t>
                      </a:r>
                      <a:r>
                        <a:rPr lang="en-US" sz="1400" b="0" i="0" u="none" strike="noStrike" cap="none" baseline="0" dirty="0" err="1" smtClean="0">
                          <a:solidFill>
                            <a:schemeClr val="dk1"/>
                          </a:solidFill>
                          <a:effectLst/>
                          <a:latin typeface="+mn-lt"/>
                          <a:ea typeface="Calibri"/>
                          <a:cs typeface="Calibri"/>
                          <a:sym typeface="Arial"/>
                        </a:rPr>
                        <a:t>más</a:t>
                      </a:r>
                      <a:r>
                        <a:rPr lang="en-US" sz="1400" b="0" i="0" u="none" strike="noStrike" cap="none" baseline="0" dirty="0" smtClean="0">
                          <a:solidFill>
                            <a:schemeClr val="dk1"/>
                          </a:solidFill>
                          <a:effectLst/>
                          <a:latin typeface="+mn-lt"/>
                          <a:ea typeface="Calibri"/>
                          <a:cs typeface="Calibri"/>
                          <a:sym typeface="Arial"/>
                        </a:rPr>
                        <a:t> lo </a:t>
                      </a:r>
                      <a:r>
                        <a:rPr lang="en-US" sz="1400" b="0" i="0" u="none" strike="noStrike" cap="none" baseline="0" dirty="0" err="1" smtClean="0">
                          <a:solidFill>
                            <a:schemeClr val="dk1"/>
                          </a:solidFill>
                          <a:effectLst/>
                          <a:latin typeface="+mn-lt"/>
                          <a:ea typeface="Calibri"/>
                          <a:cs typeface="Calibri"/>
                          <a:sym typeface="Arial"/>
                        </a:rPr>
                        <a:t>aprenderás</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en</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este</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núcleo</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Así</a:t>
                      </a:r>
                      <a:r>
                        <a:rPr lang="en-US" sz="1400" b="0" i="0" u="none" strike="noStrike" cap="none" baseline="0" dirty="0" smtClean="0">
                          <a:solidFill>
                            <a:schemeClr val="dk1"/>
                          </a:solidFill>
                          <a:effectLst/>
                          <a:latin typeface="+mn-lt"/>
                          <a:ea typeface="Calibri"/>
                          <a:cs typeface="Calibri"/>
                          <a:sym typeface="Arial"/>
                        </a:rPr>
                        <a:t> que </a:t>
                      </a:r>
                      <a:r>
                        <a:rPr lang="en-US" sz="1400" b="0" i="0" u="none" strike="noStrike" cap="none" baseline="0" dirty="0" err="1" smtClean="0">
                          <a:solidFill>
                            <a:schemeClr val="dk1"/>
                          </a:solidFill>
                          <a:effectLst/>
                          <a:latin typeface="+mn-lt"/>
                          <a:ea typeface="Calibri"/>
                          <a:cs typeface="Calibri"/>
                          <a:sym typeface="Arial"/>
                        </a:rPr>
                        <a:t>adelante</a:t>
                      </a:r>
                      <a:r>
                        <a:rPr lang="en-US" sz="1400" b="0" i="0" u="none" strike="noStrike" cap="none" baseline="0" dirty="0" smtClean="0">
                          <a:solidFill>
                            <a:schemeClr val="dk1"/>
                          </a:solidFill>
                          <a:effectLst/>
                          <a:latin typeface="+mn-lt"/>
                          <a:ea typeface="Calibri"/>
                          <a:cs typeface="Calibri"/>
                          <a:sym typeface="Arial"/>
                        </a:rPr>
                        <a:t> y mucho </a:t>
                      </a:r>
                      <a:r>
                        <a:rPr lang="en-US" sz="1400" b="0" i="0" u="none" strike="noStrike" cap="none" baseline="0" dirty="0" err="1" smtClean="0">
                          <a:solidFill>
                            <a:schemeClr val="dk1"/>
                          </a:solidFill>
                          <a:effectLst/>
                          <a:latin typeface="+mn-lt"/>
                          <a:ea typeface="Calibri"/>
                          <a:cs typeface="Calibri"/>
                          <a:sym typeface="Arial"/>
                        </a:rPr>
                        <a:t>ánimo</a:t>
                      </a:r>
                      <a:r>
                        <a:rPr lang="en-US" sz="1400" b="0" i="0" u="none" strike="noStrike" cap="none" baseline="0" dirty="0" smtClean="0">
                          <a:solidFill>
                            <a:schemeClr val="dk1"/>
                          </a:solidFill>
                          <a:effectLst/>
                          <a:latin typeface="+mn-lt"/>
                          <a:ea typeface="Calibri"/>
                          <a:cs typeface="Calibri"/>
                          <a:sym typeface="Arial"/>
                        </a:rPr>
                        <a:t>! </a:t>
                      </a:r>
                      <a:endParaRPr lang="en-US" sz="1400" b="0" i="0" u="none" strike="noStrike" cap="none" dirty="0" smtClean="0">
                        <a:solidFill>
                          <a:schemeClr val="dk1"/>
                        </a:solidFill>
                        <a:effectLst/>
                        <a:latin typeface="+mn-lt"/>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253" name="Google Shape;253;p40"/>
          <p:cNvSpPr/>
          <p:nvPr/>
        </p:nvSpPr>
        <p:spPr>
          <a:xfrm>
            <a:off x="196506" y="232282"/>
            <a:ext cx="11773787" cy="830997"/>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200" b="1" i="0" u="none" strike="noStrike" kern="0" cap="none" spc="0" normalizeH="0" baseline="0" noProof="0" dirty="0" smtClean="0">
                <a:ln>
                  <a:noFill/>
                </a:ln>
                <a:solidFill>
                  <a:srgbClr val="338DCD"/>
                </a:solidFill>
                <a:effectLst/>
                <a:uLnTx/>
                <a:uFillTx/>
                <a:latin typeface="Arial"/>
                <a:cs typeface="Arial"/>
                <a:sym typeface="Arial"/>
              </a:rPr>
              <a:t>Presentación</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1200" b="1" i="0" u="none" strike="noStrike" kern="0" cap="none" spc="0" normalizeH="0" baseline="0" noProof="0" dirty="0">
              <a:ln>
                <a:noFill/>
              </a:ln>
              <a:solidFill>
                <a:srgbClr val="338DCD"/>
              </a:solidFill>
              <a:effectLst/>
              <a:uLnTx/>
              <a:uFillTx/>
              <a:latin typeface="Arial"/>
              <a:cs typeface="Arial"/>
              <a:sym typeface="Arial"/>
            </a:endParaRPr>
          </a:p>
        </p:txBody>
      </p:sp>
    </p:spTree>
    <p:extLst>
      <p:ext uri="{BB962C8B-B14F-4D97-AF65-F5344CB8AC3E}">
        <p14:creationId xmlns:p14="http://schemas.microsoft.com/office/powerpoint/2010/main" val="36708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790"/>
        <p:cNvGrpSpPr/>
        <p:nvPr/>
      </p:nvGrpSpPr>
      <p:grpSpPr>
        <a:xfrm>
          <a:off x="0" y="0"/>
          <a:ext cx="0" cy="0"/>
          <a:chOff x="0" y="0"/>
          <a:chExt cx="0" cy="0"/>
        </a:xfrm>
      </p:grpSpPr>
      <p:sp>
        <p:nvSpPr>
          <p:cNvPr id="791" name="Google Shape;791;p11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smtClean="0">
                <a:solidFill>
                  <a:srgbClr val="00C000"/>
                </a:solidFill>
              </a:rPr>
              <a:t>Problémica</a:t>
            </a:r>
            <a:endParaRPr dirty="0">
              <a:solidFill>
                <a:srgbClr val="00C000"/>
              </a:solidFill>
            </a:endParaRPr>
          </a:p>
        </p:txBody>
      </p:sp>
      <p:sp>
        <p:nvSpPr>
          <p:cNvPr id="792" name="Google Shape;792;p11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pro2_oa1_problemica</a:t>
            </a:r>
            <a:endParaRPr dirty="0">
              <a:solidFill>
                <a:srgbClr val="00C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3101392"/>
            <a:ext cx="9144000" cy="655216"/>
          </a:xfrm>
          <a:ln>
            <a:noFill/>
          </a:ln>
        </p:spPr>
        <p:txBody>
          <a:bodyPr>
            <a:normAutofit/>
          </a:bodyPr>
          <a:lstStyle/>
          <a:p>
            <a:r>
              <a:rPr lang="es-ES" sz="4000" dirty="0" err="1" smtClean="0">
                <a:solidFill>
                  <a:srgbClr val="FF0000"/>
                </a:solidFill>
              </a:rPr>
              <a:t>Recurso_a</a:t>
            </a:r>
            <a:r>
              <a:rPr lang="es-ES" sz="4000" dirty="0" smtClean="0">
                <a:solidFill>
                  <a:srgbClr val="FF0000"/>
                </a:solidFill>
              </a:rPr>
              <a:t>: gráfico</a:t>
            </a:r>
            <a:endParaRPr lang="es-CO" sz="4000" dirty="0">
              <a:solidFill>
                <a:srgbClr val="FF0000"/>
              </a:solidFill>
            </a:endParaRPr>
          </a:p>
        </p:txBody>
      </p:sp>
    </p:spTree>
    <p:extLst>
      <p:ext uri="{BB962C8B-B14F-4D97-AF65-F5344CB8AC3E}">
        <p14:creationId xmlns:p14="http://schemas.microsoft.com/office/powerpoint/2010/main" val="3828251591"/>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10126</TotalTime>
  <Words>4710</Words>
  <Application>Microsoft Office PowerPoint</Application>
  <PresentationFormat>Panorámica</PresentationFormat>
  <Paragraphs>664</Paragraphs>
  <Slides>52</Slides>
  <Notes>50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52</vt:i4>
      </vt:variant>
    </vt:vector>
  </HeadingPairs>
  <TitlesOfParts>
    <vt:vector size="58" baseType="lpstr">
      <vt:lpstr>Arial</vt:lpstr>
      <vt:lpstr>Times New Roman</vt:lpstr>
      <vt:lpstr>Calibri</vt:lpstr>
      <vt:lpstr>inherit</vt:lpstr>
      <vt:lpstr>Tema de Office</vt:lpstr>
      <vt:lpstr>Tema de Office</vt:lpstr>
      <vt:lpstr>Contenido</vt:lpstr>
      <vt:lpstr>OA 1</vt:lpstr>
      <vt:lpstr>Presentación de PowerPoint</vt:lpstr>
      <vt:lpstr>Bienvenida</vt:lpstr>
      <vt:lpstr>Presentación de PowerPoint</vt:lpstr>
      <vt:lpstr>Presentación</vt:lpstr>
      <vt:lpstr>Presentación de PowerPoint</vt:lpstr>
      <vt:lpstr>Problémica</vt:lpstr>
      <vt:lpstr>Recurso_a: gráfico</vt:lpstr>
      <vt:lpstr>Presentación de PowerPoint</vt:lpstr>
      <vt:lpstr>Recurso_c: texto pdf</vt:lpstr>
      <vt:lpstr>Presentación de PowerPoint</vt:lpstr>
      <vt:lpstr>Árbol conceptual</vt:lpstr>
      <vt:lpstr>Raíz principal</vt:lpstr>
      <vt:lpstr>Presentación de PowerPoint</vt:lpstr>
      <vt:lpstr>Raíz secundaria 1</vt:lpstr>
      <vt:lpstr>Presentación de PowerPoint</vt:lpstr>
      <vt:lpstr>Raíz secundaria 2</vt:lpstr>
      <vt:lpstr>Presentación de PowerPoint</vt:lpstr>
      <vt:lpstr>Raíz secundaria 3</vt:lpstr>
      <vt:lpstr>Presentación de PowerPoint</vt:lpstr>
      <vt:lpstr>Tronco</vt:lpstr>
      <vt:lpstr>Presentación de PowerPoint</vt:lpstr>
      <vt:lpstr>Rama1 </vt:lpstr>
      <vt:lpstr>Presentación de PowerPoint</vt:lpstr>
      <vt:lpstr>Presentación de PowerPoint</vt:lpstr>
      <vt:lpstr>Presentación de PowerPoint</vt:lpstr>
      <vt:lpstr>Presentación de PowerPoint</vt:lpstr>
      <vt:lpstr>Rama 2  </vt:lpstr>
      <vt:lpstr>Presentación de PowerPoint</vt:lpstr>
      <vt:lpstr>Presentación de PowerPoint</vt:lpstr>
      <vt:lpstr>Presentación de PowerPoint</vt:lpstr>
      <vt:lpstr>Rama 3  </vt:lpstr>
      <vt:lpstr>Presentación de PowerPoint</vt:lpstr>
      <vt:lpstr>Presentación de PowerPoint</vt:lpstr>
      <vt:lpstr>Presentación de PowerPoint</vt:lpstr>
      <vt:lpstr>Rama 4  </vt:lpstr>
      <vt:lpstr>Presentación de PowerPoint</vt:lpstr>
      <vt:lpstr>Presentación de PowerPoint</vt:lpstr>
      <vt:lpstr>Presentación de PowerPoint</vt:lpstr>
      <vt:lpstr>Hoja 1</vt:lpstr>
      <vt:lpstr>Presentación de PowerPoint</vt:lpstr>
      <vt:lpstr>Hoja 2</vt:lpstr>
      <vt:lpstr>Presentación de PowerPoint</vt:lpstr>
      <vt:lpstr>Hoja 3</vt:lpstr>
      <vt:lpstr>Presentación de PowerPoint</vt:lpstr>
      <vt:lpstr>Hoja 4</vt:lpstr>
      <vt:lpstr>Presentación de PowerPoint</vt:lpstr>
      <vt:lpstr>Socialización</vt:lpstr>
      <vt:lpstr>Presentación de PowerPoint</vt:lpstr>
      <vt:lpstr>Lista de referencias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Escobar</dc:creator>
  <cp:lastModifiedBy>Karen Bedoya</cp:lastModifiedBy>
  <cp:revision>821</cp:revision>
  <dcterms:modified xsi:type="dcterms:W3CDTF">2021-07-10T00:06:50Z</dcterms:modified>
</cp:coreProperties>
</file>