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52"/>
  </p:notesMasterIdLst>
  <p:sldIdLst>
    <p:sldId id="651" r:id="rId3"/>
    <p:sldId id="334" r:id="rId4"/>
    <p:sldId id="335" r:id="rId5"/>
    <p:sldId id="639" r:id="rId6"/>
    <p:sldId id="640" r:id="rId7"/>
    <p:sldId id="338" r:id="rId8"/>
    <p:sldId id="800" r:id="rId9"/>
    <p:sldId id="801" r:id="rId10"/>
    <p:sldId id="340" r:id="rId11"/>
    <p:sldId id="341" r:id="rId12"/>
    <p:sldId id="342" r:id="rId13"/>
    <p:sldId id="349" r:id="rId14"/>
    <p:sldId id="350" r:id="rId15"/>
    <p:sldId id="841" r:id="rId16"/>
    <p:sldId id="351" r:id="rId17"/>
    <p:sldId id="352" r:id="rId18"/>
    <p:sldId id="805" r:id="rId19"/>
    <p:sldId id="806" r:id="rId20"/>
    <p:sldId id="360" r:id="rId21"/>
    <p:sldId id="361" r:id="rId22"/>
    <p:sldId id="362" r:id="rId23"/>
    <p:sldId id="363" r:id="rId24"/>
    <p:sldId id="842" r:id="rId25"/>
    <p:sldId id="368" r:id="rId26"/>
    <p:sldId id="824" r:id="rId27"/>
    <p:sldId id="372" r:id="rId28"/>
    <p:sldId id="628" r:id="rId29"/>
    <p:sldId id="375" r:id="rId30"/>
    <p:sldId id="843" r:id="rId31"/>
    <p:sldId id="826" r:id="rId32"/>
    <p:sldId id="827" r:id="rId33"/>
    <p:sldId id="828" r:id="rId34"/>
    <p:sldId id="844" r:id="rId35"/>
    <p:sldId id="830" r:id="rId36"/>
    <p:sldId id="832" r:id="rId37"/>
    <p:sldId id="831" r:id="rId38"/>
    <p:sldId id="845" r:id="rId39"/>
    <p:sldId id="384" r:id="rId40"/>
    <p:sldId id="385" r:id="rId41"/>
    <p:sldId id="386" r:id="rId42"/>
    <p:sldId id="387" r:id="rId43"/>
    <p:sldId id="834" r:id="rId44"/>
    <p:sldId id="835" r:id="rId45"/>
    <p:sldId id="836" r:id="rId46"/>
    <p:sldId id="837" r:id="rId47"/>
    <p:sldId id="394" r:id="rId48"/>
    <p:sldId id="395" r:id="rId49"/>
    <p:sldId id="396" r:id="rId50"/>
    <p:sldId id="397" r:id="rId51"/>
  </p:sldIdLst>
  <p:sldSz cx="12192000" cy="6858000"/>
  <p:notesSz cx="6858000" cy="9144000"/>
  <p:embeddedFontLst>
    <p:embeddedFont>
      <p:font typeface="Calibri" panose="020F050202020403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58960-1688-4217-B8D2-64A925AEF87B}">
  <a:tblStyle styleId="{3D058960-1688-4217-B8D2-64A925AEF87B}" styleName="Table_0">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FF4E6"/>
          </a:solidFill>
        </a:fill>
      </a:tcStyle>
    </a:band1H>
    <a:band2H>
      <a:tcTxStyle/>
      <a:tcStyle>
        <a:tcBdr/>
      </a:tcStyle>
    </a:band2H>
    <a:band1V>
      <a:tcTxStyle/>
      <a:tcStyle>
        <a:tcBdr/>
        <a:fill>
          <a:solidFill>
            <a:srgbClr val="FFF4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4"/>
          </a:solidFill>
        </a:fill>
      </a:tcStyle>
    </a:firstRow>
    <a:neCell>
      <a:tcTxStyle/>
      <a:tcStyle>
        <a:tcBdr/>
      </a:tcStyle>
    </a:neCell>
    <a:nwCell>
      <a:tcTxStyle/>
      <a:tcStyle>
        <a:tcBdr/>
      </a:tcStyle>
    </a:nwCell>
  </a:tblStyle>
  <a:tblStyle styleId="{FC9CD69F-D160-4B0D-8084-73E0E9E66E5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8E5E0D-99A4-4527-966E-1C76C708AC17}"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52077-4F06-4F56-92B2-592362B6CA5A}" styleName="Table_3">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25F34D-DAA1-4468-AE58-2B2A838E4C7B}" styleName="Table_4">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9BA909-0F86-44CD-B322-4C331047C0A4}" styleName="Table_5">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FFF4E6"/>
          </a:solidFill>
        </a:fill>
      </a:tcStyle>
    </a:band1H>
    <a:band2H>
      <a:tcTxStyle b="off" i="off"/>
      <a:tcStyle>
        <a:tcBdr/>
      </a:tcStyle>
    </a:band2H>
    <a:band1V>
      <a:tcTxStyle b="off" i="off"/>
      <a:tcStyle>
        <a:tcBdr/>
        <a:fill>
          <a:solidFill>
            <a:srgbClr val="FFF4E6"/>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4"/>
          </a:solidFill>
        </a:fill>
      </a:tcStyle>
    </a:firstRow>
    <a:neCell>
      <a:tcTxStyle b="off" i="off"/>
      <a:tcStyle>
        <a:tcBdr/>
      </a:tcStyle>
    </a:neCell>
    <a:nwCell>
      <a:tcTxStyle b="off" i="off"/>
      <a:tcStyle>
        <a:tcBdr/>
      </a:tcStyle>
    </a:nwCel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18" autoAdjust="0"/>
  </p:normalViewPr>
  <p:slideViewPr>
    <p:cSldViewPr snapToGrid="0">
      <p:cViewPr varScale="1">
        <p:scale>
          <a:sx n="71" d="100"/>
          <a:sy n="71" d="100"/>
        </p:scale>
        <p:origin x="432" y="66"/>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4.fntdata"/><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63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4fa92395e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4fa92395e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fa92395ee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g4fa92395ee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4fa92395e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4fa92395e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4fa92395e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4fa92395e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159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062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4fa92395ee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 name="Google Shape;941;g4fa92395ee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4fa92395ee_8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4fa92395ee_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4cccd6f86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g4cccd6f86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4fa92395ee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g4fa92395ee_8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1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4f2ceca7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9" name="Google Shape;989;g4f2ceca7e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692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747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656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19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4cccd6f86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4cccd6f86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777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003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311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955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781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588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292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4f2ceca7e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5" name="Google Shape;1095;g4f2ceca7e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4f2ceca7e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4f2ceca7e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228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657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5263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46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478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f2ceca7e5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9" name="Google Shape;1159;g4f2ceca7e5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4f2ceca7e5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4f2ceca7e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4f2ceca7e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0" name="Google Shape;1170;g4f2ceca7e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f2ceca7e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f2ceca7e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8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4cccd6f86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g4cccd6f86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cccd6f86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cccd6f86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0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fa92395e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1" name="Google Shape;801;g4fa92395e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4fa92395e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4fa92395e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8" name="Google Shape;88;p1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lstStyle>
            <a:lvl1pPr lvl="0" algn="ctr" rtl="0">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dirty="0"/>
          </a:p>
        </p:txBody>
      </p:sp>
      <p:sp>
        <p:nvSpPr>
          <p:cNvPr id="89" name="Google Shape;89;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8"/>
        <p:cNvGrpSpPr/>
        <p:nvPr/>
      </p:nvGrpSpPr>
      <p:grpSpPr>
        <a:xfrm>
          <a:off x="0" y="0"/>
          <a:ext cx="0" cy="0"/>
          <a:chOff x="0" y="0"/>
          <a:chExt cx="0" cy="0"/>
        </a:xfrm>
      </p:grpSpPr>
      <p:sp>
        <p:nvSpPr>
          <p:cNvPr id="99" name="Google Shape;99;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04" name="Google Shape;104;p1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105" name="Google Shape;10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0" name="Google Shape;110;p1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1" name="Google Shape;111;p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2" name="Google Shape;11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7" name="Google Shape;117;p1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18" name="Google Shape;118;p1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9" name="Google Shape;119;p1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20" name="Google Shape;120;p1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21" name="Google Shape;121;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26" name="Google Shape;126;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1" name="Google Shape;131;p2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lvl="0" indent="-431800" algn="l" rtl="0">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dirty="0"/>
          </a:p>
        </p:txBody>
      </p:sp>
      <p:sp>
        <p:nvSpPr>
          <p:cNvPr id="132" name="Google Shape;132;p2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33" name="Google Shape;133;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8" name="Google Shape;138;p2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139" name="Google Shape;139;p2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40" name="Google Shape;140;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45" name="Google Shape;145;p2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46" name="Google Shape;146;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51" name="Google Shape;151;p2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52" name="Google Shape;152;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2" name="Google Shape;8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3" name="Google Shape;8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4" name="Google Shape;8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5" name="Google Shape;8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qzKkCywLVXM&amp;feature=emb_logo"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youtube.com/channel/UCok_Vfn3ojrMowcN9Gy5aZQ"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2/arbol_conceptual/raiz_sec/3/index.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icontent.ceipa.edu.co/nucleos/pregrado/prospectiva_2/nucleo/contenidos/OA2/arbol_conceptual/raiz_sec/5/index.html" TargetMode="External"/><Relationship Id="rId4" Type="http://schemas.openxmlformats.org/officeDocument/2006/relationships/hyperlink" Target="https://icontent.ceipa.edu.co/nucleos/pregrado/prospectiva_2/nucleo/contenidos/OA2/arbol_conceptual/raiz_sec/4/index.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1/arbol_conceptual/tronco/p2_oa1_tronco.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icontent.ceipa.edu.co/nucleos/pregrado/prospectiva_2/nucleo/contenidos/OA1/arbol_conceptual/raiz_ppal/p2_oa1_raiz_ppal.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icontent.ceipa.edu.co/nucleos/pregrado/prospectiva_2/nucleo/contenidos/OA3/arbol_conceptual/raiz_sec/3/gr_oa3_raiz_sec2.html" TargetMode="External"/><Relationship Id="rId3" Type="http://schemas.openxmlformats.org/officeDocument/2006/relationships/hyperlink" Target="https://icontent.ceipa.edu.co/nucleos/pregrado/prospectiva_2/nucleo/contenidos/OA3/arbol_conceptual/raiz_ppal/gr_oa3_raiz_ppal.html" TargetMode="External"/><Relationship Id="rId7" Type="http://schemas.openxmlformats.org/officeDocument/2006/relationships/hyperlink" Target="https://icontent.ceipa.edu.co/nucleos/pregrado/prospectiva_2/nucleo/contenidos/OA3/arbol_conceptual/raiz_sec/5/gr_oa3_raiz_sec4.html" TargetMode="External"/><Relationship Id="rId12" Type="http://schemas.openxmlformats.org/officeDocument/2006/relationships/hyperlink" Target="https://icontent.ceipa.edu.co/nucleos/pregrado/prospectiva_2/nucleo/contenidos/OA3/arbol_conceptual/tronco/gr_oa3_tronco.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icontent.ceipa.edu.co/nucleos/pregrado/prospectiva_2/nucleo/contenidos/OA3/arbol_conceptual/ramas/2/gr_oa3_rama1a/gr_oa3_rama1a.html" TargetMode="External"/><Relationship Id="rId11" Type="http://schemas.openxmlformats.org/officeDocument/2006/relationships/hyperlink" Target="https://icontent.ceipa.edu.co/nucleos/pregrado/prospectiva_2/nucleo/contenidos/OA3/arbol_conceptual/raiz_sec/4/gr_oa3_raiz_sec3.html" TargetMode="External"/><Relationship Id="rId5" Type="http://schemas.openxmlformats.org/officeDocument/2006/relationships/hyperlink" Target="https://icontent.ceipa.edu.co/nucleos/pregrado/prospectiva_2/nucleo/contenidos/OA3/presentacion/gr_oa3_presentacion.html" TargetMode="External"/><Relationship Id="rId10" Type="http://schemas.openxmlformats.org/officeDocument/2006/relationships/hyperlink" Target="https://icontent.ceipa.edu.co/nucleos/pregrado/prospectiva_2/nucleo/contenidos/OA3/arbol_conceptual/ramas/4/gr_oa3_rama3a/gr_oa3_rama3a.html" TargetMode="External"/><Relationship Id="rId4" Type="http://schemas.openxmlformats.org/officeDocument/2006/relationships/hyperlink" Target="https://icontent.ceipa.edu.co/nucleos/pregrado/prospectiva_2/nucleo/contenidos/OA3/arbol_conceptual/raiz_sec/2/gr_oa3_raiz_sec1.html" TargetMode="External"/><Relationship Id="rId9" Type="http://schemas.openxmlformats.org/officeDocument/2006/relationships/hyperlink" Target="https://icontent.ceipa.edu.co/nucleos/pregrado/prospectiva_2/nucleo/contenidos/OA3/arbol_conceptual/ramas/3/gr_oa3_rama2a/gr_oa3_rama2a.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2/presentacion/psme_oa2_presentacion.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icontent.ceipa.edu.co/nucleos/pregrado/prospectiva_2/nucleo/contenidos/OA1/arbol_conceptual/raiz_sec/2/p2_oa1_raiz_sec2.html" TargetMode="External"/><Relationship Id="rId4" Type="http://schemas.openxmlformats.org/officeDocument/2006/relationships/hyperlink" Target="https://icontent.ceipa.edu.co/nucleos/pregrado/prospectiva_2/nucleo/contenidos/OA1/arbol_conceptual/raiz_sec/1/p2_oa1_raiz_sec1.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channel/UCRQnqOaVOsYinobi77PcWWw" TargetMode="External"/><Relationship Id="rId3" Type="http://schemas.openxmlformats.org/officeDocument/2006/relationships/hyperlink" Target="https://icontent.ceipa.edu.co/nucleos/pregrado/prospectiva_2/nucleo/contenidos/OA2/arbol_conceptual/tronco/psme_oa2_tronco.html" TargetMode="External"/><Relationship Id="rId7" Type="http://schemas.openxmlformats.org/officeDocument/2006/relationships/hyperlink" Target="https://www.youtube.com/watch?time_continue=325&amp;v=jmoDJRslwZ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youtube.com/channel/UCIAdldnvtWvxDTnhrF98YdQ" TargetMode="External"/><Relationship Id="rId5" Type="http://schemas.openxmlformats.org/officeDocument/2006/relationships/hyperlink" Target="https://www.youtube.com/watch?v=G-js75SkMHo" TargetMode="External"/><Relationship Id="rId4" Type="http://schemas.openxmlformats.org/officeDocument/2006/relationships/hyperlink" Target="https://www.researchgate.net/publication/317624466_Ensenanza_con_el_uso_directo_de_las_TIC_Potencialidades_del_Solver_Microsoft_Excel_para_la_Ensenanza_de_Programacion_Lineal_y_Modelos_de_Transport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2/arbol_conceptual/ramas/3/psme_oa2_rama3a/psme_oa2_rama3a.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icontent.ceipa.edu.co/nucleos/pregrado/prospectiva_2/nucleo/contenidos/OA2/arbol_conceptual/ramas/2/psme_oa2_rama2a/psme_oa2_rama2a.html" TargetMode="External"/><Relationship Id="rId4" Type="http://schemas.openxmlformats.org/officeDocument/2006/relationships/hyperlink" Target="https://www.researchgate.net/publication/337030930_USO_DE_TIC_PARA_AL_ENSENANZA_DE_MODELOS_DE_OPTIMIZACION_COMPUESTA_EN_EL_SECTOR_TRANSPORTE_ENVIO_-_TRANSBORDO_-_RECEPC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channel/UCs1E4pflcGTgiNOSYJwrC3g" TargetMode="External"/><Relationship Id="rId3" Type="http://schemas.openxmlformats.org/officeDocument/2006/relationships/hyperlink" Target="https://icontent.ceipa.edu.co/nucleos/pregrado/prospectiva_2/nucleo/contenidos/OA2/arbol_conceptual/ramas/4/psme_oa2_rama4a/index.html" TargetMode="External"/><Relationship Id="rId7" Type="http://schemas.openxmlformats.org/officeDocument/2006/relationships/hyperlink" Target="https://www.youtube.com/watch?v=4Krd3HfS4b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youtube.com/channel/UCzfIgLTpv_4Ua2jMYAja9ew" TargetMode="External"/><Relationship Id="rId5" Type="http://schemas.openxmlformats.org/officeDocument/2006/relationships/hyperlink" Target="https://www.youtube.com/watch?v=EwGuqaWb4qs" TargetMode="External"/><Relationship Id="rId4" Type="http://schemas.openxmlformats.org/officeDocument/2006/relationships/hyperlink" Target="https://icontent.ceipa.edu.co/nucleos/pregrado/prospectiva_2/nucleo/contenidos/OA1/arbol_conceptual/ramas/1/p2_oa1_rama1a/p2_oa1_rama1a.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EwGuqaWb4qs" TargetMode="External"/><Relationship Id="rId7"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youtube.com/channel/UCs1E4pflcGTgiNOSYJwrC3g" TargetMode="External"/><Relationship Id="rId5" Type="http://schemas.openxmlformats.org/officeDocument/2006/relationships/hyperlink" Target="https://www.youtube.com/watch?v=4Krd3HfS4bg" TargetMode="External"/><Relationship Id="rId4" Type="http://schemas.openxmlformats.org/officeDocument/2006/relationships/hyperlink" Target="https://www.youtube.com/channel/UCzfIgLTpv_4Ua2jMYAja9e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2/arbol_conceptual/ramas/5/psme_oa2_rama5a/psme_oa2_rama5a.html"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2/arbol_conceptual/ramas/5/psme_oa2_rama5a/psme_oa2_rama5a.htm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2/arbol_conceptual/raiz_sec/1/psme_oa2_raiz_sec1.html" TargetMode="External"/><Relationship Id="rId7" Type="http://schemas.openxmlformats.org/officeDocument/2006/relationships/hyperlink" Target="https://www.youtube.com/channel/UCyLBSCndqDBNPQiopSDzsQ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www.youtube.com/watch?v=7wolYkAwUgE" TargetMode="External"/><Relationship Id="rId5" Type="http://schemas.openxmlformats.org/officeDocument/2006/relationships/hyperlink" Target="https://icontent.ceipa.edu.co/nucleos/pregrado/prospectiva_2/nucleo/contenidos/OA2/arbol_conceptual/raiz_sec/6/psme_oa2_raiz_ppal.html" TargetMode="External"/><Relationship Id="rId4" Type="http://schemas.openxmlformats.org/officeDocument/2006/relationships/hyperlink" Target="https://icontent.ceipa.edu.co/nucleos/pregrado/prospectiva_2/nucleo/contenidos/OA2/arbol_conceptual/raiz_sec/2/psme_oa2_raiz_sec2.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aplicaciones.ceipa.edu.co/biblioteca/biblio_digital/catalogo/informe.jsp?cr1=T&amp;cr2=A&amp;cr3=M&amp;con1=PROYECTOS%20DE%20INVERSION%20FORMULACION%20Y%20EVALUCION&amp;con2=Sapag&amp;con3=0&amp;cole=Todos&amp;ano=&amp;ubi=Todos&amp;idi=Todos" TargetMode="External"/><Relationship Id="rId3" Type="http://schemas.openxmlformats.org/officeDocument/2006/relationships/hyperlink" Target="http://aplicaciones.ceipa.edu.co/biblioteca/biblio_digital/catalogo/informe.jsp?cr1=T&amp;cr2=A&amp;cr3=M&amp;con1=proyectos&amp;con2=Arboleda&amp;con3=0&amp;cole=Todos&amp;ano=&amp;ubi=Todos&amp;idi=Todos" TargetMode="External"/><Relationship Id="rId7" Type="http://schemas.openxmlformats.org/officeDocument/2006/relationships/hyperlink" Target="http://aplicaciones.ceipa.edu.co/biblioteca/biblio_digital/catalogo/informe.jsp?cr1=T&amp;cr2=A&amp;cr3=M&amp;con1=IDENTIFICACION%20DE%20RIESGOS&amp;con2=Mejia&amp;con3=0&amp;cole=Todos&amp;ano=&amp;ubi=Todos&amp;idi=Todos"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hyperlink" Target="https://www.marsh.com/pa/es/insights/research/iii-benchmark-de-gestion-de-riesgos-en-latinoamerica.html" TargetMode="External"/><Relationship Id="rId5" Type="http://schemas.openxmlformats.org/officeDocument/2006/relationships/hyperlink" Target="http://aplicaciones.ceipa.edu.co/biblioteca/biblio_digital/catalogo/informe.jsp?cr1=T&amp;cr2=A&amp;cr3=M&amp;con1=gest&amp;con2=Bravo&amp;con3=0&amp;cole=Todos&amp;ano=&amp;ubi=Todos&amp;idi=Todos" TargetMode="External"/><Relationship Id="rId4" Type="http://schemas.openxmlformats.org/officeDocument/2006/relationships/hyperlink" Target="https://www.auditool.org/blog/control-interno/2659-cambios-en-los-5-componentes-de-cos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327"/>
        <p:cNvGrpSpPr/>
        <p:nvPr/>
      </p:nvGrpSpPr>
      <p:grpSpPr>
        <a:xfrm>
          <a:off x="0" y="0"/>
          <a:ext cx="0" cy="0"/>
          <a:chOff x="0" y="0"/>
          <a:chExt cx="0" cy="0"/>
        </a:xfrm>
      </p:grpSpPr>
      <p:sp>
        <p:nvSpPr>
          <p:cNvPr id="328" name="Google Shape;328;p53"/>
          <p:cNvSpPr txBox="1">
            <a:spLocks noGrp="1"/>
          </p:cNvSpPr>
          <p:nvPr>
            <p:ph type="ctrTitle"/>
          </p:nvPr>
        </p:nvSpPr>
        <p:spPr>
          <a:xfrm>
            <a:off x="1524000" y="2671483"/>
            <a:ext cx="9144000" cy="83848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Contenido</a:t>
            </a:r>
            <a:endParaRPr dirty="0">
              <a:solidFill>
                <a:srgbClr val="00C000"/>
              </a:solidFill>
            </a:endParaRPr>
          </a:p>
        </p:txBody>
      </p:sp>
    </p:spTree>
    <p:extLst>
      <p:ext uri="{BB962C8B-B14F-4D97-AF65-F5344CB8AC3E}">
        <p14:creationId xmlns:p14="http://schemas.microsoft.com/office/powerpoint/2010/main" val="338178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7"/>
        <p:cNvGrpSpPr/>
        <p:nvPr/>
      </p:nvGrpSpPr>
      <p:grpSpPr>
        <a:xfrm>
          <a:off x="0" y="0"/>
          <a:ext cx="0" cy="0"/>
          <a:chOff x="0" y="0"/>
          <a:chExt cx="0" cy="0"/>
        </a:xfrm>
      </p:grpSpPr>
      <p:sp>
        <p:nvSpPr>
          <p:cNvPr id="808" name="Google Shape;808;p12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principal</a:t>
            </a:r>
            <a:endParaRPr dirty="0">
              <a:solidFill>
                <a:srgbClr val="00C000"/>
              </a:solidFill>
            </a:endParaRPr>
          </a:p>
        </p:txBody>
      </p:sp>
      <p:sp>
        <p:nvSpPr>
          <p:cNvPr id="809" name="Google Shape;809;p12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gr_oa2_raiz_ppal</a:t>
            </a:r>
            <a:endParaRPr dirty="0">
              <a:solidFill>
                <a:srgbClr val="00C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3" name="Google Shape;814;p123"/>
          <p:cNvSpPr/>
          <p:nvPr/>
        </p:nvSpPr>
        <p:spPr>
          <a:xfrm>
            <a:off x="105060" y="1383442"/>
            <a:ext cx="11773800" cy="656187"/>
          </a:xfrm>
          <a:prstGeom prst="rect">
            <a:avLst/>
          </a:prstGeom>
          <a:noFill/>
          <a:ln>
            <a:noFill/>
          </a:ln>
        </p:spPr>
        <p:txBody>
          <a:bodyPr spcFirstLastPara="1" wrap="square" lIns="91425" tIns="45700" rIns="91425" bIns="45700" anchor="t" anchorCtr="0">
            <a:noAutofit/>
          </a:bodyPr>
          <a:lstStyle/>
          <a:p>
            <a:pPr lvl="0" algn="just"/>
            <a:endParaRPr sz="1200" dirty="0">
              <a:solidFill>
                <a:schemeClr val="tx1"/>
              </a:solidFill>
            </a:endParaRPr>
          </a:p>
        </p:txBody>
      </p:sp>
      <p:graphicFrame>
        <p:nvGraphicFramePr>
          <p:cNvPr id="4" name="Google Shape;819;p124"/>
          <p:cNvGraphicFramePr/>
          <p:nvPr>
            <p:extLst>
              <p:ext uri="{D42A27DB-BD31-4B8C-83A1-F6EECF244321}">
                <p14:modId xmlns:p14="http://schemas.microsoft.com/office/powerpoint/2010/main" val="2789670026"/>
              </p:ext>
            </p:extLst>
          </p:nvPr>
        </p:nvGraphicFramePr>
        <p:xfrm>
          <a:off x="25200" y="537882"/>
          <a:ext cx="12166800" cy="493782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Composición texto imagen. Embeber video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ES" sz="1200" dirty="0" smtClean="0">
                          <a:solidFill>
                            <a:srgbClr val="FF0000"/>
                          </a:solidFill>
                          <a:latin typeface="Arial"/>
                          <a:ea typeface="Arial"/>
                          <a:cs typeface="Arial"/>
                          <a:sym typeface="Arial"/>
                        </a:rPr>
                        <a:t>Contenido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641233585"/>
                  </a:ext>
                </a:extLst>
              </a:tr>
              <a:tr h="155050">
                <a:tc>
                  <a:txBody>
                    <a:bodyPr/>
                    <a:lstStyle/>
                    <a:p>
                      <a:pPr marL="0" lvl="0" indent="0" algn="l" rtl="0">
                        <a:spcBef>
                          <a:spcPts val="0"/>
                        </a:spcBef>
                        <a:spcAft>
                          <a:spcPts val="0"/>
                        </a:spcAft>
                        <a:buNone/>
                      </a:pPr>
                      <a:r>
                        <a:rPr lang="es-CO" sz="1200" b="1" dirty="0" smtClean="0">
                          <a:solidFill>
                            <a:srgbClr val="FF0000"/>
                          </a:solidFill>
                          <a:latin typeface="Arial"/>
                          <a:ea typeface="Arial"/>
                          <a:cs typeface="Arial"/>
                          <a:sym typeface="Arial"/>
                        </a:rPr>
                        <a:t>557710690</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600" b="0" i="0" u="none" strike="noStrike" cap="none" dirty="0" smtClean="0">
                          <a:solidFill>
                            <a:schemeClr val="dk1"/>
                          </a:solidFill>
                          <a:effectLst/>
                          <a:latin typeface="+mn-lt"/>
                          <a:ea typeface="Calibri"/>
                          <a:cs typeface="Calibri"/>
                          <a:sym typeface="Arial"/>
                        </a:rPr>
                        <a:t>En ocasiones creemos que un proyecto privado, un emprendimiento, o un negocio que esté iniciando, no puede crecer, e inclusive internacionalizarse. En este sentido, te invitamos a ver el siguiente video, en donde verás la importancia de identificar oportunidades, comprender el entorno de tu proyecto y visualizar hacia dónde quieres llevarla (a nivel de expansión).</a:t>
                      </a: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3998542"/>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4142414305"/>
                  </a:ext>
                </a:extLst>
              </a:tr>
            </a:tbl>
          </a:graphicData>
        </a:graphic>
      </p:graphicFrame>
      <p:sp>
        <p:nvSpPr>
          <p:cNvPr id="6" name="Google Shape;814;p123"/>
          <p:cNvSpPr/>
          <p:nvPr/>
        </p:nvSpPr>
        <p:spPr>
          <a:xfrm>
            <a:off x="196500" y="3949403"/>
            <a:ext cx="11773800" cy="790657"/>
          </a:xfrm>
          <a:prstGeom prst="rect">
            <a:avLst/>
          </a:prstGeom>
          <a:noFill/>
          <a:ln>
            <a:noFill/>
          </a:ln>
        </p:spPr>
        <p:txBody>
          <a:bodyPr spcFirstLastPara="1" wrap="square" lIns="91425" tIns="45700" rIns="91425" bIns="45700" anchor="t" anchorCtr="0">
            <a:noAutofit/>
          </a:bodyPr>
          <a:lstStyle/>
          <a:p>
            <a:pPr lvl="0"/>
            <a:endParaRPr sz="1200" b="1" dirty="0">
              <a:solidFill>
                <a:schemeClr val="tx1"/>
              </a:solidFill>
            </a:endParaRPr>
          </a:p>
        </p:txBody>
      </p:sp>
      <p:sp>
        <p:nvSpPr>
          <p:cNvPr id="7" name="Rectángulo 6"/>
          <p:cNvSpPr/>
          <p:nvPr/>
        </p:nvSpPr>
        <p:spPr>
          <a:xfrm>
            <a:off x="2076602" y="3809154"/>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Qué necesito para hacer crecer mi negocio, Importancia de la estrategia y la internacionalización</a:t>
            </a:r>
          </a:p>
          <a:p>
            <a:r>
              <a:rPr lang="es-CO" dirty="0" smtClean="0">
                <a:solidFill>
                  <a:srgbClr val="FF0000"/>
                </a:solidFill>
              </a:rPr>
              <a:t>URL</a:t>
            </a:r>
            <a:r>
              <a:rPr lang="es-CO" dirty="0">
                <a:solidFill>
                  <a:srgbClr val="FF0000"/>
                </a:solidFill>
              </a:rPr>
              <a:t>: </a:t>
            </a:r>
            <a:r>
              <a:rPr lang="es-ES" u="sng" dirty="0">
                <a:hlinkClick r:id="rId3"/>
              </a:rPr>
              <a:t>https://www.youtube.com/watch?v=qzKkCywLVXM&amp;feature=emb_logo</a:t>
            </a:r>
            <a:endParaRPr lang="es-CO" dirty="0"/>
          </a:p>
          <a:p>
            <a:r>
              <a:rPr lang="es-CO" dirty="0" smtClean="0">
                <a:solidFill>
                  <a:srgbClr val="FF0000"/>
                </a:solidFill>
              </a:rPr>
              <a:t>Información: </a:t>
            </a:r>
            <a:r>
              <a:rPr lang="es-CO" dirty="0" err="1">
                <a:hlinkClick r:id="rId4"/>
              </a:rPr>
              <a:t>ConnectAmericas</a:t>
            </a:r>
            <a:r>
              <a:rPr lang="es-CO" dirty="0" smtClean="0">
                <a:solidFill>
                  <a:schemeClr val="tx1"/>
                </a:solidFill>
              </a:rPr>
              <a:t>. 2019. [Archivo de video]. Recuperado de</a:t>
            </a:r>
            <a:r>
              <a:rPr lang="es-CO" dirty="0">
                <a:solidFill>
                  <a:schemeClr val="tx1"/>
                </a:solidFill>
              </a:rPr>
              <a:t>: </a:t>
            </a:r>
            <a:r>
              <a:rPr lang="es-ES" u="sng" dirty="0">
                <a:hlinkClick r:id="rId3"/>
              </a:rPr>
              <a:t>https://www.youtube.com/watch?v=qzKkCywLVXM&amp;feature=emb_logo</a:t>
            </a:r>
            <a:endParaRPr lang="es-CO" dirty="0"/>
          </a:p>
        </p:txBody>
      </p:sp>
      <p:sp>
        <p:nvSpPr>
          <p:cNvPr id="8" name="CuadroTexto 7"/>
          <p:cNvSpPr txBox="1"/>
          <p:nvPr/>
        </p:nvSpPr>
        <p:spPr>
          <a:xfrm>
            <a:off x="4227609" y="3501377"/>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9" name="Rectángulo 8"/>
          <p:cNvSpPr/>
          <p:nvPr/>
        </p:nvSpPr>
        <p:spPr>
          <a:xfrm>
            <a:off x="-12600" y="14662"/>
            <a:ext cx="10959274" cy="338554"/>
          </a:xfrm>
          <a:prstGeom prst="rect">
            <a:avLst/>
          </a:prstGeom>
        </p:spPr>
        <p:txBody>
          <a:bodyPr wrap="square">
            <a:spAutoFit/>
          </a:bodyPr>
          <a:lstStyle/>
          <a:p>
            <a:pPr algn="just">
              <a:tabLst>
                <a:tab pos="2806065" algn="ctr"/>
                <a:tab pos="5612130" algn="r"/>
                <a:tab pos="449580" algn="l"/>
              </a:tabLst>
            </a:pPr>
            <a:r>
              <a:rPr lang="es-ES" sz="1600" b="1" dirty="0">
                <a:latin typeface="Arial" panose="020B0604020202020204" pitchFamily="34" charset="0"/>
                <a:ea typeface="Times New Roman" panose="02020603050405020304" pitchFamily="18" charset="0"/>
              </a:rPr>
              <a:t>¿Qué necesito para hacer crecer mi </a:t>
            </a:r>
            <a:r>
              <a:rPr lang="es-ES" sz="1600" b="1" dirty="0" smtClean="0">
                <a:latin typeface="Arial" panose="020B0604020202020204" pitchFamily="34" charset="0"/>
                <a:ea typeface="Times New Roman" panose="02020603050405020304" pitchFamily="18" charset="0"/>
              </a:rPr>
              <a:t>negocio? </a:t>
            </a:r>
            <a:r>
              <a:rPr lang="es-ES" sz="1600" b="1" dirty="0">
                <a:latin typeface="Arial" panose="020B0604020202020204" pitchFamily="34" charset="0"/>
                <a:ea typeface="Times New Roman" panose="02020603050405020304" pitchFamily="18" charset="0"/>
              </a:rPr>
              <a:t>Importancia de la estrategia y la </a:t>
            </a:r>
            <a:r>
              <a:rPr lang="es-ES" sz="1600" b="1" dirty="0" smtClean="0">
                <a:latin typeface="Arial" panose="020B0604020202020204" pitchFamily="34" charset="0"/>
                <a:ea typeface="Times New Roman" panose="02020603050405020304" pitchFamily="18" charset="0"/>
              </a:rPr>
              <a:t>internacionalización</a:t>
            </a:r>
            <a:endParaRPr lang="es-CO"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75"/>
        <p:cNvGrpSpPr/>
        <p:nvPr/>
      </p:nvGrpSpPr>
      <p:grpSpPr>
        <a:xfrm>
          <a:off x="0" y="0"/>
          <a:ext cx="0" cy="0"/>
          <a:chOff x="0" y="0"/>
          <a:chExt cx="0" cy="0"/>
        </a:xfrm>
      </p:grpSpPr>
      <p:sp>
        <p:nvSpPr>
          <p:cNvPr id="876" name="Google Shape;876;p13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1</a:t>
            </a:r>
            <a:endParaRPr dirty="0">
              <a:solidFill>
                <a:srgbClr val="00C000"/>
              </a:solidFill>
            </a:endParaRPr>
          </a:p>
        </p:txBody>
      </p:sp>
      <p:sp>
        <p:nvSpPr>
          <p:cNvPr id="877" name="Google Shape;877;p130"/>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gr_oa2_raiz_sec1</a:t>
            </a:r>
            <a:endParaRPr dirty="0">
              <a:solidFill>
                <a:srgbClr val="00C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aphicFrame>
        <p:nvGraphicFramePr>
          <p:cNvPr id="5" name="Google Shape;785;p118"/>
          <p:cNvGraphicFramePr/>
          <p:nvPr>
            <p:extLst>
              <p:ext uri="{D42A27DB-BD31-4B8C-83A1-F6EECF244321}">
                <p14:modId xmlns:p14="http://schemas.microsoft.com/office/powerpoint/2010/main" val="3083528029"/>
              </p:ext>
            </p:extLst>
          </p:nvPr>
        </p:nvGraphicFramePr>
        <p:xfrm>
          <a:off x="25200" y="464024"/>
          <a:ext cx="12166800" cy="8414395"/>
        </p:xfrm>
        <a:graphic>
          <a:graphicData uri="http://schemas.openxmlformats.org/drawingml/2006/table">
            <a:tbl>
              <a:tblPr firstRow="1" bandRow="1">
                <a:noFill/>
                <a:tableStyleId>{3D058960-1688-4217-B8D2-64A925AEF87B}</a:tableStyleId>
              </a:tblPr>
              <a:tblGrid>
                <a:gridCol w="1593738">
                  <a:extLst>
                    <a:ext uri="{9D8B030D-6E8A-4147-A177-3AD203B41FA5}">
                      <a16:colId xmlns:a16="http://schemas.microsoft.com/office/drawing/2014/main" val="20000"/>
                    </a:ext>
                  </a:extLst>
                </a:gridCol>
                <a:gridCol w="10573062">
                  <a:extLst>
                    <a:ext uri="{9D8B030D-6E8A-4147-A177-3AD203B41FA5}">
                      <a16:colId xmlns:a16="http://schemas.microsoft.com/office/drawing/2014/main" val="20001"/>
                    </a:ext>
                  </a:extLst>
                </a:gridCol>
              </a:tblGrid>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Referente:</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rgbClr val="FF0000"/>
                        </a:buClr>
                        <a:buSzPts val="1200"/>
                        <a:buFont typeface="Arial"/>
                        <a:buNone/>
                      </a:pPr>
                      <a:r>
                        <a:rPr lang="es-ES" sz="1400" b="0" dirty="0">
                          <a:solidFill>
                            <a:srgbClr val="FF0000"/>
                          </a:solidFill>
                          <a:latin typeface="+mn-lt"/>
                          <a:ea typeface="Arial"/>
                          <a:cs typeface="Arial"/>
                          <a:sym typeface="Arial"/>
                        </a:rPr>
                        <a:t>N/A</a:t>
                      </a:r>
                      <a:endParaRPr sz="1400" b="0" dirty="0">
                        <a:latin typeface="+mn-lt"/>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Indicaciones:</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FF0000"/>
                          </a:solidFill>
                          <a:effectLst/>
                          <a:latin typeface="+mn-lt"/>
                          <a:ea typeface="Calibri"/>
                          <a:cs typeface="Arial"/>
                          <a:sym typeface="Arial"/>
                        </a:rPr>
                        <a:t>Presentación</a:t>
                      </a:r>
                      <a:r>
                        <a:rPr lang="es-ES" sz="1400" b="0" i="0" u="none" strike="noStrike" cap="none" baseline="0" dirty="0" smtClean="0">
                          <a:solidFill>
                            <a:srgbClr val="FF0000"/>
                          </a:solidFill>
                          <a:effectLst/>
                          <a:latin typeface="+mn-lt"/>
                          <a:ea typeface="Calibri"/>
                          <a:cs typeface="Arial"/>
                          <a:sym typeface="Arial"/>
                        </a:rPr>
                        <a:t> manual con flechas. Vincular botones a links: </a:t>
                      </a: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https://icontent.ceipa.edu.co/nucleos/pregrado/prospectiva_2/nucleo/contenidos/OA2/arbol_conceptual/raiz_sec/3/index.html</a:t>
                      </a:r>
                      <a:endParaRPr lang="es-ES" sz="1400" b="0" i="0" u="sng" strike="noStrike" cap="none" dirty="0" smtClean="0">
                        <a:solidFill>
                          <a:schemeClr val="dk1"/>
                        </a:solidFill>
                        <a:effectLst/>
                        <a:latin typeface="Calibri"/>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https://icontent.ceipa.edu.co/nucleos/pregrado/prospectiva_2/nucleo/contenidos/OA2/arbol_conceptual/raiz_sec/4/index.html</a:t>
                      </a:r>
                      <a:r>
                        <a:rPr lang="es-ES" sz="1400" b="0" i="0" u="none" strike="noStrike" cap="none" dirty="0" smtClean="0">
                          <a:solidFill>
                            <a:schemeClr val="dk1"/>
                          </a:solidFill>
                          <a:effectLst/>
                          <a:latin typeface="Calibri"/>
                          <a:ea typeface="Calibri"/>
                          <a:cs typeface="Calibri"/>
                          <a:sym typeface="Arial"/>
                        </a:rPr>
                        <a: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https://icontent.ceipa.edu.co/nucleos/pregrado/prospectiva_2/nucleo/contenidos/OA2/arbol_conceptual/raiz_sec/5/index.html</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0644">
                <a:tc>
                  <a:txBody>
                    <a:bodyPr/>
                    <a:lstStyle/>
                    <a:p>
                      <a:pPr marL="0" marR="0" lvl="0" indent="0" algn="just" rtl="0">
                        <a:spcBef>
                          <a:spcPts val="0"/>
                        </a:spcBef>
                        <a:spcAft>
                          <a:spcPts val="0"/>
                        </a:spcAft>
                        <a:buNone/>
                      </a:pPr>
                      <a:r>
                        <a:rPr lang="es-ES" sz="1400" b="1">
                          <a:solidFill>
                            <a:srgbClr val="FF0000"/>
                          </a:solidFill>
                          <a:latin typeface="+mn-lt"/>
                          <a:ea typeface="Arial"/>
                          <a:cs typeface="Arial"/>
                          <a:sym typeface="Arial"/>
                        </a:rPr>
                        <a:t>Imagen/vector:</a:t>
                      </a:r>
                      <a:endParaRPr sz="1400" b="1">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s-CO" sz="1400" dirty="0" smtClean="0">
                          <a:solidFill>
                            <a:srgbClr val="FF0000"/>
                          </a:solidFill>
                          <a:latin typeface="+mn-lt"/>
                          <a:ea typeface="Arial"/>
                          <a:cs typeface="Arial"/>
                          <a:sym typeface="Arial"/>
                        </a:rPr>
                        <a:t>Abajo</a:t>
                      </a:r>
                      <a:endParaRPr sz="1400"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06655">
                <a:tc gridSpan="2">
                  <a:txBody>
                    <a:bodyPr/>
                    <a:lstStyle/>
                    <a:p>
                      <a:pPr marL="0" marR="0" lvl="0" indent="0" algn="ctr" rtl="0">
                        <a:spcBef>
                          <a:spcPts val="0"/>
                        </a:spcBef>
                        <a:spcAft>
                          <a:spcPts val="0"/>
                        </a:spcAft>
                        <a:buNone/>
                      </a:pPr>
                      <a:r>
                        <a:rPr lang="es-ES" sz="1400" b="1" dirty="0">
                          <a:solidFill>
                            <a:srgbClr val="FF0000"/>
                          </a:solidFill>
                          <a:latin typeface="+mn-lt"/>
                          <a:ea typeface="Arial"/>
                          <a:cs typeface="Arial"/>
                          <a:sym typeface="Arial"/>
                        </a:rPr>
                        <a:t>Contenido</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668740">
                <a:tc gridSpan="2">
                  <a:txBody>
                    <a:bodyPr/>
                    <a:lstStyle/>
                    <a:p>
                      <a:pPr algn="just"/>
                      <a:r>
                        <a:rPr lang="es-ES" sz="1600" b="0" i="0" u="none" strike="noStrike" cap="none" dirty="0" smtClean="0">
                          <a:solidFill>
                            <a:schemeClr val="dk1"/>
                          </a:solidFill>
                          <a:effectLst/>
                          <a:latin typeface="+mn-lt"/>
                          <a:ea typeface="Calibri"/>
                          <a:cs typeface="Calibri"/>
                          <a:sym typeface="Arial"/>
                        </a:rPr>
                        <a:t>Dentro del mundo de la administración y la contaduría, las habilidades numéricas y el manejo de ciertas técnicas cuantitativas es fundamental. Ahora bien, la comprensión de dichas técnicas numéricas siempre deberá tener una visión contextual en el ámbito de los negocios, recordemos que, a diferencia del bachillerato, los números sin contexto aplicado no nos podrán servir de mucho en los análisis de inteligencia del negocio a realizar.</a:t>
                      </a:r>
                      <a:endParaRPr lang="es-CO" sz="1600" b="0"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En este sentido, te invitamos a revisar los siguientes sitios web:</a:t>
                      </a:r>
                      <a:endParaRPr lang="es-CO" sz="1600" b="0" i="0" u="none" strike="noStrike" cap="none" dirty="0" smtClean="0">
                        <a:solidFill>
                          <a:schemeClr val="dk1"/>
                        </a:solidFill>
                        <a:effectLst/>
                        <a:latin typeface="+mn-lt"/>
                        <a:ea typeface="Calibri"/>
                        <a:cs typeface="Calibri"/>
                        <a:sym typeface="Arial"/>
                      </a:endParaRPr>
                    </a:p>
                    <a:p>
                      <a:pPr algn="just"/>
                      <a:endParaRPr lang="es-CO" sz="1600" b="0" i="0" u="none" strike="noStrike" cap="none" baseline="0" dirty="0" smtClean="0">
                        <a:solidFill>
                          <a:schemeClr val="dk1"/>
                        </a:solidFill>
                        <a:effectLst/>
                        <a:latin typeface="+mn-lt"/>
                        <a:ea typeface="Calibri"/>
                        <a:cs typeface="Calibri"/>
                        <a:sym typeface="Arial"/>
                      </a:endParaRPr>
                    </a:p>
                    <a:p>
                      <a:pPr algn="just"/>
                      <a:endParaRPr lang="en-US" sz="1600" b="0" i="0" u="none" strike="noStrike" cap="none" dirty="0" smtClean="0">
                        <a:solidFill>
                          <a:schemeClr val="dk1"/>
                        </a:solidFill>
                        <a:effectLst/>
                        <a:latin typeface="+mn-lt"/>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186302">
                <a:tc gridSpan="2">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smtClean="0">
                          <a:solidFill>
                            <a:schemeClr val="dk1"/>
                          </a:solidFill>
                          <a:effectLst/>
                          <a:latin typeface="+mn-lt"/>
                          <a:ea typeface="Calibri"/>
                          <a:cs typeface="Arial" panose="020B0604020202020204" pitchFamily="34" charset="0"/>
                          <a:sym typeface="Arial"/>
                        </a:rPr>
                        <a:t>1.</a:t>
                      </a:r>
                      <a:r>
                        <a:rPr lang="en-US" sz="1600" b="0" i="0" u="none" strike="noStrike" cap="none" baseline="0" dirty="0" smtClean="0">
                          <a:solidFill>
                            <a:schemeClr val="dk1"/>
                          </a:solidFill>
                          <a:effectLst/>
                          <a:latin typeface="+mn-lt"/>
                          <a:ea typeface="Calibri"/>
                          <a:cs typeface="Arial" panose="020B0604020202020204" pitchFamily="34" charset="0"/>
                          <a:sym typeface="Arial"/>
                        </a:rPr>
                        <a:t> </a:t>
                      </a:r>
                      <a:r>
                        <a:rPr lang="es-ES" sz="1600" b="0" i="0" u="none" strike="noStrike" cap="none" dirty="0" smtClean="0">
                          <a:solidFill>
                            <a:schemeClr val="dk1"/>
                          </a:solidFill>
                          <a:effectLst/>
                          <a:latin typeface="+mn-lt"/>
                          <a:ea typeface="Calibri"/>
                          <a:cs typeface="Calibri"/>
                          <a:sym typeface="Arial"/>
                        </a:rPr>
                        <a:t> </a:t>
                      </a:r>
                      <a:r>
                        <a:rPr lang="es-ES" sz="1600" b="1" i="0" u="none" strike="noStrike" cap="none" dirty="0" smtClean="0">
                          <a:solidFill>
                            <a:schemeClr val="dk1"/>
                          </a:solidFill>
                          <a:effectLst/>
                          <a:latin typeface="+mn-lt"/>
                          <a:ea typeface="Calibri"/>
                          <a:cs typeface="Calibri"/>
                          <a:sym typeface="Arial"/>
                        </a:rPr>
                        <a:t>Representaciones gráficas. </a:t>
                      </a:r>
                      <a:r>
                        <a:rPr lang="es-ES" sz="1600" b="0" i="0" u="none" strike="noStrike" cap="none" dirty="0" smtClean="0">
                          <a:solidFill>
                            <a:schemeClr val="dk1"/>
                          </a:solidFill>
                          <a:effectLst/>
                          <a:latin typeface="+mn-lt"/>
                          <a:ea typeface="Calibri"/>
                          <a:cs typeface="Calibri"/>
                          <a:sym typeface="Arial"/>
                        </a:rPr>
                        <a:t>​La representación de los datos mediante gráficos es una de las técnicas estadísticas más utilizadas en los negocios, debido a que facilitan la interpretación de los mismos. En este sentido, te invitamos a navegar por el siguiente material: </a:t>
                      </a:r>
                      <a:endParaRPr lang="en-US" sz="1600" b="0" i="0" u="none" strike="noStrike" cap="none" dirty="0" smtClean="0">
                        <a:solidFill>
                          <a:schemeClr val="dk1"/>
                        </a:solidFill>
                        <a:effectLst/>
                        <a:latin typeface="+mn-lt"/>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616031960"/>
                  </a:ext>
                </a:extLst>
              </a:tr>
              <a:tr h="1186302">
                <a:tc gridSpan="2">
                  <a:txBody>
                    <a:bodyPr/>
                    <a:lstStyle/>
                    <a:p>
                      <a:pPr algn="just"/>
                      <a:r>
                        <a:rPr lang="es-ES" sz="1600" b="1" i="0" u="none" strike="noStrike" cap="none" dirty="0" smtClean="0">
                          <a:solidFill>
                            <a:schemeClr val="dk1"/>
                          </a:solidFill>
                          <a:effectLst/>
                          <a:latin typeface="+mn-lt"/>
                          <a:ea typeface="Calibri"/>
                          <a:cs typeface="Calibri"/>
                          <a:sym typeface="Arial"/>
                        </a:rPr>
                        <a:t>2. Técnicas descriptivas. </a:t>
                      </a:r>
                      <a:r>
                        <a:rPr lang="es-ES" sz="1600" b="0" i="0" u="none" strike="noStrike" cap="none" dirty="0" smtClean="0">
                          <a:solidFill>
                            <a:schemeClr val="dk1"/>
                          </a:solidFill>
                          <a:effectLst/>
                          <a:latin typeface="+mn-lt"/>
                          <a:ea typeface="Calibri"/>
                          <a:cs typeface="Calibri"/>
                          <a:sym typeface="Arial"/>
                        </a:rPr>
                        <a:t>Ahora bien, los gráficos no lo son todo; para todo administrador y contador, conocer las técnicas estadísticas fundamentales que le permitan comprender el desempeño general de la información histórica detectada, o de una encuesta realizada es fundamental. Para ello, las técnicas descriptivas son métodos y procedimientos estadísticos diseñados para procesar, analizar y resaltar las características más sobresalientes de la información, por lo que te invitamos a visualizar el siguiente material: </a:t>
                      </a:r>
                    </a:p>
                    <a:p>
                      <a:pPr algn="just"/>
                      <a:endParaRPr lang="es-ES" sz="1600" b="0" i="0" u="none" strike="noStrike" cap="none" dirty="0" smtClean="0">
                        <a:solidFill>
                          <a:schemeClr val="dk1"/>
                        </a:solidFill>
                        <a:effectLst/>
                        <a:latin typeface="+mn-lt"/>
                        <a:ea typeface="Arial"/>
                        <a:cs typeface="Calibri"/>
                        <a:sym typeface="Arial"/>
                      </a:endParaRPr>
                    </a:p>
                    <a:p>
                      <a:pPr algn="just"/>
                      <a:endParaRPr lang="es-ES" sz="1600" b="0" i="0" u="none" strike="noStrike" cap="none" dirty="0" smtClean="0">
                        <a:solidFill>
                          <a:schemeClr val="dk1"/>
                        </a:solidFill>
                        <a:effectLst/>
                        <a:latin typeface="+mn-lt"/>
                        <a:ea typeface="Arial"/>
                        <a:cs typeface="Calibri"/>
                        <a:sym typeface="Arial"/>
                      </a:endParaRPr>
                    </a:p>
                    <a:p>
                      <a:pPr algn="just"/>
                      <a:r>
                        <a:rPr lang="es-ES" sz="1400" b="0" i="0" u="none" strike="noStrike" cap="none" dirty="0" smtClean="0">
                          <a:solidFill>
                            <a:schemeClr val="dk1"/>
                          </a:solidFill>
                          <a:effectLst/>
                          <a:latin typeface="Calibri"/>
                          <a:ea typeface="Calibri"/>
                          <a:cs typeface="Calibri"/>
                          <a:sym typeface="Arial"/>
                        </a:rPr>
                        <a:t> </a:t>
                      </a:r>
                      <a:r>
                        <a:rPr lang="es-ES" sz="1600" b="0" i="0" u="none" strike="noStrike" cap="none" dirty="0" smtClean="0">
                          <a:solidFill>
                            <a:schemeClr val="dk1"/>
                          </a:solidFill>
                          <a:effectLst/>
                          <a:latin typeface="+mn-lt"/>
                          <a:ea typeface="Calibri"/>
                          <a:cs typeface="Calibri"/>
                          <a:sym typeface="Arial"/>
                        </a:rPr>
                        <a:t>De hecho, dentro de las técnicas descriptivas, se encuentran las medidas de resumen, las cuales sintetizan en un solo valor numérico las características dominantes del conjunto de datos a analizar. Este tópico lo podrás desarrollar aún más en:</a:t>
                      </a:r>
                    </a:p>
                    <a:p>
                      <a:pPr algn="just"/>
                      <a:endParaRPr lang="es-ES" sz="1600" b="0" i="0" u="none" strike="noStrike" cap="none" dirty="0" smtClean="0">
                        <a:solidFill>
                          <a:schemeClr val="dk1"/>
                        </a:solidFill>
                        <a:effectLst/>
                        <a:latin typeface="+mn-lt"/>
                        <a:ea typeface="Arial"/>
                        <a:cs typeface="Calibri"/>
                        <a:sym typeface="Arial"/>
                      </a:endParaRPr>
                    </a:p>
                    <a:p>
                      <a:pPr algn="just"/>
                      <a:endParaRPr lang="es-ES" sz="1600" b="0" i="0" u="none" strike="noStrike" cap="none" dirty="0" smtClean="0">
                        <a:solidFill>
                          <a:schemeClr val="dk1"/>
                        </a:solidFill>
                        <a:effectLst/>
                        <a:latin typeface="+mn-lt"/>
                        <a:ea typeface="Arial"/>
                        <a:cs typeface="Calibri"/>
                        <a:sym typeface="Arial"/>
                      </a:endParaRPr>
                    </a:p>
                    <a:p>
                      <a:pPr algn="just"/>
                      <a:endParaRPr lang="es-ES" sz="1600" b="0" i="0" u="none" strike="noStrike" cap="none" dirty="0" smtClean="0">
                        <a:solidFill>
                          <a:schemeClr val="dk1"/>
                        </a:solidFill>
                        <a:effectLst/>
                        <a:latin typeface="+mn-lt"/>
                        <a:ea typeface="Arial"/>
                        <a:cs typeface="Calibri"/>
                        <a:sym typeface="Arial"/>
                      </a:endParaRPr>
                    </a:p>
                    <a:p>
                      <a:pPr algn="just"/>
                      <a:endParaRPr lang="es-ES" sz="18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731106188"/>
                  </a:ext>
                </a:extLst>
              </a:tr>
            </a:tbl>
          </a:graphicData>
        </a:graphic>
      </p:graphicFrame>
      <p:sp>
        <p:nvSpPr>
          <p:cNvPr id="3" name="Rectángulo 2"/>
          <p:cNvSpPr/>
          <p:nvPr/>
        </p:nvSpPr>
        <p:spPr>
          <a:xfrm>
            <a:off x="0" y="0"/>
            <a:ext cx="5339923" cy="338554"/>
          </a:xfrm>
          <a:prstGeom prst="rect">
            <a:avLst/>
          </a:prstGeom>
        </p:spPr>
        <p:txBody>
          <a:bodyPr wrap="none">
            <a:spAutoFit/>
          </a:bodyPr>
          <a:lstStyle/>
          <a:p>
            <a:r>
              <a:rPr lang="es-ES" sz="1600" b="1"/>
              <a:t>Recordemos ciertas técnicas numéricas importantes</a:t>
            </a:r>
            <a:endParaRPr lang="es-CO" sz="1800" dirty="0"/>
          </a:p>
        </p:txBody>
      </p:sp>
      <p:sp>
        <p:nvSpPr>
          <p:cNvPr id="12" name="Rectángulo 11"/>
          <p:cNvSpPr/>
          <p:nvPr/>
        </p:nvSpPr>
        <p:spPr>
          <a:xfrm>
            <a:off x="5476765" y="8016444"/>
            <a:ext cx="1404252" cy="5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4" name="Rectángulo 3"/>
          <p:cNvSpPr/>
          <p:nvPr/>
        </p:nvSpPr>
        <p:spPr>
          <a:xfrm>
            <a:off x="-1319349" y="2238837"/>
            <a:ext cx="1344549" cy="187596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1790560730</a:t>
            </a:r>
          </a:p>
        </p:txBody>
      </p:sp>
      <p:sp>
        <p:nvSpPr>
          <p:cNvPr id="13" name="Rectángulo 12"/>
          <p:cNvSpPr/>
          <p:nvPr/>
        </p:nvSpPr>
        <p:spPr>
          <a:xfrm>
            <a:off x="-1319350" y="4114800"/>
            <a:ext cx="1344550" cy="15475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5339923" y="4836281"/>
            <a:ext cx="1472674" cy="462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5442554" y="6794106"/>
            <a:ext cx="1472674" cy="462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7" name="Rectángulo 16"/>
          <p:cNvSpPr/>
          <p:nvPr/>
        </p:nvSpPr>
        <p:spPr>
          <a:xfrm>
            <a:off x="-1319350" y="5573496"/>
            <a:ext cx="1344550" cy="32639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1186646" y="3085076"/>
            <a:ext cx="1079142" cy="307777"/>
          </a:xfrm>
          <a:prstGeom prst="rect">
            <a:avLst/>
          </a:prstGeom>
        </p:spPr>
        <p:txBody>
          <a:bodyPr wrap="none">
            <a:spAutoFit/>
          </a:bodyPr>
          <a:lstStyle/>
          <a:p>
            <a:r>
              <a:rPr lang="es-CO" dirty="0">
                <a:solidFill>
                  <a:srgbClr val="FF0000"/>
                </a:solidFill>
              </a:rPr>
              <a:t>420780988</a:t>
            </a:r>
          </a:p>
        </p:txBody>
      </p:sp>
      <p:sp>
        <p:nvSpPr>
          <p:cNvPr id="19" name="Rectángulo 18"/>
          <p:cNvSpPr/>
          <p:nvPr/>
        </p:nvSpPr>
        <p:spPr>
          <a:xfrm>
            <a:off x="-1186646" y="4580806"/>
            <a:ext cx="1079142" cy="307777"/>
          </a:xfrm>
          <a:prstGeom prst="rect">
            <a:avLst/>
          </a:prstGeom>
        </p:spPr>
        <p:txBody>
          <a:bodyPr wrap="none">
            <a:spAutoFit/>
          </a:bodyPr>
          <a:lstStyle/>
          <a:p>
            <a:r>
              <a:rPr lang="es-CO" dirty="0">
                <a:solidFill>
                  <a:srgbClr val="FF0000"/>
                </a:solidFill>
              </a:rPr>
              <a:t>255310732</a:t>
            </a:r>
          </a:p>
        </p:txBody>
      </p:sp>
      <p:sp>
        <p:nvSpPr>
          <p:cNvPr id="20" name="Rectángulo 19"/>
          <p:cNvSpPr/>
          <p:nvPr/>
        </p:nvSpPr>
        <p:spPr>
          <a:xfrm>
            <a:off x="-1079142" y="6522349"/>
            <a:ext cx="1079142" cy="307777"/>
          </a:xfrm>
          <a:prstGeom prst="rect">
            <a:avLst/>
          </a:prstGeom>
        </p:spPr>
        <p:txBody>
          <a:bodyPr wrap="none">
            <a:spAutoFit/>
          </a:bodyPr>
          <a:lstStyle/>
          <a:p>
            <a:r>
              <a:rPr lang="es-CO" dirty="0">
                <a:solidFill>
                  <a:srgbClr val="FF0000"/>
                </a:solidFill>
              </a:rPr>
              <a:t>735132370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aphicFrame>
        <p:nvGraphicFramePr>
          <p:cNvPr id="5" name="Google Shape;785;p118"/>
          <p:cNvGraphicFramePr/>
          <p:nvPr>
            <p:extLst>
              <p:ext uri="{D42A27DB-BD31-4B8C-83A1-F6EECF244321}">
                <p14:modId xmlns:p14="http://schemas.microsoft.com/office/powerpoint/2010/main" val="1283978946"/>
              </p:ext>
            </p:extLst>
          </p:nvPr>
        </p:nvGraphicFramePr>
        <p:xfrm>
          <a:off x="25200" y="0"/>
          <a:ext cx="12166800" cy="4451985"/>
        </p:xfrm>
        <a:graphic>
          <a:graphicData uri="http://schemas.openxmlformats.org/drawingml/2006/table">
            <a:tbl>
              <a:tblPr firstRow="1" bandRow="1">
                <a:noFill/>
                <a:tableStyleId>{3D058960-1688-4217-B8D2-64A925AEF87B}</a:tableStyleId>
              </a:tblPr>
              <a:tblGrid>
                <a:gridCol w="1593738">
                  <a:extLst>
                    <a:ext uri="{9D8B030D-6E8A-4147-A177-3AD203B41FA5}">
                      <a16:colId xmlns:a16="http://schemas.microsoft.com/office/drawing/2014/main" val="20000"/>
                    </a:ext>
                  </a:extLst>
                </a:gridCol>
                <a:gridCol w="10573062">
                  <a:extLst>
                    <a:ext uri="{9D8B030D-6E8A-4147-A177-3AD203B41FA5}">
                      <a16:colId xmlns:a16="http://schemas.microsoft.com/office/drawing/2014/main" val="20001"/>
                    </a:ext>
                  </a:extLst>
                </a:gridCol>
              </a:tblGrid>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Referente:</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rgbClr val="FF0000"/>
                        </a:buClr>
                        <a:buSzPts val="1200"/>
                        <a:buFont typeface="Arial"/>
                        <a:buNone/>
                      </a:pPr>
                      <a:r>
                        <a:rPr lang="es-ES" sz="1400" b="0" dirty="0">
                          <a:solidFill>
                            <a:srgbClr val="FF0000"/>
                          </a:solidFill>
                          <a:latin typeface="+mn-lt"/>
                          <a:ea typeface="Arial"/>
                          <a:cs typeface="Arial"/>
                          <a:sym typeface="Arial"/>
                        </a:rPr>
                        <a:t>N/A</a:t>
                      </a:r>
                      <a:endParaRPr sz="1400" b="0" dirty="0">
                        <a:latin typeface="+mn-lt"/>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Indicaciones:</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FF0000"/>
                          </a:solidFill>
                          <a:effectLst/>
                          <a:latin typeface="+mn-lt"/>
                          <a:ea typeface="Calibri"/>
                          <a:cs typeface="Arial"/>
                          <a:sym typeface="Arial"/>
                        </a:rPr>
                        <a:t>Presentación</a:t>
                      </a:r>
                      <a:r>
                        <a:rPr lang="es-ES" sz="1400" b="0" i="0" u="none" strike="noStrike" cap="none" baseline="0" dirty="0" smtClean="0">
                          <a:solidFill>
                            <a:srgbClr val="FF0000"/>
                          </a:solidFill>
                          <a:effectLst/>
                          <a:latin typeface="+mn-lt"/>
                          <a:ea typeface="Calibri"/>
                          <a:cs typeface="Arial"/>
                          <a:sym typeface="Arial"/>
                        </a:rPr>
                        <a:t> manual con flechas. Vincular botones a links: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https://icontent.ceipa.edu.co/nucleos/pregrado/prospectiva_2/nucleo/contenidos/OA1/arbol_conceptual/tronco/p2_oa1_tronco.html</a:t>
                      </a:r>
                      <a:endParaRPr lang="es-ES" sz="1400" b="0" i="0" u="sng" strike="noStrike" cap="none" dirty="0" smtClean="0">
                        <a:solidFill>
                          <a:schemeClr val="dk1"/>
                        </a:solidFill>
                        <a:effectLst/>
                        <a:latin typeface="Calibri"/>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https://icontent.ceipa.edu.co/nucleos/pregrado/prospectiva_2/nucleo/contenidos/OA1/arbol_conceptual/raiz_ppal/p2_oa1_raiz_ppal.html</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0644">
                <a:tc>
                  <a:txBody>
                    <a:bodyPr/>
                    <a:lstStyle/>
                    <a:p>
                      <a:pPr marL="0" marR="0" lvl="0" indent="0" algn="just" rtl="0">
                        <a:spcBef>
                          <a:spcPts val="0"/>
                        </a:spcBef>
                        <a:spcAft>
                          <a:spcPts val="0"/>
                        </a:spcAft>
                        <a:buNone/>
                      </a:pPr>
                      <a:r>
                        <a:rPr lang="es-ES" sz="1400" b="1">
                          <a:solidFill>
                            <a:srgbClr val="FF0000"/>
                          </a:solidFill>
                          <a:latin typeface="+mn-lt"/>
                          <a:ea typeface="Arial"/>
                          <a:cs typeface="Arial"/>
                          <a:sym typeface="Arial"/>
                        </a:rPr>
                        <a:t>Imagen/vector:</a:t>
                      </a:r>
                      <a:endParaRPr sz="1400" b="1">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s-CO" sz="1400" dirty="0" smtClean="0">
                          <a:solidFill>
                            <a:srgbClr val="FF0000"/>
                          </a:solidFill>
                          <a:latin typeface="+mn-lt"/>
                          <a:ea typeface="Arial"/>
                          <a:cs typeface="Arial"/>
                          <a:sym typeface="Arial"/>
                        </a:rPr>
                        <a:t>Abajo</a:t>
                      </a:r>
                      <a:endParaRPr sz="1400"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06655">
                <a:tc gridSpan="2">
                  <a:txBody>
                    <a:bodyPr/>
                    <a:lstStyle/>
                    <a:p>
                      <a:pPr marL="0" marR="0" lvl="0" indent="0" algn="ctr" rtl="0">
                        <a:spcBef>
                          <a:spcPts val="0"/>
                        </a:spcBef>
                        <a:spcAft>
                          <a:spcPts val="0"/>
                        </a:spcAft>
                        <a:buNone/>
                      </a:pPr>
                      <a:r>
                        <a:rPr lang="es-ES" sz="1400" b="1" dirty="0">
                          <a:solidFill>
                            <a:srgbClr val="FF0000"/>
                          </a:solidFill>
                          <a:latin typeface="+mn-lt"/>
                          <a:ea typeface="Arial"/>
                          <a:cs typeface="Arial"/>
                          <a:sym typeface="Arial"/>
                        </a:rPr>
                        <a:t>Contenido</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668740">
                <a:tc gridSpan="2">
                  <a:txBody>
                    <a:bodyPr/>
                    <a:lstStyle/>
                    <a:p>
                      <a:pPr algn="just"/>
                      <a:r>
                        <a:rPr lang="es-ES" sz="1600" b="1" i="0" u="none" strike="noStrike" cap="none" dirty="0" smtClean="0">
                          <a:solidFill>
                            <a:schemeClr val="dk1"/>
                          </a:solidFill>
                          <a:effectLst/>
                          <a:latin typeface="+mn-lt"/>
                          <a:ea typeface="Calibri"/>
                          <a:cs typeface="Calibri"/>
                          <a:sym typeface="Arial"/>
                        </a:rPr>
                        <a:t>3.</a:t>
                      </a:r>
                      <a:r>
                        <a:rPr lang="es-ES" sz="1600" b="1" i="0" u="none" strike="noStrike" cap="none" baseline="0" dirty="0" smtClean="0">
                          <a:solidFill>
                            <a:schemeClr val="dk1"/>
                          </a:solidFill>
                          <a:effectLst/>
                          <a:latin typeface="+mn-lt"/>
                          <a:ea typeface="Calibri"/>
                          <a:cs typeface="Calibri"/>
                          <a:sym typeface="Arial"/>
                        </a:rPr>
                        <a:t> </a:t>
                      </a:r>
                      <a:r>
                        <a:rPr lang="es-ES" sz="1600" b="1" i="0" u="none" strike="noStrike" cap="none" dirty="0" smtClean="0">
                          <a:solidFill>
                            <a:schemeClr val="dk1"/>
                          </a:solidFill>
                          <a:effectLst/>
                          <a:latin typeface="+mn-lt"/>
                          <a:ea typeface="Calibri"/>
                          <a:cs typeface="Calibri"/>
                          <a:sym typeface="Arial"/>
                        </a:rPr>
                        <a:t>Modelo conceptual, modelos matemáticos y técnicas de modelación. </a:t>
                      </a:r>
                      <a:r>
                        <a:rPr lang="es-ES" sz="1600" b="0" i="0" u="none" strike="noStrike" cap="none" dirty="0" smtClean="0">
                          <a:solidFill>
                            <a:schemeClr val="dk1"/>
                          </a:solidFill>
                          <a:effectLst/>
                          <a:latin typeface="+mn-lt"/>
                          <a:ea typeface="Calibri"/>
                          <a:cs typeface="Calibri"/>
                          <a:sym typeface="Arial"/>
                        </a:rPr>
                        <a:t>Dentro del mundo de los negocios, existen diversos tipos de modelos y técnicas para modelar, al final todas buscan siempre esquematizar y sintetizar una situación que buscamos comprender, y de ser posible, hacer prospectiva sobre ellas. En este sentido, te invitamos a navegar por el siguiente material:</a:t>
                      </a:r>
                    </a:p>
                    <a:p>
                      <a:pPr algn="just"/>
                      <a:endParaRPr lang="es-ES" sz="1600" b="0" i="0" u="none" strike="noStrike" cap="none" baseline="0" dirty="0" smtClean="0">
                        <a:solidFill>
                          <a:schemeClr val="dk1"/>
                        </a:solidFill>
                        <a:effectLst/>
                        <a:latin typeface="+mn-lt"/>
                        <a:ea typeface="Calibri"/>
                        <a:cs typeface="Calibri"/>
                        <a:sym typeface="Arial"/>
                      </a:endParaRPr>
                    </a:p>
                    <a:p>
                      <a:pPr algn="just"/>
                      <a:endParaRPr lang="es-CO" sz="1600" b="0" i="0" u="none" strike="noStrike" cap="none" baseline="0" dirty="0" smtClean="0">
                        <a:solidFill>
                          <a:schemeClr val="dk1"/>
                        </a:solidFill>
                        <a:effectLst/>
                        <a:latin typeface="+mn-lt"/>
                        <a:ea typeface="Calibri"/>
                        <a:cs typeface="Calibri"/>
                        <a:sym typeface="Arial"/>
                      </a:endParaRPr>
                    </a:p>
                    <a:p>
                      <a:pPr algn="just"/>
                      <a:endParaRPr lang="en-US" sz="1600" b="0" i="0" u="none" strike="noStrike" cap="none" dirty="0" smtClean="0">
                        <a:solidFill>
                          <a:schemeClr val="dk1"/>
                        </a:solidFill>
                        <a:effectLst/>
                        <a:latin typeface="+mn-lt"/>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186302">
                <a:tc gridSpan="2">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600" b="1" i="0" u="none" strike="noStrike" cap="none" dirty="0" smtClean="0">
                          <a:solidFill>
                            <a:schemeClr val="dk1"/>
                          </a:solidFill>
                          <a:effectLst/>
                          <a:latin typeface="+mn-lt"/>
                          <a:ea typeface="Calibri"/>
                          <a:cs typeface="Calibri"/>
                          <a:sym typeface="Arial"/>
                        </a:rPr>
                        <a:t>4.</a:t>
                      </a:r>
                      <a:r>
                        <a:rPr lang="es-ES" sz="1600" b="1" i="0" u="none" strike="noStrike" cap="none" baseline="0" dirty="0" smtClean="0">
                          <a:solidFill>
                            <a:schemeClr val="dk1"/>
                          </a:solidFill>
                          <a:effectLst/>
                          <a:latin typeface="+mn-lt"/>
                          <a:ea typeface="Calibri"/>
                          <a:cs typeface="Calibri"/>
                          <a:sym typeface="Arial"/>
                        </a:rPr>
                        <a:t> </a:t>
                      </a:r>
                      <a:r>
                        <a:rPr lang="es-ES" sz="1600" b="1" i="0" u="none" strike="noStrike" cap="none" dirty="0" smtClean="0">
                          <a:solidFill>
                            <a:schemeClr val="dk1"/>
                          </a:solidFill>
                          <a:effectLst/>
                          <a:latin typeface="+mn-lt"/>
                          <a:ea typeface="Calibri"/>
                          <a:cs typeface="Calibri"/>
                          <a:sym typeface="Arial"/>
                        </a:rPr>
                        <a:t>¿Crear modelos de proyección será suficiente? </a:t>
                      </a:r>
                      <a:r>
                        <a:rPr lang="es-ES" sz="1600" b="0" i="0" u="none" strike="noStrike" cap="none" dirty="0" smtClean="0">
                          <a:solidFill>
                            <a:schemeClr val="dk1"/>
                          </a:solidFill>
                          <a:effectLst/>
                          <a:latin typeface="+mn-lt"/>
                          <a:ea typeface="Calibri"/>
                          <a:cs typeface="Calibri"/>
                          <a:sym typeface="Arial"/>
                        </a:rPr>
                        <a:t>Este interrogante es muy común en el ámbito empresarial, a veces creemos que un modelo de proyección es lo mismo que hacer prospectiva, y que con él es suficiente para conocer el futuro a perfección. Es por ello que te invitamos a revisar el siguiente texto: </a:t>
                      </a:r>
                      <a:endParaRPr lang="en-US" sz="1600" b="0" i="0" u="none" strike="noStrike" cap="none" dirty="0" smtClean="0">
                        <a:solidFill>
                          <a:schemeClr val="dk1"/>
                        </a:solidFill>
                        <a:effectLst/>
                        <a:latin typeface="+mn-lt"/>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616031960"/>
                  </a:ext>
                </a:extLst>
              </a:tr>
            </a:tbl>
          </a:graphicData>
        </a:graphic>
      </p:graphicFrame>
      <p:sp>
        <p:nvSpPr>
          <p:cNvPr id="4" name="Rectángulo 3"/>
          <p:cNvSpPr/>
          <p:nvPr/>
        </p:nvSpPr>
        <p:spPr>
          <a:xfrm>
            <a:off x="-1344549" y="1518883"/>
            <a:ext cx="1344549" cy="163366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1790560730</a:t>
            </a:r>
          </a:p>
        </p:txBody>
      </p:sp>
      <p:sp>
        <p:nvSpPr>
          <p:cNvPr id="13" name="Rectángulo 12"/>
          <p:cNvSpPr/>
          <p:nvPr/>
        </p:nvSpPr>
        <p:spPr>
          <a:xfrm>
            <a:off x="-1319349" y="3152543"/>
            <a:ext cx="1344550" cy="124723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5142108" y="2528928"/>
            <a:ext cx="1472674" cy="462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5142108" y="3776158"/>
            <a:ext cx="1472674" cy="462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 name="Rectángulo 1"/>
          <p:cNvSpPr/>
          <p:nvPr/>
        </p:nvSpPr>
        <p:spPr>
          <a:xfrm>
            <a:off x="-1079142" y="2181824"/>
            <a:ext cx="1079142" cy="307777"/>
          </a:xfrm>
          <a:prstGeom prst="rect">
            <a:avLst/>
          </a:prstGeom>
        </p:spPr>
        <p:txBody>
          <a:bodyPr wrap="none">
            <a:spAutoFit/>
          </a:bodyPr>
          <a:lstStyle/>
          <a:p>
            <a:r>
              <a:rPr lang="es-CO" dirty="0">
                <a:solidFill>
                  <a:srgbClr val="FF0000"/>
                </a:solidFill>
              </a:rPr>
              <a:t>512627680</a:t>
            </a:r>
          </a:p>
        </p:txBody>
      </p:sp>
      <p:sp>
        <p:nvSpPr>
          <p:cNvPr id="6" name="Rectángulo 5"/>
          <p:cNvSpPr/>
          <p:nvPr/>
        </p:nvSpPr>
        <p:spPr>
          <a:xfrm>
            <a:off x="-1236338" y="3622269"/>
            <a:ext cx="1178528" cy="307777"/>
          </a:xfrm>
          <a:prstGeom prst="rect">
            <a:avLst/>
          </a:prstGeom>
        </p:spPr>
        <p:txBody>
          <a:bodyPr wrap="none">
            <a:spAutoFit/>
          </a:bodyPr>
          <a:lstStyle/>
          <a:p>
            <a:r>
              <a:rPr lang="es-CO" dirty="0">
                <a:solidFill>
                  <a:srgbClr val="FF0000"/>
                </a:solidFill>
              </a:rPr>
              <a:t>1625358883</a:t>
            </a:r>
          </a:p>
        </p:txBody>
      </p:sp>
    </p:spTree>
    <p:extLst>
      <p:ext uri="{BB962C8B-B14F-4D97-AF65-F5344CB8AC3E}">
        <p14:creationId xmlns:p14="http://schemas.microsoft.com/office/powerpoint/2010/main" val="72657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2</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gr_oa2_raiz_sec2</a:t>
            </a:r>
            <a:endParaRPr dirty="0">
              <a:solidFill>
                <a:srgbClr val="00C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1919875520"/>
              </p:ext>
            </p:extLst>
          </p:nvPr>
        </p:nvGraphicFramePr>
        <p:xfrm>
          <a:off x="53787" y="483952"/>
          <a:ext cx="12138213" cy="18171448"/>
        </p:xfrm>
        <a:graphic>
          <a:graphicData uri="http://schemas.openxmlformats.org/drawingml/2006/table">
            <a:tbl>
              <a:tblPr firstRow="1" bandRow="1">
                <a:noFill/>
                <a:tableStyleId>{3D058960-1688-4217-B8D2-64A925AEF87B}</a:tableStyleId>
              </a:tblPr>
              <a:tblGrid>
                <a:gridCol w="1275521">
                  <a:extLst>
                    <a:ext uri="{9D8B030D-6E8A-4147-A177-3AD203B41FA5}">
                      <a16:colId xmlns:a16="http://schemas.microsoft.com/office/drawing/2014/main" val="20000"/>
                    </a:ext>
                  </a:extLst>
                </a:gridCol>
                <a:gridCol w="10862692">
                  <a:extLst>
                    <a:ext uri="{9D8B030D-6E8A-4147-A177-3AD203B41FA5}">
                      <a16:colId xmlns:a16="http://schemas.microsoft.com/office/drawing/2014/main" val="20001"/>
                    </a:ext>
                  </a:extLst>
                </a:gridCol>
              </a:tblGrid>
              <a:tr h="129678">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Genially</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750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Ruleta de la fortuna </a:t>
                      </a:r>
                      <a:r>
                        <a:rPr lang="es-CO" sz="1200" dirty="0" err="1" smtClean="0">
                          <a:solidFill>
                            <a:srgbClr val="FF0000"/>
                          </a:solidFill>
                          <a:latin typeface="Arial"/>
                          <a:ea typeface="Arial"/>
                          <a:cs typeface="Arial"/>
                          <a:sym typeface="Arial"/>
                        </a:rPr>
                        <a:t>Genially</a:t>
                      </a:r>
                      <a:r>
                        <a:rPr lang="es-CO" sz="1200" dirty="0" smtClean="0">
                          <a:solidFill>
                            <a:srgbClr val="FF0000"/>
                          </a:solidFill>
                          <a:latin typeface="Arial"/>
                          <a:ea typeface="Arial"/>
                          <a:cs typeface="Arial"/>
                          <a:sym typeface="Arial"/>
                        </a:rPr>
                        <a:t>. Vincular links con botones: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https://icontent.ceipa.edu.co/nucleos/pregrado/prospectiva_2/nucleo/contenidos/OA3/arbol_conceptual/raiz_ppal/gr_oa3_raiz_ppal.html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https://icontent.ceipa.edu.co/nucleos/pregrado/prospectiva_2/nucleo/contenidos/OA3/arbol_conceptual/raiz_sec/2/gr_oa3_raiz_sec1.html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https://icontent.ceipa.edu.co/nucleos/pregrado/prospectiva_2/nucleo/contenidos/OA3/presentacion/gr_oa3_presentacion.html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6"/>
                        </a:rPr>
                        <a:t>https://icontent.ceipa.edu.co/nucleos/pregrado/prospectiva_2/nucleo/contenidos/OA3/arbol_conceptual/ramas/2/gr_oa3_rama1a/gr_oa3_rama1a.html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7"/>
                        </a:rPr>
                        <a:t>https://icontent.ceipa.edu.co/nucleos/pregrado/prospectiva_2/nucleo/contenidos/OA3/arbol_conceptual/raiz_sec/5/gr_oa3_raiz_sec4.html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8"/>
                        </a:rPr>
                        <a:t>https://icontent.ceipa.edu.co/nucleos/pregrado/prospectiva_2/nucleo/contenidos/OA3/arbol_conceptual/raiz_sec/3/gr_oa3_raiz_sec2.html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9"/>
                        </a:rPr>
                        <a:t>https://icontent.ceipa.edu.co/nucleos/pregrado/prospectiva_2/nucleo/contenidos/OA3/arbol_conceptual/ramas/3/gr_oa3_rama2a/gr_oa3_rama2a.html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10"/>
                        </a:rPr>
                        <a:t>https://icontent.ceipa.edu.co/nucleos/pregrado/prospectiva_2/nucleo/contenidos/OA3/arbol_conceptual/ramas/4/gr_oa3_rama3a/gr_oa3_rama3a.html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11"/>
                        </a:rPr>
                        <a:t>https://icontent.ceipa.edu.co/nucleos/pregrado/prospectiva_2/nucleo/contenidos/OA3/arbol_conceptual/raiz_sec/4/gr_oa3_raiz_sec3.html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12"/>
                        </a:rPr>
                        <a:t>https://icontent.ceipa.edu.co/nucleos/pregrado/prospectiva_2/nucleo/contenidos/OA3/arbol_conceptual/tronco/gr_oa3_tronco.html</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038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Imagen</a:t>
                      </a:r>
                      <a:r>
                        <a:rPr lang="es-CO" sz="1200" baseline="0" dirty="0" smtClean="0">
                          <a:solidFill>
                            <a:srgbClr val="FF0000"/>
                          </a:solidFill>
                          <a:latin typeface="Arial"/>
                          <a:ea typeface="Arial"/>
                          <a:cs typeface="Arial"/>
                          <a:sym typeface="Arial"/>
                        </a:rPr>
                        <a:t> de </a:t>
                      </a:r>
                      <a:r>
                        <a:rPr lang="es-CO" sz="1200" baseline="0" dirty="0" err="1" smtClean="0">
                          <a:solidFill>
                            <a:srgbClr val="FF0000"/>
                          </a:solidFill>
                          <a:latin typeface="Arial"/>
                          <a:ea typeface="Arial"/>
                          <a:cs typeface="Arial"/>
                          <a:sym typeface="Arial"/>
                        </a:rPr>
                        <a:t>Genially</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3036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931087">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400" b="0" i="0" u="none" strike="noStrike" cap="none" dirty="0" smtClean="0">
                          <a:solidFill>
                            <a:schemeClr val="dk1"/>
                          </a:solidFill>
                          <a:effectLst/>
                          <a:latin typeface="+mn-lt"/>
                          <a:ea typeface="Calibri"/>
                          <a:cs typeface="Calibri"/>
                          <a:sym typeface="Arial"/>
                        </a:rPr>
                        <a:t>Cada vez que hablamos de inversión, creemos que siempre ganaremos dinero, pero eso no siempre es así. Los riesgos representan las situaciones adversas que pueden presentarse en nuestro proyecto con amplia regularidad; por ello, es importante analizarlos, evaluarlos y tratarlos para cada situación. Para ampliar más el tema, te invitamos a leer el siguiente texto:</a:t>
                      </a:r>
                      <a:endParaRPr lang="es-ES" sz="1400" b="0" i="0" u="none" strike="noStrike" cap="none" dirty="0" smtClean="0">
                        <a:solidFill>
                          <a:schemeClr val="dk1"/>
                        </a:solidFill>
                        <a:effectLst/>
                        <a:latin typeface="+mn-lt"/>
                        <a:ea typeface="Arial"/>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815389">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 Ahora bien, un riesgo no solo nos permite ver las debilidades y las amenazas, es posible que un riesgo materialice también una oportunidad disruptiva, que pueda ser aprovechada por el negocio o el proyecto privado a su favor, en este punto te recomendamos leer: </a:t>
                      </a:r>
                      <a:endParaRPr lang="es-ES" sz="1400" dirty="0" smtClean="0">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606261487"/>
                  </a:ext>
                </a:extLst>
              </a:tr>
              <a:tr h="1163536">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400" b="0" i="0" u="none" strike="noStrike" cap="none" dirty="0" smtClean="0">
                          <a:solidFill>
                            <a:schemeClr val="dk1"/>
                          </a:solidFill>
                          <a:effectLst/>
                          <a:latin typeface="+mn-lt"/>
                          <a:ea typeface="Calibri"/>
                          <a:cs typeface="Calibri"/>
                          <a:sym typeface="Arial"/>
                        </a:rPr>
                        <a:t>Muchos creen que los riesgos pueden eliminarse, e inclusive controlarse, pero eso no es del todo cierto. Al final, en el mundo de los negocios, necesitamos convivir con los riesgos, y es por ello la importancia de gestionarlos, a fin de que puedan ingresar en nuestra estructura de planificación estratégica y prospectiva futura. Para ahondar más en este punto, te invito a consultar el siguiente portal: </a:t>
                      </a:r>
                      <a:endParaRPr lang="es-ES" sz="1400" b="0" i="0" u="none" strike="noStrike" cap="none" dirty="0" smtClean="0">
                        <a:solidFill>
                          <a:schemeClr val="dk1"/>
                        </a:solidFill>
                        <a:effectLst/>
                        <a:latin typeface="+mn-lt"/>
                        <a:ea typeface="Arial"/>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195293885"/>
                  </a:ext>
                </a:extLst>
              </a:tr>
              <a:tr h="1269088">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400" b="0" i="0" u="none" strike="noStrike" cap="none" dirty="0" smtClean="0">
                          <a:solidFill>
                            <a:schemeClr val="dk1"/>
                          </a:solidFill>
                          <a:effectLst/>
                          <a:latin typeface="+mn-lt"/>
                          <a:ea typeface="Calibri"/>
                          <a:cs typeface="Calibri"/>
                          <a:sym typeface="Arial"/>
                        </a:rPr>
                        <a:t>Dentro del mundo de la gestión de riesgos, la identificación de los mismos es supremamente importante, ya que así se permite obtener un listado con posibles riesgos, así como también sus características para poder analizarlos, valorarlos y tratarlos. Lee más aquí: </a:t>
                      </a:r>
                      <a:endParaRPr lang="es-ES" sz="1400" b="0" i="0" u="none" strike="noStrike" cap="none" baseline="0"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460749140"/>
                  </a:ext>
                </a:extLst>
              </a:tr>
              <a:tr h="1347537">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Luego de esta identificación, la clasificación de los mismos es fundamental. Existen diferentes tipos de riesgos, y no necesariamente son excluyentes, es decir, un riesgo puede pertenecer a diferentes clasificaciones, de acuerdo con los resultados, naturaleza del bien afectado, periodicidad y fuente generadora: </a:t>
                      </a: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855444076"/>
                  </a:ext>
                </a:extLst>
              </a:tr>
              <a:tr h="1554159">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En este sentido, el valor de la información para la gestión de riesgos nos ofrece entonces una relación directa entre el nivel de conocimiento e información y el riesgo que se asume al tomar cualquier decisión, aspectos importantes en cualquier tomador de decisiones como lo son los administradores y gerentes de proyectos.</a:t>
                      </a: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437784362"/>
                  </a:ext>
                </a:extLst>
              </a:tr>
              <a:tr h="1554159">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Luego, una vez identificados y clasificados los riesgos, la valoración de los mismos es un elemento fundamental dentro de la gestión de riesgos, ya que nos permite analizar numéricamente los efectos de los riesgos sobre un proyecto, así como también la probabilidad de que dicho riesgo se materialice en el futuro cercano. Ahonda más aquí. </a:t>
                      </a: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550019861"/>
                  </a:ext>
                </a:extLst>
              </a:tr>
              <a:tr h="1554159">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Con esta valoración, podremos analizar, discutir y contemplar el tratamiento de los riesgos, a fin de reducir las amenazas o potenciar las oportunidades, tomando acciones dentro de la gestión de riesgos del proyecto a analizar.</a:t>
                      </a: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101388312"/>
                  </a:ext>
                </a:extLst>
              </a:tr>
              <a:tr h="1554159">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Finalmente, dentro del mundo de las decisiones, cada organización o individuo tiene una posición diferente frente al riesgo, es por ello que no todas las decisiones tienen el mismo riesgo, el mismo alcance, ni la misma actitud desde la parte gerencial. En este sentido, puedes revisar el siguiente material: </a:t>
                      </a: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3738990541"/>
                  </a:ext>
                </a:extLst>
              </a:tr>
              <a:tr h="1554159">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Es por ello que se tienen diferentes modelos, normas y estándares para la administración de riesgos, tanto nacionales como internacionales, te invitamos a leer el siguiente documento donde se describen de manera general algunos de ellos:</a:t>
                      </a: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968545066"/>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3" name="Rectángulo 2"/>
          <p:cNvSpPr/>
          <p:nvPr/>
        </p:nvSpPr>
        <p:spPr>
          <a:xfrm>
            <a:off x="9347984" y="5018059"/>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6" name="Rectángulo 5"/>
          <p:cNvSpPr/>
          <p:nvPr/>
        </p:nvSpPr>
        <p:spPr>
          <a:xfrm>
            <a:off x="9347985" y="6126058"/>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7" name="Rectángulo 6"/>
          <p:cNvSpPr/>
          <p:nvPr/>
        </p:nvSpPr>
        <p:spPr>
          <a:xfrm>
            <a:off x="9347986" y="7479566"/>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5" name="Rectángulo 14"/>
          <p:cNvSpPr/>
          <p:nvPr/>
        </p:nvSpPr>
        <p:spPr>
          <a:xfrm>
            <a:off x="9456271" y="8906465"/>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1353172" y="10177052"/>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7" name="Rectángulo 16"/>
          <p:cNvSpPr/>
          <p:nvPr/>
        </p:nvSpPr>
        <p:spPr>
          <a:xfrm>
            <a:off x="3158572" y="11704369"/>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8" name="Rectángulo 17"/>
          <p:cNvSpPr/>
          <p:nvPr/>
        </p:nvSpPr>
        <p:spPr>
          <a:xfrm>
            <a:off x="53787" y="92611"/>
            <a:ext cx="5054589"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Riesgo de proyectos y su gestión ¿Qué significa?</a:t>
            </a:r>
            <a:endParaRPr lang="es-CO" sz="1600" dirty="0"/>
          </a:p>
        </p:txBody>
      </p:sp>
      <p:sp>
        <p:nvSpPr>
          <p:cNvPr id="19" name="Rectángulo 18"/>
          <p:cNvSpPr/>
          <p:nvPr/>
        </p:nvSpPr>
        <p:spPr>
          <a:xfrm>
            <a:off x="3233919" y="13247108"/>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0" name="Rectángulo 19"/>
          <p:cNvSpPr/>
          <p:nvPr/>
        </p:nvSpPr>
        <p:spPr>
          <a:xfrm>
            <a:off x="3158573" y="14789847"/>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1" name="Rectángulo 20"/>
          <p:cNvSpPr/>
          <p:nvPr/>
        </p:nvSpPr>
        <p:spPr>
          <a:xfrm>
            <a:off x="3158573" y="16365914"/>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2" name="Rectángulo 21"/>
          <p:cNvSpPr/>
          <p:nvPr/>
        </p:nvSpPr>
        <p:spPr>
          <a:xfrm>
            <a:off x="3158571" y="17721143"/>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a:t>
            </a:r>
            <a:r>
              <a:rPr lang="es-ES" dirty="0" smtClean="0">
                <a:solidFill>
                  <a:srgbClr val="00C000"/>
                </a:solidFill>
              </a:rPr>
              <a:t>3</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gr_oa2_raiz_sec3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383570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1030540870"/>
              </p:ext>
            </p:extLst>
          </p:nvPr>
        </p:nvGraphicFramePr>
        <p:xfrm>
          <a:off x="7830" y="597744"/>
          <a:ext cx="12138213" cy="9518906"/>
        </p:xfrm>
        <a:graphic>
          <a:graphicData uri="http://schemas.openxmlformats.org/drawingml/2006/table">
            <a:tbl>
              <a:tblPr firstRow="1" bandRow="1">
                <a:noFill/>
                <a:tableStyleId>{3D058960-1688-4217-B8D2-64A925AEF87B}</a:tableStyleId>
              </a:tblPr>
              <a:tblGrid>
                <a:gridCol w="1275521">
                  <a:extLst>
                    <a:ext uri="{9D8B030D-6E8A-4147-A177-3AD203B41FA5}">
                      <a16:colId xmlns:a16="http://schemas.microsoft.com/office/drawing/2014/main" val="20000"/>
                    </a:ext>
                  </a:extLst>
                </a:gridCol>
                <a:gridCol w="10862692">
                  <a:extLst>
                    <a:ext uri="{9D8B030D-6E8A-4147-A177-3AD203B41FA5}">
                      <a16:colId xmlns:a16="http://schemas.microsoft.com/office/drawing/2014/main" val="20001"/>
                    </a:ext>
                  </a:extLst>
                </a:gridCol>
              </a:tblGrid>
              <a:tr h="182654">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776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algn="just"/>
                      <a:r>
                        <a:rPr lang="es-CO" sz="1200" b="0" i="0" u="none" strike="noStrike" cap="none" dirty="0" smtClean="0">
                          <a:solidFill>
                            <a:srgbClr val="FF0000"/>
                          </a:solidFill>
                          <a:effectLst/>
                          <a:latin typeface="Calibri"/>
                          <a:ea typeface="Calibri"/>
                          <a:cs typeface="Calibri"/>
                          <a:sym typeface="Arial"/>
                        </a:rPr>
                        <a:t>Clic números con imágenes. Poner descargables de documentos</a:t>
                      </a:r>
                      <a:r>
                        <a:rPr lang="es-CO" sz="1200" b="0" i="0" u="none" strike="noStrike" cap="none" baseline="0" dirty="0" smtClean="0">
                          <a:solidFill>
                            <a:srgbClr val="FF0000"/>
                          </a:solidFill>
                          <a:effectLst/>
                          <a:latin typeface="Calibri"/>
                          <a:ea typeface="Calibri"/>
                          <a:cs typeface="Calibri"/>
                          <a:sym typeface="Arial"/>
                        </a:rPr>
                        <a:t> : </a:t>
                      </a:r>
                      <a:endParaRPr lang="es-ES" sz="1200" b="0" i="0" u="none" strike="noStrike" cap="none" dirty="0" smtClean="0">
                        <a:solidFill>
                          <a:schemeClr val="dk1"/>
                        </a:solidFill>
                        <a:effectLst/>
                        <a:latin typeface="Calibri"/>
                        <a:ea typeface="Calibri"/>
                        <a:cs typeface="Calibri"/>
                        <a:sym typeface="Arial"/>
                      </a:endParaRPr>
                    </a:p>
                    <a:p>
                      <a:pPr algn="just"/>
                      <a:r>
                        <a:rPr lang="es-ES" sz="1200" b="0" i="0" u="none" strike="noStrike" cap="none" dirty="0" smtClean="0">
                          <a:solidFill>
                            <a:srgbClr val="FF0000"/>
                          </a:solidFill>
                          <a:effectLst/>
                          <a:latin typeface="Calibri"/>
                          <a:ea typeface="Calibri"/>
                          <a:cs typeface="Calibri"/>
                          <a:sym typeface="Arial"/>
                        </a:rPr>
                        <a:t>Muestreo para Estudios de Mercado.pdf</a:t>
                      </a:r>
                    </a:p>
                    <a:p>
                      <a:pPr algn="just"/>
                      <a:r>
                        <a:rPr lang="es-ES" sz="1200" b="0" i="0" u="none" strike="noStrike" cap="none" dirty="0" smtClean="0">
                          <a:solidFill>
                            <a:srgbClr val="FF0000"/>
                          </a:solidFill>
                          <a:effectLst/>
                          <a:latin typeface="Calibri"/>
                          <a:ea typeface="Calibri"/>
                          <a:cs typeface="Calibri"/>
                          <a:sym typeface="Arial"/>
                        </a:rPr>
                        <a:t>Plantilla para Tamaño_de_muestra.xlsx</a:t>
                      </a:r>
                    </a:p>
                    <a:p>
                      <a:pPr algn="just"/>
                      <a:r>
                        <a:rPr lang="es-ES" sz="1200" b="0" i="0" u="none" strike="noStrike" cap="none" dirty="0" smtClean="0">
                          <a:solidFill>
                            <a:srgbClr val="FF0000"/>
                          </a:solidFill>
                          <a:effectLst/>
                          <a:latin typeface="Calibri"/>
                          <a:ea typeface="Calibri"/>
                          <a:cs typeface="Calibri"/>
                          <a:sym typeface="Arial"/>
                        </a:rPr>
                        <a:t>Estadística Descriptiva en Variables Cuantitativas.pdf</a:t>
                      </a:r>
                      <a:endParaRPr lang="es-CO" sz="1200" b="0" i="0" u="none" strike="noStrike" cap="none" dirty="0" smtClean="0">
                        <a:solidFill>
                          <a:srgbClr val="FF0000"/>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9773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83623">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594046">
                <a:tc gridSpan="2">
                  <a:txBody>
                    <a:bodyPr/>
                    <a:lstStyle/>
                    <a:p>
                      <a:pPr algn="just"/>
                      <a:r>
                        <a:rPr lang="es-ES" sz="1600" b="0" i="0" u="none" strike="noStrike" cap="none" dirty="0" smtClean="0">
                          <a:solidFill>
                            <a:schemeClr val="dk1"/>
                          </a:solidFill>
                          <a:effectLst/>
                          <a:latin typeface="+mn-lt"/>
                          <a:ea typeface="Calibri"/>
                          <a:cs typeface="Calibri"/>
                          <a:sym typeface="Arial"/>
                        </a:rPr>
                        <a:t>Si piensas realizar un estudio de mercado en tu proyecto, emprendimiento, o en cualquier proyecto privado, es importante que tomes en consideración tu cliente objetivo, o tu “</a:t>
                      </a:r>
                      <a:r>
                        <a:rPr lang="es-ES" sz="1600" b="0" i="0" u="none" strike="noStrike" cap="none" dirty="0" err="1" smtClean="0">
                          <a:solidFill>
                            <a:schemeClr val="dk1"/>
                          </a:solidFill>
                          <a:effectLst/>
                          <a:latin typeface="+mn-lt"/>
                          <a:ea typeface="Calibri"/>
                          <a:cs typeface="Calibri"/>
                          <a:sym typeface="Arial"/>
                        </a:rPr>
                        <a:t>buyer</a:t>
                      </a:r>
                      <a:r>
                        <a:rPr lang="es-ES" sz="1600" b="0" i="0" u="none" strike="noStrike" cap="none" dirty="0" smtClean="0">
                          <a:solidFill>
                            <a:schemeClr val="dk1"/>
                          </a:solidFill>
                          <a:effectLst/>
                          <a:latin typeface="+mn-lt"/>
                          <a:ea typeface="Calibri"/>
                          <a:cs typeface="Calibri"/>
                          <a:sym typeface="Arial"/>
                        </a:rPr>
                        <a:t> persona”, es decir, esa representación de tu “cliente ideal” que debe ser identificada en el modelo </a:t>
                      </a:r>
                      <a:r>
                        <a:rPr lang="es-ES" sz="1600" b="0" i="0" u="none" strike="noStrike" cap="none" dirty="0" err="1" smtClean="0">
                          <a:solidFill>
                            <a:schemeClr val="dk1"/>
                          </a:solidFill>
                          <a:effectLst/>
                          <a:latin typeface="+mn-lt"/>
                          <a:ea typeface="Calibri"/>
                          <a:cs typeface="Calibri"/>
                          <a:sym typeface="Arial"/>
                        </a:rPr>
                        <a:t>Canvas</a:t>
                      </a:r>
                      <a:r>
                        <a:rPr lang="es-ES" sz="1600" b="0" i="0" u="none" strike="noStrike" cap="none" dirty="0" smtClean="0">
                          <a:solidFill>
                            <a:schemeClr val="dk1"/>
                          </a:solidFill>
                          <a:effectLst/>
                          <a:latin typeface="+mn-lt"/>
                          <a:ea typeface="Calibri"/>
                          <a:cs typeface="Calibri"/>
                          <a:sym typeface="Arial"/>
                        </a:rPr>
                        <a:t>, específicamente en la sección de segmento de cliente.</a:t>
                      </a:r>
                      <a:endParaRPr lang="es-CO" sz="1600" b="0"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Ahora bien, al momento de diseñar cualquier instrumento de recolección de datos como encuestas, es importante que tengas en consideración el muestreo a realizar, el cual debe focalizarse en tu población objetivo, determinado según tu cliente potencial. </a:t>
                      </a: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783112">
                <a:tc gridSpan="2">
                  <a:txBody>
                    <a:bodyPr/>
                    <a:lstStyle/>
                    <a:p>
                      <a:pPr algn="just"/>
                      <a:r>
                        <a:rPr lang="es-ES" sz="1600" b="0" i="0" u="none" strike="noStrike" cap="none" dirty="0" smtClean="0">
                          <a:solidFill>
                            <a:schemeClr val="dk1"/>
                          </a:solidFill>
                          <a:effectLst/>
                          <a:latin typeface="+mn-lt"/>
                          <a:ea typeface="Calibri"/>
                          <a:cs typeface="Calibri"/>
                          <a:sym typeface="Arial"/>
                        </a:rPr>
                        <a:t>En este punto, te invitamos a que leas el siguiente documento: </a:t>
                      </a: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CO" sz="1600" b="0"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Así mismo, determinar la cantidad de individuos a entrevistar es fundamental, en ese sentido, el tamaño de la muestra a aplicar es muy importante, ya que según la cantidad de clientes potenciales que diligencien el cuestionario, podrás determinar el margen de error y el nivel de confianza que tendrá tu estudio de mercado. En este sentido, te invitamos a descargar el siguiente archivo Excel</a:t>
                      </a: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que te ayudará a determinar el tamaño de muestra estadísticamente ideal según el nivel de confianza y margen de error deseado.  </a:t>
                      </a: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235140788"/>
                  </a:ext>
                </a:extLst>
              </a:tr>
              <a:tr h="1396817">
                <a:tc gridSpan="2">
                  <a:txBody>
                    <a:bodyPr/>
                    <a:lstStyle/>
                    <a:p>
                      <a:pPr algn="just"/>
                      <a:r>
                        <a:rPr lang="es-ES" sz="1600" b="0" i="0" u="none" strike="noStrike" cap="none" dirty="0" smtClean="0">
                          <a:solidFill>
                            <a:schemeClr val="dk1"/>
                          </a:solidFill>
                          <a:effectLst/>
                          <a:latin typeface="+mn-lt"/>
                          <a:ea typeface="Calibri"/>
                          <a:cs typeface="Calibri"/>
                          <a:sym typeface="Arial"/>
                        </a:rPr>
                        <a:t>Luego, una vez que tu muestra haya sido lograda a cabalidad, tendrás que hacer un análisis estadístico de la información. En este núcleo verás que las estadísticas y gráficos de Google no son suficientes para visualizar un comportamiento idóneo de los datos numéricos recabados, es allí, donde las hojas de cálculo aparecen como la principal herramienta a utilizar, por lo que te invitamos a revisar el siguiente material.</a:t>
                      </a:r>
                      <a:endParaRPr lang="es-CO" sz="1600" b="0"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 </a:t>
                      </a:r>
                      <a:endParaRPr lang="es-CO" sz="1600" b="0" i="0" u="none" strike="noStrike" cap="none" dirty="0" smtClean="0">
                        <a:solidFill>
                          <a:schemeClr val="dk1"/>
                        </a:solidFill>
                        <a:effectLst/>
                        <a:latin typeface="+mn-lt"/>
                        <a:ea typeface="Calibri"/>
                        <a:cs typeface="Calibri"/>
                        <a:sym typeface="Arial"/>
                      </a:endParaRPr>
                    </a:p>
                    <a:p>
                      <a:pPr algn="just"/>
                      <a:endParaRPr lang="es-ES" sz="1600" b="0" i="0" u="none" strike="noStrike" cap="none" dirty="0" smtClean="0">
                        <a:solidFill>
                          <a:schemeClr val="dk1"/>
                        </a:solidFill>
                        <a:effectLst/>
                        <a:latin typeface="+mn-lt"/>
                        <a:ea typeface="Arial"/>
                        <a:cs typeface="Calibri"/>
                        <a:sym typeface="Arial"/>
                      </a:endParaRPr>
                    </a:p>
                    <a:p>
                      <a:pPr algn="just"/>
                      <a:endParaRPr lang="es-ES" sz="1600" dirty="0" smtClean="0">
                        <a:latin typeface="+mn-lt"/>
                        <a:ea typeface="Arial"/>
                        <a:cs typeface="Arial" panose="020B0604020202020204" pitchFamily="34" charset="0"/>
                        <a:sym typeface="Arial"/>
                      </a:endParaRPr>
                    </a:p>
                    <a:p>
                      <a:pPr algn="just"/>
                      <a:endParaRPr lang="es-ES" sz="1600" dirty="0" smtClean="0">
                        <a:latin typeface="+mn-lt"/>
                        <a:ea typeface="Arial"/>
                        <a:cs typeface="Arial" panose="020B0604020202020204" pitchFamily="34" charset="0"/>
                        <a:sym typeface="Arial"/>
                      </a:endParaRPr>
                    </a:p>
                    <a:p>
                      <a:pPr algn="just"/>
                      <a:endParaRPr lang="es-ES" sz="16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220087433"/>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12" name="Rectángulo 11"/>
          <p:cNvSpPr/>
          <p:nvPr/>
        </p:nvSpPr>
        <p:spPr>
          <a:xfrm>
            <a:off x="-1763626" y="3794078"/>
            <a:ext cx="1730829" cy="39860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t>
            </a:r>
            <a:r>
              <a:rPr lang="es-CO" dirty="0"/>
              <a:t>Mnjwf96</a:t>
            </a:r>
          </a:p>
        </p:txBody>
      </p:sp>
      <p:sp>
        <p:nvSpPr>
          <p:cNvPr id="14" name="Rectángulo 13"/>
          <p:cNvSpPr/>
          <p:nvPr/>
        </p:nvSpPr>
        <p:spPr>
          <a:xfrm>
            <a:off x="-1745979" y="7780122"/>
            <a:ext cx="1730829" cy="231591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p:cNvSpPr/>
          <p:nvPr/>
        </p:nvSpPr>
        <p:spPr>
          <a:xfrm>
            <a:off x="-1745978" y="1690200"/>
            <a:ext cx="1730829" cy="210387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t>
            </a:r>
            <a:r>
              <a:rPr lang="es-CO" dirty="0"/>
              <a:t>Mnjwf96</a:t>
            </a:r>
          </a:p>
        </p:txBody>
      </p:sp>
      <p:sp>
        <p:nvSpPr>
          <p:cNvPr id="7" name="Rectángulo 6"/>
          <p:cNvSpPr/>
          <p:nvPr/>
        </p:nvSpPr>
        <p:spPr>
          <a:xfrm>
            <a:off x="0" y="117013"/>
            <a:ext cx="7497164" cy="338554"/>
          </a:xfrm>
          <a:prstGeom prst="rect">
            <a:avLst/>
          </a:prstGeom>
        </p:spPr>
        <p:txBody>
          <a:bodyPr wrap="square">
            <a:spAutoFit/>
          </a:bodyPr>
          <a:lstStyle/>
          <a:p>
            <a:r>
              <a:rPr lang="es-ES" sz="1600" b="1" dirty="0">
                <a:latin typeface="Arial" panose="020B0604020202020204" pitchFamily="34" charset="0"/>
                <a:ea typeface="Times New Roman" panose="02020603050405020304" pitchFamily="18" charset="0"/>
              </a:rPr>
              <a:t>¿</a:t>
            </a:r>
            <a:r>
              <a:rPr lang="es-ES" sz="1600" b="1" dirty="0" smtClean="0">
                <a:latin typeface="Arial" panose="020B0604020202020204" pitchFamily="34" charset="0"/>
                <a:ea typeface="Times New Roman" panose="02020603050405020304" pitchFamily="18" charset="0"/>
              </a:rPr>
              <a:t>Piensas </a:t>
            </a:r>
            <a:r>
              <a:rPr lang="es-ES" sz="1600" b="1" dirty="0">
                <a:latin typeface="Arial" panose="020B0604020202020204" pitchFamily="34" charset="0"/>
                <a:ea typeface="Times New Roman" panose="02020603050405020304" pitchFamily="18" charset="0"/>
              </a:rPr>
              <a:t>realizar un </a:t>
            </a:r>
            <a:r>
              <a:rPr lang="es-ES" sz="1600" b="1" dirty="0" smtClean="0">
                <a:latin typeface="Arial" panose="020B0604020202020204" pitchFamily="34" charset="0"/>
                <a:ea typeface="Times New Roman" panose="02020603050405020304" pitchFamily="18" charset="0"/>
              </a:rPr>
              <a:t>estudio </a:t>
            </a:r>
            <a:r>
              <a:rPr lang="es-ES" sz="1600" b="1" dirty="0">
                <a:latin typeface="Arial" panose="020B0604020202020204" pitchFamily="34" charset="0"/>
                <a:ea typeface="Times New Roman" panose="02020603050405020304" pitchFamily="18" charset="0"/>
              </a:rPr>
              <a:t>de </a:t>
            </a:r>
            <a:r>
              <a:rPr lang="es-ES" sz="1600" b="1" dirty="0" smtClean="0">
                <a:latin typeface="Arial" panose="020B0604020202020204" pitchFamily="34" charset="0"/>
                <a:ea typeface="Times New Roman" panose="02020603050405020304" pitchFamily="18" charset="0"/>
              </a:rPr>
              <a:t>mercado</a:t>
            </a:r>
            <a:r>
              <a:rPr lang="es-ES" sz="1600" b="1" dirty="0">
                <a:latin typeface="Arial" panose="020B0604020202020204" pitchFamily="34" charset="0"/>
                <a:ea typeface="Times New Roman" panose="02020603050405020304" pitchFamily="18" charset="0"/>
              </a:rPr>
              <a:t>?, </a:t>
            </a:r>
            <a:r>
              <a:rPr lang="es-ES" sz="1600" b="1" dirty="0" smtClean="0">
                <a:latin typeface="Arial" panose="020B0604020202020204" pitchFamily="34" charset="0"/>
                <a:ea typeface="Times New Roman" panose="02020603050405020304" pitchFamily="18" charset="0"/>
              </a:rPr>
              <a:t>ten </a:t>
            </a:r>
            <a:r>
              <a:rPr lang="es-ES" sz="1600" b="1" dirty="0">
                <a:latin typeface="Arial" panose="020B0604020202020204" pitchFamily="34" charset="0"/>
                <a:ea typeface="Times New Roman" panose="02020603050405020304" pitchFamily="18" charset="0"/>
              </a:rPr>
              <a:t>en cuenta lo </a:t>
            </a:r>
            <a:r>
              <a:rPr lang="es-ES" sz="1600" b="1" dirty="0" smtClean="0">
                <a:latin typeface="Arial" panose="020B0604020202020204" pitchFamily="34" charset="0"/>
                <a:ea typeface="Times New Roman" panose="02020603050405020304" pitchFamily="18" charset="0"/>
              </a:rPr>
              <a:t>siguiente:</a:t>
            </a:r>
            <a:endParaRPr lang="es-CO" sz="1600" dirty="0"/>
          </a:p>
        </p:txBody>
      </p:sp>
      <p:sp>
        <p:nvSpPr>
          <p:cNvPr id="8" name="Rectángulo 7"/>
          <p:cNvSpPr/>
          <p:nvPr/>
        </p:nvSpPr>
        <p:spPr>
          <a:xfrm>
            <a:off x="-1469828" y="2410427"/>
            <a:ext cx="1178528" cy="307777"/>
          </a:xfrm>
          <a:prstGeom prst="rect">
            <a:avLst/>
          </a:prstGeom>
        </p:spPr>
        <p:txBody>
          <a:bodyPr wrap="none">
            <a:spAutoFit/>
          </a:bodyPr>
          <a:lstStyle/>
          <a:p>
            <a:r>
              <a:rPr lang="es-CO" dirty="0">
                <a:solidFill>
                  <a:srgbClr val="FF0000"/>
                </a:solidFill>
              </a:rPr>
              <a:t>1204727542</a:t>
            </a:r>
          </a:p>
        </p:txBody>
      </p:sp>
      <p:sp>
        <p:nvSpPr>
          <p:cNvPr id="9" name="Rectángulo 8"/>
          <p:cNvSpPr/>
          <p:nvPr/>
        </p:nvSpPr>
        <p:spPr>
          <a:xfrm>
            <a:off x="-1469828" y="4319399"/>
            <a:ext cx="1178528" cy="307777"/>
          </a:xfrm>
          <a:prstGeom prst="rect">
            <a:avLst/>
          </a:prstGeom>
        </p:spPr>
        <p:txBody>
          <a:bodyPr wrap="none">
            <a:spAutoFit/>
          </a:bodyPr>
          <a:lstStyle/>
          <a:p>
            <a:r>
              <a:rPr lang="es-CO" dirty="0">
                <a:solidFill>
                  <a:srgbClr val="FF0000"/>
                </a:solidFill>
              </a:rPr>
              <a:t>1935808654</a:t>
            </a:r>
          </a:p>
        </p:txBody>
      </p:sp>
      <p:pic>
        <p:nvPicPr>
          <p:cNvPr id="1026" name="Picture 2" descr="Icono de descarga, logotipo aislado en fondo blanco"/>
          <p:cNvPicPr>
            <a:picLocks noChangeAspect="1" noChangeArrowheads="1"/>
          </p:cNvPicPr>
          <p:nvPr/>
        </p:nvPicPr>
        <p:blipFill rotWithShape="1">
          <a:blip r:embed="rId3">
            <a:extLst>
              <a:ext uri="{28A0092B-C50C-407E-A947-70E740481C1C}">
                <a14:useLocalDpi xmlns:a14="http://schemas.microsoft.com/office/drawing/2010/main" val="0"/>
              </a:ext>
            </a:extLst>
          </a:blip>
          <a:srcRect l="14189" t="17394" r="13214" b="21827"/>
          <a:stretch/>
        </p:blipFill>
        <p:spPr bwMode="auto">
          <a:xfrm>
            <a:off x="5378925" y="4336145"/>
            <a:ext cx="962298" cy="8325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o de Excel | Ilustración de icono del vector de formato de archivo principal ( versión de colo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925" y="6189300"/>
            <a:ext cx="1013476" cy="1244268"/>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39866" y="6359699"/>
            <a:ext cx="1178528" cy="307777"/>
          </a:xfrm>
          <a:prstGeom prst="rect">
            <a:avLst/>
          </a:prstGeom>
        </p:spPr>
        <p:txBody>
          <a:bodyPr wrap="none">
            <a:spAutoFit/>
          </a:bodyPr>
          <a:lstStyle/>
          <a:p>
            <a:r>
              <a:rPr lang="es-CO" dirty="0">
                <a:solidFill>
                  <a:srgbClr val="FF0000"/>
                </a:solidFill>
              </a:rPr>
              <a:t>1904318653</a:t>
            </a:r>
          </a:p>
        </p:txBody>
      </p:sp>
      <p:sp>
        <p:nvSpPr>
          <p:cNvPr id="18" name="Rectángulo 17"/>
          <p:cNvSpPr/>
          <p:nvPr/>
        </p:nvSpPr>
        <p:spPr>
          <a:xfrm>
            <a:off x="-1560827" y="8959310"/>
            <a:ext cx="1079142" cy="307777"/>
          </a:xfrm>
          <a:prstGeom prst="rect">
            <a:avLst/>
          </a:prstGeom>
        </p:spPr>
        <p:txBody>
          <a:bodyPr wrap="none">
            <a:spAutoFit/>
          </a:bodyPr>
          <a:lstStyle/>
          <a:p>
            <a:r>
              <a:rPr lang="es-CO" dirty="0">
                <a:solidFill>
                  <a:srgbClr val="FF0000"/>
                </a:solidFill>
              </a:rPr>
              <a:t>534319129</a:t>
            </a:r>
          </a:p>
        </p:txBody>
      </p:sp>
      <p:pic>
        <p:nvPicPr>
          <p:cNvPr id="1030" name="Picture 6" descr="icono de vector 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397" y="8684148"/>
            <a:ext cx="1388531" cy="1432502"/>
          </a:xfrm>
          <a:prstGeom prst="rect">
            <a:avLst/>
          </a:prstGeom>
          <a:noFill/>
          <a:extLst>
            <a:ext uri="{909E8E84-426E-40DD-AFC4-6F175D3DCCD1}">
              <a14:hiddenFill xmlns:a14="http://schemas.microsoft.com/office/drawing/2010/main">
                <a:solidFill>
                  <a:srgbClr val="FFFFFF"/>
                </a:solidFill>
              </a14:hiddenFill>
            </a:ext>
          </a:extLst>
        </p:spPr>
      </p:pic>
      <p:sp>
        <p:nvSpPr>
          <p:cNvPr id="19" name="Rectángulo 18"/>
          <p:cNvSpPr/>
          <p:nvPr/>
        </p:nvSpPr>
        <p:spPr>
          <a:xfrm>
            <a:off x="-1507294" y="5395273"/>
            <a:ext cx="1178528" cy="307777"/>
          </a:xfrm>
          <a:prstGeom prst="rect">
            <a:avLst/>
          </a:prstGeom>
        </p:spPr>
        <p:txBody>
          <a:bodyPr wrap="none">
            <a:spAutoFit/>
          </a:bodyPr>
          <a:lstStyle/>
          <a:p>
            <a:r>
              <a:rPr lang="es-CO" dirty="0">
                <a:solidFill>
                  <a:srgbClr val="FF0000"/>
                </a:solidFill>
              </a:rPr>
              <a:t>1849674937</a:t>
            </a:r>
          </a:p>
        </p:txBody>
      </p:sp>
      <p:sp>
        <p:nvSpPr>
          <p:cNvPr id="20" name="Rectángulo 19"/>
          <p:cNvSpPr/>
          <p:nvPr/>
        </p:nvSpPr>
        <p:spPr>
          <a:xfrm>
            <a:off x="-1469828" y="8092222"/>
            <a:ext cx="1178528" cy="307777"/>
          </a:xfrm>
          <a:prstGeom prst="rect">
            <a:avLst/>
          </a:prstGeom>
        </p:spPr>
        <p:txBody>
          <a:bodyPr wrap="none">
            <a:spAutoFit/>
          </a:bodyPr>
          <a:lstStyle/>
          <a:p>
            <a:r>
              <a:rPr lang="es-CO" dirty="0">
                <a:solidFill>
                  <a:srgbClr val="FF0000"/>
                </a:solidFill>
              </a:rPr>
              <a:t>1296927022</a:t>
            </a:r>
          </a:p>
        </p:txBody>
      </p:sp>
    </p:spTree>
    <p:extLst>
      <p:ext uri="{BB962C8B-B14F-4D97-AF65-F5344CB8AC3E}">
        <p14:creationId xmlns:p14="http://schemas.microsoft.com/office/powerpoint/2010/main" val="319923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42"/>
        <p:cNvGrpSpPr/>
        <p:nvPr/>
      </p:nvGrpSpPr>
      <p:grpSpPr>
        <a:xfrm>
          <a:off x="0" y="0"/>
          <a:ext cx="0" cy="0"/>
          <a:chOff x="0" y="0"/>
          <a:chExt cx="0" cy="0"/>
        </a:xfrm>
      </p:grpSpPr>
      <p:sp>
        <p:nvSpPr>
          <p:cNvPr id="943" name="Google Shape;943;p14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Tronco</a:t>
            </a:r>
            <a:endParaRPr dirty="0">
              <a:solidFill>
                <a:srgbClr val="00C000"/>
              </a:solidFill>
            </a:endParaRPr>
          </a:p>
        </p:txBody>
      </p:sp>
      <p:sp>
        <p:nvSpPr>
          <p:cNvPr id="944" name="Google Shape;944;p14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gr_oa1_tronco</a:t>
            </a:r>
            <a:endParaRPr dirty="0">
              <a:solidFill>
                <a:srgbClr val="00C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67"/>
        <p:cNvGrpSpPr/>
        <p:nvPr/>
      </p:nvGrpSpPr>
      <p:grpSpPr>
        <a:xfrm>
          <a:off x="0" y="0"/>
          <a:ext cx="0" cy="0"/>
          <a:chOff x="0" y="0"/>
          <a:chExt cx="0" cy="0"/>
        </a:xfrm>
      </p:grpSpPr>
      <p:sp>
        <p:nvSpPr>
          <p:cNvPr id="768" name="Google Shape;768;p115"/>
          <p:cNvSpPr txBox="1">
            <a:spLocks noGrp="1"/>
          </p:cNvSpPr>
          <p:nvPr>
            <p:ph type="ctrTitle"/>
          </p:nvPr>
        </p:nvSpPr>
        <p:spPr>
          <a:xfrm>
            <a:off x="1524000" y="2680447"/>
            <a:ext cx="9144000" cy="8296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OA 2</a:t>
            </a:r>
            <a:endParaRPr dirty="0">
              <a:solidFill>
                <a:srgbClr val="00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058289972"/>
              </p:ext>
            </p:extLst>
          </p:nvPr>
        </p:nvGraphicFramePr>
        <p:xfrm>
          <a:off x="25200" y="0"/>
          <a:ext cx="12166800" cy="6949615"/>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9456">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Calibri"/>
                          <a:ea typeface="Calibri"/>
                          <a:cs typeface="Calibri"/>
                          <a:sym typeface="Arial"/>
                        </a:rPr>
                        <a:t>Infografía</a:t>
                      </a:r>
                      <a:r>
                        <a:rPr lang="es-CO" sz="1200" b="0" i="0" u="none" strike="noStrike" cap="none" baseline="0" dirty="0" smtClean="0">
                          <a:solidFill>
                            <a:srgbClr val="FF0000"/>
                          </a:solidFill>
                          <a:effectLst/>
                          <a:latin typeface="Calibri"/>
                          <a:ea typeface="Calibri"/>
                          <a:cs typeface="Calibri"/>
                          <a:sym typeface="Arial"/>
                        </a:rPr>
                        <a:t> horizontal. Vincular links a botones: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https://icontent.ceipa.edu.co/nucleos/pregrado/prospectiva_2/nucleo/contenidos/OA2/presentacion/psme_oa2_presentacion.html</a:t>
                      </a:r>
                      <a:endParaRPr lang="es-CO" sz="1200" b="0" i="0" u="none" strike="noStrike" cap="none" baseline="0" dirty="0" smtClean="0">
                        <a:solidFill>
                          <a:srgbClr val="FF0000"/>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https://icontent.ceipa.edu.co/nucleos/pregrado/prospectiva_2/nucleo/contenidos/OA1/arbol_conceptual/raiz_sec/1/p2_oa1_raiz_sec1.html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https://icontent.ceipa.edu.co/nucleos/pregrado/prospectiva_2/nucleo/contenidos/OA1/arbol_conceptual/raiz_sec/2/p2_oa1_raiz_sec2.html</a:t>
                      </a: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1595989654</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5945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2063891">
                <a:tc gridSpan="2">
                  <a:txBody>
                    <a:bodyPr/>
                    <a:lstStyle/>
                    <a:p>
                      <a:pPr algn="just"/>
                      <a:r>
                        <a:rPr lang="es-ES" sz="1600" b="0" i="0" u="none" strike="noStrike" cap="none" dirty="0" smtClean="0">
                          <a:solidFill>
                            <a:schemeClr val="dk1"/>
                          </a:solidFill>
                          <a:effectLst/>
                          <a:latin typeface="+mj-lt"/>
                          <a:ea typeface="Calibri"/>
                          <a:cs typeface="Calibri"/>
                          <a:sym typeface="Arial"/>
                        </a:rPr>
                        <a:t>Para este siglo XXI, la identificación y organización de la información será absolutamente necesaria para cualquier empresa, ya sea micro, pequeña, mediana o gran empresa. En este sentido, la creación de modelos aparece como un proceso importante para el análisis del entorno, entendiendo</a:t>
                      </a:r>
                      <a:r>
                        <a:rPr lang="es-ES" sz="1600" b="0" i="0" u="none" strike="noStrike" cap="none" baseline="0" dirty="0" smtClean="0">
                          <a:solidFill>
                            <a:schemeClr val="dk1"/>
                          </a:solidFill>
                          <a:effectLst/>
                          <a:latin typeface="+mj-lt"/>
                          <a:ea typeface="Calibri"/>
                          <a:cs typeface="Calibri"/>
                          <a:sym typeface="Arial"/>
                        </a:rPr>
                        <a:t> que</a:t>
                      </a:r>
                      <a:r>
                        <a:rPr lang="es-ES" sz="1600" b="0" i="0" u="none" strike="noStrike" cap="none" dirty="0" smtClean="0">
                          <a:solidFill>
                            <a:schemeClr val="dk1"/>
                          </a:solidFill>
                          <a:effectLst/>
                          <a:latin typeface="+mj-lt"/>
                          <a:ea typeface="Calibri"/>
                          <a:cs typeface="Calibri"/>
                          <a:sym typeface="Arial"/>
                        </a:rPr>
                        <a:t> la concepción de la dinámica del mercado permite interactuar con variables cuantitativas, tanto a nivel de investigación del </a:t>
                      </a:r>
                      <a:r>
                        <a:rPr lang="es-ES" sz="1600" b="0" i="0" u="none" strike="noStrike" cap="none" dirty="0" err="1" smtClean="0">
                          <a:solidFill>
                            <a:schemeClr val="dk1"/>
                          </a:solidFill>
                          <a:effectLst/>
                          <a:latin typeface="+mj-lt"/>
                          <a:ea typeface="Calibri"/>
                          <a:cs typeface="Calibri"/>
                          <a:sym typeface="Arial"/>
                        </a:rPr>
                        <a:t>macroentorno</a:t>
                      </a:r>
                      <a:r>
                        <a:rPr lang="es-ES" sz="1600" b="0" i="0" u="none" strike="noStrike" cap="none" dirty="0" smtClean="0">
                          <a:solidFill>
                            <a:schemeClr val="dk1"/>
                          </a:solidFill>
                          <a:effectLst/>
                          <a:latin typeface="+mj-lt"/>
                          <a:ea typeface="Calibri"/>
                          <a:cs typeface="Calibri"/>
                          <a:sym typeface="Arial"/>
                        </a:rPr>
                        <a:t>, como a nivel micro de estudio de mercado. Para profundizar más, puedes leer: </a:t>
                      </a:r>
                      <a:endParaRPr lang="es-CO" sz="1600" b="1" i="0" u="none" strike="noStrike" cap="none" dirty="0" smtClean="0">
                        <a:solidFill>
                          <a:schemeClr val="dk1"/>
                        </a:solidFill>
                        <a:effectLst/>
                        <a:latin typeface="+mj-lt"/>
                        <a:ea typeface="Calibri"/>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600" b="1" i="0" u="none" strike="noStrike" cap="none" dirty="0" smtClean="0">
                        <a:solidFill>
                          <a:schemeClr val="dk1"/>
                        </a:solidFill>
                        <a:effectLst/>
                        <a:latin typeface="+mj-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j-lt"/>
                          <a:ea typeface="Calibri"/>
                          <a:cs typeface="Calibri"/>
                          <a:sym typeface="Arial"/>
                        </a:rPr>
                        <a:t>Ahora bien, antes de estructurar modelos, es importante dejar claro que los datos y registros pueden reflejar una serie de patrones de comportamiento, que podemos detectar bajo nuestra experticia profesional, y luego modelar para nuestra conveniencia. Todo esto lo podrás visualizar en el siguiente botón: </a:t>
                      </a:r>
                      <a:endParaRPr lang="es-MX" sz="1600" b="1" i="0" u="none" strike="noStrike" cap="none" dirty="0" smtClean="0">
                        <a:solidFill>
                          <a:schemeClr val="dk1"/>
                        </a:solidFill>
                        <a:effectLst/>
                        <a:latin typeface="+mj-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70520304"/>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j-lt"/>
                          <a:ea typeface="Calibri"/>
                          <a:cs typeface="Calibri"/>
                          <a:sym typeface="Arial"/>
                        </a:rPr>
                        <a:t>Finalmente, cuando modelamos estamos determinando y calculando una función matemática, aspectos que debemos conocer a fin de comprender la naturaleza de las fórmulas a determinar. Para más información</a:t>
                      </a:r>
                      <a:r>
                        <a:rPr lang="es-ES" sz="1600" b="0" i="0" u="none" strike="noStrike" cap="none" baseline="0" dirty="0" smtClean="0">
                          <a:solidFill>
                            <a:schemeClr val="dk1"/>
                          </a:solidFill>
                          <a:effectLst/>
                          <a:latin typeface="+mj-lt"/>
                          <a:ea typeface="Calibri"/>
                          <a:cs typeface="Calibri"/>
                          <a:sym typeface="Arial"/>
                        </a:rPr>
                        <a:t> accede al botón:</a:t>
                      </a:r>
                      <a:endParaRPr lang="es-MX" sz="1600" b="1" i="0" u="none" strike="noStrike" cap="none" dirty="0" smtClean="0">
                        <a:solidFill>
                          <a:schemeClr val="dk1"/>
                        </a:solidFill>
                        <a:effectLst/>
                        <a:latin typeface="+mj-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600" b="1" i="0" u="none" strike="noStrike" cap="none" dirty="0" smtClean="0">
                        <a:solidFill>
                          <a:schemeClr val="dk1"/>
                        </a:solidFill>
                        <a:effectLst/>
                        <a:latin typeface="+mj-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600" b="1" i="0" u="none" strike="noStrike" cap="none" dirty="0" smtClean="0">
                        <a:solidFill>
                          <a:schemeClr val="dk1"/>
                        </a:solidFill>
                        <a:effectLst/>
                        <a:latin typeface="+mj-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600" b="1" i="0" u="none" strike="noStrike" cap="none" dirty="0" smtClean="0">
                        <a:solidFill>
                          <a:schemeClr val="dk1"/>
                        </a:solidFill>
                        <a:effectLst/>
                        <a:latin typeface="+mj-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30789196"/>
                  </a:ext>
                </a:extLst>
              </a:tr>
            </a:tbl>
          </a:graphicData>
        </a:graphic>
      </p:graphicFrame>
      <p:sp>
        <p:nvSpPr>
          <p:cNvPr id="2" name="Rectángulo 1"/>
          <p:cNvSpPr/>
          <p:nvPr/>
        </p:nvSpPr>
        <p:spPr>
          <a:xfrm>
            <a:off x="4637314" y="3030583"/>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7" name="Rectángulo 6"/>
          <p:cNvSpPr/>
          <p:nvPr/>
        </p:nvSpPr>
        <p:spPr>
          <a:xfrm>
            <a:off x="4637314" y="4637402"/>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8" name="Rectángulo 7"/>
          <p:cNvSpPr/>
          <p:nvPr/>
        </p:nvSpPr>
        <p:spPr>
          <a:xfrm>
            <a:off x="4637314" y="6237514"/>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54"/>
        <p:cNvGrpSpPr/>
        <p:nvPr/>
      </p:nvGrpSpPr>
      <p:grpSpPr>
        <a:xfrm>
          <a:off x="0" y="0"/>
          <a:ext cx="0" cy="0"/>
          <a:chOff x="0" y="0"/>
          <a:chExt cx="0" cy="0"/>
        </a:xfrm>
      </p:grpSpPr>
      <p:sp>
        <p:nvSpPr>
          <p:cNvPr id="955" name="Google Shape;955;p14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sz="4400" dirty="0" smtClean="0">
                <a:solidFill>
                  <a:srgbClr val="00C000"/>
                </a:solidFill>
              </a:rPr>
              <a:t>Rama1</a:t>
            </a:r>
            <a:br>
              <a:rPr lang="es-ES" sz="4400" dirty="0" smtClean="0">
                <a:solidFill>
                  <a:srgbClr val="00C000"/>
                </a:solidFill>
              </a:rPr>
            </a:br>
            <a:endParaRPr sz="3600" dirty="0">
              <a:solidFill>
                <a:schemeClr val="tx1"/>
              </a:solidFill>
            </a:endParaRPr>
          </a:p>
        </p:txBody>
      </p:sp>
      <p:sp>
        <p:nvSpPr>
          <p:cNvPr id="956" name="Google Shape;956;p14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gr_oa2_rama1a</a:t>
            </a:r>
            <a:endParaRPr dirty="0">
              <a:solidFill>
                <a:srgbClr val="00C000"/>
              </a:solidFill>
              <a:latin typeface="Arial"/>
              <a:ea typeface="Arial"/>
              <a:cs typeface="Arial"/>
              <a:sym typeface="Arial"/>
            </a:endParaRPr>
          </a:p>
        </p:txBody>
      </p:sp>
      <p:sp>
        <p:nvSpPr>
          <p:cNvPr id="2" name="Rectángulo 1"/>
          <p:cNvSpPr/>
          <p:nvPr/>
        </p:nvSpPr>
        <p:spPr>
          <a:xfrm>
            <a:off x="1397725" y="3186719"/>
            <a:ext cx="9627325" cy="369332"/>
          </a:xfrm>
          <a:prstGeom prst="rect">
            <a:avLst/>
          </a:prstGeom>
        </p:spPr>
        <p:txBody>
          <a:bodyPr wrap="square">
            <a:spAutoFit/>
          </a:bodyPr>
          <a:lstStyle/>
          <a:p>
            <a:pPr algn="ctr"/>
            <a:r>
              <a:rPr lang="es-ES" sz="1800" b="1" dirty="0">
                <a:latin typeface="Arial" panose="020B0604020202020204" pitchFamily="34" charset="0"/>
                <a:ea typeface="Times New Roman" panose="02020603050405020304" pitchFamily="18" charset="0"/>
              </a:rPr>
              <a:t>Optimización de recursos, una técnica fundamental para el profesional administrativo</a:t>
            </a:r>
            <a:endParaRPr lang="es-CO"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1805258233"/>
              </p:ext>
            </p:extLst>
          </p:nvPr>
        </p:nvGraphicFramePr>
        <p:xfrm>
          <a:off x="16870" y="540050"/>
          <a:ext cx="12166800" cy="11789815"/>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err="1" smtClean="0">
                          <a:solidFill>
                            <a:srgbClr val="FF0000"/>
                          </a:solidFill>
                          <a:latin typeface="Arial"/>
                          <a:ea typeface="Arial"/>
                          <a:cs typeface="Arial"/>
                          <a:sym typeface="Arial"/>
                        </a:rPr>
                        <a:t>Parallax</a:t>
                      </a:r>
                      <a:r>
                        <a:rPr lang="es-CO" sz="1200" dirty="0" smtClean="0">
                          <a:solidFill>
                            <a:srgbClr val="FF0000"/>
                          </a:solidFill>
                          <a:latin typeface="Arial"/>
                          <a:ea typeface="Arial"/>
                          <a:cs typeface="Arial"/>
                          <a:sym typeface="Arial"/>
                        </a:rPr>
                        <a:t> efecto </a:t>
                      </a:r>
                      <a:r>
                        <a:rPr lang="es-CO" sz="1200" dirty="0" err="1" smtClean="0">
                          <a:solidFill>
                            <a:srgbClr val="FF0000"/>
                          </a:solidFill>
                          <a:latin typeface="Arial"/>
                          <a:ea typeface="Arial"/>
                          <a:cs typeface="Arial"/>
                          <a:sym typeface="Arial"/>
                        </a:rPr>
                        <a:t>scroll</a:t>
                      </a:r>
                      <a:r>
                        <a:rPr lang="es-CO" sz="1200" dirty="0" smtClean="0">
                          <a:solidFill>
                            <a:srgbClr val="FF0000"/>
                          </a:solidFill>
                          <a:latin typeface="Arial"/>
                          <a:ea typeface="Arial"/>
                          <a:cs typeface="Arial"/>
                          <a:sym typeface="Arial"/>
                        </a:rPr>
                        <a:t>. Embeber videos. Vincular links</a:t>
                      </a:r>
                      <a:r>
                        <a:rPr lang="es-CO" sz="1200" baseline="0" dirty="0" smtClean="0">
                          <a:solidFill>
                            <a:srgbClr val="FF0000"/>
                          </a:solidFill>
                          <a:latin typeface="Arial"/>
                          <a:ea typeface="Arial"/>
                          <a:cs typeface="Arial"/>
                          <a:sym typeface="Arial"/>
                        </a:rPr>
                        <a:t> a botones: </a:t>
                      </a: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https://icontent.ceipa.edu.co/nucleos/pregrado/prospectiva_2/nucleo/contenidos/OA2/arbol_conceptual/tronco/psme_oa2_tronco.html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https://www.researchgate.net/publication/317624466_Ensenanza_con_el_uso_directo_de_las_TIC_Potencialidades_del_Solver_Microsoft_Excel_para_la_Ensenanza_de_Programacion_Lineal_y_Modelos_de_Transporte</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245650111</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339465">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Los recursos no son infinitos en las empresas ni en los proyectos, por ello, el buen uso de estos</a:t>
                      </a:r>
                      <a:r>
                        <a:rPr lang="es-ES" sz="1400" b="0" i="0" u="none" strike="noStrike" cap="none" baseline="0" dirty="0" smtClean="0">
                          <a:solidFill>
                            <a:schemeClr val="dk1"/>
                          </a:solidFill>
                          <a:effectLst/>
                          <a:latin typeface="+mn-lt"/>
                          <a:ea typeface="Calibri"/>
                          <a:cs typeface="Calibri"/>
                          <a:sym typeface="Arial"/>
                        </a:rPr>
                        <a:t> </a:t>
                      </a:r>
                      <a:r>
                        <a:rPr lang="es-ES" sz="1400" b="0" i="0" u="none" strike="noStrike" cap="none" dirty="0" smtClean="0">
                          <a:solidFill>
                            <a:schemeClr val="dk1"/>
                          </a:solidFill>
                          <a:effectLst/>
                          <a:latin typeface="+mn-lt"/>
                          <a:ea typeface="Calibri"/>
                          <a:cs typeface="Calibri"/>
                          <a:sym typeface="Arial"/>
                        </a:rPr>
                        <a:t>(incluyendo el capital humano) es fundamental en el ámbito gerencial; es así como la optimización de los recursos, es una técnica que proviene desde el área militar y de ingeniería industrial, y cada día nos ofrece mejores herramientas para tomar decisiones en el ámbito de la gerencia administrativa y contable.  Veamos el siguiente video:</a:t>
                      </a:r>
                      <a:endParaRPr lang="es-ES" sz="1400" dirty="0" smtClean="0">
                        <a:latin typeface="+mn-lt"/>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2181497">
                <a:tc gridSpan="2">
                  <a:txBody>
                    <a:bodyPr/>
                    <a:lstStyle/>
                    <a:p>
                      <a:pPr marL="0" lvl="0" indent="0" algn="just" rtl="0">
                        <a:lnSpc>
                          <a:spcPct val="115000"/>
                        </a:lnSpc>
                        <a:spcBef>
                          <a:spcPts val="0"/>
                        </a:spcBef>
                        <a:spcAft>
                          <a:spcPts val="0"/>
                        </a:spcAft>
                        <a:buClr>
                          <a:schemeClr val="dk1"/>
                        </a:buClr>
                        <a:buSzPts val="1100"/>
                        <a:buFont typeface="Arial"/>
                        <a:buNone/>
                      </a:pPr>
                      <a:endParaRPr lang="es-ES" sz="1400" dirty="0" smtClean="0">
                        <a:latin typeface="+mj-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511869043"/>
                  </a:ext>
                </a:extLst>
              </a:tr>
              <a:tr h="1517731">
                <a:tc gridSpan="2">
                  <a:txBody>
                    <a:bodyPr/>
                    <a:lstStyle/>
                    <a:p>
                      <a:pPr algn="just"/>
                      <a:r>
                        <a:rPr lang="es-ES" sz="1400" b="0" i="0" u="none" strike="noStrike" cap="none" dirty="0" smtClean="0">
                          <a:solidFill>
                            <a:schemeClr val="dk1"/>
                          </a:solidFill>
                          <a:effectLst/>
                          <a:latin typeface="+mn-lt"/>
                          <a:ea typeface="Calibri"/>
                          <a:cs typeface="Calibri"/>
                          <a:sym typeface="Arial"/>
                        </a:rPr>
                        <a:t>1. La programación lineal es una técnica eficaz para manejar situaciones en las que hay que asignar recursos escasos (como la mano de obra, materia prima, capital entre otros), a múltiples alternativas que compiten por esos recursos. En este sentido, te invito a leer el siguiente espacio para el entendimiento de la programación lineal:</a:t>
                      </a:r>
                      <a:endParaRPr lang="es-CO" sz="14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69520"/>
                  </a:ext>
                </a:extLst>
              </a:tr>
              <a:tr h="1367245">
                <a:tc gridSpan="2">
                  <a:txBody>
                    <a:bodyPr/>
                    <a:lstStyle/>
                    <a:p>
                      <a:pPr algn="just"/>
                      <a:r>
                        <a:rPr lang="es-ES" sz="1400" b="0" i="0" u="none" strike="noStrike" cap="none" dirty="0" smtClean="0">
                          <a:solidFill>
                            <a:schemeClr val="dk1"/>
                          </a:solidFill>
                          <a:effectLst/>
                          <a:latin typeface="+mn-lt"/>
                          <a:ea typeface="Calibri"/>
                          <a:cs typeface="Calibri"/>
                          <a:sym typeface="Arial"/>
                        </a:rPr>
                        <a:t>2.- Utiliza las hojas de cálculo como herramienta principal para plantear y solventar cualquier situación </a:t>
                      </a:r>
                      <a:r>
                        <a:rPr lang="es-ES" sz="1400" b="0" i="0" u="none" strike="noStrike" cap="none" dirty="0" err="1" smtClean="0">
                          <a:solidFill>
                            <a:schemeClr val="dk1"/>
                          </a:solidFill>
                          <a:effectLst/>
                          <a:latin typeface="+mn-lt"/>
                          <a:ea typeface="Calibri"/>
                          <a:cs typeface="Calibri"/>
                          <a:sym typeface="Arial"/>
                        </a:rPr>
                        <a:t>problémica</a:t>
                      </a:r>
                      <a:r>
                        <a:rPr lang="es-ES" sz="1400" b="0" i="0" u="none" strike="noStrike" cap="none" dirty="0" smtClean="0">
                          <a:solidFill>
                            <a:schemeClr val="dk1"/>
                          </a:solidFill>
                          <a:effectLst/>
                          <a:latin typeface="+mn-lt"/>
                          <a:ea typeface="Calibri"/>
                          <a:cs typeface="Calibri"/>
                          <a:sym typeface="Arial"/>
                        </a:rPr>
                        <a:t> de optimización a través de la técnica de programación lineal: </a:t>
                      </a:r>
                      <a:endParaRPr lang="es-CO" sz="14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105501290"/>
                  </a:ext>
                </a:extLst>
              </a:tr>
              <a:tr h="3486311">
                <a:tc gridSpan="2">
                  <a:txBody>
                    <a:bodyPr/>
                    <a:lstStyle/>
                    <a:p>
                      <a:pPr algn="just"/>
                      <a:r>
                        <a:rPr lang="es-ES" sz="1400" b="0" i="0" u="none" strike="noStrike" cap="none" dirty="0" smtClean="0">
                          <a:solidFill>
                            <a:schemeClr val="dk1"/>
                          </a:solidFill>
                          <a:effectLst/>
                          <a:latin typeface="+mn-lt"/>
                          <a:ea typeface="Calibri"/>
                          <a:cs typeface="Calibri"/>
                          <a:sym typeface="Arial"/>
                        </a:rPr>
                        <a:t>3.- Conoce un ejemplo de cómo maximizar el beneficio de producción con </a:t>
                      </a:r>
                      <a:r>
                        <a:rPr lang="es-ES" sz="1400" b="0" i="0" u="none" strike="noStrike" cap="none" dirty="0" err="1" smtClean="0">
                          <a:solidFill>
                            <a:schemeClr val="dk1"/>
                          </a:solidFill>
                          <a:effectLst/>
                          <a:latin typeface="+mn-lt"/>
                          <a:ea typeface="Calibri"/>
                          <a:cs typeface="Calibri"/>
                          <a:sym typeface="Arial"/>
                        </a:rPr>
                        <a:t>Solver</a:t>
                      </a:r>
                      <a:r>
                        <a:rPr lang="es-ES" sz="1400" b="0" i="0" u="none" strike="noStrike" cap="none" dirty="0" smtClean="0">
                          <a:solidFill>
                            <a:schemeClr val="dk1"/>
                          </a:solidFill>
                          <a:effectLst/>
                          <a:latin typeface="+mn-lt"/>
                          <a:ea typeface="Calibri"/>
                          <a:cs typeface="Calibri"/>
                          <a:sym typeface="Arial"/>
                        </a:rPr>
                        <a:t> en Excel:</a:t>
                      </a:r>
                      <a:endParaRPr lang="es-CO" sz="14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876598153"/>
                  </a:ext>
                </a:extLst>
              </a:tr>
            </a:tbl>
          </a:graphicData>
        </a:graphic>
      </p:graphicFrame>
      <p:sp>
        <p:nvSpPr>
          <p:cNvPr id="12" name="Rectángulo 11"/>
          <p:cNvSpPr/>
          <p:nvPr/>
        </p:nvSpPr>
        <p:spPr>
          <a:xfrm>
            <a:off x="2004224" y="4389494"/>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Optimización de Recursos</a:t>
            </a:r>
          </a:p>
          <a:p>
            <a:r>
              <a:rPr lang="es-CO" dirty="0" smtClean="0">
                <a:solidFill>
                  <a:srgbClr val="FF0000"/>
                </a:solidFill>
              </a:rPr>
              <a:t>URL</a:t>
            </a:r>
            <a:r>
              <a:rPr lang="es-CO" dirty="0">
                <a:solidFill>
                  <a:srgbClr val="FF0000"/>
                </a:solidFill>
              </a:rPr>
              <a:t>: </a:t>
            </a:r>
            <a:r>
              <a:rPr lang="es-ES" u="sng" dirty="0">
                <a:hlinkClick r:id="rId5"/>
              </a:rPr>
              <a:t>https://www.youtube.com/watch?v=G-js75SkMHo</a:t>
            </a:r>
            <a:endParaRPr lang="es-CO" dirty="0">
              <a:solidFill>
                <a:srgbClr val="FF0000"/>
              </a:solidFill>
            </a:endParaRPr>
          </a:p>
          <a:p>
            <a:r>
              <a:rPr lang="es-CO" dirty="0" smtClean="0">
                <a:solidFill>
                  <a:srgbClr val="FF0000"/>
                </a:solidFill>
              </a:rPr>
              <a:t>Información:</a:t>
            </a:r>
            <a:r>
              <a:rPr lang="es-CO" dirty="0" smtClean="0">
                <a:solidFill>
                  <a:schemeClr val="tx1"/>
                </a:solidFill>
              </a:rPr>
              <a:t>. </a:t>
            </a:r>
            <a:r>
              <a:rPr lang="es-CO" dirty="0">
                <a:hlinkClick r:id="rId6"/>
              </a:rPr>
              <a:t>Gente </a:t>
            </a:r>
            <a:r>
              <a:rPr lang="es-CO" dirty="0" err="1">
                <a:hlinkClick r:id="rId6"/>
              </a:rPr>
              <a:t>Univa</a:t>
            </a:r>
            <a:r>
              <a:rPr lang="es-CO" dirty="0" smtClean="0">
                <a:solidFill>
                  <a:schemeClr val="tx1"/>
                </a:solidFill>
              </a:rPr>
              <a:t> 2016. [Archivo de video]. </a:t>
            </a:r>
            <a:r>
              <a:rPr lang="es-CO" dirty="0">
                <a:solidFill>
                  <a:schemeClr val="tx1"/>
                </a:solidFill>
              </a:rPr>
              <a:t>Recuperado de</a:t>
            </a:r>
            <a:r>
              <a:rPr lang="es-CO" dirty="0" smtClean="0">
                <a:solidFill>
                  <a:schemeClr val="tx1"/>
                </a:solidFill>
              </a:rPr>
              <a:t>: </a:t>
            </a:r>
            <a:r>
              <a:rPr lang="es-ES" u="sng" dirty="0">
                <a:hlinkClick r:id="rId5"/>
              </a:rPr>
              <a:t>https://www.youtube.com/watch?v=G-js75SkMHo</a:t>
            </a:r>
            <a:endParaRPr lang="es-CO" dirty="0">
              <a:solidFill>
                <a:srgbClr val="FF0000"/>
              </a:solidFill>
            </a:endParaRPr>
          </a:p>
        </p:txBody>
      </p:sp>
      <p:sp>
        <p:nvSpPr>
          <p:cNvPr id="13" name="CuadroTexto 12"/>
          <p:cNvSpPr txBox="1"/>
          <p:nvPr/>
        </p:nvSpPr>
        <p:spPr>
          <a:xfrm>
            <a:off x="3979329" y="4048732"/>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9" name="Rectángulo 8"/>
          <p:cNvSpPr/>
          <p:nvPr/>
        </p:nvSpPr>
        <p:spPr>
          <a:xfrm>
            <a:off x="-16870" y="104748"/>
            <a:ext cx="9627325" cy="369332"/>
          </a:xfrm>
          <a:prstGeom prst="rect">
            <a:avLst/>
          </a:prstGeom>
        </p:spPr>
        <p:txBody>
          <a:bodyPr wrap="square">
            <a:spAutoFit/>
          </a:bodyPr>
          <a:lstStyle/>
          <a:p>
            <a:pPr algn="ctr"/>
            <a:r>
              <a:rPr lang="es-ES" sz="1800" b="1" dirty="0">
                <a:latin typeface="Arial" panose="020B0604020202020204" pitchFamily="34" charset="0"/>
                <a:ea typeface="Times New Roman" panose="02020603050405020304" pitchFamily="18" charset="0"/>
              </a:rPr>
              <a:t>Optimización de recursos, una técnica fundamental para el profesional administrativo</a:t>
            </a:r>
            <a:endParaRPr lang="es-CO" sz="1800" dirty="0"/>
          </a:p>
        </p:txBody>
      </p:sp>
      <p:sp>
        <p:nvSpPr>
          <p:cNvPr id="10" name="Rectángulo 9"/>
          <p:cNvSpPr/>
          <p:nvPr/>
        </p:nvSpPr>
        <p:spPr>
          <a:xfrm>
            <a:off x="5008681" y="6794642"/>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1" name="Rectángulo 10"/>
          <p:cNvSpPr/>
          <p:nvPr/>
        </p:nvSpPr>
        <p:spPr>
          <a:xfrm>
            <a:off x="5008681" y="8019358"/>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7" name="Rectángulo 16"/>
          <p:cNvSpPr/>
          <p:nvPr/>
        </p:nvSpPr>
        <p:spPr>
          <a:xfrm>
            <a:off x="1777802" y="950218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Cómo maximizar el beneficio de producción con </a:t>
            </a:r>
            <a:r>
              <a:rPr lang="es-CO" dirty="0" err="1">
                <a:solidFill>
                  <a:schemeClr val="tx1"/>
                </a:solidFill>
              </a:rPr>
              <a:t>Solver</a:t>
            </a:r>
            <a:r>
              <a:rPr lang="es-CO" dirty="0">
                <a:solidFill>
                  <a:schemeClr val="tx1"/>
                </a:solidFill>
              </a:rPr>
              <a:t> en Excel 2010 y 2007</a:t>
            </a:r>
          </a:p>
          <a:p>
            <a:r>
              <a:rPr lang="es-CO" dirty="0" smtClean="0">
                <a:solidFill>
                  <a:srgbClr val="FF0000"/>
                </a:solidFill>
              </a:rPr>
              <a:t>URL</a:t>
            </a:r>
            <a:r>
              <a:rPr lang="es-CO" dirty="0">
                <a:solidFill>
                  <a:srgbClr val="FF0000"/>
                </a:solidFill>
              </a:rPr>
              <a:t>: </a:t>
            </a:r>
            <a:r>
              <a:rPr lang="es-ES" u="sng" dirty="0">
                <a:hlinkClick r:id="rId7"/>
              </a:rPr>
              <a:t>https://www.youtube.com/watch?time_continue=325&amp;v=jmoDJRslwZg</a:t>
            </a:r>
            <a:endParaRPr lang="es-CO" dirty="0" smtClean="0">
              <a:solidFill>
                <a:srgbClr val="FF0000"/>
              </a:solidFill>
            </a:endParaRPr>
          </a:p>
          <a:p>
            <a:r>
              <a:rPr lang="es-CO" dirty="0" err="1" smtClean="0">
                <a:solidFill>
                  <a:srgbClr val="FF0000"/>
                </a:solidFill>
              </a:rPr>
              <a:t>Información:</a:t>
            </a:r>
            <a:r>
              <a:rPr lang="es-CO" dirty="0" err="1">
                <a:hlinkClick r:id="rId8"/>
              </a:rPr>
              <a:t>Funcionarios</a:t>
            </a:r>
            <a:r>
              <a:rPr lang="es-CO" dirty="0">
                <a:hlinkClick r:id="rId8"/>
              </a:rPr>
              <a:t> Eficientes</a:t>
            </a:r>
            <a:r>
              <a:rPr lang="es-CO" dirty="0" smtClean="0">
                <a:solidFill>
                  <a:schemeClr val="tx1"/>
                </a:solidFill>
              </a:rPr>
              <a:t>. 2016. [Archivo de video]. </a:t>
            </a:r>
            <a:r>
              <a:rPr lang="es-CO" dirty="0">
                <a:solidFill>
                  <a:schemeClr val="tx1"/>
                </a:solidFill>
              </a:rPr>
              <a:t>Recuperado de</a:t>
            </a:r>
            <a:r>
              <a:rPr lang="es-CO" dirty="0" smtClean="0">
                <a:solidFill>
                  <a:schemeClr val="tx1"/>
                </a:solidFill>
              </a:rPr>
              <a:t>: </a:t>
            </a:r>
            <a:r>
              <a:rPr lang="es-ES" u="sng" dirty="0">
                <a:hlinkClick r:id="rId7"/>
              </a:rPr>
              <a:t>https://www.youtube.com/watch?time_continue=325&amp;v=jmoDJRslwZg</a:t>
            </a:r>
            <a:endParaRPr lang="es-CO" dirty="0">
              <a:solidFill>
                <a:srgbClr val="FF0000"/>
              </a:solidFill>
            </a:endParaRPr>
          </a:p>
        </p:txBody>
      </p:sp>
      <p:sp>
        <p:nvSpPr>
          <p:cNvPr id="18" name="CuadroTexto 17"/>
          <p:cNvSpPr txBox="1"/>
          <p:nvPr/>
        </p:nvSpPr>
        <p:spPr>
          <a:xfrm>
            <a:off x="3752907" y="9161427"/>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505040249"/>
              </p:ext>
            </p:extLst>
          </p:nvPr>
        </p:nvGraphicFramePr>
        <p:xfrm>
          <a:off x="-33582" y="0"/>
          <a:ext cx="12166800" cy="6864794"/>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err="1" smtClean="0">
                          <a:solidFill>
                            <a:srgbClr val="FF0000"/>
                          </a:solidFill>
                          <a:latin typeface="Arial"/>
                          <a:ea typeface="Arial"/>
                          <a:cs typeface="Arial"/>
                          <a:sym typeface="Arial"/>
                        </a:rPr>
                        <a:t>Parallax</a:t>
                      </a:r>
                      <a:r>
                        <a:rPr lang="es-CO" sz="1200" dirty="0" smtClean="0">
                          <a:solidFill>
                            <a:srgbClr val="FF0000"/>
                          </a:solidFill>
                          <a:latin typeface="Arial"/>
                          <a:ea typeface="Arial"/>
                          <a:cs typeface="Arial"/>
                          <a:sym typeface="Arial"/>
                        </a:rPr>
                        <a:t> efecto </a:t>
                      </a:r>
                      <a:r>
                        <a:rPr lang="es-CO" sz="1200" dirty="0" err="1" smtClean="0">
                          <a:solidFill>
                            <a:srgbClr val="FF0000"/>
                          </a:solidFill>
                          <a:latin typeface="Arial"/>
                          <a:ea typeface="Arial"/>
                          <a:cs typeface="Arial"/>
                          <a:sym typeface="Arial"/>
                        </a:rPr>
                        <a:t>scroll</a:t>
                      </a:r>
                      <a:r>
                        <a:rPr lang="es-CO" sz="1200" dirty="0" smtClean="0">
                          <a:solidFill>
                            <a:srgbClr val="FF0000"/>
                          </a:solidFill>
                          <a:latin typeface="Arial"/>
                          <a:ea typeface="Arial"/>
                          <a:cs typeface="Arial"/>
                          <a:sym typeface="Arial"/>
                        </a:rPr>
                        <a:t>. Embeber videos. Vincular links</a:t>
                      </a:r>
                      <a:r>
                        <a:rPr lang="es-CO" sz="1200" baseline="0" dirty="0" smtClean="0">
                          <a:solidFill>
                            <a:srgbClr val="FF0000"/>
                          </a:solidFill>
                          <a:latin typeface="Arial"/>
                          <a:ea typeface="Arial"/>
                          <a:cs typeface="Arial"/>
                          <a:sym typeface="Arial"/>
                        </a:rPr>
                        <a:t> a botones: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https://icontent.ceipa.edu.co/nucleos/pregrado/prospectiva_2/nucleo/contenidos/OA2/arbol_conceptual/ramas/3/psme_oa2_rama3a/psme_oa2_rama3a.html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https://www.researchgate.net/publication/337030930_USO_DE_TIC_PARA_AL_ENSENANZA_DE_MODELOS_DE_OPTIMIZACION_COMPUESTA_EN_EL_SECTOR_TRANSPORTE_ENVIO_-_TRANSBORDO_-_RECEPCION</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https://icontent.ceipa.edu.co/nucleos/pregrado/prospectiva_2/nucleo/contenidos/OA2/arbol_conceptual/ramas/2/psme_oa2_rama2a/psme_oa2_rama2a.html</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245650111</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339465">
                <a:tc gridSpan="2">
                  <a:txBody>
                    <a:bodyPr/>
                    <a:lstStyle/>
                    <a:p>
                      <a:pPr marL="0" lvl="0" indent="0" algn="l"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n-lt"/>
                          <a:ea typeface="Calibri"/>
                          <a:cs typeface="Calibri"/>
                          <a:sym typeface="Arial"/>
                        </a:rPr>
                        <a:t>4.- Conoce los modelos de transporte y sus variantes:</a:t>
                      </a:r>
                      <a:endParaRPr lang="es-ES" sz="1200" dirty="0" smtClean="0">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469952">
                <a:tc gridSpan="2">
                  <a:txBody>
                    <a:bodyPr/>
                    <a:lstStyle/>
                    <a:p>
                      <a:pPr marL="0" lvl="0" indent="0" algn="just" rtl="0">
                        <a:lnSpc>
                          <a:spcPct val="115000"/>
                        </a:lnSpc>
                        <a:spcBef>
                          <a:spcPts val="0"/>
                        </a:spcBef>
                        <a:spcAft>
                          <a:spcPts val="0"/>
                        </a:spcAft>
                        <a:buClr>
                          <a:schemeClr val="dk1"/>
                        </a:buClr>
                        <a:buSzPts val="1100"/>
                        <a:buFont typeface="Arial"/>
                        <a:buNone/>
                      </a:pPr>
                      <a:r>
                        <a:rPr lang="es-ES" sz="1400" b="0" i="0" u="none" strike="noStrike" cap="none" dirty="0" smtClean="0">
                          <a:solidFill>
                            <a:schemeClr val="dk1"/>
                          </a:solidFill>
                          <a:effectLst/>
                          <a:latin typeface="+mj-lt"/>
                          <a:ea typeface="Calibri"/>
                          <a:cs typeface="Calibri"/>
                          <a:sym typeface="Arial"/>
                        </a:rPr>
                        <a:t>5.- Conoce también la evolución de los modelos de transporte y trasbordo, y cómo usar </a:t>
                      </a:r>
                      <a:r>
                        <a:rPr lang="es-ES" sz="1400" b="0" i="0" u="none" strike="noStrike" cap="none" dirty="0" err="1" smtClean="0">
                          <a:solidFill>
                            <a:schemeClr val="dk1"/>
                          </a:solidFill>
                          <a:effectLst/>
                          <a:latin typeface="+mj-lt"/>
                          <a:ea typeface="Calibri"/>
                          <a:cs typeface="Calibri"/>
                          <a:sym typeface="Arial"/>
                        </a:rPr>
                        <a:t>Solver</a:t>
                      </a:r>
                      <a:r>
                        <a:rPr lang="es-ES" sz="1400" b="0" i="0" u="none" strike="noStrike" cap="none" dirty="0" smtClean="0">
                          <a:solidFill>
                            <a:schemeClr val="dk1"/>
                          </a:solidFill>
                          <a:effectLst/>
                          <a:latin typeface="+mj-lt"/>
                          <a:ea typeface="Calibri"/>
                          <a:cs typeface="Calibri"/>
                          <a:sym typeface="Arial"/>
                        </a:rPr>
                        <a:t> para poderlo solventar: </a:t>
                      </a:r>
                      <a:endParaRPr lang="es-ES" sz="1400" dirty="0" smtClean="0">
                        <a:latin typeface="+mj-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511869043"/>
                  </a:ext>
                </a:extLst>
              </a:tr>
              <a:tr h="1517731">
                <a:tc gridSpan="2">
                  <a:txBody>
                    <a:bodyPr/>
                    <a:lstStyle/>
                    <a:p>
                      <a:pPr algn="just"/>
                      <a:r>
                        <a:rPr lang="es-ES" sz="1400" b="0" i="0" u="none" strike="noStrike" cap="none" dirty="0" smtClean="0">
                          <a:solidFill>
                            <a:schemeClr val="dk1"/>
                          </a:solidFill>
                          <a:effectLst/>
                          <a:latin typeface="+mn-lt"/>
                          <a:ea typeface="Calibri"/>
                          <a:cs typeface="Calibri"/>
                          <a:sym typeface="Arial"/>
                        </a:rPr>
                        <a:t>Y Finalmente, conoce también la potencialidad que ofrecen las hojas de cálculo a través del complemento “</a:t>
                      </a:r>
                      <a:r>
                        <a:rPr lang="es-ES" sz="1400" b="0" i="0" u="none" strike="noStrike" cap="none" dirty="0" err="1" smtClean="0">
                          <a:solidFill>
                            <a:schemeClr val="dk1"/>
                          </a:solidFill>
                          <a:effectLst/>
                          <a:latin typeface="+mn-lt"/>
                          <a:ea typeface="Calibri"/>
                          <a:cs typeface="Calibri"/>
                          <a:sym typeface="Arial"/>
                        </a:rPr>
                        <a:t>Solver</a:t>
                      </a:r>
                      <a:r>
                        <a:rPr lang="es-ES" sz="1400" b="0" i="0" u="none" strike="noStrike" cap="none" dirty="0" smtClean="0">
                          <a:solidFill>
                            <a:schemeClr val="dk1"/>
                          </a:solidFill>
                          <a:effectLst/>
                          <a:latin typeface="+mn-lt"/>
                          <a:ea typeface="Calibri"/>
                          <a:cs typeface="Calibri"/>
                          <a:sym typeface="Arial"/>
                        </a:rPr>
                        <a:t>” y el llamado “Análisis de Sensibilidad”, el cual le ofrece al usuario un procedimiento cuantitativo que le permitirá conocer la potencialidad de ajustes en sus propias restricciones.</a:t>
                      </a:r>
                      <a:endParaRPr lang="es-CO" sz="14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69520"/>
                  </a:ext>
                </a:extLst>
              </a:tr>
            </a:tbl>
          </a:graphicData>
        </a:graphic>
      </p:graphicFrame>
      <p:sp>
        <p:nvSpPr>
          <p:cNvPr id="10" name="Rectángulo 9"/>
          <p:cNvSpPr/>
          <p:nvPr/>
        </p:nvSpPr>
        <p:spPr>
          <a:xfrm>
            <a:off x="4355538" y="3128120"/>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4" name="Rectángulo 13"/>
          <p:cNvSpPr/>
          <p:nvPr/>
        </p:nvSpPr>
        <p:spPr>
          <a:xfrm>
            <a:off x="4355538" y="4544487"/>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5" name="Rectángulo 14"/>
          <p:cNvSpPr/>
          <p:nvPr/>
        </p:nvSpPr>
        <p:spPr>
          <a:xfrm>
            <a:off x="4387271" y="6113615"/>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extLst>
      <p:ext uri="{BB962C8B-B14F-4D97-AF65-F5344CB8AC3E}">
        <p14:creationId xmlns:p14="http://schemas.microsoft.com/office/powerpoint/2010/main" val="208715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90"/>
        <p:cNvGrpSpPr/>
        <p:nvPr/>
      </p:nvGrpSpPr>
      <p:grpSpPr>
        <a:xfrm>
          <a:off x="0" y="0"/>
          <a:ext cx="0" cy="0"/>
          <a:chOff x="0" y="0"/>
          <a:chExt cx="0" cy="0"/>
        </a:xfrm>
      </p:grpSpPr>
      <p:sp>
        <p:nvSpPr>
          <p:cNvPr id="991" name="Google Shape;991;p14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a:t>
            </a:r>
            <a:r>
              <a:rPr lang="es-ES">
                <a:solidFill>
                  <a:srgbClr val="00C000"/>
                </a:solidFill>
                <a:latin typeface="Arial"/>
                <a:ea typeface="Arial"/>
                <a:cs typeface="Arial"/>
                <a:sym typeface="Arial"/>
              </a:rPr>
              <a:t>: </a:t>
            </a:r>
            <a:r>
              <a:rPr lang="es-ES" smtClean="0">
                <a:solidFill>
                  <a:srgbClr val="00C000"/>
                </a:solidFill>
                <a:latin typeface="Arial"/>
                <a:ea typeface="Arial"/>
                <a:cs typeface="Arial"/>
                <a:sym typeface="Arial"/>
              </a:rPr>
              <a:t>gr_oa2_rama1b</a:t>
            </a:r>
            <a:endParaRPr dirty="0">
              <a:solidFill>
                <a:srgbClr val="00C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3359167481"/>
              </p:ext>
            </p:extLst>
          </p:nvPr>
        </p:nvGraphicFramePr>
        <p:xfrm>
          <a:off x="16870" y="540050"/>
          <a:ext cx="12166800" cy="6854321"/>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lvl="0"/>
                      <a:r>
                        <a:rPr lang="es-CO" sz="1200" dirty="0" smtClean="0">
                          <a:solidFill>
                            <a:srgbClr val="FF0000"/>
                          </a:solidFill>
                          <a:latin typeface="Arial"/>
                          <a:ea typeface="Arial"/>
                          <a:cs typeface="Arial"/>
                          <a:sym typeface="Arial"/>
                        </a:rPr>
                        <a:t>Sopa de letras</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3486311">
                <a:tc gridSpan="2">
                  <a:txBody>
                    <a:bodyPr/>
                    <a:lstStyle/>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sp>
        <p:nvSpPr>
          <p:cNvPr id="12" name="Rectángulo 11"/>
          <p:cNvSpPr/>
          <p:nvPr/>
        </p:nvSpPr>
        <p:spPr>
          <a:xfrm>
            <a:off x="4710458" y="3297710"/>
            <a:ext cx="3179508" cy="2246769"/>
          </a:xfrm>
          <a:prstGeom prst="rect">
            <a:avLst/>
          </a:prstGeom>
          <a:solidFill>
            <a:srgbClr val="0070C0"/>
          </a:solidFill>
        </p:spPr>
        <p:txBody>
          <a:bodyPr wrap="square">
            <a:spAutoFit/>
          </a:bodyPr>
          <a:lstStyle/>
          <a:p>
            <a:pPr algn="ctr"/>
            <a:r>
              <a:rPr lang="en-US" sz="2000" dirty="0" smtClean="0">
                <a:solidFill>
                  <a:schemeClr val="bg1"/>
                </a:solidFill>
                <a:ea typeface="Calibri"/>
                <a:cs typeface="Calibri"/>
              </a:rPr>
              <a:t>RECURSO</a:t>
            </a:r>
          </a:p>
          <a:p>
            <a:pPr algn="ctr"/>
            <a:r>
              <a:rPr lang="en-US" sz="2000" dirty="0" smtClean="0">
                <a:solidFill>
                  <a:schemeClr val="bg1"/>
                </a:solidFill>
                <a:cs typeface="Calibri"/>
              </a:rPr>
              <a:t>PROGRAMACIÓN</a:t>
            </a:r>
          </a:p>
          <a:p>
            <a:pPr algn="ctr"/>
            <a:r>
              <a:rPr lang="en-US" sz="2000" dirty="0" smtClean="0">
                <a:solidFill>
                  <a:schemeClr val="bg1"/>
                </a:solidFill>
                <a:cs typeface="Calibri"/>
              </a:rPr>
              <a:t>LINEAL</a:t>
            </a:r>
          </a:p>
          <a:p>
            <a:pPr algn="ctr"/>
            <a:r>
              <a:rPr lang="en-US" sz="2000" dirty="0" smtClean="0">
                <a:solidFill>
                  <a:schemeClr val="bg1"/>
                </a:solidFill>
                <a:cs typeface="Calibri"/>
              </a:rPr>
              <a:t>MODELO</a:t>
            </a:r>
          </a:p>
          <a:p>
            <a:pPr algn="ctr"/>
            <a:r>
              <a:rPr lang="en-US" sz="2000" dirty="0" smtClean="0">
                <a:solidFill>
                  <a:schemeClr val="bg1"/>
                </a:solidFill>
                <a:cs typeface="Calibri"/>
              </a:rPr>
              <a:t>OPTIMIZACIÓN</a:t>
            </a:r>
          </a:p>
          <a:p>
            <a:pPr algn="ctr"/>
            <a:r>
              <a:rPr lang="en-US" sz="2000" dirty="0" smtClean="0">
                <a:solidFill>
                  <a:schemeClr val="bg1"/>
                </a:solidFill>
                <a:cs typeface="Calibri"/>
              </a:rPr>
              <a:t>GERENCIAL</a:t>
            </a:r>
          </a:p>
          <a:p>
            <a:pPr algn="ctr"/>
            <a:endParaRPr lang="en-US" sz="2000" dirty="0" smtClean="0">
              <a:solidFill>
                <a:schemeClr val="bg1"/>
              </a:solidFill>
              <a:cs typeface="Calibri"/>
            </a:endParaRPr>
          </a:p>
        </p:txBody>
      </p:sp>
      <p:sp>
        <p:nvSpPr>
          <p:cNvPr id="4" name="CuadroTexto 3"/>
          <p:cNvSpPr txBox="1"/>
          <p:nvPr/>
        </p:nvSpPr>
        <p:spPr>
          <a:xfrm>
            <a:off x="3409406" y="2468880"/>
            <a:ext cx="5915402" cy="307777"/>
          </a:xfrm>
          <a:prstGeom prst="rect">
            <a:avLst/>
          </a:prstGeom>
          <a:noFill/>
        </p:spPr>
        <p:txBody>
          <a:bodyPr wrap="none" rtlCol="0">
            <a:spAutoFit/>
          </a:bodyPr>
          <a:lstStyle/>
          <a:p>
            <a:pPr algn="ctr"/>
            <a:r>
              <a:rPr lang="es-CO" i="1" dirty="0" smtClean="0">
                <a:solidFill>
                  <a:schemeClr val="bg1">
                    <a:lumMod val="65000"/>
                  </a:schemeClr>
                </a:solidFill>
              </a:rPr>
              <a:t>Busca los conceptos y ubícalos deslizando el cursor por toda la palabra.</a:t>
            </a:r>
            <a:endParaRPr lang="es-CO" i="1" dirty="0">
              <a:solidFill>
                <a:schemeClr val="bg1">
                  <a:lumMod val="65000"/>
                </a:schemeClr>
              </a:solidFill>
            </a:endParaRPr>
          </a:p>
        </p:txBody>
      </p:sp>
      <p:sp>
        <p:nvSpPr>
          <p:cNvPr id="8" name="Rectángulo 7"/>
          <p:cNvSpPr/>
          <p:nvPr/>
        </p:nvSpPr>
        <p:spPr>
          <a:xfrm>
            <a:off x="-16870" y="104748"/>
            <a:ext cx="9627325" cy="369332"/>
          </a:xfrm>
          <a:prstGeom prst="rect">
            <a:avLst/>
          </a:prstGeom>
        </p:spPr>
        <p:txBody>
          <a:bodyPr wrap="square">
            <a:spAutoFit/>
          </a:bodyPr>
          <a:lstStyle/>
          <a:p>
            <a:pPr algn="ctr"/>
            <a:r>
              <a:rPr lang="es-ES" sz="1800" b="1" dirty="0">
                <a:latin typeface="Arial" panose="020B0604020202020204" pitchFamily="34" charset="0"/>
                <a:ea typeface="Times New Roman" panose="02020603050405020304" pitchFamily="18" charset="0"/>
              </a:rPr>
              <a:t>Optimización de recursos, una técnica fundamental para el profesional administrativo</a:t>
            </a:r>
            <a:endParaRPr lang="es-CO" sz="1800" dirty="0"/>
          </a:p>
        </p:txBody>
      </p:sp>
    </p:spTree>
    <p:extLst>
      <p:ext uri="{BB962C8B-B14F-4D97-AF65-F5344CB8AC3E}">
        <p14:creationId xmlns:p14="http://schemas.microsoft.com/office/powerpoint/2010/main" val="4162762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2</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gr_oa2_rama2a</a:t>
            </a:r>
            <a:endParaRPr dirty="0">
              <a:solidFill>
                <a:srgbClr val="00C000"/>
              </a:solidFill>
              <a:latin typeface="Arial"/>
              <a:ea typeface="Arial"/>
              <a:cs typeface="Arial"/>
              <a:sym typeface="Arial"/>
            </a:endParaRPr>
          </a:p>
        </p:txBody>
      </p:sp>
      <p:sp>
        <p:nvSpPr>
          <p:cNvPr id="5" name="Rectángulo 4"/>
          <p:cNvSpPr/>
          <p:nvPr/>
        </p:nvSpPr>
        <p:spPr>
          <a:xfrm>
            <a:off x="4529705" y="2821586"/>
            <a:ext cx="3132589"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Correlación y </a:t>
            </a:r>
            <a:r>
              <a:rPr lang="es-ES" sz="2000" b="1" dirty="0" smtClean="0">
                <a:latin typeface="Arial" panose="020B0604020202020204" pitchFamily="34" charset="0"/>
                <a:ea typeface="Times New Roman" panose="02020603050405020304" pitchFamily="18" charset="0"/>
              </a:rPr>
              <a:t>regresión </a:t>
            </a:r>
            <a:endParaRPr lang="es-CO"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431118823"/>
              </p:ext>
            </p:extLst>
          </p:nvPr>
        </p:nvGraphicFramePr>
        <p:xfrm>
          <a:off x="12600" y="488220"/>
          <a:ext cx="12166800" cy="173740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Libro.</a:t>
                      </a:r>
                      <a:r>
                        <a:rPr lang="es-CO" sz="1200" baseline="0" dirty="0" smtClean="0">
                          <a:solidFill>
                            <a:srgbClr val="FF0000"/>
                          </a:solidFill>
                          <a:latin typeface="Arial"/>
                          <a:ea typeface="Arial"/>
                          <a:cs typeface="Arial"/>
                          <a:sym typeface="Arial"/>
                        </a:rPr>
                        <a:t> Embeber videos. Vincular botones a </a:t>
                      </a:r>
                      <a:r>
                        <a:rPr lang="es-CO" sz="1200" baseline="0" dirty="0" err="1" smtClean="0">
                          <a:solidFill>
                            <a:srgbClr val="FF0000"/>
                          </a:solidFill>
                          <a:latin typeface="Arial"/>
                          <a:ea typeface="Arial"/>
                          <a:cs typeface="Arial"/>
                          <a:sym typeface="Arial"/>
                        </a:rPr>
                        <a:t>lnks</a:t>
                      </a:r>
                      <a:r>
                        <a:rPr lang="es-CO" sz="1200" baseline="0" dirty="0" smtClean="0">
                          <a:solidFill>
                            <a:srgbClr val="FF0000"/>
                          </a:solidFill>
                          <a:latin typeface="Arial"/>
                          <a:ea typeface="Arial"/>
                          <a:cs typeface="Arial"/>
                          <a:sym typeface="Arial"/>
                        </a:rPr>
                        <a:t>: </a:t>
                      </a: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https://icontent.ceipa.edu.co/nucleos/pregrado/prospectiva_2/nucleo/contenidos/OA2/arbol_conceptual/ramas/4/psme_oa2_rama4a/index.html</a:t>
                      </a:r>
                      <a:endParaRPr lang="es-ES" sz="1400" b="0" i="0" u="sng" strike="noStrike" cap="none" dirty="0" smtClean="0">
                        <a:solidFill>
                          <a:schemeClr val="dk1"/>
                        </a:solidFill>
                        <a:effectLst/>
                        <a:latin typeface="Calibri"/>
                        <a:ea typeface="Calibri"/>
                        <a:cs typeface="Calibri"/>
                        <a:sym typeface="Arial"/>
                      </a:endParaRPr>
                    </a:p>
                    <a:p>
                      <a:pPr marL="0" marR="0" lvl="0" indent="0" algn="l" rtl="0">
                        <a:spcBef>
                          <a:spcPts val="0"/>
                        </a:spcBef>
                        <a:spcAft>
                          <a:spcPts val="0"/>
                        </a:spcAft>
                        <a:buNone/>
                      </a:pPr>
                      <a:r>
                        <a:rPr lang="es-ES"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https://icontent.ceipa.edu.co/nucleos/pregrado/prospectiva_2/nucleo/contenidos/OA1/arbol_conceptual/ramas/1/p2_oa1_rama1a/p2_oa1_rama1a.html</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A</a:t>
                      </a:r>
                      <a:r>
                        <a:rPr lang="es-ES" sz="1200" b="0" baseline="0" dirty="0" smtClean="0">
                          <a:solidFill>
                            <a:srgbClr val="FF0000"/>
                          </a:solidFill>
                          <a:latin typeface="Arial"/>
                          <a:ea typeface="Arial"/>
                          <a:cs typeface="Arial"/>
                          <a:sym typeface="Arial"/>
                        </a:rPr>
                        <a:t> criterio del diseñador</a:t>
                      </a: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1161103223"/>
              </p:ext>
            </p:extLst>
          </p:nvPr>
        </p:nvGraphicFramePr>
        <p:xfrm>
          <a:off x="0" y="1984305"/>
          <a:ext cx="12192000" cy="752856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Al momento de modelar estadísticamente variables cuantitativas, es necesario tomar en consideración la importancia de medir la relación entre las variables. Esta relación se cuantifica estadísticamente a través de la Correlación Lineal de Pearson, que podrás profundizar en el siguiente documento:</a:t>
                      </a: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algn="just"/>
                      <a:r>
                        <a:rPr lang="es-ES" sz="1400" b="0" i="0" u="none" strike="noStrike" cap="none" dirty="0" smtClean="0">
                          <a:solidFill>
                            <a:srgbClr val="000000"/>
                          </a:solidFill>
                          <a:effectLst/>
                          <a:latin typeface="Arial"/>
                          <a:ea typeface="Arial"/>
                          <a:cs typeface="Arial"/>
                          <a:sym typeface="Arial"/>
                        </a:rPr>
                        <a:t>Ahora bien, una vez calculada, determinada y analizada la relación entre las variables cuantitativas, se debe proceder al modelamiento por regresión, y determinación del modelo algebraico, que permita determinar una fórmula que estime la variable cuantitativa de efecto en función de diversas variables cuantitativas causales; esto lo podrás encontrar en el siguiente botón: </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txBody>
                  <a:tcPr>
                    <a:solidFill>
                      <a:schemeClr val="bg1"/>
                    </a:solidFill>
                  </a:tcPr>
                </a:tc>
                <a:extLst>
                  <a:ext uri="{0D108BD9-81ED-4DB2-BD59-A6C34878D82A}">
                    <a16:rowId xmlns:a16="http://schemas.microsoft.com/office/drawing/2014/main" val="1158534500"/>
                  </a:ext>
                </a:extLst>
              </a:tr>
              <a:tr h="509537">
                <a:tc>
                  <a:txBody>
                    <a:bodyPr/>
                    <a:lstStyle/>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1984491514"/>
                  </a:ext>
                </a:extLst>
              </a:tr>
            </a:tbl>
          </a:graphicData>
        </a:graphic>
      </p:graphicFrame>
      <p:sp>
        <p:nvSpPr>
          <p:cNvPr id="2" name="Rectángulo 1"/>
          <p:cNvSpPr/>
          <p:nvPr/>
        </p:nvSpPr>
        <p:spPr>
          <a:xfrm>
            <a:off x="0" y="78386"/>
            <a:ext cx="2545890"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Correlación y </a:t>
            </a:r>
            <a:r>
              <a:rPr lang="es-ES" sz="1600" b="1" dirty="0" smtClean="0">
                <a:latin typeface="Arial" panose="020B0604020202020204" pitchFamily="34" charset="0"/>
                <a:ea typeface="Times New Roman" panose="02020603050405020304" pitchFamily="18" charset="0"/>
              </a:rPr>
              <a:t>regresión </a:t>
            </a:r>
            <a:endParaRPr lang="es-CO" sz="1600" dirty="0"/>
          </a:p>
        </p:txBody>
      </p:sp>
      <p:sp>
        <p:nvSpPr>
          <p:cNvPr id="22" name="Rectángulo 21"/>
          <p:cNvSpPr/>
          <p:nvPr/>
        </p:nvSpPr>
        <p:spPr>
          <a:xfrm>
            <a:off x="4789714" y="2802919"/>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3" name="Rectángulo 22"/>
          <p:cNvSpPr/>
          <p:nvPr/>
        </p:nvSpPr>
        <p:spPr>
          <a:xfrm>
            <a:off x="4777114" y="4150883"/>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4" name="Rectángulo 3"/>
          <p:cNvSpPr/>
          <p:nvPr/>
        </p:nvSpPr>
        <p:spPr>
          <a:xfrm>
            <a:off x="-38982" y="4970212"/>
            <a:ext cx="12009281" cy="523220"/>
          </a:xfrm>
          <a:prstGeom prst="rect">
            <a:avLst/>
          </a:prstGeom>
        </p:spPr>
        <p:txBody>
          <a:bodyPr wrap="square">
            <a:spAutoFit/>
          </a:bodyPr>
          <a:lstStyle/>
          <a:p>
            <a:pPr algn="just"/>
            <a:r>
              <a:rPr lang="es-ES" dirty="0">
                <a:latin typeface="Arial" panose="020B0604020202020204" pitchFamily="34" charset="0"/>
                <a:ea typeface="Times New Roman" panose="02020603050405020304" pitchFamily="18" charset="0"/>
              </a:rPr>
              <a:t>Finalmente, te invitamos a ver los siguientes ejemplos, para que </a:t>
            </a:r>
            <a:r>
              <a:rPr lang="es-ES" dirty="0" smtClean="0">
                <a:latin typeface="Arial" panose="020B0604020202020204" pitchFamily="34" charset="0"/>
                <a:ea typeface="Times New Roman" panose="02020603050405020304" pitchFamily="18" charset="0"/>
              </a:rPr>
              <a:t>te concientices de la </a:t>
            </a:r>
            <a:r>
              <a:rPr lang="es-ES" dirty="0">
                <a:latin typeface="Arial" panose="020B0604020202020204" pitchFamily="34" charset="0"/>
                <a:ea typeface="Times New Roman" panose="02020603050405020304" pitchFamily="18" charset="0"/>
              </a:rPr>
              <a:t>importancia de la correlación y la regresión lineal en el ámbito de la administración, contabilidad y los negocios. </a:t>
            </a:r>
            <a:endParaRPr lang="es-CO" sz="1050" dirty="0">
              <a:effectLst/>
              <a:latin typeface="Times New Roman" panose="02020603050405020304" pitchFamily="18" charset="0"/>
              <a:ea typeface="Times New Roman" panose="02020603050405020304" pitchFamily="18" charset="0"/>
            </a:endParaRPr>
          </a:p>
        </p:txBody>
      </p:sp>
      <p:sp>
        <p:nvSpPr>
          <p:cNvPr id="24" name="Rectángulo 23"/>
          <p:cNvSpPr/>
          <p:nvPr/>
        </p:nvSpPr>
        <p:spPr>
          <a:xfrm>
            <a:off x="1563189" y="590826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2. Regresión y correlación</a:t>
            </a:r>
          </a:p>
          <a:p>
            <a:r>
              <a:rPr lang="es-CO" dirty="0" smtClean="0">
                <a:solidFill>
                  <a:srgbClr val="FF0000"/>
                </a:solidFill>
              </a:rPr>
              <a:t>URL</a:t>
            </a:r>
            <a:r>
              <a:rPr lang="es-CO" dirty="0">
                <a:solidFill>
                  <a:srgbClr val="FF0000"/>
                </a:solidFill>
              </a:rPr>
              <a:t>: </a:t>
            </a:r>
            <a:r>
              <a:rPr lang="es-ES" u="sng" dirty="0">
                <a:hlinkClick r:id="rId5"/>
              </a:rPr>
              <a:t>https://www.youtube.com/watch?v=EwGuqaWb4qs</a:t>
            </a:r>
            <a:endParaRPr lang="es-CO" dirty="0"/>
          </a:p>
          <a:p>
            <a:r>
              <a:rPr lang="es-CO" dirty="0" smtClean="0">
                <a:solidFill>
                  <a:srgbClr val="FF0000"/>
                </a:solidFill>
              </a:rPr>
              <a:t>Información:</a:t>
            </a:r>
            <a:r>
              <a:rPr lang="es-CO" dirty="0" smtClean="0">
                <a:solidFill>
                  <a:schemeClr val="tx1"/>
                </a:solidFill>
              </a:rPr>
              <a:t>. </a:t>
            </a:r>
            <a:r>
              <a:rPr lang="es-CO" dirty="0">
                <a:hlinkClick r:id="rId6"/>
              </a:rPr>
              <a:t>José Miguel </a:t>
            </a:r>
            <a:r>
              <a:rPr lang="es-CO" dirty="0" smtClean="0">
                <a:hlinkClick r:id="rId6"/>
              </a:rPr>
              <a:t>Castillo</a:t>
            </a:r>
            <a:r>
              <a:rPr lang="es-CO" dirty="0" smtClean="0">
                <a:solidFill>
                  <a:schemeClr val="tx1"/>
                </a:solidFill>
              </a:rPr>
              <a:t>. 2016. [Archivo de video]. </a:t>
            </a:r>
            <a:r>
              <a:rPr lang="es-CO" dirty="0">
                <a:solidFill>
                  <a:schemeClr val="tx1"/>
                </a:solidFill>
              </a:rPr>
              <a:t>Recuperado de</a:t>
            </a:r>
            <a:r>
              <a:rPr lang="es-CO" dirty="0" smtClean="0">
                <a:solidFill>
                  <a:schemeClr val="tx1"/>
                </a:solidFill>
              </a:rPr>
              <a:t>: </a:t>
            </a:r>
            <a:r>
              <a:rPr lang="es-ES" u="sng" dirty="0">
                <a:hlinkClick r:id="rId5"/>
              </a:rPr>
              <a:t>https://www.youtube.com/watch?v=EwGuqaWb4qs</a:t>
            </a:r>
            <a:endParaRPr lang="es-CO" dirty="0"/>
          </a:p>
          <a:p>
            <a:endParaRPr lang="es-CO" dirty="0">
              <a:solidFill>
                <a:srgbClr val="FF0000"/>
              </a:solidFill>
            </a:endParaRPr>
          </a:p>
        </p:txBody>
      </p:sp>
      <p:sp>
        <p:nvSpPr>
          <p:cNvPr id="25" name="CuadroTexto 24"/>
          <p:cNvSpPr txBox="1"/>
          <p:nvPr/>
        </p:nvSpPr>
        <p:spPr>
          <a:xfrm>
            <a:off x="3538294" y="556750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7" name="Rectángulo 26"/>
          <p:cNvSpPr/>
          <p:nvPr/>
        </p:nvSpPr>
        <p:spPr>
          <a:xfrm>
            <a:off x="1563189" y="7716830"/>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Correlación y regresión</a:t>
            </a:r>
          </a:p>
          <a:p>
            <a:r>
              <a:rPr lang="es-CO" dirty="0" smtClean="0">
                <a:solidFill>
                  <a:srgbClr val="FF0000"/>
                </a:solidFill>
              </a:rPr>
              <a:t>URL</a:t>
            </a:r>
            <a:r>
              <a:rPr lang="es-CO" dirty="0">
                <a:solidFill>
                  <a:srgbClr val="FF0000"/>
                </a:solidFill>
              </a:rPr>
              <a:t>: </a:t>
            </a:r>
            <a:r>
              <a:rPr lang="es-ES" u="sng" dirty="0">
                <a:hlinkClick r:id="rId7"/>
              </a:rPr>
              <a:t>https://www.youtube.com/watch?v=4Krd3HfS4bg</a:t>
            </a:r>
            <a:endParaRPr lang="es-CO" dirty="0"/>
          </a:p>
          <a:p>
            <a:r>
              <a:rPr lang="es-CO" dirty="0" smtClean="0">
                <a:solidFill>
                  <a:srgbClr val="FF0000"/>
                </a:solidFill>
              </a:rPr>
              <a:t>Información:</a:t>
            </a:r>
            <a:r>
              <a:rPr lang="es-CO" dirty="0" smtClean="0">
                <a:solidFill>
                  <a:schemeClr val="tx1"/>
                </a:solidFill>
              </a:rPr>
              <a:t>. </a:t>
            </a:r>
            <a:r>
              <a:rPr lang="es-CO" dirty="0">
                <a:hlinkClick r:id="rId8"/>
              </a:rPr>
              <a:t>ECA </a:t>
            </a:r>
            <a:r>
              <a:rPr lang="es-CO" dirty="0" smtClean="0">
                <a:hlinkClick r:id="rId8"/>
              </a:rPr>
              <a:t>UNED</a:t>
            </a:r>
            <a:r>
              <a:rPr lang="es-CO" dirty="0" smtClean="0">
                <a:solidFill>
                  <a:schemeClr val="tx1"/>
                </a:solidFill>
              </a:rPr>
              <a:t>. 2018. [Archivo de video]. </a:t>
            </a:r>
            <a:r>
              <a:rPr lang="es-CO" dirty="0">
                <a:solidFill>
                  <a:schemeClr val="tx1"/>
                </a:solidFill>
              </a:rPr>
              <a:t>Recuperado de</a:t>
            </a:r>
            <a:r>
              <a:rPr lang="es-CO" dirty="0" smtClean="0">
                <a:solidFill>
                  <a:schemeClr val="tx1"/>
                </a:solidFill>
              </a:rPr>
              <a:t>: </a:t>
            </a:r>
            <a:r>
              <a:rPr lang="es-ES" u="sng" dirty="0">
                <a:hlinkClick r:id="rId7"/>
              </a:rPr>
              <a:t>https://www.youtube.com/watch?v=4Krd3HfS4bg</a:t>
            </a:r>
            <a:endParaRPr lang="es-CO" dirty="0"/>
          </a:p>
          <a:p>
            <a:endParaRPr lang="es-CO" dirty="0">
              <a:solidFill>
                <a:srgbClr val="FF0000"/>
              </a:solidFill>
            </a:endParaRPr>
          </a:p>
        </p:txBody>
      </p:sp>
      <p:sp>
        <p:nvSpPr>
          <p:cNvPr id="28" name="CuadroTexto 27"/>
          <p:cNvSpPr txBox="1"/>
          <p:nvPr/>
        </p:nvSpPr>
        <p:spPr>
          <a:xfrm>
            <a:off x="3538294" y="7376068"/>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Tree>
    <p:extLst>
      <p:ext uri="{BB962C8B-B14F-4D97-AF65-F5344CB8AC3E}">
        <p14:creationId xmlns:p14="http://schemas.microsoft.com/office/powerpoint/2010/main" val="958819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gr_oa2_rama2b</a:t>
            </a:r>
            <a:endParaRPr dirty="0">
              <a:solidFill>
                <a:srgbClr val="00C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453467654"/>
              </p:ext>
            </p:extLst>
          </p:nvPr>
        </p:nvGraphicFramePr>
        <p:xfrm>
          <a:off x="12600" y="488220"/>
          <a:ext cx="12166800" cy="128020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Arrastre</a:t>
                      </a:r>
                      <a:r>
                        <a:rPr lang="es-CO" sz="1200" baseline="0" dirty="0" smtClean="0">
                          <a:solidFill>
                            <a:srgbClr val="FF0000"/>
                          </a:solidFill>
                          <a:latin typeface="Arial"/>
                          <a:ea typeface="Arial"/>
                          <a:cs typeface="Arial"/>
                          <a:sym typeface="Arial"/>
                        </a:rPr>
                        <a:t> </a:t>
                      </a:r>
                      <a:r>
                        <a:rPr lang="es-CO" sz="1200" baseline="0" dirty="0" err="1" smtClean="0">
                          <a:solidFill>
                            <a:srgbClr val="FF0000"/>
                          </a:solidFill>
                          <a:latin typeface="Arial"/>
                          <a:ea typeface="Arial"/>
                          <a:cs typeface="Arial"/>
                          <a:sym typeface="Arial"/>
                        </a:rPr>
                        <a:t>Genially</a:t>
                      </a:r>
                      <a:r>
                        <a:rPr lang="es-CO" sz="1200" baseline="0" dirty="0" smtClean="0">
                          <a:solidFill>
                            <a:srgbClr val="FF0000"/>
                          </a:solidFill>
                          <a:latin typeface="Arial"/>
                          <a:ea typeface="Arial"/>
                          <a:cs typeface="Arial"/>
                          <a:sym typeface="Arial"/>
                        </a:rPr>
                        <a:t>. Animación donde desde un banco se arrastran al gráfico las opciones, las correctas hacen que este se mueva subiendo y bajando las barras, con las incorrectas no pasa nada. Correctas en rojo.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smtClean="0">
                          <a:solidFill>
                            <a:srgbClr val="FF0000"/>
                          </a:solidFill>
                          <a:latin typeface="Arial"/>
                          <a:ea typeface="Arial"/>
                          <a:cs typeface="Arial"/>
                          <a:sym typeface="Arial"/>
                        </a:rPr>
                        <a:t>Imagen/vector</a:t>
                      </a:r>
                      <a:r>
                        <a:rPr lang="es-ES" sz="1200" b="1" dirty="0">
                          <a:solidFill>
                            <a:srgbClr val="FF0000"/>
                          </a:solidFill>
                          <a:latin typeface="Arial"/>
                          <a:ea typeface="Arial"/>
                          <a:cs typeface="Arial"/>
                          <a:sym typeface="Arial"/>
                        </a:rPr>
                        <a:t>:</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1935002435</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1962582753"/>
              </p:ext>
            </p:extLst>
          </p:nvPr>
        </p:nvGraphicFramePr>
        <p:xfrm>
          <a:off x="0" y="2088107"/>
          <a:ext cx="12192000" cy="752856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1267798">
                <a:tc>
                  <a:txBody>
                    <a:bodyPr/>
                    <a:lstStyle/>
                    <a:p>
                      <a:r>
                        <a:rPr lang="es-ES" sz="1400" b="0" i="0" u="none" strike="noStrike" cap="none" dirty="0" smtClean="0">
                          <a:solidFill>
                            <a:srgbClr val="000000"/>
                          </a:solidFill>
                          <a:effectLst/>
                          <a:latin typeface="Arial"/>
                          <a:ea typeface="Arial"/>
                          <a:cs typeface="Arial"/>
                          <a:sym typeface="Arial"/>
                        </a:rPr>
                        <a:t>Al momento de modelar estadísticamente variables cuantitativas, es necesario tomar en consideración la importancia de medir la relación entre las variables. Esta relación se cuantifica estadísticamente a través de la Correlación Lineal de Pearson, que podrás profundizar en el siguiente documento:</a:t>
                      </a: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algn="just"/>
                      <a:r>
                        <a:rPr lang="es-ES" sz="1400" b="0" i="0" u="none" strike="noStrike" cap="none" dirty="0" smtClean="0">
                          <a:solidFill>
                            <a:srgbClr val="000000"/>
                          </a:solidFill>
                          <a:effectLst/>
                          <a:latin typeface="Arial"/>
                          <a:ea typeface="Arial"/>
                          <a:cs typeface="Arial"/>
                          <a:sym typeface="Arial"/>
                        </a:rPr>
                        <a:t>Ahora bien, una vez calculada, determinada y analizada la relación entre las variables cuantitativas, se debe proceder al modelamiento por regresión, y determinación del modelo algebraico, que permita determinar una fórmula que estime la variable cuantitativa de efecto en función de diversas variables cuantitativas causales; esto lo podrás encontrar en el siguiente botón: </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txBody>
                  <a:tcPr>
                    <a:solidFill>
                      <a:schemeClr val="bg1"/>
                    </a:solidFill>
                  </a:tcPr>
                </a:tc>
                <a:extLst>
                  <a:ext uri="{0D108BD9-81ED-4DB2-BD59-A6C34878D82A}">
                    <a16:rowId xmlns:a16="http://schemas.microsoft.com/office/drawing/2014/main" val="1158534500"/>
                  </a:ext>
                </a:extLst>
              </a:tr>
              <a:tr h="509537">
                <a:tc>
                  <a:txBody>
                    <a:bodyPr/>
                    <a:lstStyle/>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1984491514"/>
                  </a:ext>
                </a:extLst>
              </a:tr>
            </a:tbl>
          </a:graphicData>
        </a:graphic>
      </p:graphicFrame>
      <p:sp>
        <p:nvSpPr>
          <p:cNvPr id="2" name="Rectángulo 1"/>
          <p:cNvSpPr/>
          <p:nvPr/>
        </p:nvSpPr>
        <p:spPr>
          <a:xfrm>
            <a:off x="0" y="78386"/>
            <a:ext cx="2545890"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Correlación y </a:t>
            </a:r>
            <a:r>
              <a:rPr lang="es-ES" sz="1600" b="1" dirty="0" smtClean="0">
                <a:latin typeface="Arial" panose="020B0604020202020204" pitchFamily="34" charset="0"/>
                <a:ea typeface="Times New Roman" panose="02020603050405020304" pitchFamily="18" charset="0"/>
              </a:rPr>
              <a:t>regresión </a:t>
            </a:r>
            <a:endParaRPr lang="es-CO" sz="1600" dirty="0"/>
          </a:p>
        </p:txBody>
      </p:sp>
      <p:sp>
        <p:nvSpPr>
          <p:cNvPr id="22" name="Rectángulo 21"/>
          <p:cNvSpPr/>
          <p:nvPr/>
        </p:nvSpPr>
        <p:spPr>
          <a:xfrm>
            <a:off x="4789714" y="2802919"/>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3" name="Rectángulo 22"/>
          <p:cNvSpPr/>
          <p:nvPr/>
        </p:nvSpPr>
        <p:spPr>
          <a:xfrm>
            <a:off x="4777114" y="4385657"/>
            <a:ext cx="1306286"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4" name="Rectángulo 3"/>
          <p:cNvSpPr/>
          <p:nvPr/>
        </p:nvSpPr>
        <p:spPr>
          <a:xfrm>
            <a:off x="-38982" y="4970212"/>
            <a:ext cx="12009281" cy="523220"/>
          </a:xfrm>
          <a:prstGeom prst="rect">
            <a:avLst/>
          </a:prstGeom>
        </p:spPr>
        <p:txBody>
          <a:bodyPr wrap="square">
            <a:spAutoFit/>
          </a:bodyPr>
          <a:lstStyle/>
          <a:p>
            <a:pPr algn="just"/>
            <a:r>
              <a:rPr lang="es-ES" dirty="0">
                <a:latin typeface="Arial" panose="020B0604020202020204" pitchFamily="34" charset="0"/>
                <a:ea typeface="Times New Roman" panose="02020603050405020304" pitchFamily="18" charset="0"/>
              </a:rPr>
              <a:t>Finalmente, te invitamos a ver los siguientes ejemplos, para que </a:t>
            </a:r>
            <a:r>
              <a:rPr lang="es-ES" dirty="0" smtClean="0">
                <a:latin typeface="Arial" panose="020B0604020202020204" pitchFamily="34" charset="0"/>
                <a:ea typeface="Times New Roman" panose="02020603050405020304" pitchFamily="18" charset="0"/>
              </a:rPr>
              <a:t>te concientices de la </a:t>
            </a:r>
            <a:r>
              <a:rPr lang="es-ES" dirty="0">
                <a:latin typeface="Arial" panose="020B0604020202020204" pitchFamily="34" charset="0"/>
                <a:ea typeface="Times New Roman" panose="02020603050405020304" pitchFamily="18" charset="0"/>
              </a:rPr>
              <a:t>importancia de la correlación y la regresión lineal en el ámbito de la administración, contabilidad y los negocios. </a:t>
            </a:r>
            <a:endParaRPr lang="es-CO" sz="1050" dirty="0">
              <a:effectLst/>
              <a:latin typeface="Times New Roman" panose="02020603050405020304" pitchFamily="18" charset="0"/>
              <a:ea typeface="Times New Roman" panose="02020603050405020304" pitchFamily="18" charset="0"/>
            </a:endParaRPr>
          </a:p>
        </p:txBody>
      </p:sp>
      <p:sp>
        <p:nvSpPr>
          <p:cNvPr id="24" name="Rectángulo 23"/>
          <p:cNvSpPr/>
          <p:nvPr/>
        </p:nvSpPr>
        <p:spPr>
          <a:xfrm>
            <a:off x="1563189" y="590826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2. Regresión y correlación</a:t>
            </a:r>
          </a:p>
          <a:p>
            <a:r>
              <a:rPr lang="es-CO" dirty="0" smtClean="0">
                <a:solidFill>
                  <a:srgbClr val="FF0000"/>
                </a:solidFill>
              </a:rPr>
              <a:t>URL</a:t>
            </a:r>
            <a:r>
              <a:rPr lang="es-CO" dirty="0">
                <a:solidFill>
                  <a:srgbClr val="FF0000"/>
                </a:solidFill>
              </a:rPr>
              <a:t>: </a:t>
            </a:r>
            <a:r>
              <a:rPr lang="es-ES" u="sng" dirty="0">
                <a:hlinkClick r:id="rId3"/>
              </a:rPr>
              <a:t>https://www.youtube.com/watch?v=EwGuqaWb4qs</a:t>
            </a:r>
            <a:endParaRPr lang="es-CO" dirty="0"/>
          </a:p>
          <a:p>
            <a:r>
              <a:rPr lang="es-CO" dirty="0" smtClean="0">
                <a:solidFill>
                  <a:srgbClr val="FF0000"/>
                </a:solidFill>
              </a:rPr>
              <a:t>Información:</a:t>
            </a:r>
            <a:r>
              <a:rPr lang="es-CO" dirty="0" smtClean="0">
                <a:solidFill>
                  <a:schemeClr val="tx1"/>
                </a:solidFill>
              </a:rPr>
              <a:t>. </a:t>
            </a:r>
            <a:r>
              <a:rPr lang="es-CO" dirty="0">
                <a:hlinkClick r:id="rId4"/>
              </a:rPr>
              <a:t>José Miguel </a:t>
            </a:r>
            <a:r>
              <a:rPr lang="es-CO" dirty="0" smtClean="0">
                <a:hlinkClick r:id="rId4"/>
              </a:rPr>
              <a:t>Castillo</a:t>
            </a:r>
            <a:r>
              <a:rPr lang="es-CO" dirty="0" smtClean="0">
                <a:solidFill>
                  <a:schemeClr val="tx1"/>
                </a:solidFill>
              </a:rPr>
              <a:t>. 2016. [Archivo de video]. </a:t>
            </a:r>
            <a:r>
              <a:rPr lang="es-CO" dirty="0">
                <a:solidFill>
                  <a:schemeClr val="tx1"/>
                </a:solidFill>
              </a:rPr>
              <a:t>Recuperado de</a:t>
            </a:r>
            <a:r>
              <a:rPr lang="es-CO" dirty="0" smtClean="0">
                <a:solidFill>
                  <a:schemeClr val="tx1"/>
                </a:solidFill>
              </a:rPr>
              <a:t>: </a:t>
            </a:r>
            <a:r>
              <a:rPr lang="es-ES" u="sng" dirty="0">
                <a:hlinkClick r:id="rId3"/>
              </a:rPr>
              <a:t>https://www.youtube.com/watch?v=EwGuqaWb4qs</a:t>
            </a:r>
            <a:endParaRPr lang="es-CO" dirty="0"/>
          </a:p>
          <a:p>
            <a:endParaRPr lang="es-CO" dirty="0">
              <a:solidFill>
                <a:srgbClr val="FF0000"/>
              </a:solidFill>
            </a:endParaRPr>
          </a:p>
        </p:txBody>
      </p:sp>
      <p:sp>
        <p:nvSpPr>
          <p:cNvPr id="25" name="CuadroTexto 24"/>
          <p:cNvSpPr txBox="1"/>
          <p:nvPr/>
        </p:nvSpPr>
        <p:spPr>
          <a:xfrm>
            <a:off x="3538294" y="556750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7" name="Rectángulo 26"/>
          <p:cNvSpPr/>
          <p:nvPr/>
        </p:nvSpPr>
        <p:spPr>
          <a:xfrm>
            <a:off x="1563189" y="7716830"/>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Correlación y regresión</a:t>
            </a:r>
          </a:p>
          <a:p>
            <a:r>
              <a:rPr lang="es-CO" dirty="0" smtClean="0">
                <a:solidFill>
                  <a:srgbClr val="FF0000"/>
                </a:solidFill>
              </a:rPr>
              <a:t>URL</a:t>
            </a:r>
            <a:r>
              <a:rPr lang="es-CO" dirty="0">
                <a:solidFill>
                  <a:srgbClr val="FF0000"/>
                </a:solidFill>
              </a:rPr>
              <a:t>: </a:t>
            </a:r>
            <a:r>
              <a:rPr lang="es-ES" u="sng" dirty="0">
                <a:hlinkClick r:id="rId5"/>
              </a:rPr>
              <a:t>https://www.youtube.com/watch?v=4Krd3HfS4bg</a:t>
            </a:r>
            <a:endParaRPr lang="es-CO" dirty="0"/>
          </a:p>
          <a:p>
            <a:r>
              <a:rPr lang="es-CO" dirty="0" smtClean="0">
                <a:solidFill>
                  <a:srgbClr val="FF0000"/>
                </a:solidFill>
              </a:rPr>
              <a:t>Información:</a:t>
            </a:r>
            <a:r>
              <a:rPr lang="es-CO" dirty="0" smtClean="0">
                <a:solidFill>
                  <a:schemeClr val="tx1"/>
                </a:solidFill>
              </a:rPr>
              <a:t>. </a:t>
            </a:r>
            <a:r>
              <a:rPr lang="es-CO" dirty="0">
                <a:hlinkClick r:id="rId6"/>
              </a:rPr>
              <a:t>ECA </a:t>
            </a:r>
            <a:r>
              <a:rPr lang="es-CO" dirty="0" smtClean="0">
                <a:hlinkClick r:id="rId6"/>
              </a:rPr>
              <a:t>UNED</a:t>
            </a:r>
            <a:r>
              <a:rPr lang="es-CO" dirty="0" smtClean="0">
                <a:solidFill>
                  <a:schemeClr val="tx1"/>
                </a:solidFill>
              </a:rPr>
              <a:t>. 2018. [Archivo de video]. </a:t>
            </a:r>
            <a:r>
              <a:rPr lang="es-CO" dirty="0">
                <a:solidFill>
                  <a:schemeClr val="tx1"/>
                </a:solidFill>
              </a:rPr>
              <a:t>Recuperado de</a:t>
            </a:r>
            <a:r>
              <a:rPr lang="es-CO" dirty="0" smtClean="0">
                <a:solidFill>
                  <a:schemeClr val="tx1"/>
                </a:solidFill>
              </a:rPr>
              <a:t>: </a:t>
            </a:r>
            <a:r>
              <a:rPr lang="es-ES" u="sng" dirty="0">
                <a:hlinkClick r:id="rId5"/>
              </a:rPr>
              <a:t>https://www.youtube.com/watch?v=4Krd3HfS4bg</a:t>
            </a:r>
            <a:endParaRPr lang="es-CO" dirty="0"/>
          </a:p>
          <a:p>
            <a:endParaRPr lang="es-CO" dirty="0">
              <a:solidFill>
                <a:srgbClr val="FF0000"/>
              </a:solidFill>
            </a:endParaRPr>
          </a:p>
        </p:txBody>
      </p:sp>
      <p:sp>
        <p:nvSpPr>
          <p:cNvPr id="28" name="CuadroTexto 27"/>
          <p:cNvSpPr txBox="1"/>
          <p:nvPr/>
        </p:nvSpPr>
        <p:spPr>
          <a:xfrm>
            <a:off x="3538294" y="7376068"/>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3" name="CuadroTexto 2"/>
          <p:cNvSpPr txBox="1"/>
          <p:nvPr/>
        </p:nvSpPr>
        <p:spPr>
          <a:xfrm>
            <a:off x="3248167" y="1676528"/>
            <a:ext cx="4770858" cy="307777"/>
          </a:xfrm>
          <a:prstGeom prst="rect">
            <a:avLst/>
          </a:prstGeom>
          <a:noFill/>
        </p:spPr>
        <p:txBody>
          <a:bodyPr wrap="none" rtlCol="0">
            <a:spAutoFit/>
          </a:bodyPr>
          <a:lstStyle/>
          <a:p>
            <a:r>
              <a:rPr lang="es-CO" i="1" dirty="0" smtClean="0">
                <a:solidFill>
                  <a:schemeClr val="bg1">
                    <a:lumMod val="50000"/>
                  </a:schemeClr>
                </a:solidFill>
              </a:rPr>
              <a:t>Arrastra los conceptos adecuados a la gráfica estadística.</a:t>
            </a:r>
            <a:endParaRPr lang="es-CO" i="1" dirty="0">
              <a:solidFill>
                <a:schemeClr val="bg1">
                  <a:lumMod val="50000"/>
                </a:schemeClr>
              </a:solidFill>
            </a:endParaRPr>
          </a:p>
        </p:txBody>
      </p:sp>
      <p:pic>
        <p:nvPicPr>
          <p:cNvPr id="5" name="Picture 2" descr="Plantilla de elemento gráfico gráfico gráfico gráfico gráfico gráfico gráfico gráfico gráfico gráfico estadístico de negocio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8881" y="3199788"/>
            <a:ext cx="3939502" cy="265259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p:cNvSpPr/>
          <p:nvPr/>
        </p:nvSpPr>
        <p:spPr>
          <a:xfrm>
            <a:off x="-2837329" y="6146426"/>
            <a:ext cx="2849929" cy="3091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p:cNvSpPr txBox="1"/>
          <p:nvPr/>
        </p:nvSpPr>
        <p:spPr>
          <a:xfrm>
            <a:off x="-2734236" y="6332387"/>
            <a:ext cx="1577789" cy="1015663"/>
          </a:xfrm>
          <a:prstGeom prst="rect">
            <a:avLst/>
          </a:prstGeom>
          <a:noFill/>
        </p:spPr>
        <p:txBody>
          <a:bodyPr wrap="square" rtlCol="0">
            <a:spAutoFit/>
          </a:bodyPr>
          <a:lstStyle/>
          <a:p>
            <a:pPr algn="ctr"/>
            <a:r>
              <a:rPr lang="es-CO" sz="1200" dirty="0" smtClean="0">
                <a:solidFill>
                  <a:srgbClr val="FF0000"/>
                </a:solidFill>
              </a:rPr>
              <a:t>La relación entre variables es un punto importante al modelar estadísticamente.</a:t>
            </a:r>
            <a:endParaRPr lang="es-CO" sz="1200" dirty="0">
              <a:solidFill>
                <a:srgbClr val="FF0000"/>
              </a:solidFill>
            </a:endParaRPr>
          </a:p>
        </p:txBody>
      </p:sp>
      <p:sp>
        <p:nvSpPr>
          <p:cNvPr id="18" name="CuadroTexto 17"/>
          <p:cNvSpPr txBox="1"/>
          <p:nvPr/>
        </p:nvSpPr>
        <p:spPr>
          <a:xfrm>
            <a:off x="-2820126" y="7785258"/>
            <a:ext cx="1577789" cy="1015663"/>
          </a:xfrm>
          <a:prstGeom prst="rect">
            <a:avLst/>
          </a:prstGeom>
          <a:noFill/>
        </p:spPr>
        <p:txBody>
          <a:bodyPr wrap="square" rtlCol="0">
            <a:spAutoFit/>
          </a:bodyPr>
          <a:lstStyle/>
          <a:p>
            <a:pPr algn="ctr"/>
            <a:r>
              <a:rPr lang="es-CO" sz="1200" dirty="0" smtClean="0">
                <a:solidFill>
                  <a:srgbClr val="FF0000"/>
                </a:solidFill>
              </a:rPr>
              <a:t>La fórmula de la variable cuantitativa, resulta del modelamiento por regresión.</a:t>
            </a:r>
            <a:endParaRPr lang="es-CO" sz="1200" dirty="0">
              <a:solidFill>
                <a:srgbClr val="FF0000"/>
              </a:solidFill>
            </a:endParaRPr>
          </a:p>
        </p:txBody>
      </p:sp>
      <p:sp>
        <p:nvSpPr>
          <p:cNvPr id="19" name="CuadroTexto 18"/>
          <p:cNvSpPr txBox="1"/>
          <p:nvPr/>
        </p:nvSpPr>
        <p:spPr>
          <a:xfrm>
            <a:off x="-1587479" y="7263856"/>
            <a:ext cx="1577789" cy="1015663"/>
          </a:xfrm>
          <a:prstGeom prst="rect">
            <a:avLst/>
          </a:prstGeom>
          <a:noFill/>
        </p:spPr>
        <p:txBody>
          <a:bodyPr wrap="square" rtlCol="0">
            <a:spAutoFit/>
          </a:bodyPr>
          <a:lstStyle/>
          <a:p>
            <a:pPr algn="ctr"/>
            <a:r>
              <a:rPr lang="es-CO" sz="1200" dirty="0" smtClean="0">
                <a:solidFill>
                  <a:schemeClr val="tx1"/>
                </a:solidFill>
              </a:rPr>
              <a:t>La Correlación Lineal de Pearson está determinada por el modelo algebraico.</a:t>
            </a:r>
            <a:endParaRPr lang="es-CO" sz="1200" dirty="0">
              <a:solidFill>
                <a:schemeClr val="tx1"/>
              </a:solidFill>
            </a:endParaRPr>
          </a:p>
        </p:txBody>
      </p:sp>
    </p:spTree>
    <p:extLst>
      <p:ext uri="{BB962C8B-B14F-4D97-AF65-F5344CB8AC3E}">
        <p14:creationId xmlns:p14="http://schemas.microsoft.com/office/powerpoint/2010/main" val="393339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Imagen 2"/>
          <p:cNvPicPr>
            <a:picLocks noChangeAspect="1"/>
          </p:cNvPicPr>
          <p:nvPr/>
        </p:nvPicPr>
        <p:blipFill rotWithShape="1">
          <a:blip r:embed="rId3"/>
          <a:srcRect l="17806" t="28303" r="15831" b="20268"/>
          <a:stretch/>
        </p:blipFill>
        <p:spPr>
          <a:xfrm>
            <a:off x="822960" y="1005840"/>
            <a:ext cx="10343470" cy="4506687"/>
          </a:xfrm>
          <a:prstGeom prst="rect">
            <a:avLst/>
          </a:prstGeom>
        </p:spPr>
      </p:pic>
      <p:sp>
        <p:nvSpPr>
          <p:cNvPr id="4" name="Rectángulo 3"/>
          <p:cNvSpPr/>
          <p:nvPr/>
        </p:nvSpPr>
        <p:spPr>
          <a:xfrm>
            <a:off x="4779849" y="2821577"/>
            <a:ext cx="2429691" cy="209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Gestión de riesgos</a:t>
            </a:r>
            <a:endParaRPr lang="es-CO" b="1"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3</a:t>
            </a:r>
            <a:r>
              <a:rPr lang="es-ES" dirty="0" smtClean="0">
                <a:solidFill>
                  <a:srgbClr val="00C000"/>
                </a:solidFill>
              </a:rPr>
              <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gr_oa2_rama3a</a:t>
            </a:r>
            <a:endParaRPr dirty="0">
              <a:solidFill>
                <a:srgbClr val="00C000"/>
              </a:solidFill>
              <a:latin typeface="Arial"/>
              <a:ea typeface="Arial"/>
              <a:cs typeface="Arial"/>
              <a:sym typeface="Arial"/>
            </a:endParaRPr>
          </a:p>
        </p:txBody>
      </p:sp>
      <p:sp>
        <p:nvSpPr>
          <p:cNvPr id="2" name="Rectángulo 1"/>
          <p:cNvSpPr/>
          <p:nvPr/>
        </p:nvSpPr>
        <p:spPr>
          <a:xfrm>
            <a:off x="4850306" y="2955886"/>
            <a:ext cx="2491388" cy="400110"/>
          </a:xfrm>
          <a:prstGeom prst="rect">
            <a:avLst/>
          </a:prstGeom>
        </p:spPr>
        <p:txBody>
          <a:bodyPr wrap="none">
            <a:spAutoFit/>
          </a:bodyPr>
          <a:lstStyle/>
          <a:p>
            <a:pPr algn="just"/>
            <a:r>
              <a:rPr lang="es-ES" sz="2000" b="1" dirty="0"/>
              <a:t>Regresión </a:t>
            </a:r>
            <a:r>
              <a:rPr lang="es-ES" sz="2000" b="1" dirty="0" smtClean="0"/>
              <a:t>múltiple</a:t>
            </a:r>
            <a:endParaRPr lang="es-CO"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1747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2634728850"/>
              </p:ext>
            </p:extLst>
          </p:nvPr>
        </p:nvGraphicFramePr>
        <p:xfrm>
          <a:off x="0" y="709715"/>
          <a:ext cx="12166800" cy="173740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Imagen texto. Vincular</a:t>
                      </a:r>
                      <a:r>
                        <a:rPr lang="es-CO" sz="1200" baseline="0" dirty="0" smtClean="0">
                          <a:solidFill>
                            <a:srgbClr val="FF0000"/>
                          </a:solidFill>
                          <a:latin typeface="Arial"/>
                          <a:ea typeface="Arial"/>
                          <a:cs typeface="Arial"/>
                          <a:sym typeface="Arial"/>
                        </a:rPr>
                        <a:t> botones a links: </a:t>
                      </a: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https://icontent.ceipa.edu.co/nucleos/pregrado/prospectiva_2/nucleo/contenidos/OA2/arbol_conceptual/ramas/5/psme_oa2_rama5a/psme_oa2_rama5a.html</a:t>
                      </a:r>
                      <a:endParaRPr lang="es-CO" sz="14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359073398</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3157655664"/>
              </p:ext>
            </p:extLst>
          </p:nvPr>
        </p:nvGraphicFramePr>
        <p:xfrm>
          <a:off x="-12600" y="2464047"/>
          <a:ext cx="12192000" cy="307848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bl>
          </a:graphicData>
        </a:graphic>
      </p:graphicFrame>
      <p:sp>
        <p:nvSpPr>
          <p:cNvPr id="20" name="Rectángulo 19"/>
          <p:cNvSpPr/>
          <p:nvPr/>
        </p:nvSpPr>
        <p:spPr>
          <a:xfrm>
            <a:off x="5172891" y="3906962"/>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 name="Rectángulo 1"/>
          <p:cNvSpPr/>
          <p:nvPr/>
        </p:nvSpPr>
        <p:spPr>
          <a:xfrm>
            <a:off x="66109" y="163218"/>
            <a:ext cx="2032929"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Regresión </a:t>
            </a:r>
            <a:r>
              <a:rPr lang="es-ES" sz="1600" b="1" dirty="0" smtClean="0">
                <a:latin typeface="Arial" panose="020B0604020202020204" pitchFamily="34" charset="0"/>
                <a:ea typeface="Times New Roman" panose="02020603050405020304" pitchFamily="18" charset="0"/>
              </a:rPr>
              <a:t>múltiple</a:t>
            </a:r>
            <a:endParaRPr lang="es-CO" sz="1600" dirty="0"/>
          </a:p>
        </p:txBody>
      </p:sp>
      <p:sp>
        <p:nvSpPr>
          <p:cNvPr id="3" name="Rectángulo 2"/>
          <p:cNvSpPr/>
          <p:nvPr/>
        </p:nvSpPr>
        <p:spPr>
          <a:xfrm>
            <a:off x="-25200" y="2480157"/>
            <a:ext cx="12192000" cy="1169551"/>
          </a:xfrm>
          <a:prstGeom prst="rect">
            <a:avLst/>
          </a:prstGeom>
        </p:spPr>
        <p:txBody>
          <a:bodyPr wrap="square">
            <a:spAutoFit/>
          </a:bodyPr>
          <a:lstStyle/>
          <a:p>
            <a:pPr algn="just"/>
            <a:r>
              <a:rPr lang="es-ES" dirty="0">
                <a:latin typeface="Arial" panose="020B0604020202020204" pitchFamily="34" charset="0"/>
                <a:ea typeface="Times New Roman" panose="02020603050405020304" pitchFamily="18" charset="0"/>
              </a:rPr>
              <a:t>Dentro del mundo del modelaje, los modelos de regresión pueden involucrar múltiples variables causales, las cuales interactuando entre sí, pueden ofrecer una opción de modelo que permita explicar de una manera más eficiente el comportamiento de la variable de efecto; es así como el modelo de regresión múltiple aparece como una potente opción en el ámbito de los negocios, para ofrecer una técnica que permita construir una ecuación robusta de múltiples variables causales, con la intención de emular el comportamiento de la variable de efecto en función de las diversas variables causales, </a:t>
            </a:r>
            <a:r>
              <a:rPr lang="es-ES" dirty="0" smtClean="0">
                <a:latin typeface="Arial" panose="020B0604020202020204" pitchFamily="34" charset="0"/>
                <a:ea typeface="Times New Roman" panose="02020603050405020304" pitchFamily="18" charset="0"/>
              </a:rPr>
              <a:t>estas </a:t>
            </a:r>
            <a:r>
              <a:rPr lang="es-ES" dirty="0">
                <a:latin typeface="Arial" panose="020B0604020202020204" pitchFamily="34" charset="0"/>
                <a:ea typeface="Times New Roman" panose="02020603050405020304" pitchFamily="18" charset="0"/>
              </a:rPr>
              <a:t>últimas bajo el supuesto de independencia entre ellas. En el siguiente </a:t>
            </a:r>
            <a:r>
              <a:rPr lang="es-ES" dirty="0" smtClean="0">
                <a:latin typeface="Arial" panose="020B0604020202020204" pitchFamily="34" charset="0"/>
                <a:ea typeface="Times New Roman" panose="02020603050405020304" pitchFamily="18" charset="0"/>
              </a:rPr>
              <a:t>botón </a:t>
            </a:r>
            <a:r>
              <a:rPr lang="es-ES" dirty="0">
                <a:latin typeface="Arial" panose="020B0604020202020204" pitchFamily="34" charset="0"/>
                <a:ea typeface="Times New Roman" panose="02020603050405020304" pitchFamily="18" charset="0"/>
              </a:rPr>
              <a:t>podrás visualizar la utilidad de la </a:t>
            </a:r>
            <a:r>
              <a:rPr lang="es-ES" dirty="0" smtClean="0">
                <a:latin typeface="Arial" panose="020B0604020202020204" pitchFamily="34" charset="0"/>
                <a:ea typeface="Times New Roman" panose="02020603050405020304" pitchFamily="18" charset="0"/>
              </a:rPr>
              <a:t>regresión </a:t>
            </a:r>
            <a:r>
              <a:rPr lang="es-ES" dirty="0">
                <a:latin typeface="Arial" panose="020B0604020202020204" pitchFamily="34" charset="0"/>
                <a:ea typeface="Times New Roman" panose="02020603050405020304" pitchFamily="18" charset="0"/>
              </a:rPr>
              <a:t>múltiple en los negocios.</a:t>
            </a:r>
            <a:endParaRPr lang="es-CO"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2919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gr_oa2_rama3b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974655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201249650"/>
              </p:ext>
            </p:extLst>
          </p:nvPr>
        </p:nvGraphicFramePr>
        <p:xfrm>
          <a:off x="0" y="709715"/>
          <a:ext cx="12166800" cy="173740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Frase </a:t>
                      </a:r>
                      <a:r>
                        <a:rPr lang="es-ES" sz="14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https://icontent.ceipa.edu.co/nucleos/pregrado/prospectiva_2/nucleo/contenidos/OA2/arbol_conceptual/ramas/5/psme_oa2_rama5a/psme_oa2_rama5a.html</a:t>
                      </a:r>
                      <a:endParaRPr lang="es-CO" sz="14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359073398</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nvPr>
        </p:nvGraphicFramePr>
        <p:xfrm>
          <a:off x="-12600" y="2464047"/>
          <a:ext cx="12192000" cy="307848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bl>
          </a:graphicData>
        </a:graphic>
      </p:graphicFrame>
      <p:sp>
        <p:nvSpPr>
          <p:cNvPr id="20" name="Rectángulo 19"/>
          <p:cNvSpPr/>
          <p:nvPr/>
        </p:nvSpPr>
        <p:spPr>
          <a:xfrm>
            <a:off x="5199017" y="4278791"/>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 name="Rectángulo 1"/>
          <p:cNvSpPr/>
          <p:nvPr/>
        </p:nvSpPr>
        <p:spPr>
          <a:xfrm>
            <a:off x="66109" y="163218"/>
            <a:ext cx="2032929"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Regresión </a:t>
            </a:r>
            <a:r>
              <a:rPr lang="es-ES" sz="1600" b="1" dirty="0" smtClean="0">
                <a:latin typeface="Arial" panose="020B0604020202020204" pitchFamily="34" charset="0"/>
                <a:ea typeface="Times New Roman" panose="02020603050405020304" pitchFamily="18" charset="0"/>
              </a:rPr>
              <a:t>múltiple</a:t>
            </a:r>
            <a:endParaRPr lang="es-CO" sz="1600" dirty="0"/>
          </a:p>
        </p:txBody>
      </p:sp>
      <p:sp>
        <p:nvSpPr>
          <p:cNvPr id="3" name="Rectángulo 2"/>
          <p:cNvSpPr/>
          <p:nvPr/>
        </p:nvSpPr>
        <p:spPr>
          <a:xfrm>
            <a:off x="0" y="2884164"/>
            <a:ext cx="12192000" cy="1169551"/>
          </a:xfrm>
          <a:prstGeom prst="rect">
            <a:avLst/>
          </a:prstGeom>
        </p:spPr>
        <p:txBody>
          <a:bodyPr wrap="square">
            <a:spAutoFit/>
          </a:bodyPr>
          <a:lstStyle/>
          <a:p>
            <a:pPr algn="just"/>
            <a:r>
              <a:rPr lang="es-ES" dirty="0">
                <a:latin typeface="Arial" panose="020B0604020202020204" pitchFamily="34" charset="0"/>
                <a:ea typeface="Times New Roman" panose="02020603050405020304" pitchFamily="18" charset="0"/>
              </a:rPr>
              <a:t>Dentro del mundo del modelaje, los modelos de regresión pueden involucrar múltiples variables causales, las cuales interactuando entre sí, pueden ofrecer una opción de modelo que permita explicar de una manera más eficiente el comportamiento de la variable de efecto; es así como el modelo de regresión múltiple aparece como una potente opción en el ámbito de los negocios, para ofrecer una técnica que permita construir una ecuación robusta de múltiples variables causales, con la intención de emular el comportamiento de la variable de efecto en función de las diversas variables causales, </a:t>
            </a:r>
            <a:r>
              <a:rPr lang="es-ES" dirty="0" smtClean="0">
                <a:latin typeface="Arial" panose="020B0604020202020204" pitchFamily="34" charset="0"/>
                <a:ea typeface="Times New Roman" panose="02020603050405020304" pitchFamily="18" charset="0"/>
              </a:rPr>
              <a:t>estas </a:t>
            </a:r>
            <a:r>
              <a:rPr lang="es-ES" dirty="0">
                <a:latin typeface="Arial" panose="020B0604020202020204" pitchFamily="34" charset="0"/>
                <a:ea typeface="Times New Roman" panose="02020603050405020304" pitchFamily="18" charset="0"/>
              </a:rPr>
              <a:t>últimas bajo el supuesto de independencia entre ellas. En el siguiente </a:t>
            </a:r>
            <a:r>
              <a:rPr lang="es-ES" dirty="0" smtClean="0">
                <a:latin typeface="Arial" panose="020B0604020202020204" pitchFamily="34" charset="0"/>
                <a:ea typeface="Times New Roman" panose="02020603050405020304" pitchFamily="18" charset="0"/>
              </a:rPr>
              <a:t>botón </a:t>
            </a:r>
            <a:r>
              <a:rPr lang="es-ES" dirty="0">
                <a:latin typeface="Arial" panose="020B0604020202020204" pitchFamily="34" charset="0"/>
                <a:ea typeface="Times New Roman" panose="02020603050405020304" pitchFamily="18" charset="0"/>
              </a:rPr>
              <a:t>podrás visualizar la utilidad de la </a:t>
            </a:r>
            <a:r>
              <a:rPr lang="es-ES" dirty="0" smtClean="0">
                <a:latin typeface="Arial" panose="020B0604020202020204" pitchFamily="34" charset="0"/>
                <a:ea typeface="Times New Roman" panose="02020603050405020304" pitchFamily="18" charset="0"/>
              </a:rPr>
              <a:t>regresión </a:t>
            </a:r>
            <a:r>
              <a:rPr lang="es-ES" dirty="0">
                <a:latin typeface="Arial" panose="020B0604020202020204" pitchFamily="34" charset="0"/>
                <a:ea typeface="Times New Roman" panose="02020603050405020304" pitchFamily="18" charset="0"/>
              </a:rPr>
              <a:t>múltiple en los negocios.</a:t>
            </a:r>
            <a:endParaRPr lang="es-CO" sz="1050" dirty="0">
              <a:effectLst/>
              <a:latin typeface="Times New Roman" panose="02020603050405020304" pitchFamily="18" charset="0"/>
              <a:ea typeface="Times New Roman" panose="02020603050405020304" pitchFamily="18" charset="0"/>
            </a:endParaRPr>
          </a:p>
        </p:txBody>
      </p:sp>
      <p:sp>
        <p:nvSpPr>
          <p:cNvPr id="5" name="Rectángulo 4"/>
          <p:cNvSpPr/>
          <p:nvPr/>
        </p:nvSpPr>
        <p:spPr>
          <a:xfrm>
            <a:off x="11011989" y="3148149"/>
            <a:ext cx="1180011" cy="18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91309" y="3313975"/>
            <a:ext cx="6569822" cy="251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4201145" y="2518302"/>
            <a:ext cx="3328155" cy="307777"/>
          </a:xfrm>
          <a:prstGeom prst="rect">
            <a:avLst/>
          </a:prstGeom>
          <a:noFill/>
        </p:spPr>
        <p:txBody>
          <a:bodyPr wrap="none" rtlCol="0">
            <a:spAutoFit/>
          </a:bodyPr>
          <a:lstStyle/>
          <a:p>
            <a:pPr algn="ctr"/>
            <a:r>
              <a:rPr lang="es-CO" i="1" dirty="0" smtClean="0">
                <a:solidFill>
                  <a:schemeClr val="bg1">
                    <a:lumMod val="50000"/>
                  </a:schemeClr>
                </a:solidFill>
              </a:rPr>
              <a:t>Escribe la frase correcta según el texto.</a:t>
            </a:r>
            <a:endParaRPr lang="es-CO" i="1" dirty="0">
              <a:solidFill>
                <a:schemeClr val="bg1">
                  <a:lumMod val="50000"/>
                </a:schemeClr>
              </a:solidFill>
            </a:endParaRPr>
          </a:p>
        </p:txBody>
      </p:sp>
    </p:spTree>
    <p:extLst>
      <p:ext uri="{BB962C8B-B14F-4D97-AF65-F5344CB8AC3E}">
        <p14:creationId xmlns:p14="http://schemas.microsoft.com/office/powerpoint/2010/main" val="249256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4</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gr_oa2_rama4a</a:t>
            </a:r>
            <a:endParaRPr dirty="0">
              <a:solidFill>
                <a:srgbClr val="00C000"/>
              </a:solidFill>
              <a:latin typeface="Arial"/>
              <a:ea typeface="Arial"/>
              <a:cs typeface="Arial"/>
              <a:sym typeface="Arial"/>
            </a:endParaRPr>
          </a:p>
        </p:txBody>
      </p:sp>
      <p:sp>
        <p:nvSpPr>
          <p:cNvPr id="2" name="Rectángulo 1"/>
          <p:cNvSpPr/>
          <p:nvPr/>
        </p:nvSpPr>
        <p:spPr>
          <a:xfrm>
            <a:off x="2286000" y="2863732"/>
            <a:ext cx="7620000" cy="646331"/>
          </a:xfrm>
          <a:prstGeom prst="rect">
            <a:avLst/>
          </a:prstGeom>
        </p:spPr>
        <p:txBody>
          <a:bodyPr wrap="square">
            <a:spAutoFit/>
          </a:bodyPr>
          <a:lstStyle/>
          <a:p>
            <a:pPr algn="ctr"/>
            <a:r>
              <a:rPr lang="es-ES" sz="1800" b="1" dirty="0">
                <a:latin typeface="Arial" panose="020B0604020202020204" pitchFamily="34" charset="0"/>
                <a:ea typeface="Times New Roman" panose="02020603050405020304" pitchFamily="18" charset="0"/>
              </a:rPr>
              <a:t>Simulación de escenarios: </a:t>
            </a:r>
            <a:r>
              <a:rPr lang="es-ES" sz="1800" b="1" dirty="0" smtClean="0">
                <a:latin typeface="Arial" panose="020B0604020202020204" pitchFamily="34" charset="0"/>
                <a:ea typeface="Times New Roman" panose="02020603050405020304" pitchFamily="18" charset="0"/>
              </a:rPr>
              <a:t>útil </a:t>
            </a:r>
            <a:r>
              <a:rPr lang="es-ES" sz="1800" b="1" dirty="0">
                <a:latin typeface="Arial" panose="020B0604020202020204" pitchFamily="34" charset="0"/>
                <a:ea typeface="Times New Roman" panose="02020603050405020304" pitchFamily="18" charset="0"/>
              </a:rPr>
              <a:t>técnica para valorar la multiplicidad de escenarios</a:t>
            </a:r>
            <a:endParaRPr lang="es-CO" sz="1800" dirty="0"/>
          </a:p>
        </p:txBody>
      </p:sp>
    </p:spTree>
    <p:extLst>
      <p:ext uri="{BB962C8B-B14F-4D97-AF65-F5344CB8AC3E}">
        <p14:creationId xmlns:p14="http://schemas.microsoft.com/office/powerpoint/2010/main" val="187857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372033412"/>
              </p:ext>
            </p:extLst>
          </p:nvPr>
        </p:nvGraphicFramePr>
        <p:xfrm>
          <a:off x="0" y="709715"/>
          <a:ext cx="12166800" cy="192028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3"/>
                        </a:rPr>
                        <a:t>https</a:t>
                      </a:r>
                      <a:r>
                        <a:rPr lang="es-CO" sz="1400" b="0" i="0" u="sng" strike="noStrike" cap="none" dirty="0" smtClean="0">
                          <a:solidFill>
                            <a:schemeClr val="dk1"/>
                          </a:solidFill>
                          <a:effectLst/>
                          <a:latin typeface="Calibri"/>
                          <a:ea typeface="Calibri"/>
                          <a:cs typeface="Calibri"/>
                          <a:sym typeface="Arial"/>
                          <a:hlinkClick r:id="rId3"/>
                        </a:rPr>
                        <a:t>://icontent.ceipa.edu.co/nucleos/pregrado/prospectiva_2/nucleo/contenidos/OA2/arbol_conceptual/raiz_sec/1/psme_oa2_raiz_sec1.html</a:t>
                      </a:r>
                      <a:endParaRPr lang="es-CO"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https://icontent.ceipa.edu.co/nucleos/pregrado/prospectiva_2/nucleo/contenidos/OA2/arbol_conceptual/raiz_sec/2/psme_oa2_raiz_sec2.html</a:t>
                      </a:r>
                      <a:endParaRPr lang="es-CO"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5"/>
                        </a:rPr>
                        <a:t>https://</a:t>
                      </a:r>
                      <a:r>
                        <a:rPr lang="es-CO" sz="1400" b="0" i="0" u="sng" strike="noStrike" cap="none" dirty="0" smtClean="0">
                          <a:solidFill>
                            <a:schemeClr val="dk1"/>
                          </a:solidFill>
                          <a:effectLst/>
                          <a:latin typeface="Calibri"/>
                          <a:ea typeface="Calibri"/>
                          <a:cs typeface="Calibri"/>
                          <a:sym typeface="Arial"/>
                          <a:hlinkClick r:id="rId5"/>
                        </a:rPr>
                        <a:t>icontent.ceipa.edu.co/nucleos/pregrado/prospectiva_2/nucleo/contenidos/OA2/arbol_conceptual/raiz_sec/6/psme_oa2_raiz_ppal.html</a:t>
                      </a:r>
                      <a:endParaRPr lang="es-CO"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Calibri"/>
                          <a:ea typeface="Arial"/>
                          <a:cs typeface="Arial"/>
                          <a:sym typeface="Arial"/>
                        </a:rPr>
                        <a:t>Pestañas 2. Vincular botones</a:t>
                      </a:r>
                      <a:r>
                        <a:rPr lang="es-CO" sz="1200" b="0" i="0" u="none" strike="noStrike" cap="none" baseline="0" dirty="0" smtClean="0">
                          <a:solidFill>
                            <a:srgbClr val="FF0000"/>
                          </a:solidFill>
                          <a:effectLst/>
                          <a:latin typeface="Calibri"/>
                          <a:ea typeface="Arial"/>
                          <a:cs typeface="Arial"/>
                          <a:sym typeface="Arial"/>
                        </a:rPr>
                        <a:t> a links. Embeber </a:t>
                      </a:r>
                      <a:r>
                        <a:rPr lang="es-CO" sz="1200" b="0" i="0" u="none" strike="noStrike" cap="none" baseline="0" dirty="0" err="1" smtClean="0">
                          <a:solidFill>
                            <a:srgbClr val="FF0000"/>
                          </a:solidFill>
                          <a:effectLst/>
                          <a:latin typeface="Calibri"/>
                          <a:ea typeface="Arial"/>
                          <a:cs typeface="Arial"/>
                          <a:sym typeface="Arial"/>
                        </a:rPr>
                        <a:t>vidoe</a:t>
                      </a:r>
                      <a:r>
                        <a:rPr lang="es-CO" sz="1200" b="0" i="0" u="none" strike="noStrike" cap="none" baseline="0" dirty="0" smtClean="0">
                          <a:solidFill>
                            <a:srgbClr val="FF0000"/>
                          </a:solidFill>
                          <a:effectLst/>
                          <a:latin typeface="Calibri"/>
                          <a:ea typeface="Arial"/>
                          <a:cs typeface="Arial"/>
                          <a:sym typeface="Arial"/>
                        </a:rPr>
                        <a:t> al final:</a:t>
                      </a:r>
                      <a:endParaRPr lang="es-CO" sz="1200" b="0" i="0" u="none" strike="noStrike" cap="none" dirty="0" smtClean="0">
                        <a:solidFill>
                          <a:srgbClr val="FF0000"/>
                        </a:solidFill>
                        <a:effectLst/>
                        <a:latin typeface="Calibri"/>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Calibri"/>
                          <a:ea typeface="Arial"/>
                          <a:cs typeface="Arial"/>
                          <a:sym typeface="Arial"/>
                        </a:rPr>
                        <a:t>Agregar documento: Distribuciones de Probabilidades.pdf que se anexa en el correo</a:t>
                      </a:r>
                      <a:endParaRPr lang="es-CO" sz="1200" b="0" i="0" u="none" strike="noStrike" cap="none" dirty="0" smtClean="0">
                        <a:solidFill>
                          <a:srgbClr val="FF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1892994788"/>
              </p:ext>
            </p:extLst>
          </p:nvPr>
        </p:nvGraphicFramePr>
        <p:xfrm>
          <a:off x="0" y="2629995"/>
          <a:ext cx="12192000" cy="731520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pPr algn="just"/>
                      <a:r>
                        <a:rPr lang="es-CO" sz="1400" b="0" i="0" u="none" strike="noStrike" cap="none" dirty="0" smtClean="0">
                          <a:solidFill>
                            <a:srgbClr val="000000"/>
                          </a:solidFill>
                          <a:effectLst/>
                          <a:latin typeface="+mn-lt"/>
                          <a:ea typeface="Arial"/>
                          <a:cs typeface="Arial"/>
                          <a:sym typeface="Arial"/>
                        </a:rPr>
                        <a:t>Una vez que la fórmula del modelo de </a:t>
                      </a:r>
                      <a:r>
                        <a:rPr lang="es-CO" sz="1400" b="0" i="0" u="none" strike="noStrike" cap="none" dirty="0" smtClean="0">
                          <a:solidFill>
                            <a:srgbClr val="000000"/>
                          </a:solidFill>
                          <a:effectLst/>
                          <a:latin typeface="+mn-lt"/>
                          <a:ea typeface="Arial"/>
                          <a:cs typeface="Arial"/>
                          <a:sym typeface="Arial"/>
                        </a:rPr>
                        <a:t>regresión</a:t>
                      </a:r>
                      <a:r>
                        <a:rPr lang="es-CO" sz="1400" b="0" i="0" u="none" strike="noStrike" cap="none" baseline="0" dirty="0" smtClean="0">
                          <a:solidFill>
                            <a:srgbClr val="000000"/>
                          </a:solidFill>
                          <a:effectLst/>
                          <a:latin typeface="+mn-lt"/>
                          <a:ea typeface="Arial"/>
                          <a:cs typeface="Arial"/>
                          <a:sym typeface="Arial"/>
                        </a:rPr>
                        <a:t> m</a:t>
                      </a:r>
                      <a:r>
                        <a:rPr lang="es-CO" sz="1400" b="0" i="0" u="none" strike="noStrike" cap="none" dirty="0" smtClean="0">
                          <a:solidFill>
                            <a:srgbClr val="000000"/>
                          </a:solidFill>
                          <a:effectLst/>
                          <a:latin typeface="+mn-lt"/>
                          <a:ea typeface="Arial"/>
                          <a:cs typeface="Arial"/>
                          <a:sym typeface="Arial"/>
                        </a:rPr>
                        <a:t>últiple </a:t>
                      </a:r>
                      <a:r>
                        <a:rPr lang="es-CO" sz="1400" b="0" i="0" u="none" strike="noStrike" cap="none" dirty="0" smtClean="0">
                          <a:solidFill>
                            <a:srgbClr val="000000"/>
                          </a:solidFill>
                          <a:effectLst/>
                          <a:latin typeface="+mn-lt"/>
                          <a:ea typeface="Arial"/>
                          <a:cs typeface="Arial"/>
                          <a:sym typeface="Arial"/>
                        </a:rPr>
                        <a:t>es determinada, vendrá la posibilidad de realizar estimaciones, predicciones e inclusive simulaciones utilizando la ecuación de la función del modelo determinado. </a:t>
                      </a:r>
                    </a:p>
                    <a:p>
                      <a:pPr algn="just"/>
                      <a:r>
                        <a:rPr lang="es-CO" sz="1400" b="0" i="0" u="none" strike="noStrike" cap="none" dirty="0" smtClean="0">
                          <a:solidFill>
                            <a:srgbClr val="000000"/>
                          </a:solidFill>
                          <a:effectLst/>
                          <a:latin typeface="+mn-lt"/>
                          <a:ea typeface="Arial"/>
                          <a:cs typeface="Arial"/>
                          <a:sym typeface="Arial"/>
                        </a:rPr>
                        <a:t>Es así como para poder simular, es necesario previamente comprender la importancia de las variables aleatorias, ya que como el comportamiento futuro de las variables causales es incierto, igualmente podemos determinar su comportamiento aleatorio según su naturaleza y comportamiento histórico, ya sea una variable aleatoria discreta </a:t>
                      </a:r>
                      <a:r>
                        <a:rPr lang="es-CO" sz="1400" b="0" i="0" u="none" strike="noStrike" cap="none" dirty="0" smtClean="0">
                          <a:solidFill>
                            <a:srgbClr val="000000"/>
                          </a:solidFill>
                          <a:effectLst/>
                          <a:latin typeface="+mn-lt"/>
                          <a:ea typeface="Arial"/>
                          <a:cs typeface="Arial"/>
                          <a:sym typeface="Arial"/>
                        </a:rPr>
                        <a:t>(ver</a:t>
                      </a:r>
                      <a:r>
                        <a:rPr lang="es-CO" sz="1400" b="0" i="0" u="none" strike="noStrike" cap="none" baseline="0" dirty="0" smtClean="0">
                          <a:solidFill>
                            <a:srgbClr val="000000"/>
                          </a:solidFill>
                          <a:effectLst/>
                          <a:latin typeface="+mn-lt"/>
                          <a:ea typeface="Arial"/>
                          <a:cs typeface="Arial"/>
                          <a:sym typeface="Arial"/>
                        </a:rPr>
                        <a:t> más aquí):                               </a:t>
                      </a:r>
                      <a:r>
                        <a:rPr lang="es-CO" sz="1400" b="0" i="0" u="none" strike="noStrike" cap="none" dirty="0" smtClean="0">
                          <a:solidFill>
                            <a:srgbClr val="000000"/>
                          </a:solidFill>
                          <a:effectLst/>
                          <a:latin typeface="Arial"/>
                          <a:ea typeface="Arial"/>
                          <a:cs typeface="Arial"/>
                          <a:sym typeface="Arial"/>
                        </a:rPr>
                        <a:t>o una variable aleatoria continua:</a:t>
                      </a:r>
                      <a:endParaRPr lang="es-CO" dirty="0" smtClean="0">
                        <a:latin typeface="+mn-lt"/>
                      </a:endParaRPr>
                    </a:p>
                    <a:p>
                      <a:pPr algn="just"/>
                      <a:endParaRPr lang="es-CO" dirty="0" smtClean="0">
                        <a:latin typeface="+mn-lt"/>
                      </a:endParaRPr>
                    </a:p>
                    <a:p>
                      <a:pPr algn="just"/>
                      <a:endParaRPr lang="es-CO" dirty="0" smtClean="0">
                        <a:latin typeface="+mn-lt"/>
                      </a:endParaRPr>
                    </a:p>
                  </a:txBody>
                  <a:tcPr>
                    <a:solidFill>
                      <a:schemeClr val="bg1"/>
                    </a:solidFill>
                  </a:tcPr>
                </a:tc>
                <a:extLst>
                  <a:ext uri="{0D108BD9-81ED-4DB2-BD59-A6C34878D82A}">
                    <a16:rowId xmlns:a16="http://schemas.microsoft.com/office/drawing/2014/main" val="2201822211"/>
                  </a:ext>
                </a:extLst>
              </a:tr>
              <a:tr h="890131">
                <a:tc>
                  <a:txBody>
                    <a:bodyPr/>
                    <a:lstStyle/>
                    <a:p>
                      <a:pPr algn="just"/>
                      <a:r>
                        <a:rPr lang="es-CO" sz="1400" b="0" i="0" u="none" strike="noStrike" cap="none" dirty="0" smtClean="0">
                          <a:solidFill>
                            <a:srgbClr val="000000"/>
                          </a:solidFill>
                          <a:effectLst/>
                          <a:latin typeface="+mn-lt"/>
                          <a:ea typeface="Arial"/>
                          <a:cs typeface="Arial"/>
                          <a:sym typeface="Arial"/>
                        </a:rPr>
                        <a:t>Luego, con esa concepción, se podrá determinar la distribución probabilística que mejor se ajusta al comportamiento histórico de cada una de las variables causales, pudiendo utilizarla luego para simular escenarios futuros con cualquier </a:t>
                      </a:r>
                      <a:r>
                        <a:rPr lang="es-CO" sz="1400" b="0" i="1" u="none" strike="noStrike" cap="none" dirty="0" smtClean="0">
                          <a:solidFill>
                            <a:srgbClr val="000000"/>
                          </a:solidFill>
                          <a:effectLst/>
                          <a:latin typeface="+mn-lt"/>
                          <a:ea typeface="Arial"/>
                          <a:cs typeface="Arial"/>
                          <a:sym typeface="Arial"/>
                        </a:rPr>
                        <a:t>software</a:t>
                      </a:r>
                      <a:r>
                        <a:rPr lang="es-CO" sz="1400" b="0" i="0" u="none" strike="noStrike" cap="none" dirty="0" smtClean="0">
                          <a:solidFill>
                            <a:srgbClr val="000000"/>
                          </a:solidFill>
                          <a:effectLst/>
                          <a:latin typeface="+mn-lt"/>
                          <a:ea typeface="Arial"/>
                          <a:cs typeface="Arial"/>
                          <a:sym typeface="Arial"/>
                        </a:rPr>
                        <a:t> de </a:t>
                      </a:r>
                      <a:r>
                        <a:rPr lang="es-CO" sz="1400" b="0" i="0" u="none" strike="noStrike" cap="none" dirty="0" smtClean="0">
                          <a:solidFill>
                            <a:srgbClr val="000000"/>
                          </a:solidFill>
                          <a:effectLst/>
                          <a:latin typeface="+mn-lt"/>
                          <a:ea typeface="Arial"/>
                          <a:cs typeface="Arial"/>
                          <a:sym typeface="Arial"/>
                        </a:rPr>
                        <a:t>simulación:</a:t>
                      </a:r>
                      <a:r>
                        <a:rPr lang="es-CO" sz="1400" b="0" i="0" u="none" strike="noStrike" cap="none" baseline="0" dirty="0" smtClean="0">
                          <a:solidFill>
                            <a:srgbClr val="000000"/>
                          </a:solidFill>
                          <a:effectLst/>
                          <a:latin typeface="+mn-lt"/>
                          <a:ea typeface="Arial"/>
                          <a:cs typeface="Arial"/>
                          <a:sym typeface="Arial"/>
                        </a:rPr>
                        <a:t> </a:t>
                      </a:r>
                      <a:r>
                        <a:rPr lang="es-CO" sz="1400" b="0" i="0" u="none" strike="noStrike" cap="none" dirty="0" smtClean="0">
                          <a:solidFill>
                            <a:srgbClr val="000000"/>
                          </a:solidFill>
                          <a:effectLst/>
                          <a:latin typeface="+mn-lt"/>
                          <a:ea typeface="Arial"/>
                          <a:cs typeface="Arial"/>
                          <a:sym typeface="Arial"/>
                        </a:rPr>
                        <a:t>( ver Distribuciones de probabilidades).</a:t>
                      </a:r>
                    </a:p>
                    <a:p>
                      <a:pPr algn="just"/>
                      <a:endParaRPr lang="es-CO" sz="1400" b="0" i="0" u="none" strike="noStrike" cap="none" dirty="0" smtClean="0">
                        <a:solidFill>
                          <a:srgbClr val="000000"/>
                        </a:solidFill>
                        <a:effectLst/>
                        <a:latin typeface="+mn-lt"/>
                        <a:ea typeface="Arial"/>
                        <a:cs typeface="Arial"/>
                        <a:sym typeface="Arial"/>
                      </a:endParaRPr>
                    </a:p>
                    <a:p>
                      <a:pPr algn="just"/>
                      <a:endParaRPr lang="es-CO" sz="1400" b="0" i="0" u="none" strike="noStrike" cap="none" dirty="0" smtClean="0">
                        <a:solidFill>
                          <a:srgbClr val="000000"/>
                        </a:solidFill>
                        <a:effectLst/>
                        <a:latin typeface="+mn-lt"/>
                        <a:ea typeface="Arial"/>
                        <a:cs typeface="Arial"/>
                        <a:sym typeface="Arial"/>
                      </a:endParaRPr>
                    </a:p>
                    <a:p>
                      <a:pPr algn="just"/>
                      <a:endParaRPr lang="es-CO" sz="1400" b="0" i="0" u="none" strike="noStrike" cap="none" dirty="0" smtClean="0">
                        <a:solidFill>
                          <a:srgbClr val="000000"/>
                        </a:solidFill>
                        <a:effectLst/>
                        <a:latin typeface="+mn-lt"/>
                        <a:ea typeface="Arial"/>
                        <a:cs typeface="Arial"/>
                        <a:sym typeface="Arial"/>
                      </a:endParaRPr>
                    </a:p>
                    <a:p>
                      <a:pPr algn="just"/>
                      <a:r>
                        <a:rPr lang="es-CO" sz="1400" b="0" i="0" u="none" strike="noStrike" cap="none" dirty="0" smtClean="0">
                          <a:solidFill>
                            <a:srgbClr val="000000"/>
                          </a:solidFill>
                          <a:effectLst/>
                          <a:latin typeface="+mn-lt"/>
                          <a:ea typeface="Arial"/>
                          <a:cs typeface="Arial"/>
                          <a:sym typeface="Arial"/>
                        </a:rPr>
                        <a:t>De esta manera, se podrá finalmente simular utilizando la técnica conocida como Simulación de Montecarlo, y que podrá estudiar en el siguiente </a:t>
                      </a:r>
                      <a:r>
                        <a:rPr lang="es-CO" sz="1400" b="0" i="0" u="none" strike="noStrike" cap="none" dirty="0" smtClean="0">
                          <a:solidFill>
                            <a:srgbClr val="000000"/>
                          </a:solidFill>
                          <a:effectLst/>
                          <a:latin typeface="+mn-lt"/>
                          <a:ea typeface="Arial"/>
                          <a:cs typeface="Arial"/>
                          <a:sym typeface="Arial"/>
                        </a:rPr>
                        <a:t>botón: </a:t>
                      </a:r>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txBody>
                  <a:tcPr>
                    <a:solidFill>
                      <a:schemeClr val="bg1"/>
                    </a:solidFill>
                  </a:tcPr>
                </a:tc>
                <a:extLst>
                  <a:ext uri="{0D108BD9-81ED-4DB2-BD59-A6C34878D82A}">
                    <a16:rowId xmlns:a16="http://schemas.microsoft.com/office/drawing/2014/main" val="2304336387"/>
                  </a:ext>
                </a:extLst>
              </a:tr>
              <a:tr h="890131">
                <a:tc>
                  <a:txBody>
                    <a:bodyPr/>
                    <a:lstStyle/>
                    <a:p>
                      <a:pPr algn="just"/>
                      <a:r>
                        <a:rPr lang="es-CO" sz="1400" b="0" i="0" u="none" strike="noStrike" cap="none" dirty="0" smtClean="0">
                          <a:solidFill>
                            <a:srgbClr val="000000"/>
                          </a:solidFill>
                          <a:effectLst/>
                          <a:latin typeface="+mn-lt"/>
                          <a:ea typeface="Arial"/>
                          <a:cs typeface="Arial"/>
                          <a:sym typeface="Arial"/>
                        </a:rPr>
                        <a:t>Finalmente, en el mercado existen múltiples </a:t>
                      </a:r>
                      <a:r>
                        <a:rPr lang="es-CO" sz="1400" b="0" i="1" u="none" strike="noStrike" cap="none" dirty="0" smtClean="0">
                          <a:solidFill>
                            <a:srgbClr val="000000"/>
                          </a:solidFill>
                          <a:effectLst/>
                          <a:latin typeface="+mn-lt"/>
                          <a:ea typeface="Arial"/>
                          <a:cs typeface="Arial"/>
                          <a:sym typeface="Arial"/>
                        </a:rPr>
                        <a:t>softwares </a:t>
                      </a:r>
                      <a:r>
                        <a:rPr lang="es-CO" sz="1400" b="0" i="0" u="none" strike="noStrike" cap="none" dirty="0" smtClean="0">
                          <a:solidFill>
                            <a:srgbClr val="000000"/>
                          </a:solidFill>
                          <a:effectLst/>
                          <a:latin typeface="+mn-lt"/>
                          <a:ea typeface="Arial"/>
                          <a:cs typeface="Arial"/>
                          <a:sym typeface="Arial"/>
                        </a:rPr>
                        <a:t>de simulación, en particular, verás a continuación un ejemplo del </a:t>
                      </a:r>
                      <a:r>
                        <a:rPr lang="es-CO" sz="1400" b="0" i="0" u="none" strike="noStrike" cap="none" dirty="0" err="1" smtClean="0">
                          <a:solidFill>
                            <a:srgbClr val="000000"/>
                          </a:solidFill>
                          <a:effectLst/>
                          <a:latin typeface="+mn-lt"/>
                          <a:ea typeface="Arial"/>
                          <a:cs typeface="Arial"/>
                          <a:sym typeface="Arial"/>
                        </a:rPr>
                        <a:t>Risk</a:t>
                      </a:r>
                      <a:r>
                        <a:rPr lang="es-CO" sz="1400" b="0" i="0" u="none" strike="noStrike" cap="none" dirty="0" smtClean="0">
                          <a:solidFill>
                            <a:srgbClr val="000000"/>
                          </a:solidFill>
                          <a:effectLst/>
                          <a:latin typeface="+mn-lt"/>
                          <a:ea typeface="Arial"/>
                          <a:cs typeface="Arial"/>
                          <a:sym typeface="Arial"/>
                        </a:rPr>
                        <a:t> </a:t>
                      </a:r>
                      <a:r>
                        <a:rPr lang="es-CO" sz="1400" b="0" i="0" u="none" strike="noStrike" cap="none" dirty="0" smtClean="0">
                          <a:solidFill>
                            <a:srgbClr val="000000"/>
                          </a:solidFill>
                          <a:effectLst/>
                          <a:latin typeface="+mn-lt"/>
                          <a:ea typeface="Arial"/>
                          <a:cs typeface="Arial"/>
                          <a:sym typeface="Arial"/>
                        </a:rPr>
                        <a:t>Simulator. </a:t>
                      </a:r>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txBody>
                  <a:tcPr>
                    <a:solidFill>
                      <a:schemeClr val="bg1"/>
                    </a:solidFill>
                  </a:tcPr>
                </a:tc>
                <a:extLst>
                  <a:ext uri="{0D108BD9-81ED-4DB2-BD59-A6C34878D82A}">
                    <a16:rowId xmlns:a16="http://schemas.microsoft.com/office/drawing/2014/main" val="3743366885"/>
                  </a:ext>
                </a:extLst>
              </a:tr>
            </a:tbl>
          </a:graphicData>
        </a:graphic>
      </p:graphicFrame>
      <p:sp>
        <p:nvSpPr>
          <p:cNvPr id="13" name="Rectángulo 12"/>
          <p:cNvSpPr/>
          <p:nvPr/>
        </p:nvSpPr>
        <p:spPr>
          <a:xfrm>
            <a:off x="1772657" y="8153094"/>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a:t>
            </a:r>
            <a:r>
              <a:rPr lang="es-CO" dirty="0" smtClean="0">
                <a:solidFill>
                  <a:schemeClr val="tx1"/>
                </a:solidFill>
              </a:rPr>
              <a:t>: </a:t>
            </a:r>
            <a:r>
              <a:rPr lang="es-CO" dirty="0" smtClean="0">
                <a:solidFill>
                  <a:schemeClr val="tx1"/>
                </a:solidFill>
              </a:rPr>
              <a:t> </a:t>
            </a:r>
            <a:r>
              <a:rPr lang="es-CO" dirty="0" smtClean="0">
                <a:solidFill>
                  <a:schemeClr val="tx1"/>
                </a:solidFill>
              </a:rPr>
              <a:t>SIMULACIÓN </a:t>
            </a:r>
            <a:r>
              <a:rPr lang="es-CO" dirty="0">
                <a:solidFill>
                  <a:schemeClr val="tx1"/>
                </a:solidFill>
              </a:rPr>
              <a:t>EN RISK "Manejo </a:t>
            </a:r>
            <a:r>
              <a:rPr lang="es-CO" dirty="0" smtClean="0">
                <a:solidFill>
                  <a:schemeClr val="tx1"/>
                </a:solidFill>
              </a:rPr>
              <a:t>Básico"</a:t>
            </a:r>
            <a:endParaRPr lang="es-CO" dirty="0">
              <a:solidFill>
                <a:schemeClr val="tx1"/>
              </a:solidFill>
            </a:endParaRP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u="sng" dirty="0">
                <a:hlinkClick r:id="rId6"/>
              </a:rPr>
              <a:t>https://www.youtube.com/watch?v=7wolYkAwUgE</a:t>
            </a:r>
            <a:endParaRPr lang="es-CO" dirty="0" smtClean="0">
              <a:solidFill>
                <a:srgbClr val="FF0000"/>
              </a:solidFill>
            </a:endParaRPr>
          </a:p>
          <a:p>
            <a:r>
              <a:rPr lang="es-CO" dirty="0" smtClean="0">
                <a:solidFill>
                  <a:srgbClr val="FF0000"/>
                </a:solidFill>
              </a:rPr>
              <a:t>Información: </a:t>
            </a:r>
            <a:r>
              <a:rPr lang="es-CO" dirty="0">
                <a:hlinkClick r:id="rId7"/>
              </a:rPr>
              <a:t>Joel 9R </a:t>
            </a:r>
            <a:r>
              <a:rPr lang="es-CO" dirty="0" err="1">
                <a:hlinkClick r:id="rId7"/>
              </a:rPr>
              <a:t>Jimenez</a:t>
            </a:r>
            <a:r>
              <a:rPr lang="es-CO" dirty="0" smtClean="0">
                <a:solidFill>
                  <a:schemeClr val="tx1"/>
                </a:solidFill>
              </a:rPr>
              <a:t>. 2016.</a:t>
            </a:r>
            <a:r>
              <a:rPr lang="es-CO" dirty="0" smtClean="0"/>
              <a:t>.</a:t>
            </a:r>
            <a:r>
              <a:rPr lang="es-CO" dirty="0" smtClean="0">
                <a:solidFill>
                  <a:schemeClr val="tx1"/>
                </a:solidFill>
              </a:rPr>
              <a:t> </a:t>
            </a:r>
            <a:r>
              <a:rPr lang="es-CO" dirty="0" smtClean="0">
                <a:solidFill>
                  <a:schemeClr val="tx1"/>
                </a:solidFill>
              </a:rPr>
              <a:t>[Archivo de video]. </a:t>
            </a:r>
            <a:r>
              <a:rPr lang="es-CO" dirty="0">
                <a:solidFill>
                  <a:schemeClr val="tx1"/>
                </a:solidFill>
              </a:rPr>
              <a:t>Recuperado de</a:t>
            </a:r>
            <a:r>
              <a:rPr lang="es-CO" dirty="0" smtClean="0">
                <a:solidFill>
                  <a:schemeClr val="tx1"/>
                </a:solidFill>
              </a:rPr>
              <a:t>: </a:t>
            </a:r>
            <a:r>
              <a:rPr lang="es-CO" u="sng" dirty="0">
                <a:hlinkClick r:id="rId6"/>
              </a:rPr>
              <a:t>https://www.youtube.com/watch?v=7wolYkAwUgE</a:t>
            </a:r>
            <a:endParaRPr lang="es-CO" dirty="0">
              <a:solidFill>
                <a:srgbClr val="FF0000"/>
              </a:solidFill>
            </a:endParaRPr>
          </a:p>
        </p:txBody>
      </p:sp>
      <p:sp>
        <p:nvSpPr>
          <p:cNvPr id="14" name="CuadroTexto 13"/>
          <p:cNvSpPr txBox="1"/>
          <p:nvPr/>
        </p:nvSpPr>
        <p:spPr>
          <a:xfrm>
            <a:off x="3929021" y="771825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4" name="Rectángulo 3"/>
          <p:cNvSpPr/>
          <p:nvPr/>
        </p:nvSpPr>
        <p:spPr>
          <a:xfrm>
            <a:off x="-1136469" y="2629995"/>
            <a:ext cx="1136469" cy="156318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1123408" y="4197578"/>
            <a:ext cx="1133420" cy="30567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326015" y="165861"/>
            <a:ext cx="9709500" cy="369332"/>
          </a:xfrm>
          <a:prstGeom prst="rect">
            <a:avLst/>
          </a:prstGeom>
        </p:spPr>
        <p:txBody>
          <a:bodyPr wrap="square">
            <a:spAutoFit/>
          </a:bodyPr>
          <a:lstStyle/>
          <a:p>
            <a:pPr algn="ctr"/>
            <a:r>
              <a:rPr lang="es-ES" sz="1800" b="1" dirty="0">
                <a:latin typeface="Arial" panose="020B0604020202020204" pitchFamily="34" charset="0"/>
                <a:ea typeface="Times New Roman" panose="02020603050405020304" pitchFamily="18" charset="0"/>
              </a:rPr>
              <a:t>Simulación de escenarios: </a:t>
            </a:r>
            <a:r>
              <a:rPr lang="es-ES" sz="1800" b="1" dirty="0" smtClean="0">
                <a:latin typeface="Arial" panose="020B0604020202020204" pitchFamily="34" charset="0"/>
                <a:ea typeface="Times New Roman" panose="02020603050405020304" pitchFamily="18" charset="0"/>
              </a:rPr>
              <a:t>útil </a:t>
            </a:r>
            <a:r>
              <a:rPr lang="es-ES" sz="1800" b="1" dirty="0">
                <a:latin typeface="Arial" panose="020B0604020202020204" pitchFamily="34" charset="0"/>
                <a:ea typeface="Times New Roman" panose="02020603050405020304" pitchFamily="18" charset="0"/>
              </a:rPr>
              <a:t>técnica para valorar la multiplicidad de escenarios</a:t>
            </a:r>
            <a:endParaRPr lang="es-CO" sz="1800" dirty="0"/>
          </a:p>
        </p:txBody>
      </p:sp>
      <p:sp>
        <p:nvSpPr>
          <p:cNvPr id="17" name="Rectángulo 16"/>
          <p:cNvSpPr/>
          <p:nvPr/>
        </p:nvSpPr>
        <p:spPr>
          <a:xfrm>
            <a:off x="4097382" y="3570110"/>
            <a:ext cx="1332412" cy="226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8" name="Rectángulo 17"/>
          <p:cNvSpPr/>
          <p:nvPr/>
        </p:nvSpPr>
        <p:spPr>
          <a:xfrm>
            <a:off x="4868090" y="4899924"/>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t>
            </a:r>
            <a:r>
              <a:rPr lang="es-CO" dirty="0" smtClean="0"/>
              <a:t>aquí</a:t>
            </a:r>
            <a:endParaRPr lang="es-CO" dirty="0"/>
          </a:p>
        </p:txBody>
      </p:sp>
      <p:sp>
        <p:nvSpPr>
          <p:cNvPr id="19" name="Rectángulo 18"/>
          <p:cNvSpPr/>
          <p:nvPr/>
        </p:nvSpPr>
        <p:spPr>
          <a:xfrm>
            <a:off x="8235875" y="3595493"/>
            <a:ext cx="1188721" cy="215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0" name="Rectángulo 19"/>
          <p:cNvSpPr/>
          <p:nvPr/>
        </p:nvSpPr>
        <p:spPr>
          <a:xfrm>
            <a:off x="4763588" y="5974854"/>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t>
            </a:r>
            <a:r>
              <a:rPr lang="es-CO" dirty="0" smtClean="0"/>
              <a:t>aquí</a:t>
            </a:r>
            <a:endParaRPr lang="es-CO" dirty="0"/>
          </a:p>
        </p:txBody>
      </p:sp>
      <p:sp>
        <p:nvSpPr>
          <p:cNvPr id="2" name="Rectángulo 1"/>
          <p:cNvSpPr/>
          <p:nvPr/>
        </p:nvSpPr>
        <p:spPr>
          <a:xfrm>
            <a:off x="-1146481" y="3257697"/>
            <a:ext cx="1079142" cy="307777"/>
          </a:xfrm>
          <a:prstGeom prst="rect">
            <a:avLst/>
          </a:prstGeom>
        </p:spPr>
        <p:txBody>
          <a:bodyPr wrap="none">
            <a:spAutoFit/>
          </a:bodyPr>
          <a:lstStyle/>
          <a:p>
            <a:r>
              <a:rPr lang="es-CO" dirty="0">
                <a:solidFill>
                  <a:srgbClr val="FF0000"/>
                </a:solidFill>
              </a:rPr>
              <a:t>296781533</a:t>
            </a:r>
          </a:p>
        </p:txBody>
      </p:sp>
      <p:sp>
        <p:nvSpPr>
          <p:cNvPr id="3" name="Rectángulo 2"/>
          <p:cNvSpPr/>
          <p:nvPr/>
        </p:nvSpPr>
        <p:spPr>
          <a:xfrm>
            <a:off x="-1196174" y="5257667"/>
            <a:ext cx="1178528" cy="307777"/>
          </a:xfrm>
          <a:prstGeom prst="rect">
            <a:avLst/>
          </a:prstGeom>
        </p:spPr>
        <p:txBody>
          <a:bodyPr wrap="none">
            <a:spAutoFit/>
          </a:bodyPr>
          <a:lstStyle/>
          <a:p>
            <a:r>
              <a:rPr lang="es-CO" dirty="0">
                <a:solidFill>
                  <a:srgbClr val="FF0000"/>
                </a:solidFill>
              </a:rPr>
              <a:t>1428374894</a:t>
            </a:r>
          </a:p>
        </p:txBody>
      </p:sp>
    </p:spTree>
    <p:extLst>
      <p:ext uri="{BB962C8B-B14F-4D97-AF65-F5344CB8AC3E}">
        <p14:creationId xmlns:p14="http://schemas.microsoft.com/office/powerpoint/2010/main" val="252403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a:t>
            </a:r>
            <a:r>
              <a:rPr lang="es-ES" dirty="0" smtClean="0">
                <a:solidFill>
                  <a:srgbClr val="00C000"/>
                </a:solidFill>
                <a:latin typeface="Arial"/>
                <a:ea typeface="Arial"/>
                <a:cs typeface="Arial"/>
                <a:sym typeface="Arial"/>
              </a:rPr>
              <a:t>_oa2_rama4b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414191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1734460395"/>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err="1" smtClean="0">
                          <a:solidFill>
                            <a:srgbClr val="FF0000"/>
                          </a:solidFill>
                          <a:effectLst/>
                          <a:latin typeface="Arial"/>
                          <a:ea typeface="Arial"/>
                          <a:cs typeface="Arial"/>
                          <a:sym typeface="Arial"/>
                        </a:rPr>
                        <a:t>Puzzle</a:t>
                      </a:r>
                      <a:r>
                        <a:rPr lang="es-CO" sz="1200" b="0" i="0" u="none" strike="noStrike" cap="none" baseline="0" dirty="0" smtClean="0">
                          <a:solidFill>
                            <a:srgbClr val="FF0000"/>
                          </a:solidFill>
                          <a:effectLst/>
                          <a:latin typeface="Arial"/>
                          <a:ea typeface="Arial"/>
                          <a:cs typeface="Arial"/>
                          <a:sym typeface="Arial"/>
                        </a:rPr>
                        <a:t> con imagen</a:t>
                      </a:r>
                      <a:endParaRPr lang="es-CO" sz="1200" b="0" i="0" u="none" strike="noStrike" cap="none" dirty="0" smtClean="0">
                        <a:solidFill>
                          <a:srgbClr val="FF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835590196"/>
              </p:ext>
            </p:extLst>
          </p:nvPr>
        </p:nvGraphicFramePr>
        <p:xfrm>
          <a:off x="10012" y="1811396"/>
          <a:ext cx="12192000" cy="414528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pPr algn="just"/>
                      <a:endParaRPr lang="es-CO" dirty="0" smtClean="0">
                        <a:latin typeface="+mn-lt"/>
                      </a:endParaRPr>
                    </a:p>
                    <a:p>
                      <a:pPr algn="ctr"/>
                      <a:r>
                        <a:rPr lang="es-CO" i="1" dirty="0" smtClean="0">
                          <a:solidFill>
                            <a:schemeClr val="bg1">
                              <a:lumMod val="50000"/>
                            </a:schemeClr>
                          </a:solidFill>
                          <a:latin typeface="+mn-lt"/>
                        </a:rPr>
                        <a:t>Arma correctamente la imagen deslizando las piezas.</a:t>
                      </a: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p>
                      <a:pPr algn="just"/>
                      <a:endParaRPr lang="es-CO" dirty="0" smtClean="0">
                        <a:latin typeface="+mn-lt"/>
                      </a:endParaRPr>
                    </a:p>
                  </a:txBody>
                  <a:tcPr>
                    <a:solidFill>
                      <a:schemeClr val="bg1"/>
                    </a:solidFill>
                  </a:tcPr>
                </a:tc>
                <a:extLst>
                  <a:ext uri="{0D108BD9-81ED-4DB2-BD59-A6C34878D82A}">
                    <a16:rowId xmlns:a16="http://schemas.microsoft.com/office/drawing/2014/main" val="2201822211"/>
                  </a:ext>
                </a:extLst>
              </a:tr>
            </a:tbl>
          </a:graphicData>
        </a:graphic>
      </p:graphicFrame>
      <p:sp>
        <p:nvSpPr>
          <p:cNvPr id="15" name="Rectángulo 14"/>
          <p:cNvSpPr/>
          <p:nvPr/>
        </p:nvSpPr>
        <p:spPr>
          <a:xfrm>
            <a:off x="-1123408" y="1807035"/>
            <a:ext cx="1133420" cy="30567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326015" y="165861"/>
            <a:ext cx="9709500" cy="369332"/>
          </a:xfrm>
          <a:prstGeom prst="rect">
            <a:avLst/>
          </a:prstGeom>
        </p:spPr>
        <p:txBody>
          <a:bodyPr wrap="square">
            <a:spAutoFit/>
          </a:bodyPr>
          <a:lstStyle/>
          <a:p>
            <a:pPr algn="ctr"/>
            <a:r>
              <a:rPr lang="es-ES" sz="1800" b="1" dirty="0">
                <a:latin typeface="Arial" panose="020B0604020202020204" pitchFamily="34" charset="0"/>
                <a:ea typeface="Times New Roman" panose="02020603050405020304" pitchFamily="18" charset="0"/>
              </a:rPr>
              <a:t>Simulación de escenarios: </a:t>
            </a:r>
            <a:r>
              <a:rPr lang="es-ES" sz="1800" b="1" dirty="0" smtClean="0">
                <a:latin typeface="Arial" panose="020B0604020202020204" pitchFamily="34" charset="0"/>
                <a:ea typeface="Times New Roman" panose="02020603050405020304" pitchFamily="18" charset="0"/>
              </a:rPr>
              <a:t>útil </a:t>
            </a:r>
            <a:r>
              <a:rPr lang="es-ES" sz="1800" b="1" dirty="0">
                <a:latin typeface="Arial" panose="020B0604020202020204" pitchFamily="34" charset="0"/>
                <a:ea typeface="Times New Roman" panose="02020603050405020304" pitchFamily="18" charset="0"/>
              </a:rPr>
              <a:t>técnica para valorar la multiplicidad de escenarios</a:t>
            </a:r>
            <a:endParaRPr lang="es-CO" sz="1800" dirty="0"/>
          </a:p>
        </p:txBody>
      </p:sp>
      <p:sp>
        <p:nvSpPr>
          <p:cNvPr id="3" name="Rectángulo 2"/>
          <p:cNvSpPr/>
          <p:nvPr/>
        </p:nvSpPr>
        <p:spPr>
          <a:xfrm>
            <a:off x="-1178528" y="2750466"/>
            <a:ext cx="1178528" cy="307777"/>
          </a:xfrm>
          <a:prstGeom prst="rect">
            <a:avLst/>
          </a:prstGeom>
        </p:spPr>
        <p:txBody>
          <a:bodyPr wrap="none">
            <a:spAutoFit/>
          </a:bodyPr>
          <a:lstStyle/>
          <a:p>
            <a:r>
              <a:rPr lang="es-CO" dirty="0">
                <a:solidFill>
                  <a:srgbClr val="FF0000"/>
                </a:solidFill>
              </a:rPr>
              <a:t>1428374894</a:t>
            </a:r>
          </a:p>
        </p:txBody>
      </p:sp>
      <p:sp>
        <p:nvSpPr>
          <p:cNvPr id="21" name="Rectángulo 20"/>
          <p:cNvSpPr/>
          <p:nvPr/>
        </p:nvSpPr>
        <p:spPr>
          <a:xfrm>
            <a:off x="1207621" y="1258375"/>
            <a:ext cx="1178528" cy="307777"/>
          </a:xfrm>
          <a:prstGeom prst="rect">
            <a:avLst/>
          </a:prstGeom>
        </p:spPr>
        <p:txBody>
          <a:bodyPr wrap="none">
            <a:spAutoFit/>
          </a:bodyPr>
          <a:lstStyle/>
          <a:p>
            <a:r>
              <a:rPr lang="es-CO" dirty="0">
                <a:solidFill>
                  <a:srgbClr val="FF0000"/>
                </a:solidFill>
              </a:rPr>
              <a:t>1428374894</a:t>
            </a:r>
          </a:p>
        </p:txBody>
      </p:sp>
      <p:pic>
        <p:nvPicPr>
          <p:cNvPr id="5" name="Picture 2" descr="the word variable wooden cubes with burnt letters, variable life, gray background top view, scattered cubes around random let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554" y="2750466"/>
            <a:ext cx="4494943" cy="314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89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96"/>
        <p:cNvGrpSpPr/>
        <p:nvPr/>
      </p:nvGrpSpPr>
      <p:grpSpPr>
        <a:xfrm>
          <a:off x="0" y="0"/>
          <a:ext cx="0" cy="0"/>
          <a:chOff x="0" y="0"/>
          <a:chExt cx="0" cy="0"/>
        </a:xfrm>
      </p:grpSpPr>
      <p:sp>
        <p:nvSpPr>
          <p:cNvPr id="1097" name="Google Shape;1097;p16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1</a:t>
            </a:r>
            <a:endParaRPr dirty="0">
              <a:solidFill>
                <a:srgbClr val="00C000"/>
              </a:solidFill>
            </a:endParaRPr>
          </a:p>
        </p:txBody>
      </p:sp>
      <p:sp>
        <p:nvSpPr>
          <p:cNvPr id="1098" name="Google Shape;1098;p16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a:t>
            </a:r>
            <a:r>
              <a:rPr lang="es-ES" dirty="0" smtClean="0">
                <a:solidFill>
                  <a:srgbClr val="00C000"/>
                </a:solidFill>
                <a:latin typeface="Arial"/>
                <a:ea typeface="Arial"/>
                <a:cs typeface="Arial"/>
                <a:sym typeface="Arial"/>
              </a:rPr>
              <a:t>_oa2_hoja1</a:t>
            </a:r>
            <a:endParaRPr dirty="0">
              <a:solidFill>
                <a:srgbClr val="00C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graphicFrame>
        <p:nvGraphicFramePr>
          <p:cNvPr id="6" name="Google Shape;926;p138"/>
          <p:cNvGraphicFramePr/>
          <p:nvPr>
            <p:extLst>
              <p:ext uri="{D42A27DB-BD31-4B8C-83A1-F6EECF244321}">
                <p14:modId xmlns:p14="http://schemas.microsoft.com/office/powerpoint/2010/main" val="153197593"/>
              </p:ext>
            </p:extLst>
          </p:nvPr>
        </p:nvGraphicFramePr>
        <p:xfrm>
          <a:off x="25200" y="439392"/>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Poner botón descargable con el caso </a:t>
                      </a:r>
                      <a:r>
                        <a:rPr lang="es-CO" sz="1200" baseline="0" dirty="0" smtClean="0">
                          <a:solidFill>
                            <a:srgbClr val="FF0000"/>
                          </a:solidFill>
                          <a:latin typeface="Arial"/>
                          <a:ea typeface="Arial"/>
                          <a:cs typeface="Arial"/>
                          <a:sym typeface="Arial"/>
                        </a:rPr>
                        <a:t> que </a:t>
                      </a:r>
                      <a:r>
                        <a:rPr lang="es-CO" sz="1200" dirty="0" smtClean="0">
                          <a:solidFill>
                            <a:srgbClr val="FF0000"/>
                          </a:solidFill>
                          <a:latin typeface="Arial"/>
                          <a:ea typeface="Arial"/>
                          <a:cs typeface="Arial"/>
                          <a:sym typeface="Arial"/>
                        </a:rPr>
                        <a:t>se </a:t>
                      </a:r>
                      <a:r>
                        <a:rPr lang="es-CO" sz="1200" dirty="0" smtClean="0">
                          <a:solidFill>
                            <a:srgbClr val="FF0000"/>
                          </a:solidFill>
                          <a:latin typeface="Arial"/>
                          <a:ea typeface="Arial"/>
                          <a:cs typeface="Arial"/>
                          <a:sym typeface="Arial"/>
                        </a:rPr>
                        <a:t>anexa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8" name="Rectángulo 7"/>
          <p:cNvSpPr/>
          <p:nvPr/>
        </p:nvSpPr>
        <p:spPr>
          <a:xfrm>
            <a:off x="12600" y="1262790"/>
            <a:ext cx="12192000" cy="307884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0" name="Rectángulo 9"/>
          <p:cNvSpPr/>
          <p:nvPr/>
        </p:nvSpPr>
        <p:spPr>
          <a:xfrm>
            <a:off x="107507" y="4341631"/>
            <a:ext cx="11483302" cy="253916"/>
          </a:xfrm>
          <a:prstGeom prst="rect">
            <a:avLst/>
          </a:prstGeom>
        </p:spPr>
        <p:txBody>
          <a:bodyPr wrap="square">
            <a:spAutoFit/>
          </a:bodyPr>
          <a:lstStyle/>
          <a:p>
            <a:pPr algn="just">
              <a:tabLst>
                <a:tab pos="2806065" algn="ctr"/>
                <a:tab pos="5612130" algn="r"/>
                <a:tab pos="449580" algn="l"/>
              </a:tabLst>
            </a:pPr>
            <a:endParaRPr lang="es-CO" sz="1050" b="1" dirty="0">
              <a:solidFill>
                <a:schemeClr val="tx1"/>
              </a:solidFill>
              <a:effectLst/>
              <a:latin typeface="Times New Roman" panose="02020603050405020304" pitchFamily="18" charset="0"/>
              <a:ea typeface="Times New Roman" panose="02020603050405020304" pitchFamily="18" charset="0"/>
            </a:endParaRPr>
          </a:p>
        </p:txBody>
      </p:sp>
      <p:pic>
        <p:nvPicPr>
          <p:cNvPr id="2050" name="Picture 2" descr="Icono de descarga en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706" y="2491769"/>
            <a:ext cx="1490357" cy="154003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673752" y="1722279"/>
            <a:ext cx="9036493" cy="307777"/>
          </a:xfrm>
          <a:prstGeom prst="rect">
            <a:avLst/>
          </a:prstGeom>
        </p:spPr>
        <p:txBody>
          <a:bodyPr wrap="square">
            <a:spAutoFit/>
          </a:bodyPr>
          <a:lstStyle/>
          <a:p>
            <a:pPr algn="just"/>
            <a:r>
              <a:rPr lang="es-CO" dirty="0" smtClean="0">
                <a:latin typeface="Arial" panose="020B0604020202020204" pitchFamily="34" charset="0"/>
                <a:ea typeface="Times New Roman" panose="02020603050405020304" pitchFamily="18" charset="0"/>
              </a:rPr>
              <a:t>Revisa </a:t>
            </a:r>
            <a:r>
              <a:rPr lang="es-CO" dirty="0">
                <a:latin typeface="Arial" panose="020B0604020202020204" pitchFamily="34" charset="0"/>
                <a:ea typeface="Times New Roman" panose="02020603050405020304" pitchFamily="18" charset="0"/>
              </a:rPr>
              <a:t>la documentación expuesta en la Rama 1 y </a:t>
            </a:r>
            <a:r>
              <a:rPr lang="es-CO" dirty="0" smtClean="0">
                <a:latin typeface="Arial" panose="020B0604020202020204" pitchFamily="34" charset="0"/>
                <a:ea typeface="Times New Roman" panose="02020603050405020304" pitchFamily="18" charset="0"/>
              </a:rPr>
              <a:t>aplícala </a:t>
            </a:r>
            <a:r>
              <a:rPr lang="es-CO" dirty="0">
                <a:latin typeface="Arial" panose="020B0604020202020204" pitchFamily="34" charset="0"/>
                <a:ea typeface="Times New Roman" panose="02020603050405020304" pitchFamily="18" charset="0"/>
              </a:rPr>
              <a:t>para resolver esta situación </a:t>
            </a:r>
            <a:r>
              <a:rPr lang="es-CO" dirty="0" err="1">
                <a:latin typeface="Arial" panose="020B0604020202020204" pitchFamily="34" charset="0"/>
                <a:ea typeface="Times New Roman" panose="02020603050405020304" pitchFamily="18" charset="0"/>
              </a:rPr>
              <a:t>problémica</a:t>
            </a:r>
            <a:r>
              <a:rPr lang="es-CO" dirty="0">
                <a:latin typeface="Arial" panose="020B0604020202020204" pitchFamily="34" charset="0"/>
                <a:ea typeface="Times New Roman" panose="02020603050405020304" pitchFamily="18" charset="0"/>
              </a:rPr>
              <a:t>:</a:t>
            </a:r>
            <a:endParaRPr lang="es-CO" sz="1050" dirty="0">
              <a:effectLst/>
              <a:latin typeface="Times New Roman" panose="02020603050405020304" pitchFamily="18" charset="0"/>
              <a:ea typeface="Times New Roman" panose="02020603050405020304" pitchFamily="18" charset="0"/>
            </a:endParaRPr>
          </a:p>
        </p:txBody>
      </p:sp>
      <p:sp>
        <p:nvSpPr>
          <p:cNvPr id="9" name="Rectángulo 8"/>
          <p:cNvSpPr/>
          <p:nvPr/>
        </p:nvSpPr>
        <p:spPr>
          <a:xfrm>
            <a:off x="0" y="69652"/>
            <a:ext cx="9627325" cy="369332"/>
          </a:xfrm>
          <a:prstGeom prst="rect">
            <a:avLst/>
          </a:prstGeom>
        </p:spPr>
        <p:txBody>
          <a:bodyPr wrap="square">
            <a:spAutoFit/>
          </a:bodyPr>
          <a:lstStyle/>
          <a:p>
            <a:pPr algn="ctr"/>
            <a:r>
              <a:rPr lang="es-ES" sz="1800" b="1" dirty="0">
                <a:latin typeface="Arial" panose="020B0604020202020204" pitchFamily="34" charset="0"/>
                <a:ea typeface="Times New Roman" panose="02020603050405020304" pitchFamily="18" charset="0"/>
              </a:rPr>
              <a:t>Optimización de recursos, una técnica fundamental para el profesional administrativo</a:t>
            </a:r>
            <a:endParaRPr lang="es-CO"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245"/>
        <p:cNvGrpSpPr/>
        <p:nvPr/>
      </p:nvGrpSpPr>
      <p:grpSpPr>
        <a:xfrm>
          <a:off x="0" y="0"/>
          <a:ext cx="0" cy="0"/>
          <a:chOff x="0" y="0"/>
          <a:chExt cx="0" cy="0"/>
        </a:xfrm>
      </p:grpSpPr>
      <p:sp>
        <p:nvSpPr>
          <p:cNvPr id="246" name="Google Shape;24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latin typeface="Arial"/>
                <a:ea typeface="Arial"/>
                <a:cs typeface="Arial"/>
                <a:sym typeface="Arial"/>
              </a:rPr>
              <a:t>Presentación</a:t>
            </a:r>
            <a:endParaRPr dirty="0">
              <a:solidFill>
                <a:srgbClr val="00C000"/>
              </a:solidFill>
              <a:latin typeface="Arial"/>
              <a:ea typeface="Arial"/>
              <a:cs typeface="Arial"/>
              <a:sym typeface="Arial"/>
            </a:endParaRPr>
          </a:p>
        </p:txBody>
      </p:sp>
      <p:sp>
        <p:nvSpPr>
          <p:cNvPr id="247" name="Google Shape;24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err="1" smtClean="0">
                <a:solidFill>
                  <a:srgbClr val="00C000"/>
                </a:solidFill>
                <a:latin typeface="Arial"/>
                <a:ea typeface="Arial"/>
                <a:cs typeface="Arial"/>
                <a:sym typeface="Arial"/>
              </a:rPr>
              <a:t>gr_presentación</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027607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2</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a:t>
            </a:r>
            <a:r>
              <a:rPr lang="es-ES" dirty="0" smtClean="0">
                <a:solidFill>
                  <a:srgbClr val="00C000"/>
                </a:solidFill>
                <a:latin typeface="Arial"/>
                <a:ea typeface="Arial"/>
                <a:cs typeface="Arial"/>
                <a:sym typeface="Arial"/>
              </a:rPr>
              <a:t>_oa2_hoja2</a:t>
            </a:r>
            <a:endParaRPr dirty="0">
              <a:solidFill>
                <a:srgbClr val="00C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2981190954"/>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Solo texto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278239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p:cNvSpPr/>
          <p:nvPr/>
        </p:nvSpPr>
        <p:spPr>
          <a:xfrm>
            <a:off x="25200" y="1443280"/>
            <a:ext cx="12057943" cy="1277273"/>
          </a:xfrm>
          <a:prstGeom prst="rect">
            <a:avLst/>
          </a:prstGeom>
        </p:spPr>
        <p:txBody>
          <a:bodyPr wrap="square">
            <a:spAutoFit/>
          </a:bodyPr>
          <a:lstStyle/>
          <a:p>
            <a:pPr algn="just"/>
            <a:r>
              <a:rPr lang="es-CO" dirty="0" smtClean="0">
                <a:latin typeface="Arial" panose="020B0604020202020204" pitchFamily="34" charset="0"/>
                <a:ea typeface="Times New Roman" panose="02020603050405020304" pitchFamily="18" charset="0"/>
              </a:rPr>
              <a:t>Revisa </a:t>
            </a:r>
            <a:r>
              <a:rPr lang="es-CO" dirty="0">
                <a:latin typeface="Arial" panose="020B0604020202020204" pitchFamily="34" charset="0"/>
                <a:ea typeface="Times New Roman" panose="02020603050405020304" pitchFamily="18" charset="0"/>
              </a:rPr>
              <a:t>la documentación expuesta en la Rama 2 </a:t>
            </a:r>
            <a:r>
              <a:rPr lang="es-CO" dirty="0" smtClean="0">
                <a:latin typeface="Arial" panose="020B0604020202020204" pitchFamily="34" charset="0"/>
                <a:ea typeface="Times New Roman" panose="02020603050405020304" pitchFamily="18" charset="0"/>
              </a:rPr>
              <a:t>y responde </a:t>
            </a:r>
            <a:r>
              <a:rPr lang="es-CO" dirty="0">
                <a:latin typeface="Arial" panose="020B0604020202020204" pitchFamily="34" charset="0"/>
                <a:ea typeface="Times New Roman" panose="02020603050405020304" pitchFamily="18" charset="0"/>
              </a:rPr>
              <a:t>las siguientes </a:t>
            </a:r>
            <a:r>
              <a:rPr lang="es-CO" dirty="0" smtClean="0">
                <a:latin typeface="Arial" panose="020B0604020202020204" pitchFamily="34" charset="0"/>
                <a:ea typeface="Times New Roman" panose="02020603050405020304" pitchFamily="18" charset="0"/>
              </a:rPr>
              <a:t>preguntas:</a:t>
            </a:r>
          </a:p>
          <a:p>
            <a:pPr algn="just"/>
            <a:endParaRPr lang="es-CO" sz="1050" dirty="0">
              <a:latin typeface="Arial" panose="020B0604020202020204" pitchFamily="34" charset="0"/>
              <a:ea typeface="Times New Roman" panose="02020603050405020304" pitchFamily="18" charset="0"/>
            </a:endParaRPr>
          </a:p>
          <a:p>
            <a:pPr algn="just"/>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¿Las variables siempre tendrán correlación entre </a:t>
            </a:r>
            <a:r>
              <a:rPr lang="es-CO" dirty="0" smtClean="0">
                <a:latin typeface="Arial" panose="020B0604020202020204" pitchFamily="34" charset="0"/>
                <a:ea typeface="Times New Roman" panose="02020603050405020304" pitchFamily="18" charset="0"/>
              </a:rPr>
              <a:t>sí, sin </a:t>
            </a:r>
            <a:r>
              <a:rPr lang="es-CO" dirty="0">
                <a:latin typeface="Arial" panose="020B0604020202020204" pitchFamily="34" charset="0"/>
                <a:ea typeface="Times New Roman" panose="02020603050405020304" pitchFamily="18" charset="0"/>
              </a:rPr>
              <a:t>importar si son variables causales o de efecto?</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¿Mientras la correlación sea mayor, la regresión será mejor?</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¿Será aplicable a la idea de </a:t>
            </a:r>
            <a:r>
              <a:rPr lang="es-CO" dirty="0" smtClean="0">
                <a:latin typeface="Arial" panose="020B0604020202020204" pitchFamily="34" charset="0"/>
                <a:ea typeface="Times New Roman" panose="02020603050405020304" pitchFamily="18" charset="0"/>
              </a:rPr>
              <a:t>proyecto </a:t>
            </a:r>
            <a:r>
              <a:rPr lang="es-CO" dirty="0">
                <a:latin typeface="Arial" panose="020B0604020202020204" pitchFamily="34" charset="0"/>
                <a:ea typeface="Times New Roman" panose="02020603050405020304" pitchFamily="18" charset="0"/>
              </a:rPr>
              <a:t>desarrollada en la NAVE?</a:t>
            </a:r>
            <a:endParaRPr lang="es-CO" sz="1050" dirty="0">
              <a:effectLst/>
              <a:latin typeface="Times New Roman" panose="02020603050405020304" pitchFamily="18" charset="0"/>
              <a:ea typeface="Times New Roman" panose="02020603050405020304" pitchFamily="18" charset="0"/>
            </a:endParaRPr>
          </a:p>
        </p:txBody>
      </p:sp>
      <p:sp>
        <p:nvSpPr>
          <p:cNvPr id="4" name="Rectángulo 3"/>
          <p:cNvSpPr/>
          <p:nvPr/>
        </p:nvSpPr>
        <p:spPr>
          <a:xfrm>
            <a:off x="0" y="0"/>
            <a:ext cx="2244525" cy="307777"/>
          </a:xfrm>
          <a:prstGeom prst="rect">
            <a:avLst/>
          </a:prstGeom>
        </p:spPr>
        <p:txBody>
          <a:bodyPr wrap="none">
            <a:spAutoFit/>
          </a:bodyPr>
          <a:lstStyle/>
          <a:p>
            <a:r>
              <a:rPr lang="es-ES" b="1" dirty="0">
                <a:latin typeface="Arial" panose="020B0604020202020204" pitchFamily="34" charset="0"/>
                <a:ea typeface="Times New Roman" panose="02020603050405020304" pitchFamily="18" charset="0"/>
              </a:rPr>
              <a:t>Correlación y regresión </a:t>
            </a:r>
            <a:endParaRPr lang="es-CO"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a:t>
            </a:r>
            <a:r>
              <a:rPr lang="es-ES" dirty="0" smtClean="0">
                <a:solidFill>
                  <a:srgbClr val="00C000"/>
                </a:solidFill>
              </a:rPr>
              <a:t>3</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pro2_oa1_hoja3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934074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3823666054"/>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Solo texto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b="1" dirty="0" smtClean="0">
                          <a:solidFill>
                            <a:srgbClr val="FF0000"/>
                          </a:solidFill>
                          <a:latin typeface="Arial"/>
                          <a:ea typeface="Arial"/>
                          <a:cs typeface="Arial"/>
                          <a:sym typeface="Arial"/>
                        </a:rPr>
                        <a:t>N/A</a:t>
                      </a:r>
                      <a:endParaRPr sz="1200" b="1"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163285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p:cNvSpPr/>
          <p:nvPr/>
        </p:nvSpPr>
        <p:spPr>
          <a:xfrm>
            <a:off x="25200" y="59701"/>
            <a:ext cx="1795684" cy="307777"/>
          </a:xfrm>
          <a:prstGeom prst="rect">
            <a:avLst/>
          </a:prstGeom>
        </p:spPr>
        <p:txBody>
          <a:bodyPr wrap="none">
            <a:spAutoFit/>
          </a:bodyPr>
          <a:lstStyle/>
          <a:p>
            <a:pPr algn="just"/>
            <a:r>
              <a:rPr lang="es-ES" b="1" dirty="0"/>
              <a:t>Regresión múltiple</a:t>
            </a:r>
            <a:endParaRPr lang="es-CO" dirty="0">
              <a:latin typeface="Times New Roman" panose="02020603050405020304" pitchFamily="18" charset="0"/>
              <a:ea typeface="Times New Roman" panose="02020603050405020304" pitchFamily="18" charset="0"/>
            </a:endParaRPr>
          </a:p>
        </p:txBody>
      </p:sp>
      <p:sp>
        <p:nvSpPr>
          <p:cNvPr id="5" name="Rectángulo 4"/>
          <p:cNvSpPr/>
          <p:nvPr/>
        </p:nvSpPr>
        <p:spPr>
          <a:xfrm>
            <a:off x="25199" y="1201779"/>
            <a:ext cx="11992629" cy="1546577"/>
          </a:xfrm>
          <a:prstGeom prst="rect">
            <a:avLst/>
          </a:prstGeom>
        </p:spPr>
        <p:txBody>
          <a:bodyPr wrap="square">
            <a:spAutoFit/>
          </a:bodyPr>
          <a:lstStyle/>
          <a:p>
            <a:pPr algn="just"/>
            <a:r>
              <a:rPr lang="es-CO" dirty="0" smtClean="0">
                <a:latin typeface="Arial" panose="020B0604020202020204" pitchFamily="34" charset="0"/>
                <a:ea typeface="Times New Roman" panose="02020603050405020304" pitchFamily="18" charset="0"/>
              </a:rPr>
              <a:t>Revisa </a:t>
            </a:r>
            <a:r>
              <a:rPr lang="es-CO" dirty="0">
                <a:latin typeface="Arial" panose="020B0604020202020204" pitchFamily="34" charset="0"/>
                <a:ea typeface="Times New Roman" panose="02020603050405020304" pitchFamily="18" charset="0"/>
              </a:rPr>
              <a:t>la documentación expuesta en la Rama </a:t>
            </a:r>
            <a:r>
              <a:rPr lang="es-CO" dirty="0" smtClean="0">
                <a:latin typeface="Arial" panose="020B0604020202020204" pitchFamily="34" charset="0"/>
                <a:ea typeface="Times New Roman" panose="02020603050405020304" pitchFamily="18" charset="0"/>
              </a:rPr>
              <a:t>3 y responde </a:t>
            </a:r>
            <a:r>
              <a:rPr lang="es-CO" dirty="0">
                <a:latin typeface="Arial" panose="020B0604020202020204" pitchFamily="34" charset="0"/>
                <a:ea typeface="Times New Roman" panose="02020603050405020304" pitchFamily="18" charset="0"/>
              </a:rPr>
              <a:t>las siguientes interrogantes</a:t>
            </a:r>
            <a:r>
              <a:rPr lang="es-CO" dirty="0" smtClean="0">
                <a:latin typeface="Arial" panose="020B0604020202020204" pitchFamily="34" charset="0"/>
                <a:ea typeface="Times New Roman" panose="02020603050405020304" pitchFamily="18" charset="0"/>
              </a:rPr>
              <a:t>:</a:t>
            </a:r>
            <a:endParaRPr lang="es-CO" sz="1050" dirty="0" smtClean="0">
              <a:latin typeface="Times New Roman" panose="02020603050405020304" pitchFamily="18" charset="0"/>
              <a:ea typeface="Times New Roman" panose="02020603050405020304" pitchFamily="18" charset="0"/>
            </a:endParaRPr>
          </a:p>
          <a:p>
            <a:pPr algn="just"/>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smtClean="0">
                <a:latin typeface="Arial" panose="020B0604020202020204" pitchFamily="34" charset="0"/>
                <a:ea typeface="Times New Roman" panose="02020603050405020304" pitchFamily="18" charset="0"/>
              </a:rPr>
              <a:t>¿</a:t>
            </a:r>
            <a:r>
              <a:rPr lang="es-CO" dirty="0">
                <a:latin typeface="Arial" panose="020B0604020202020204" pitchFamily="34" charset="0"/>
                <a:ea typeface="Times New Roman" panose="02020603050405020304" pitchFamily="18" charset="0"/>
              </a:rPr>
              <a:t>Siempre se podrá aplicar la técnica de </a:t>
            </a:r>
            <a:r>
              <a:rPr lang="es-CO" dirty="0" smtClean="0">
                <a:latin typeface="Arial" panose="020B0604020202020204" pitchFamily="34" charset="0"/>
                <a:ea typeface="Times New Roman" panose="02020603050405020304" pitchFamily="18" charset="0"/>
              </a:rPr>
              <a:t>regresión múltiple </a:t>
            </a:r>
            <a:r>
              <a:rPr lang="es-CO" dirty="0">
                <a:latin typeface="Arial" panose="020B0604020202020204" pitchFamily="34" charset="0"/>
                <a:ea typeface="Times New Roman" panose="02020603050405020304" pitchFamily="18" charset="0"/>
              </a:rPr>
              <a:t>a una variable de efecto?</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¿La </a:t>
            </a:r>
            <a:r>
              <a:rPr lang="es-CO" dirty="0" smtClean="0">
                <a:latin typeface="Arial" panose="020B0604020202020204" pitchFamily="34" charset="0"/>
                <a:ea typeface="Times New Roman" panose="02020603050405020304" pitchFamily="18" charset="0"/>
              </a:rPr>
              <a:t>regresión múltiple </a:t>
            </a:r>
            <a:r>
              <a:rPr lang="es-CO" dirty="0">
                <a:latin typeface="Arial" panose="020B0604020202020204" pitchFamily="34" charset="0"/>
                <a:ea typeface="Times New Roman" panose="02020603050405020304" pitchFamily="18" charset="0"/>
              </a:rPr>
              <a:t>es lineal?</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¿Qué significa el “p-valor” en los resultados de un modelo de regresión múltiple?</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¿Qué significa el coeficiente asociado a cada variable causal en un modelo de regresión </a:t>
            </a:r>
            <a:r>
              <a:rPr lang="es-CO" dirty="0" smtClean="0">
                <a:latin typeface="Arial" panose="020B0604020202020204" pitchFamily="34" charset="0"/>
                <a:ea typeface="Times New Roman" panose="02020603050405020304" pitchFamily="18" charset="0"/>
              </a:rPr>
              <a:t>múltiple?</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¿Será aplicable a la idea de </a:t>
            </a:r>
            <a:r>
              <a:rPr lang="es-CO" dirty="0" smtClean="0">
                <a:latin typeface="Arial" panose="020B0604020202020204" pitchFamily="34" charset="0"/>
                <a:ea typeface="Times New Roman" panose="02020603050405020304" pitchFamily="18" charset="0"/>
              </a:rPr>
              <a:t>proyecto </a:t>
            </a:r>
            <a:r>
              <a:rPr lang="es-CO" dirty="0">
                <a:latin typeface="Arial" panose="020B0604020202020204" pitchFamily="34" charset="0"/>
                <a:ea typeface="Times New Roman" panose="02020603050405020304" pitchFamily="18" charset="0"/>
              </a:rPr>
              <a:t>desarrollada en la NAVE?</a:t>
            </a:r>
            <a:endParaRPr lang="es-CO"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7400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4</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gr_oa2_hoja4</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69759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2312587856"/>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Solo texto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190468"/>
            <a:ext cx="12192000" cy="245582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p:cNvSpPr/>
          <p:nvPr/>
        </p:nvSpPr>
        <p:spPr>
          <a:xfrm>
            <a:off x="-902263" y="39189"/>
            <a:ext cx="9001234" cy="307777"/>
          </a:xfrm>
          <a:prstGeom prst="rect">
            <a:avLst/>
          </a:prstGeom>
        </p:spPr>
        <p:txBody>
          <a:bodyPr wrap="square">
            <a:spAutoFit/>
          </a:bodyPr>
          <a:lstStyle/>
          <a:p>
            <a:pPr algn="ctr"/>
            <a:r>
              <a:rPr lang="es-ES" b="1" dirty="0">
                <a:latin typeface="Arial" panose="020B0604020202020204" pitchFamily="34" charset="0"/>
                <a:ea typeface="Times New Roman" panose="02020603050405020304" pitchFamily="18" charset="0"/>
              </a:rPr>
              <a:t>Simulación de escenarios: útil técnica para valorar la multiplicidad de escenarios</a:t>
            </a:r>
            <a:endParaRPr lang="es-CO" dirty="0"/>
          </a:p>
        </p:txBody>
      </p:sp>
      <p:sp>
        <p:nvSpPr>
          <p:cNvPr id="4" name="Rectángulo 3"/>
          <p:cNvSpPr/>
          <p:nvPr/>
        </p:nvSpPr>
        <p:spPr>
          <a:xfrm>
            <a:off x="25200" y="1361684"/>
            <a:ext cx="11117417" cy="1115690"/>
          </a:xfrm>
          <a:prstGeom prst="rect">
            <a:avLst/>
          </a:prstGeom>
        </p:spPr>
        <p:txBody>
          <a:bodyPr wrap="square">
            <a:spAutoFit/>
          </a:bodyPr>
          <a:lstStyle/>
          <a:p>
            <a:pPr algn="just"/>
            <a:r>
              <a:rPr lang="es-CO" dirty="0" smtClean="0">
                <a:latin typeface="Arial" panose="020B0604020202020204" pitchFamily="34" charset="0"/>
                <a:ea typeface="Times New Roman" panose="02020603050405020304" pitchFamily="18" charset="0"/>
              </a:rPr>
              <a:t>Revisa </a:t>
            </a:r>
            <a:r>
              <a:rPr lang="es-CO" dirty="0">
                <a:latin typeface="Arial" panose="020B0604020202020204" pitchFamily="34" charset="0"/>
                <a:ea typeface="Times New Roman" panose="02020603050405020304" pitchFamily="18" charset="0"/>
              </a:rPr>
              <a:t>la documentación expuesta en la Rama </a:t>
            </a:r>
            <a:r>
              <a:rPr lang="es-CO" dirty="0" smtClean="0">
                <a:latin typeface="Arial" panose="020B0604020202020204" pitchFamily="34" charset="0"/>
                <a:ea typeface="Times New Roman" panose="02020603050405020304" pitchFamily="18" charset="0"/>
              </a:rPr>
              <a:t>4 y responde </a:t>
            </a:r>
            <a:r>
              <a:rPr lang="es-CO" dirty="0">
                <a:latin typeface="Arial" panose="020B0604020202020204" pitchFamily="34" charset="0"/>
                <a:ea typeface="Times New Roman" panose="02020603050405020304" pitchFamily="18" charset="0"/>
              </a:rPr>
              <a:t>las siguientes interrogantes</a:t>
            </a:r>
            <a:r>
              <a:rPr lang="es-CO" dirty="0" smtClean="0">
                <a:latin typeface="Arial" panose="020B0604020202020204" pitchFamily="34" charset="0"/>
                <a:ea typeface="Times New Roman" panose="02020603050405020304" pitchFamily="18" charset="0"/>
              </a:rPr>
              <a:t>:</a:t>
            </a:r>
          </a:p>
          <a:p>
            <a:pPr algn="just"/>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¿Qué aplicación tendrá la simulación de escenarios en el ámbito de los negocios?</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Si el futuro es </a:t>
            </a:r>
            <a:r>
              <a:rPr lang="es-CO" dirty="0" smtClean="0">
                <a:latin typeface="Arial" panose="020B0604020202020204" pitchFamily="34" charset="0"/>
                <a:ea typeface="Times New Roman" panose="02020603050405020304" pitchFamily="18" charset="0"/>
              </a:rPr>
              <a:t>incierto, ¿cómo </a:t>
            </a:r>
            <a:r>
              <a:rPr lang="es-CO" dirty="0">
                <a:latin typeface="Arial" panose="020B0604020202020204" pitchFamily="34" charset="0"/>
                <a:ea typeface="Times New Roman" panose="02020603050405020304" pitchFamily="18" charset="0"/>
              </a:rPr>
              <a:t>es posible determinar una simulación de escenarios?</a:t>
            </a:r>
            <a:endParaRPr lang="es-CO" sz="105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dirty="0">
                <a:latin typeface="Arial" panose="020B0604020202020204" pitchFamily="34" charset="0"/>
                <a:ea typeface="Times New Roman" panose="02020603050405020304" pitchFamily="18" charset="0"/>
              </a:rPr>
              <a:t>¿Será aplicable a la idea de </a:t>
            </a:r>
            <a:r>
              <a:rPr lang="es-CO" dirty="0" smtClean="0">
                <a:latin typeface="Arial" panose="020B0604020202020204" pitchFamily="34" charset="0"/>
                <a:ea typeface="Times New Roman" panose="02020603050405020304" pitchFamily="18" charset="0"/>
              </a:rPr>
              <a:t>proyecto </a:t>
            </a:r>
            <a:r>
              <a:rPr lang="es-CO" dirty="0">
                <a:latin typeface="Arial" panose="020B0604020202020204" pitchFamily="34" charset="0"/>
                <a:ea typeface="Times New Roman" panose="02020603050405020304" pitchFamily="18" charset="0"/>
              </a:rPr>
              <a:t>desarrollada en la NAVE?</a:t>
            </a:r>
            <a:endParaRPr lang="es-CO"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2418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60"/>
        <p:cNvGrpSpPr/>
        <p:nvPr/>
      </p:nvGrpSpPr>
      <p:grpSpPr>
        <a:xfrm>
          <a:off x="0" y="0"/>
          <a:ext cx="0" cy="0"/>
          <a:chOff x="0" y="0"/>
          <a:chExt cx="0" cy="0"/>
        </a:xfrm>
      </p:grpSpPr>
      <p:sp>
        <p:nvSpPr>
          <p:cNvPr id="1161" name="Google Shape;1161;p17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Socialización</a:t>
            </a:r>
            <a:endParaRPr dirty="0">
              <a:solidFill>
                <a:srgbClr val="00C000"/>
              </a:solidFill>
            </a:endParaRPr>
          </a:p>
        </p:txBody>
      </p:sp>
      <p:sp>
        <p:nvSpPr>
          <p:cNvPr id="1162" name="Google Shape;1162;p17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a:t>
            </a:r>
            <a:r>
              <a:rPr lang="es-ES" dirty="0" smtClean="0">
                <a:solidFill>
                  <a:srgbClr val="00C000"/>
                </a:solidFill>
                <a:latin typeface="Arial"/>
                <a:ea typeface="Arial"/>
                <a:cs typeface="Arial"/>
                <a:sym typeface="Arial"/>
              </a:rPr>
              <a:t>_oa2_socializacion</a:t>
            </a:r>
            <a:endParaRPr dirty="0">
              <a:solidFill>
                <a:srgbClr val="00C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76"/>
          <p:cNvSpPr/>
          <p:nvPr/>
        </p:nvSpPr>
        <p:spPr>
          <a:xfrm>
            <a:off x="196500" y="232275"/>
            <a:ext cx="11773800" cy="3459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s-ES" sz="1600" b="1" dirty="0">
                <a:solidFill>
                  <a:schemeClr val="tx1"/>
                </a:solidFill>
              </a:rPr>
              <a:t>Socialización</a:t>
            </a:r>
            <a:endParaRPr sz="1600" b="1" dirty="0">
              <a:solidFill>
                <a:schemeClr val="tx1"/>
              </a:solidFill>
            </a:endParaRPr>
          </a:p>
          <a:p>
            <a:pPr marL="0" marR="0" lvl="0" indent="0" algn="l" rtl="0">
              <a:spcBef>
                <a:spcPts val="0"/>
              </a:spcBef>
              <a:spcAft>
                <a:spcPts val="0"/>
              </a:spcAft>
              <a:buSzPts val="1100"/>
              <a:buNone/>
            </a:pPr>
            <a:endParaRPr sz="1600" b="1" dirty="0">
              <a:solidFill>
                <a:schemeClr val="tx1"/>
              </a:solidFill>
            </a:endParaRPr>
          </a:p>
          <a:p>
            <a:pPr lvl="0"/>
            <a:endParaRPr lang="es-ES" sz="1600" dirty="0">
              <a:solidFill>
                <a:schemeClr val="tx1"/>
              </a:solidFill>
            </a:endParaRPr>
          </a:p>
        </p:txBody>
      </p:sp>
      <p:sp>
        <p:nvSpPr>
          <p:cNvPr id="2" name="Rectángulo 1"/>
          <p:cNvSpPr/>
          <p:nvPr/>
        </p:nvSpPr>
        <p:spPr>
          <a:xfrm>
            <a:off x="91439" y="905232"/>
            <a:ext cx="11665131" cy="3539430"/>
          </a:xfrm>
          <a:prstGeom prst="rect">
            <a:avLst/>
          </a:prstGeom>
        </p:spPr>
        <p:txBody>
          <a:bodyPr wrap="square">
            <a:spAutoFit/>
          </a:bodyPr>
          <a:lstStyle/>
          <a:p>
            <a:pPr algn="just"/>
            <a:r>
              <a:rPr lang="es-CO" dirty="0">
                <a:latin typeface="Arial" panose="020B0604020202020204" pitchFamily="34" charset="0"/>
              </a:rPr>
              <a:t>Después de trabajar el objeto de la gestión de riesgos, es importante tener en cuenta las siguientes consideraciones</a:t>
            </a:r>
            <a:r>
              <a:rPr lang="es-CO" dirty="0" smtClean="0">
                <a:latin typeface="Arial" panose="020B0604020202020204" pitchFamily="34" charset="0"/>
              </a:rPr>
              <a:t>:</a:t>
            </a:r>
          </a:p>
          <a:p>
            <a:pPr algn="just"/>
            <a:endParaRPr lang="es-CO" dirty="0">
              <a:latin typeface="Arial" panose="020B0604020202020204" pitchFamily="34" charset="0"/>
            </a:endParaRPr>
          </a:p>
          <a:p>
            <a:pPr algn="just"/>
            <a:r>
              <a:rPr lang="es-CO" dirty="0">
                <a:latin typeface="Arial" panose="020B0604020202020204" pitchFamily="34" charset="0"/>
              </a:rPr>
              <a:t>a.    Los riesgos hacen para de la vida, tanto de la empresa como de las personas, es por ello que de manera consiente o inconscientes se gestionan. La gestión de riesgos es la manera como los riesgos no conocidos son conocidos para poder anticipase y evitar las consecuencias</a:t>
            </a:r>
            <a:r>
              <a:rPr lang="es-CO" dirty="0" smtClean="0">
                <a:latin typeface="Arial" panose="020B0604020202020204" pitchFamily="34" charset="0"/>
              </a:rPr>
              <a:t>.</a:t>
            </a:r>
          </a:p>
          <a:p>
            <a:pPr algn="just"/>
            <a:endParaRPr lang="es-CO" dirty="0">
              <a:latin typeface="Arial" panose="020B0604020202020204" pitchFamily="34" charset="0"/>
            </a:endParaRPr>
          </a:p>
          <a:p>
            <a:pPr algn="just"/>
            <a:r>
              <a:rPr lang="es-CO" dirty="0">
                <a:latin typeface="Arial" panose="020B0604020202020204" pitchFamily="34" charset="0"/>
              </a:rPr>
              <a:t>b.    El proceso de gestión de riesgos implica un conocimiento detallado de la empresa, la situación o el proyecto, para lograr identificar los riesgos, valorarlos y tratarlos con la mayor efectividad. La matriz de riesgos es la herramienta que permite priorizar los riesgos de tal suerte que los esfuerzos y recursos de la empresa se centren en aquellos de más críticos y de materializarse su impacto afectaría el logro de los objetivos</a:t>
            </a:r>
            <a:r>
              <a:rPr lang="es-CO" dirty="0" smtClean="0">
                <a:latin typeface="Arial" panose="020B0604020202020204" pitchFamily="34" charset="0"/>
              </a:rPr>
              <a:t>.</a:t>
            </a:r>
          </a:p>
          <a:p>
            <a:pPr algn="just"/>
            <a:endParaRPr lang="es-CO" dirty="0">
              <a:latin typeface="Arial" panose="020B0604020202020204" pitchFamily="34" charset="0"/>
            </a:endParaRPr>
          </a:p>
          <a:p>
            <a:pPr algn="just"/>
            <a:r>
              <a:rPr lang="es-CO" dirty="0">
                <a:latin typeface="Arial" panose="020B0604020202020204" pitchFamily="34" charset="0"/>
              </a:rPr>
              <a:t>c.    En generar la relación riesgo vs rentabilidad es directa, es decir, a mayor riesgo mayor rentabilidad, a menor riesgos menor rentabilidad. Esta relación invita a que el nivel de tolerancia del riesgo por parte de los administradores debe ser permeado por la ética y conciencia del respeto por los involucrados en la situación, teniendo en cuenta criterios de sostenibilidad, integrando aspectos sociales, ambientales y financieros</a:t>
            </a:r>
            <a:r>
              <a:rPr lang="es-CO" dirty="0" smtClean="0">
                <a:latin typeface="Arial" panose="020B0604020202020204" pitchFamily="34" charset="0"/>
              </a:rPr>
              <a:t>.</a:t>
            </a:r>
          </a:p>
          <a:p>
            <a:pPr algn="just"/>
            <a:endParaRPr lang="es-CO" dirty="0">
              <a:latin typeface="Arial" panose="020B0604020202020204" pitchFamily="34" charset="0"/>
            </a:endParaRPr>
          </a:p>
          <a:p>
            <a:pPr algn="just"/>
            <a:r>
              <a:rPr lang="es-CO" dirty="0">
                <a:latin typeface="Arial" panose="020B0604020202020204" pitchFamily="34" charset="0"/>
              </a:rPr>
              <a:t>d.    Si bien una buena gestión de riesgos no garantiza el cumplimiento de los objetivos de la organización o del proyecto, es una excelente herramienta de gestión, que permite anticiparse a las situaciones y tener planes de acción que disminuyan la probabilidad o el impacto de los riesgos.</a:t>
            </a:r>
          </a:p>
        </p:txBody>
      </p:sp>
      <p:sp>
        <p:nvSpPr>
          <p:cNvPr id="3" name="Rectángulo 2"/>
          <p:cNvSpPr/>
          <p:nvPr/>
        </p:nvSpPr>
        <p:spPr>
          <a:xfrm>
            <a:off x="548640" y="5342709"/>
            <a:ext cx="3526971" cy="96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Es la actual que está montada.</a:t>
            </a:r>
            <a:endParaRPr lang="es-CO"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71"/>
        <p:cNvGrpSpPr/>
        <p:nvPr/>
      </p:nvGrpSpPr>
      <p:grpSpPr>
        <a:xfrm>
          <a:off x="0" y="0"/>
          <a:ext cx="0" cy="0"/>
          <a:chOff x="0" y="0"/>
          <a:chExt cx="0" cy="0"/>
        </a:xfrm>
      </p:grpSpPr>
      <p:sp>
        <p:nvSpPr>
          <p:cNvPr id="1172" name="Google Shape;1172;p17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Lista de referencias</a:t>
            </a:r>
            <a:endParaRPr dirty="0">
              <a:solidFill>
                <a:srgbClr val="00C000"/>
              </a:solidFill>
            </a:endParaRPr>
          </a:p>
        </p:txBody>
      </p:sp>
      <p:sp>
        <p:nvSpPr>
          <p:cNvPr id="1173" name="Google Shape;1173;p17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a:t>
            </a:r>
            <a:r>
              <a:rPr lang="es-ES" dirty="0" smtClean="0">
                <a:solidFill>
                  <a:srgbClr val="00C000"/>
                </a:solidFill>
                <a:latin typeface="Arial"/>
                <a:ea typeface="Arial"/>
                <a:cs typeface="Arial"/>
                <a:sym typeface="Arial"/>
              </a:rPr>
              <a:t>_oa2_referencias</a:t>
            </a:r>
            <a:endParaRPr dirty="0">
              <a:solidFill>
                <a:srgbClr val="00C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3" name="Rectangle 1"/>
          <p:cNvSpPr>
            <a:spLocks noChangeArrowheads="1"/>
          </p:cNvSpPr>
          <p:nvPr/>
        </p:nvSpPr>
        <p:spPr bwMode="auto">
          <a:xfrm>
            <a:off x="25971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852066" y="1667714"/>
            <a:ext cx="15641216" cy="61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CuadroTexto 5"/>
          <p:cNvSpPr txBox="1"/>
          <p:nvPr/>
        </p:nvSpPr>
        <p:spPr>
          <a:xfrm>
            <a:off x="72888" y="220133"/>
            <a:ext cx="2082621" cy="307777"/>
          </a:xfrm>
          <a:prstGeom prst="rect">
            <a:avLst/>
          </a:prstGeom>
          <a:noFill/>
        </p:spPr>
        <p:txBody>
          <a:bodyPr wrap="none" rtlCol="0">
            <a:spAutoFit/>
          </a:bodyPr>
          <a:lstStyle/>
          <a:p>
            <a:pPr algn="just"/>
            <a:r>
              <a:rPr lang="es-ES" b="1" dirty="0" smtClean="0"/>
              <a:t>Listado de referencias</a:t>
            </a:r>
            <a:endParaRPr lang="en-US" b="1" dirty="0"/>
          </a:p>
        </p:txBody>
      </p:sp>
      <p:sp>
        <p:nvSpPr>
          <p:cNvPr id="2" name="Rectángulo 1"/>
          <p:cNvSpPr/>
          <p:nvPr/>
        </p:nvSpPr>
        <p:spPr>
          <a:xfrm>
            <a:off x="0" y="876158"/>
            <a:ext cx="11868100" cy="4832092"/>
          </a:xfrm>
          <a:prstGeom prst="rect">
            <a:avLst/>
          </a:prstGeom>
        </p:spPr>
        <p:txBody>
          <a:bodyPr wrap="square">
            <a:spAutoFit/>
          </a:bodyPr>
          <a:lstStyle/>
          <a:p>
            <a:pPr algn="just"/>
            <a:r>
              <a:rPr lang="es-CO" dirty="0">
                <a:latin typeface="Arial" panose="020B0604020202020204" pitchFamily="34" charset="0"/>
              </a:rPr>
              <a:t>Arboleda, G. (2013). Proyectos </a:t>
            </a:r>
            <a:r>
              <a:rPr lang="es-CO" dirty="0" err="1">
                <a:latin typeface="Arial" panose="020B0604020202020204" pitchFamily="34" charset="0"/>
              </a:rPr>
              <a:t>Idenfificación</a:t>
            </a:r>
            <a:r>
              <a:rPr lang="es-CO" dirty="0">
                <a:latin typeface="Arial" panose="020B0604020202020204" pitchFamily="34" charset="0"/>
              </a:rPr>
              <a:t>, formulación, evaluación y gerencia. </a:t>
            </a:r>
            <a:r>
              <a:rPr lang="es-CO" dirty="0" err="1">
                <a:latin typeface="Arial" panose="020B0604020202020204" pitchFamily="34" charset="0"/>
              </a:rPr>
              <a:t>Bogota</a:t>
            </a:r>
            <a:r>
              <a:rPr lang="es-CO" dirty="0">
                <a:latin typeface="Arial" panose="020B0604020202020204" pitchFamily="34" charset="0"/>
              </a:rPr>
              <a:t> - Colombia: </a:t>
            </a:r>
            <a:r>
              <a:rPr lang="es-CO" dirty="0" err="1">
                <a:latin typeface="Arial" panose="020B0604020202020204" pitchFamily="34" charset="0"/>
              </a:rPr>
              <a:t>Alfaomega</a:t>
            </a:r>
            <a:r>
              <a:rPr lang="es-CO" dirty="0">
                <a:latin typeface="Arial" panose="020B0604020202020204" pitchFamily="34" charset="0"/>
              </a:rPr>
              <a:t>. </a:t>
            </a:r>
            <a:r>
              <a:rPr lang="es-CO" dirty="0">
                <a:solidFill>
                  <a:srgbClr val="333333"/>
                </a:solidFill>
                <a:latin typeface="Arial" panose="020B0604020202020204" pitchFamily="34" charset="0"/>
                <a:hlinkClick r:id="rId3"/>
              </a:rPr>
              <a:t>ver BAMM</a:t>
            </a:r>
            <a:endParaRPr lang="es-CO" dirty="0">
              <a:latin typeface="Arial" panose="020B0604020202020204" pitchFamily="34" charset="0"/>
            </a:endParaRPr>
          </a:p>
          <a:p>
            <a:pPr algn="just"/>
            <a:r>
              <a:rPr lang="es-CO" dirty="0" err="1">
                <a:latin typeface="Arial" panose="020B0604020202020204" pitchFamily="34" charset="0"/>
              </a:rPr>
              <a:t>Auditool</a:t>
            </a:r>
            <a:r>
              <a:rPr lang="es-CO" dirty="0">
                <a:latin typeface="Arial" panose="020B0604020202020204" pitchFamily="34" charset="0"/>
              </a:rPr>
              <a:t>. (04 de 2014). Principales cambios en los 5 componentes de COSO III. Obtenido de. </a:t>
            </a:r>
            <a:r>
              <a:rPr lang="es-CO" dirty="0">
                <a:solidFill>
                  <a:srgbClr val="333333"/>
                </a:solidFill>
                <a:latin typeface="Arial" panose="020B0604020202020204" pitchFamily="34" charset="0"/>
                <a:hlinkClick r:id="rId4"/>
              </a:rPr>
              <a:t>ver enlace</a:t>
            </a:r>
            <a:endParaRPr lang="es-CO" dirty="0">
              <a:latin typeface="Arial" panose="020B0604020202020204" pitchFamily="34" charset="0"/>
            </a:endParaRPr>
          </a:p>
          <a:p>
            <a:pPr algn="just"/>
            <a:r>
              <a:rPr lang="es-CO" dirty="0">
                <a:latin typeface="Arial" panose="020B0604020202020204" pitchFamily="34" charset="0"/>
              </a:rPr>
              <a:t>Avendaño, G. (2005). El acuerdo de Basilea: Estado del Arte del SARC en Colombia. Ad-</a:t>
            </a:r>
            <a:r>
              <a:rPr lang="es-CO" dirty="0" err="1">
                <a:latin typeface="Arial" panose="020B0604020202020204" pitchFamily="34" charset="0"/>
              </a:rPr>
              <a:t>Minister</a:t>
            </a:r>
            <a:r>
              <a:rPr lang="es-CO" dirty="0">
                <a:latin typeface="Arial" panose="020B0604020202020204" pitchFamily="34" charset="0"/>
              </a:rPr>
              <a:t> 21.</a:t>
            </a:r>
          </a:p>
          <a:p>
            <a:pPr algn="just"/>
            <a:r>
              <a:rPr lang="es-CO" dirty="0">
                <a:latin typeface="Arial" panose="020B0604020202020204" pitchFamily="34" charset="0"/>
              </a:rPr>
              <a:t>Bravo, </a:t>
            </a:r>
            <a:r>
              <a:rPr lang="es-CO" dirty="0" err="1">
                <a:latin typeface="Arial" panose="020B0604020202020204" pitchFamily="34" charset="0"/>
              </a:rPr>
              <a:t>Ó</a:t>
            </a:r>
            <a:r>
              <a:rPr lang="es-CO" dirty="0">
                <a:latin typeface="Arial" panose="020B0604020202020204" pitchFamily="34" charset="0"/>
              </a:rPr>
              <a:t>. M., &amp; Sánchez, M. C. (2012). Gestión Integral de Riesgos. Bogotá, D.C: Bravo &amp; </a:t>
            </a:r>
            <a:r>
              <a:rPr lang="es-CO" dirty="0" err="1">
                <a:latin typeface="Arial" panose="020B0604020202020204" pitchFamily="34" charset="0"/>
              </a:rPr>
              <a:t>Sánches</a:t>
            </a:r>
            <a:r>
              <a:rPr lang="es-CO" dirty="0">
                <a:latin typeface="Arial" panose="020B0604020202020204" pitchFamily="34" charset="0"/>
              </a:rPr>
              <a:t>. </a:t>
            </a:r>
            <a:r>
              <a:rPr lang="es-CO" dirty="0">
                <a:solidFill>
                  <a:srgbClr val="333333"/>
                </a:solidFill>
                <a:latin typeface="Arial" panose="020B0604020202020204" pitchFamily="34" charset="0"/>
                <a:hlinkClick r:id="rId5"/>
              </a:rPr>
              <a:t>ver BAMM</a:t>
            </a:r>
            <a:endParaRPr lang="es-CO" dirty="0">
              <a:latin typeface="Arial" panose="020B0604020202020204" pitchFamily="34" charset="0"/>
            </a:endParaRPr>
          </a:p>
          <a:p>
            <a:pPr algn="just"/>
            <a:r>
              <a:rPr lang="es-CO" dirty="0">
                <a:latin typeface="Arial" panose="020B0604020202020204" pitchFamily="34" charset="0"/>
              </a:rPr>
              <a:t>Compañía Aseguradora de Fianzas S.A. (2011). SISTEMA DE ADMINISTRACIÓN DE RIESGOS - SARO. .</a:t>
            </a:r>
          </a:p>
          <a:p>
            <a:pPr algn="just"/>
            <a:r>
              <a:rPr lang="es-CO" dirty="0">
                <a:latin typeface="Arial" panose="020B0604020202020204" pitchFamily="34" charset="0"/>
              </a:rPr>
              <a:t>Comunidad de Madrid . (ND). </a:t>
            </a:r>
            <a:r>
              <a:rPr lang="es-CO" dirty="0" err="1">
                <a:latin typeface="Arial" panose="020B0604020202020204" pitchFamily="34" charset="0"/>
              </a:rPr>
              <a:t>Analisis</a:t>
            </a:r>
            <a:r>
              <a:rPr lang="es-CO" dirty="0">
                <a:latin typeface="Arial" panose="020B0604020202020204" pitchFamily="34" charset="0"/>
              </a:rPr>
              <a:t> de riesgos: Tratamiento de riesgos.</a:t>
            </a:r>
          </a:p>
          <a:p>
            <a:pPr algn="just"/>
            <a:r>
              <a:rPr lang="es-CO" dirty="0">
                <a:latin typeface="Arial" panose="020B0604020202020204" pitchFamily="34" charset="0"/>
              </a:rPr>
              <a:t>ISO. (2018). Norma </a:t>
            </a:r>
            <a:r>
              <a:rPr lang="es-CO" dirty="0" err="1">
                <a:latin typeface="Arial" panose="020B0604020202020204" pitchFamily="34" charset="0"/>
              </a:rPr>
              <a:t>Tecnica</a:t>
            </a:r>
            <a:r>
              <a:rPr lang="es-CO" dirty="0">
                <a:latin typeface="Arial" panose="020B0604020202020204" pitchFamily="34" charset="0"/>
              </a:rPr>
              <a:t> 31000 - Gestión del riesgo. Principios y directrices.</a:t>
            </a:r>
          </a:p>
          <a:p>
            <a:pPr algn="just"/>
            <a:r>
              <a:rPr lang="es-CO" dirty="0" err="1">
                <a:latin typeface="Arial" panose="020B0604020202020204" pitchFamily="34" charset="0"/>
              </a:rPr>
              <a:t>Marsh</a:t>
            </a:r>
            <a:r>
              <a:rPr lang="es-CO" dirty="0">
                <a:latin typeface="Arial" panose="020B0604020202020204" pitchFamily="34" charset="0"/>
              </a:rPr>
              <a:t> &amp; </a:t>
            </a:r>
            <a:r>
              <a:rPr lang="es-CO" dirty="0" err="1">
                <a:latin typeface="Arial" panose="020B0604020202020204" pitchFamily="34" charset="0"/>
              </a:rPr>
              <a:t>Mclennan</a:t>
            </a:r>
            <a:r>
              <a:rPr lang="es-CO" dirty="0">
                <a:latin typeface="Arial" panose="020B0604020202020204" pitchFamily="34" charset="0"/>
              </a:rPr>
              <a:t>. (2018). Navegando la Incertidumbre III </a:t>
            </a:r>
            <a:r>
              <a:rPr lang="es-CO" dirty="0" err="1">
                <a:latin typeface="Arial" panose="020B0604020202020204" pitchFamily="34" charset="0"/>
              </a:rPr>
              <a:t>Benchmark</a:t>
            </a:r>
            <a:r>
              <a:rPr lang="es-CO" dirty="0">
                <a:latin typeface="Arial" panose="020B0604020202020204" pitchFamily="34" charset="0"/>
              </a:rPr>
              <a:t> de Gestión de Riesgos en Latinoamérica. Obtenido de. </a:t>
            </a:r>
            <a:r>
              <a:rPr lang="es-CO" dirty="0">
                <a:solidFill>
                  <a:srgbClr val="333333"/>
                </a:solidFill>
                <a:latin typeface="Arial" panose="020B0604020202020204" pitchFamily="34" charset="0"/>
                <a:hlinkClick r:id="rId6"/>
              </a:rPr>
              <a:t>ver enlace</a:t>
            </a:r>
            <a:endParaRPr lang="es-CO" dirty="0">
              <a:latin typeface="Arial" panose="020B0604020202020204" pitchFamily="34" charset="0"/>
            </a:endParaRPr>
          </a:p>
          <a:p>
            <a:pPr algn="just"/>
            <a:r>
              <a:rPr lang="es-CO" dirty="0" err="1">
                <a:latin typeface="Arial" panose="020B0604020202020204" pitchFamily="34" charset="0"/>
              </a:rPr>
              <a:t>Marsk</a:t>
            </a:r>
            <a:r>
              <a:rPr lang="es-CO" dirty="0">
                <a:latin typeface="Arial" panose="020B0604020202020204" pitchFamily="34" charset="0"/>
              </a:rPr>
              <a:t> </a:t>
            </a:r>
            <a:r>
              <a:rPr lang="es-CO" dirty="0" err="1">
                <a:latin typeface="Arial" panose="020B0604020202020204" pitchFamily="34" charset="0"/>
              </a:rPr>
              <a:t>Risk</a:t>
            </a:r>
            <a:r>
              <a:rPr lang="es-CO" dirty="0">
                <a:latin typeface="Arial" panose="020B0604020202020204" pitchFamily="34" charset="0"/>
              </a:rPr>
              <a:t> </a:t>
            </a:r>
            <a:r>
              <a:rPr lang="es-CO" dirty="0" err="1">
                <a:latin typeface="Arial" panose="020B0604020202020204" pitchFamily="34" charset="0"/>
              </a:rPr>
              <a:t>Consulting</a:t>
            </a:r>
            <a:r>
              <a:rPr lang="es-CO" dirty="0">
                <a:latin typeface="Arial" panose="020B0604020202020204" pitchFamily="34" charset="0"/>
              </a:rPr>
              <a:t>. (2014). Primer </a:t>
            </a:r>
            <a:r>
              <a:rPr lang="es-CO" dirty="0" err="1">
                <a:latin typeface="Arial" panose="020B0604020202020204" pitchFamily="34" charset="0"/>
              </a:rPr>
              <a:t>Benchmark</a:t>
            </a:r>
            <a:r>
              <a:rPr lang="es-CO" dirty="0">
                <a:latin typeface="Arial" panose="020B0604020202020204" pitchFamily="34" charset="0"/>
              </a:rPr>
              <a:t> en Gestión de Riesgo Empresarial En Colombia . </a:t>
            </a:r>
            <a:r>
              <a:rPr lang="es-CO" dirty="0" err="1">
                <a:latin typeface="Arial" panose="020B0604020202020204" pitchFamily="34" charset="0"/>
              </a:rPr>
              <a:t>Marsh</a:t>
            </a:r>
            <a:r>
              <a:rPr lang="es-CO" dirty="0">
                <a:latin typeface="Arial" panose="020B0604020202020204" pitchFamily="34" charset="0"/>
              </a:rPr>
              <a:t> Ltd.</a:t>
            </a:r>
          </a:p>
          <a:p>
            <a:pPr algn="just"/>
            <a:r>
              <a:rPr lang="es-CO" dirty="0">
                <a:latin typeface="Arial" panose="020B0604020202020204" pitchFamily="34" charset="0"/>
              </a:rPr>
              <a:t>Mejía, Q. R. (2013). Identificación de riesgos. </a:t>
            </a:r>
            <a:r>
              <a:rPr lang="es-CO" dirty="0" err="1">
                <a:latin typeface="Arial" panose="020B0604020202020204" pitchFamily="34" charset="0"/>
              </a:rPr>
              <a:t>Medellin</a:t>
            </a:r>
            <a:r>
              <a:rPr lang="es-CO" dirty="0">
                <a:latin typeface="Arial" panose="020B0604020202020204" pitchFamily="34" charset="0"/>
              </a:rPr>
              <a:t>: . Medellín: Fondo Editorial Universidad </a:t>
            </a:r>
            <a:r>
              <a:rPr lang="es-CO" dirty="0" err="1">
                <a:latin typeface="Arial" panose="020B0604020202020204" pitchFamily="34" charset="0"/>
              </a:rPr>
              <a:t>Eafit</a:t>
            </a:r>
            <a:r>
              <a:rPr lang="es-CO" dirty="0">
                <a:latin typeface="Arial" panose="020B0604020202020204" pitchFamily="34" charset="0"/>
              </a:rPr>
              <a:t>. </a:t>
            </a:r>
            <a:r>
              <a:rPr lang="es-CO" dirty="0">
                <a:solidFill>
                  <a:srgbClr val="333333"/>
                </a:solidFill>
                <a:latin typeface="Arial" panose="020B0604020202020204" pitchFamily="34" charset="0"/>
                <a:hlinkClick r:id="rId7"/>
              </a:rPr>
              <a:t>ver BAMM</a:t>
            </a:r>
            <a:endParaRPr lang="es-CO" dirty="0">
              <a:latin typeface="Arial" panose="020B0604020202020204" pitchFamily="34" charset="0"/>
            </a:endParaRPr>
          </a:p>
          <a:p>
            <a:pPr algn="just"/>
            <a:r>
              <a:rPr lang="es-CO" dirty="0">
                <a:latin typeface="Arial" panose="020B0604020202020204" pitchFamily="34" charset="0"/>
              </a:rPr>
              <a:t>Montilla, O., Montes, C., &amp; Mejía, E. (2007). Análisis de la fundamentación del modelo estándar de control interno, </a:t>
            </a:r>
            <a:r>
              <a:rPr lang="es-CO" dirty="0" err="1">
                <a:latin typeface="Arial" panose="020B0604020202020204" pitchFamily="34" charset="0"/>
              </a:rPr>
              <a:t>meci</a:t>
            </a:r>
            <a:r>
              <a:rPr lang="es-CO" dirty="0">
                <a:latin typeface="Arial" panose="020B0604020202020204" pitchFamily="34" charset="0"/>
              </a:rPr>
              <a:t> 1000:2005. Estudios Gerenciales, 47 - 75.</a:t>
            </a:r>
          </a:p>
          <a:p>
            <a:pPr algn="just"/>
            <a:r>
              <a:rPr lang="es-CO" dirty="0">
                <a:latin typeface="Arial" panose="020B0604020202020204" pitchFamily="34" charset="0"/>
              </a:rPr>
              <a:t>(s.f.). Norma Técnica NTC 5254 .</a:t>
            </a:r>
          </a:p>
          <a:p>
            <a:pPr algn="just"/>
            <a:r>
              <a:rPr lang="es-CO" dirty="0">
                <a:latin typeface="Arial" panose="020B0604020202020204" pitchFamily="34" charset="0"/>
              </a:rPr>
              <a:t>Palma, C. (2011). ¿Como </a:t>
            </a:r>
            <a:r>
              <a:rPr lang="es-CO" dirty="0" err="1">
                <a:latin typeface="Arial" panose="020B0604020202020204" pitchFamily="34" charset="0"/>
              </a:rPr>
              <a:t>contruir</a:t>
            </a:r>
            <a:r>
              <a:rPr lang="es-CO" dirty="0">
                <a:latin typeface="Arial" panose="020B0604020202020204" pitchFamily="34" charset="0"/>
              </a:rPr>
              <a:t> una matriz de riesgo operativo? Ciencias Económicas 29, 629 - 635.</a:t>
            </a:r>
          </a:p>
          <a:p>
            <a:pPr algn="just"/>
            <a:r>
              <a:rPr lang="es-CO" dirty="0">
                <a:latin typeface="Arial" panose="020B0604020202020204" pitchFamily="34" charset="0"/>
              </a:rPr>
              <a:t>PMI. (s.f.). Guía de los fundamentos para la dirección de proyectos (Guía del PMBOK). 5ta Ed.</a:t>
            </a:r>
          </a:p>
          <a:p>
            <a:pPr algn="just"/>
            <a:r>
              <a:rPr lang="es-CO" dirty="0">
                <a:latin typeface="Arial" panose="020B0604020202020204" pitchFamily="34" charset="0"/>
              </a:rPr>
              <a:t>Rebollar, R., Lidón, I., &amp; Pérez, A. (2012). Identificación de causas de riesgo en la gestión de grandes proyectos de construcción en España. Organización y </a:t>
            </a:r>
            <a:r>
              <a:rPr lang="es-CO" dirty="0" err="1">
                <a:latin typeface="Arial" panose="020B0604020202020204" pitchFamily="34" charset="0"/>
              </a:rPr>
              <a:t>Drirección</a:t>
            </a:r>
            <a:r>
              <a:rPr lang="es-CO" dirty="0">
                <a:latin typeface="Arial" panose="020B0604020202020204" pitchFamily="34" charset="0"/>
              </a:rPr>
              <a:t> de Empresas </a:t>
            </a:r>
            <a:r>
              <a:rPr lang="es-CO" dirty="0" err="1">
                <a:latin typeface="Arial" panose="020B0604020202020204" pitchFamily="34" charset="0"/>
              </a:rPr>
              <a:t>Vol</a:t>
            </a:r>
            <a:r>
              <a:rPr lang="es-CO" dirty="0">
                <a:latin typeface="Arial" panose="020B0604020202020204" pitchFamily="34" charset="0"/>
              </a:rPr>
              <a:t> 87 </a:t>
            </a:r>
            <a:r>
              <a:rPr lang="es-CO" dirty="0" err="1">
                <a:latin typeface="Arial" panose="020B0604020202020204" pitchFamily="34" charset="0"/>
              </a:rPr>
              <a:t>Nro</a:t>
            </a:r>
            <a:r>
              <a:rPr lang="es-CO" dirty="0">
                <a:latin typeface="Arial" panose="020B0604020202020204" pitchFamily="34" charset="0"/>
              </a:rPr>
              <a:t> 6, 689 - 697.</a:t>
            </a:r>
          </a:p>
          <a:p>
            <a:pPr algn="just"/>
            <a:r>
              <a:rPr lang="es-CO" dirty="0" err="1">
                <a:latin typeface="Arial" panose="020B0604020202020204" pitchFamily="34" charset="0"/>
              </a:rPr>
              <a:t>Rodíguez</a:t>
            </a:r>
            <a:r>
              <a:rPr lang="es-CO" dirty="0">
                <a:latin typeface="Arial" panose="020B0604020202020204" pitchFamily="34" charset="0"/>
              </a:rPr>
              <a:t>, E., &amp; otros. (2014). Manual Técnico del Modelo </a:t>
            </a:r>
            <a:r>
              <a:rPr lang="es-CO" dirty="0" err="1">
                <a:latin typeface="Arial" panose="020B0604020202020204" pitchFamily="34" charset="0"/>
              </a:rPr>
              <a:t>Estandar</a:t>
            </a:r>
            <a:r>
              <a:rPr lang="es-CO" dirty="0">
                <a:latin typeface="Arial" panose="020B0604020202020204" pitchFamily="34" charset="0"/>
              </a:rPr>
              <a:t> de control interno para el Estado Colombiano MECI 2014. </a:t>
            </a:r>
            <a:r>
              <a:rPr lang="es-CO" dirty="0" err="1">
                <a:latin typeface="Arial" panose="020B0604020202020204" pitchFamily="34" charset="0"/>
              </a:rPr>
              <a:t>Bogotta</a:t>
            </a:r>
            <a:r>
              <a:rPr lang="es-CO" dirty="0">
                <a:latin typeface="Arial" panose="020B0604020202020204" pitchFamily="34" charset="0"/>
              </a:rPr>
              <a:t> DC : Función Pública.</a:t>
            </a:r>
          </a:p>
          <a:p>
            <a:pPr algn="just"/>
            <a:r>
              <a:rPr lang="es-CO" dirty="0" err="1">
                <a:latin typeface="Arial" panose="020B0604020202020204" pitchFamily="34" charset="0"/>
              </a:rPr>
              <a:t>Salnave</a:t>
            </a:r>
            <a:r>
              <a:rPr lang="es-CO" dirty="0">
                <a:latin typeface="Arial" panose="020B0604020202020204" pitchFamily="34" charset="0"/>
              </a:rPr>
              <a:t>, M. A., Riaño, L. M., Rojas, E. M., Niño, G., Ardilla, D. C., &amp; Amaya, C. D. (2008). Manual de Implementación MECI 1000:2005. Departamento Administrativo de la Función Pública.</a:t>
            </a:r>
          </a:p>
          <a:p>
            <a:pPr algn="just"/>
            <a:r>
              <a:rPr lang="es-CO" dirty="0" err="1">
                <a:latin typeface="Arial" panose="020B0604020202020204" pitchFamily="34" charset="0"/>
              </a:rPr>
              <a:t>Sapag</a:t>
            </a:r>
            <a:r>
              <a:rPr lang="es-CO" dirty="0">
                <a:latin typeface="Arial" panose="020B0604020202020204" pitchFamily="34" charset="0"/>
              </a:rPr>
              <a:t> </a:t>
            </a:r>
            <a:r>
              <a:rPr lang="es-CO" dirty="0" err="1">
                <a:latin typeface="Arial" panose="020B0604020202020204" pitchFamily="34" charset="0"/>
              </a:rPr>
              <a:t>Chaín</a:t>
            </a:r>
            <a:r>
              <a:rPr lang="es-CO" dirty="0">
                <a:latin typeface="Arial" panose="020B0604020202020204" pitchFamily="34" charset="0"/>
              </a:rPr>
              <a:t>, N. (2007). Proyectos de inversión Formulación y Evaluación. </a:t>
            </a:r>
            <a:r>
              <a:rPr lang="es-CO" dirty="0" err="1">
                <a:latin typeface="Arial" panose="020B0604020202020204" pitchFamily="34" charset="0"/>
              </a:rPr>
              <a:t>Mexico</a:t>
            </a:r>
            <a:r>
              <a:rPr lang="es-CO" dirty="0">
                <a:latin typeface="Arial" panose="020B0604020202020204" pitchFamily="34" charset="0"/>
              </a:rPr>
              <a:t>: Pearson. </a:t>
            </a:r>
            <a:r>
              <a:rPr lang="es-CO" dirty="0">
                <a:solidFill>
                  <a:srgbClr val="333333"/>
                </a:solidFill>
                <a:latin typeface="Arial" panose="020B0604020202020204" pitchFamily="34" charset="0"/>
                <a:hlinkClick r:id="rId8"/>
              </a:rPr>
              <a:t>ver BAMM</a:t>
            </a:r>
            <a:endParaRPr lang="es-CO" dirty="0">
              <a:latin typeface="Arial" panose="020B0604020202020204" pitchFamily="34" charset="0"/>
            </a:endParaRPr>
          </a:p>
        </p:txBody>
      </p:sp>
      <p:sp>
        <p:nvSpPr>
          <p:cNvPr id="9" name="Rectángulo 8"/>
          <p:cNvSpPr/>
          <p:nvPr/>
        </p:nvSpPr>
        <p:spPr>
          <a:xfrm>
            <a:off x="548640" y="5342709"/>
            <a:ext cx="3526971" cy="96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Es la actual que está montada.</a:t>
            </a:r>
            <a:endParaRPr lang="es-CO"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106289523"/>
              </p:ext>
            </p:extLst>
          </p:nvPr>
        </p:nvGraphicFramePr>
        <p:xfrm>
          <a:off x="0" y="791656"/>
          <a:ext cx="12166800" cy="7924870"/>
        </p:xfrm>
        <a:graphic>
          <a:graphicData uri="http://schemas.openxmlformats.org/drawingml/2006/table">
            <a:tbl>
              <a:tblPr firstRow="1" bandRow="1">
                <a:noFill/>
                <a:tableStyleId>{3D058960-1688-4217-B8D2-64A925AEF87B}</a:tableStyleId>
              </a:tblPr>
              <a:tblGrid>
                <a:gridCol w="442925">
                  <a:extLst>
                    <a:ext uri="{9D8B030D-6E8A-4147-A177-3AD203B41FA5}">
                      <a16:colId xmlns:a16="http://schemas.microsoft.com/office/drawing/2014/main" val="20000"/>
                    </a:ext>
                  </a:extLst>
                </a:gridCol>
                <a:gridCol w="929475">
                  <a:extLst>
                    <a:ext uri="{9D8B030D-6E8A-4147-A177-3AD203B41FA5}">
                      <a16:colId xmlns:a16="http://schemas.microsoft.com/office/drawing/2014/main" val="20001"/>
                    </a:ext>
                  </a:extLst>
                </a:gridCol>
                <a:gridCol w="994975">
                  <a:extLst>
                    <a:ext uri="{9D8B030D-6E8A-4147-A177-3AD203B41FA5}">
                      <a16:colId xmlns:a16="http://schemas.microsoft.com/office/drawing/2014/main" val="20002"/>
                    </a:ext>
                  </a:extLst>
                </a:gridCol>
                <a:gridCol w="9799425">
                  <a:extLst>
                    <a:ext uri="{9D8B030D-6E8A-4147-A177-3AD203B41FA5}">
                      <a16:colId xmlns:a16="http://schemas.microsoft.com/office/drawing/2014/main" val="20003"/>
                    </a:ext>
                  </a:extLst>
                </a:gridCol>
              </a:tblGrid>
              <a:tr h="152400">
                <a:tc gridSpan="2">
                  <a:txBody>
                    <a:bodyPr/>
                    <a:lstStyle/>
                    <a:p>
                      <a:pPr marL="0" lvl="0" indent="0" algn="l" rtl="0">
                        <a:spcBef>
                          <a:spcPts val="0"/>
                        </a:spcBef>
                        <a:spcAft>
                          <a:spcPts val="0"/>
                        </a:spcAft>
                        <a:buNone/>
                      </a:pPr>
                      <a:r>
                        <a:rPr lang="es-ES" sz="1200" dirty="0">
                          <a:solidFill>
                            <a:srgbClr val="FF0000"/>
                          </a:solidFill>
                          <a:latin typeface="Arial"/>
                          <a:ea typeface="Arial"/>
                          <a:cs typeface="Arial"/>
                          <a:sym typeface="Arial"/>
                        </a:rPr>
                        <a:t>HTML:</a:t>
                      </a:r>
                      <a:endParaRPr sz="1200" u="none" strike="noStrike" cap="none"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b="0" dirty="0" smtClean="0">
                          <a:solidFill>
                            <a:srgbClr val="FF0000"/>
                          </a:solidFill>
                          <a:latin typeface="Arial"/>
                          <a:ea typeface="Arial"/>
                          <a:cs typeface="Arial"/>
                          <a:sym typeface="Arial"/>
                        </a:rPr>
                        <a:t>gr_presentación_01</a:t>
                      </a:r>
                      <a:endParaRPr sz="1200" b="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0"/>
                  </a:ext>
                </a:extLst>
              </a:tr>
              <a:tr h="15240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Referente:</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lnSpc>
                          <a:spcPct val="100000"/>
                        </a:lnSpc>
                        <a:spcBef>
                          <a:spcPts val="0"/>
                        </a:spcBef>
                        <a:spcAft>
                          <a:spcPts val="0"/>
                        </a:spcAft>
                        <a:buClr>
                          <a:srgbClr val="FF0000"/>
                        </a:buClr>
                        <a:buSzPts val="1200"/>
                        <a:buFont typeface="Arial"/>
                        <a:buNone/>
                      </a:pPr>
                      <a:r>
                        <a:rPr lang="es-CO" sz="1200" dirty="0" err="1" smtClean="0">
                          <a:solidFill>
                            <a:srgbClr val="FF0000"/>
                          </a:solidFill>
                          <a:latin typeface="Arial"/>
                          <a:ea typeface="Arial"/>
                          <a:cs typeface="Arial"/>
                          <a:sym typeface="Arial"/>
                        </a:rPr>
                        <a:t>Avas</a:t>
                      </a:r>
                      <a:r>
                        <a:rPr lang="es-CO" sz="1200" dirty="0" smtClean="0">
                          <a:solidFill>
                            <a:srgbClr val="FF0000"/>
                          </a:solidFill>
                          <a:latin typeface="Arial"/>
                          <a:ea typeface="Arial"/>
                          <a:cs typeface="Arial"/>
                          <a:sym typeface="Arial"/>
                        </a:rPr>
                        <a:t> anteriores</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1"/>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Hacer una presentación con imágenes y texto.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Indicaciones 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Contenido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4"/>
                  </a:ext>
                </a:extLst>
              </a:tr>
              <a:tr h="164050">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Imagen</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Texto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37900">
                <a:tc>
                  <a:txBody>
                    <a:bodyPr/>
                    <a:lstStyle/>
                    <a:p>
                      <a:pPr marL="0" marR="0" lvl="0" indent="0" algn="l" rtl="0">
                        <a:spcBef>
                          <a:spcPts val="0"/>
                        </a:spcBef>
                        <a:spcAft>
                          <a:spcPts val="0"/>
                        </a:spcAft>
                        <a:buNone/>
                      </a:pPr>
                      <a:r>
                        <a:rPr lang="es-ES" sz="1200">
                          <a:solidFill>
                            <a:srgbClr val="FF0000"/>
                          </a:solidFill>
                          <a:latin typeface="Arial"/>
                          <a:ea typeface="Arial"/>
                          <a:cs typeface="Arial"/>
                          <a:sym typeface="Arial"/>
                        </a:rPr>
                        <a:t>1</a:t>
                      </a:r>
                      <a:endParaRPr sz="120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algn="just"/>
                      <a:r>
                        <a:rPr lang="es-ES" sz="1400" b="0" i="0" u="none" strike="noStrike" cap="none" dirty="0" smtClean="0">
                          <a:solidFill>
                            <a:schemeClr val="dk1"/>
                          </a:solidFill>
                          <a:effectLst/>
                          <a:latin typeface="+mn-lt"/>
                          <a:ea typeface="Calibri"/>
                          <a:cs typeface="Calibri"/>
                          <a:sym typeface="Arial"/>
                        </a:rPr>
                        <a:t>Las situaciones de riesgos hacen parte de la vida de las organizaciones y de las personas, son inherentes a todas las actividades, desde salir a caminar, elegir una profesión, cambiar de trabajo, emprender un negocio o desarrollar un proyecto; en cada situación, puede existe un hecho generador de riesgo que afecta el logro de los objetivos inicialmente trazados. En un mundo cada vez más complejo, un gran diferenciador está marcado por la gestión que se realice de los riesgos, esto implica la capacidad de anticiparse ante los hechos, logrando identificar situaciones riesgosas antes de que sucedan. </a:t>
                      </a:r>
                    </a:p>
                    <a:p>
                      <a:pPr algn="just"/>
                      <a:endParaRPr lang="es-CO" sz="1400" b="0" i="0" u="none" strike="noStrike" cap="none" dirty="0" smtClean="0">
                        <a:solidFill>
                          <a:schemeClr val="dk1"/>
                        </a:solidFill>
                        <a:effectLst/>
                        <a:latin typeface="+mn-lt"/>
                        <a:ea typeface="Calibri"/>
                        <a:cs typeface="Calibri"/>
                        <a:sym typeface="Arial"/>
                      </a:endParaRPr>
                    </a:p>
                    <a:p>
                      <a:pPr algn="just"/>
                      <a:r>
                        <a:rPr lang="es-ES" sz="1400" b="0" i="0" u="none" strike="noStrike" cap="none" dirty="0" smtClean="0">
                          <a:solidFill>
                            <a:schemeClr val="dk1"/>
                          </a:solidFill>
                          <a:effectLst/>
                          <a:latin typeface="+mn-lt"/>
                          <a:ea typeface="Calibri"/>
                          <a:cs typeface="Calibri"/>
                          <a:sym typeface="Arial"/>
                        </a:rPr>
                        <a:t>​La identificación y organización de información ha sido y seguirá siendo indispensable para la comprensión, análisis y posterior toma de decisiones en una situación particular de una empresa; en este sentido, la optimización se caracteriza por prestar una contribución de suma importancia en cualquier proceso administrativo, ya que es un método eficiente para determinar estrategias eficaces y hacer que la decisión sea más objetiva y cumpla con los requerimientos que demandan día a día las dinámicas empresariales.</a:t>
                      </a:r>
                    </a:p>
                    <a:p>
                      <a:pPr algn="just"/>
                      <a:endParaRPr lang="es-CO" sz="1400" b="0" i="0" u="none" strike="noStrike" cap="none" dirty="0" smtClean="0">
                        <a:solidFill>
                          <a:schemeClr val="dk1"/>
                        </a:solidFill>
                        <a:effectLst/>
                        <a:latin typeface="+mn-lt"/>
                        <a:ea typeface="Calibri"/>
                        <a:cs typeface="Calibri"/>
                        <a:sym typeface="Arial"/>
                      </a:endParaRPr>
                    </a:p>
                    <a:p>
                      <a:pPr algn="just"/>
                      <a:r>
                        <a:rPr lang="es-ES" sz="1400" b="0" i="0" u="none" strike="noStrike" cap="none" dirty="0" smtClean="0">
                          <a:solidFill>
                            <a:schemeClr val="dk1"/>
                          </a:solidFill>
                          <a:effectLst/>
                          <a:latin typeface="+mn-lt"/>
                          <a:ea typeface="Calibri"/>
                          <a:cs typeface="Calibri"/>
                          <a:sym typeface="Arial"/>
                        </a:rPr>
                        <a:t>​La creación de modelos es un proceso importante para el análisis del entorno; sin embargo, comprender el carácter dinámico de los sistemas en los cuales se realizan los modelos, es indispensable para comprender los posibles escenarios en los cuales intervienen las variables que interactúan en estos sistemas.</a:t>
                      </a:r>
                    </a:p>
                    <a:p>
                      <a:pPr algn="just"/>
                      <a:endParaRPr lang="es-CO" sz="1400" b="0" i="0" u="none" strike="noStrike" cap="none" dirty="0" smtClean="0">
                        <a:solidFill>
                          <a:schemeClr val="dk1"/>
                        </a:solidFill>
                        <a:effectLst/>
                        <a:latin typeface="+mn-lt"/>
                        <a:ea typeface="Calibri"/>
                        <a:cs typeface="Calibri"/>
                        <a:sym typeface="Arial"/>
                      </a:endParaRPr>
                    </a:p>
                    <a:p>
                      <a:pPr algn="just"/>
                      <a:r>
                        <a:rPr lang="es-ES" sz="1400" b="0" i="0" u="none" strike="noStrike" cap="none" dirty="0" smtClean="0">
                          <a:solidFill>
                            <a:schemeClr val="dk1"/>
                          </a:solidFill>
                          <a:effectLst/>
                          <a:latin typeface="+mn-lt"/>
                          <a:ea typeface="Calibri"/>
                          <a:cs typeface="Calibri"/>
                          <a:sym typeface="Arial"/>
                        </a:rPr>
                        <a:t>​En este sentido, el objetivo de este objeto de aprendizaje es dotar al estudiante de las herramientas y competencias de nivel teórico y práctico para realizar procesos de simulación, comprender este concepto como proceso de iteración y cambio de fases en un sistema, manipular los valores de las variables de los modelos (conceptuales y matemáticos) para comprender los posibles resultados, los efectos de estos y las consecuencias que, a nivel gerencial, tendrán para sus organizaciones.</a:t>
                      </a:r>
                    </a:p>
                    <a:p>
                      <a:pPr algn="just"/>
                      <a:endParaRPr lang="es-CO" sz="1400" b="0" i="0" u="none" strike="noStrike" cap="none" dirty="0" smtClean="0">
                        <a:solidFill>
                          <a:schemeClr val="dk1"/>
                        </a:solidFill>
                        <a:effectLst/>
                        <a:latin typeface="+mn-lt"/>
                        <a:ea typeface="Calibri"/>
                        <a:cs typeface="Calibri"/>
                        <a:sym typeface="Arial"/>
                      </a:endParaRPr>
                    </a:p>
                    <a:p>
                      <a:pPr algn="just"/>
                      <a:r>
                        <a:rPr lang="es-ES" sz="1400" b="0" i="0" u="none" strike="noStrike" cap="none" dirty="0" smtClean="0">
                          <a:solidFill>
                            <a:schemeClr val="dk1"/>
                          </a:solidFill>
                          <a:effectLst/>
                          <a:latin typeface="+mn-lt"/>
                          <a:ea typeface="Calibri"/>
                          <a:cs typeface="Calibri"/>
                          <a:sym typeface="Arial"/>
                        </a:rPr>
                        <a:t>​Así, el estudiante comprenderá el valor de los modelos para representar la realidad de las organizaciones, conocerá resultados favorables o contingentes frente al día a día de las empresas; competencia que, a nivel administrativo, representa una importante ventaja de cara a la toma de decisiones y la solución de problemas; tendrá una herramienta para la toma de decisiones en múltiples situaciones que surgen en la dirección y operación de una organización industrial o de servicios, como la selección de portafolios, la asignación de la fuerza de trabajo, la selección de rutas apropiadas para transportar los bienes producidos, e inclusive la optimización.</a:t>
                      </a:r>
                      <a:endParaRPr lang="en-U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253" name="Google Shape;253;p40"/>
          <p:cNvSpPr/>
          <p:nvPr/>
        </p:nvSpPr>
        <p:spPr>
          <a:xfrm>
            <a:off x="196506" y="232282"/>
            <a:ext cx="11773787" cy="830997"/>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200" b="1" i="0" u="none" strike="noStrike" kern="0" cap="none" spc="0" normalizeH="0" baseline="0" noProof="0" dirty="0" smtClean="0">
                <a:ln>
                  <a:noFill/>
                </a:ln>
                <a:solidFill>
                  <a:srgbClr val="338DCD"/>
                </a:solidFill>
                <a:effectLst/>
                <a:uLnTx/>
                <a:uFillTx/>
                <a:latin typeface="Arial"/>
                <a:cs typeface="Arial"/>
                <a:sym typeface="Arial"/>
              </a:rPr>
              <a:t>Presentación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200" b="1" i="0" u="none" strike="noStrike" kern="0" cap="none" spc="0" normalizeH="0" baseline="0" noProof="0" dirty="0">
              <a:ln>
                <a:noFill/>
              </a:ln>
              <a:solidFill>
                <a:srgbClr val="338DCD"/>
              </a:solidFill>
              <a:effectLst/>
              <a:uLnTx/>
              <a:uFillTx/>
              <a:latin typeface="Arial"/>
              <a:cs typeface="Arial"/>
              <a:sym typeface="Arial"/>
            </a:endParaRPr>
          </a:p>
        </p:txBody>
      </p:sp>
      <p:sp>
        <p:nvSpPr>
          <p:cNvPr id="2" name="Rectángulo 1"/>
          <p:cNvSpPr/>
          <p:nvPr/>
        </p:nvSpPr>
        <p:spPr>
          <a:xfrm>
            <a:off x="876144" y="4582125"/>
            <a:ext cx="1079142" cy="307777"/>
          </a:xfrm>
          <a:prstGeom prst="rect">
            <a:avLst/>
          </a:prstGeom>
        </p:spPr>
        <p:txBody>
          <a:bodyPr wrap="none">
            <a:spAutoFit/>
          </a:bodyPr>
          <a:lstStyle/>
          <a:p>
            <a:r>
              <a:rPr lang="es-CO" dirty="0">
                <a:solidFill>
                  <a:srgbClr val="FF0000"/>
                </a:solidFill>
              </a:rPr>
              <a:t>365392142</a:t>
            </a:r>
          </a:p>
        </p:txBody>
      </p:sp>
    </p:spTree>
    <p:extLst>
      <p:ext uri="{BB962C8B-B14F-4D97-AF65-F5344CB8AC3E}">
        <p14:creationId xmlns:p14="http://schemas.microsoft.com/office/powerpoint/2010/main" val="36708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90"/>
        <p:cNvGrpSpPr/>
        <p:nvPr/>
      </p:nvGrpSpPr>
      <p:grpSpPr>
        <a:xfrm>
          <a:off x="0" y="0"/>
          <a:ext cx="0" cy="0"/>
          <a:chOff x="0" y="0"/>
          <a:chExt cx="0" cy="0"/>
        </a:xfrm>
      </p:grpSpPr>
      <p:sp>
        <p:nvSpPr>
          <p:cNvPr id="791" name="Google Shape;791;p11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Problémica</a:t>
            </a:r>
            <a:endParaRPr dirty="0">
              <a:solidFill>
                <a:srgbClr val="00C000"/>
              </a:solidFill>
            </a:endParaRPr>
          </a:p>
        </p:txBody>
      </p:sp>
      <p:sp>
        <p:nvSpPr>
          <p:cNvPr id="792" name="Google Shape;792;p11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gr_oa2_problemica</a:t>
            </a:r>
            <a:endParaRPr dirty="0">
              <a:solidFill>
                <a:srgbClr val="00C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092061"/>
            <a:ext cx="9144000" cy="673878"/>
          </a:xfrm>
          <a:ln>
            <a:noFill/>
          </a:ln>
        </p:spPr>
        <p:txBody>
          <a:bodyPr>
            <a:normAutofit/>
          </a:bodyPr>
          <a:lstStyle/>
          <a:p>
            <a:r>
              <a:rPr lang="es-ES" sz="4000" dirty="0" err="1" smtClean="0">
                <a:solidFill>
                  <a:srgbClr val="FF0000"/>
                </a:solidFill>
              </a:rPr>
              <a:t>Recurso_c</a:t>
            </a:r>
            <a:r>
              <a:rPr lang="es-ES" sz="4000" dirty="0" smtClean="0">
                <a:solidFill>
                  <a:srgbClr val="FF0000"/>
                </a:solidFill>
              </a:rPr>
              <a:t>: texto </a:t>
            </a:r>
            <a:r>
              <a:rPr lang="es-ES" sz="4000" dirty="0" err="1" smtClean="0">
                <a:solidFill>
                  <a:srgbClr val="FF0000"/>
                </a:solidFill>
              </a:rPr>
              <a:t>pdf</a:t>
            </a:r>
            <a:endParaRPr lang="es-CO" sz="4000" dirty="0">
              <a:solidFill>
                <a:srgbClr val="FF0000"/>
              </a:solidFill>
            </a:endParaRPr>
          </a:p>
        </p:txBody>
      </p:sp>
    </p:spTree>
    <p:extLst>
      <p:ext uri="{BB962C8B-B14F-4D97-AF65-F5344CB8AC3E}">
        <p14:creationId xmlns:p14="http://schemas.microsoft.com/office/powerpoint/2010/main" val="2258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240356151"/>
              </p:ext>
            </p:extLst>
          </p:nvPr>
        </p:nvGraphicFramePr>
        <p:xfrm>
          <a:off x="0" y="0"/>
          <a:ext cx="12166800" cy="176789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Texto PDF. Se anexa archivo.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00">
                <a:tc gridSpan="2">
                  <a:txBody>
                    <a:bodyPr/>
                    <a:lstStyle/>
                    <a:p>
                      <a:pPr marL="0" marR="0" lvl="0" indent="0" algn="ctr" rtl="0">
                        <a:spcBef>
                          <a:spcPts val="0"/>
                        </a:spcBef>
                        <a:spcAft>
                          <a:spcPts val="0"/>
                        </a:spcAft>
                        <a:buNone/>
                      </a:pPr>
                      <a:r>
                        <a:rPr lang="es-ES" sz="1200" b="1" dirty="0" smtClean="0">
                          <a:solidFill>
                            <a:srgbClr val="FF0000"/>
                          </a:solidFill>
                          <a:latin typeface="Arial"/>
                          <a:ea typeface="Arial"/>
                          <a:cs typeface="Arial"/>
                          <a:sym typeface="Arial"/>
                        </a:rPr>
                        <a:t>Contenido</a:t>
                      </a: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81627492"/>
                  </a:ext>
                </a:extLst>
              </a:tr>
              <a:tr h="200000">
                <a:tc gridSpan="2">
                  <a:txBody>
                    <a:bodyPr/>
                    <a:lstStyle/>
                    <a:p>
                      <a:endParaRPr lang="en-US" sz="1400" b="0" i="0" u="none" strike="noStrike" cap="none" dirty="0" smtClean="0">
                        <a:solidFill>
                          <a:schemeClr val="dk1"/>
                        </a:solidFill>
                        <a:effectLst/>
                        <a:latin typeface="Calibri"/>
                        <a:ea typeface="Calibri"/>
                        <a:cs typeface="Calibri"/>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72170725"/>
                  </a:ext>
                </a:extLst>
              </a:tr>
            </a:tbl>
          </a:graphicData>
        </a:graphic>
      </p:graphicFrame>
    </p:spTree>
    <p:extLst>
      <p:ext uri="{BB962C8B-B14F-4D97-AF65-F5344CB8AC3E}">
        <p14:creationId xmlns:p14="http://schemas.microsoft.com/office/powerpoint/2010/main" val="26954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2"/>
        <p:cNvGrpSpPr/>
        <p:nvPr/>
      </p:nvGrpSpPr>
      <p:grpSpPr>
        <a:xfrm>
          <a:off x="0" y="0"/>
          <a:ext cx="0" cy="0"/>
          <a:chOff x="0" y="0"/>
          <a:chExt cx="0" cy="0"/>
        </a:xfrm>
      </p:grpSpPr>
      <p:sp>
        <p:nvSpPr>
          <p:cNvPr id="803" name="Google Shape;803;p12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Árbol </a:t>
            </a:r>
            <a:r>
              <a:rPr lang="es-ES" dirty="0">
                <a:solidFill>
                  <a:srgbClr val="00C000"/>
                </a:solidFill>
              </a:rPr>
              <a:t>conceptual</a:t>
            </a:r>
            <a:endParaRPr dirty="0">
              <a:solidFill>
                <a:srgbClr val="00C000"/>
              </a:solidFil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10877</TotalTime>
  <Words>5183</Words>
  <Application>Microsoft Office PowerPoint</Application>
  <PresentationFormat>Panorámica</PresentationFormat>
  <Paragraphs>604</Paragraphs>
  <Slides>49</Slides>
  <Notes>48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49</vt:i4>
      </vt:variant>
    </vt:vector>
  </HeadingPairs>
  <TitlesOfParts>
    <vt:vector size="54" baseType="lpstr">
      <vt:lpstr>Calibri</vt:lpstr>
      <vt:lpstr>Arial</vt:lpstr>
      <vt:lpstr>Times New Roman</vt:lpstr>
      <vt:lpstr>Tema de Office</vt:lpstr>
      <vt:lpstr>Tema de Office</vt:lpstr>
      <vt:lpstr>Contenido</vt:lpstr>
      <vt:lpstr>OA 2</vt:lpstr>
      <vt:lpstr>Presentación de PowerPoint</vt:lpstr>
      <vt:lpstr>Presentación</vt:lpstr>
      <vt:lpstr>Presentación de PowerPoint</vt:lpstr>
      <vt:lpstr>Problémica</vt:lpstr>
      <vt:lpstr>Recurso_c: texto pdf</vt:lpstr>
      <vt:lpstr>Presentación de PowerPoint</vt:lpstr>
      <vt:lpstr>Árbol conceptual</vt:lpstr>
      <vt:lpstr>Raíz principal</vt:lpstr>
      <vt:lpstr>Presentación de PowerPoint</vt:lpstr>
      <vt:lpstr>Raíz secundaria 1</vt:lpstr>
      <vt:lpstr>Presentación de PowerPoint</vt:lpstr>
      <vt:lpstr>Presentación de PowerPoint</vt:lpstr>
      <vt:lpstr>Raíz secundaria 2</vt:lpstr>
      <vt:lpstr>Presentación de PowerPoint</vt:lpstr>
      <vt:lpstr>Raíz secundaria 3</vt:lpstr>
      <vt:lpstr>Presentación de PowerPoint</vt:lpstr>
      <vt:lpstr>Tronco</vt:lpstr>
      <vt:lpstr>Presentación de PowerPoint</vt:lpstr>
      <vt:lpstr>Rama1 </vt:lpstr>
      <vt:lpstr>Presentación de PowerPoint</vt:lpstr>
      <vt:lpstr>Presentación de PowerPoint</vt:lpstr>
      <vt:lpstr>Presentación de PowerPoint</vt:lpstr>
      <vt:lpstr>Presentación de PowerPoint</vt:lpstr>
      <vt:lpstr>Rama 2  </vt:lpstr>
      <vt:lpstr>Presentación de PowerPoint</vt:lpstr>
      <vt:lpstr>Presentación de PowerPoint</vt:lpstr>
      <vt:lpstr>Presentación de PowerPoint</vt:lpstr>
      <vt:lpstr>Rama 3  </vt:lpstr>
      <vt:lpstr>Presentación de PowerPoint</vt:lpstr>
      <vt:lpstr>Presentación de PowerPoint</vt:lpstr>
      <vt:lpstr>Presentación de PowerPoint</vt:lpstr>
      <vt:lpstr>Rama 4  </vt:lpstr>
      <vt:lpstr>Presentación de PowerPoint</vt:lpstr>
      <vt:lpstr>Presentación de PowerPoint</vt:lpstr>
      <vt:lpstr>Presentación de PowerPoint</vt:lpstr>
      <vt:lpstr>Hoja 1</vt:lpstr>
      <vt:lpstr>Presentación de PowerPoint</vt:lpstr>
      <vt:lpstr>Hoja 2</vt:lpstr>
      <vt:lpstr>Presentación de PowerPoint</vt:lpstr>
      <vt:lpstr>Hoja 3</vt:lpstr>
      <vt:lpstr>Presentación de PowerPoint</vt:lpstr>
      <vt:lpstr>Hoja 4</vt:lpstr>
      <vt:lpstr>Presentación de PowerPoint</vt:lpstr>
      <vt:lpstr>Socialización</vt:lpstr>
      <vt:lpstr>Presentación de PowerPoint</vt:lpstr>
      <vt:lpstr>Lista de 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Escobar</dc:creator>
  <cp:lastModifiedBy>Karen Bedoya</cp:lastModifiedBy>
  <cp:revision>864</cp:revision>
  <dcterms:modified xsi:type="dcterms:W3CDTF">2021-07-15T18:58:12Z</dcterms:modified>
</cp:coreProperties>
</file>