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54"/>
  </p:notesMasterIdLst>
  <p:sldIdLst>
    <p:sldId id="651" r:id="rId3"/>
    <p:sldId id="334" r:id="rId4"/>
    <p:sldId id="335" r:id="rId5"/>
    <p:sldId id="637" r:id="rId6"/>
    <p:sldId id="638" r:id="rId7"/>
    <p:sldId id="639" r:id="rId8"/>
    <p:sldId id="640" r:id="rId9"/>
    <p:sldId id="338" r:id="rId10"/>
    <p:sldId id="784" r:id="rId11"/>
    <p:sldId id="801" r:id="rId12"/>
    <p:sldId id="800" r:id="rId13"/>
    <p:sldId id="841" r:id="rId14"/>
    <p:sldId id="340" r:id="rId15"/>
    <p:sldId id="341" r:id="rId16"/>
    <p:sldId id="342" r:id="rId17"/>
    <p:sldId id="349" r:id="rId18"/>
    <p:sldId id="350" r:id="rId19"/>
    <p:sldId id="351" r:id="rId20"/>
    <p:sldId id="352" r:id="rId21"/>
    <p:sldId id="805" r:id="rId22"/>
    <p:sldId id="806" r:id="rId23"/>
    <p:sldId id="360" r:id="rId24"/>
    <p:sldId id="361" r:id="rId25"/>
    <p:sldId id="362" r:id="rId26"/>
    <p:sldId id="363" r:id="rId27"/>
    <p:sldId id="368" r:id="rId28"/>
    <p:sldId id="824" r:id="rId29"/>
    <p:sldId id="372" r:id="rId30"/>
    <p:sldId id="628" r:id="rId31"/>
    <p:sldId id="375" r:id="rId32"/>
    <p:sldId id="842" r:id="rId33"/>
    <p:sldId id="826" r:id="rId34"/>
    <p:sldId id="827" r:id="rId35"/>
    <p:sldId id="828" r:id="rId36"/>
    <p:sldId id="840" r:id="rId37"/>
    <p:sldId id="830" r:id="rId38"/>
    <p:sldId id="832" r:id="rId39"/>
    <p:sldId id="831" r:id="rId40"/>
    <p:sldId id="833" r:id="rId41"/>
    <p:sldId id="384" r:id="rId42"/>
    <p:sldId id="385" r:id="rId43"/>
    <p:sldId id="386" r:id="rId44"/>
    <p:sldId id="387" r:id="rId45"/>
    <p:sldId id="834" r:id="rId46"/>
    <p:sldId id="835" r:id="rId47"/>
    <p:sldId id="836" r:id="rId48"/>
    <p:sldId id="837" r:id="rId49"/>
    <p:sldId id="394" r:id="rId50"/>
    <p:sldId id="395" r:id="rId51"/>
    <p:sldId id="396" r:id="rId52"/>
    <p:sldId id="397" r:id="rId53"/>
  </p:sldIdLst>
  <p:sldSz cx="12192000" cy="6858000"/>
  <p:notesSz cx="6858000" cy="9144000"/>
  <p:embeddedFontLst>
    <p:embeddedFont>
      <p:font typeface="Calibri" panose="020F050202020403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58960-1688-4217-B8D2-64A925AEF87B}">
  <a:tblStyle styleId="{3D058960-1688-4217-B8D2-64A925AEF87B}" styleName="Table_0">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FF4E6"/>
          </a:solidFill>
        </a:fill>
      </a:tcStyle>
    </a:band1H>
    <a:band2H>
      <a:tcTxStyle/>
      <a:tcStyle>
        <a:tcBdr/>
      </a:tcStyle>
    </a:band2H>
    <a:band1V>
      <a:tcTxStyle/>
      <a:tcStyle>
        <a:tcBdr/>
        <a:fill>
          <a:solidFill>
            <a:srgbClr val="FFF4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4"/>
          </a:solidFill>
        </a:fill>
      </a:tcStyle>
    </a:firstRow>
    <a:neCell>
      <a:tcTxStyle/>
      <a:tcStyle>
        <a:tcBdr/>
      </a:tcStyle>
    </a:neCell>
    <a:nwCell>
      <a:tcTxStyle/>
      <a:tcStyle>
        <a:tcBdr/>
      </a:tcStyle>
    </a:nwCell>
  </a:tblStyle>
  <a:tblStyle styleId="{FC9CD69F-D160-4B0D-8084-73E0E9E66E5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8E5E0D-99A4-4527-966E-1C76C708AC17}"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52077-4F06-4F56-92B2-592362B6CA5A}" styleName="Table_3">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25F34D-DAA1-4468-AE58-2B2A838E4C7B}" styleName="Table_4">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9BA909-0F86-44CD-B322-4C331047C0A4}" styleName="Table_5">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FFF4E6"/>
          </a:solidFill>
        </a:fill>
      </a:tcStyle>
    </a:band1H>
    <a:band2H>
      <a:tcTxStyle b="off" i="off"/>
      <a:tcStyle>
        <a:tcBdr/>
      </a:tcStyle>
    </a:band2H>
    <a:band1V>
      <a:tcTxStyle b="off" i="off"/>
      <a:tcStyle>
        <a:tcBdr/>
        <a:fill>
          <a:solidFill>
            <a:srgbClr val="FFF4E6"/>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4"/>
          </a:solidFill>
        </a:fill>
      </a:tcStyle>
    </a:firstRow>
    <a:neCell>
      <a:tcTxStyle b="off" i="off"/>
      <a:tcStyle>
        <a:tcBdr/>
      </a:tcStyle>
    </a:neCell>
    <a:nwCell>
      <a:tcTxStyle b="off" i="off"/>
      <a:tcStyle>
        <a:tcBdr/>
      </a:tcStyle>
    </a:nwCel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18"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1.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4.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63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cccd6f86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cccd6f86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03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fa92395e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1" name="Google Shape;801;g4fa92395e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4fa92395e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4fa92395e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4fa92395e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4fa92395e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fa92395ee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g4fa92395ee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4fa92395ee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4fa92395e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92395e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4fa92395ee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fa92395ee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fa92395e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92395e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4fa92395ee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062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fa92395ee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fa92395e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4cccd6f86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g4cccd6f86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4fa92395ee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1" name="Google Shape;941;g4fa92395ee_8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4fa92395ee_8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4fa92395ee_8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4fa92395ee_8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g4fa92395ee_8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4f2ceca7e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9" name="Google Shape;989;g4f2ceca7e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692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747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23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4cccd6f86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4cccd6f86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195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777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003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546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955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781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588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969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4f2ceca7e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5" name="Google Shape;1095;g4f2ceca7e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4f2ceca7e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4f2ceca7e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429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657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5263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464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4784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f2ceca7e5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9" name="Google Shape;1159;g4f2ceca7e5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4f2ceca7e5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4f2ceca7e5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4f2ceca7e5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0" name="Google Shape;1170;g4f2ceca7e5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f2ceca7e5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f2ceca7e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74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22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8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4cccd6f86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g4cccd6f86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cccd6f86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cccd6f86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0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Arial" panose="020B0604020202020204" pitchFamily="34" charset="0"/>
                <a:cs typeface="Arial" panose="020B0604020202020204"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lstStyle>
            <a:lvl1pPr lvl="0" algn="ctr" rtl="0">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88" name="Google Shape;88;p1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lstStyle>
            <a:lvl1pPr lvl="0" algn="ctr" rtl="0">
              <a:lnSpc>
                <a:spcPct val="90000"/>
              </a:lnSpc>
              <a:spcBef>
                <a:spcPts val="1000"/>
              </a:spcBef>
              <a:spcAft>
                <a:spcPts val="0"/>
              </a:spcAft>
              <a:buClr>
                <a:schemeClr val="dk1"/>
              </a:buClr>
              <a:buSzPts val="2400"/>
              <a:buNone/>
              <a:defRPr sz="2400">
                <a:latin typeface="Arial" panose="020B0604020202020204" pitchFamily="34" charset="0"/>
                <a:cs typeface="Arial" panose="020B0604020202020204" pitchFamily="34" charset="0"/>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dirty="0"/>
          </a:p>
        </p:txBody>
      </p:sp>
      <p:sp>
        <p:nvSpPr>
          <p:cNvPr id="89" name="Google Shape;89;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8"/>
        <p:cNvGrpSpPr/>
        <p:nvPr/>
      </p:nvGrpSpPr>
      <p:grpSpPr>
        <a:xfrm>
          <a:off x="0" y="0"/>
          <a:ext cx="0" cy="0"/>
          <a:chOff x="0" y="0"/>
          <a:chExt cx="0" cy="0"/>
        </a:xfrm>
      </p:grpSpPr>
      <p:sp>
        <p:nvSpPr>
          <p:cNvPr id="99" name="Google Shape;99;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04" name="Google Shape;104;p1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rgbClr val="888888"/>
              </a:buClr>
              <a:buSzPts val="2400"/>
              <a:buNone/>
              <a:defRPr sz="2400">
                <a:solidFill>
                  <a:srgbClr val="888888"/>
                </a:solidFill>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105" name="Google Shape;105;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10" name="Google Shape;110;p1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1" name="Google Shape;111;p1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2" name="Google Shape;11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17" name="Google Shape;117;p1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dirty="0"/>
          </a:p>
        </p:txBody>
      </p:sp>
      <p:sp>
        <p:nvSpPr>
          <p:cNvPr id="118" name="Google Shape;118;p1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9" name="Google Shape;119;p1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dirty="0"/>
          </a:p>
        </p:txBody>
      </p:sp>
      <p:sp>
        <p:nvSpPr>
          <p:cNvPr id="120" name="Google Shape;120;p1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21" name="Google Shape;121;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26" name="Google Shape;126;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31" name="Google Shape;131;p2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lvl="0" indent="-431800" algn="l" rtl="0">
              <a:lnSpc>
                <a:spcPct val="90000"/>
              </a:lnSpc>
              <a:spcBef>
                <a:spcPts val="1000"/>
              </a:spcBef>
              <a:spcAft>
                <a:spcPts val="0"/>
              </a:spcAft>
              <a:buClr>
                <a:schemeClr val="dk1"/>
              </a:buClr>
              <a:buSzPts val="3200"/>
              <a:buChar char="•"/>
              <a:defRPr sz="3200">
                <a:latin typeface="Arial" panose="020B0604020202020204" pitchFamily="34" charset="0"/>
                <a:cs typeface="Arial" panose="020B0604020202020204" pitchFamily="34" charset="0"/>
              </a:defRPr>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dirty="0"/>
          </a:p>
        </p:txBody>
      </p:sp>
      <p:sp>
        <p:nvSpPr>
          <p:cNvPr id="132" name="Google Shape;132;p2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dirty="0"/>
          </a:p>
        </p:txBody>
      </p:sp>
      <p:sp>
        <p:nvSpPr>
          <p:cNvPr id="133" name="Google Shape;133;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38" name="Google Shape;138;p2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139" name="Google Shape;139;p2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dirty="0"/>
          </a:p>
        </p:txBody>
      </p:sp>
      <p:sp>
        <p:nvSpPr>
          <p:cNvPr id="140" name="Google Shape;140;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45" name="Google Shape;145;p2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46" name="Google Shape;146;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51" name="Google Shape;151;p2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52" name="Google Shape;152;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Arial" panose="020B0604020202020204" pitchFamily="34" charset="0"/>
                <a:cs typeface="Arial" panose="020B0604020202020204"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dirty="0"/>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dirty="0"/>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2" name="Google Shape;8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3" name="Google Shape;8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s-CO" dirty="0"/>
          </a:p>
        </p:txBody>
      </p:sp>
      <p:sp>
        <p:nvSpPr>
          <p:cNvPr id="84" name="Google Shape;8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s-CO" dirty="0"/>
          </a:p>
        </p:txBody>
      </p:sp>
      <p:sp>
        <p:nvSpPr>
          <p:cNvPr id="85" name="Google Shape;8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stiopolis.com/costo-oportunidad-capital-cok-valor-actual-neto-van/"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icontent.ceipa.edu.co/icontent/faces/jsp/despliegue/contenido/despliegueContenidoItem.jsp?itemEstructurado=21294"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www.youtube.com/channel/UC1LfL-CxMzKffOf9kcqMUbQ" TargetMode="External"/><Relationship Id="rId4" Type="http://schemas.openxmlformats.org/officeDocument/2006/relationships/hyperlink" Target="https://www.youtube.com/watch?v=M_OiimetjiA"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icontent.ceipa.edu.co/icontent/faces/jsp/despliegue/contenido/despliegueContenidoItem.jsp?itemEstructurado=21295"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icontent.ceipa.edu.co/icontent/faces/jsp/despliegue/contenido/despliegueContenidoItem.jsp?itemEstructurado=2130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software-shop.com/contenido/video/429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jGgnRIIuMx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www.youtube.com/channel/UCDVWFQtR09i7TqsuVq2tw4w"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1/arbol_conceptual/ramas/4/p2_oa1_rama4a/1/p2_oa1_rama4a.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youtube.com/channel/UCu1rDmgl_lVaz6DsZWCdcow" TargetMode="External"/><Relationship Id="rId5" Type="http://schemas.openxmlformats.org/officeDocument/2006/relationships/hyperlink" Target="https://www.youtube.com/watch?v=zpt-5WnibVE" TargetMode="External"/><Relationship Id="rId4" Type="http://schemas.openxmlformats.org/officeDocument/2006/relationships/hyperlink" Target="https://icontent.ceipa.edu.co/nucleos/pregrado/prospectiva_2/nucleo/contenidos/OA3/arbol_conceptual/ramas/1/gr_oa3_rama1_1.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designthinking.es/comparte/view.php?id=289&amp;tipo"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gerens.pe/blog/triple-restriccion-proyecto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NULL" TargetMode="External"/><Relationship Id="rId3" Type="http://schemas.openxmlformats.org/officeDocument/2006/relationships/hyperlink" Target="https://icontent.ceipa.edu.co/nucleos/pregrado/prospectiva_2/nucleo/contenidos/OA3/arbol_conceptual/ramas/5/gr_oa3_rama4a/gr_oa3_rama4a.html" TargetMode="External"/><Relationship Id="rId7" Type="http://schemas.openxmlformats.org/officeDocument/2006/relationships/hyperlink" Target="NULL"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www.youtube.com/channel/UCQgygUwtnag8ftlBGhKrpAQ" TargetMode="External"/><Relationship Id="rId5" Type="http://schemas.openxmlformats.org/officeDocument/2006/relationships/hyperlink" Target="https://www.youtube.com/watch?v=mkUWW0_bBPM" TargetMode="External"/><Relationship Id="rId10" Type="http://schemas.openxmlformats.org/officeDocument/2006/relationships/hyperlink" Target="https://www.youtube.com/channel/UC8hyqStE_1mni4VSEBUeXxQ" TargetMode="External"/><Relationship Id="rId4" Type="http://schemas.openxmlformats.org/officeDocument/2006/relationships/hyperlink" Target="https://www.software-shop.com/contenido/video/3972" TargetMode="External"/><Relationship Id="rId9" Type="http://schemas.openxmlformats.org/officeDocument/2006/relationships/hyperlink" Target="https://www.youtube.com/watch?v=gk-m8TRPdLI&amp;t=2327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NULL" TargetMode="External"/><Relationship Id="rId3" Type="http://schemas.openxmlformats.org/officeDocument/2006/relationships/hyperlink" Target="https://icontent.ceipa.edu.co/nucleos/pregrado/prospectiva_2/nucleo/contenidos/OA3/arbol_conceptual/ramas/5/gr_oa3_rama4a/gr_oa3_rama4a.html" TargetMode="External"/><Relationship Id="rId7" Type="http://schemas.openxmlformats.org/officeDocument/2006/relationships/hyperlink" Target="NULL"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www.youtube.com/channel/UCQgygUwtnag8ftlBGhKrpAQ" TargetMode="External"/><Relationship Id="rId5" Type="http://schemas.openxmlformats.org/officeDocument/2006/relationships/hyperlink" Target="https://www.youtube.com/watch?v=mkUWW0_bBPM" TargetMode="External"/><Relationship Id="rId10" Type="http://schemas.openxmlformats.org/officeDocument/2006/relationships/hyperlink" Target="https://www.youtube.com/channel/UC8hyqStE_1mni4VSEBUeXxQ" TargetMode="External"/><Relationship Id="rId4" Type="http://schemas.openxmlformats.org/officeDocument/2006/relationships/hyperlink" Target="https://www.software-shop.com/contenido/video/3972" TargetMode="External"/><Relationship Id="rId9" Type="http://schemas.openxmlformats.org/officeDocument/2006/relationships/hyperlink" Target="https://www.youtube.com/watch?v=gk-m8TRPdLI&amp;t=2327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software-shop.com/contenido/video/3880" TargetMode="External"/><Relationship Id="rId7" Type="http://schemas.openxmlformats.org/officeDocument/2006/relationships/hyperlink" Target="https://www.youtube.com/channel/UCTD2aw0ko1ktwB0rw2sHj2w"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www.youtube.com/watch?v=O2Zw4g_t2qs" TargetMode="External"/><Relationship Id="rId5" Type="http://schemas.openxmlformats.org/officeDocument/2006/relationships/hyperlink" Target="https://www.youtube.com/channel/UCyLBSCndqDBNPQiopSDzsQg" TargetMode="External"/><Relationship Id="rId4" Type="http://schemas.openxmlformats.org/officeDocument/2006/relationships/hyperlink" Target="https://www.youtube.com/watch?v=7wolYkAwUgE"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cmc-latam.com/5-pasos-simples-para-vender-su-proyecto-al-area-directiva/" TargetMode="External"/><Relationship Id="rId7" Type="http://schemas.openxmlformats.org/officeDocument/2006/relationships/hyperlink" Target="https://www.youtube.com/channel/UCZFYiL8WGV95dG92ZAxx_vQ"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www.youtube.com/watch?v=KuP5Xx113G0" TargetMode="External"/><Relationship Id="rId5" Type="http://schemas.openxmlformats.org/officeDocument/2006/relationships/hyperlink" Target="https://www.eleconomista.es/gestion-empresarial/noticias/4732525/04/13/10-consejos-para-presentar-un-proyecto-a-posibles-inversores.html" TargetMode="External"/><Relationship Id="rId4" Type="http://schemas.openxmlformats.org/officeDocument/2006/relationships/hyperlink" Target="https://expansion.mx/especiales/2014/08/18/como-vender-tu-negocio-en-15-minutos"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aplicaciones.ceipa.edu.co/biblioteca/biblio_digital/catalogo/informe.jsp?cr1=T&amp;cr2=A&amp;cr3=M&amp;con1=estadistica&amp;con2=anderson&amp;con3=0&amp;cole=Todos&amp;ano=&amp;ubi=Todos&amp;idi=Todos"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hyperlink" Target="http://aplicaciones.ceipa.edu.co/biblioteca/biblio_digital/catalogo/informe.jsp?cr1=T&amp;cr2=A&amp;cr3=M&amp;con1=metodos&amp;con2=Jaramillo&amp;con3=0&amp;cole=Todos&amp;ano=&amp;ubi=Todos&amp;idi=Todos" TargetMode="External"/><Relationship Id="rId5" Type="http://schemas.openxmlformats.org/officeDocument/2006/relationships/hyperlink" Target="http://aplicaciones.ceipa.edu.co/biblioteca/biblio_digital/catalogo/informe.jsp?cr1=T&amp;cr2=A&amp;cr3=M&amp;con1=introducc&amp;con2=Hillier&amp;con3=0&amp;cole=Todos&amp;ano=&amp;ubi=Todos&amp;idi=Todos" TargetMode="External"/><Relationship Id="rId4" Type="http://schemas.openxmlformats.org/officeDocument/2006/relationships/hyperlink" Target="http://aplicaciones.ceipa.edu.co/biblioteca/biblio_digital/catalogo/informe.jsp?cr1=T&amp;cr2=A&amp;cr3=M&amp;con1=metodos&amp;con2=Hillier&amp;con3=0&amp;cole=Todos&amp;ano=&amp;ubi=Todos&amp;idi=Todo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327"/>
        <p:cNvGrpSpPr/>
        <p:nvPr/>
      </p:nvGrpSpPr>
      <p:grpSpPr>
        <a:xfrm>
          <a:off x="0" y="0"/>
          <a:ext cx="0" cy="0"/>
          <a:chOff x="0" y="0"/>
          <a:chExt cx="0" cy="0"/>
        </a:xfrm>
      </p:grpSpPr>
      <p:sp>
        <p:nvSpPr>
          <p:cNvPr id="328" name="Google Shape;328;p53"/>
          <p:cNvSpPr txBox="1">
            <a:spLocks noGrp="1"/>
          </p:cNvSpPr>
          <p:nvPr>
            <p:ph type="ctrTitle"/>
          </p:nvPr>
        </p:nvSpPr>
        <p:spPr>
          <a:xfrm>
            <a:off x="1524000" y="2671483"/>
            <a:ext cx="9144000" cy="83848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Contenido</a:t>
            </a:r>
            <a:endParaRPr dirty="0">
              <a:solidFill>
                <a:srgbClr val="00C000"/>
              </a:solidFill>
            </a:endParaRPr>
          </a:p>
        </p:txBody>
      </p:sp>
    </p:spTree>
    <p:extLst>
      <p:ext uri="{BB962C8B-B14F-4D97-AF65-F5344CB8AC3E}">
        <p14:creationId xmlns:p14="http://schemas.microsoft.com/office/powerpoint/2010/main" val="338178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750828045"/>
              </p:ext>
            </p:extLst>
          </p:nvPr>
        </p:nvGraphicFramePr>
        <p:xfrm>
          <a:off x="0" y="0"/>
          <a:ext cx="12166800" cy="1060714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b="1" dirty="0" err="1" smtClean="0">
                          <a:solidFill>
                            <a:srgbClr val="FF0000"/>
                          </a:solidFill>
                          <a:latin typeface="Arial"/>
                          <a:ea typeface="Arial"/>
                          <a:cs typeface="Arial"/>
                          <a:sym typeface="Arial"/>
                        </a:rPr>
                        <a:t>Photoslide</a:t>
                      </a:r>
                      <a:r>
                        <a:rPr lang="es-CO" sz="1200" b="1" dirty="0" smtClean="0">
                          <a:solidFill>
                            <a:srgbClr val="FF0000"/>
                          </a:solidFill>
                          <a:latin typeface="Arial"/>
                          <a:ea typeface="Arial"/>
                          <a:cs typeface="Arial"/>
                          <a:sym typeface="Arial"/>
                        </a:rPr>
                        <a:t>. Agregar botón al final con tabla descargable.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0000">
                <a:tc gridSpan="2">
                  <a:txBody>
                    <a:bodyPr/>
                    <a:lstStyle/>
                    <a:p>
                      <a:pPr marL="0" marR="0" lvl="0" indent="0" algn="ctr" rtl="0">
                        <a:spcBef>
                          <a:spcPts val="0"/>
                        </a:spcBef>
                        <a:spcAft>
                          <a:spcPts val="0"/>
                        </a:spcAft>
                        <a:buNone/>
                      </a:pPr>
                      <a:r>
                        <a:rPr lang="es-ES" sz="1200" b="1" dirty="0" smtClean="0">
                          <a:solidFill>
                            <a:srgbClr val="FF0000"/>
                          </a:solidFill>
                          <a:latin typeface="Arial"/>
                          <a:ea typeface="Arial"/>
                          <a:cs typeface="Arial"/>
                          <a:sym typeface="Arial"/>
                        </a:rPr>
                        <a:t>Contenido</a:t>
                      </a: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081627492"/>
                  </a:ext>
                </a:extLst>
              </a:tr>
              <a:tr h="200000">
                <a:tc gridSpan="2">
                  <a:txBody>
                    <a:bodyPr/>
                    <a:lstStyle/>
                    <a:p>
                      <a:pPr algn="just"/>
                      <a:r>
                        <a:rPr lang="es-CO" sz="1400" b="0" i="0" u="none" strike="noStrike" cap="none" dirty="0" smtClean="0">
                          <a:solidFill>
                            <a:schemeClr val="dk1"/>
                          </a:solidFill>
                          <a:effectLst/>
                          <a:latin typeface="+mn-lt"/>
                          <a:ea typeface="Calibri"/>
                          <a:cs typeface="Calibri"/>
                          <a:sym typeface="Arial"/>
                        </a:rPr>
                        <a:t>Como microempresario emprendedor, deseas valorar financieramente un proyecto de comercialización de dulces a nivel municipal. Para ello, te has logrado reunir con compañeros, profesores, amigos, y han logrado determinar una serie de supuestos que pueden ser de gran ayuda para consolidación del proyecto como tal. </a:t>
                      </a:r>
                      <a:endParaRPr lang="en-U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72170725"/>
                  </a:ext>
                </a:extLst>
              </a:tr>
              <a:tr h="200000">
                <a:tc gridSpan="2">
                  <a:txBody>
                    <a:bodyPr/>
                    <a:lstStyle/>
                    <a:p>
                      <a:pPr marL="0" marR="0" lvl="0" indent="0" algn="just" rtl="0">
                        <a:spcBef>
                          <a:spcPts val="0"/>
                        </a:spcBef>
                        <a:spcAft>
                          <a:spcPts val="0"/>
                        </a:spcAft>
                        <a:buNone/>
                      </a:pPr>
                      <a:r>
                        <a:rPr lang="es-CO" sz="1400" b="0" i="0" u="none" strike="noStrike" cap="none" dirty="0" smtClean="0">
                          <a:solidFill>
                            <a:schemeClr val="dk1"/>
                          </a:solidFill>
                          <a:effectLst/>
                          <a:latin typeface="+mn-lt"/>
                          <a:ea typeface="Calibri"/>
                          <a:cs typeface="Calibri"/>
                          <a:sym typeface="Arial"/>
                        </a:rPr>
                        <a:t>Sin embargo, tú luego de estudiar en el CEIPA, sabes que el futuro no es 100 % certero, por lo que necesitas valorar cierta cantidad de escenarios, inclusive simulándolos entre sí para determinar la probabilidad de riesgo de dicha inversión.</a:t>
                      </a:r>
                      <a:endParaRPr lang="es-CO" sz="1400" b="1" dirty="0" smtClean="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116903663"/>
                  </a:ext>
                </a:extLst>
              </a:tr>
              <a:tr h="552934">
                <a:tc gridSpan="2">
                  <a:txBody>
                    <a:bodyPr/>
                    <a:lstStyle/>
                    <a:p>
                      <a:pPr algn="just"/>
                      <a:r>
                        <a:rPr lang="es-CO" sz="1400" b="0" i="0" u="none" strike="noStrike" cap="none" dirty="0" smtClean="0">
                          <a:solidFill>
                            <a:schemeClr val="dk1"/>
                          </a:solidFill>
                          <a:effectLst/>
                          <a:latin typeface="+mn-lt"/>
                          <a:ea typeface="Calibri"/>
                          <a:cs typeface="Calibri"/>
                          <a:sym typeface="Arial"/>
                        </a:rPr>
                        <a:t>El volumen de ventas que se espera es de 30.000 unidades anuales, a un precio estimado por unidad de $6250 pesos, con un costo por unidad de $1250 pesos, esta información podrá ajustarse a partir del segundo año, según la inflación correspondiente la cual se estima que sea del 3,8 % anual.</a:t>
                      </a:r>
                    </a:p>
                    <a:p>
                      <a:pPr algn="just"/>
                      <a:r>
                        <a:rPr lang="es-CO" sz="1400" b="0" i="0" u="none" strike="noStrike" cap="none" dirty="0" smtClean="0">
                          <a:solidFill>
                            <a:schemeClr val="dk1"/>
                          </a:solidFill>
                          <a:effectLst/>
                          <a:latin typeface="+mn-lt"/>
                          <a:ea typeface="Calibri"/>
                          <a:cs typeface="Calibri"/>
                          <a:sym typeface="Arial"/>
                        </a:rPr>
                        <a:t> </a:t>
                      </a:r>
                      <a:endParaRPr lang="es-CO" sz="1400" b="1" dirty="0" smtClean="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3730472822"/>
                  </a:ext>
                </a:extLst>
              </a:tr>
              <a:tr h="20000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smtClean="0">
                          <a:solidFill>
                            <a:schemeClr val="dk1"/>
                          </a:solidFill>
                          <a:effectLst/>
                          <a:latin typeface="+mn-lt"/>
                          <a:ea typeface="Calibri"/>
                          <a:cs typeface="Calibri"/>
                          <a:sym typeface="Arial"/>
                        </a:rPr>
                        <a:t>La siguiente tabla es el resumen de los datos esperados:</a:t>
                      </a:r>
                    </a:p>
                    <a:p>
                      <a:pPr marL="0" marR="0" lvl="0" indent="0" algn="just"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3009184996"/>
                  </a:ext>
                </a:extLst>
              </a:tr>
              <a:tr h="20000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smtClean="0">
                          <a:solidFill>
                            <a:schemeClr val="dk1"/>
                          </a:solidFill>
                          <a:effectLst/>
                          <a:latin typeface="+mn-lt"/>
                          <a:ea typeface="Calibri"/>
                          <a:cs typeface="Calibri"/>
                          <a:sym typeface="Arial"/>
                        </a:rPr>
                        <a:t>Así mismo, luego de investigar bien, te indican que es posible que el volumen de ventas en unidades, pueda oscilar entre 25.000 unidades como mínimo y 32.000 unidades como máximo; esto debido a situaciones del mercado, en donde, el precio de la competencia puede llevarlo a "ajustar" su precio de venta por unidad entre $5.800 y $6.600 pesos. Finalmente, debes tener en consideración que los costos unitarios ofrecidos según tus proveedores pudieran variar entre $1.000 y $2.000 pesos. </a:t>
                      </a: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199084729"/>
                  </a:ext>
                </a:extLst>
              </a:tr>
              <a:tr h="200000">
                <a:tc gridSpan="2">
                  <a:txBody>
                    <a:bodyPr/>
                    <a:lstStyle/>
                    <a:p>
                      <a:pPr algn="just"/>
                      <a:r>
                        <a:rPr lang="es-CO" sz="1400" b="0" i="0" u="none" strike="noStrike" cap="none" dirty="0" smtClean="0">
                          <a:solidFill>
                            <a:schemeClr val="dk1"/>
                          </a:solidFill>
                          <a:effectLst/>
                          <a:latin typeface="+mn-lt"/>
                          <a:ea typeface="Calibri"/>
                          <a:cs typeface="Calibri"/>
                          <a:sym typeface="Arial"/>
                        </a:rPr>
                        <a:t>¿Será que este proyecto privado o negocio será financieramente rentable en el corto plazo (5 años), o será rentable en el mediano plazo (10 años)? </a:t>
                      </a:r>
                    </a:p>
                    <a:p>
                      <a:pPr algn="just"/>
                      <a:r>
                        <a:rPr lang="es-CO" sz="1400" b="0" i="0" u="none" strike="noStrike" cap="none" dirty="0" smtClean="0">
                          <a:solidFill>
                            <a:schemeClr val="dk1"/>
                          </a:solidFill>
                          <a:effectLst/>
                          <a:latin typeface="+mn-lt"/>
                          <a:ea typeface="Calibri"/>
                          <a:cs typeface="Calibri"/>
                          <a:sym typeface="Arial"/>
                        </a:rPr>
                        <a:t>¿Qué podemos decir sobre el Valor Presente Neto (VPN) y la Tasa Interna de Retorno (TIR)?</a:t>
                      </a:r>
                    </a:p>
                    <a:p>
                      <a:pPr algn="just"/>
                      <a:endParaRPr lang="es-CO" sz="1400" b="0" i="0" u="none" strike="noStrike" cap="none" dirty="0" smtClean="0">
                        <a:solidFill>
                          <a:schemeClr val="dk1"/>
                        </a:solidFill>
                        <a:effectLst/>
                        <a:latin typeface="+mn-lt"/>
                        <a:ea typeface="Calibri"/>
                        <a:cs typeface="Calibri"/>
                        <a:sym typeface="Arial"/>
                      </a:endParaRPr>
                    </a:p>
                    <a:p>
                      <a:pPr algn="just"/>
                      <a:r>
                        <a:rPr lang="es-CO" sz="1400" b="0" i="0" u="none" strike="noStrike" cap="none" dirty="0" smtClean="0">
                          <a:solidFill>
                            <a:schemeClr val="dk1"/>
                          </a:solidFill>
                          <a:effectLst/>
                          <a:latin typeface="+mn-lt"/>
                          <a:ea typeface="Calibri"/>
                          <a:cs typeface="Calibri"/>
                          <a:sym typeface="Arial"/>
                        </a:rPr>
                        <a:t>Para leer un poco más sobre el Costo de Oportunidad de Capital, por favor leer el siguiente documento: </a:t>
                      </a:r>
                      <a:r>
                        <a:rPr lang="es-CO" sz="1400" b="0" i="0" u="sng" strike="noStrike" cap="none" dirty="0" smtClean="0">
                          <a:solidFill>
                            <a:schemeClr val="dk1"/>
                          </a:solidFill>
                          <a:effectLst/>
                          <a:latin typeface="+mn-lt"/>
                          <a:ea typeface="Calibri"/>
                          <a:cs typeface="Calibri"/>
                          <a:sym typeface="Arial"/>
                          <a:hlinkClick r:id="rId3"/>
                        </a:rPr>
                        <a:t>https://www.gestiopolis.com/costo-oportunidad-capital-cok-valor-actual-neto-van/</a:t>
                      </a:r>
                      <a:r>
                        <a:rPr lang="es-CO" sz="1400" b="0" i="0" u="none" strike="noStrike" cap="none" dirty="0" smtClean="0">
                          <a:solidFill>
                            <a:schemeClr val="dk1"/>
                          </a:solidFill>
                          <a:effectLst/>
                          <a:latin typeface="+mn-lt"/>
                          <a:ea typeface="Calibri"/>
                          <a:cs typeface="Calibri"/>
                          <a:sym typeface="Arial"/>
                        </a:rPr>
                        <a:t> </a:t>
                      </a:r>
                    </a:p>
                    <a:p>
                      <a:pPr algn="just"/>
                      <a:endParaRPr lang="es-CO" sz="1400" b="0" i="0" u="none" strike="noStrike" cap="none" dirty="0" smtClean="0">
                        <a:solidFill>
                          <a:schemeClr val="dk1"/>
                        </a:solidFill>
                        <a:effectLst/>
                        <a:latin typeface="+mn-lt"/>
                        <a:ea typeface="Calibri"/>
                        <a:cs typeface="Calibri"/>
                        <a:sym typeface="Arial"/>
                      </a:endParaRPr>
                    </a:p>
                    <a:p>
                      <a:pPr algn="just"/>
                      <a:r>
                        <a:rPr lang="es-CO" sz="1400" b="0" i="0" u="none" strike="noStrike" cap="none" dirty="0" smtClean="0">
                          <a:solidFill>
                            <a:schemeClr val="dk1"/>
                          </a:solidFill>
                          <a:effectLst/>
                          <a:latin typeface="+mn-lt"/>
                          <a:ea typeface="Calibri"/>
                          <a:cs typeface="Calibri"/>
                          <a:sym typeface="Arial"/>
                        </a:rPr>
                        <a:t>Llena el siguiente formato con tu análisis. Descárgalo en el siguiente botón:</a:t>
                      </a:r>
                    </a:p>
                    <a:p>
                      <a:pPr algn="just"/>
                      <a:endParaRPr lang="es-CO" sz="1400" b="0" i="0" u="none" strike="noStrike" cap="none" dirty="0" smtClean="0">
                        <a:solidFill>
                          <a:schemeClr val="dk1"/>
                        </a:solidFill>
                        <a:effectLst/>
                        <a:latin typeface="+mn-lt"/>
                        <a:ea typeface="Calibri"/>
                        <a:cs typeface="Calibri"/>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p>
                      <a:pPr marL="0" marR="0" lvl="0" indent="0" algn="ctr" rtl="0">
                        <a:spcBef>
                          <a:spcPts val="0"/>
                        </a:spcBef>
                        <a:spcAft>
                          <a:spcPts val="0"/>
                        </a:spcAft>
                        <a:buNone/>
                      </a:pPr>
                      <a:endParaRPr lang="es-CO" sz="1400" b="1" dirty="0" smtClean="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3434820593"/>
                  </a:ext>
                </a:extLst>
              </a:tr>
            </a:tbl>
          </a:graphicData>
        </a:graphic>
      </p:graphicFrame>
      <p:graphicFrame>
        <p:nvGraphicFramePr>
          <p:cNvPr id="2" name="Tabla 1"/>
          <p:cNvGraphicFramePr>
            <a:graphicFrameLocks noGrp="1"/>
          </p:cNvGraphicFramePr>
          <p:nvPr>
            <p:extLst>
              <p:ext uri="{D42A27DB-BD31-4B8C-83A1-F6EECF244321}">
                <p14:modId xmlns:p14="http://schemas.microsoft.com/office/powerpoint/2010/main" val="3257596894"/>
              </p:ext>
            </p:extLst>
          </p:nvPr>
        </p:nvGraphicFramePr>
        <p:xfrm>
          <a:off x="2362110" y="3634898"/>
          <a:ext cx="6501130" cy="2378710"/>
        </p:xfrm>
        <a:graphic>
          <a:graphicData uri="http://schemas.openxmlformats.org/drawingml/2006/table">
            <a:tbl>
              <a:tblPr firstRow="1" firstCol="1" bandRow="1">
                <a:tableStyleId>{3D058960-1688-4217-B8D2-64A925AEF87B}</a:tableStyleId>
              </a:tblPr>
              <a:tblGrid>
                <a:gridCol w="4397375">
                  <a:extLst>
                    <a:ext uri="{9D8B030D-6E8A-4147-A177-3AD203B41FA5}">
                      <a16:colId xmlns:a16="http://schemas.microsoft.com/office/drawing/2014/main" val="4273078373"/>
                    </a:ext>
                  </a:extLst>
                </a:gridCol>
                <a:gridCol w="2103755">
                  <a:extLst>
                    <a:ext uri="{9D8B030D-6E8A-4147-A177-3AD203B41FA5}">
                      <a16:colId xmlns:a16="http://schemas.microsoft.com/office/drawing/2014/main" val="1618583952"/>
                    </a:ext>
                  </a:extLst>
                </a:gridCol>
              </a:tblGrid>
              <a:tr h="150495">
                <a:tc>
                  <a:txBody>
                    <a:bodyPr/>
                    <a:lstStyle/>
                    <a:p>
                      <a:pPr algn="just">
                        <a:lnSpc>
                          <a:spcPct val="107000"/>
                        </a:lnSpc>
                        <a:spcAft>
                          <a:spcPts val="0"/>
                        </a:spcAft>
                      </a:pPr>
                      <a:r>
                        <a:rPr lang="es-CO" sz="1200">
                          <a:effectLst/>
                        </a:rPr>
                        <a:t>Datos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just">
                        <a:lnSpc>
                          <a:spcPct val="107000"/>
                        </a:lnSpc>
                        <a:spcAft>
                          <a:spcPts val="0"/>
                        </a:spcAft>
                      </a:pPr>
                      <a:r>
                        <a:rPr lang="es-CO" sz="1200">
                          <a:effectLst/>
                        </a:rPr>
                        <a:t>    Valores      esperados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78752718"/>
                  </a:ext>
                </a:extLst>
              </a:tr>
              <a:tr h="150495">
                <a:tc>
                  <a:txBody>
                    <a:bodyPr/>
                    <a:lstStyle/>
                    <a:p>
                      <a:pPr algn="just">
                        <a:lnSpc>
                          <a:spcPct val="107000"/>
                        </a:lnSpc>
                        <a:spcAft>
                          <a:spcPts val="0"/>
                        </a:spcAft>
                      </a:pPr>
                      <a:r>
                        <a:rPr lang="es-CO" sz="1200">
                          <a:effectLst/>
                        </a:rPr>
                        <a:t>Volumen de ventas en unidades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30.000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938903006"/>
                  </a:ext>
                </a:extLst>
              </a:tr>
              <a:tr h="150495">
                <a:tc>
                  <a:txBody>
                    <a:bodyPr/>
                    <a:lstStyle/>
                    <a:p>
                      <a:pPr algn="just">
                        <a:lnSpc>
                          <a:spcPct val="107000"/>
                        </a:lnSpc>
                        <a:spcAft>
                          <a:spcPts val="0"/>
                        </a:spcAft>
                      </a:pPr>
                      <a:r>
                        <a:rPr lang="es-CO" sz="1200">
                          <a:effectLst/>
                        </a:rPr>
                        <a:t>Precios unitario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6.250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0451526"/>
                  </a:ext>
                </a:extLst>
              </a:tr>
              <a:tr h="150495">
                <a:tc>
                  <a:txBody>
                    <a:bodyPr/>
                    <a:lstStyle/>
                    <a:p>
                      <a:pPr algn="just">
                        <a:lnSpc>
                          <a:spcPct val="107000"/>
                        </a:lnSpc>
                        <a:spcAft>
                          <a:spcPts val="0"/>
                        </a:spcAft>
                      </a:pPr>
                      <a:r>
                        <a:rPr lang="es-CO" sz="1200">
                          <a:effectLst/>
                        </a:rPr>
                        <a:t>Costo unitario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1.250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464639001"/>
                  </a:ext>
                </a:extLst>
              </a:tr>
              <a:tr h="150495">
                <a:tc>
                  <a:txBody>
                    <a:bodyPr/>
                    <a:lstStyle/>
                    <a:p>
                      <a:pPr algn="just">
                        <a:lnSpc>
                          <a:spcPct val="107000"/>
                        </a:lnSpc>
                        <a:spcAft>
                          <a:spcPts val="0"/>
                        </a:spcAft>
                      </a:pPr>
                      <a:r>
                        <a:rPr lang="es-CO" sz="1200">
                          <a:effectLst/>
                        </a:rPr>
                        <a:t>Costos fijos (contratación personal, arriendo, etc.)</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63.000.000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165360064"/>
                  </a:ext>
                </a:extLst>
              </a:tr>
              <a:tr h="150495">
                <a:tc>
                  <a:txBody>
                    <a:bodyPr/>
                    <a:lstStyle/>
                    <a:p>
                      <a:pPr algn="just">
                        <a:lnSpc>
                          <a:spcPct val="107000"/>
                        </a:lnSpc>
                        <a:spcAft>
                          <a:spcPts val="0"/>
                        </a:spcAft>
                      </a:pPr>
                      <a:r>
                        <a:rPr lang="es-CO" sz="1200">
                          <a:effectLst/>
                        </a:rPr>
                        <a:t>Estrategias de mercadeo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10.000.000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106028138"/>
                  </a:ext>
                </a:extLst>
              </a:tr>
              <a:tr h="150495">
                <a:tc>
                  <a:txBody>
                    <a:bodyPr/>
                    <a:lstStyle/>
                    <a:p>
                      <a:pPr algn="just">
                        <a:lnSpc>
                          <a:spcPct val="107000"/>
                        </a:lnSpc>
                        <a:spcAft>
                          <a:spcPts val="0"/>
                        </a:spcAft>
                      </a:pPr>
                      <a:r>
                        <a:rPr lang="es-CO" sz="1200">
                          <a:effectLst/>
                        </a:rPr>
                        <a:t>Gastos administrativos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26.000.000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48887729"/>
                  </a:ext>
                </a:extLst>
              </a:tr>
              <a:tr h="150495">
                <a:tc>
                  <a:txBody>
                    <a:bodyPr/>
                    <a:lstStyle/>
                    <a:p>
                      <a:pPr algn="just">
                        <a:lnSpc>
                          <a:spcPct val="107000"/>
                        </a:lnSpc>
                        <a:spcAft>
                          <a:spcPts val="0"/>
                        </a:spcAft>
                      </a:pPr>
                      <a:r>
                        <a:rPr lang="es-CO" sz="1200">
                          <a:effectLst/>
                        </a:rPr>
                        <a:t>Valor residual</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35.000.000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805314818"/>
                  </a:ext>
                </a:extLst>
              </a:tr>
              <a:tr h="150495">
                <a:tc>
                  <a:txBody>
                    <a:bodyPr/>
                    <a:lstStyle/>
                    <a:p>
                      <a:pPr algn="just">
                        <a:lnSpc>
                          <a:spcPct val="107000"/>
                        </a:lnSpc>
                        <a:spcAft>
                          <a:spcPts val="0"/>
                        </a:spcAft>
                      </a:pPr>
                      <a:r>
                        <a:rPr lang="es-CO" sz="1200">
                          <a:effectLst/>
                        </a:rPr>
                        <a:t>Inversión inicial</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280.000.000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31714103"/>
                  </a:ext>
                </a:extLst>
              </a:tr>
              <a:tr h="421640">
                <a:tc>
                  <a:txBody>
                    <a:bodyPr/>
                    <a:lstStyle/>
                    <a:p>
                      <a:pPr algn="just">
                        <a:lnSpc>
                          <a:spcPct val="107000"/>
                        </a:lnSpc>
                        <a:spcAft>
                          <a:spcPts val="800"/>
                        </a:spcAft>
                      </a:pPr>
                      <a:r>
                        <a:rPr lang="es-CO" sz="1200">
                          <a:effectLst/>
                        </a:rPr>
                        <a:t>Costo oportunidad capital (COK) También llamado Tasa Mínima de Retorno para el Accionista (TMRR)</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a:effectLst/>
                        </a:rPr>
                        <a:t>15 %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303237719"/>
                  </a:ext>
                </a:extLst>
              </a:tr>
              <a:tr h="150495">
                <a:tc>
                  <a:txBody>
                    <a:bodyPr/>
                    <a:lstStyle/>
                    <a:p>
                      <a:pPr algn="just">
                        <a:lnSpc>
                          <a:spcPct val="107000"/>
                        </a:lnSpc>
                        <a:spcAft>
                          <a:spcPts val="0"/>
                        </a:spcAft>
                      </a:pPr>
                      <a:r>
                        <a:rPr lang="es-CO" sz="1200">
                          <a:effectLst/>
                        </a:rPr>
                        <a:t>Inflación</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es-CO" sz="1200" dirty="0">
                          <a:effectLst/>
                        </a:rPr>
                        <a:t>3,8 %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743111751"/>
                  </a:ext>
                </a:extLst>
              </a:tr>
            </a:tbl>
          </a:graphicData>
        </a:graphic>
      </p:graphicFrame>
      <p:sp>
        <p:nvSpPr>
          <p:cNvPr id="3" name="Rectángulo 2"/>
          <p:cNvSpPr/>
          <p:nvPr/>
        </p:nvSpPr>
        <p:spPr>
          <a:xfrm>
            <a:off x="5612675" y="9144000"/>
            <a:ext cx="1271451"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5" name="Rectángulo 4"/>
          <p:cNvSpPr/>
          <p:nvPr/>
        </p:nvSpPr>
        <p:spPr>
          <a:xfrm>
            <a:off x="-966651" y="1110343"/>
            <a:ext cx="966651" cy="70539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966651" y="1815737"/>
            <a:ext cx="966651" cy="54864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966652" y="2377439"/>
            <a:ext cx="966651" cy="69233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966653" y="6309359"/>
            <a:ext cx="966651" cy="120178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966651" y="7511142"/>
            <a:ext cx="966651" cy="288263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1034257" y="1321950"/>
            <a:ext cx="970137" cy="261610"/>
          </a:xfrm>
          <a:prstGeom prst="rect">
            <a:avLst/>
          </a:prstGeom>
        </p:spPr>
        <p:txBody>
          <a:bodyPr wrap="none">
            <a:spAutoFit/>
          </a:bodyPr>
          <a:lstStyle/>
          <a:p>
            <a:r>
              <a:rPr lang="es-CO" sz="1100" dirty="0">
                <a:solidFill>
                  <a:srgbClr val="FF0000"/>
                </a:solidFill>
              </a:rPr>
              <a:t>1297787845</a:t>
            </a:r>
          </a:p>
        </p:txBody>
      </p:sp>
      <p:sp>
        <p:nvSpPr>
          <p:cNvPr id="11" name="Rectángulo 10"/>
          <p:cNvSpPr/>
          <p:nvPr/>
        </p:nvSpPr>
        <p:spPr>
          <a:xfrm>
            <a:off x="-968394" y="1959252"/>
            <a:ext cx="1069524" cy="430887"/>
          </a:xfrm>
          <a:prstGeom prst="rect">
            <a:avLst/>
          </a:prstGeom>
        </p:spPr>
        <p:txBody>
          <a:bodyPr wrap="none">
            <a:spAutoFit/>
          </a:bodyPr>
          <a:lstStyle/>
          <a:p>
            <a:r>
              <a:rPr lang="es-CO" sz="1100" dirty="0" smtClean="0">
                <a:solidFill>
                  <a:srgbClr val="FF0000"/>
                </a:solidFill>
              </a:rPr>
              <a:t>1328791502</a:t>
            </a:r>
          </a:p>
          <a:p>
            <a:r>
              <a:rPr lang="es-CO" sz="1100" dirty="0" smtClean="0">
                <a:solidFill>
                  <a:srgbClr val="FF0000"/>
                </a:solidFill>
              </a:rPr>
              <a:t>Primer cuadro</a:t>
            </a:r>
            <a:endParaRPr lang="es-CO" sz="1100" dirty="0">
              <a:solidFill>
                <a:srgbClr val="FF0000"/>
              </a:solidFill>
            </a:endParaRPr>
          </a:p>
        </p:txBody>
      </p:sp>
      <p:sp>
        <p:nvSpPr>
          <p:cNvPr id="12" name="Rectángulo 11"/>
          <p:cNvSpPr/>
          <p:nvPr/>
        </p:nvSpPr>
        <p:spPr>
          <a:xfrm>
            <a:off x="-981457" y="2514511"/>
            <a:ext cx="1061509" cy="430887"/>
          </a:xfrm>
          <a:prstGeom prst="rect">
            <a:avLst/>
          </a:prstGeom>
        </p:spPr>
        <p:txBody>
          <a:bodyPr wrap="none">
            <a:spAutoFit/>
          </a:bodyPr>
          <a:lstStyle/>
          <a:p>
            <a:r>
              <a:rPr lang="es-CO" sz="1100" dirty="0" smtClean="0">
                <a:solidFill>
                  <a:srgbClr val="FF0000"/>
                </a:solidFill>
              </a:rPr>
              <a:t>1328791502</a:t>
            </a:r>
          </a:p>
          <a:p>
            <a:r>
              <a:rPr lang="es-CO" sz="1100" dirty="0" smtClean="0">
                <a:solidFill>
                  <a:srgbClr val="FF0000"/>
                </a:solidFill>
              </a:rPr>
              <a:t>Tercer cuadro</a:t>
            </a:r>
            <a:endParaRPr lang="es-CO" sz="1100" dirty="0">
              <a:solidFill>
                <a:srgbClr val="FF0000"/>
              </a:solidFill>
            </a:endParaRPr>
          </a:p>
        </p:txBody>
      </p:sp>
      <p:sp>
        <p:nvSpPr>
          <p:cNvPr id="13" name="Rectángulo 12"/>
          <p:cNvSpPr/>
          <p:nvPr/>
        </p:nvSpPr>
        <p:spPr>
          <a:xfrm>
            <a:off x="-1014083" y="6694807"/>
            <a:ext cx="1077539" cy="430887"/>
          </a:xfrm>
          <a:prstGeom prst="rect">
            <a:avLst/>
          </a:prstGeom>
        </p:spPr>
        <p:txBody>
          <a:bodyPr wrap="none">
            <a:spAutoFit/>
          </a:bodyPr>
          <a:lstStyle/>
          <a:p>
            <a:r>
              <a:rPr lang="es-CO" sz="1100" dirty="0" smtClean="0">
                <a:solidFill>
                  <a:srgbClr val="FF0000"/>
                </a:solidFill>
              </a:rPr>
              <a:t>1328791502</a:t>
            </a:r>
          </a:p>
          <a:p>
            <a:r>
              <a:rPr lang="es-CO" sz="1100" dirty="0" smtClean="0">
                <a:solidFill>
                  <a:srgbClr val="FF0000"/>
                </a:solidFill>
              </a:rPr>
              <a:t>Cuarto cuadro</a:t>
            </a:r>
            <a:endParaRPr lang="es-CO" sz="1100" dirty="0">
              <a:solidFill>
                <a:srgbClr val="FF0000"/>
              </a:solidFill>
            </a:endParaRPr>
          </a:p>
        </p:txBody>
      </p:sp>
      <p:sp>
        <p:nvSpPr>
          <p:cNvPr id="14" name="Rectángulo 13"/>
          <p:cNvSpPr/>
          <p:nvPr/>
        </p:nvSpPr>
        <p:spPr>
          <a:xfrm>
            <a:off x="-960383" y="7925840"/>
            <a:ext cx="970137" cy="261610"/>
          </a:xfrm>
          <a:prstGeom prst="rect">
            <a:avLst/>
          </a:prstGeom>
        </p:spPr>
        <p:txBody>
          <a:bodyPr wrap="none">
            <a:spAutoFit/>
          </a:bodyPr>
          <a:lstStyle/>
          <a:p>
            <a:r>
              <a:rPr lang="es-CO" sz="1100" dirty="0">
                <a:solidFill>
                  <a:srgbClr val="FF0000"/>
                </a:solidFill>
              </a:rPr>
              <a:t>1879818613</a:t>
            </a:r>
          </a:p>
        </p:txBody>
      </p:sp>
    </p:spTree>
    <p:extLst>
      <p:ext uri="{BB962C8B-B14F-4D97-AF65-F5344CB8AC3E}">
        <p14:creationId xmlns:p14="http://schemas.microsoft.com/office/powerpoint/2010/main" val="26954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092061"/>
            <a:ext cx="9144000" cy="673878"/>
          </a:xfrm>
          <a:ln>
            <a:noFill/>
          </a:ln>
        </p:spPr>
        <p:txBody>
          <a:bodyPr>
            <a:normAutofit/>
          </a:bodyPr>
          <a:lstStyle/>
          <a:p>
            <a:r>
              <a:rPr lang="es-ES" sz="4000" dirty="0" err="1" smtClean="0">
                <a:solidFill>
                  <a:srgbClr val="FF0000"/>
                </a:solidFill>
              </a:rPr>
              <a:t>Recurso_c</a:t>
            </a:r>
            <a:r>
              <a:rPr lang="es-ES" sz="4000" dirty="0" smtClean="0">
                <a:solidFill>
                  <a:srgbClr val="FF0000"/>
                </a:solidFill>
              </a:rPr>
              <a:t>: texto </a:t>
            </a:r>
            <a:r>
              <a:rPr lang="es-ES" sz="4000" dirty="0" err="1" smtClean="0">
                <a:solidFill>
                  <a:srgbClr val="FF0000"/>
                </a:solidFill>
              </a:rPr>
              <a:t>pdf</a:t>
            </a:r>
            <a:endParaRPr lang="es-CO" sz="4000" dirty="0">
              <a:solidFill>
                <a:srgbClr val="FF0000"/>
              </a:solidFill>
            </a:endParaRPr>
          </a:p>
        </p:txBody>
      </p:sp>
    </p:spTree>
    <p:extLst>
      <p:ext uri="{BB962C8B-B14F-4D97-AF65-F5344CB8AC3E}">
        <p14:creationId xmlns:p14="http://schemas.microsoft.com/office/powerpoint/2010/main" val="225808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240356151"/>
              </p:ext>
            </p:extLst>
          </p:nvPr>
        </p:nvGraphicFramePr>
        <p:xfrm>
          <a:off x="0" y="0"/>
          <a:ext cx="12166800" cy="176789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Texto PDF. Se anexa archivo.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0000">
                <a:tc gridSpan="2">
                  <a:txBody>
                    <a:bodyPr/>
                    <a:lstStyle/>
                    <a:p>
                      <a:pPr marL="0" marR="0" lvl="0" indent="0" algn="ctr" rtl="0">
                        <a:spcBef>
                          <a:spcPts val="0"/>
                        </a:spcBef>
                        <a:spcAft>
                          <a:spcPts val="0"/>
                        </a:spcAft>
                        <a:buNone/>
                      </a:pPr>
                      <a:r>
                        <a:rPr lang="es-ES" sz="1200" b="1" dirty="0" smtClean="0">
                          <a:solidFill>
                            <a:srgbClr val="FF0000"/>
                          </a:solidFill>
                          <a:latin typeface="Arial"/>
                          <a:ea typeface="Arial"/>
                          <a:cs typeface="Arial"/>
                          <a:sym typeface="Arial"/>
                        </a:rPr>
                        <a:t>Contenido</a:t>
                      </a: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081627492"/>
                  </a:ext>
                </a:extLst>
              </a:tr>
              <a:tr h="200000">
                <a:tc gridSpan="2">
                  <a:txBody>
                    <a:bodyPr/>
                    <a:lstStyle/>
                    <a:p>
                      <a:endParaRPr lang="en-US" sz="1400" b="0" i="0" u="none" strike="noStrike" cap="none" dirty="0" smtClean="0">
                        <a:solidFill>
                          <a:schemeClr val="dk1"/>
                        </a:solidFill>
                        <a:effectLst/>
                        <a:latin typeface="Calibri"/>
                        <a:ea typeface="Calibri"/>
                        <a:cs typeface="Calibri"/>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72170725"/>
                  </a:ext>
                </a:extLst>
              </a:tr>
            </a:tbl>
          </a:graphicData>
        </a:graphic>
      </p:graphicFrame>
    </p:spTree>
    <p:extLst>
      <p:ext uri="{BB962C8B-B14F-4D97-AF65-F5344CB8AC3E}">
        <p14:creationId xmlns:p14="http://schemas.microsoft.com/office/powerpoint/2010/main" val="461225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02"/>
        <p:cNvGrpSpPr/>
        <p:nvPr/>
      </p:nvGrpSpPr>
      <p:grpSpPr>
        <a:xfrm>
          <a:off x="0" y="0"/>
          <a:ext cx="0" cy="0"/>
          <a:chOff x="0" y="0"/>
          <a:chExt cx="0" cy="0"/>
        </a:xfrm>
      </p:grpSpPr>
      <p:sp>
        <p:nvSpPr>
          <p:cNvPr id="803" name="Google Shape;803;p12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rPr>
              <a:t>Árbol </a:t>
            </a:r>
            <a:r>
              <a:rPr lang="es-ES" dirty="0">
                <a:solidFill>
                  <a:srgbClr val="00C000"/>
                </a:solidFill>
              </a:rPr>
              <a:t>conceptual</a:t>
            </a:r>
            <a:endParaRPr dirty="0">
              <a:solidFill>
                <a:srgbClr val="00C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07"/>
        <p:cNvGrpSpPr/>
        <p:nvPr/>
      </p:nvGrpSpPr>
      <p:grpSpPr>
        <a:xfrm>
          <a:off x="0" y="0"/>
          <a:ext cx="0" cy="0"/>
          <a:chOff x="0" y="0"/>
          <a:chExt cx="0" cy="0"/>
        </a:xfrm>
      </p:grpSpPr>
      <p:sp>
        <p:nvSpPr>
          <p:cNvPr id="808" name="Google Shape;808;p12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principal</a:t>
            </a:r>
            <a:endParaRPr dirty="0">
              <a:solidFill>
                <a:srgbClr val="00C000"/>
              </a:solidFill>
            </a:endParaRPr>
          </a:p>
        </p:txBody>
      </p:sp>
      <p:sp>
        <p:nvSpPr>
          <p:cNvPr id="809" name="Google Shape;809;p12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sme_oa3_raiz_ppal</a:t>
            </a:r>
            <a:endParaRPr dirty="0">
              <a:solidFill>
                <a:srgbClr val="00C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3" name="Google Shape;814;p123"/>
          <p:cNvSpPr/>
          <p:nvPr/>
        </p:nvSpPr>
        <p:spPr>
          <a:xfrm>
            <a:off x="105060" y="1383442"/>
            <a:ext cx="11773800" cy="656187"/>
          </a:xfrm>
          <a:prstGeom prst="rect">
            <a:avLst/>
          </a:prstGeom>
          <a:noFill/>
          <a:ln>
            <a:noFill/>
          </a:ln>
        </p:spPr>
        <p:txBody>
          <a:bodyPr spcFirstLastPara="1" wrap="square" lIns="91425" tIns="45700" rIns="91425" bIns="45700" anchor="t" anchorCtr="0">
            <a:noAutofit/>
          </a:bodyPr>
          <a:lstStyle/>
          <a:p>
            <a:pPr lvl="0" algn="just"/>
            <a:endParaRPr sz="1200" dirty="0">
              <a:solidFill>
                <a:schemeClr val="tx1"/>
              </a:solidFill>
            </a:endParaRPr>
          </a:p>
        </p:txBody>
      </p:sp>
      <p:graphicFrame>
        <p:nvGraphicFramePr>
          <p:cNvPr id="4" name="Google Shape;819;p124"/>
          <p:cNvGraphicFramePr/>
          <p:nvPr>
            <p:extLst>
              <p:ext uri="{D42A27DB-BD31-4B8C-83A1-F6EECF244321}">
                <p14:modId xmlns:p14="http://schemas.microsoft.com/office/powerpoint/2010/main" val="2169386065"/>
              </p:ext>
            </p:extLst>
          </p:nvPr>
        </p:nvGraphicFramePr>
        <p:xfrm>
          <a:off x="25200" y="537882"/>
          <a:ext cx="12166800" cy="1484383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Composición texto imagen. Embeber videos (se anexan archivos). Vincular botón con link: </a:t>
                      </a:r>
                      <a:r>
                        <a:rPr lang="es-ES" sz="1400" b="0" i="0" u="sng" strike="noStrike" cap="none" dirty="0" smtClean="0">
                          <a:solidFill>
                            <a:schemeClr val="dk1"/>
                          </a:solidFill>
                          <a:effectLst/>
                          <a:latin typeface="Calibri"/>
                          <a:ea typeface="Calibri"/>
                          <a:cs typeface="Calibri"/>
                          <a:sym typeface="Arial"/>
                          <a:hlinkClick r:id="rId3"/>
                        </a:rPr>
                        <a:t>https://icontent.ceipa.edu.co/icontent/faces/jsp/despliegue/contenido/despliegueContenidoItem.jsp?itemEstructurado=21294</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55050">
                <a:tc>
                  <a:txBody>
                    <a:bodyPr/>
                    <a:lstStyle/>
                    <a:p>
                      <a:pPr marL="0" lvl="0" indent="0" algn="l" rtl="0">
                        <a:spcBef>
                          <a:spcPts val="0"/>
                        </a:spcBef>
                        <a:spcAft>
                          <a:spcPts val="0"/>
                        </a:spcAft>
                        <a:buNone/>
                      </a:pP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ES" sz="1200" dirty="0" smtClean="0">
                          <a:solidFill>
                            <a:srgbClr val="FF0000"/>
                          </a:solidFill>
                          <a:latin typeface="Arial"/>
                          <a:ea typeface="Arial"/>
                          <a:cs typeface="Arial"/>
                          <a:sym typeface="Arial"/>
                        </a:rPr>
                        <a:t>Contenido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641233585"/>
                  </a:ext>
                </a:extLst>
              </a:tr>
              <a:tr h="155050">
                <a:tc>
                  <a:txBody>
                    <a:bodyPr/>
                    <a:lstStyle/>
                    <a:p>
                      <a:pPr marL="0" lvl="0" indent="0" algn="l" rtl="0">
                        <a:spcBef>
                          <a:spcPts val="0"/>
                        </a:spcBef>
                        <a:spcAft>
                          <a:spcPts val="0"/>
                        </a:spcAft>
                        <a:buNone/>
                      </a:pPr>
                      <a:r>
                        <a:rPr lang="es-CO" sz="1200" b="1" dirty="0" smtClean="0">
                          <a:solidFill>
                            <a:srgbClr val="FF0000"/>
                          </a:solidFill>
                          <a:latin typeface="Arial"/>
                          <a:ea typeface="Arial"/>
                          <a:cs typeface="Arial"/>
                          <a:sym typeface="Arial"/>
                        </a:rPr>
                        <a:t>410963488</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smtClean="0">
                          <a:solidFill>
                            <a:schemeClr val="dk1"/>
                          </a:solidFill>
                          <a:effectLst/>
                          <a:latin typeface="+mn-lt"/>
                          <a:ea typeface="Calibri"/>
                          <a:cs typeface="Calibri"/>
                          <a:sym typeface="Arial"/>
                        </a:rPr>
                        <a:t>Cuando valoramos proyectos privados, negocios e inclusive emprendimientos, creemos que las ventas (ingresos), es lo más importante, descuidando así los egresos… En este núcleo, es supremamente importante indicar y dar la prioridad a los egresos, y a la necesidad de contemplar todos los posibles egresos a nivel de costos, gastos e inclusive inversión que se enfrentará un proyecto privado cualquiera. En este punto, te invitamos a leer el siguiente documento:</a:t>
                      </a:r>
                      <a:endParaRPr lang="es-ES" sz="14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973998542"/>
                  </a:ext>
                </a:extLst>
              </a:tr>
              <a:tr h="155050">
                <a:tc>
                  <a:txBody>
                    <a:bodyPr/>
                    <a:lstStyle/>
                    <a:p>
                      <a:pPr marL="0" lvl="0" indent="0" algn="l" rtl="0">
                        <a:spcBef>
                          <a:spcPts val="0"/>
                        </a:spcBef>
                        <a:spcAft>
                          <a:spcPts val="0"/>
                        </a:spcAft>
                        <a:buNone/>
                      </a:pP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smtClean="0">
                          <a:solidFill>
                            <a:schemeClr val="dk1"/>
                          </a:solidFill>
                          <a:effectLst/>
                          <a:latin typeface="+mn-lt"/>
                          <a:ea typeface="Calibri"/>
                          <a:cs typeface="Calibri"/>
                          <a:sym typeface="Arial"/>
                        </a:rPr>
                        <a:t>Ahora bien, bajo el temor de los egresos, muchas empresas caen en la paranoia de reducir costos, gastos e inversión, sin embargo, esto puede ser contraproducente para el eficaz desempeño de cualquier proyecto, generando consecuencias nefastas en la materialización del proyecto. En este sentido, te invitamos que veas el siguiente video a continuación: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4142414305"/>
                  </a:ext>
                </a:extLst>
              </a:tr>
              <a:tr h="155050">
                <a:tc>
                  <a:txBody>
                    <a:bodyPr/>
                    <a:lstStyle/>
                    <a:p>
                      <a:pPr marL="0" lvl="0" indent="0" algn="l" rtl="0">
                        <a:spcBef>
                          <a:spcPts val="0"/>
                        </a:spcBef>
                        <a:spcAft>
                          <a:spcPts val="0"/>
                        </a:spcAft>
                        <a:buNone/>
                      </a:pPr>
                      <a:r>
                        <a:rPr lang="es-CO" sz="1200" b="1" dirty="0" smtClean="0">
                          <a:solidFill>
                            <a:srgbClr val="FF0000"/>
                          </a:solidFill>
                          <a:latin typeface="Arial"/>
                          <a:ea typeface="Arial"/>
                          <a:cs typeface="Arial"/>
                          <a:sym typeface="Arial"/>
                        </a:rPr>
                        <a:t>1887874246</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algn="just"/>
                      <a:r>
                        <a:rPr lang="es-CO" sz="1400" b="0" i="0" u="none" strike="noStrike" cap="none" dirty="0" smtClean="0">
                          <a:solidFill>
                            <a:schemeClr val="dk1"/>
                          </a:solidFill>
                          <a:effectLst/>
                          <a:latin typeface="+mn-lt"/>
                          <a:ea typeface="Calibri"/>
                          <a:cs typeface="Calibri"/>
                          <a:sym typeface="Arial"/>
                        </a:rPr>
                        <a:t>Ahora bien, existen egresos laborales que no debemos minimizar, ya que representan el nivel de ingresos para nuestros trabajadores y colaboradores, los cuales van más allá del salario devengado, y corresponden a pasivos laborales que la empresa debe comprender y estar preparados para asumir. </a:t>
                      </a:r>
                    </a:p>
                    <a:p>
                      <a:pPr algn="just"/>
                      <a:endParaRPr lang="es-CO" sz="1400" b="0" i="0" u="none" strike="noStrike" cap="none" dirty="0" smtClean="0">
                        <a:solidFill>
                          <a:schemeClr val="dk1"/>
                        </a:solidFill>
                        <a:effectLst/>
                        <a:latin typeface="+mn-lt"/>
                        <a:ea typeface="Calibri"/>
                        <a:cs typeface="Calibri"/>
                        <a:sym typeface="Arial"/>
                      </a:endParaRPr>
                    </a:p>
                    <a:p>
                      <a:pPr algn="just"/>
                      <a:r>
                        <a:rPr lang="es-CO" sz="1400" b="0" i="0" u="none" strike="noStrike" cap="none" dirty="0" smtClean="0">
                          <a:solidFill>
                            <a:schemeClr val="dk1"/>
                          </a:solidFill>
                          <a:effectLst/>
                          <a:latin typeface="+mn-lt"/>
                          <a:ea typeface="Calibri"/>
                          <a:cs typeface="Calibri"/>
                          <a:sym typeface="Arial"/>
                        </a:rPr>
                        <a:t>1.- Por un lado, el tipo de contratación de nuestros colaboradores es fundamental, y debemos tomar en consideración los egresos que eso representa. </a:t>
                      </a: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r>
                        <a:rPr lang="es-CO" sz="1400" b="0" i="0" u="none" strike="noStrike" cap="none" dirty="0" smtClean="0">
                          <a:solidFill>
                            <a:schemeClr val="dk1"/>
                          </a:solidFill>
                          <a:effectLst/>
                          <a:latin typeface="+mn-lt"/>
                          <a:ea typeface="Calibri"/>
                          <a:cs typeface="Calibri"/>
                          <a:sym typeface="Arial"/>
                        </a:rPr>
                        <a:t>2.- Todo tipo de contratación formal, implica una serie de pasivos laborales, y carga prestacional que el empleador debe conocer, por ello es importante que veas el siguiente video: </a:t>
                      </a: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endParaRPr lang="es-CO" sz="1400" b="0" i="0" u="none" strike="noStrike" cap="none" dirty="0" smtClean="0">
                        <a:solidFill>
                          <a:schemeClr val="dk1"/>
                        </a:solidFill>
                        <a:effectLst/>
                        <a:latin typeface="+mn-lt"/>
                        <a:ea typeface="Calibri"/>
                        <a:cs typeface="Calibri"/>
                        <a:sym typeface="Arial"/>
                      </a:endParaRPr>
                    </a:p>
                    <a:p>
                      <a:pPr algn="just"/>
                      <a:r>
                        <a:rPr lang="es-CO" sz="1400" b="0" i="0" u="none" strike="noStrike" cap="none" dirty="0" smtClean="0">
                          <a:solidFill>
                            <a:schemeClr val="dk1"/>
                          </a:solidFill>
                          <a:effectLst/>
                          <a:latin typeface="+mn-lt"/>
                          <a:ea typeface="Calibri"/>
                          <a:cs typeface="Calibri"/>
                          <a:sym typeface="Arial"/>
                        </a:rPr>
                        <a:t>3.- Finalmente, cuando contratamos empleados y colaboradores, no es solamente la carga del salario mensual o quincenal, todo negocio o proyecto privado, debe conocer la importancia del salario y los compromisos contractuales que esto genera sobre el proyecto a materializar. </a:t>
                      </a: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622472682"/>
                  </a:ext>
                </a:extLst>
              </a:tr>
            </a:tbl>
          </a:graphicData>
        </a:graphic>
      </p:graphicFrame>
      <p:sp>
        <p:nvSpPr>
          <p:cNvPr id="6" name="Google Shape;814;p123"/>
          <p:cNvSpPr/>
          <p:nvPr/>
        </p:nvSpPr>
        <p:spPr>
          <a:xfrm>
            <a:off x="196500" y="3949403"/>
            <a:ext cx="11773800" cy="790657"/>
          </a:xfrm>
          <a:prstGeom prst="rect">
            <a:avLst/>
          </a:prstGeom>
          <a:noFill/>
          <a:ln>
            <a:noFill/>
          </a:ln>
        </p:spPr>
        <p:txBody>
          <a:bodyPr spcFirstLastPara="1" wrap="square" lIns="91425" tIns="45700" rIns="91425" bIns="45700" anchor="t" anchorCtr="0">
            <a:noAutofit/>
          </a:bodyPr>
          <a:lstStyle/>
          <a:p>
            <a:pPr lvl="0"/>
            <a:endParaRPr sz="1200" b="1" dirty="0">
              <a:solidFill>
                <a:schemeClr val="tx1"/>
              </a:solidFill>
            </a:endParaRPr>
          </a:p>
        </p:txBody>
      </p:sp>
      <p:sp>
        <p:nvSpPr>
          <p:cNvPr id="7" name="Rectángulo 6"/>
          <p:cNvSpPr/>
          <p:nvPr/>
        </p:nvSpPr>
        <p:spPr>
          <a:xfrm>
            <a:off x="2124463" y="4747291"/>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Reducción de Costos en las Empresas</a:t>
            </a:r>
          </a:p>
          <a:p>
            <a:r>
              <a:rPr lang="es-CO" dirty="0" smtClean="0">
                <a:solidFill>
                  <a:srgbClr val="FF0000"/>
                </a:solidFill>
              </a:rPr>
              <a:t>URL</a:t>
            </a:r>
            <a:r>
              <a:rPr lang="es-CO" dirty="0">
                <a:solidFill>
                  <a:srgbClr val="FF0000"/>
                </a:solidFill>
              </a:rPr>
              <a:t>: </a:t>
            </a:r>
            <a:r>
              <a:rPr lang="es-CO" u="sng" dirty="0">
                <a:hlinkClick r:id="rId4"/>
              </a:rPr>
              <a:t>https://www.youtube.com/watch?v=M_OiimetjiA</a:t>
            </a:r>
            <a:endParaRPr lang="es-CO" dirty="0">
              <a:solidFill>
                <a:srgbClr val="FF0000"/>
              </a:solidFill>
            </a:endParaRPr>
          </a:p>
          <a:p>
            <a:r>
              <a:rPr lang="es-CO" dirty="0" smtClean="0">
                <a:solidFill>
                  <a:srgbClr val="FF0000"/>
                </a:solidFill>
              </a:rPr>
              <a:t>Información: </a:t>
            </a:r>
            <a:r>
              <a:rPr lang="es-CO" dirty="0">
                <a:hlinkClick r:id="rId5"/>
              </a:rPr>
              <a:t>CENTRUM PUCP</a:t>
            </a:r>
            <a:r>
              <a:rPr lang="es-CO" dirty="0" smtClean="0">
                <a:solidFill>
                  <a:schemeClr val="tx1"/>
                </a:solidFill>
              </a:rPr>
              <a:t>. 2017. [Archivo de video]. Recuperado de: </a:t>
            </a:r>
            <a:r>
              <a:rPr lang="es-CO" u="sng" dirty="0">
                <a:hlinkClick r:id="rId4"/>
              </a:rPr>
              <a:t>https://www.youtube.com/watch?v=M_OiimetjiA</a:t>
            </a:r>
            <a:endParaRPr lang="es-CO" dirty="0">
              <a:solidFill>
                <a:srgbClr val="FF0000"/>
              </a:solidFill>
            </a:endParaRPr>
          </a:p>
        </p:txBody>
      </p:sp>
      <p:sp>
        <p:nvSpPr>
          <p:cNvPr id="8" name="CuadroTexto 7"/>
          <p:cNvSpPr txBox="1"/>
          <p:nvPr/>
        </p:nvSpPr>
        <p:spPr>
          <a:xfrm>
            <a:off x="4305061" y="429763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9" name="Rectángulo 8"/>
          <p:cNvSpPr/>
          <p:nvPr/>
        </p:nvSpPr>
        <p:spPr>
          <a:xfrm>
            <a:off x="-30934" y="144275"/>
            <a:ext cx="4310795" cy="307777"/>
          </a:xfrm>
          <a:prstGeom prst="rect">
            <a:avLst/>
          </a:prstGeom>
        </p:spPr>
        <p:txBody>
          <a:bodyPr wrap="none">
            <a:spAutoFit/>
          </a:bodyPr>
          <a:lstStyle/>
          <a:p>
            <a:r>
              <a:rPr lang="es-ES" b="1" dirty="0">
                <a:latin typeface="Arial" panose="020B0604020202020204" pitchFamily="34" charset="0"/>
                <a:ea typeface="Times New Roman" panose="02020603050405020304" pitchFamily="18" charset="0"/>
              </a:rPr>
              <a:t>La importancia de la relación </a:t>
            </a:r>
            <a:r>
              <a:rPr lang="es-ES" b="1" dirty="0" smtClean="0">
                <a:latin typeface="Arial" panose="020B0604020202020204" pitchFamily="34" charset="0"/>
                <a:ea typeface="Times New Roman" panose="02020603050405020304" pitchFamily="18" charset="0"/>
              </a:rPr>
              <a:t>egresos </a:t>
            </a:r>
            <a:r>
              <a:rPr lang="es-ES" b="1" dirty="0">
                <a:latin typeface="Arial" panose="020B0604020202020204" pitchFamily="34" charset="0"/>
                <a:ea typeface="Times New Roman" panose="02020603050405020304" pitchFamily="18" charset="0"/>
              </a:rPr>
              <a:t>- </a:t>
            </a:r>
            <a:r>
              <a:rPr lang="es-ES" b="1" dirty="0" smtClean="0">
                <a:latin typeface="Arial" panose="020B0604020202020204" pitchFamily="34" charset="0"/>
                <a:ea typeface="Times New Roman" panose="02020603050405020304" pitchFamily="18" charset="0"/>
              </a:rPr>
              <a:t>ingresos</a:t>
            </a:r>
            <a:endParaRPr lang="es-CO" dirty="0"/>
          </a:p>
        </p:txBody>
      </p:sp>
      <p:sp>
        <p:nvSpPr>
          <p:cNvPr id="10" name="Rectángulo 9"/>
          <p:cNvSpPr/>
          <p:nvPr/>
        </p:nvSpPr>
        <p:spPr>
          <a:xfrm>
            <a:off x="5316583" y="2885189"/>
            <a:ext cx="148916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1" name="Rectángulo 10"/>
          <p:cNvSpPr/>
          <p:nvPr/>
        </p:nvSpPr>
        <p:spPr>
          <a:xfrm>
            <a:off x="2276863" y="7990349"/>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Tutorial Contrato de trabajo</a:t>
            </a:r>
            <a:endParaRPr lang="es-CO" dirty="0">
              <a:solidFill>
                <a:schemeClr val="tx1"/>
              </a:solidFill>
            </a:endParaRPr>
          </a:p>
          <a:p>
            <a:r>
              <a:rPr lang="es-CO" dirty="0" smtClean="0">
                <a:solidFill>
                  <a:srgbClr val="FF0000"/>
                </a:solidFill>
              </a:rPr>
              <a:t>Información:</a:t>
            </a:r>
            <a:endParaRPr lang="es-CO" dirty="0">
              <a:solidFill>
                <a:srgbClr val="FF0000"/>
              </a:solidFill>
            </a:endParaRPr>
          </a:p>
        </p:txBody>
      </p:sp>
      <p:sp>
        <p:nvSpPr>
          <p:cNvPr id="12" name="CuadroTexto 11"/>
          <p:cNvSpPr txBox="1"/>
          <p:nvPr/>
        </p:nvSpPr>
        <p:spPr>
          <a:xfrm>
            <a:off x="4561964" y="7669535"/>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3" name="Rectángulo 12"/>
          <p:cNvSpPr/>
          <p:nvPr/>
        </p:nvSpPr>
        <p:spPr>
          <a:xfrm>
            <a:off x="2276863" y="10703069"/>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Tutorial Prestaciones sociales</a:t>
            </a:r>
            <a:endParaRPr lang="es-CO" dirty="0">
              <a:solidFill>
                <a:schemeClr val="tx1"/>
              </a:solidFill>
            </a:endParaRPr>
          </a:p>
          <a:p>
            <a:r>
              <a:rPr lang="es-CO" dirty="0" smtClean="0">
                <a:solidFill>
                  <a:srgbClr val="FF0000"/>
                </a:solidFill>
              </a:rPr>
              <a:t>Información:</a:t>
            </a:r>
            <a:endParaRPr lang="es-CO" dirty="0">
              <a:solidFill>
                <a:srgbClr val="FF0000"/>
              </a:solidFill>
            </a:endParaRPr>
          </a:p>
        </p:txBody>
      </p:sp>
      <p:sp>
        <p:nvSpPr>
          <p:cNvPr id="14" name="CuadroTexto 13"/>
          <p:cNvSpPr txBox="1"/>
          <p:nvPr/>
        </p:nvSpPr>
        <p:spPr>
          <a:xfrm>
            <a:off x="4561964" y="10382255"/>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5" name="Rectángulo 14"/>
          <p:cNvSpPr/>
          <p:nvPr/>
        </p:nvSpPr>
        <p:spPr>
          <a:xfrm>
            <a:off x="2495005" y="13153914"/>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Tutorial El salario</a:t>
            </a:r>
            <a:endParaRPr lang="es-CO" dirty="0">
              <a:solidFill>
                <a:schemeClr val="tx1"/>
              </a:solidFill>
            </a:endParaRPr>
          </a:p>
          <a:p>
            <a:r>
              <a:rPr lang="es-CO" dirty="0" smtClean="0">
                <a:solidFill>
                  <a:srgbClr val="FF0000"/>
                </a:solidFill>
              </a:rPr>
              <a:t>Información:</a:t>
            </a:r>
            <a:endParaRPr lang="es-CO" dirty="0">
              <a:solidFill>
                <a:srgbClr val="FF0000"/>
              </a:solidFill>
            </a:endParaRPr>
          </a:p>
        </p:txBody>
      </p:sp>
      <p:sp>
        <p:nvSpPr>
          <p:cNvPr id="16" name="CuadroTexto 15"/>
          <p:cNvSpPr txBox="1"/>
          <p:nvPr/>
        </p:nvSpPr>
        <p:spPr>
          <a:xfrm>
            <a:off x="4780106" y="12833100"/>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75"/>
        <p:cNvGrpSpPr/>
        <p:nvPr/>
      </p:nvGrpSpPr>
      <p:grpSpPr>
        <a:xfrm>
          <a:off x="0" y="0"/>
          <a:ext cx="0" cy="0"/>
          <a:chOff x="0" y="0"/>
          <a:chExt cx="0" cy="0"/>
        </a:xfrm>
      </p:grpSpPr>
      <p:sp>
        <p:nvSpPr>
          <p:cNvPr id="876" name="Google Shape;876;p13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1</a:t>
            </a:r>
            <a:endParaRPr dirty="0">
              <a:solidFill>
                <a:srgbClr val="00C000"/>
              </a:solidFill>
            </a:endParaRPr>
          </a:p>
        </p:txBody>
      </p:sp>
      <p:sp>
        <p:nvSpPr>
          <p:cNvPr id="877" name="Google Shape;877;p130"/>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sme_oa3_raiz_sec1</a:t>
            </a:r>
            <a:endParaRPr dirty="0">
              <a:solidFill>
                <a:srgbClr val="00C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aphicFrame>
        <p:nvGraphicFramePr>
          <p:cNvPr id="5" name="Google Shape;785;p118"/>
          <p:cNvGraphicFramePr/>
          <p:nvPr>
            <p:extLst>
              <p:ext uri="{D42A27DB-BD31-4B8C-83A1-F6EECF244321}">
                <p14:modId xmlns:p14="http://schemas.microsoft.com/office/powerpoint/2010/main" val="2925891254"/>
              </p:ext>
            </p:extLst>
          </p:nvPr>
        </p:nvGraphicFramePr>
        <p:xfrm>
          <a:off x="25200" y="470804"/>
          <a:ext cx="12166800" cy="5884545"/>
        </p:xfrm>
        <a:graphic>
          <a:graphicData uri="http://schemas.openxmlformats.org/drawingml/2006/table">
            <a:tbl>
              <a:tblPr firstRow="1" bandRow="1">
                <a:noFill/>
                <a:tableStyleId>{3D058960-1688-4217-B8D2-64A925AEF87B}</a:tableStyleId>
              </a:tblPr>
              <a:tblGrid>
                <a:gridCol w="1593738">
                  <a:extLst>
                    <a:ext uri="{9D8B030D-6E8A-4147-A177-3AD203B41FA5}">
                      <a16:colId xmlns:a16="http://schemas.microsoft.com/office/drawing/2014/main" val="20000"/>
                    </a:ext>
                  </a:extLst>
                </a:gridCol>
                <a:gridCol w="10573062">
                  <a:extLst>
                    <a:ext uri="{9D8B030D-6E8A-4147-A177-3AD203B41FA5}">
                      <a16:colId xmlns:a16="http://schemas.microsoft.com/office/drawing/2014/main" val="20001"/>
                    </a:ext>
                  </a:extLst>
                </a:gridCol>
              </a:tblGrid>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Referente:</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rgbClr val="FF0000"/>
                        </a:buClr>
                        <a:buSzPts val="1200"/>
                        <a:buFont typeface="Arial"/>
                        <a:buNone/>
                      </a:pPr>
                      <a:r>
                        <a:rPr lang="es-ES" sz="1400" b="0" dirty="0">
                          <a:solidFill>
                            <a:srgbClr val="FF0000"/>
                          </a:solidFill>
                          <a:latin typeface="+mn-lt"/>
                          <a:ea typeface="Arial"/>
                          <a:cs typeface="Arial"/>
                          <a:sym typeface="Arial"/>
                        </a:rPr>
                        <a:t>N/A</a:t>
                      </a:r>
                      <a:endParaRPr sz="1400" b="0" dirty="0">
                        <a:latin typeface="+mn-lt"/>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Indicaciones:</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smtClean="0">
                          <a:solidFill>
                            <a:srgbClr val="FF0000"/>
                          </a:solidFill>
                          <a:latin typeface="+mn-lt"/>
                          <a:ea typeface="Arial"/>
                          <a:cs typeface="Arial"/>
                          <a:sym typeface="Arial"/>
                        </a:rPr>
                        <a:t>Infografía</a:t>
                      </a:r>
                      <a:r>
                        <a:rPr lang="es-ES" sz="1400" baseline="0" dirty="0" smtClean="0">
                          <a:solidFill>
                            <a:srgbClr val="FF0000"/>
                          </a:solidFill>
                          <a:latin typeface="+mn-lt"/>
                          <a:ea typeface="Arial"/>
                          <a:cs typeface="Arial"/>
                          <a:sym typeface="Arial"/>
                        </a:rPr>
                        <a:t> horizontal. Vincular botones con links: </a:t>
                      </a:r>
                      <a:r>
                        <a:rPr lang="es-ES" sz="1400" b="0" i="0" u="sng" strike="noStrike" cap="none" dirty="0" smtClean="0">
                          <a:solidFill>
                            <a:schemeClr val="dk1"/>
                          </a:solidFill>
                          <a:effectLst/>
                          <a:latin typeface="Calibri"/>
                          <a:ea typeface="Calibri"/>
                          <a:cs typeface="Calibri"/>
                          <a:sym typeface="Arial"/>
                          <a:hlinkClick r:id="rId3"/>
                        </a:rPr>
                        <a:t>https://icontent.ceipa.edu.co/icontent/faces/jsp/despliegue/contenido/despliegueContenidoItem.jsp?itemEstructurado=21295</a:t>
                      </a:r>
                      <a:endParaRPr lang="es-ES" sz="1400" b="0" i="0" u="sng" strike="noStrike" cap="none" dirty="0" smtClean="0">
                        <a:solidFill>
                          <a:schemeClr val="dk1"/>
                        </a:solidFill>
                        <a:effectLst/>
                        <a:latin typeface="Calibri"/>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https://icontent.ceipa.edu.co/icontent/faces/jsp/despliegue/contenido/despliegueContenidoItem.jsp?itemEstructurado=21300</a:t>
                      </a:r>
                      <a:endParaRPr lang="es-CO" sz="1400" b="0" i="0" u="none" strike="noStrike" cap="none" dirty="0" smtClean="0">
                        <a:solidFill>
                          <a:schemeClr val="dk1"/>
                        </a:solidFill>
                        <a:effectLst/>
                        <a:latin typeface="Calibri"/>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0644">
                <a:tc>
                  <a:txBody>
                    <a:bodyPr/>
                    <a:lstStyle/>
                    <a:p>
                      <a:pPr marL="0" marR="0" lvl="0" indent="0" algn="just" rtl="0">
                        <a:spcBef>
                          <a:spcPts val="0"/>
                        </a:spcBef>
                        <a:spcAft>
                          <a:spcPts val="0"/>
                        </a:spcAft>
                        <a:buNone/>
                      </a:pPr>
                      <a:r>
                        <a:rPr lang="es-ES" sz="1400" b="1">
                          <a:solidFill>
                            <a:srgbClr val="FF0000"/>
                          </a:solidFill>
                          <a:latin typeface="+mn-lt"/>
                          <a:ea typeface="Arial"/>
                          <a:cs typeface="Arial"/>
                          <a:sym typeface="Arial"/>
                        </a:rPr>
                        <a:t>Imagen/vector:</a:t>
                      </a:r>
                      <a:endParaRPr sz="1400" b="1">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s-CO" sz="1400" dirty="0" smtClean="0">
                          <a:solidFill>
                            <a:srgbClr val="FF0000"/>
                          </a:solidFill>
                          <a:latin typeface="+mn-lt"/>
                          <a:ea typeface="Arial"/>
                          <a:cs typeface="Arial"/>
                          <a:sym typeface="Arial"/>
                        </a:rPr>
                        <a:t>1454071499</a:t>
                      </a:r>
                      <a:endParaRPr sz="1400"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06655">
                <a:tc gridSpan="2">
                  <a:txBody>
                    <a:bodyPr/>
                    <a:lstStyle/>
                    <a:p>
                      <a:pPr marL="0" marR="0" lvl="0" indent="0" algn="ctr" rtl="0">
                        <a:spcBef>
                          <a:spcPts val="0"/>
                        </a:spcBef>
                        <a:spcAft>
                          <a:spcPts val="0"/>
                        </a:spcAft>
                        <a:buNone/>
                      </a:pPr>
                      <a:r>
                        <a:rPr lang="es-ES" sz="1400" b="1" dirty="0">
                          <a:solidFill>
                            <a:srgbClr val="FF0000"/>
                          </a:solidFill>
                          <a:latin typeface="+mn-lt"/>
                          <a:ea typeface="Arial"/>
                          <a:cs typeface="Arial"/>
                          <a:sym typeface="Arial"/>
                        </a:rPr>
                        <a:t>Contenido</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668740">
                <a:tc gridSpan="2">
                  <a:txBody>
                    <a:bodyPr/>
                    <a:lstStyle/>
                    <a:p>
                      <a:pPr algn="just"/>
                      <a:r>
                        <a:rPr lang="es-E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rPr>
                        <a:t>Ahora bien, una vez determinada la estimación de los ingresos y egresos del proyecto en el tiempo, el cual puede ser de corto plazo (5 años), o de mediano plazo (10 años), será supremamente importante determinar la viabilidad financiera del proyecto privado a materializar, a fin de tomar decisiones con un sustento financiero importante. Te invito a revisar la siguiente documentación al respecto: </a:t>
                      </a:r>
                      <a:endParaRPr lang="es-CO" sz="1400" b="0" i="0" u="none" strike="noStrike" cap="none" baseline="0" dirty="0" smtClean="0">
                        <a:solidFill>
                          <a:schemeClr val="dk1"/>
                        </a:solidFill>
                        <a:effectLst/>
                        <a:latin typeface="Arial" panose="020B0604020202020204" pitchFamily="34" charset="0"/>
                        <a:ea typeface="Calibri"/>
                        <a:cs typeface="Arial" panose="020B0604020202020204" pitchFamily="34" charset="0"/>
                        <a:sym typeface="Arial"/>
                      </a:endParaRPr>
                    </a:p>
                    <a:p>
                      <a:pPr algn="just"/>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algn="just"/>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algn="just"/>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algn="just"/>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186302">
                <a:tc gridSpan="2">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rPr>
                        <a:t>Es importante indicar que al momento de valorar financieramente cualquier proyecto privado, existirán muchos indicadores de viabilidad financiera, y si bien, todos se sustentan en supuestos, estimaciones y proyecciones, serás tú el que al final tome de decisión de materializar o no el proyecto de inversión. Te invito a leer el siguiente material. </a:t>
                      </a: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616031960"/>
                  </a:ext>
                </a:extLst>
              </a:tr>
            </a:tbl>
          </a:graphicData>
        </a:graphic>
      </p:graphicFrame>
      <p:sp>
        <p:nvSpPr>
          <p:cNvPr id="12" name="Rectángulo 11"/>
          <p:cNvSpPr/>
          <p:nvPr/>
        </p:nvSpPr>
        <p:spPr>
          <a:xfrm>
            <a:off x="5137132" y="8632697"/>
            <a:ext cx="1307211" cy="299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7" name="Rectángulo 6"/>
          <p:cNvSpPr/>
          <p:nvPr/>
        </p:nvSpPr>
        <p:spPr>
          <a:xfrm>
            <a:off x="-99128" y="0"/>
            <a:ext cx="4657044" cy="307777"/>
          </a:xfrm>
          <a:prstGeom prst="rect">
            <a:avLst/>
          </a:prstGeom>
        </p:spPr>
        <p:txBody>
          <a:bodyPr wrap="none">
            <a:spAutoFit/>
          </a:bodyPr>
          <a:lstStyle/>
          <a:p>
            <a:r>
              <a:rPr lang="es-ES" b="1" dirty="0">
                <a:latin typeface="Arial" panose="020B0604020202020204" pitchFamily="34" charset="0"/>
                <a:ea typeface="Times New Roman" panose="02020603050405020304" pitchFamily="18" charset="0"/>
              </a:rPr>
              <a:t>Recordemos los indicadores de viabilidad financiera</a:t>
            </a:r>
            <a:endParaRPr lang="es-CO" dirty="0"/>
          </a:p>
        </p:txBody>
      </p:sp>
      <p:sp>
        <p:nvSpPr>
          <p:cNvPr id="16" name="Rectángulo 15"/>
          <p:cNvSpPr/>
          <p:nvPr/>
        </p:nvSpPr>
        <p:spPr>
          <a:xfrm>
            <a:off x="5137132" y="3184476"/>
            <a:ext cx="148916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7" name="Rectángulo 16"/>
          <p:cNvSpPr/>
          <p:nvPr/>
        </p:nvSpPr>
        <p:spPr>
          <a:xfrm>
            <a:off x="5137132" y="4883806"/>
            <a:ext cx="148916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87"/>
        <p:cNvGrpSpPr/>
        <p:nvPr/>
      </p:nvGrpSpPr>
      <p:grpSpPr>
        <a:xfrm>
          <a:off x="0" y="0"/>
          <a:ext cx="0" cy="0"/>
          <a:chOff x="0" y="0"/>
          <a:chExt cx="0" cy="0"/>
        </a:xfrm>
      </p:grpSpPr>
      <p:sp>
        <p:nvSpPr>
          <p:cNvPr id="888" name="Google Shape;888;p1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2</a:t>
            </a:r>
            <a:endParaRPr dirty="0">
              <a:solidFill>
                <a:srgbClr val="00C000"/>
              </a:solidFill>
            </a:endParaRPr>
          </a:p>
        </p:txBody>
      </p:sp>
      <p:sp>
        <p:nvSpPr>
          <p:cNvPr id="889" name="Google Shape;889;p1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sme_oa3_raiz_sec2</a:t>
            </a:r>
            <a:endParaRPr dirty="0">
              <a:solidFill>
                <a:srgbClr val="00C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1674329789"/>
              </p:ext>
            </p:extLst>
          </p:nvPr>
        </p:nvGraphicFramePr>
        <p:xfrm>
          <a:off x="53787" y="565408"/>
          <a:ext cx="12138213" cy="2415590"/>
        </p:xfrm>
        <a:graphic>
          <a:graphicData uri="http://schemas.openxmlformats.org/drawingml/2006/table">
            <a:tbl>
              <a:tblPr firstRow="1" bandRow="1">
                <a:noFill/>
                <a:tableStyleId>{3D058960-1688-4217-B8D2-64A925AEF87B}</a:tableStyleId>
              </a:tblPr>
              <a:tblGrid>
                <a:gridCol w="1275521">
                  <a:extLst>
                    <a:ext uri="{9D8B030D-6E8A-4147-A177-3AD203B41FA5}">
                      <a16:colId xmlns:a16="http://schemas.microsoft.com/office/drawing/2014/main" val="20000"/>
                    </a:ext>
                  </a:extLst>
                </a:gridCol>
                <a:gridCol w="10862692">
                  <a:extLst>
                    <a:ext uri="{9D8B030D-6E8A-4147-A177-3AD203B41FA5}">
                      <a16:colId xmlns:a16="http://schemas.microsoft.com/office/drawing/2014/main" val="20001"/>
                    </a:ext>
                  </a:extLst>
                </a:gridCol>
              </a:tblGrid>
              <a:tr h="129678">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CO" sz="1200" b="0" dirty="0" smtClean="0">
                          <a:solidFill>
                            <a:srgbClr val="FF0000"/>
                          </a:solidFill>
                          <a:latin typeface="Arial"/>
                          <a:ea typeface="Arial"/>
                          <a:cs typeface="Arial"/>
                          <a:sym typeface="Arial"/>
                        </a:rPr>
                        <a:t>Banco</a:t>
                      </a:r>
                      <a:r>
                        <a:rPr lang="es-CO" sz="1200" b="0" baseline="0" dirty="0" smtClean="0">
                          <a:solidFill>
                            <a:srgbClr val="FF0000"/>
                          </a:solidFill>
                          <a:latin typeface="Arial"/>
                          <a:ea typeface="Arial"/>
                          <a:cs typeface="Arial"/>
                          <a:sym typeface="Arial"/>
                        </a:rPr>
                        <a:t> CDT</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750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Imagen texto. Embeber</a:t>
                      </a:r>
                      <a:r>
                        <a:rPr lang="es-CO" sz="1200" baseline="0" dirty="0" smtClean="0">
                          <a:solidFill>
                            <a:srgbClr val="FF0000"/>
                          </a:solidFill>
                          <a:latin typeface="Arial"/>
                          <a:ea typeface="Arial"/>
                          <a:cs typeface="Arial"/>
                          <a:sym typeface="Arial"/>
                        </a:rPr>
                        <a:t> video: </a:t>
                      </a:r>
                      <a:r>
                        <a:rPr lang="es-CO" sz="1200" baseline="0" dirty="0" smtClean="0">
                          <a:solidFill>
                            <a:srgbClr val="FF0000"/>
                          </a:solidFill>
                          <a:latin typeface="Arial"/>
                          <a:ea typeface="Arial"/>
                          <a:cs typeface="Arial"/>
                          <a:sym typeface="Arial"/>
                          <a:hlinkClick r:id="rId3"/>
                        </a:rPr>
                        <a:t>https://www.software-shop.com/contenido/video/4295</a:t>
                      </a:r>
                      <a:r>
                        <a:rPr lang="es-CO" sz="1200" baseline="0" dirty="0" smtClean="0">
                          <a:solidFill>
                            <a:srgbClr val="FF0000"/>
                          </a:solidFill>
                          <a:latin typeface="Arial"/>
                          <a:ea typeface="Arial"/>
                          <a:cs typeface="Arial"/>
                          <a:sym typeface="Arial"/>
                        </a:rPr>
                        <a:t>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40385">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1095954758</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30366">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931087">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rPr>
                        <a:t>Siempre recordemos que antes de valorar financieramente cualquier proyecto, la planeación y planificación del mismo será fundamental, conocer la estructura y definir la gradualidad, la unicidad y la temporalidad del mismo; aspectos que verás en el siguiente video a continuación: </a:t>
                      </a:r>
                      <a:endParaRPr lang="es-ES" sz="1400" b="0"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sp>
        <p:nvSpPr>
          <p:cNvPr id="894" name="Google Shape;894;p133"/>
          <p:cNvSpPr/>
          <p:nvPr/>
        </p:nvSpPr>
        <p:spPr>
          <a:xfrm>
            <a:off x="53787" y="2120904"/>
            <a:ext cx="12046300" cy="1194600"/>
          </a:xfrm>
          <a:prstGeom prst="rect">
            <a:avLst/>
          </a:prstGeom>
          <a:noFill/>
          <a:ln>
            <a:noFill/>
          </a:ln>
        </p:spPr>
        <p:txBody>
          <a:bodyPr spcFirstLastPara="1" wrap="square" lIns="91425" tIns="45700" rIns="91425" bIns="45700" anchor="t" anchorCtr="0">
            <a:noAutofit/>
          </a:bodyPr>
          <a:lstStyle/>
          <a:p>
            <a:r>
              <a:rPr lang="es-ES" sz="1200" dirty="0"/>
              <a:t> </a:t>
            </a:r>
            <a:endParaRPr lang="en-US" sz="1200" dirty="0"/>
          </a:p>
          <a:p>
            <a:pPr algn="just"/>
            <a:r>
              <a:rPr lang="es-ES" sz="1200" dirty="0" smtClean="0"/>
              <a:t> </a:t>
            </a:r>
            <a:endParaRPr lang="en-US" sz="1200" dirty="0"/>
          </a:p>
          <a:p>
            <a:pPr lvl="0" algn="just"/>
            <a:endParaRPr sz="1100" b="1" dirty="0">
              <a:solidFill>
                <a:schemeClr val="tx1"/>
              </a:solidFill>
            </a:endParaRPr>
          </a:p>
        </p:txBody>
      </p:sp>
      <p:sp>
        <p:nvSpPr>
          <p:cNvPr id="17" name="Rectángulo 16"/>
          <p:cNvSpPr/>
          <p:nvPr/>
        </p:nvSpPr>
        <p:spPr>
          <a:xfrm>
            <a:off x="4849024" y="9833736"/>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4" name="Rectángulo 13"/>
          <p:cNvSpPr/>
          <p:nvPr/>
        </p:nvSpPr>
        <p:spPr>
          <a:xfrm>
            <a:off x="-1411822" y="7828454"/>
            <a:ext cx="1079142" cy="307777"/>
          </a:xfrm>
          <a:prstGeom prst="rect">
            <a:avLst/>
          </a:prstGeom>
        </p:spPr>
        <p:txBody>
          <a:bodyPr wrap="none">
            <a:spAutoFit/>
          </a:bodyPr>
          <a:lstStyle/>
          <a:p>
            <a:r>
              <a:rPr lang="es-CO" dirty="0">
                <a:solidFill>
                  <a:srgbClr val="FF0000"/>
                </a:solidFill>
              </a:rPr>
              <a:t>565058149</a:t>
            </a:r>
          </a:p>
        </p:txBody>
      </p:sp>
      <p:sp>
        <p:nvSpPr>
          <p:cNvPr id="18" name="Rectángulo 17"/>
          <p:cNvSpPr/>
          <p:nvPr/>
        </p:nvSpPr>
        <p:spPr>
          <a:xfrm>
            <a:off x="0" y="41126"/>
            <a:ext cx="5365571" cy="307777"/>
          </a:xfrm>
          <a:prstGeom prst="rect">
            <a:avLst/>
          </a:prstGeom>
        </p:spPr>
        <p:txBody>
          <a:bodyPr wrap="none">
            <a:spAutoFit/>
          </a:bodyPr>
          <a:lstStyle/>
          <a:p>
            <a:pPr algn="just">
              <a:tabLst>
                <a:tab pos="2806065" algn="ctr"/>
                <a:tab pos="5612130" algn="r"/>
                <a:tab pos="449580" algn="l"/>
              </a:tabLst>
            </a:pPr>
            <a:r>
              <a:rPr lang="es-ES" b="1" dirty="0">
                <a:latin typeface="Arial" panose="020B0604020202020204" pitchFamily="34" charset="0"/>
                <a:ea typeface="Times New Roman" panose="02020603050405020304" pitchFamily="18" charset="0"/>
              </a:rPr>
              <a:t>Importancia de la </a:t>
            </a:r>
            <a:r>
              <a:rPr lang="es-ES" b="1" dirty="0" smtClean="0">
                <a:latin typeface="Arial" panose="020B0604020202020204" pitchFamily="34" charset="0"/>
                <a:ea typeface="Times New Roman" panose="02020603050405020304" pitchFamily="18" charset="0"/>
              </a:rPr>
              <a:t>formulación </a:t>
            </a:r>
            <a:r>
              <a:rPr lang="es-ES" b="1" dirty="0">
                <a:latin typeface="Arial" panose="020B0604020202020204" pitchFamily="34" charset="0"/>
                <a:ea typeface="Times New Roman" panose="02020603050405020304" pitchFamily="18" charset="0"/>
              </a:rPr>
              <a:t>y </a:t>
            </a:r>
            <a:r>
              <a:rPr lang="es-ES" b="1" dirty="0" smtClean="0">
                <a:latin typeface="Arial" panose="020B0604020202020204" pitchFamily="34" charset="0"/>
                <a:ea typeface="Times New Roman" panose="02020603050405020304" pitchFamily="18" charset="0"/>
              </a:rPr>
              <a:t>conformación </a:t>
            </a:r>
            <a:r>
              <a:rPr lang="es-ES" b="1" dirty="0">
                <a:latin typeface="Arial" panose="020B0604020202020204" pitchFamily="34" charset="0"/>
                <a:ea typeface="Times New Roman" panose="02020603050405020304" pitchFamily="18" charset="0"/>
              </a:rPr>
              <a:t>de </a:t>
            </a:r>
            <a:r>
              <a:rPr lang="es-ES" b="1" dirty="0" smtClean="0">
                <a:latin typeface="Arial" panose="020B0604020202020204" pitchFamily="34" charset="0"/>
                <a:ea typeface="Times New Roman" panose="02020603050405020304" pitchFamily="18" charset="0"/>
              </a:rPr>
              <a:t>proyectos</a:t>
            </a:r>
            <a:endParaRPr lang="es-CO" sz="1050" dirty="0">
              <a:effectLst/>
              <a:latin typeface="Times New Roman" panose="02020603050405020304" pitchFamily="18" charset="0"/>
              <a:ea typeface="Times New Roman" panose="02020603050405020304" pitchFamily="18" charset="0"/>
            </a:endParaRPr>
          </a:p>
        </p:txBody>
      </p:sp>
      <p:sp>
        <p:nvSpPr>
          <p:cNvPr id="20" name="Rectángulo 19"/>
          <p:cNvSpPr/>
          <p:nvPr/>
        </p:nvSpPr>
        <p:spPr>
          <a:xfrm>
            <a:off x="4719122" y="2256558"/>
            <a:ext cx="2125816" cy="59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Haz clic aquí para ver el video</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767"/>
        <p:cNvGrpSpPr/>
        <p:nvPr/>
      </p:nvGrpSpPr>
      <p:grpSpPr>
        <a:xfrm>
          <a:off x="0" y="0"/>
          <a:ext cx="0" cy="0"/>
          <a:chOff x="0" y="0"/>
          <a:chExt cx="0" cy="0"/>
        </a:xfrm>
      </p:grpSpPr>
      <p:sp>
        <p:nvSpPr>
          <p:cNvPr id="768" name="Google Shape;768;p115"/>
          <p:cNvSpPr txBox="1">
            <a:spLocks noGrp="1"/>
          </p:cNvSpPr>
          <p:nvPr>
            <p:ph type="ctrTitle"/>
          </p:nvPr>
        </p:nvSpPr>
        <p:spPr>
          <a:xfrm>
            <a:off x="1524000" y="2680447"/>
            <a:ext cx="9144000" cy="8296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OA 3</a:t>
            </a:r>
            <a:endParaRPr dirty="0">
              <a:solidFill>
                <a:srgbClr val="00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87"/>
        <p:cNvGrpSpPr/>
        <p:nvPr/>
      </p:nvGrpSpPr>
      <p:grpSpPr>
        <a:xfrm>
          <a:off x="0" y="0"/>
          <a:ext cx="0" cy="0"/>
          <a:chOff x="0" y="0"/>
          <a:chExt cx="0" cy="0"/>
        </a:xfrm>
      </p:grpSpPr>
      <p:sp>
        <p:nvSpPr>
          <p:cNvPr id="888" name="Google Shape;888;p1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a:t>
            </a:r>
            <a:r>
              <a:rPr lang="es-ES" dirty="0" smtClean="0">
                <a:solidFill>
                  <a:srgbClr val="00C000"/>
                </a:solidFill>
              </a:rPr>
              <a:t>3</a:t>
            </a:r>
            <a:endParaRPr dirty="0">
              <a:solidFill>
                <a:srgbClr val="00C000"/>
              </a:solidFill>
            </a:endParaRPr>
          </a:p>
        </p:txBody>
      </p:sp>
      <p:sp>
        <p:nvSpPr>
          <p:cNvPr id="889" name="Google Shape;889;p1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sme_oa3_raiz_sec3</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383570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717982583"/>
              </p:ext>
            </p:extLst>
          </p:nvPr>
        </p:nvGraphicFramePr>
        <p:xfrm>
          <a:off x="7830" y="597744"/>
          <a:ext cx="12138213" cy="5142085"/>
        </p:xfrm>
        <a:graphic>
          <a:graphicData uri="http://schemas.openxmlformats.org/drawingml/2006/table">
            <a:tbl>
              <a:tblPr firstRow="1" bandRow="1">
                <a:noFill/>
                <a:tableStyleId>{3D058960-1688-4217-B8D2-64A925AEF87B}</a:tableStyleId>
              </a:tblPr>
              <a:tblGrid>
                <a:gridCol w="1546650">
                  <a:extLst>
                    <a:ext uri="{9D8B030D-6E8A-4147-A177-3AD203B41FA5}">
                      <a16:colId xmlns:a16="http://schemas.microsoft.com/office/drawing/2014/main" val="20000"/>
                    </a:ext>
                  </a:extLst>
                </a:gridCol>
                <a:gridCol w="10591563">
                  <a:extLst>
                    <a:ext uri="{9D8B030D-6E8A-4147-A177-3AD203B41FA5}">
                      <a16:colId xmlns:a16="http://schemas.microsoft.com/office/drawing/2014/main" val="20001"/>
                    </a:ext>
                  </a:extLst>
                </a:gridCol>
              </a:tblGrid>
              <a:tr h="182654">
                <a:tc>
                  <a:txBody>
                    <a:bodyPr/>
                    <a:lstStyle/>
                    <a:p>
                      <a:pPr marL="0" marR="0" lvl="0" indent="0" algn="just" rtl="0">
                        <a:spcBef>
                          <a:spcPts val="0"/>
                        </a:spcBef>
                        <a:spcAft>
                          <a:spcPts val="0"/>
                        </a:spcAft>
                        <a:buNone/>
                      </a:pPr>
                      <a:r>
                        <a:rPr lang="es-ES" sz="1400" b="1" dirty="0">
                          <a:solidFill>
                            <a:srgbClr val="FF0000"/>
                          </a:solidFill>
                          <a:latin typeface="Arial" panose="020B0604020202020204" pitchFamily="34" charset="0"/>
                          <a:ea typeface="Arial"/>
                          <a:cs typeface="Arial" panose="020B0604020202020204" pitchFamily="34" charset="0"/>
                          <a:sym typeface="Arial"/>
                        </a:rPr>
                        <a:t>Referente:</a:t>
                      </a:r>
                      <a:endParaRPr sz="1400" b="1" dirty="0">
                        <a:solidFill>
                          <a:srgbClr val="FF0000"/>
                        </a:solidFill>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rgbClr val="FF0000"/>
                        </a:buClr>
                        <a:buSzPts val="1200"/>
                        <a:buFont typeface="Arial"/>
                        <a:buNone/>
                      </a:pPr>
                      <a:r>
                        <a:rPr lang="es-ES" sz="1400" b="0" dirty="0" smtClean="0">
                          <a:solidFill>
                            <a:srgbClr val="FF0000"/>
                          </a:solidFill>
                          <a:latin typeface="Arial" panose="020B0604020202020204" pitchFamily="34" charset="0"/>
                          <a:ea typeface="Arial"/>
                          <a:cs typeface="Arial" panose="020B0604020202020204" pitchFamily="34" charset="0"/>
                          <a:sym typeface="Arial"/>
                        </a:rPr>
                        <a:t>Anteriores</a:t>
                      </a:r>
                      <a:r>
                        <a:rPr lang="es-ES" sz="1400" b="0" baseline="0" dirty="0" smtClean="0">
                          <a:solidFill>
                            <a:srgbClr val="FF0000"/>
                          </a:solidFill>
                          <a:latin typeface="Arial" panose="020B0604020202020204" pitchFamily="34" charset="0"/>
                          <a:ea typeface="Arial"/>
                          <a:cs typeface="Arial" panose="020B0604020202020204" pitchFamily="34" charset="0"/>
                          <a:sym typeface="Arial"/>
                        </a:rPr>
                        <a:t> </a:t>
                      </a:r>
                      <a:r>
                        <a:rPr lang="es-ES" sz="1400" b="0" baseline="0" dirty="0" err="1" smtClean="0">
                          <a:solidFill>
                            <a:srgbClr val="FF0000"/>
                          </a:solidFill>
                          <a:latin typeface="Arial" panose="020B0604020202020204" pitchFamily="34" charset="0"/>
                          <a:ea typeface="Arial"/>
                          <a:cs typeface="Arial" panose="020B0604020202020204" pitchFamily="34" charset="0"/>
                          <a:sym typeface="Arial"/>
                        </a:rPr>
                        <a:t>Avas</a:t>
                      </a:r>
                      <a:r>
                        <a:rPr lang="es-ES" sz="1400" b="0" baseline="0" dirty="0" smtClean="0">
                          <a:solidFill>
                            <a:srgbClr val="FF0000"/>
                          </a:solidFill>
                          <a:latin typeface="Arial" panose="020B0604020202020204" pitchFamily="34" charset="0"/>
                          <a:ea typeface="Arial"/>
                          <a:cs typeface="Arial" panose="020B0604020202020204" pitchFamily="34" charset="0"/>
                          <a:sym typeface="Arial"/>
                        </a:rPr>
                        <a:t> a la reforma</a:t>
                      </a:r>
                      <a:endParaRPr sz="1400" b="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7765">
                <a:tc>
                  <a:txBody>
                    <a:bodyPr/>
                    <a:lstStyle/>
                    <a:p>
                      <a:pPr marL="0" marR="0" lvl="0" indent="0" algn="just" rtl="0">
                        <a:spcBef>
                          <a:spcPts val="0"/>
                        </a:spcBef>
                        <a:spcAft>
                          <a:spcPts val="0"/>
                        </a:spcAft>
                        <a:buNone/>
                      </a:pPr>
                      <a:r>
                        <a:rPr lang="es-ES" sz="1400" b="1" dirty="0">
                          <a:solidFill>
                            <a:srgbClr val="FF0000"/>
                          </a:solidFill>
                          <a:latin typeface="Arial" panose="020B0604020202020204" pitchFamily="34" charset="0"/>
                          <a:ea typeface="Arial"/>
                          <a:cs typeface="Arial" panose="020B0604020202020204" pitchFamily="34" charset="0"/>
                          <a:sym typeface="Arial"/>
                        </a:rPr>
                        <a:t>Indicaciones:</a:t>
                      </a:r>
                      <a:endParaRPr sz="1400" b="1" dirty="0">
                        <a:solidFill>
                          <a:srgbClr val="FF0000"/>
                        </a:solidFill>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err="1" smtClean="0">
                          <a:solidFill>
                            <a:srgbClr val="FF0000"/>
                          </a:solidFill>
                          <a:latin typeface="Arial" panose="020B0604020202020204" pitchFamily="34" charset="0"/>
                          <a:ea typeface="Arial"/>
                          <a:cs typeface="Arial" panose="020B0604020202020204" pitchFamily="34" charset="0"/>
                          <a:sym typeface="Arial"/>
                        </a:rPr>
                        <a:t>Parallax</a:t>
                      </a:r>
                      <a:r>
                        <a:rPr lang="es-ES" sz="1400" dirty="0" smtClean="0">
                          <a:solidFill>
                            <a:srgbClr val="FF0000"/>
                          </a:solidFill>
                          <a:latin typeface="Arial" panose="020B0604020202020204" pitchFamily="34" charset="0"/>
                          <a:ea typeface="Arial"/>
                          <a:cs typeface="Arial" panose="020B0604020202020204" pitchFamily="34" charset="0"/>
                          <a:sym typeface="Arial"/>
                        </a:rPr>
                        <a:t>. Embeber video</a:t>
                      </a:r>
                      <a:endParaRPr lang="es-CO"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97736">
                <a:tc>
                  <a:txBody>
                    <a:bodyPr/>
                    <a:lstStyle/>
                    <a:p>
                      <a:pPr marL="0" marR="0" lvl="0" indent="0" algn="just" rtl="0">
                        <a:spcBef>
                          <a:spcPts val="0"/>
                        </a:spcBef>
                        <a:spcAft>
                          <a:spcPts val="0"/>
                        </a:spcAft>
                        <a:buNone/>
                      </a:pPr>
                      <a:r>
                        <a:rPr lang="es-ES" sz="1400" b="1" dirty="0">
                          <a:solidFill>
                            <a:srgbClr val="FF0000"/>
                          </a:solidFill>
                          <a:latin typeface="Arial" panose="020B0604020202020204" pitchFamily="34" charset="0"/>
                          <a:ea typeface="Arial"/>
                          <a:cs typeface="Arial" panose="020B0604020202020204" pitchFamily="34" charset="0"/>
                          <a:sym typeface="Arial"/>
                        </a:rPr>
                        <a:t>Imagen/vector:</a:t>
                      </a:r>
                      <a:endParaRPr sz="1400" b="1" dirty="0">
                        <a:solidFill>
                          <a:srgbClr val="FF0000"/>
                        </a:solidFill>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s-CO" sz="1400" dirty="0" smtClean="0">
                          <a:solidFill>
                            <a:srgbClr val="FF0000"/>
                          </a:solidFill>
                          <a:latin typeface="Arial" panose="020B0604020202020204" pitchFamily="34" charset="0"/>
                          <a:ea typeface="Arial"/>
                          <a:cs typeface="Arial" panose="020B0604020202020204" pitchFamily="34" charset="0"/>
                          <a:sym typeface="Arial"/>
                        </a:rPr>
                        <a:t>Abajo</a:t>
                      </a:r>
                      <a:endParaRPr sz="1400" dirty="0">
                        <a:solidFill>
                          <a:srgbClr val="FF0000"/>
                        </a:solidFill>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83623">
                <a:tc gridSpan="2">
                  <a:txBody>
                    <a:bodyPr/>
                    <a:lstStyle/>
                    <a:p>
                      <a:pPr marL="0" marR="0" lvl="0" indent="0" algn="just" rtl="0">
                        <a:spcBef>
                          <a:spcPts val="0"/>
                        </a:spcBef>
                        <a:spcAft>
                          <a:spcPts val="0"/>
                        </a:spcAft>
                        <a:buNone/>
                      </a:pPr>
                      <a:r>
                        <a:rPr lang="es-ES" sz="1400" b="1" dirty="0">
                          <a:solidFill>
                            <a:srgbClr val="FF0000"/>
                          </a:solidFill>
                          <a:latin typeface="Arial" panose="020B0604020202020204" pitchFamily="34" charset="0"/>
                          <a:ea typeface="Arial"/>
                          <a:cs typeface="Arial" panose="020B0604020202020204" pitchFamily="34" charset="0"/>
                          <a:sym typeface="Arial"/>
                        </a:rPr>
                        <a:t>Contenido</a:t>
                      </a:r>
                      <a:endParaRPr sz="1400" b="1" dirty="0">
                        <a:solidFill>
                          <a:srgbClr val="FF0000"/>
                        </a:solidFill>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887027">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rPr>
                        <a:t>Actualmente en el mundo digital, la simulación financiera es una opción de visualizar una multiplicidad de escenarios monetarios. que permiten identificar situaciones financieramente ventajosas y contraproducentes que pudiesen materializar en el futuro. </a:t>
                      </a:r>
                      <a:endParaRPr lang="es-CO"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b="0" i="0" u="none" strike="noStrike" cap="none" baseline="0" dirty="0" smtClean="0">
                        <a:solidFill>
                          <a:schemeClr val="dk1"/>
                        </a:solidFill>
                        <a:effectLst/>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783112">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rPr>
                        <a:t>Es así como a través de diversas herramientas digitales, podemos simular financieramente escenarios del proyecto a estudiar; para nuestro caso particular, utilizaremos el </a:t>
                      </a:r>
                      <a:r>
                        <a:rPr lang="es-ES" sz="1400" b="0" i="1" u="none" strike="noStrike" cap="none" dirty="0" smtClean="0">
                          <a:solidFill>
                            <a:schemeClr val="dk1"/>
                          </a:solidFill>
                          <a:effectLst/>
                          <a:latin typeface="Arial" panose="020B0604020202020204" pitchFamily="34" charset="0"/>
                          <a:ea typeface="Calibri"/>
                          <a:cs typeface="Arial" panose="020B0604020202020204" pitchFamily="34" charset="0"/>
                          <a:sym typeface="Arial"/>
                        </a:rPr>
                        <a:t>software</a:t>
                      </a:r>
                      <a:r>
                        <a:rPr lang="es-E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rPr>
                        <a:t> </a:t>
                      </a:r>
                      <a:r>
                        <a:rPr lang="es-ES" sz="1400" b="0" i="0" u="none" strike="noStrike" cap="none" dirty="0" err="1" smtClean="0">
                          <a:solidFill>
                            <a:schemeClr val="dk1"/>
                          </a:solidFill>
                          <a:effectLst/>
                          <a:latin typeface="Arial" panose="020B0604020202020204" pitchFamily="34" charset="0"/>
                          <a:ea typeface="Calibri"/>
                          <a:cs typeface="Arial" panose="020B0604020202020204" pitchFamily="34" charset="0"/>
                          <a:sym typeface="Arial"/>
                        </a:rPr>
                        <a:t>Risk</a:t>
                      </a:r>
                      <a:r>
                        <a:rPr lang="es-E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rPr>
                        <a:t> Simulator, el cual se establece como un módulo adicional a Microsoft Excel y nos permitirá desarrollar de una manera ágil y visual la técnica denominada “Simulación de Montecarlo”. Es por ello que te recomendamos ver el siguiente material audiovisual, que será muy importante para el logro de las actividades durante esta semana: </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b="0"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4235140788"/>
                  </a:ext>
                </a:extLst>
              </a:tr>
            </a:tbl>
          </a:graphicData>
        </a:graphic>
      </p:graphicFrame>
      <p:sp>
        <p:nvSpPr>
          <p:cNvPr id="894" name="Google Shape;894;p133"/>
          <p:cNvSpPr/>
          <p:nvPr/>
        </p:nvSpPr>
        <p:spPr>
          <a:xfrm>
            <a:off x="53787" y="2120904"/>
            <a:ext cx="12046300" cy="1194600"/>
          </a:xfrm>
          <a:prstGeom prst="rect">
            <a:avLst/>
          </a:prstGeom>
          <a:noFill/>
          <a:ln>
            <a:noFill/>
          </a:ln>
        </p:spPr>
        <p:txBody>
          <a:bodyPr spcFirstLastPara="1" wrap="square" lIns="91425" tIns="45700" rIns="91425" bIns="45700" anchor="t" anchorCtr="0">
            <a:noAutofit/>
          </a:bodyPr>
          <a:lstStyle/>
          <a:p>
            <a:r>
              <a:rPr lang="es-ES" sz="1200" dirty="0"/>
              <a:t> </a:t>
            </a:r>
            <a:endParaRPr lang="en-US" sz="1200" dirty="0"/>
          </a:p>
          <a:p>
            <a:pPr algn="just"/>
            <a:r>
              <a:rPr lang="es-ES" sz="1200" dirty="0" smtClean="0"/>
              <a:t> </a:t>
            </a:r>
            <a:endParaRPr lang="en-US" sz="1200" dirty="0"/>
          </a:p>
          <a:p>
            <a:pPr lvl="0" algn="just"/>
            <a:endParaRPr sz="1100" b="1" dirty="0">
              <a:solidFill>
                <a:schemeClr val="tx1"/>
              </a:solidFill>
            </a:endParaRPr>
          </a:p>
        </p:txBody>
      </p:sp>
      <p:sp>
        <p:nvSpPr>
          <p:cNvPr id="3" name="Rectángulo 2"/>
          <p:cNvSpPr/>
          <p:nvPr/>
        </p:nvSpPr>
        <p:spPr>
          <a:xfrm>
            <a:off x="3810548" y="13160781"/>
            <a:ext cx="4297971" cy="276999"/>
          </a:xfrm>
          <a:prstGeom prst="rect">
            <a:avLst/>
          </a:prstGeom>
        </p:spPr>
        <p:txBody>
          <a:bodyPr wrap="none">
            <a:spAutoFit/>
          </a:bodyPr>
          <a:lstStyle/>
          <a:p>
            <a:r>
              <a:rPr lang="en-US" sz="1200" b="1" dirty="0">
                <a:latin typeface="Arial" panose="020B0604020202020204" pitchFamily="34" charset="0"/>
                <a:ea typeface="Times New Roman" panose="02020603050405020304" pitchFamily="18" charset="0"/>
              </a:rPr>
              <a:t>Source of text and figure: </a:t>
            </a:r>
            <a:r>
              <a:rPr lang="fr-CA" sz="1200" dirty="0">
                <a:solidFill>
                  <a:srgbClr val="222222"/>
                </a:solidFill>
                <a:latin typeface="Arial" panose="020B0604020202020204" pitchFamily="34" charset="0"/>
                <a:ea typeface="Times New Roman" panose="02020603050405020304" pitchFamily="18" charset="0"/>
              </a:rPr>
              <a:t>SHENKAR, Oded et LUO, 2008.</a:t>
            </a:r>
            <a:endParaRPr lang="es-CO" sz="1200" dirty="0">
              <a:latin typeface="Times New Roman" panose="02020603050405020304" pitchFamily="18" charset="0"/>
              <a:ea typeface="Times New Roman" panose="02020603050405020304" pitchFamily="18" charset="0"/>
            </a:endParaRPr>
          </a:p>
        </p:txBody>
      </p:sp>
      <p:sp>
        <p:nvSpPr>
          <p:cNvPr id="12" name="Rectángulo 11"/>
          <p:cNvSpPr/>
          <p:nvPr/>
        </p:nvSpPr>
        <p:spPr>
          <a:xfrm>
            <a:off x="-1714932" y="2690950"/>
            <a:ext cx="1730829" cy="302798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t>
            </a:r>
            <a:r>
              <a:rPr lang="es-CO" dirty="0"/>
              <a:t>Mnjwf96</a:t>
            </a:r>
          </a:p>
        </p:txBody>
      </p:sp>
      <p:sp>
        <p:nvSpPr>
          <p:cNvPr id="17" name="Rectángulo 16"/>
          <p:cNvSpPr/>
          <p:nvPr/>
        </p:nvSpPr>
        <p:spPr>
          <a:xfrm>
            <a:off x="-1720402" y="1658982"/>
            <a:ext cx="1730829" cy="10319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CO">
                <a:solidFill>
                  <a:srgbClr val="FF0000"/>
                </a:solidFill>
                <a:latin typeface="Arial" panose="020B0604020202020204" pitchFamily="34" charset="0"/>
                <a:ea typeface="Arial"/>
                <a:cs typeface="Arial" panose="020B0604020202020204" pitchFamily="34" charset="0"/>
              </a:rPr>
              <a:t>1839029842</a:t>
            </a:r>
            <a:endParaRPr lang="es-CO" dirty="0">
              <a:solidFill>
                <a:srgbClr val="FF0000"/>
              </a:solidFill>
              <a:latin typeface="Arial" panose="020B0604020202020204" pitchFamily="34" charset="0"/>
              <a:ea typeface="Arial"/>
              <a:cs typeface="Arial" panose="020B0604020202020204" pitchFamily="34" charset="0"/>
            </a:endParaRPr>
          </a:p>
        </p:txBody>
      </p:sp>
      <p:sp>
        <p:nvSpPr>
          <p:cNvPr id="7" name="Rectángulo 6"/>
          <p:cNvSpPr/>
          <p:nvPr/>
        </p:nvSpPr>
        <p:spPr>
          <a:xfrm>
            <a:off x="82730" y="66264"/>
            <a:ext cx="9178835" cy="307777"/>
          </a:xfrm>
          <a:prstGeom prst="rect">
            <a:avLst/>
          </a:prstGeom>
        </p:spPr>
        <p:txBody>
          <a:bodyPr wrap="square">
            <a:spAutoFit/>
          </a:bodyPr>
          <a:lstStyle/>
          <a:p>
            <a:r>
              <a:rPr lang="es-ES" b="1" dirty="0">
                <a:latin typeface="Arial" panose="020B0604020202020204" pitchFamily="34" charset="0"/>
                <a:ea typeface="Times New Roman" panose="02020603050405020304" pitchFamily="18" charset="0"/>
              </a:rPr>
              <a:t>Simulación </a:t>
            </a:r>
            <a:r>
              <a:rPr lang="es-ES" b="1" dirty="0" smtClean="0">
                <a:latin typeface="Arial" panose="020B0604020202020204" pitchFamily="34" charset="0"/>
                <a:ea typeface="Times New Roman" panose="02020603050405020304" pitchFamily="18" charset="0"/>
              </a:rPr>
              <a:t>financiera </a:t>
            </a:r>
            <a:r>
              <a:rPr lang="es-ES" b="1" dirty="0">
                <a:latin typeface="Arial" panose="020B0604020202020204" pitchFamily="34" charset="0"/>
                <a:ea typeface="Times New Roman" panose="02020603050405020304" pitchFamily="18" charset="0"/>
              </a:rPr>
              <a:t>de M</a:t>
            </a:r>
            <a:r>
              <a:rPr lang="es-ES" b="1" dirty="0" smtClean="0">
                <a:latin typeface="Arial" panose="020B0604020202020204" pitchFamily="34" charset="0"/>
                <a:ea typeface="Times New Roman" panose="02020603050405020304" pitchFamily="18" charset="0"/>
              </a:rPr>
              <a:t>ontecarlo </a:t>
            </a:r>
            <a:r>
              <a:rPr lang="es-ES" b="1" dirty="0">
                <a:latin typeface="Arial" panose="020B0604020202020204" pitchFamily="34" charset="0"/>
                <a:ea typeface="Times New Roman" panose="02020603050405020304" pitchFamily="18" charset="0"/>
              </a:rPr>
              <a:t>para la </a:t>
            </a:r>
            <a:r>
              <a:rPr lang="es-ES" b="1" dirty="0" smtClean="0">
                <a:latin typeface="Arial" panose="020B0604020202020204" pitchFamily="34" charset="0"/>
                <a:ea typeface="Times New Roman" panose="02020603050405020304" pitchFamily="18" charset="0"/>
              </a:rPr>
              <a:t>toma </a:t>
            </a:r>
            <a:r>
              <a:rPr lang="es-ES" b="1" dirty="0">
                <a:latin typeface="Arial" panose="020B0604020202020204" pitchFamily="34" charset="0"/>
                <a:ea typeface="Times New Roman" panose="02020603050405020304" pitchFamily="18" charset="0"/>
              </a:rPr>
              <a:t>de </a:t>
            </a:r>
            <a:r>
              <a:rPr lang="es-ES" b="1" dirty="0" smtClean="0">
                <a:latin typeface="Arial" panose="020B0604020202020204" pitchFamily="34" charset="0"/>
                <a:ea typeface="Times New Roman" panose="02020603050405020304" pitchFamily="18" charset="0"/>
              </a:rPr>
              <a:t>decisiones </a:t>
            </a:r>
            <a:r>
              <a:rPr lang="es-ES" b="1" dirty="0">
                <a:latin typeface="Arial" panose="020B0604020202020204" pitchFamily="34" charset="0"/>
                <a:ea typeface="Times New Roman" panose="02020603050405020304" pitchFamily="18" charset="0"/>
              </a:rPr>
              <a:t>en los </a:t>
            </a:r>
            <a:r>
              <a:rPr lang="es-ES" b="1" dirty="0" smtClean="0">
                <a:latin typeface="Arial" panose="020B0604020202020204" pitchFamily="34" charset="0"/>
                <a:ea typeface="Times New Roman" panose="02020603050405020304" pitchFamily="18" charset="0"/>
              </a:rPr>
              <a:t>proyectos</a:t>
            </a:r>
            <a:endParaRPr lang="es-CO" dirty="0"/>
          </a:p>
        </p:txBody>
      </p:sp>
      <p:sp>
        <p:nvSpPr>
          <p:cNvPr id="18" name="Rectángulo 17"/>
          <p:cNvSpPr/>
          <p:nvPr/>
        </p:nvSpPr>
        <p:spPr>
          <a:xfrm>
            <a:off x="1767492" y="4160274"/>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Aplique Simulación de Montecarlo para la Toma de Decisiones.</a:t>
            </a:r>
          </a:p>
          <a:p>
            <a:r>
              <a:rPr lang="es-CO" dirty="0" smtClean="0">
                <a:solidFill>
                  <a:srgbClr val="FF0000"/>
                </a:solidFill>
              </a:rPr>
              <a:t>URL</a:t>
            </a:r>
            <a:r>
              <a:rPr lang="es-CO" dirty="0">
                <a:solidFill>
                  <a:srgbClr val="FF0000"/>
                </a:solidFill>
              </a:rPr>
              <a:t>: </a:t>
            </a:r>
            <a:r>
              <a:rPr lang="es-CO" u="sng" dirty="0">
                <a:hlinkClick r:id="rId3"/>
              </a:rPr>
              <a:t>https://</a:t>
            </a:r>
            <a:r>
              <a:rPr lang="es-CO" u="sng" dirty="0" smtClean="0">
                <a:hlinkClick r:id="rId3"/>
              </a:rPr>
              <a:t>www.youtube.com/watch?v=jGgnRIIuMxs</a:t>
            </a:r>
            <a:endParaRPr lang="es-CO" u="sng" dirty="0" smtClean="0"/>
          </a:p>
          <a:p>
            <a:r>
              <a:rPr lang="es-CO" dirty="0" smtClean="0">
                <a:solidFill>
                  <a:srgbClr val="FF0000"/>
                </a:solidFill>
              </a:rPr>
              <a:t>Información: </a:t>
            </a:r>
            <a:r>
              <a:rPr lang="es-CO" dirty="0" err="1">
                <a:hlinkClick r:id="rId4"/>
              </a:rPr>
              <a:t>Quantitative</a:t>
            </a:r>
            <a:r>
              <a:rPr lang="es-CO" dirty="0">
                <a:hlinkClick r:id="rId4"/>
              </a:rPr>
              <a:t> Shop</a:t>
            </a:r>
            <a:r>
              <a:rPr lang="es-CO" dirty="0" smtClean="0">
                <a:solidFill>
                  <a:schemeClr val="tx1"/>
                </a:solidFill>
              </a:rPr>
              <a:t>. 2014. [Archivo de video]. Recuperado de: </a:t>
            </a:r>
            <a:r>
              <a:rPr lang="es-CO" u="sng" dirty="0">
                <a:hlinkClick r:id="rId3"/>
              </a:rPr>
              <a:t>https://</a:t>
            </a:r>
            <a:r>
              <a:rPr lang="es-CO" u="sng" dirty="0" smtClean="0">
                <a:hlinkClick r:id="rId3"/>
              </a:rPr>
              <a:t>www.youtube.com/watch?v=jGgnRIIuMxs</a:t>
            </a:r>
            <a:r>
              <a:rPr lang="es-CO" u="sng" dirty="0" smtClean="0"/>
              <a:t> </a:t>
            </a:r>
            <a:endParaRPr lang="es-CO" dirty="0">
              <a:solidFill>
                <a:srgbClr val="FF0000"/>
              </a:solidFill>
            </a:endParaRPr>
          </a:p>
        </p:txBody>
      </p:sp>
      <p:sp>
        <p:nvSpPr>
          <p:cNvPr id="19" name="CuadroTexto 18"/>
          <p:cNvSpPr txBox="1"/>
          <p:nvPr/>
        </p:nvSpPr>
        <p:spPr>
          <a:xfrm>
            <a:off x="3961153" y="3783610"/>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8" name="Rectángulo 7"/>
          <p:cNvSpPr/>
          <p:nvPr/>
        </p:nvSpPr>
        <p:spPr>
          <a:xfrm>
            <a:off x="-1547207" y="3710616"/>
            <a:ext cx="1178528" cy="307777"/>
          </a:xfrm>
          <a:prstGeom prst="rect">
            <a:avLst/>
          </a:prstGeom>
        </p:spPr>
        <p:txBody>
          <a:bodyPr wrap="none">
            <a:spAutoFit/>
          </a:bodyPr>
          <a:lstStyle/>
          <a:p>
            <a:r>
              <a:rPr lang="es-CO" dirty="0">
                <a:solidFill>
                  <a:srgbClr val="FF0000"/>
                </a:solidFill>
              </a:rPr>
              <a:t>1647284422</a:t>
            </a:r>
          </a:p>
        </p:txBody>
      </p:sp>
    </p:spTree>
    <p:extLst>
      <p:ext uri="{BB962C8B-B14F-4D97-AF65-F5344CB8AC3E}">
        <p14:creationId xmlns:p14="http://schemas.microsoft.com/office/powerpoint/2010/main" val="3199239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42"/>
        <p:cNvGrpSpPr/>
        <p:nvPr/>
      </p:nvGrpSpPr>
      <p:grpSpPr>
        <a:xfrm>
          <a:off x="0" y="0"/>
          <a:ext cx="0" cy="0"/>
          <a:chOff x="0" y="0"/>
          <a:chExt cx="0" cy="0"/>
        </a:xfrm>
      </p:grpSpPr>
      <p:sp>
        <p:nvSpPr>
          <p:cNvPr id="943" name="Google Shape;943;p14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Tronco</a:t>
            </a:r>
            <a:endParaRPr dirty="0">
              <a:solidFill>
                <a:srgbClr val="00C000"/>
              </a:solidFill>
            </a:endParaRPr>
          </a:p>
        </p:txBody>
      </p:sp>
      <p:sp>
        <p:nvSpPr>
          <p:cNvPr id="944" name="Google Shape;944;p141"/>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sme_oa3_tronco</a:t>
            </a:r>
            <a:endParaRPr dirty="0">
              <a:solidFill>
                <a:srgbClr val="00C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934846214"/>
              </p:ext>
            </p:extLst>
          </p:nvPr>
        </p:nvGraphicFramePr>
        <p:xfrm>
          <a:off x="25200" y="497304"/>
          <a:ext cx="12166800" cy="7251252"/>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25945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59456">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Calibri"/>
                          <a:ea typeface="Calibri"/>
                          <a:cs typeface="Calibri"/>
                          <a:sym typeface="Arial"/>
                        </a:rPr>
                        <a:t>Imagen texto. Embeber</a:t>
                      </a:r>
                      <a:r>
                        <a:rPr lang="es-CO" sz="1200" b="0" i="0" u="none" strike="noStrike" cap="none" baseline="0" dirty="0" smtClean="0">
                          <a:solidFill>
                            <a:srgbClr val="FF0000"/>
                          </a:solidFill>
                          <a:effectLst/>
                          <a:latin typeface="Calibri"/>
                          <a:ea typeface="Calibri"/>
                          <a:cs typeface="Calibri"/>
                          <a:sym typeface="Arial"/>
                        </a:rPr>
                        <a:t> video. </a:t>
                      </a:r>
                      <a:r>
                        <a:rPr lang="es-CO" sz="1200" b="0" i="0" u="none" strike="noStrike" cap="none" dirty="0" smtClean="0">
                          <a:solidFill>
                            <a:srgbClr val="FF0000"/>
                          </a:solidFill>
                          <a:effectLst/>
                          <a:latin typeface="Calibri"/>
                          <a:ea typeface="Calibri"/>
                          <a:cs typeface="Calibri"/>
                          <a:sym typeface="Arial"/>
                        </a:rPr>
                        <a:t>Vincular links a botones: </a:t>
                      </a:r>
                      <a:r>
                        <a:rPr lang="es-MX" sz="12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https://icontent.ceipa.edu.co/nucleos/pregrado/prospectiva_2/nucleo/contenidos/OA1/arbol_conceptual/ramas/4/p2_oa1_rama4a/1/p2_oa1_rama4a.html</a:t>
                      </a:r>
                      <a:endParaRPr lang="es-MX" sz="12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2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https://icontent.ceipa.edu.co/nucleos/pregrado/prospectiva_2/nucleo/contenidos/OA3/arbol_conceptual/ramas/1/gr_oa3_rama1_1.html</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2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5945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1845137275</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59456">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574162">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smtClean="0">
                          <a:solidFill>
                            <a:schemeClr val="dk1"/>
                          </a:solidFill>
                          <a:effectLst/>
                          <a:latin typeface="+mn-lt"/>
                          <a:ea typeface="Calibri"/>
                          <a:cs typeface="Calibri"/>
                          <a:sym typeface="Arial"/>
                        </a:rPr>
                        <a:t>Dentro del mundo de la viabilidad financiera, la valoración, sustento y sostenibilidad del proyecto privado es fundamental, en este sentido, una técnica ampliamente utilizada para la valoración de proyectos y la viabilidad financiera del mismo corresponde a la técnica de flujo de caja descontado, la cual nos lleva no solo a organizar las proyecciones de ingresos y egresos en el tiempo, para esto te</a:t>
                      </a:r>
                      <a:r>
                        <a:rPr lang="es-MX" sz="1400" b="0" i="0" u="none" strike="noStrike" cap="none" baseline="0" dirty="0" smtClean="0">
                          <a:solidFill>
                            <a:schemeClr val="dk1"/>
                          </a:solidFill>
                          <a:effectLst/>
                          <a:latin typeface="+mn-lt"/>
                          <a:ea typeface="Calibri"/>
                          <a:cs typeface="Calibri"/>
                          <a:sym typeface="Arial"/>
                        </a:rPr>
                        <a:t> reto a que veas más </a:t>
                      </a:r>
                      <a:r>
                        <a:rPr lang="es-MX" sz="1400" b="0" i="0" u="none" strike="noStrike" cap="none" dirty="0" smtClean="0">
                          <a:solidFill>
                            <a:schemeClr val="dk1"/>
                          </a:solidFill>
                          <a:effectLst/>
                          <a:latin typeface="+mn-lt"/>
                          <a:ea typeface="Calibri"/>
                          <a:cs typeface="Calibri"/>
                          <a:sym typeface="Arial"/>
                        </a:rPr>
                        <a:t>sobre pronósticos financieros: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MX" sz="14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MX" sz="14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MX" sz="14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smtClean="0">
                          <a:solidFill>
                            <a:schemeClr val="dk1"/>
                          </a:solidFill>
                          <a:effectLst/>
                          <a:latin typeface="+mn-lt"/>
                          <a:ea typeface="Calibri"/>
                          <a:cs typeface="Calibri"/>
                          <a:sym typeface="Arial"/>
                        </a:rPr>
                        <a:t>También </a:t>
                      </a:r>
                      <a:r>
                        <a:rPr lang="es-MX" sz="1400" b="0" i="0" u="none" strike="noStrike" cap="none" baseline="0" dirty="0" smtClean="0">
                          <a:solidFill>
                            <a:schemeClr val="dk1"/>
                          </a:solidFill>
                          <a:effectLst/>
                          <a:latin typeface="+mn-lt"/>
                          <a:ea typeface="Calibri"/>
                          <a:cs typeface="Calibri"/>
                          <a:sym typeface="Arial"/>
                        </a:rPr>
                        <a:t> es preciso</a:t>
                      </a:r>
                      <a:r>
                        <a:rPr lang="es-MX" sz="1400" b="0" i="0" u="none" strike="noStrike" cap="none" dirty="0" smtClean="0">
                          <a:solidFill>
                            <a:schemeClr val="dk1"/>
                          </a:solidFill>
                          <a:effectLst/>
                          <a:latin typeface="+mn-lt"/>
                          <a:ea typeface="Calibri"/>
                          <a:cs typeface="Calibri"/>
                          <a:sym typeface="Arial"/>
                        </a:rPr>
                        <a:t> tomar decisiones alrededor de indicadores financieros que consolidan el comportamiento financiero proyectado del proyecto. Por favor revisa el siguiente material:</a:t>
                      </a:r>
                      <a:endParaRPr lang="es-MX" sz="1400" b="1" i="0" u="none" strike="noStrike" cap="none" dirty="0" smtClean="0">
                        <a:solidFill>
                          <a:schemeClr val="dk1"/>
                        </a:solidFill>
                        <a:effectLst/>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MX" sz="1400" b="0" i="0" u="none" strike="noStrike" cap="none" dirty="0" smtClean="0">
                          <a:solidFill>
                            <a:schemeClr val="dk1"/>
                          </a:solidFill>
                          <a:effectLst/>
                          <a:latin typeface="+mn-lt"/>
                          <a:ea typeface="Calibri"/>
                          <a:cs typeface="Calibri"/>
                          <a:sym typeface="Arial"/>
                        </a:rPr>
                        <a:t>Finalmente, te invitamos a que veas el siguiente taller sobre evaluación y valoración financiera de proyectos, en donde no solo verás el uno de los indicadores financieros como valor presente neto y la tasa interna de retorno, sino que también podrás ver la técnica de flujo de caja descontado:</a:t>
                      </a: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0" i="0" u="none" strike="noStrike" cap="none"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600" b="1" i="0" u="none" strike="noStrike" cap="none" dirty="0" smtClean="0">
                        <a:solidFill>
                          <a:schemeClr val="dk1"/>
                        </a:solidFill>
                        <a:effectLst/>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70520304"/>
                  </a:ext>
                </a:extLst>
              </a:tr>
            </a:tbl>
          </a:graphicData>
        </a:graphic>
      </p:graphicFrame>
      <p:sp>
        <p:nvSpPr>
          <p:cNvPr id="15" name="Rectángulo 14"/>
          <p:cNvSpPr/>
          <p:nvPr/>
        </p:nvSpPr>
        <p:spPr>
          <a:xfrm>
            <a:off x="4915524" y="8622394"/>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 name="Rectángulo 1"/>
          <p:cNvSpPr/>
          <p:nvPr/>
        </p:nvSpPr>
        <p:spPr>
          <a:xfrm>
            <a:off x="0" y="0"/>
            <a:ext cx="5341527" cy="307777"/>
          </a:xfrm>
          <a:prstGeom prst="rect">
            <a:avLst/>
          </a:prstGeom>
        </p:spPr>
        <p:txBody>
          <a:bodyPr wrap="none">
            <a:spAutoFit/>
          </a:bodyPr>
          <a:lstStyle/>
          <a:p>
            <a:r>
              <a:rPr lang="es-MX" b="1" dirty="0">
                <a:latin typeface="Arial" panose="020B0604020202020204" pitchFamily="34" charset="0"/>
                <a:ea typeface="Times New Roman" panose="02020603050405020304" pitchFamily="18" charset="0"/>
              </a:rPr>
              <a:t>Viabilidad </a:t>
            </a:r>
            <a:r>
              <a:rPr lang="es-MX" b="1" dirty="0" smtClean="0">
                <a:latin typeface="Arial" panose="020B0604020202020204" pitchFamily="34" charset="0"/>
                <a:ea typeface="Times New Roman" panose="02020603050405020304" pitchFamily="18" charset="0"/>
              </a:rPr>
              <a:t>financiera</a:t>
            </a:r>
            <a:r>
              <a:rPr lang="es-MX" b="1" dirty="0">
                <a:latin typeface="Arial" panose="020B0604020202020204" pitchFamily="34" charset="0"/>
                <a:ea typeface="Times New Roman" panose="02020603050405020304" pitchFamily="18" charset="0"/>
              </a:rPr>
              <a:t>, </a:t>
            </a:r>
            <a:r>
              <a:rPr lang="es-MX" b="1" dirty="0" smtClean="0">
                <a:latin typeface="Arial" panose="020B0604020202020204" pitchFamily="34" charset="0"/>
                <a:ea typeface="Times New Roman" panose="02020603050405020304" pitchFamily="18" charset="0"/>
              </a:rPr>
              <a:t>flujo </a:t>
            </a:r>
            <a:r>
              <a:rPr lang="es-MX" b="1" dirty="0">
                <a:latin typeface="Arial" panose="020B0604020202020204" pitchFamily="34" charset="0"/>
                <a:ea typeface="Times New Roman" panose="02020603050405020304" pitchFamily="18" charset="0"/>
              </a:rPr>
              <a:t>de </a:t>
            </a:r>
            <a:r>
              <a:rPr lang="es-MX" b="1" dirty="0" smtClean="0">
                <a:latin typeface="Arial" panose="020B0604020202020204" pitchFamily="34" charset="0"/>
                <a:ea typeface="Times New Roman" panose="02020603050405020304" pitchFamily="18" charset="0"/>
              </a:rPr>
              <a:t>caja </a:t>
            </a:r>
            <a:r>
              <a:rPr lang="es-MX" b="1" dirty="0">
                <a:latin typeface="Arial" panose="020B0604020202020204" pitchFamily="34" charset="0"/>
                <a:ea typeface="Times New Roman" panose="02020603050405020304" pitchFamily="18" charset="0"/>
              </a:rPr>
              <a:t>y </a:t>
            </a:r>
            <a:r>
              <a:rPr lang="es-MX" b="1" dirty="0" smtClean="0">
                <a:latin typeface="Arial" panose="020B0604020202020204" pitchFamily="34" charset="0"/>
                <a:ea typeface="Times New Roman" panose="02020603050405020304" pitchFamily="18" charset="0"/>
              </a:rPr>
              <a:t>pronósticos financieros</a:t>
            </a:r>
            <a:endParaRPr lang="es-CO" b="1" dirty="0"/>
          </a:p>
        </p:txBody>
      </p:sp>
      <p:sp>
        <p:nvSpPr>
          <p:cNvPr id="16" name="Rectángulo 15"/>
          <p:cNvSpPr/>
          <p:nvPr/>
        </p:nvSpPr>
        <p:spPr>
          <a:xfrm>
            <a:off x="1532361" y="5896135"/>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Monitoria - Taller Evaluación y valoración financiera de proyectos</a:t>
            </a:r>
          </a:p>
          <a:p>
            <a:r>
              <a:rPr lang="es-CO" dirty="0" smtClean="0">
                <a:solidFill>
                  <a:srgbClr val="FF0000"/>
                </a:solidFill>
              </a:rPr>
              <a:t>URL</a:t>
            </a:r>
            <a:r>
              <a:rPr lang="es-CO" dirty="0">
                <a:solidFill>
                  <a:srgbClr val="FF0000"/>
                </a:solidFill>
              </a:rPr>
              <a:t>: </a:t>
            </a:r>
            <a:r>
              <a:rPr lang="es-CO" dirty="0">
                <a:solidFill>
                  <a:srgbClr val="FF0000"/>
                </a:solidFill>
                <a:hlinkClick r:id="rId5"/>
              </a:rPr>
              <a:t>https://</a:t>
            </a:r>
            <a:r>
              <a:rPr lang="es-CO" dirty="0" smtClean="0">
                <a:solidFill>
                  <a:srgbClr val="FF0000"/>
                </a:solidFill>
                <a:hlinkClick r:id="rId5"/>
              </a:rPr>
              <a:t>www.youtube.com/watch?v=zpt-5WnibVE</a:t>
            </a:r>
            <a:r>
              <a:rPr lang="es-CO" dirty="0" smtClean="0">
                <a:solidFill>
                  <a:srgbClr val="FF0000"/>
                </a:solidFill>
              </a:rPr>
              <a:t> </a:t>
            </a:r>
            <a:endParaRPr lang="es-CO" u="sng" dirty="0"/>
          </a:p>
          <a:p>
            <a:r>
              <a:rPr lang="es-CO" dirty="0" smtClean="0">
                <a:solidFill>
                  <a:srgbClr val="FF0000"/>
                </a:solidFill>
              </a:rPr>
              <a:t>Información: </a:t>
            </a:r>
            <a:r>
              <a:rPr lang="es-CO" dirty="0">
                <a:hlinkClick r:id="rId6"/>
              </a:rPr>
              <a:t>SEBASTIAN CORREA </a:t>
            </a:r>
            <a:r>
              <a:rPr lang="es-CO" dirty="0" smtClean="0">
                <a:hlinkClick r:id="rId6"/>
              </a:rPr>
              <a:t>MONITOR</a:t>
            </a:r>
            <a:r>
              <a:rPr lang="es-CO" dirty="0" smtClean="0">
                <a:solidFill>
                  <a:schemeClr val="tx1"/>
                </a:solidFill>
              </a:rPr>
              <a:t> . 2019. [Archivo de video]. Recuperado de</a:t>
            </a:r>
            <a:r>
              <a:rPr lang="es-CO" dirty="0">
                <a:solidFill>
                  <a:schemeClr val="tx1"/>
                </a:solidFill>
              </a:rPr>
              <a:t>: </a:t>
            </a:r>
            <a:r>
              <a:rPr lang="es-CO" dirty="0">
                <a:solidFill>
                  <a:schemeClr val="tx1"/>
                </a:solidFill>
                <a:hlinkClick r:id="rId5"/>
              </a:rPr>
              <a:t>https://</a:t>
            </a:r>
            <a:r>
              <a:rPr lang="es-CO" dirty="0" smtClean="0">
                <a:solidFill>
                  <a:schemeClr val="tx1"/>
                </a:solidFill>
                <a:hlinkClick r:id="rId5"/>
              </a:rPr>
              <a:t>www.youtube.com/watch?v=zpt-5WnibVE</a:t>
            </a:r>
            <a:r>
              <a:rPr lang="es-CO" dirty="0" smtClean="0">
                <a:solidFill>
                  <a:schemeClr val="tx1"/>
                </a:solidFill>
              </a:rPr>
              <a:t> </a:t>
            </a:r>
            <a:endParaRPr lang="es-CO" dirty="0">
              <a:solidFill>
                <a:srgbClr val="FF0000"/>
              </a:solidFill>
            </a:endParaRPr>
          </a:p>
        </p:txBody>
      </p:sp>
      <p:sp>
        <p:nvSpPr>
          <p:cNvPr id="17" name="CuadroTexto 16"/>
          <p:cNvSpPr txBox="1"/>
          <p:nvPr/>
        </p:nvSpPr>
        <p:spPr>
          <a:xfrm>
            <a:off x="3634582" y="5372589"/>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8" name="Rectángulo 17"/>
          <p:cNvSpPr/>
          <p:nvPr/>
        </p:nvSpPr>
        <p:spPr>
          <a:xfrm>
            <a:off x="5085459" y="2910022"/>
            <a:ext cx="1393720" cy="401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9" name="Rectángulo 18"/>
          <p:cNvSpPr/>
          <p:nvPr/>
        </p:nvSpPr>
        <p:spPr>
          <a:xfrm>
            <a:off x="5085459" y="3762102"/>
            <a:ext cx="1393720" cy="41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54"/>
        <p:cNvGrpSpPr/>
        <p:nvPr/>
      </p:nvGrpSpPr>
      <p:grpSpPr>
        <a:xfrm>
          <a:off x="0" y="0"/>
          <a:ext cx="0" cy="0"/>
          <a:chOff x="0" y="0"/>
          <a:chExt cx="0" cy="0"/>
        </a:xfrm>
      </p:grpSpPr>
      <p:sp>
        <p:nvSpPr>
          <p:cNvPr id="955" name="Google Shape;955;p14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sz="4400" dirty="0" smtClean="0">
                <a:solidFill>
                  <a:srgbClr val="00C000"/>
                </a:solidFill>
              </a:rPr>
              <a:t>Rama1</a:t>
            </a:r>
            <a:br>
              <a:rPr lang="es-ES" sz="4400" dirty="0" smtClean="0">
                <a:solidFill>
                  <a:srgbClr val="00C000"/>
                </a:solidFill>
              </a:rPr>
            </a:br>
            <a:endParaRPr sz="3600" dirty="0">
              <a:solidFill>
                <a:schemeClr val="tx1"/>
              </a:solidFill>
            </a:endParaRPr>
          </a:p>
        </p:txBody>
      </p:sp>
      <p:sp>
        <p:nvSpPr>
          <p:cNvPr id="956" name="Google Shape;956;p14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sme_oa3_rama1a</a:t>
            </a:r>
            <a:endParaRPr dirty="0">
              <a:solidFill>
                <a:srgbClr val="00C000"/>
              </a:solidFill>
              <a:latin typeface="Arial"/>
              <a:ea typeface="Arial"/>
              <a:cs typeface="Arial"/>
              <a:sym typeface="Arial"/>
            </a:endParaRPr>
          </a:p>
        </p:txBody>
      </p:sp>
      <p:sp>
        <p:nvSpPr>
          <p:cNvPr id="2" name="Rectángulo 1"/>
          <p:cNvSpPr/>
          <p:nvPr/>
        </p:nvSpPr>
        <p:spPr>
          <a:xfrm>
            <a:off x="3390561" y="3094385"/>
            <a:ext cx="6064481" cy="461665"/>
          </a:xfrm>
          <a:prstGeom prst="rect">
            <a:avLst/>
          </a:prstGeom>
        </p:spPr>
        <p:txBody>
          <a:bodyPr wrap="none">
            <a:spAutoFit/>
          </a:bodyPr>
          <a:lstStyle/>
          <a:p>
            <a:r>
              <a:rPr lang="es-ES" sz="2400" b="1" dirty="0">
                <a:latin typeface="Arial" panose="020B0604020202020204" pitchFamily="34" charset="0"/>
                <a:ea typeface="Times New Roman" panose="02020603050405020304" pitchFamily="18" charset="0"/>
              </a:rPr>
              <a:t>Tomando </a:t>
            </a:r>
            <a:r>
              <a:rPr lang="es-ES" sz="2400" b="1" dirty="0" smtClean="0">
                <a:latin typeface="Arial" panose="020B0604020202020204" pitchFamily="34" charset="0"/>
                <a:ea typeface="Times New Roman" panose="02020603050405020304" pitchFamily="18" charset="0"/>
              </a:rPr>
              <a:t>decisiones </a:t>
            </a:r>
            <a:r>
              <a:rPr lang="es-ES" sz="2400" b="1" dirty="0">
                <a:latin typeface="Arial" panose="020B0604020202020204" pitchFamily="34" charset="0"/>
                <a:ea typeface="Times New Roman" panose="02020603050405020304" pitchFamily="18" charset="0"/>
              </a:rPr>
              <a:t>para los </a:t>
            </a:r>
            <a:r>
              <a:rPr lang="es-ES" sz="2400" b="1" dirty="0" smtClean="0">
                <a:latin typeface="Arial" panose="020B0604020202020204" pitchFamily="34" charset="0"/>
                <a:ea typeface="Times New Roman" panose="02020603050405020304" pitchFamily="18" charset="0"/>
              </a:rPr>
              <a:t>proyectos</a:t>
            </a:r>
            <a:endParaRPr lang="es-CO"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7" name="Rectángulo 6"/>
          <p:cNvSpPr/>
          <p:nvPr/>
        </p:nvSpPr>
        <p:spPr>
          <a:xfrm>
            <a:off x="-1280160" y="1658983"/>
            <a:ext cx="1297030" cy="147610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915252049"/>
              </p:ext>
            </p:extLst>
          </p:nvPr>
        </p:nvGraphicFramePr>
        <p:xfrm>
          <a:off x="16870" y="540050"/>
          <a:ext cx="12166800" cy="5014835"/>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240785">
                <a:tc>
                  <a:txBody>
                    <a:bodyPr/>
                    <a:lstStyle/>
                    <a:p>
                      <a:pPr marL="0" marR="0" lvl="0" indent="0" algn="l" rtl="0">
                        <a:spcBef>
                          <a:spcPts val="0"/>
                        </a:spcBef>
                        <a:spcAft>
                          <a:spcPts val="0"/>
                        </a:spcAft>
                        <a:buNone/>
                      </a:pPr>
                      <a:r>
                        <a:rPr lang="es-ES" sz="1200" b="1" dirty="0" smtClean="0">
                          <a:solidFill>
                            <a:srgbClr val="FF0000"/>
                          </a:solidFill>
                          <a:latin typeface="Arial"/>
                          <a:ea typeface="Arial"/>
                          <a:cs typeface="Arial"/>
                          <a:sym typeface="Arial"/>
                        </a:rPr>
                        <a:t>Referente:</a:t>
                      </a: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3553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smtClean="0">
                          <a:solidFill>
                            <a:srgbClr val="FF0000"/>
                          </a:solidFill>
                          <a:effectLst/>
                          <a:latin typeface="Calibri"/>
                          <a:ea typeface="Calibri"/>
                          <a:cs typeface="Calibri"/>
                          <a:sym typeface="Arial"/>
                        </a:rPr>
                        <a:t>Pestañas 1 con imágenes. Dejar los links como complemento y no como botón</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0785">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78145">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035047">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Tomar decisiones no es una acción sencilla dentro del ámbito administrativo, gerencial y empresarial. A veces creemos que las “decisiones 100 % correctas" sí existen, pero la realidad es que cuando se toman decisiones en proyectos complejos, no siempre todo es obvio y perfecto.</a:t>
                      </a:r>
                      <a:endParaRPr lang="es-CO" sz="1600" b="0" i="0" u="none" strike="noStrike" cap="none" dirty="0" smtClean="0">
                        <a:solidFill>
                          <a:schemeClr val="dk1"/>
                        </a:solidFill>
                        <a:effectLst/>
                        <a:latin typeface="+mn-lt"/>
                        <a:ea typeface="Calibri"/>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dirty="0" smtClean="0">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2693982">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En este punto, es donde tomamos consciencia de todo lo visto hasta ahora en los objetos de aprendizaje anteriores. La comprensión del entorno, la peligrosidad de ignorarlo (</a:t>
                      </a:r>
                      <a:r>
                        <a:rPr lang="es-ES" sz="1600" b="0" i="0" u="sng" strike="noStrike" cap="none" dirty="0" smtClean="0">
                          <a:solidFill>
                            <a:schemeClr val="dk1"/>
                          </a:solidFill>
                          <a:effectLst/>
                          <a:latin typeface="+mn-lt"/>
                          <a:ea typeface="Calibri"/>
                          <a:cs typeface="Calibri"/>
                          <a:sym typeface="Arial"/>
                          <a:hlinkClick r:id="rId3"/>
                        </a:rPr>
                        <a:t>https://www.designthinking.es/comparte/view.php?id=289&amp;tipo</a:t>
                      </a:r>
                      <a:r>
                        <a:rPr lang="es-ES" sz="1600" b="0" i="0" u="none" strike="noStrike" cap="none" dirty="0" smtClean="0">
                          <a:solidFill>
                            <a:schemeClr val="dk1"/>
                          </a:solidFill>
                          <a:effectLst/>
                          <a:latin typeface="+mn-lt"/>
                          <a:ea typeface="Calibri"/>
                          <a:cs typeface="Calibri"/>
                          <a:sym typeface="Arial"/>
                        </a:rPr>
                        <a:t>), la importancia de contemplar la triple restricción de los proyectos (</a:t>
                      </a:r>
                      <a:r>
                        <a:rPr lang="es-ES" sz="1600" b="0" i="0" u="sng" strike="noStrike" cap="none" dirty="0" smtClean="0">
                          <a:solidFill>
                            <a:schemeClr val="dk1"/>
                          </a:solidFill>
                          <a:effectLst/>
                          <a:latin typeface="+mn-lt"/>
                          <a:ea typeface="Calibri"/>
                          <a:cs typeface="Calibri"/>
                          <a:sym typeface="Arial"/>
                          <a:hlinkClick r:id="rId4"/>
                        </a:rPr>
                        <a:t>https://gerens.pe/blog/triple-restriccion-proyectos/</a:t>
                      </a:r>
                      <a:r>
                        <a:rPr lang="es-ES" sz="1600" b="0" i="0" u="none" strike="noStrike" cap="none" dirty="0" smtClean="0">
                          <a:solidFill>
                            <a:schemeClr val="dk1"/>
                          </a:solidFill>
                          <a:effectLst/>
                          <a:latin typeface="+mn-lt"/>
                          <a:ea typeface="Calibri"/>
                          <a:cs typeface="Calibri"/>
                          <a:sym typeface="Arial"/>
                        </a:rPr>
                        <a:t>) y la necesidad de interconectar la planeación estratégica con una visión prospectiva que garantice una valoración financiera efectiva y real que nos permita argumentar nuestra decisión final de materializar o no nuestro proyecto.</a:t>
                      </a:r>
                      <a:endParaRPr lang="es-CO" sz="1600" b="0" i="0" u="none" strike="noStrike" cap="none" dirty="0" smtClean="0">
                        <a:solidFill>
                          <a:schemeClr val="dk1"/>
                        </a:solidFill>
                        <a:effectLst/>
                        <a:latin typeface="+mn-lt"/>
                        <a:ea typeface="Calibri"/>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dirty="0" smtClean="0">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511869043"/>
                  </a:ext>
                </a:extLst>
              </a:tr>
            </a:tbl>
          </a:graphicData>
        </a:graphic>
      </p:graphicFrame>
      <p:sp>
        <p:nvSpPr>
          <p:cNvPr id="11" name="Rectángulo 10"/>
          <p:cNvSpPr/>
          <p:nvPr/>
        </p:nvSpPr>
        <p:spPr>
          <a:xfrm>
            <a:off x="0" y="-16432"/>
            <a:ext cx="5086649"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Tomando </a:t>
            </a:r>
            <a:r>
              <a:rPr lang="es-ES" sz="2000" b="1" dirty="0" smtClean="0">
                <a:latin typeface="Arial" panose="020B0604020202020204" pitchFamily="34" charset="0"/>
                <a:ea typeface="Times New Roman" panose="02020603050405020304" pitchFamily="18" charset="0"/>
              </a:rPr>
              <a:t>decisiones </a:t>
            </a:r>
            <a:r>
              <a:rPr lang="es-ES" sz="2000" b="1" dirty="0">
                <a:latin typeface="Arial" panose="020B0604020202020204" pitchFamily="34" charset="0"/>
                <a:ea typeface="Times New Roman" panose="02020603050405020304" pitchFamily="18" charset="0"/>
              </a:rPr>
              <a:t>para los </a:t>
            </a:r>
            <a:r>
              <a:rPr lang="es-ES" sz="2000" b="1" dirty="0" smtClean="0">
                <a:latin typeface="Arial" panose="020B0604020202020204" pitchFamily="34" charset="0"/>
                <a:ea typeface="Times New Roman" panose="02020603050405020304" pitchFamily="18" charset="0"/>
              </a:rPr>
              <a:t>proyectos</a:t>
            </a:r>
            <a:endParaRPr lang="es-CO" sz="2000" dirty="0"/>
          </a:p>
        </p:txBody>
      </p:sp>
      <p:sp>
        <p:nvSpPr>
          <p:cNvPr id="3" name="Rectángulo 2"/>
          <p:cNvSpPr/>
          <p:nvPr/>
        </p:nvSpPr>
        <p:spPr>
          <a:xfrm>
            <a:off x="-1272886" y="2334586"/>
            <a:ext cx="1178528" cy="307777"/>
          </a:xfrm>
          <a:prstGeom prst="rect">
            <a:avLst/>
          </a:prstGeom>
        </p:spPr>
        <p:txBody>
          <a:bodyPr wrap="none">
            <a:spAutoFit/>
          </a:bodyPr>
          <a:lstStyle/>
          <a:p>
            <a:r>
              <a:rPr lang="es-CO" dirty="0">
                <a:solidFill>
                  <a:srgbClr val="FF0000"/>
                </a:solidFill>
              </a:rPr>
              <a:t>1494218021</a:t>
            </a:r>
          </a:p>
        </p:txBody>
      </p:sp>
      <p:sp>
        <p:nvSpPr>
          <p:cNvPr id="16" name="Rectángulo 15"/>
          <p:cNvSpPr/>
          <p:nvPr/>
        </p:nvSpPr>
        <p:spPr>
          <a:xfrm>
            <a:off x="-1280160" y="3135086"/>
            <a:ext cx="1297030" cy="241979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1161658" y="3964577"/>
            <a:ext cx="1178528" cy="307777"/>
          </a:xfrm>
          <a:prstGeom prst="rect">
            <a:avLst/>
          </a:prstGeom>
        </p:spPr>
        <p:txBody>
          <a:bodyPr wrap="none">
            <a:spAutoFit/>
          </a:bodyPr>
          <a:lstStyle/>
          <a:p>
            <a:r>
              <a:rPr lang="es-CO" dirty="0">
                <a:solidFill>
                  <a:srgbClr val="FF0000"/>
                </a:solidFill>
              </a:rPr>
              <a:t>1665468751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90"/>
        <p:cNvGrpSpPr/>
        <p:nvPr/>
      </p:nvGrpSpPr>
      <p:grpSpPr>
        <a:xfrm>
          <a:off x="0" y="0"/>
          <a:ext cx="0" cy="0"/>
          <a:chOff x="0" y="0"/>
          <a:chExt cx="0" cy="0"/>
        </a:xfrm>
      </p:grpSpPr>
      <p:sp>
        <p:nvSpPr>
          <p:cNvPr id="991" name="Google Shape;991;p14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sem_oa3_rama1b</a:t>
            </a:r>
            <a:endParaRPr dirty="0">
              <a:solidFill>
                <a:srgbClr val="00C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3122252775"/>
              </p:ext>
            </p:extLst>
          </p:nvPr>
        </p:nvGraphicFramePr>
        <p:xfrm>
          <a:off x="16870" y="540050"/>
          <a:ext cx="12166800" cy="6854321"/>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31160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lvl="0"/>
                      <a:r>
                        <a:rPr lang="es-CO" sz="1200" dirty="0" smtClean="0">
                          <a:solidFill>
                            <a:srgbClr val="FF0000"/>
                          </a:solidFill>
                          <a:latin typeface="Arial"/>
                          <a:ea typeface="Arial"/>
                          <a:cs typeface="Arial"/>
                          <a:sym typeface="Arial"/>
                        </a:rPr>
                        <a:t>Sopa de letras</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99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3486311">
                <a:tc gridSpan="2">
                  <a:txBody>
                    <a:bodyPr/>
                    <a:lstStyle/>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sp>
        <p:nvSpPr>
          <p:cNvPr id="12" name="Rectángulo 11"/>
          <p:cNvSpPr/>
          <p:nvPr/>
        </p:nvSpPr>
        <p:spPr>
          <a:xfrm>
            <a:off x="4710458" y="3297710"/>
            <a:ext cx="3179508" cy="2554545"/>
          </a:xfrm>
          <a:prstGeom prst="rect">
            <a:avLst/>
          </a:prstGeom>
          <a:solidFill>
            <a:srgbClr val="0070C0"/>
          </a:solidFill>
        </p:spPr>
        <p:txBody>
          <a:bodyPr wrap="square">
            <a:spAutoFit/>
          </a:bodyPr>
          <a:lstStyle/>
          <a:p>
            <a:pPr algn="ctr"/>
            <a:r>
              <a:rPr lang="en-US" sz="2000" dirty="0" smtClean="0">
                <a:solidFill>
                  <a:schemeClr val="bg1"/>
                </a:solidFill>
                <a:ea typeface="Calibri"/>
                <a:cs typeface="Calibri"/>
              </a:rPr>
              <a:t>DECISIONES</a:t>
            </a:r>
          </a:p>
          <a:p>
            <a:pPr algn="ctr"/>
            <a:r>
              <a:rPr lang="en-US" sz="2000" dirty="0" smtClean="0">
                <a:solidFill>
                  <a:schemeClr val="bg1"/>
                </a:solidFill>
                <a:cs typeface="Calibri"/>
              </a:rPr>
              <a:t>GERENCIAL</a:t>
            </a:r>
          </a:p>
          <a:p>
            <a:pPr algn="ctr"/>
            <a:r>
              <a:rPr lang="en-US" sz="2000" dirty="0" smtClean="0">
                <a:solidFill>
                  <a:schemeClr val="bg1"/>
                </a:solidFill>
                <a:cs typeface="Calibri"/>
              </a:rPr>
              <a:t>EMPRESARIAL</a:t>
            </a:r>
          </a:p>
          <a:p>
            <a:pPr algn="ctr"/>
            <a:r>
              <a:rPr lang="en-US" sz="2000" dirty="0" smtClean="0">
                <a:solidFill>
                  <a:schemeClr val="bg1"/>
                </a:solidFill>
                <a:cs typeface="Calibri"/>
              </a:rPr>
              <a:t>PROYECTOS</a:t>
            </a:r>
          </a:p>
          <a:p>
            <a:pPr algn="ctr"/>
            <a:r>
              <a:rPr lang="en-US" sz="2000" dirty="0" smtClean="0">
                <a:solidFill>
                  <a:schemeClr val="bg1"/>
                </a:solidFill>
                <a:cs typeface="Calibri"/>
              </a:rPr>
              <a:t>PLANEACIÓN</a:t>
            </a:r>
          </a:p>
          <a:p>
            <a:pPr algn="ctr"/>
            <a:r>
              <a:rPr lang="en-US" sz="2000" dirty="0" smtClean="0">
                <a:solidFill>
                  <a:schemeClr val="bg1"/>
                </a:solidFill>
                <a:cs typeface="Calibri"/>
              </a:rPr>
              <a:t>ESTRATÉGICO</a:t>
            </a:r>
          </a:p>
          <a:p>
            <a:pPr algn="ctr"/>
            <a:endParaRPr lang="en-US" sz="2000" dirty="0" smtClean="0">
              <a:solidFill>
                <a:schemeClr val="bg1"/>
              </a:solidFill>
              <a:cs typeface="Calibri"/>
            </a:endParaRPr>
          </a:p>
          <a:p>
            <a:pPr algn="ctr"/>
            <a:endParaRPr lang="en-US" sz="2000" dirty="0" smtClean="0">
              <a:solidFill>
                <a:schemeClr val="bg1"/>
              </a:solidFill>
              <a:cs typeface="Calibri"/>
            </a:endParaRPr>
          </a:p>
        </p:txBody>
      </p:sp>
      <p:sp>
        <p:nvSpPr>
          <p:cNvPr id="4" name="CuadroTexto 3"/>
          <p:cNvSpPr txBox="1"/>
          <p:nvPr/>
        </p:nvSpPr>
        <p:spPr>
          <a:xfrm>
            <a:off x="3409406" y="2468880"/>
            <a:ext cx="5915402" cy="307777"/>
          </a:xfrm>
          <a:prstGeom prst="rect">
            <a:avLst/>
          </a:prstGeom>
          <a:noFill/>
        </p:spPr>
        <p:txBody>
          <a:bodyPr wrap="none" rtlCol="0">
            <a:spAutoFit/>
          </a:bodyPr>
          <a:lstStyle/>
          <a:p>
            <a:pPr algn="ctr"/>
            <a:r>
              <a:rPr lang="es-CO" i="1" dirty="0" smtClean="0">
                <a:solidFill>
                  <a:schemeClr val="bg1">
                    <a:lumMod val="65000"/>
                  </a:schemeClr>
                </a:solidFill>
              </a:rPr>
              <a:t>Busca los conceptos y ubícalos deslizando el cursor por toda la palabra.</a:t>
            </a:r>
            <a:endParaRPr lang="es-CO" i="1" dirty="0">
              <a:solidFill>
                <a:schemeClr val="bg1">
                  <a:lumMod val="65000"/>
                </a:schemeClr>
              </a:solidFill>
            </a:endParaRPr>
          </a:p>
        </p:txBody>
      </p:sp>
      <p:sp>
        <p:nvSpPr>
          <p:cNvPr id="8" name="Rectángulo 7"/>
          <p:cNvSpPr/>
          <p:nvPr/>
        </p:nvSpPr>
        <p:spPr>
          <a:xfrm>
            <a:off x="0" y="-16432"/>
            <a:ext cx="5086649"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Tomando </a:t>
            </a:r>
            <a:r>
              <a:rPr lang="es-ES" sz="2000" b="1" dirty="0" smtClean="0">
                <a:latin typeface="Arial" panose="020B0604020202020204" pitchFamily="34" charset="0"/>
                <a:ea typeface="Times New Roman" panose="02020603050405020304" pitchFamily="18" charset="0"/>
              </a:rPr>
              <a:t>decisiones </a:t>
            </a:r>
            <a:r>
              <a:rPr lang="es-ES" sz="2000" b="1" dirty="0">
                <a:latin typeface="Arial" panose="020B0604020202020204" pitchFamily="34" charset="0"/>
                <a:ea typeface="Times New Roman" panose="02020603050405020304" pitchFamily="18" charset="0"/>
              </a:rPr>
              <a:t>para los </a:t>
            </a:r>
            <a:r>
              <a:rPr lang="es-ES" sz="2000" b="1" dirty="0" smtClean="0">
                <a:latin typeface="Arial" panose="020B0604020202020204" pitchFamily="34" charset="0"/>
                <a:ea typeface="Times New Roman" panose="02020603050405020304" pitchFamily="18" charset="0"/>
              </a:rPr>
              <a:t>proyectos</a:t>
            </a:r>
            <a:endParaRPr lang="es-CO" sz="2000" dirty="0"/>
          </a:p>
        </p:txBody>
      </p:sp>
    </p:spTree>
    <p:extLst>
      <p:ext uri="{BB962C8B-B14F-4D97-AF65-F5344CB8AC3E}">
        <p14:creationId xmlns:p14="http://schemas.microsoft.com/office/powerpoint/2010/main" val="4162762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a:t>
            </a:r>
            <a:r>
              <a:rPr lang="es-ES" dirty="0" smtClean="0">
                <a:solidFill>
                  <a:srgbClr val="00C000"/>
                </a:solidFill>
              </a:rPr>
              <a:t>2</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sme_oa3_rama2a</a:t>
            </a:r>
            <a:endParaRPr dirty="0">
              <a:solidFill>
                <a:srgbClr val="00C000"/>
              </a:solidFill>
              <a:latin typeface="Arial"/>
              <a:ea typeface="Arial"/>
              <a:cs typeface="Arial"/>
              <a:sym typeface="Arial"/>
            </a:endParaRPr>
          </a:p>
        </p:txBody>
      </p:sp>
      <p:sp>
        <p:nvSpPr>
          <p:cNvPr id="2" name="Rectángulo 1"/>
          <p:cNvSpPr/>
          <p:nvPr/>
        </p:nvSpPr>
        <p:spPr>
          <a:xfrm>
            <a:off x="3723492" y="2863553"/>
            <a:ext cx="5105885" cy="461665"/>
          </a:xfrm>
          <a:prstGeom prst="rect">
            <a:avLst/>
          </a:prstGeom>
        </p:spPr>
        <p:txBody>
          <a:bodyPr wrap="none">
            <a:spAutoFit/>
          </a:bodyPr>
          <a:lstStyle/>
          <a:p>
            <a:r>
              <a:rPr lang="es-ES" sz="2400" b="1" dirty="0">
                <a:latin typeface="Arial" panose="020B0604020202020204" pitchFamily="34" charset="0"/>
                <a:ea typeface="Times New Roman" panose="02020603050405020304" pitchFamily="18" charset="0"/>
              </a:rPr>
              <a:t>El </a:t>
            </a:r>
            <a:r>
              <a:rPr lang="es-ES" sz="2400" b="1" dirty="0" smtClean="0">
                <a:latin typeface="Arial" panose="020B0604020202020204" pitchFamily="34" charset="0"/>
                <a:ea typeface="Times New Roman" panose="02020603050405020304" pitchFamily="18" charset="0"/>
              </a:rPr>
              <a:t>riesgo </a:t>
            </a:r>
            <a:r>
              <a:rPr lang="es-ES" sz="2400" b="1" dirty="0">
                <a:latin typeface="Arial" panose="020B0604020202020204" pitchFamily="34" charset="0"/>
                <a:ea typeface="Times New Roman" panose="02020603050405020304" pitchFamily="18" charset="0"/>
              </a:rPr>
              <a:t>y la </a:t>
            </a:r>
            <a:r>
              <a:rPr lang="es-ES" sz="2400" b="1" dirty="0" smtClean="0">
                <a:latin typeface="Arial" panose="020B0604020202020204" pitchFamily="34" charset="0"/>
                <a:ea typeface="Times New Roman" panose="02020603050405020304" pitchFamily="18" charset="0"/>
              </a:rPr>
              <a:t>toma </a:t>
            </a:r>
            <a:r>
              <a:rPr lang="es-ES" sz="2400" b="1" dirty="0">
                <a:latin typeface="Arial" panose="020B0604020202020204" pitchFamily="34" charset="0"/>
                <a:ea typeface="Times New Roman" panose="02020603050405020304" pitchFamily="18" charset="0"/>
              </a:rPr>
              <a:t>de </a:t>
            </a:r>
            <a:r>
              <a:rPr lang="es-ES" sz="2400" b="1" dirty="0" smtClean="0">
                <a:latin typeface="Arial" panose="020B0604020202020204" pitchFamily="34" charset="0"/>
                <a:ea typeface="Times New Roman" panose="02020603050405020304" pitchFamily="18" charset="0"/>
              </a:rPr>
              <a:t>decisiones </a:t>
            </a:r>
            <a:endParaRPr lang="es-CO"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2093922198"/>
              </p:ext>
            </p:extLst>
          </p:nvPr>
        </p:nvGraphicFramePr>
        <p:xfrm>
          <a:off x="0" y="709715"/>
          <a:ext cx="12166800" cy="164596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Dar clic a imagen y que aparezcan</a:t>
                      </a:r>
                      <a:r>
                        <a:rPr lang="es-CO" sz="1200" baseline="0" dirty="0" smtClean="0">
                          <a:solidFill>
                            <a:srgbClr val="FF0000"/>
                          </a:solidFill>
                          <a:latin typeface="Arial"/>
                          <a:ea typeface="Arial"/>
                          <a:cs typeface="Arial"/>
                          <a:sym typeface="Arial"/>
                        </a:rPr>
                        <a:t> los textos. Embeber video. Vincular botón a link:</a:t>
                      </a:r>
                      <a:endParaRPr lang="es-CO" sz="1200" dirty="0" smtClean="0">
                        <a:solidFill>
                          <a:srgbClr val="FF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rgbClr val="000000"/>
                          </a:solidFill>
                          <a:effectLst/>
                          <a:latin typeface="Arial"/>
                          <a:ea typeface="Arial"/>
                          <a:cs typeface="Arial"/>
                          <a:sym typeface="Arial"/>
                          <a:hlinkClick r:id="rId3"/>
                        </a:rPr>
                        <a:t>https://icontent.ceipa.edu.co/nucleos/pregrado/prospectiva_2/nucleo/contenidos/OA3/arbol_conceptual/ramas/5/gr_oa3_rama4a/gr_oa3_rama4a.html</a:t>
                      </a:r>
                      <a:endParaRPr lang="es-ES" sz="1200" b="0" i="0" u="sng"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rgbClr val="000000"/>
                          </a:solidFill>
                          <a:effectLst/>
                          <a:latin typeface="Arial"/>
                          <a:ea typeface="Arial"/>
                          <a:cs typeface="Arial"/>
                          <a:sym typeface="Arial"/>
                          <a:hlinkClick r:id="rId4"/>
                        </a:rPr>
                        <a:t>https://www.software-shop.com/contenido/video/3972</a:t>
                      </a:r>
                      <a:endParaRPr lang="es-ES" sz="1200" b="0" i="0" u="sng"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200" b="0" i="0" u="none" strike="noStrike" cap="none" dirty="0" smtClean="0">
                        <a:solidFill>
                          <a:srgbClr val="00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1559730929</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2169817306"/>
              </p:ext>
            </p:extLst>
          </p:nvPr>
        </p:nvGraphicFramePr>
        <p:xfrm>
          <a:off x="-12600" y="2372988"/>
          <a:ext cx="12192000" cy="402336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Es así como, todo administrador y contador debe estar consiente que el riesgo y la incertidumbre es una situación que siempre estará presente en el ámbito de los negocios, y por ello nos llevará a desarrollar la capacidad de convivir con él, a tal punto que nuestras decisiones siempre serán analizadas desde el punto de vista del riesgo que estaríamos corriendo a nivel de ejecución y materialización. Eso lo podrás ver en el siguiente material: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509537">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Es por ello, que a veces muchos fracasos en diversos proyectos se evidencian cuando existe debilidad en el ejercicio gerencial, situación por la cual nos lleva siempre a prepararnos en la gestión del riesgo, ya que son aspectos que siempre estaremos analizando en todo estudio de </a:t>
                      </a:r>
                      <a:r>
                        <a:rPr lang="es-ES" sz="1400" b="0" i="0" u="none" strike="noStrike" cap="none" dirty="0" err="1" smtClean="0">
                          <a:solidFill>
                            <a:srgbClr val="000000"/>
                          </a:solidFill>
                          <a:effectLst/>
                          <a:latin typeface="Arial"/>
                          <a:ea typeface="Arial"/>
                          <a:cs typeface="Arial"/>
                          <a:sym typeface="Arial"/>
                        </a:rPr>
                        <a:t>prefactibilidad</a:t>
                      </a:r>
                      <a:r>
                        <a:rPr lang="es-ES" sz="1400" b="0" i="0" u="none" strike="noStrike" cap="none" dirty="0" smtClean="0">
                          <a:solidFill>
                            <a:srgbClr val="000000"/>
                          </a:solidFill>
                          <a:effectLst/>
                          <a:latin typeface="Arial"/>
                          <a:ea typeface="Arial"/>
                          <a:cs typeface="Arial"/>
                          <a:sym typeface="Arial"/>
                        </a:rPr>
                        <a:t> de proyectos. Observa el siguiente video a continuación:</a:t>
                      </a: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400" b="0" i="0" u="none" strike="noStrike" cap="none" dirty="0" smtClean="0">
                        <a:solidFill>
                          <a:srgbClr val="000000"/>
                        </a:solidFill>
                        <a:effectLst/>
                        <a:latin typeface="Arial"/>
                        <a:ea typeface="Arial"/>
                        <a:cs typeface="Arial"/>
                        <a:sym typeface="Arial"/>
                      </a:endParaRPr>
                    </a:p>
                    <a:p>
                      <a:pPr algn="just"/>
                      <a:endParaRPr lang="es-CO" dirty="0"/>
                    </a:p>
                  </a:txBody>
                  <a:tcPr>
                    <a:solidFill>
                      <a:schemeClr val="bg1"/>
                    </a:solidFill>
                  </a:tcPr>
                </a:tc>
                <a:extLst>
                  <a:ext uri="{0D108BD9-81ED-4DB2-BD59-A6C34878D82A}">
                    <a16:rowId xmlns:a16="http://schemas.microsoft.com/office/drawing/2014/main" val="1158534500"/>
                  </a:ext>
                </a:extLst>
              </a:tr>
            </a:tbl>
          </a:graphicData>
        </a:graphic>
      </p:graphicFrame>
      <p:sp>
        <p:nvSpPr>
          <p:cNvPr id="18" name="Rectángulo 17"/>
          <p:cNvSpPr/>
          <p:nvPr/>
        </p:nvSpPr>
        <p:spPr>
          <a:xfrm>
            <a:off x="1671415" y="14274669"/>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Aprende a determinar tus Costos fijos y variables -finanzas Punto de equilibrio-</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solidFill>
                  <a:srgbClr val="0000FF"/>
                </a:solidFill>
                <a:latin typeface="Arial" panose="020B0604020202020204" pitchFamily="34" charset="0"/>
                <a:ea typeface="Times New Roman" panose="02020603050405020304" pitchFamily="18" charset="0"/>
                <a:hlinkClick r:id="rId5"/>
              </a:rPr>
              <a:t>https://www.youtube.com/watch?v=mkUWW0_bBPM</a:t>
            </a:r>
            <a:endParaRPr lang="es-CO" sz="1050" dirty="0">
              <a:latin typeface="Times New Roman" panose="02020603050405020304" pitchFamily="18" charset="0"/>
              <a:ea typeface="Times New Roman" panose="02020603050405020304" pitchFamily="18" charset="0"/>
            </a:endParaRPr>
          </a:p>
          <a:p>
            <a:r>
              <a:rPr lang="es-CO" dirty="0" smtClean="0">
                <a:solidFill>
                  <a:srgbClr val="FF0000"/>
                </a:solidFill>
              </a:rPr>
              <a:t>Información:</a:t>
            </a:r>
            <a:r>
              <a:rPr lang="es-CO" dirty="0">
                <a:solidFill>
                  <a:schemeClr val="tx1"/>
                </a:solidFill>
              </a:rPr>
              <a:t> </a:t>
            </a:r>
            <a:r>
              <a:rPr lang="es-CO" dirty="0">
                <a:hlinkClick r:id="rId6"/>
              </a:rPr>
              <a:t>Yo </a:t>
            </a:r>
            <a:r>
              <a:rPr lang="es-CO" dirty="0" smtClean="0">
                <a:hlinkClick r:id="rId6"/>
              </a:rPr>
              <a:t>empresa.</a:t>
            </a:r>
            <a:r>
              <a:rPr lang="es-CO" dirty="0" smtClean="0">
                <a:solidFill>
                  <a:schemeClr val="tx1"/>
                </a:solidFill>
                <a:hlinkClick r:id="rId6"/>
              </a:rPr>
              <a:t> </a:t>
            </a:r>
            <a:r>
              <a:rPr lang="es-CO" dirty="0" smtClean="0"/>
              <a:t> </a:t>
            </a:r>
            <a:r>
              <a:rPr lang="es-CO" dirty="0" smtClean="0">
                <a:solidFill>
                  <a:schemeClr val="tx1"/>
                </a:solidFill>
              </a:rPr>
              <a:t>2016. [Archivo de video]. </a:t>
            </a:r>
            <a:r>
              <a:rPr lang="es-CO" dirty="0">
                <a:solidFill>
                  <a:schemeClr val="tx1"/>
                </a:solidFill>
              </a:rPr>
              <a:t>Recuperado de</a:t>
            </a:r>
            <a:r>
              <a:rPr lang="es-CO" dirty="0" smtClean="0">
                <a:solidFill>
                  <a:schemeClr val="tx1"/>
                </a:solidFill>
              </a:rPr>
              <a:t>: </a:t>
            </a:r>
            <a:r>
              <a:rPr lang="es-ES" u="sng" dirty="0">
                <a:hlinkClick r:id="rId7" invalidUrl="https:///"/>
              </a:rPr>
              <a:t>https</a:t>
            </a:r>
            <a:r>
              <a:rPr lang="es-ES" u="sng" dirty="0" smtClean="0">
                <a:hlinkClick r:id="rId8" invalidUrl="https:///"/>
              </a:rPr>
              <a:t>://</a:t>
            </a:r>
            <a:r>
              <a:rPr lang="es-ES" u="sng" dirty="0">
                <a:solidFill>
                  <a:srgbClr val="0000FF"/>
                </a:solidFill>
                <a:latin typeface="Arial" panose="020B0604020202020204" pitchFamily="34" charset="0"/>
                <a:ea typeface="Times New Roman" panose="02020603050405020304" pitchFamily="18" charset="0"/>
                <a:hlinkClick r:id="rId5"/>
              </a:rPr>
              <a:t>https://www.youtube.com/watch?v=mkUWW0_bBPM</a:t>
            </a:r>
            <a:endParaRPr lang="es-CO" sz="1050" dirty="0">
              <a:latin typeface="Times New Roman" panose="02020603050405020304" pitchFamily="18" charset="0"/>
              <a:ea typeface="Times New Roman" panose="02020603050405020304" pitchFamily="18" charset="0"/>
            </a:endParaRPr>
          </a:p>
        </p:txBody>
      </p:sp>
      <p:sp>
        <p:nvSpPr>
          <p:cNvPr id="19" name="CuadroTexto 18"/>
          <p:cNvSpPr txBox="1"/>
          <p:nvPr/>
        </p:nvSpPr>
        <p:spPr>
          <a:xfrm>
            <a:off x="3793407" y="13958215"/>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0" name="Rectángulo 19"/>
          <p:cNvSpPr/>
          <p:nvPr/>
        </p:nvSpPr>
        <p:spPr>
          <a:xfrm>
            <a:off x="1780272" y="16701628"/>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Costos, gastos y utilidad - Monitoria Matemática Financiera</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solidFill>
                  <a:srgbClr val="0000FF"/>
                </a:solidFill>
                <a:latin typeface="Arial" panose="020B0604020202020204" pitchFamily="34" charset="0"/>
                <a:ea typeface="Times New Roman" panose="02020603050405020304" pitchFamily="18" charset="0"/>
                <a:hlinkClick r:id="rId9"/>
              </a:rPr>
              <a:t>https://www.youtube.com/watch?v=gk-m8TRPdLI&amp;t=2327s</a:t>
            </a:r>
            <a:endParaRPr lang="es-CO" sz="1050" dirty="0">
              <a:latin typeface="Times New Roman" panose="02020603050405020304" pitchFamily="18" charset="0"/>
              <a:ea typeface="Times New Roman" panose="02020603050405020304" pitchFamily="18" charset="0"/>
            </a:endParaRPr>
          </a:p>
          <a:p>
            <a:r>
              <a:rPr lang="es-CO" dirty="0" smtClean="0">
                <a:solidFill>
                  <a:srgbClr val="FF0000"/>
                </a:solidFill>
              </a:rPr>
              <a:t>Información:</a:t>
            </a:r>
            <a:r>
              <a:rPr lang="es-CO" dirty="0">
                <a:solidFill>
                  <a:schemeClr val="tx1"/>
                </a:solidFill>
              </a:rPr>
              <a:t> </a:t>
            </a:r>
            <a:r>
              <a:rPr lang="es-CO" dirty="0" err="1">
                <a:hlinkClick r:id="rId10"/>
              </a:rPr>
              <a:t>Monitoría</a:t>
            </a:r>
            <a:r>
              <a:rPr lang="es-CO" dirty="0">
                <a:hlinkClick r:id="rId10"/>
              </a:rPr>
              <a:t> </a:t>
            </a:r>
            <a:r>
              <a:rPr lang="es-CO" dirty="0" err="1" smtClean="0">
                <a:hlinkClick r:id="rId10"/>
              </a:rPr>
              <a:t>Ceipa</a:t>
            </a:r>
            <a:r>
              <a:rPr lang="es-CO" dirty="0" smtClean="0">
                <a:solidFill>
                  <a:schemeClr val="tx1"/>
                </a:solidFill>
              </a:rPr>
              <a:t>. 2019.  [Archivo de video]. </a:t>
            </a:r>
            <a:r>
              <a:rPr lang="es-CO" dirty="0">
                <a:solidFill>
                  <a:schemeClr val="tx1"/>
                </a:solidFill>
              </a:rPr>
              <a:t>Recuperado de</a:t>
            </a:r>
            <a:r>
              <a:rPr lang="es-CO" dirty="0" smtClean="0">
                <a:solidFill>
                  <a:schemeClr val="tx1"/>
                </a:solidFill>
              </a:rPr>
              <a:t>: </a:t>
            </a:r>
            <a:r>
              <a:rPr lang="es-ES" u="sng" dirty="0">
                <a:solidFill>
                  <a:srgbClr val="0000FF"/>
                </a:solidFill>
                <a:latin typeface="Arial" panose="020B0604020202020204" pitchFamily="34" charset="0"/>
                <a:ea typeface="Times New Roman" panose="02020603050405020304" pitchFamily="18" charset="0"/>
                <a:hlinkClick r:id="rId9"/>
              </a:rPr>
              <a:t>https://www.youtube.com/watch?v=gk-m8TRPdLI&amp;t=2327s</a:t>
            </a:r>
            <a:endParaRPr lang="es-CO" sz="1050" dirty="0">
              <a:latin typeface="Times New Roman" panose="02020603050405020304" pitchFamily="18" charset="0"/>
              <a:ea typeface="Times New Roman" panose="02020603050405020304" pitchFamily="18" charset="0"/>
            </a:endParaRPr>
          </a:p>
        </p:txBody>
      </p:sp>
      <p:sp>
        <p:nvSpPr>
          <p:cNvPr id="21" name="CuadroTexto 20"/>
          <p:cNvSpPr txBox="1"/>
          <p:nvPr/>
        </p:nvSpPr>
        <p:spPr>
          <a:xfrm>
            <a:off x="3902264" y="1638517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3" name="Rectángulo 2"/>
          <p:cNvSpPr/>
          <p:nvPr/>
        </p:nvSpPr>
        <p:spPr>
          <a:xfrm>
            <a:off x="16064" y="15844730"/>
            <a:ext cx="11954236" cy="307777"/>
          </a:xfrm>
          <a:prstGeom prst="rect">
            <a:avLst/>
          </a:prstGeom>
        </p:spPr>
        <p:txBody>
          <a:bodyPr wrap="square">
            <a:spAutoFit/>
          </a:bodyPr>
          <a:lstStyle/>
          <a:p>
            <a:r>
              <a:rPr lang="es-ES" dirty="0">
                <a:latin typeface="Arial" panose="020B0604020202020204" pitchFamily="34" charset="0"/>
                <a:ea typeface="Times New Roman" panose="02020603050405020304" pitchFamily="18" charset="0"/>
              </a:rPr>
              <a:t>Finalmente, si </a:t>
            </a:r>
            <a:r>
              <a:rPr lang="es-ES" dirty="0" smtClean="0">
                <a:latin typeface="Arial" panose="020B0604020202020204" pitchFamily="34" charset="0"/>
                <a:ea typeface="Times New Roman" panose="02020603050405020304" pitchFamily="18" charset="0"/>
              </a:rPr>
              <a:t>deseas </a:t>
            </a:r>
            <a:r>
              <a:rPr lang="es-ES" dirty="0">
                <a:latin typeface="Arial" panose="020B0604020202020204" pitchFamily="34" charset="0"/>
                <a:ea typeface="Times New Roman" panose="02020603050405020304" pitchFamily="18" charset="0"/>
              </a:rPr>
              <a:t>conocer un poco más sobre los costos, gastos, depreciación y utilidad, los invitamos a revisar el siguiente </a:t>
            </a:r>
            <a:r>
              <a:rPr lang="es-ES" dirty="0" smtClean="0">
                <a:latin typeface="Arial" panose="020B0604020202020204" pitchFamily="34" charset="0"/>
                <a:ea typeface="Times New Roman" panose="02020603050405020304" pitchFamily="18" charset="0"/>
              </a:rPr>
              <a:t>video:</a:t>
            </a:r>
            <a:endParaRPr lang="es-CO" dirty="0"/>
          </a:p>
        </p:txBody>
      </p:sp>
      <p:sp>
        <p:nvSpPr>
          <p:cNvPr id="22" name="Rectángulo 21"/>
          <p:cNvSpPr/>
          <p:nvPr/>
        </p:nvSpPr>
        <p:spPr>
          <a:xfrm>
            <a:off x="181293" y="80081"/>
            <a:ext cx="4283545"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El </a:t>
            </a:r>
            <a:r>
              <a:rPr lang="es-ES" sz="2000" b="1" dirty="0" smtClean="0">
                <a:latin typeface="Arial" panose="020B0604020202020204" pitchFamily="34" charset="0"/>
                <a:ea typeface="Times New Roman" panose="02020603050405020304" pitchFamily="18" charset="0"/>
              </a:rPr>
              <a:t>riesgo </a:t>
            </a:r>
            <a:r>
              <a:rPr lang="es-ES" sz="2000" b="1" dirty="0">
                <a:latin typeface="Arial" panose="020B0604020202020204" pitchFamily="34" charset="0"/>
                <a:ea typeface="Times New Roman" panose="02020603050405020304" pitchFamily="18" charset="0"/>
              </a:rPr>
              <a:t>y la </a:t>
            </a:r>
            <a:r>
              <a:rPr lang="es-ES" sz="2000" b="1" dirty="0" smtClean="0">
                <a:latin typeface="Arial" panose="020B0604020202020204" pitchFamily="34" charset="0"/>
                <a:ea typeface="Times New Roman" panose="02020603050405020304" pitchFamily="18" charset="0"/>
              </a:rPr>
              <a:t>toma </a:t>
            </a:r>
            <a:r>
              <a:rPr lang="es-ES" sz="2000" b="1" dirty="0">
                <a:latin typeface="Arial" panose="020B0604020202020204" pitchFamily="34" charset="0"/>
                <a:ea typeface="Times New Roman" panose="02020603050405020304" pitchFamily="18" charset="0"/>
              </a:rPr>
              <a:t>de </a:t>
            </a:r>
            <a:r>
              <a:rPr lang="es-ES" sz="2000" b="1" dirty="0" smtClean="0">
                <a:latin typeface="Arial" panose="020B0604020202020204" pitchFamily="34" charset="0"/>
                <a:ea typeface="Times New Roman" panose="02020603050405020304" pitchFamily="18" charset="0"/>
              </a:rPr>
              <a:t>decisiones </a:t>
            </a:r>
            <a:endParaRPr lang="es-CO" sz="2000" dirty="0"/>
          </a:p>
        </p:txBody>
      </p:sp>
      <p:sp>
        <p:nvSpPr>
          <p:cNvPr id="23" name="Rectángulo 22"/>
          <p:cNvSpPr/>
          <p:nvPr/>
        </p:nvSpPr>
        <p:spPr>
          <a:xfrm>
            <a:off x="5008943" y="3128849"/>
            <a:ext cx="1393720" cy="41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4" name="Rectángulo 23"/>
          <p:cNvSpPr/>
          <p:nvPr/>
        </p:nvSpPr>
        <p:spPr>
          <a:xfrm>
            <a:off x="4752971" y="4717683"/>
            <a:ext cx="1905663" cy="698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Haz clic aquí para ver el video</a:t>
            </a:r>
            <a:endParaRPr lang="es-CO" dirty="0"/>
          </a:p>
        </p:txBody>
      </p:sp>
    </p:spTree>
    <p:extLst>
      <p:ext uri="{BB962C8B-B14F-4D97-AF65-F5344CB8AC3E}">
        <p14:creationId xmlns:p14="http://schemas.microsoft.com/office/powerpoint/2010/main" val="95881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Imagen 2"/>
          <p:cNvPicPr>
            <a:picLocks noChangeAspect="1"/>
          </p:cNvPicPr>
          <p:nvPr/>
        </p:nvPicPr>
        <p:blipFill rotWithShape="1">
          <a:blip r:embed="rId3"/>
          <a:srcRect l="16501" t="28303" r="15129" b="18125"/>
          <a:stretch/>
        </p:blipFill>
        <p:spPr>
          <a:xfrm>
            <a:off x="1737360" y="1841863"/>
            <a:ext cx="8895806" cy="39188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sme_oa3_rama2b</a:t>
            </a:r>
            <a:endParaRPr dirty="0">
              <a:solidFill>
                <a:srgbClr val="00C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graphicFrame>
        <p:nvGraphicFramePr>
          <p:cNvPr id="1026" name="Google Shape;1026;p154"/>
          <p:cNvGraphicFramePr/>
          <p:nvPr>
            <p:extLst>
              <p:ext uri="{D42A27DB-BD31-4B8C-83A1-F6EECF244321}">
                <p14:modId xmlns:p14="http://schemas.microsoft.com/office/powerpoint/2010/main" val="1340886834"/>
              </p:ext>
            </p:extLst>
          </p:nvPr>
        </p:nvGraphicFramePr>
        <p:xfrm>
          <a:off x="0" y="709715"/>
          <a:ext cx="12166800" cy="164596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Llenado con</a:t>
                      </a:r>
                      <a:r>
                        <a:rPr lang="es-CO" sz="1200" baseline="0" dirty="0" smtClean="0">
                          <a:solidFill>
                            <a:srgbClr val="FF0000"/>
                          </a:solidFill>
                          <a:latin typeface="Arial"/>
                          <a:ea typeface="Arial"/>
                          <a:cs typeface="Arial"/>
                          <a:sym typeface="Arial"/>
                        </a:rPr>
                        <a:t> opciones donde el estudiante debe completar con la correcta:</a:t>
                      </a:r>
                    </a:p>
                    <a:p>
                      <a:pPr marL="0" marR="0" lvl="0" indent="0" algn="l" rtl="0">
                        <a:spcBef>
                          <a:spcPts val="0"/>
                        </a:spcBef>
                        <a:spcAft>
                          <a:spcPts val="0"/>
                        </a:spcAft>
                        <a:buNone/>
                      </a:pPr>
                      <a:r>
                        <a:rPr lang="es-ES" sz="1200" b="0" i="0" u="sng" strike="noStrike" cap="none" dirty="0" smtClean="0">
                          <a:solidFill>
                            <a:srgbClr val="000000"/>
                          </a:solidFill>
                          <a:effectLst/>
                          <a:latin typeface="Arial"/>
                          <a:ea typeface="Arial"/>
                          <a:cs typeface="Arial"/>
                          <a:sym typeface="Arial"/>
                          <a:hlinkClick r:id="rId3"/>
                        </a:rPr>
                        <a:t>https://icontent.ceipa.edu.co/nucleos/pregrado/prospectiva_2/nucleo/contenidos/OA3/arbol_conceptual/ramas/5/gr_oa3_rama4a/gr_oa3_rama4a.html</a:t>
                      </a:r>
                      <a:endParaRPr lang="es-ES" sz="1200" b="0" i="0" u="sng"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rgbClr val="000000"/>
                          </a:solidFill>
                          <a:effectLst/>
                          <a:latin typeface="Arial"/>
                          <a:ea typeface="Arial"/>
                          <a:cs typeface="Arial"/>
                          <a:sym typeface="Arial"/>
                          <a:hlinkClick r:id="rId4"/>
                        </a:rPr>
                        <a:t>https://www.software-shop.com/contenido/video/3972</a:t>
                      </a:r>
                      <a:endParaRPr lang="es-ES" sz="1200" b="0" i="0" u="sng"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200" b="0" i="0" u="none" strike="noStrike" cap="none" dirty="0" smtClean="0">
                        <a:solidFill>
                          <a:srgbClr val="00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1559730929</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1164184037"/>
              </p:ext>
            </p:extLst>
          </p:nvPr>
        </p:nvGraphicFramePr>
        <p:xfrm>
          <a:off x="-12600" y="2372988"/>
          <a:ext cx="12192000" cy="445008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Es así como, todo administrador y contador debe estar consiente que el riesgo y la incertidumbre es una situación que siempre estará presente en el ámbito de los negocios, y por ello nos llevará a desarrollar la capacidad de convivir con él, a tal punto que nuestras decisiones siempre serán analizadas desde el punto de vista del riesgo que estaríamos corriendo a nivel de ejecución y materialización. Eso lo podrás ver en el siguiente material: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509537">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Es por ello, que a veces muchos fracasos en diversos proyectos se evidencian cuando existe debilidad en el ejercicio gerencial, situación por la cual nos lleva siempre a prepararnos en la gestión del riesgo, ya que son aspectos que siempre estaremos analizando en todo estudio de </a:t>
                      </a:r>
                      <a:r>
                        <a:rPr lang="es-ES" sz="1400" b="0" i="0" u="none" strike="noStrike" cap="none" dirty="0" err="1" smtClean="0">
                          <a:solidFill>
                            <a:srgbClr val="000000"/>
                          </a:solidFill>
                          <a:effectLst/>
                          <a:latin typeface="Arial"/>
                          <a:ea typeface="Arial"/>
                          <a:cs typeface="Arial"/>
                          <a:sym typeface="Arial"/>
                        </a:rPr>
                        <a:t>prefactibilidad</a:t>
                      </a:r>
                      <a:r>
                        <a:rPr lang="es-ES" sz="1400" b="0" i="0" u="none" strike="noStrike" cap="none" dirty="0" smtClean="0">
                          <a:solidFill>
                            <a:srgbClr val="000000"/>
                          </a:solidFill>
                          <a:effectLst/>
                          <a:latin typeface="Arial"/>
                          <a:ea typeface="Arial"/>
                          <a:cs typeface="Arial"/>
                          <a:sym typeface="Arial"/>
                        </a:rPr>
                        <a:t> de proyectos. Observa el siguiente video a continuación:</a:t>
                      </a: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sng" strike="noStrike" cap="none" dirty="0" smtClean="0">
                        <a:solidFill>
                          <a:srgbClr val="000000"/>
                        </a:solidFill>
                        <a:effectLst/>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400" b="0" i="0" u="none" strike="noStrike" cap="none" dirty="0" smtClean="0">
                        <a:solidFill>
                          <a:srgbClr val="000000"/>
                        </a:solidFill>
                        <a:effectLst/>
                        <a:latin typeface="Arial"/>
                        <a:ea typeface="Arial"/>
                        <a:cs typeface="Arial"/>
                        <a:sym typeface="Arial"/>
                      </a:endParaRPr>
                    </a:p>
                    <a:p>
                      <a:pPr algn="just"/>
                      <a:endParaRPr lang="es-CO" dirty="0"/>
                    </a:p>
                  </a:txBody>
                  <a:tcPr>
                    <a:solidFill>
                      <a:schemeClr val="bg1"/>
                    </a:solidFill>
                  </a:tcPr>
                </a:tc>
                <a:extLst>
                  <a:ext uri="{0D108BD9-81ED-4DB2-BD59-A6C34878D82A}">
                    <a16:rowId xmlns:a16="http://schemas.microsoft.com/office/drawing/2014/main" val="1158534500"/>
                  </a:ext>
                </a:extLst>
              </a:tr>
            </a:tbl>
          </a:graphicData>
        </a:graphic>
      </p:graphicFrame>
      <p:sp>
        <p:nvSpPr>
          <p:cNvPr id="18" name="Rectángulo 17"/>
          <p:cNvSpPr/>
          <p:nvPr/>
        </p:nvSpPr>
        <p:spPr>
          <a:xfrm>
            <a:off x="1671415" y="14274669"/>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Aprende a determinar tus Costos fijos y variables -finanzas Punto de equilibrio-</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solidFill>
                  <a:srgbClr val="0000FF"/>
                </a:solidFill>
                <a:latin typeface="Arial" panose="020B0604020202020204" pitchFamily="34" charset="0"/>
                <a:ea typeface="Times New Roman" panose="02020603050405020304" pitchFamily="18" charset="0"/>
                <a:hlinkClick r:id="rId5"/>
              </a:rPr>
              <a:t>https://www.youtube.com/watch?v=mkUWW0_bBPM</a:t>
            </a:r>
            <a:endParaRPr lang="es-CO" sz="1050" dirty="0">
              <a:latin typeface="Times New Roman" panose="02020603050405020304" pitchFamily="18" charset="0"/>
              <a:ea typeface="Times New Roman" panose="02020603050405020304" pitchFamily="18" charset="0"/>
            </a:endParaRPr>
          </a:p>
          <a:p>
            <a:r>
              <a:rPr lang="es-CO" dirty="0" smtClean="0">
                <a:solidFill>
                  <a:srgbClr val="FF0000"/>
                </a:solidFill>
              </a:rPr>
              <a:t>Información:</a:t>
            </a:r>
            <a:r>
              <a:rPr lang="es-CO" dirty="0">
                <a:solidFill>
                  <a:schemeClr val="tx1"/>
                </a:solidFill>
              </a:rPr>
              <a:t> </a:t>
            </a:r>
            <a:r>
              <a:rPr lang="es-CO" dirty="0">
                <a:hlinkClick r:id="rId6"/>
              </a:rPr>
              <a:t>Yo </a:t>
            </a:r>
            <a:r>
              <a:rPr lang="es-CO" dirty="0" smtClean="0">
                <a:hlinkClick r:id="rId6"/>
              </a:rPr>
              <a:t>empresa.</a:t>
            </a:r>
            <a:r>
              <a:rPr lang="es-CO" dirty="0" smtClean="0">
                <a:solidFill>
                  <a:schemeClr val="tx1"/>
                </a:solidFill>
                <a:hlinkClick r:id="rId6"/>
              </a:rPr>
              <a:t> </a:t>
            </a:r>
            <a:r>
              <a:rPr lang="es-CO" dirty="0" smtClean="0"/>
              <a:t> </a:t>
            </a:r>
            <a:r>
              <a:rPr lang="es-CO" dirty="0" smtClean="0">
                <a:solidFill>
                  <a:schemeClr val="tx1"/>
                </a:solidFill>
              </a:rPr>
              <a:t>2016. [Archivo de video]. </a:t>
            </a:r>
            <a:r>
              <a:rPr lang="es-CO" dirty="0">
                <a:solidFill>
                  <a:schemeClr val="tx1"/>
                </a:solidFill>
              </a:rPr>
              <a:t>Recuperado de</a:t>
            </a:r>
            <a:r>
              <a:rPr lang="es-CO" dirty="0" smtClean="0">
                <a:solidFill>
                  <a:schemeClr val="tx1"/>
                </a:solidFill>
              </a:rPr>
              <a:t>: </a:t>
            </a:r>
            <a:r>
              <a:rPr lang="es-ES" u="sng" dirty="0">
                <a:hlinkClick r:id="rId7" invalidUrl="https:///"/>
              </a:rPr>
              <a:t>https</a:t>
            </a:r>
            <a:r>
              <a:rPr lang="es-ES" u="sng" dirty="0" smtClean="0">
                <a:hlinkClick r:id="rId8" invalidUrl="https:///"/>
              </a:rPr>
              <a:t>://</a:t>
            </a:r>
            <a:r>
              <a:rPr lang="es-ES" u="sng" dirty="0">
                <a:solidFill>
                  <a:srgbClr val="0000FF"/>
                </a:solidFill>
                <a:latin typeface="Arial" panose="020B0604020202020204" pitchFamily="34" charset="0"/>
                <a:ea typeface="Times New Roman" panose="02020603050405020304" pitchFamily="18" charset="0"/>
                <a:hlinkClick r:id="rId5"/>
              </a:rPr>
              <a:t>https://www.youtube.com/watch?v=mkUWW0_bBPM</a:t>
            </a:r>
            <a:endParaRPr lang="es-CO" sz="1050" dirty="0">
              <a:latin typeface="Times New Roman" panose="02020603050405020304" pitchFamily="18" charset="0"/>
              <a:ea typeface="Times New Roman" panose="02020603050405020304" pitchFamily="18" charset="0"/>
            </a:endParaRPr>
          </a:p>
        </p:txBody>
      </p:sp>
      <p:sp>
        <p:nvSpPr>
          <p:cNvPr id="19" name="CuadroTexto 18"/>
          <p:cNvSpPr txBox="1"/>
          <p:nvPr/>
        </p:nvSpPr>
        <p:spPr>
          <a:xfrm>
            <a:off x="3793407" y="13958215"/>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0" name="Rectángulo 19"/>
          <p:cNvSpPr/>
          <p:nvPr/>
        </p:nvSpPr>
        <p:spPr>
          <a:xfrm>
            <a:off x="1780272" y="16701628"/>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Costos, gastos y utilidad - Monitoria Matemática Financiera</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solidFill>
                  <a:srgbClr val="0000FF"/>
                </a:solidFill>
                <a:latin typeface="Arial" panose="020B0604020202020204" pitchFamily="34" charset="0"/>
                <a:ea typeface="Times New Roman" panose="02020603050405020304" pitchFamily="18" charset="0"/>
                <a:hlinkClick r:id="rId9"/>
              </a:rPr>
              <a:t>https://www.youtube.com/watch?v=gk-m8TRPdLI&amp;t=2327s</a:t>
            </a:r>
            <a:endParaRPr lang="es-CO" sz="1050" dirty="0">
              <a:latin typeface="Times New Roman" panose="02020603050405020304" pitchFamily="18" charset="0"/>
              <a:ea typeface="Times New Roman" panose="02020603050405020304" pitchFamily="18" charset="0"/>
            </a:endParaRPr>
          </a:p>
          <a:p>
            <a:r>
              <a:rPr lang="es-CO" dirty="0" smtClean="0">
                <a:solidFill>
                  <a:srgbClr val="FF0000"/>
                </a:solidFill>
              </a:rPr>
              <a:t>Información:</a:t>
            </a:r>
            <a:r>
              <a:rPr lang="es-CO" dirty="0">
                <a:solidFill>
                  <a:schemeClr val="tx1"/>
                </a:solidFill>
              </a:rPr>
              <a:t> </a:t>
            </a:r>
            <a:r>
              <a:rPr lang="es-CO" dirty="0" err="1">
                <a:hlinkClick r:id="rId10"/>
              </a:rPr>
              <a:t>Monitoría</a:t>
            </a:r>
            <a:r>
              <a:rPr lang="es-CO" dirty="0">
                <a:hlinkClick r:id="rId10"/>
              </a:rPr>
              <a:t> </a:t>
            </a:r>
            <a:r>
              <a:rPr lang="es-CO" dirty="0" err="1" smtClean="0">
                <a:hlinkClick r:id="rId10"/>
              </a:rPr>
              <a:t>Ceipa</a:t>
            </a:r>
            <a:r>
              <a:rPr lang="es-CO" dirty="0" smtClean="0">
                <a:solidFill>
                  <a:schemeClr val="tx1"/>
                </a:solidFill>
              </a:rPr>
              <a:t>. 2019.  [Archivo de video]. </a:t>
            </a:r>
            <a:r>
              <a:rPr lang="es-CO" dirty="0">
                <a:solidFill>
                  <a:schemeClr val="tx1"/>
                </a:solidFill>
              </a:rPr>
              <a:t>Recuperado de</a:t>
            </a:r>
            <a:r>
              <a:rPr lang="es-CO" dirty="0" smtClean="0">
                <a:solidFill>
                  <a:schemeClr val="tx1"/>
                </a:solidFill>
              </a:rPr>
              <a:t>: </a:t>
            </a:r>
            <a:r>
              <a:rPr lang="es-ES" u="sng" dirty="0">
                <a:solidFill>
                  <a:srgbClr val="0000FF"/>
                </a:solidFill>
                <a:latin typeface="Arial" panose="020B0604020202020204" pitchFamily="34" charset="0"/>
                <a:ea typeface="Times New Roman" panose="02020603050405020304" pitchFamily="18" charset="0"/>
                <a:hlinkClick r:id="rId9"/>
              </a:rPr>
              <a:t>https://www.youtube.com/watch?v=gk-m8TRPdLI&amp;t=2327s</a:t>
            </a:r>
            <a:endParaRPr lang="es-CO" sz="1050" dirty="0">
              <a:latin typeface="Times New Roman" panose="02020603050405020304" pitchFamily="18" charset="0"/>
              <a:ea typeface="Times New Roman" panose="02020603050405020304" pitchFamily="18" charset="0"/>
            </a:endParaRPr>
          </a:p>
        </p:txBody>
      </p:sp>
      <p:sp>
        <p:nvSpPr>
          <p:cNvPr id="21" name="CuadroTexto 20"/>
          <p:cNvSpPr txBox="1"/>
          <p:nvPr/>
        </p:nvSpPr>
        <p:spPr>
          <a:xfrm>
            <a:off x="3902264" y="1638517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3" name="Rectángulo 2"/>
          <p:cNvSpPr/>
          <p:nvPr/>
        </p:nvSpPr>
        <p:spPr>
          <a:xfrm>
            <a:off x="16064" y="15844730"/>
            <a:ext cx="11954236" cy="307777"/>
          </a:xfrm>
          <a:prstGeom prst="rect">
            <a:avLst/>
          </a:prstGeom>
        </p:spPr>
        <p:txBody>
          <a:bodyPr wrap="square">
            <a:spAutoFit/>
          </a:bodyPr>
          <a:lstStyle/>
          <a:p>
            <a:r>
              <a:rPr lang="es-ES" dirty="0">
                <a:latin typeface="Arial" panose="020B0604020202020204" pitchFamily="34" charset="0"/>
                <a:ea typeface="Times New Roman" panose="02020603050405020304" pitchFamily="18" charset="0"/>
              </a:rPr>
              <a:t>Finalmente, si </a:t>
            </a:r>
            <a:r>
              <a:rPr lang="es-ES" dirty="0" smtClean="0">
                <a:latin typeface="Arial" panose="020B0604020202020204" pitchFamily="34" charset="0"/>
                <a:ea typeface="Times New Roman" panose="02020603050405020304" pitchFamily="18" charset="0"/>
              </a:rPr>
              <a:t>deseas </a:t>
            </a:r>
            <a:r>
              <a:rPr lang="es-ES" dirty="0">
                <a:latin typeface="Arial" panose="020B0604020202020204" pitchFamily="34" charset="0"/>
                <a:ea typeface="Times New Roman" panose="02020603050405020304" pitchFamily="18" charset="0"/>
              </a:rPr>
              <a:t>conocer un poco más sobre los costos, gastos, depreciación y utilidad, los invitamos a revisar el siguiente </a:t>
            </a:r>
            <a:r>
              <a:rPr lang="es-ES" dirty="0" smtClean="0">
                <a:latin typeface="Arial" panose="020B0604020202020204" pitchFamily="34" charset="0"/>
                <a:ea typeface="Times New Roman" panose="02020603050405020304" pitchFamily="18" charset="0"/>
              </a:rPr>
              <a:t>video:</a:t>
            </a:r>
            <a:endParaRPr lang="es-CO" dirty="0"/>
          </a:p>
        </p:txBody>
      </p:sp>
      <p:sp>
        <p:nvSpPr>
          <p:cNvPr id="22" name="Rectángulo 21"/>
          <p:cNvSpPr/>
          <p:nvPr/>
        </p:nvSpPr>
        <p:spPr>
          <a:xfrm>
            <a:off x="181293" y="80081"/>
            <a:ext cx="4283545"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El </a:t>
            </a:r>
            <a:r>
              <a:rPr lang="es-ES" sz="2000" b="1" dirty="0" smtClean="0">
                <a:latin typeface="Arial" panose="020B0604020202020204" pitchFamily="34" charset="0"/>
                <a:ea typeface="Times New Roman" panose="02020603050405020304" pitchFamily="18" charset="0"/>
              </a:rPr>
              <a:t>riesgo </a:t>
            </a:r>
            <a:r>
              <a:rPr lang="es-ES" sz="2000" b="1" dirty="0">
                <a:latin typeface="Arial" panose="020B0604020202020204" pitchFamily="34" charset="0"/>
                <a:ea typeface="Times New Roman" panose="02020603050405020304" pitchFamily="18" charset="0"/>
              </a:rPr>
              <a:t>y la </a:t>
            </a:r>
            <a:r>
              <a:rPr lang="es-ES" sz="2000" b="1" dirty="0" smtClean="0">
                <a:latin typeface="Arial" panose="020B0604020202020204" pitchFamily="34" charset="0"/>
                <a:ea typeface="Times New Roman" panose="02020603050405020304" pitchFamily="18" charset="0"/>
              </a:rPr>
              <a:t>toma </a:t>
            </a:r>
            <a:r>
              <a:rPr lang="es-ES" sz="2000" b="1" dirty="0">
                <a:latin typeface="Arial" panose="020B0604020202020204" pitchFamily="34" charset="0"/>
                <a:ea typeface="Times New Roman" panose="02020603050405020304" pitchFamily="18" charset="0"/>
              </a:rPr>
              <a:t>de </a:t>
            </a:r>
            <a:r>
              <a:rPr lang="es-ES" sz="2000" b="1" dirty="0" smtClean="0">
                <a:latin typeface="Arial" panose="020B0604020202020204" pitchFamily="34" charset="0"/>
                <a:ea typeface="Times New Roman" panose="02020603050405020304" pitchFamily="18" charset="0"/>
              </a:rPr>
              <a:t>decisiones </a:t>
            </a:r>
            <a:endParaRPr lang="es-CO" sz="2000" dirty="0"/>
          </a:p>
        </p:txBody>
      </p:sp>
      <p:sp>
        <p:nvSpPr>
          <p:cNvPr id="23" name="Rectángulo 22"/>
          <p:cNvSpPr/>
          <p:nvPr/>
        </p:nvSpPr>
        <p:spPr>
          <a:xfrm>
            <a:off x="5008942" y="3629079"/>
            <a:ext cx="1393720" cy="41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4" name="Rectángulo 23"/>
          <p:cNvSpPr/>
          <p:nvPr/>
        </p:nvSpPr>
        <p:spPr>
          <a:xfrm>
            <a:off x="4752971" y="5033985"/>
            <a:ext cx="1905663" cy="698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Haz clic aquí para ver el video</a:t>
            </a:r>
            <a:endParaRPr lang="es-CO" dirty="0"/>
          </a:p>
        </p:txBody>
      </p:sp>
      <p:sp>
        <p:nvSpPr>
          <p:cNvPr id="2" name="Rectángulo 1"/>
          <p:cNvSpPr/>
          <p:nvPr/>
        </p:nvSpPr>
        <p:spPr>
          <a:xfrm>
            <a:off x="6645571" y="2859585"/>
            <a:ext cx="1074577" cy="261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1098679" y="3004457"/>
            <a:ext cx="860749" cy="267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9310862" y="4157534"/>
            <a:ext cx="860749" cy="301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p:cNvSpPr txBox="1"/>
          <p:nvPr/>
        </p:nvSpPr>
        <p:spPr>
          <a:xfrm>
            <a:off x="3493499" y="2375360"/>
            <a:ext cx="4015843" cy="307777"/>
          </a:xfrm>
          <a:prstGeom prst="rect">
            <a:avLst/>
          </a:prstGeom>
          <a:noFill/>
        </p:spPr>
        <p:txBody>
          <a:bodyPr wrap="none" rtlCol="0">
            <a:spAutoFit/>
          </a:bodyPr>
          <a:lstStyle/>
          <a:p>
            <a:pPr algn="ctr"/>
            <a:r>
              <a:rPr lang="es-CO" i="1" dirty="0" smtClean="0">
                <a:solidFill>
                  <a:schemeClr val="bg1">
                    <a:lumMod val="50000"/>
                  </a:schemeClr>
                </a:solidFill>
              </a:rPr>
              <a:t>Escoge la opción correcta y completa los textos.</a:t>
            </a:r>
            <a:endParaRPr lang="es-CO" i="1" dirty="0">
              <a:solidFill>
                <a:schemeClr val="bg1">
                  <a:lumMod val="50000"/>
                </a:schemeClr>
              </a:solidFill>
            </a:endParaRPr>
          </a:p>
        </p:txBody>
      </p:sp>
    </p:spTree>
    <p:extLst>
      <p:ext uri="{BB962C8B-B14F-4D97-AF65-F5344CB8AC3E}">
        <p14:creationId xmlns:p14="http://schemas.microsoft.com/office/powerpoint/2010/main" val="137819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3</a:t>
            </a:r>
            <a:r>
              <a:rPr lang="es-ES" dirty="0" smtClean="0">
                <a:solidFill>
                  <a:srgbClr val="00C000"/>
                </a:solidFill>
              </a:rPr>
              <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sme_oa3_rama3a</a:t>
            </a:r>
            <a:endParaRPr dirty="0">
              <a:solidFill>
                <a:srgbClr val="00C000"/>
              </a:solidFill>
              <a:latin typeface="Arial"/>
              <a:ea typeface="Arial"/>
              <a:cs typeface="Arial"/>
              <a:sym typeface="Arial"/>
            </a:endParaRPr>
          </a:p>
        </p:txBody>
      </p:sp>
      <p:sp>
        <p:nvSpPr>
          <p:cNvPr id="2" name="Rectángulo 1"/>
          <p:cNvSpPr/>
          <p:nvPr/>
        </p:nvSpPr>
        <p:spPr>
          <a:xfrm>
            <a:off x="3874077" y="2955886"/>
            <a:ext cx="4443845"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Valoración </a:t>
            </a:r>
            <a:r>
              <a:rPr lang="es-ES" sz="2000" b="1" dirty="0" smtClean="0">
                <a:latin typeface="Arial" panose="020B0604020202020204" pitchFamily="34" charset="0"/>
                <a:ea typeface="Times New Roman" panose="02020603050405020304" pitchFamily="18" charset="0"/>
              </a:rPr>
              <a:t>financiera </a:t>
            </a:r>
            <a:r>
              <a:rPr lang="es-ES" sz="2000" b="1" dirty="0">
                <a:latin typeface="Arial" panose="020B0604020202020204" pitchFamily="34" charset="0"/>
                <a:ea typeface="Times New Roman" panose="02020603050405020304" pitchFamily="18" charset="0"/>
              </a:rPr>
              <a:t>de </a:t>
            </a:r>
            <a:r>
              <a:rPr lang="es-ES" sz="2000" b="1" dirty="0" smtClean="0">
                <a:latin typeface="Arial" panose="020B0604020202020204" pitchFamily="34" charset="0"/>
                <a:ea typeface="Times New Roman" panose="02020603050405020304" pitchFamily="18" charset="0"/>
              </a:rPr>
              <a:t>proyectos</a:t>
            </a:r>
            <a:endParaRPr lang="es-CO" sz="2000" dirty="0"/>
          </a:p>
        </p:txBody>
      </p:sp>
    </p:spTree>
    <p:extLst>
      <p:ext uri="{BB962C8B-B14F-4D97-AF65-F5344CB8AC3E}">
        <p14:creationId xmlns:p14="http://schemas.microsoft.com/office/powerpoint/2010/main" val="3621747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472298439"/>
              </p:ext>
            </p:extLst>
          </p:nvPr>
        </p:nvGraphicFramePr>
        <p:xfrm>
          <a:off x="0" y="709715"/>
          <a:ext cx="12166800" cy="112780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 DCT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Textos y embeber videos </a:t>
                      </a:r>
                      <a:r>
                        <a:rPr lang="es-ES" sz="1400" b="0" i="0" u="sng" strike="noStrike" cap="none" dirty="0" smtClean="0">
                          <a:solidFill>
                            <a:schemeClr val="dk1"/>
                          </a:solidFill>
                          <a:effectLst/>
                          <a:latin typeface="Calibri"/>
                          <a:ea typeface="Calibri"/>
                          <a:cs typeface="Calibri"/>
                          <a:sym typeface="Arial"/>
                          <a:hlinkClick r:id="rId3"/>
                        </a:rPr>
                        <a:t>https://www.software-shop.com/contenido/video/3880</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N/A</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2257134200"/>
              </p:ext>
            </p:extLst>
          </p:nvPr>
        </p:nvGraphicFramePr>
        <p:xfrm>
          <a:off x="0" y="1818573"/>
          <a:ext cx="12192000" cy="1094232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ES" sz="1400" b="0" i="0" u="none" strike="noStrike" cap="none" dirty="0" smtClean="0">
                          <a:solidFill>
                            <a:srgbClr val="000000"/>
                          </a:solidFill>
                          <a:effectLst/>
                          <a:latin typeface="Arial"/>
                          <a:ea typeface="Arial"/>
                          <a:cs typeface="Arial"/>
                          <a:sym typeface="Arial"/>
                        </a:rPr>
                        <a:t>Al final de este núcleo, es muy importante que se lleve en la mente, que toda valoración financiera de proyectos, dependerá exclusivamente de su plan estratégico, de su estructura de Modelo </a:t>
                      </a:r>
                      <a:r>
                        <a:rPr lang="es-ES" sz="1400" b="0" i="0" u="none" strike="noStrike" cap="none" dirty="0" err="1" smtClean="0">
                          <a:solidFill>
                            <a:srgbClr val="000000"/>
                          </a:solidFill>
                          <a:effectLst/>
                          <a:latin typeface="Arial"/>
                          <a:ea typeface="Arial"/>
                          <a:cs typeface="Arial"/>
                          <a:sym typeface="Arial"/>
                        </a:rPr>
                        <a:t>Canvas</a:t>
                      </a:r>
                      <a:r>
                        <a:rPr lang="es-ES" sz="1400" b="0" i="0" u="none" strike="noStrike" cap="none" dirty="0" smtClean="0">
                          <a:solidFill>
                            <a:srgbClr val="000000"/>
                          </a:solidFill>
                          <a:effectLst/>
                          <a:latin typeface="Arial"/>
                          <a:ea typeface="Arial"/>
                          <a:cs typeface="Arial"/>
                          <a:sym typeface="Arial"/>
                        </a:rPr>
                        <a:t>, y de su comprensión del entorno, que le permitirá establecer una prospectiva futura de lo que se puede materializar a nivel de ingresos y egresos, que les permitirá realizar una proyección financiera en el tiempo, la cual podrá ser valorada a través de indicadores financieros como el Valor Presente Neto (VPN), Tasa Interna de Retorno (TIR), la Tasa Interna de Retorno Modificada (TIRM), entre otros. Te invitamos a revisar el siguiente video. </a:t>
                      </a:r>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890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Al final, la simulación de Montecarlo, es una técnica supremamente versátil, que nos ofrecerá de una manera sencilla y clara, una visualización de una multiplicidad de escenarios, ahondemos  más viendo el siguiente video: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Esta</a:t>
                      </a:r>
                      <a:r>
                        <a:rPr lang="es-ES" sz="1400" b="0" i="0" u="none" strike="noStrike" cap="none" baseline="0" dirty="0" smtClean="0">
                          <a:solidFill>
                            <a:srgbClr val="000000"/>
                          </a:solidFill>
                          <a:effectLst/>
                          <a:latin typeface="Arial"/>
                          <a:ea typeface="Arial"/>
                          <a:cs typeface="Arial"/>
                          <a:sym typeface="Arial"/>
                        </a:rPr>
                        <a:t> simulación además</a:t>
                      </a:r>
                      <a:r>
                        <a:rPr lang="es-ES" sz="1400" b="0" i="0" u="none" strike="noStrike" cap="none" dirty="0" smtClean="0">
                          <a:solidFill>
                            <a:srgbClr val="000000"/>
                          </a:solidFill>
                          <a:effectLst/>
                          <a:latin typeface="Arial"/>
                          <a:ea typeface="Arial"/>
                          <a:cs typeface="Arial"/>
                          <a:sym typeface="Arial"/>
                        </a:rPr>
                        <a:t> nos ayudará como administradores y contadores a tomar decisiones, bajo argumentos sólidos de prospectiva futura. Observa más en: </a:t>
                      </a:r>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194753585"/>
                  </a:ext>
                </a:extLst>
              </a:tr>
              <a:tr h="890131">
                <a:tc>
                  <a:txBody>
                    <a:bodyPr/>
                    <a:lstStyle/>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947836489"/>
                  </a:ext>
                </a:extLst>
              </a:tr>
            </a:tbl>
          </a:graphicData>
        </a:graphic>
      </p:graphicFrame>
      <p:sp>
        <p:nvSpPr>
          <p:cNvPr id="11" name="Rectángulo 10"/>
          <p:cNvSpPr/>
          <p:nvPr/>
        </p:nvSpPr>
        <p:spPr>
          <a:xfrm>
            <a:off x="0" y="105086"/>
            <a:ext cx="4443845"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Valoración </a:t>
            </a:r>
            <a:r>
              <a:rPr lang="es-ES" sz="2000" b="1" dirty="0" smtClean="0">
                <a:latin typeface="Arial" panose="020B0604020202020204" pitchFamily="34" charset="0"/>
                <a:ea typeface="Times New Roman" panose="02020603050405020304" pitchFamily="18" charset="0"/>
              </a:rPr>
              <a:t>financiera </a:t>
            </a:r>
            <a:r>
              <a:rPr lang="es-ES" sz="2000" b="1" dirty="0">
                <a:latin typeface="Arial" panose="020B0604020202020204" pitchFamily="34" charset="0"/>
                <a:ea typeface="Times New Roman" panose="02020603050405020304" pitchFamily="18" charset="0"/>
              </a:rPr>
              <a:t>de </a:t>
            </a:r>
            <a:r>
              <a:rPr lang="es-ES" sz="2000" b="1" dirty="0" smtClean="0">
                <a:latin typeface="Arial" panose="020B0604020202020204" pitchFamily="34" charset="0"/>
                <a:ea typeface="Times New Roman" panose="02020603050405020304" pitchFamily="18" charset="0"/>
              </a:rPr>
              <a:t>proyectos</a:t>
            </a:r>
            <a:endParaRPr lang="es-CO" sz="2000" dirty="0"/>
          </a:p>
        </p:txBody>
      </p:sp>
      <p:sp>
        <p:nvSpPr>
          <p:cNvPr id="12" name="Rectángulo 11"/>
          <p:cNvSpPr/>
          <p:nvPr/>
        </p:nvSpPr>
        <p:spPr>
          <a:xfrm>
            <a:off x="1649927" y="5945309"/>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SIMULACIÓN </a:t>
            </a:r>
            <a:r>
              <a:rPr lang="es-CO" dirty="0">
                <a:solidFill>
                  <a:schemeClr val="tx1"/>
                </a:solidFill>
              </a:rPr>
              <a:t>EN RISK "Manejo </a:t>
            </a:r>
            <a:r>
              <a:rPr lang="es-CO" dirty="0" smtClean="0">
                <a:solidFill>
                  <a:schemeClr val="tx1"/>
                </a:solidFill>
              </a:rPr>
              <a:t>Básico</a:t>
            </a:r>
            <a:r>
              <a:rPr lang="es-CO" dirty="0">
                <a:solidFill>
                  <a:schemeClr val="tx1"/>
                </a:solidFill>
              </a:rPr>
              <a:t>"</a:t>
            </a:r>
          </a:p>
          <a:p>
            <a:r>
              <a:rPr lang="es-CO" dirty="0" smtClean="0">
                <a:solidFill>
                  <a:srgbClr val="FF0000"/>
                </a:solidFill>
              </a:rPr>
              <a:t>URL</a:t>
            </a:r>
            <a:r>
              <a:rPr lang="es-CO" dirty="0">
                <a:solidFill>
                  <a:srgbClr val="FF0000"/>
                </a:solidFill>
              </a:rPr>
              <a:t>: </a:t>
            </a:r>
            <a:r>
              <a:rPr lang="es-ES" u="sng" dirty="0">
                <a:solidFill>
                  <a:srgbClr val="000000"/>
                </a:solidFill>
                <a:ea typeface="Arial"/>
                <a:cs typeface="Arial"/>
                <a:hlinkClick r:id="rId4"/>
              </a:rPr>
              <a:t>https://www.youtube.com/watch?v=7wolYkAwUgE</a:t>
            </a:r>
            <a:endParaRPr lang="es-CO" u="sng" dirty="0"/>
          </a:p>
          <a:p>
            <a:r>
              <a:rPr lang="es-CO" dirty="0" smtClean="0">
                <a:solidFill>
                  <a:srgbClr val="FF0000"/>
                </a:solidFill>
              </a:rPr>
              <a:t>Información: </a:t>
            </a:r>
            <a:r>
              <a:rPr lang="es-CO" dirty="0">
                <a:hlinkClick r:id="rId5"/>
              </a:rPr>
              <a:t>Joel 9R </a:t>
            </a:r>
            <a:r>
              <a:rPr lang="es-CO" dirty="0" err="1">
                <a:hlinkClick r:id="rId5"/>
              </a:rPr>
              <a:t>Jimenez</a:t>
            </a:r>
            <a:r>
              <a:rPr lang="es-CO" dirty="0" smtClean="0">
                <a:solidFill>
                  <a:schemeClr val="tx1"/>
                </a:solidFill>
              </a:rPr>
              <a:t>. 2016. [Archivo de video]. Recuperado de</a:t>
            </a:r>
            <a:r>
              <a:rPr lang="es-CO" dirty="0">
                <a:solidFill>
                  <a:schemeClr val="tx1"/>
                </a:solidFill>
              </a:rPr>
              <a:t>: </a:t>
            </a:r>
            <a:r>
              <a:rPr lang="es-ES" u="sng" dirty="0">
                <a:solidFill>
                  <a:srgbClr val="000000"/>
                </a:solidFill>
                <a:ea typeface="Arial"/>
                <a:cs typeface="Arial"/>
                <a:hlinkClick r:id="rId4"/>
              </a:rPr>
              <a:t>https://www.youtube.com/watch?v=7wolYkAwUgE</a:t>
            </a:r>
            <a:endParaRPr lang="es-CO" dirty="0">
              <a:solidFill>
                <a:srgbClr val="FF0000"/>
              </a:solidFill>
            </a:endParaRPr>
          </a:p>
        </p:txBody>
      </p:sp>
      <p:sp>
        <p:nvSpPr>
          <p:cNvPr id="13" name="CuadroTexto 12"/>
          <p:cNvSpPr txBox="1"/>
          <p:nvPr/>
        </p:nvSpPr>
        <p:spPr>
          <a:xfrm>
            <a:off x="3752148" y="552610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5" name="Rectángulo 14"/>
          <p:cNvSpPr/>
          <p:nvPr/>
        </p:nvSpPr>
        <p:spPr>
          <a:xfrm>
            <a:off x="1649927" y="8701452"/>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Simulador </a:t>
            </a:r>
            <a:r>
              <a:rPr lang="es-CO" dirty="0">
                <a:solidFill>
                  <a:schemeClr val="tx1"/>
                </a:solidFill>
              </a:rPr>
              <a:t>de riesgo (Flujo de Caja Económico)</a:t>
            </a:r>
          </a:p>
          <a:p>
            <a:r>
              <a:rPr lang="es-CO" dirty="0" smtClean="0">
                <a:solidFill>
                  <a:srgbClr val="FF0000"/>
                </a:solidFill>
              </a:rPr>
              <a:t>URL</a:t>
            </a:r>
            <a:r>
              <a:rPr lang="es-CO" dirty="0">
                <a:solidFill>
                  <a:srgbClr val="FF0000"/>
                </a:solidFill>
              </a:rPr>
              <a:t>: </a:t>
            </a:r>
            <a:r>
              <a:rPr lang="es-ES" u="sng" dirty="0">
                <a:solidFill>
                  <a:srgbClr val="000000"/>
                </a:solidFill>
                <a:ea typeface="Arial"/>
                <a:cs typeface="Arial"/>
                <a:hlinkClick r:id="rId6"/>
              </a:rPr>
              <a:t>https://</a:t>
            </a:r>
            <a:r>
              <a:rPr lang="es-ES" u="sng" dirty="0" smtClean="0">
                <a:solidFill>
                  <a:srgbClr val="000000"/>
                </a:solidFill>
                <a:ea typeface="Arial"/>
                <a:cs typeface="Arial"/>
                <a:hlinkClick r:id="rId6"/>
              </a:rPr>
              <a:t>www.youtube.com/watch?v=O2Zw4g_t2qs</a:t>
            </a:r>
            <a:endParaRPr lang="es-ES" u="sng" dirty="0" smtClean="0">
              <a:solidFill>
                <a:srgbClr val="000000"/>
              </a:solidFill>
              <a:ea typeface="Arial"/>
              <a:cs typeface="Arial"/>
            </a:endParaRPr>
          </a:p>
          <a:p>
            <a:r>
              <a:rPr lang="es-CO" dirty="0" smtClean="0">
                <a:solidFill>
                  <a:srgbClr val="FF0000"/>
                </a:solidFill>
              </a:rPr>
              <a:t>Información: </a:t>
            </a:r>
            <a:r>
              <a:rPr lang="es-CO" dirty="0">
                <a:hlinkClick r:id="rId7"/>
              </a:rPr>
              <a:t>ALEXANDRA </a:t>
            </a:r>
            <a:r>
              <a:rPr lang="es-CO" dirty="0" err="1">
                <a:hlinkClick r:id="rId7"/>
              </a:rPr>
              <a:t>azaña</a:t>
            </a:r>
            <a:r>
              <a:rPr lang="es-CO" dirty="0" smtClean="0">
                <a:solidFill>
                  <a:schemeClr val="tx1"/>
                </a:solidFill>
              </a:rPr>
              <a:t>. 2017. [Archivo de video]. Recuperado de</a:t>
            </a:r>
            <a:r>
              <a:rPr lang="es-CO" dirty="0">
                <a:solidFill>
                  <a:schemeClr val="tx1"/>
                </a:solidFill>
              </a:rPr>
              <a:t>: </a:t>
            </a:r>
            <a:r>
              <a:rPr lang="es-ES" u="sng" dirty="0">
                <a:solidFill>
                  <a:srgbClr val="000000"/>
                </a:solidFill>
                <a:ea typeface="Arial"/>
                <a:cs typeface="Arial"/>
                <a:hlinkClick r:id="rId6"/>
              </a:rPr>
              <a:t>https://www.youtube.com/watch?v=O2Zw4g_t2qs</a:t>
            </a:r>
            <a:endParaRPr lang="es-CO" dirty="0">
              <a:solidFill>
                <a:srgbClr val="FF0000"/>
              </a:solidFill>
            </a:endParaRPr>
          </a:p>
        </p:txBody>
      </p:sp>
      <p:sp>
        <p:nvSpPr>
          <p:cNvPr id="17" name="CuadroTexto 16"/>
          <p:cNvSpPr txBox="1"/>
          <p:nvPr/>
        </p:nvSpPr>
        <p:spPr>
          <a:xfrm>
            <a:off x="3752147" y="8297610"/>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8" name="Rectángulo 17"/>
          <p:cNvSpPr/>
          <p:nvPr/>
        </p:nvSpPr>
        <p:spPr>
          <a:xfrm>
            <a:off x="4602855" y="3333067"/>
            <a:ext cx="1905663" cy="698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Haz clic aquí para ver el video</a:t>
            </a:r>
            <a:endParaRPr lang="es-CO" dirty="0"/>
          </a:p>
        </p:txBody>
      </p:sp>
    </p:spTree>
    <p:extLst>
      <p:ext uri="{BB962C8B-B14F-4D97-AF65-F5344CB8AC3E}">
        <p14:creationId xmlns:p14="http://schemas.microsoft.com/office/powerpoint/2010/main" val="3622919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sme_oa3_rama3b</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2974655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1671286446"/>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de recursos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Arial"/>
                          <a:ea typeface="Calibri"/>
                          <a:cs typeface="Arial"/>
                          <a:sym typeface="Arial"/>
                        </a:rPr>
                        <a:t>Frase</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1147309939"/>
              </p:ext>
            </p:extLst>
          </p:nvPr>
        </p:nvGraphicFramePr>
        <p:xfrm>
          <a:off x="-25200" y="1807035"/>
          <a:ext cx="12192000" cy="243840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Al final de este núcleo, es muy importante que se lleve en la mente, que toda valoración financiera de proyectos, dependerá exclusivamente de su plan estratégico, de su estructura de Modelo </a:t>
                      </a:r>
                      <a:r>
                        <a:rPr lang="es-ES" sz="1400" b="0" i="0" u="none" strike="noStrike" cap="none" dirty="0" err="1" smtClean="0">
                          <a:solidFill>
                            <a:srgbClr val="000000"/>
                          </a:solidFill>
                          <a:effectLst/>
                          <a:latin typeface="Arial"/>
                          <a:ea typeface="Arial"/>
                          <a:cs typeface="Arial"/>
                          <a:sym typeface="Arial"/>
                        </a:rPr>
                        <a:t>Canvas</a:t>
                      </a:r>
                      <a:r>
                        <a:rPr lang="es-ES" sz="1400" b="0" i="0" u="none" strike="noStrike" cap="none" dirty="0" smtClean="0">
                          <a:solidFill>
                            <a:srgbClr val="000000"/>
                          </a:solidFill>
                          <a:effectLst/>
                          <a:latin typeface="Arial"/>
                          <a:ea typeface="Arial"/>
                          <a:cs typeface="Arial"/>
                          <a:sym typeface="Arial"/>
                        </a:rPr>
                        <a:t>, y de su comprensión del entorno, que le permitirá establecer una prospectiva futura de lo que se puede materializar a nivel de ingresos y egresos, que les permitirá realizar una proyección financiera en el tiempo, la cual podrá ser valorada a través de indicadores financieros como el Valor Presente Neto (VPN), Tasa Interna de Retorno (TIR), la Tasa Interna de Retorno Modificada (TIRM), entre otros. Te invitamos a revisar el siguiente video. </a:t>
                      </a:r>
                      <a:endParaRPr lang="es-CO" sz="1400" b="0" i="0" u="none" strike="noStrike" cap="none" dirty="0" smtClean="0">
                        <a:solidFill>
                          <a:srgbClr val="000000"/>
                        </a:solidFill>
                        <a:effectLst/>
                        <a:latin typeface="Arial"/>
                        <a:ea typeface="Arial"/>
                        <a:cs typeface="Arial"/>
                        <a:sym typeface="Arial"/>
                      </a:endParaRPr>
                    </a:p>
                    <a:p>
                      <a:endParaRPr lang="es-ES" sz="1400" b="0" i="0" u="none" strike="noStrike" cap="none" baseline="0" dirty="0" smtClean="0">
                        <a:solidFill>
                          <a:srgbClr val="000000"/>
                        </a:solidFill>
                        <a:effectLst/>
                        <a:latin typeface="Arial"/>
                        <a:ea typeface="Arial"/>
                        <a:cs typeface="Arial"/>
                        <a:sym typeface="Arial"/>
                      </a:endParaRPr>
                    </a:p>
                    <a:p>
                      <a:endParaRPr lang="es-ES" sz="1400" b="0" i="0" u="none" strike="noStrike" cap="none" baseline="0"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bl>
          </a:graphicData>
        </a:graphic>
      </p:graphicFrame>
      <p:sp>
        <p:nvSpPr>
          <p:cNvPr id="2" name="Rectángulo 1"/>
          <p:cNvSpPr/>
          <p:nvPr/>
        </p:nvSpPr>
        <p:spPr>
          <a:xfrm>
            <a:off x="0" y="2904356"/>
            <a:ext cx="3383280" cy="218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p:cNvSpPr txBox="1"/>
          <p:nvPr/>
        </p:nvSpPr>
        <p:spPr>
          <a:xfrm>
            <a:off x="3759690" y="1959131"/>
            <a:ext cx="3307316" cy="307777"/>
          </a:xfrm>
          <a:prstGeom prst="rect">
            <a:avLst/>
          </a:prstGeom>
          <a:noFill/>
        </p:spPr>
        <p:txBody>
          <a:bodyPr wrap="none" rtlCol="0">
            <a:spAutoFit/>
          </a:bodyPr>
          <a:lstStyle/>
          <a:p>
            <a:pPr algn="ctr"/>
            <a:r>
              <a:rPr lang="es-CO" i="1" dirty="0" smtClean="0">
                <a:solidFill>
                  <a:schemeClr val="bg1">
                    <a:lumMod val="50000"/>
                  </a:schemeClr>
                </a:solidFill>
              </a:rPr>
              <a:t>Llena la frase con el concepto correcto.</a:t>
            </a:r>
            <a:endParaRPr lang="es-CO" i="1" dirty="0">
              <a:solidFill>
                <a:schemeClr val="bg1">
                  <a:lumMod val="50000"/>
                </a:schemeClr>
              </a:solidFill>
            </a:endParaRPr>
          </a:p>
        </p:txBody>
      </p:sp>
      <p:sp>
        <p:nvSpPr>
          <p:cNvPr id="10" name="Rectángulo 9"/>
          <p:cNvSpPr/>
          <p:nvPr/>
        </p:nvSpPr>
        <p:spPr>
          <a:xfrm>
            <a:off x="0" y="105086"/>
            <a:ext cx="4443845"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Valoración </a:t>
            </a:r>
            <a:r>
              <a:rPr lang="es-ES" sz="2000" b="1" dirty="0" smtClean="0">
                <a:latin typeface="Arial" panose="020B0604020202020204" pitchFamily="34" charset="0"/>
                <a:ea typeface="Times New Roman" panose="02020603050405020304" pitchFamily="18" charset="0"/>
              </a:rPr>
              <a:t>financiera </a:t>
            </a:r>
            <a:r>
              <a:rPr lang="es-ES" sz="2000" b="1" dirty="0">
                <a:latin typeface="Arial" panose="020B0604020202020204" pitchFamily="34" charset="0"/>
                <a:ea typeface="Times New Roman" panose="02020603050405020304" pitchFamily="18" charset="0"/>
              </a:rPr>
              <a:t>de </a:t>
            </a:r>
            <a:r>
              <a:rPr lang="es-ES" sz="2000" b="1" dirty="0" smtClean="0">
                <a:latin typeface="Arial" panose="020B0604020202020204" pitchFamily="34" charset="0"/>
                <a:ea typeface="Times New Roman" panose="02020603050405020304" pitchFamily="18" charset="0"/>
              </a:rPr>
              <a:t>proyectos</a:t>
            </a:r>
            <a:endParaRPr lang="es-CO" sz="2000" dirty="0"/>
          </a:p>
        </p:txBody>
      </p:sp>
    </p:spTree>
    <p:extLst>
      <p:ext uri="{BB962C8B-B14F-4D97-AF65-F5344CB8AC3E}">
        <p14:creationId xmlns:p14="http://schemas.microsoft.com/office/powerpoint/2010/main" val="1269295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a:t>
            </a:r>
            <a:r>
              <a:rPr lang="es-ES" dirty="0" smtClean="0">
                <a:solidFill>
                  <a:srgbClr val="00C000"/>
                </a:solidFill>
              </a:rPr>
              <a:t>4</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sme_oa3_rama4a</a:t>
            </a:r>
            <a:endParaRPr dirty="0">
              <a:solidFill>
                <a:srgbClr val="00C000"/>
              </a:solidFill>
              <a:latin typeface="Arial"/>
              <a:ea typeface="Arial"/>
              <a:cs typeface="Arial"/>
              <a:sym typeface="Arial"/>
            </a:endParaRPr>
          </a:p>
        </p:txBody>
      </p:sp>
      <p:sp>
        <p:nvSpPr>
          <p:cNvPr id="2" name="Rectángulo 1"/>
          <p:cNvSpPr/>
          <p:nvPr/>
        </p:nvSpPr>
        <p:spPr>
          <a:xfrm>
            <a:off x="3619200" y="3048398"/>
            <a:ext cx="4953600" cy="461665"/>
          </a:xfrm>
          <a:prstGeom prst="rect">
            <a:avLst/>
          </a:prstGeom>
        </p:spPr>
        <p:txBody>
          <a:bodyPr wrap="none">
            <a:spAutoFit/>
          </a:bodyPr>
          <a:lstStyle/>
          <a:p>
            <a:r>
              <a:rPr lang="es-ES" sz="2400" b="1" dirty="0">
                <a:latin typeface="Arial" panose="020B0604020202020204" pitchFamily="34" charset="0"/>
                <a:ea typeface="Times New Roman" panose="02020603050405020304" pitchFamily="18" charset="0"/>
              </a:rPr>
              <a:t>Valoración integral de proyectos</a:t>
            </a:r>
            <a:endParaRPr lang="es-CO" sz="2400" dirty="0"/>
          </a:p>
        </p:txBody>
      </p:sp>
    </p:spTree>
    <p:extLst>
      <p:ext uri="{BB962C8B-B14F-4D97-AF65-F5344CB8AC3E}">
        <p14:creationId xmlns:p14="http://schemas.microsoft.com/office/powerpoint/2010/main" val="18785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173463735"/>
              </p:ext>
            </p:extLst>
          </p:nvPr>
        </p:nvGraphicFramePr>
        <p:xfrm>
          <a:off x="0" y="709715"/>
          <a:ext cx="12166800" cy="152404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Libro lindo de </a:t>
                      </a:r>
                      <a:r>
                        <a:rPr lang="es-CO" sz="1200" dirty="0" err="1" smtClean="0">
                          <a:solidFill>
                            <a:srgbClr val="FF0000"/>
                          </a:solidFill>
                          <a:latin typeface="Arial"/>
                          <a:ea typeface="Arial"/>
                          <a:cs typeface="Arial"/>
                          <a:sym typeface="Arial"/>
                        </a:rPr>
                        <a:t>Genially</a:t>
                      </a:r>
                      <a:r>
                        <a:rPr lang="es-CO" sz="1200" dirty="0" smtClean="0">
                          <a:solidFill>
                            <a:srgbClr val="FF0000"/>
                          </a:solidFill>
                          <a:latin typeface="Arial"/>
                          <a:ea typeface="Arial"/>
                          <a:cs typeface="Arial"/>
                          <a:sym typeface="Arial"/>
                        </a:rPr>
                        <a:t>. Embeber</a:t>
                      </a:r>
                      <a:r>
                        <a:rPr lang="es-CO" sz="1200" baseline="0" dirty="0" smtClean="0">
                          <a:solidFill>
                            <a:srgbClr val="FF0000"/>
                          </a:solidFill>
                          <a:latin typeface="Arial"/>
                          <a:ea typeface="Arial"/>
                          <a:cs typeface="Arial"/>
                          <a:sym typeface="Arial"/>
                        </a:rPr>
                        <a:t> video. Vincular links a botones: </a:t>
                      </a:r>
                      <a:r>
                        <a:rPr lang="es-CO" sz="1400" b="0" i="0" u="sng" strike="noStrike" cap="none" dirty="0" smtClean="0">
                          <a:solidFill>
                            <a:schemeClr val="dk1"/>
                          </a:solidFill>
                          <a:effectLst/>
                          <a:latin typeface="Calibri"/>
                          <a:ea typeface="Calibri"/>
                          <a:cs typeface="Calibri"/>
                          <a:sym typeface="Arial"/>
                          <a:hlinkClick r:id="rId3"/>
                        </a:rPr>
                        <a:t>https://cmc-latam.com/5-pasos-simples-para-vender-su-proyecto-al-area-directiva/</a:t>
                      </a:r>
                      <a:endParaRPr lang="es-CO"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sng" strike="noStrike" cap="none" dirty="0" smtClean="0">
                          <a:solidFill>
                            <a:srgbClr val="000000"/>
                          </a:solidFill>
                          <a:effectLst/>
                          <a:latin typeface="Arial"/>
                          <a:ea typeface="Arial"/>
                          <a:cs typeface="Arial"/>
                          <a:sym typeface="Arial"/>
                          <a:hlinkClick r:id="rId4"/>
                        </a:rPr>
                        <a:t>https://expansion.mx/especiales/2014/08/18/como-vender-tu-negocio-en-15-minutos</a:t>
                      </a:r>
                      <a:endParaRPr lang="es-CO" sz="1200" b="0" i="0" u="sng"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sng" strike="noStrike" cap="none" dirty="0" smtClean="0">
                          <a:solidFill>
                            <a:schemeClr val="dk1"/>
                          </a:solidFill>
                          <a:effectLst/>
                          <a:latin typeface="Calibri"/>
                          <a:ea typeface="Calibri"/>
                          <a:cs typeface="Calibri"/>
                          <a:sym typeface="Arial"/>
                          <a:hlinkClick r:id="rId5"/>
                        </a:rPr>
                        <a:t>https://www.eleconomista.es/gestion-empresarial/noticias/4732525/04/13/10-consejos-para-presentar-un-proyecto-a-posibles-inversores.html</a:t>
                      </a:r>
                      <a:endParaRPr lang="es-CO" sz="1200" b="0" i="0" u="none" strike="noStrike" cap="none" dirty="0" smtClean="0">
                        <a:solidFill>
                          <a:srgbClr val="00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634667180</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3440818111"/>
              </p:ext>
            </p:extLst>
          </p:nvPr>
        </p:nvGraphicFramePr>
        <p:xfrm>
          <a:off x="0" y="2203275"/>
          <a:ext cx="12192000" cy="731520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CO" sz="1400" b="0" i="0" u="none" strike="noStrike" cap="none" dirty="0" smtClean="0">
                          <a:solidFill>
                            <a:srgbClr val="000000"/>
                          </a:solidFill>
                          <a:effectLst/>
                          <a:latin typeface="Arial"/>
                          <a:ea typeface="Arial"/>
                          <a:cs typeface="Arial"/>
                          <a:sym typeface="Arial"/>
                        </a:rPr>
                        <a:t>Para finalizar nuestro núcleo, es muy importante que comprendas que la valoración financiera no es, ni debe ser la única forma de valorar la factibilidad de un proyecto, ya sea privado o público; al final, es necesario realizar una evaluación integral de proyectos,</a:t>
                      </a:r>
                      <a:r>
                        <a:rPr lang="es-CO" sz="1400" b="0" i="0" u="none" strike="noStrike" cap="none" baseline="0" dirty="0" smtClean="0">
                          <a:solidFill>
                            <a:srgbClr val="000000"/>
                          </a:solidFill>
                          <a:effectLst/>
                          <a:latin typeface="Arial"/>
                          <a:ea typeface="Arial"/>
                          <a:cs typeface="Arial"/>
                          <a:sym typeface="Arial"/>
                        </a:rPr>
                        <a:t> para esto te invito a que profundices más viendo el siguiente video:</a:t>
                      </a:r>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r>
                        <a:rPr lang="es-CO" sz="1400" b="0" i="0" u="none" strike="noStrike" cap="none" dirty="0" smtClean="0">
                          <a:solidFill>
                            <a:srgbClr val="000000"/>
                          </a:solidFill>
                          <a:effectLst/>
                          <a:latin typeface="Arial"/>
                          <a:ea typeface="Arial"/>
                          <a:cs typeface="Arial"/>
                          <a:sym typeface="Arial"/>
                        </a:rPr>
                        <a:t>Este ejercicio es adecuado ya que permite manejar los argumentos administrativos contables necesarios para vender la factibilidad de su proyecto a la alta gerencia, o a eventuales inversionistas que se encuentren intrigados con la propuesta que presentas. Lee el siguiente artículo:</a:t>
                      </a:r>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201822211"/>
                  </a:ext>
                </a:extLst>
              </a:tr>
              <a:tr h="890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smtClean="0">
                          <a:solidFill>
                            <a:srgbClr val="000000"/>
                          </a:solidFill>
                          <a:effectLst/>
                          <a:latin typeface="Arial"/>
                          <a:ea typeface="Arial"/>
                          <a:cs typeface="Arial"/>
                          <a:sym typeface="Arial"/>
                        </a:rPr>
                        <a:t>Es así como, desarrollar la competencia de ventas, es una situación clave y necesaria entre todo administrador y contador, ya que así podrás manejar el léxico necesario para participar continuamente en mesas directivas, y convencer con argumentos sólidos, creíbles y numéricos de tu visión prospectiva de la situación problémica analizada.  Es allí, donde te invitamos a revisar el siguiente material. </a:t>
                      </a:r>
                      <a:endParaRPr lang="es-CO" dirty="0" smtClean="0"/>
                    </a:p>
                    <a:p>
                      <a:endParaRPr lang="es-CO" dirty="0" smtClean="0"/>
                    </a:p>
                    <a:p>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304336387"/>
                  </a:ext>
                </a:extLst>
              </a:tr>
              <a:tr h="890131">
                <a:tc>
                  <a:txBody>
                    <a:bodyPr/>
                    <a:lstStyle/>
                    <a:p>
                      <a:r>
                        <a:rPr lang="es-CO" sz="1400" b="0" i="0" u="none" strike="noStrike" cap="none" dirty="0" smtClean="0">
                          <a:solidFill>
                            <a:srgbClr val="000000"/>
                          </a:solidFill>
                          <a:effectLst/>
                          <a:latin typeface="Arial"/>
                          <a:ea typeface="Arial"/>
                          <a:cs typeface="Arial"/>
                          <a:sym typeface="Arial"/>
                        </a:rPr>
                        <a:t>De hecho, a veces la mesa directiva, es el menor de los problemas. Para los emprendedores, tener la habilidad de presentar su proyecto a posibles inversores, es una situación clave y relevante que puede marcar la diferencia entre materializar o no un determinado negocio, por ello, te invitamos a revisar el siguiente material: </a:t>
                      </a:r>
                    </a:p>
                    <a:p>
                      <a:endParaRPr lang="es-CO" sz="1400" b="0" i="0" u="none" strike="noStrike" cap="none" dirty="0" smtClean="0">
                        <a:solidFill>
                          <a:srgbClr val="000000"/>
                        </a:solidFill>
                        <a:effectLst/>
                        <a:latin typeface="Arial"/>
                        <a:cs typeface="Arial"/>
                        <a:sym typeface="Arial"/>
                      </a:endParaRPr>
                    </a:p>
                    <a:p>
                      <a:endParaRPr lang="es-CO" sz="1400" b="0" i="0" u="none" strike="noStrike" cap="none" dirty="0" smtClean="0">
                        <a:solidFill>
                          <a:srgbClr val="000000"/>
                        </a:solidFill>
                        <a:effectLst/>
                        <a:latin typeface="Arial"/>
                        <a:cs typeface="Arial"/>
                        <a:sym typeface="Arial"/>
                      </a:endParaRPr>
                    </a:p>
                    <a:p>
                      <a:endParaRPr lang="es-CO" dirty="0" smtClean="0"/>
                    </a:p>
                  </a:txBody>
                  <a:tcPr>
                    <a:solidFill>
                      <a:schemeClr val="bg1"/>
                    </a:solidFill>
                  </a:tcPr>
                </a:tc>
                <a:extLst>
                  <a:ext uri="{0D108BD9-81ED-4DB2-BD59-A6C34878D82A}">
                    <a16:rowId xmlns:a16="http://schemas.microsoft.com/office/drawing/2014/main" val="2239377573"/>
                  </a:ext>
                </a:extLst>
              </a:tr>
            </a:tbl>
          </a:graphicData>
        </a:graphic>
      </p:graphicFrame>
      <p:sp>
        <p:nvSpPr>
          <p:cNvPr id="11" name="Rectángulo 10"/>
          <p:cNvSpPr/>
          <p:nvPr/>
        </p:nvSpPr>
        <p:spPr>
          <a:xfrm>
            <a:off x="1484179" y="3451232"/>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Evaluación integral de proyectos</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u="sng" dirty="0">
                <a:hlinkClick r:id="rId6"/>
              </a:rPr>
              <a:t>https://</a:t>
            </a:r>
            <a:r>
              <a:rPr lang="es-CO" u="sng" dirty="0" smtClean="0">
                <a:hlinkClick r:id="rId6"/>
              </a:rPr>
              <a:t>www.youtube.com/watch?v=KuP5Xx113G0</a:t>
            </a:r>
            <a:endParaRPr lang="es-CO" u="sng" dirty="0" smtClean="0"/>
          </a:p>
          <a:p>
            <a:r>
              <a:rPr lang="es-CO" dirty="0" smtClean="0">
                <a:solidFill>
                  <a:srgbClr val="FF0000"/>
                </a:solidFill>
              </a:rPr>
              <a:t>Información:</a:t>
            </a:r>
            <a:r>
              <a:rPr lang="es-CO" dirty="0">
                <a:solidFill>
                  <a:schemeClr val="tx1"/>
                </a:solidFill>
              </a:rPr>
              <a:t> </a:t>
            </a:r>
            <a:r>
              <a:rPr lang="es-CO" dirty="0">
                <a:hlinkClick r:id="rId7"/>
              </a:rPr>
              <a:t>Universidad de Ingeniería y Tecnología - UTEC</a:t>
            </a:r>
            <a:r>
              <a:rPr lang="es-CO" dirty="0" smtClean="0">
                <a:solidFill>
                  <a:schemeClr val="tx1"/>
                </a:solidFill>
              </a:rPr>
              <a:t>. 2016.</a:t>
            </a:r>
            <a:r>
              <a:rPr lang="es-CO" dirty="0" smtClean="0"/>
              <a:t>. </a:t>
            </a:r>
            <a:r>
              <a:rPr lang="es-CO" dirty="0" smtClean="0">
                <a:solidFill>
                  <a:schemeClr val="tx1"/>
                </a:solidFill>
              </a:rPr>
              <a:t>[Archivo de video]. </a:t>
            </a:r>
            <a:r>
              <a:rPr lang="es-CO" dirty="0">
                <a:solidFill>
                  <a:schemeClr val="tx1"/>
                </a:solidFill>
              </a:rPr>
              <a:t>Recuperado de</a:t>
            </a:r>
            <a:r>
              <a:rPr lang="es-CO" dirty="0" smtClean="0">
                <a:solidFill>
                  <a:schemeClr val="tx1"/>
                </a:solidFill>
              </a:rPr>
              <a:t>: </a:t>
            </a:r>
            <a:r>
              <a:rPr lang="es-CO" u="sng" dirty="0">
                <a:hlinkClick r:id="rId6"/>
              </a:rPr>
              <a:t>https://www.youtube.com/watch?v=KuP5Xx113G0</a:t>
            </a:r>
            <a:endParaRPr lang="es-CO" dirty="0">
              <a:solidFill>
                <a:srgbClr val="FF0000"/>
              </a:solidFill>
            </a:endParaRPr>
          </a:p>
        </p:txBody>
      </p:sp>
      <p:sp>
        <p:nvSpPr>
          <p:cNvPr id="12" name="CuadroTexto 11"/>
          <p:cNvSpPr txBox="1"/>
          <p:nvPr/>
        </p:nvSpPr>
        <p:spPr>
          <a:xfrm>
            <a:off x="3762568" y="2957987"/>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 name="Rectángulo 1"/>
          <p:cNvSpPr/>
          <p:nvPr/>
        </p:nvSpPr>
        <p:spPr>
          <a:xfrm>
            <a:off x="0" y="95388"/>
            <a:ext cx="3762568" cy="369332"/>
          </a:xfrm>
          <a:prstGeom prst="rect">
            <a:avLst/>
          </a:prstGeom>
        </p:spPr>
        <p:txBody>
          <a:bodyPr wrap="none">
            <a:spAutoFit/>
          </a:bodyPr>
          <a:lstStyle/>
          <a:p>
            <a:r>
              <a:rPr lang="es-ES" sz="1800" b="1" dirty="0">
                <a:latin typeface="Arial" panose="020B0604020202020204" pitchFamily="34" charset="0"/>
                <a:ea typeface="Times New Roman" panose="02020603050405020304" pitchFamily="18" charset="0"/>
              </a:rPr>
              <a:t>Valoración integral de proyectos</a:t>
            </a:r>
            <a:endParaRPr lang="es-CO" sz="1800" dirty="0"/>
          </a:p>
        </p:txBody>
      </p:sp>
      <p:sp>
        <p:nvSpPr>
          <p:cNvPr id="16" name="Rectángulo 15"/>
          <p:cNvSpPr/>
          <p:nvPr/>
        </p:nvSpPr>
        <p:spPr>
          <a:xfrm>
            <a:off x="5098062" y="5734463"/>
            <a:ext cx="1393720" cy="41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7" name="Rectángulo 16"/>
          <p:cNvSpPr/>
          <p:nvPr/>
        </p:nvSpPr>
        <p:spPr>
          <a:xfrm>
            <a:off x="5098062" y="7434005"/>
            <a:ext cx="1393720" cy="41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8" name="Rectángulo 17"/>
          <p:cNvSpPr/>
          <p:nvPr/>
        </p:nvSpPr>
        <p:spPr>
          <a:xfrm>
            <a:off x="5237399" y="8898290"/>
            <a:ext cx="1393720" cy="41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Tree>
    <p:extLst>
      <p:ext uri="{BB962C8B-B14F-4D97-AF65-F5344CB8AC3E}">
        <p14:creationId xmlns:p14="http://schemas.microsoft.com/office/powerpoint/2010/main" val="252403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sme_oa3_rama4b</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4141913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765227608"/>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Concéntrese</a:t>
                      </a:r>
                      <a:endParaRPr lang="es-CO" sz="1200" b="0" i="0" u="none" strike="noStrike" cap="none" dirty="0" smtClean="0">
                        <a:solidFill>
                          <a:srgbClr val="00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Abajo</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717609337"/>
              </p:ext>
            </p:extLst>
          </p:nvPr>
        </p:nvGraphicFramePr>
        <p:xfrm>
          <a:off x="0" y="1843839"/>
          <a:ext cx="12192000" cy="435864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201822211"/>
                  </a:ext>
                </a:extLst>
              </a:tr>
            </a:tbl>
          </a:graphicData>
        </a:graphic>
      </p:graphicFrame>
      <p:sp>
        <p:nvSpPr>
          <p:cNvPr id="3" name="Rectangle 1"/>
          <p:cNvSpPr>
            <a:spLocks noChangeArrowheads="1"/>
          </p:cNvSpPr>
          <p:nvPr/>
        </p:nvSpPr>
        <p:spPr bwMode="auto">
          <a:xfrm>
            <a:off x="3336614" y="2002319"/>
            <a:ext cx="5108771" cy="2879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100" b="0" i="1" u="none" strike="noStrike" cap="none" normalizeH="0" baseline="0" dirty="0" smtClean="0">
                <a:ln>
                  <a:noFill/>
                </a:ln>
                <a:solidFill>
                  <a:schemeClr val="bg1">
                    <a:lumMod val="50000"/>
                  </a:schemeClr>
                </a:solidFill>
                <a:effectLst/>
                <a:latin typeface="inherit"/>
              </a:rPr>
              <a:t>Empareja los conceptos con las imágenes.</a:t>
            </a:r>
            <a:endParaRPr kumimoji="0" lang="es-CO" altLang="es-CO" sz="1800" b="0" i="1" u="none" strike="noStrike" cap="none" normalizeH="0" baseline="0" dirty="0" smtClean="0">
              <a:ln>
                <a:noFill/>
              </a:ln>
              <a:solidFill>
                <a:schemeClr val="bg1">
                  <a:lumMod val="50000"/>
                </a:schemeClr>
              </a:solidFill>
              <a:effectLst/>
              <a:latin typeface="Arial" panose="020B0604020202020204" pitchFamily="34" charset="0"/>
            </a:endParaRPr>
          </a:p>
        </p:txBody>
      </p:sp>
      <p:sp>
        <p:nvSpPr>
          <p:cNvPr id="4" name="Rectángulo 3"/>
          <p:cNvSpPr/>
          <p:nvPr/>
        </p:nvSpPr>
        <p:spPr>
          <a:xfrm>
            <a:off x="8357731" y="2359302"/>
            <a:ext cx="2707903" cy="1675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Proyecto privado</a:t>
            </a:r>
            <a:endParaRPr lang="es-CO" dirty="0"/>
          </a:p>
        </p:txBody>
      </p:sp>
      <p:sp>
        <p:nvSpPr>
          <p:cNvPr id="11" name="Rectángulo 10"/>
          <p:cNvSpPr/>
          <p:nvPr/>
        </p:nvSpPr>
        <p:spPr>
          <a:xfrm>
            <a:off x="1464562" y="4575546"/>
            <a:ext cx="2746786" cy="155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Valoración financiera</a:t>
            </a:r>
            <a:endParaRPr lang="es-CO" dirty="0"/>
          </a:p>
        </p:txBody>
      </p:sp>
      <p:sp>
        <p:nvSpPr>
          <p:cNvPr id="18" name="Rectángulo 17"/>
          <p:cNvSpPr/>
          <p:nvPr/>
        </p:nvSpPr>
        <p:spPr>
          <a:xfrm>
            <a:off x="0" y="95388"/>
            <a:ext cx="3762568" cy="369332"/>
          </a:xfrm>
          <a:prstGeom prst="rect">
            <a:avLst/>
          </a:prstGeom>
        </p:spPr>
        <p:txBody>
          <a:bodyPr wrap="none">
            <a:spAutoFit/>
          </a:bodyPr>
          <a:lstStyle/>
          <a:p>
            <a:r>
              <a:rPr lang="es-ES" sz="1800" b="1" dirty="0">
                <a:latin typeface="Arial" panose="020B0604020202020204" pitchFamily="34" charset="0"/>
                <a:ea typeface="Times New Roman" panose="02020603050405020304" pitchFamily="18" charset="0"/>
              </a:rPr>
              <a:t>Valoración integral de proyectos</a:t>
            </a:r>
            <a:endParaRPr lang="es-CO" sz="1800" dirty="0"/>
          </a:p>
        </p:txBody>
      </p:sp>
      <p:pic>
        <p:nvPicPr>
          <p:cNvPr id="5" name="Picture 2" descr="Doble exposición de hombres de negocios y mujeres de negocios apretón de manos sobre el fondo del gráfico del mercado de valores y el centro de Nueva York. Concepto de transacciones financieras y procesamiento de transacci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85" y="2474249"/>
            <a:ext cx="3267615" cy="185164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de flecha 6"/>
          <p:cNvCxnSpPr/>
          <p:nvPr/>
        </p:nvCxnSpPr>
        <p:spPr>
          <a:xfrm flipV="1">
            <a:off x="3670461" y="4127322"/>
            <a:ext cx="0" cy="934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4" descr="Examen de los planes y fondos de inversión para la compra de activos e inmueb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474" y="4357541"/>
            <a:ext cx="2502972" cy="17520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ector recto de flecha 14"/>
          <p:cNvCxnSpPr/>
          <p:nvPr/>
        </p:nvCxnSpPr>
        <p:spPr>
          <a:xfrm flipV="1">
            <a:off x="6477013" y="3379385"/>
            <a:ext cx="2348408" cy="1578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6" descr="Concepto de tecnología financiera. Gráfico de existencias. Inversión. Finte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6432" y="2480077"/>
            <a:ext cx="2796631" cy="1663996"/>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ector recto de flecha 19"/>
          <p:cNvCxnSpPr/>
          <p:nvPr/>
        </p:nvCxnSpPr>
        <p:spPr>
          <a:xfrm flipH="1" flipV="1">
            <a:off x="6688183" y="3670663"/>
            <a:ext cx="2132682" cy="15861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8368861" y="4300361"/>
            <a:ext cx="2707903" cy="1675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Búsqueda de inversionistas</a:t>
            </a:r>
            <a:endParaRPr lang="es-CO" dirty="0"/>
          </a:p>
        </p:txBody>
      </p:sp>
    </p:spTree>
    <p:extLst>
      <p:ext uri="{BB962C8B-B14F-4D97-AF65-F5344CB8AC3E}">
        <p14:creationId xmlns:p14="http://schemas.microsoft.com/office/powerpoint/2010/main" val="56965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245"/>
        <p:cNvGrpSpPr/>
        <p:nvPr/>
      </p:nvGrpSpPr>
      <p:grpSpPr>
        <a:xfrm>
          <a:off x="0" y="0"/>
          <a:ext cx="0" cy="0"/>
          <a:chOff x="0" y="0"/>
          <a:chExt cx="0" cy="0"/>
        </a:xfrm>
      </p:grpSpPr>
      <p:sp>
        <p:nvSpPr>
          <p:cNvPr id="246" name="Google Shape;24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latin typeface="Arial"/>
                <a:ea typeface="Arial"/>
                <a:cs typeface="Arial"/>
                <a:sym typeface="Arial"/>
              </a:rPr>
              <a:t>Bienvenida</a:t>
            </a:r>
            <a:endParaRPr dirty="0">
              <a:solidFill>
                <a:srgbClr val="00C000"/>
              </a:solidFill>
              <a:latin typeface="Arial"/>
              <a:ea typeface="Arial"/>
              <a:cs typeface="Arial"/>
              <a:sym typeface="Arial"/>
            </a:endParaRPr>
          </a:p>
        </p:txBody>
      </p:sp>
      <p:sp>
        <p:nvSpPr>
          <p:cNvPr id="247" name="Google Shape;24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err="1" smtClean="0">
                <a:solidFill>
                  <a:srgbClr val="00C000"/>
                </a:solidFill>
                <a:latin typeface="Arial"/>
                <a:ea typeface="Arial"/>
                <a:cs typeface="Arial"/>
                <a:sym typeface="Arial"/>
              </a:rPr>
              <a:t>sme_bienvenida</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1712208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96"/>
        <p:cNvGrpSpPr/>
        <p:nvPr/>
      </p:nvGrpSpPr>
      <p:grpSpPr>
        <a:xfrm>
          <a:off x="0" y="0"/>
          <a:ext cx="0" cy="0"/>
          <a:chOff x="0" y="0"/>
          <a:chExt cx="0" cy="0"/>
        </a:xfrm>
      </p:grpSpPr>
      <p:sp>
        <p:nvSpPr>
          <p:cNvPr id="1097" name="Google Shape;1097;p16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1</a:t>
            </a:r>
            <a:endParaRPr dirty="0">
              <a:solidFill>
                <a:srgbClr val="00C000"/>
              </a:solidFill>
            </a:endParaRPr>
          </a:p>
        </p:txBody>
      </p:sp>
      <p:sp>
        <p:nvSpPr>
          <p:cNvPr id="1098" name="Google Shape;1098;p16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a:t>
            </a:r>
            <a:r>
              <a:rPr lang="es-ES" dirty="0" smtClean="0">
                <a:solidFill>
                  <a:srgbClr val="00C000"/>
                </a:solidFill>
                <a:latin typeface="Arial"/>
                <a:ea typeface="Arial"/>
                <a:cs typeface="Arial"/>
                <a:sym typeface="Arial"/>
              </a:rPr>
              <a:t>_oa3_hoja1</a:t>
            </a:r>
            <a:endParaRPr dirty="0">
              <a:solidFill>
                <a:srgbClr val="00C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graphicFrame>
        <p:nvGraphicFramePr>
          <p:cNvPr id="6" name="Google Shape;926;p138"/>
          <p:cNvGraphicFramePr/>
          <p:nvPr>
            <p:extLst>
              <p:ext uri="{D42A27DB-BD31-4B8C-83A1-F6EECF244321}">
                <p14:modId xmlns:p14="http://schemas.microsoft.com/office/powerpoint/2010/main" val="3731817121"/>
              </p:ext>
            </p:extLst>
          </p:nvPr>
        </p:nvGraphicFramePr>
        <p:xfrm>
          <a:off x="25200" y="439392"/>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Poner botón descargable con el caso </a:t>
                      </a:r>
                      <a:r>
                        <a:rPr lang="es-CO" sz="1200" dirty="0" err="1" smtClean="0">
                          <a:solidFill>
                            <a:srgbClr val="FF0000"/>
                          </a:solidFill>
                          <a:latin typeface="Arial"/>
                          <a:ea typeface="Arial"/>
                          <a:cs typeface="Arial"/>
                          <a:sym typeface="Arial"/>
                        </a:rPr>
                        <a:t>Robin</a:t>
                      </a:r>
                      <a:r>
                        <a:rPr lang="es-CO" sz="1200" dirty="0" smtClean="0">
                          <a:solidFill>
                            <a:srgbClr val="FF0000"/>
                          </a:solidFill>
                          <a:latin typeface="Arial"/>
                          <a:ea typeface="Arial"/>
                          <a:cs typeface="Arial"/>
                          <a:sym typeface="Arial"/>
                        </a:rPr>
                        <a:t> Hood que se anexa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8" name="Rectángulo 7"/>
          <p:cNvSpPr/>
          <p:nvPr/>
        </p:nvSpPr>
        <p:spPr>
          <a:xfrm>
            <a:off x="12600" y="1262790"/>
            <a:ext cx="12192000" cy="307884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0" name="Rectángulo 9"/>
          <p:cNvSpPr/>
          <p:nvPr/>
        </p:nvSpPr>
        <p:spPr>
          <a:xfrm>
            <a:off x="107507" y="4341631"/>
            <a:ext cx="11483302" cy="253916"/>
          </a:xfrm>
          <a:prstGeom prst="rect">
            <a:avLst/>
          </a:prstGeom>
        </p:spPr>
        <p:txBody>
          <a:bodyPr wrap="square">
            <a:spAutoFit/>
          </a:bodyPr>
          <a:lstStyle/>
          <a:p>
            <a:pPr algn="just">
              <a:tabLst>
                <a:tab pos="2806065" algn="ctr"/>
                <a:tab pos="5612130" algn="r"/>
                <a:tab pos="449580" algn="l"/>
              </a:tabLst>
            </a:pPr>
            <a:endParaRPr lang="es-CO" sz="1050" b="1" dirty="0">
              <a:solidFill>
                <a:schemeClr val="tx1"/>
              </a:solidFill>
              <a:effectLst/>
              <a:latin typeface="Times New Roman" panose="02020603050405020304" pitchFamily="18" charset="0"/>
              <a:ea typeface="Times New Roman" panose="02020603050405020304" pitchFamily="18" charset="0"/>
            </a:endParaRPr>
          </a:p>
        </p:txBody>
      </p:sp>
      <p:sp>
        <p:nvSpPr>
          <p:cNvPr id="9" name="Rectángulo 8"/>
          <p:cNvSpPr/>
          <p:nvPr/>
        </p:nvSpPr>
        <p:spPr>
          <a:xfrm>
            <a:off x="0" y="0"/>
            <a:ext cx="6064481" cy="461665"/>
          </a:xfrm>
          <a:prstGeom prst="rect">
            <a:avLst/>
          </a:prstGeom>
        </p:spPr>
        <p:txBody>
          <a:bodyPr wrap="none">
            <a:spAutoFit/>
          </a:bodyPr>
          <a:lstStyle/>
          <a:p>
            <a:r>
              <a:rPr lang="es-ES" sz="2400" b="1" dirty="0">
                <a:latin typeface="Arial" panose="020B0604020202020204" pitchFamily="34" charset="0"/>
                <a:ea typeface="Times New Roman" panose="02020603050405020304" pitchFamily="18" charset="0"/>
              </a:rPr>
              <a:t>Tomando </a:t>
            </a:r>
            <a:r>
              <a:rPr lang="es-ES" sz="2400" b="1" dirty="0" smtClean="0">
                <a:latin typeface="Arial" panose="020B0604020202020204" pitchFamily="34" charset="0"/>
                <a:ea typeface="Times New Roman" panose="02020603050405020304" pitchFamily="18" charset="0"/>
              </a:rPr>
              <a:t>decisiones </a:t>
            </a:r>
            <a:r>
              <a:rPr lang="es-ES" sz="2400" b="1" dirty="0">
                <a:latin typeface="Arial" panose="020B0604020202020204" pitchFamily="34" charset="0"/>
                <a:ea typeface="Times New Roman" panose="02020603050405020304" pitchFamily="18" charset="0"/>
              </a:rPr>
              <a:t>para los </a:t>
            </a:r>
            <a:r>
              <a:rPr lang="es-ES" sz="2400" b="1" dirty="0" smtClean="0">
                <a:latin typeface="Arial" panose="020B0604020202020204" pitchFamily="34" charset="0"/>
                <a:ea typeface="Times New Roman" panose="02020603050405020304" pitchFamily="18" charset="0"/>
              </a:rPr>
              <a:t>proyectos</a:t>
            </a:r>
            <a:endParaRPr lang="es-CO" sz="2400" dirty="0"/>
          </a:p>
        </p:txBody>
      </p:sp>
      <p:sp>
        <p:nvSpPr>
          <p:cNvPr id="4" name="Rectángulo 3"/>
          <p:cNvSpPr/>
          <p:nvPr/>
        </p:nvSpPr>
        <p:spPr>
          <a:xfrm>
            <a:off x="25199" y="1361683"/>
            <a:ext cx="10568777" cy="1323439"/>
          </a:xfrm>
          <a:prstGeom prst="rect">
            <a:avLst/>
          </a:prstGeom>
        </p:spPr>
        <p:txBody>
          <a:bodyPr wrap="square">
            <a:spAutoFit/>
          </a:bodyPr>
          <a:lstStyle/>
          <a:p>
            <a:pPr algn="just"/>
            <a:r>
              <a:rPr lang="es-CO" sz="1600" dirty="0">
                <a:latin typeface="+mn-lt"/>
                <a:ea typeface="Times New Roman" panose="02020603050405020304" pitchFamily="18" charset="0"/>
              </a:rPr>
              <a:t>Según los documentos expuestos en la Rama 1, </a:t>
            </a:r>
            <a:r>
              <a:rPr lang="es-CO" sz="1600" dirty="0" smtClean="0">
                <a:latin typeface="+mn-lt"/>
                <a:ea typeface="Times New Roman" panose="02020603050405020304" pitchFamily="18" charset="0"/>
              </a:rPr>
              <a:t>responde </a:t>
            </a:r>
            <a:r>
              <a:rPr lang="es-CO" sz="1600" dirty="0">
                <a:latin typeface="+mn-lt"/>
                <a:ea typeface="Times New Roman" panose="02020603050405020304" pitchFamily="18" charset="0"/>
              </a:rPr>
              <a:t>estas inquietudes</a:t>
            </a:r>
            <a:r>
              <a:rPr lang="es-CO" sz="1600" dirty="0" smtClean="0">
                <a:latin typeface="+mn-lt"/>
                <a:ea typeface="Times New Roman" panose="02020603050405020304" pitchFamily="18" charset="0"/>
              </a:rPr>
              <a:t>:</a:t>
            </a:r>
          </a:p>
          <a:p>
            <a:pPr algn="just"/>
            <a:endParaRPr lang="es-CO" sz="1600" dirty="0">
              <a:latin typeface="+mn-lt"/>
              <a:ea typeface="Times New Roman" panose="02020603050405020304" pitchFamily="18" charset="0"/>
            </a:endParaRPr>
          </a:p>
          <a:p>
            <a:pPr marL="285750" indent="-285750" algn="just">
              <a:buFont typeface="Arial" panose="020B0604020202020204" pitchFamily="34" charset="0"/>
              <a:buChar char="•"/>
            </a:pPr>
            <a:r>
              <a:rPr lang="es-CO" sz="1600" dirty="0">
                <a:latin typeface="+mn-lt"/>
                <a:ea typeface="Times New Roman" panose="02020603050405020304" pitchFamily="18" charset="0"/>
              </a:rPr>
              <a:t>¿Cómo es posible tomar decisiones sobre un proyecto si el futuro es y siempre será incierto?</a:t>
            </a:r>
          </a:p>
          <a:p>
            <a:pPr marL="285750" indent="-285750" algn="just">
              <a:buFont typeface="Arial" panose="020B0604020202020204" pitchFamily="34" charset="0"/>
              <a:buChar char="•"/>
            </a:pPr>
            <a:r>
              <a:rPr lang="es-CO" sz="1600" dirty="0">
                <a:latin typeface="+mn-lt"/>
                <a:ea typeface="Times New Roman" panose="02020603050405020304" pitchFamily="18" charset="0"/>
              </a:rPr>
              <a:t>¿Las decisiones perfectas existen? ¿Cómo podemos afinar nuestras decisiones en los proyectos?</a:t>
            </a:r>
          </a:p>
          <a:p>
            <a:pPr marL="285750" indent="-285750" algn="just">
              <a:buFont typeface="Arial" panose="020B0604020202020204" pitchFamily="34" charset="0"/>
              <a:buChar char="•"/>
            </a:pPr>
            <a:r>
              <a:rPr lang="es-CO" sz="1600" dirty="0">
                <a:latin typeface="+mn-lt"/>
                <a:ea typeface="Times New Roman" panose="02020603050405020304" pitchFamily="18" charset="0"/>
              </a:rPr>
              <a:t>¿Será aplicable a la idea de </a:t>
            </a:r>
            <a:r>
              <a:rPr lang="es-CO" sz="1600" dirty="0" smtClean="0">
                <a:latin typeface="+mn-lt"/>
                <a:ea typeface="Times New Roman" panose="02020603050405020304" pitchFamily="18" charset="0"/>
              </a:rPr>
              <a:t>proyecto </a:t>
            </a:r>
            <a:r>
              <a:rPr lang="es-CO" sz="1600" dirty="0">
                <a:latin typeface="+mn-lt"/>
                <a:ea typeface="Times New Roman" panose="02020603050405020304" pitchFamily="18" charset="0"/>
              </a:rPr>
              <a:t>desarrollada en la NAVE?</a:t>
            </a:r>
            <a:endParaRPr lang="es-CO" sz="1600" dirty="0">
              <a:effectLst/>
              <a:latin typeface="+mn-lt"/>
              <a:ea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2</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a:t>
            </a:r>
            <a:r>
              <a:rPr lang="es-ES" dirty="0" smtClean="0">
                <a:solidFill>
                  <a:srgbClr val="00C000"/>
                </a:solidFill>
                <a:latin typeface="Arial"/>
                <a:ea typeface="Arial"/>
                <a:cs typeface="Arial"/>
                <a:sym typeface="Arial"/>
              </a:rPr>
              <a:t>_oa3_hoja2</a:t>
            </a:r>
            <a:endParaRPr dirty="0">
              <a:solidFill>
                <a:srgbClr val="00C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4232902463"/>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278239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a:t>Según los documentos expuestos en la Rama 2, responda estas inquietudes:</a:t>
            </a:r>
          </a:p>
          <a:p>
            <a:r>
              <a:rPr lang="es-CO"/>
              <a:t>¿Cómo la simulación nos puede ayudar en la determinación del riesgo y la toma de decisiones?</a:t>
            </a:r>
          </a:p>
          <a:p>
            <a:r>
              <a:rPr lang="es-CO"/>
              <a:t>¿El riesgo de un proyecto se puede controlar?</a:t>
            </a:r>
          </a:p>
          <a:p>
            <a:r>
              <a:rPr lang="es-CO"/>
              <a:t>¿Será aplicable a la idea de Proyecto desarrollada en la NAVE?</a:t>
            </a:r>
          </a:p>
        </p:txBody>
      </p:sp>
      <p:sp>
        <p:nvSpPr>
          <p:cNvPr id="10" name="Rectángulo 9"/>
          <p:cNvSpPr/>
          <p:nvPr/>
        </p:nvSpPr>
        <p:spPr>
          <a:xfrm>
            <a:off x="0" y="-99843"/>
            <a:ext cx="5105885" cy="461665"/>
          </a:xfrm>
          <a:prstGeom prst="rect">
            <a:avLst/>
          </a:prstGeom>
        </p:spPr>
        <p:txBody>
          <a:bodyPr wrap="none">
            <a:spAutoFit/>
          </a:bodyPr>
          <a:lstStyle/>
          <a:p>
            <a:r>
              <a:rPr lang="es-ES" sz="2400" b="1" dirty="0">
                <a:latin typeface="Arial" panose="020B0604020202020204" pitchFamily="34" charset="0"/>
                <a:ea typeface="Times New Roman" panose="02020603050405020304" pitchFamily="18" charset="0"/>
              </a:rPr>
              <a:t>El </a:t>
            </a:r>
            <a:r>
              <a:rPr lang="es-ES" sz="2400" b="1" dirty="0" smtClean="0">
                <a:latin typeface="Arial" panose="020B0604020202020204" pitchFamily="34" charset="0"/>
                <a:ea typeface="Times New Roman" panose="02020603050405020304" pitchFamily="18" charset="0"/>
              </a:rPr>
              <a:t>riesgo </a:t>
            </a:r>
            <a:r>
              <a:rPr lang="es-ES" sz="2400" b="1" dirty="0">
                <a:latin typeface="Arial" panose="020B0604020202020204" pitchFamily="34" charset="0"/>
                <a:ea typeface="Times New Roman" panose="02020603050405020304" pitchFamily="18" charset="0"/>
              </a:rPr>
              <a:t>y la </a:t>
            </a:r>
            <a:r>
              <a:rPr lang="es-ES" sz="2400" b="1" dirty="0" smtClean="0">
                <a:latin typeface="Arial" panose="020B0604020202020204" pitchFamily="34" charset="0"/>
                <a:ea typeface="Times New Roman" panose="02020603050405020304" pitchFamily="18" charset="0"/>
              </a:rPr>
              <a:t>toma </a:t>
            </a:r>
            <a:r>
              <a:rPr lang="es-ES" sz="2400" b="1" dirty="0">
                <a:latin typeface="Arial" panose="020B0604020202020204" pitchFamily="34" charset="0"/>
                <a:ea typeface="Times New Roman" panose="02020603050405020304" pitchFamily="18" charset="0"/>
              </a:rPr>
              <a:t>de </a:t>
            </a:r>
            <a:r>
              <a:rPr lang="es-ES" sz="2400" b="1" dirty="0" smtClean="0">
                <a:latin typeface="Arial" panose="020B0604020202020204" pitchFamily="34" charset="0"/>
                <a:ea typeface="Times New Roman" panose="02020603050405020304" pitchFamily="18" charset="0"/>
              </a:rPr>
              <a:t>decisiones </a:t>
            </a:r>
            <a:endParaRPr lang="es-CO" sz="2400" dirty="0"/>
          </a:p>
        </p:txBody>
      </p:sp>
      <p:sp>
        <p:nvSpPr>
          <p:cNvPr id="3" name="Rectángulo 2"/>
          <p:cNvSpPr/>
          <p:nvPr/>
        </p:nvSpPr>
        <p:spPr>
          <a:xfrm>
            <a:off x="187235" y="1337927"/>
            <a:ext cx="11569336" cy="1323439"/>
          </a:xfrm>
          <a:prstGeom prst="rect">
            <a:avLst/>
          </a:prstGeom>
        </p:spPr>
        <p:txBody>
          <a:bodyPr wrap="square">
            <a:spAutoFit/>
          </a:bodyPr>
          <a:lstStyle/>
          <a:p>
            <a:pPr algn="just"/>
            <a:r>
              <a:rPr lang="es-CO" sz="1600" dirty="0">
                <a:latin typeface="+mn-lt"/>
                <a:ea typeface="Times New Roman" panose="02020603050405020304" pitchFamily="18" charset="0"/>
              </a:rPr>
              <a:t>Según los documentos expuestos en la Rama 2, </a:t>
            </a:r>
            <a:r>
              <a:rPr lang="es-CO" sz="1600" dirty="0" smtClean="0">
                <a:latin typeface="+mn-lt"/>
                <a:ea typeface="Times New Roman" panose="02020603050405020304" pitchFamily="18" charset="0"/>
              </a:rPr>
              <a:t>responde </a:t>
            </a:r>
            <a:r>
              <a:rPr lang="es-CO" sz="1600" dirty="0">
                <a:latin typeface="+mn-lt"/>
                <a:ea typeface="Times New Roman" panose="02020603050405020304" pitchFamily="18" charset="0"/>
              </a:rPr>
              <a:t>estas inquietudes</a:t>
            </a:r>
            <a:r>
              <a:rPr lang="es-CO" sz="1600" dirty="0" smtClean="0">
                <a:latin typeface="+mn-lt"/>
                <a:ea typeface="Times New Roman" panose="02020603050405020304" pitchFamily="18" charset="0"/>
              </a:rPr>
              <a:t>:</a:t>
            </a:r>
          </a:p>
          <a:p>
            <a:pPr algn="just"/>
            <a:endParaRPr lang="es-CO" sz="1600" dirty="0">
              <a:latin typeface="+mn-lt"/>
              <a:ea typeface="Times New Roman" panose="02020603050405020304" pitchFamily="18" charset="0"/>
            </a:endParaRPr>
          </a:p>
          <a:p>
            <a:pPr marL="285750" indent="-285750" algn="just">
              <a:buFont typeface="Arial" panose="020B0604020202020204" pitchFamily="34" charset="0"/>
              <a:buChar char="•"/>
            </a:pPr>
            <a:r>
              <a:rPr lang="es-CO" sz="1600" dirty="0">
                <a:latin typeface="+mn-lt"/>
                <a:ea typeface="Times New Roman" panose="02020603050405020304" pitchFamily="18" charset="0"/>
              </a:rPr>
              <a:t>¿Cómo la simulación nos puede ayudar en la determinación del riesgo y la toma de decisiones?</a:t>
            </a:r>
          </a:p>
          <a:p>
            <a:pPr marL="285750" indent="-285750" algn="just">
              <a:buFont typeface="Arial" panose="020B0604020202020204" pitchFamily="34" charset="0"/>
              <a:buChar char="•"/>
            </a:pPr>
            <a:r>
              <a:rPr lang="es-CO" sz="1600" dirty="0">
                <a:latin typeface="+mn-lt"/>
                <a:ea typeface="Times New Roman" panose="02020603050405020304" pitchFamily="18" charset="0"/>
              </a:rPr>
              <a:t>¿El riesgo de un proyecto se puede controlar?</a:t>
            </a:r>
          </a:p>
          <a:p>
            <a:pPr marL="285750" indent="-285750" algn="just">
              <a:buFont typeface="Arial" panose="020B0604020202020204" pitchFamily="34" charset="0"/>
              <a:buChar char="•"/>
            </a:pPr>
            <a:r>
              <a:rPr lang="es-CO" sz="1600" dirty="0">
                <a:latin typeface="+mn-lt"/>
                <a:ea typeface="Times New Roman" panose="02020603050405020304" pitchFamily="18" charset="0"/>
              </a:rPr>
              <a:t>¿Será aplicable a la idea de </a:t>
            </a:r>
            <a:r>
              <a:rPr lang="es-CO" sz="1600" dirty="0" smtClean="0">
                <a:latin typeface="+mn-lt"/>
                <a:ea typeface="Times New Roman" panose="02020603050405020304" pitchFamily="18" charset="0"/>
              </a:rPr>
              <a:t>proyecto </a:t>
            </a:r>
            <a:r>
              <a:rPr lang="es-CO" sz="1600" dirty="0">
                <a:latin typeface="+mn-lt"/>
                <a:ea typeface="Times New Roman" panose="02020603050405020304" pitchFamily="18" charset="0"/>
              </a:rPr>
              <a:t>desarrollada en la NAVE?</a:t>
            </a:r>
            <a:endParaRPr lang="es-CO" sz="1600" dirty="0">
              <a:effectLst/>
              <a:latin typeface="+mn-lt"/>
              <a:ea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a:t>
            </a:r>
            <a:r>
              <a:rPr lang="es-ES" dirty="0" smtClean="0">
                <a:solidFill>
                  <a:srgbClr val="00C000"/>
                </a:solidFill>
              </a:rPr>
              <a:t>3</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a:t>
            </a:r>
            <a:r>
              <a:rPr lang="es-ES" dirty="0" smtClean="0">
                <a:solidFill>
                  <a:srgbClr val="00C000"/>
                </a:solidFill>
                <a:latin typeface="Arial"/>
                <a:ea typeface="Arial"/>
                <a:cs typeface="Arial"/>
                <a:sym typeface="Arial"/>
              </a:rPr>
              <a:t>_oa3_hoja3</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934074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178717210"/>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Composición</a:t>
                      </a:r>
                      <a:r>
                        <a:rPr lang="es-ES" sz="1200" baseline="0" dirty="0" smtClean="0">
                          <a:solidFill>
                            <a:srgbClr val="FF0000"/>
                          </a:solidFill>
                          <a:latin typeface="Arial"/>
                          <a:ea typeface="Arial"/>
                          <a:cs typeface="Arial"/>
                          <a:sym typeface="Arial"/>
                        </a:rPr>
                        <a:t> imagen. </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300362939</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163285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25200" y="-32632"/>
            <a:ext cx="4443845"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Valoración </a:t>
            </a:r>
            <a:r>
              <a:rPr lang="es-ES" sz="2000" b="1" dirty="0" smtClean="0">
                <a:latin typeface="Arial" panose="020B0604020202020204" pitchFamily="34" charset="0"/>
                <a:ea typeface="Times New Roman" panose="02020603050405020304" pitchFamily="18" charset="0"/>
              </a:rPr>
              <a:t>financiera </a:t>
            </a:r>
            <a:r>
              <a:rPr lang="es-ES" sz="2000" b="1" dirty="0">
                <a:latin typeface="Arial" panose="020B0604020202020204" pitchFamily="34" charset="0"/>
                <a:ea typeface="Times New Roman" panose="02020603050405020304" pitchFamily="18" charset="0"/>
              </a:rPr>
              <a:t>de </a:t>
            </a:r>
            <a:r>
              <a:rPr lang="es-ES" sz="2000" b="1" dirty="0" smtClean="0">
                <a:latin typeface="Arial" panose="020B0604020202020204" pitchFamily="34" charset="0"/>
                <a:ea typeface="Times New Roman" panose="02020603050405020304" pitchFamily="18" charset="0"/>
              </a:rPr>
              <a:t>proyectos</a:t>
            </a:r>
            <a:endParaRPr lang="es-CO" sz="2000" dirty="0"/>
          </a:p>
        </p:txBody>
      </p:sp>
      <p:sp>
        <p:nvSpPr>
          <p:cNvPr id="4" name="Rectángulo 3"/>
          <p:cNvSpPr/>
          <p:nvPr/>
        </p:nvSpPr>
        <p:spPr>
          <a:xfrm>
            <a:off x="151770" y="1201779"/>
            <a:ext cx="11448047" cy="1323439"/>
          </a:xfrm>
          <a:prstGeom prst="rect">
            <a:avLst/>
          </a:prstGeom>
        </p:spPr>
        <p:txBody>
          <a:bodyPr wrap="square">
            <a:spAutoFit/>
          </a:bodyPr>
          <a:lstStyle/>
          <a:p>
            <a:pPr algn="just"/>
            <a:r>
              <a:rPr lang="es-CO" sz="1600" dirty="0">
                <a:latin typeface="+mn-lt"/>
                <a:ea typeface="Times New Roman" panose="02020603050405020304" pitchFamily="18" charset="0"/>
              </a:rPr>
              <a:t>Según los documentos expuestos en la Rama 3, </a:t>
            </a:r>
            <a:r>
              <a:rPr lang="es-CO" sz="1600" dirty="0" smtClean="0">
                <a:latin typeface="+mn-lt"/>
                <a:ea typeface="Times New Roman" panose="02020603050405020304" pitchFamily="18" charset="0"/>
              </a:rPr>
              <a:t>responde </a:t>
            </a:r>
            <a:r>
              <a:rPr lang="es-CO" sz="1600" dirty="0">
                <a:latin typeface="+mn-lt"/>
                <a:ea typeface="Times New Roman" panose="02020603050405020304" pitchFamily="18" charset="0"/>
              </a:rPr>
              <a:t>estas inquietudes</a:t>
            </a:r>
            <a:r>
              <a:rPr lang="es-CO" sz="1600" dirty="0" smtClean="0">
                <a:latin typeface="+mn-lt"/>
                <a:ea typeface="Times New Roman" panose="02020603050405020304" pitchFamily="18" charset="0"/>
              </a:rPr>
              <a:t>:</a:t>
            </a:r>
          </a:p>
          <a:p>
            <a:pPr algn="just"/>
            <a:endParaRPr lang="es-CO" sz="1600" dirty="0">
              <a:latin typeface="+mn-lt"/>
              <a:ea typeface="Times New Roman" panose="02020603050405020304" pitchFamily="18" charset="0"/>
            </a:endParaRPr>
          </a:p>
          <a:p>
            <a:pPr marL="285750" indent="-285750" algn="just">
              <a:buFont typeface="Arial" panose="020B0604020202020204" pitchFamily="34" charset="0"/>
              <a:buChar char="•"/>
            </a:pPr>
            <a:r>
              <a:rPr lang="es-CO" sz="1600" dirty="0">
                <a:latin typeface="+mn-lt"/>
                <a:ea typeface="Times New Roman" panose="02020603050405020304" pitchFamily="18" charset="0"/>
              </a:rPr>
              <a:t>¿Una valoración financiera nos ofrecerá siempre una garantía de éxito para cualquier proyecto?</a:t>
            </a:r>
          </a:p>
          <a:p>
            <a:pPr marL="285750" indent="-285750" algn="just">
              <a:buFont typeface="Arial" panose="020B0604020202020204" pitchFamily="34" charset="0"/>
              <a:buChar char="•"/>
            </a:pPr>
            <a:r>
              <a:rPr lang="es-CO" sz="1600" dirty="0">
                <a:latin typeface="+mn-lt"/>
                <a:ea typeface="Times New Roman" panose="02020603050405020304" pitchFamily="18" charset="0"/>
              </a:rPr>
              <a:t>¿El riesgo existe en el ámbito financiero? ¿Cómo es posible determinarlo?</a:t>
            </a:r>
          </a:p>
          <a:p>
            <a:pPr marL="285750" indent="-285750" algn="just">
              <a:buFont typeface="Arial" panose="020B0604020202020204" pitchFamily="34" charset="0"/>
              <a:buChar char="•"/>
            </a:pPr>
            <a:r>
              <a:rPr lang="es-CO" sz="1600" dirty="0">
                <a:latin typeface="+mn-lt"/>
                <a:ea typeface="Times New Roman" panose="02020603050405020304" pitchFamily="18" charset="0"/>
              </a:rPr>
              <a:t>¿Será aplicable a la idea de </a:t>
            </a:r>
            <a:r>
              <a:rPr lang="es-CO" sz="1600" dirty="0" smtClean="0">
                <a:latin typeface="+mn-lt"/>
                <a:ea typeface="Times New Roman" panose="02020603050405020304" pitchFamily="18" charset="0"/>
              </a:rPr>
              <a:t>proyecto </a:t>
            </a:r>
            <a:r>
              <a:rPr lang="es-CO" sz="1600" dirty="0">
                <a:latin typeface="+mn-lt"/>
                <a:ea typeface="Times New Roman" panose="02020603050405020304" pitchFamily="18" charset="0"/>
              </a:rPr>
              <a:t>desarrollada en la NAVE?</a:t>
            </a:r>
            <a:endParaRPr lang="es-CO" sz="1600" dirty="0">
              <a:effectLst/>
              <a:latin typeface="+mn-lt"/>
              <a:ea typeface="Times New Roman" panose="02020603050405020304" pitchFamily="18" charset="0"/>
            </a:endParaRPr>
          </a:p>
        </p:txBody>
      </p:sp>
    </p:spTree>
    <p:extLst>
      <p:ext uri="{BB962C8B-B14F-4D97-AF65-F5344CB8AC3E}">
        <p14:creationId xmlns:p14="http://schemas.microsoft.com/office/powerpoint/2010/main" val="1497400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4</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pro2_oa1_hoja4</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69759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2312587856"/>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Solo texto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245582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25200" y="0"/>
            <a:ext cx="4953600" cy="461665"/>
          </a:xfrm>
          <a:prstGeom prst="rect">
            <a:avLst/>
          </a:prstGeom>
        </p:spPr>
        <p:txBody>
          <a:bodyPr wrap="none">
            <a:spAutoFit/>
          </a:bodyPr>
          <a:lstStyle/>
          <a:p>
            <a:r>
              <a:rPr lang="es-ES" sz="2400" b="1" dirty="0">
                <a:latin typeface="Arial" panose="020B0604020202020204" pitchFamily="34" charset="0"/>
                <a:ea typeface="Times New Roman" panose="02020603050405020304" pitchFamily="18" charset="0"/>
              </a:rPr>
              <a:t>Valoración integral de proyectos</a:t>
            </a:r>
            <a:endParaRPr lang="es-CO" sz="2400" dirty="0"/>
          </a:p>
        </p:txBody>
      </p:sp>
      <p:sp>
        <p:nvSpPr>
          <p:cNvPr id="4" name="Rectángulo 3"/>
          <p:cNvSpPr/>
          <p:nvPr/>
        </p:nvSpPr>
        <p:spPr>
          <a:xfrm>
            <a:off x="12600" y="1306304"/>
            <a:ext cx="11691720" cy="1815882"/>
          </a:xfrm>
          <a:prstGeom prst="rect">
            <a:avLst/>
          </a:prstGeom>
        </p:spPr>
        <p:txBody>
          <a:bodyPr wrap="square">
            <a:spAutoFit/>
          </a:bodyPr>
          <a:lstStyle/>
          <a:p>
            <a:pPr algn="just"/>
            <a:r>
              <a:rPr lang="es-CO" sz="1600" dirty="0">
                <a:latin typeface="Arial" panose="020B0604020202020204" pitchFamily="34" charset="0"/>
                <a:ea typeface="Times New Roman" panose="02020603050405020304" pitchFamily="18" charset="0"/>
              </a:rPr>
              <a:t>Según los documentos expuestos en la Rama 4, </a:t>
            </a:r>
            <a:r>
              <a:rPr lang="es-CO" sz="1600" dirty="0" smtClean="0">
                <a:latin typeface="Arial" panose="020B0604020202020204" pitchFamily="34" charset="0"/>
                <a:ea typeface="Times New Roman" panose="02020603050405020304" pitchFamily="18" charset="0"/>
              </a:rPr>
              <a:t>responde </a:t>
            </a:r>
            <a:r>
              <a:rPr lang="es-CO" sz="1600" dirty="0">
                <a:latin typeface="Arial" panose="020B0604020202020204" pitchFamily="34" charset="0"/>
                <a:ea typeface="Times New Roman" panose="02020603050405020304" pitchFamily="18" charset="0"/>
              </a:rPr>
              <a:t>estas inquietudes</a:t>
            </a:r>
            <a:r>
              <a:rPr lang="es-CO" sz="1600" dirty="0" smtClean="0">
                <a:latin typeface="Arial" panose="020B0604020202020204" pitchFamily="34" charset="0"/>
                <a:ea typeface="Times New Roman" panose="02020603050405020304" pitchFamily="18" charset="0"/>
              </a:rPr>
              <a:t>:</a:t>
            </a:r>
          </a:p>
          <a:p>
            <a:pPr algn="just"/>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¿La valoración financiera es suficiente para valorar integralmente un proyecto?</a:t>
            </a:r>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¿La valoración financiera siempre será la única forma de valorar proyectos privados y públicos?</a:t>
            </a:r>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¿Una valoración financiera es suficiente para convencer a cualquier inversionista?</a:t>
            </a:r>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¿Será aplicable a la idea de Proyecto desarrollada en la NAVE?</a:t>
            </a:r>
            <a:endParaRPr lang="es-CO" sz="1600" dirty="0">
              <a:latin typeface="Times New Roman" panose="02020603050405020304" pitchFamily="18" charset="0"/>
              <a:ea typeface="Times New Roman" panose="02020603050405020304" pitchFamily="18" charset="0"/>
            </a:endParaRPr>
          </a:p>
          <a:p>
            <a:pPr algn="just"/>
            <a:r>
              <a:rPr lang="es-ES" sz="1600" dirty="0" smtClean="0">
                <a:latin typeface="Arial" panose="020B0604020202020204" pitchFamily="34" charset="0"/>
                <a:ea typeface="Times New Roman" panose="02020603050405020304" pitchFamily="18" charset="0"/>
              </a:rPr>
              <a:t>p</a:t>
            </a:r>
            <a:endParaRPr lang="es-CO"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2418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60"/>
        <p:cNvGrpSpPr/>
        <p:nvPr/>
      </p:nvGrpSpPr>
      <p:grpSpPr>
        <a:xfrm>
          <a:off x="0" y="0"/>
          <a:ext cx="0" cy="0"/>
          <a:chOff x="0" y="0"/>
          <a:chExt cx="0" cy="0"/>
        </a:xfrm>
      </p:grpSpPr>
      <p:sp>
        <p:nvSpPr>
          <p:cNvPr id="1161" name="Google Shape;1161;p17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Socialización</a:t>
            </a:r>
            <a:endParaRPr dirty="0">
              <a:solidFill>
                <a:srgbClr val="00C000"/>
              </a:solidFill>
            </a:endParaRPr>
          </a:p>
        </p:txBody>
      </p:sp>
      <p:sp>
        <p:nvSpPr>
          <p:cNvPr id="1162" name="Google Shape;1162;p17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sme</a:t>
            </a:r>
            <a:r>
              <a:rPr lang="es-ES" dirty="0" smtClean="0">
                <a:solidFill>
                  <a:srgbClr val="00C000"/>
                </a:solidFill>
                <a:latin typeface="Arial"/>
                <a:ea typeface="Arial"/>
                <a:cs typeface="Arial"/>
                <a:sym typeface="Arial"/>
              </a:rPr>
              <a:t>_oa3_socializacion</a:t>
            </a:r>
            <a:endParaRPr dirty="0">
              <a:solidFill>
                <a:srgbClr val="00C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76"/>
          <p:cNvSpPr/>
          <p:nvPr/>
        </p:nvSpPr>
        <p:spPr>
          <a:xfrm>
            <a:off x="196500" y="232275"/>
            <a:ext cx="11773800" cy="3459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s-ES" sz="1600" b="1" dirty="0">
                <a:solidFill>
                  <a:schemeClr val="tx1"/>
                </a:solidFill>
              </a:rPr>
              <a:t>Socialización</a:t>
            </a:r>
            <a:endParaRPr sz="1600" b="1" dirty="0">
              <a:solidFill>
                <a:schemeClr val="tx1"/>
              </a:solidFill>
            </a:endParaRPr>
          </a:p>
          <a:p>
            <a:pPr marL="0" marR="0" lvl="0" indent="0" algn="l" rtl="0">
              <a:spcBef>
                <a:spcPts val="0"/>
              </a:spcBef>
              <a:spcAft>
                <a:spcPts val="0"/>
              </a:spcAft>
              <a:buSzPts val="1100"/>
              <a:buNone/>
            </a:pPr>
            <a:endParaRPr sz="1600" b="1" dirty="0">
              <a:solidFill>
                <a:schemeClr val="tx1"/>
              </a:solidFill>
            </a:endParaRPr>
          </a:p>
          <a:p>
            <a:pPr lvl="0"/>
            <a:endParaRPr lang="es-ES" sz="1600" dirty="0">
              <a:solidFill>
                <a:schemeClr val="tx1"/>
              </a:solidFill>
            </a:endParaRPr>
          </a:p>
        </p:txBody>
      </p:sp>
      <p:sp>
        <p:nvSpPr>
          <p:cNvPr id="2" name="Rectángulo 1"/>
          <p:cNvSpPr/>
          <p:nvPr/>
        </p:nvSpPr>
        <p:spPr>
          <a:xfrm>
            <a:off x="431074" y="1035674"/>
            <a:ext cx="11539226" cy="2800767"/>
          </a:xfrm>
          <a:prstGeom prst="rect">
            <a:avLst/>
          </a:prstGeom>
        </p:spPr>
        <p:txBody>
          <a:bodyPr wrap="square">
            <a:spAutoFit/>
          </a:bodyPr>
          <a:lstStyle/>
          <a:p>
            <a:pPr algn="just"/>
            <a:r>
              <a:rPr lang="es-CO" sz="1600" dirty="0">
                <a:latin typeface="Arial" panose="020B0604020202020204" pitchFamily="34" charset="0"/>
              </a:rPr>
              <a:t>La cultura organizacional es un campo que convoca todo el ser y la esencia de la empresa, así como todos los que trabajan y hacen parte de ella, conteniendo información relevante frente a los valores, principios, rituales, ceremonias y comportamiento de líderes y personas, por tanto, es la base para que se pueda dar el desarrollo organizacional y para que el clima laboral cumpla con su función de satisfacción y calidad de vida en el trabajo.</a:t>
            </a:r>
          </a:p>
          <a:p>
            <a:pPr algn="just"/>
            <a:r>
              <a:rPr lang="es-CO" sz="1600" dirty="0">
                <a:latin typeface="Arial" panose="020B0604020202020204" pitchFamily="34" charset="0"/>
              </a:rPr>
              <a:t>La transformación cultural en las empresas debe ser un hecho, atendiendo a los nuevos retos que conlleva la Cuarta Revolución Industrial y recordando siempre la esencia de las organizaciones, cuyo centro es el ser mismo. Para lograr el cambio y mejorar continuamente, debe existir una clara disposición por parte de los líderes.</a:t>
            </a:r>
          </a:p>
          <a:p>
            <a:pPr algn="just"/>
            <a:r>
              <a:rPr lang="es-CO" sz="1600" dirty="0">
                <a:latin typeface="Arial" panose="020B0604020202020204" pitchFamily="34" charset="0"/>
              </a:rPr>
              <a:t>Debido a los constantes cambios a nivel ambiental y social que ocurren mundialmente y que repercuten en las empresas, se pone especial énfasis en la flexibilidad y el potencial de aprendizaje que tienen las organizaciones, entendiendo que nos encontramos en un entorno de constante innovación y que por tanto, la cultura nunca estará formada totalmente, por el contrario, debe ser dinámica y cambiar en concordancia con los aprendizajes de los miembros de la compañía.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3994383951"/>
              </p:ext>
            </p:extLst>
          </p:nvPr>
        </p:nvGraphicFramePr>
        <p:xfrm>
          <a:off x="0" y="791656"/>
          <a:ext cx="12166800" cy="2383880"/>
        </p:xfrm>
        <a:graphic>
          <a:graphicData uri="http://schemas.openxmlformats.org/drawingml/2006/table">
            <a:tbl>
              <a:tblPr firstRow="1" bandRow="1">
                <a:noFill/>
                <a:tableStyleId>{3D058960-1688-4217-B8D2-64A925AEF87B}</a:tableStyleId>
              </a:tblPr>
              <a:tblGrid>
                <a:gridCol w="442925">
                  <a:extLst>
                    <a:ext uri="{9D8B030D-6E8A-4147-A177-3AD203B41FA5}">
                      <a16:colId xmlns:a16="http://schemas.microsoft.com/office/drawing/2014/main" val="20000"/>
                    </a:ext>
                  </a:extLst>
                </a:gridCol>
                <a:gridCol w="929475">
                  <a:extLst>
                    <a:ext uri="{9D8B030D-6E8A-4147-A177-3AD203B41FA5}">
                      <a16:colId xmlns:a16="http://schemas.microsoft.com/office/drawing/2014/main" val="20001"/>
                    </a:ext>
                  </a:extLst>
                </a:gridCol>
                <a:gridCol w="994975">
                  <a:extLst>
                    <a:ext uri="{9D8B030D-6E8A-4147-A177-3AD203B41FA5}">
                      <a16:colId xmlns:a16="http://schemas.microsoft.com/office/drawing/2014/main" val="20002"/>
                    </a:ext>
                  </a:extLst>
                </a:gridCol>
                <a:gridCol w="9799425">
                  <a:extLst>
                    <a:ext uri="{9D8B030D-6E8A-4147-A177-3AD203B41FA5}">
                      <a16:colId xmlns:a16="http://schemas.microsoft.com/office/drawing/2014/main" val="20003"/>
                    </a:ext>
                  </a:extLst>
                </a:gridCol>
              </a:tblGrid>
              <a:tr h="152400">
                <a:tc gridSpan="2">
                  <a:txBody>
                    <a:bodyPr/>
                    <a:lstStyle/>
                    <a:p>
                      <a:pPr marL="0" lvl="0" indent="0" algn="l" rtl="0">
                        <a:spcBef>
                          <a:spcPts val="0"/>
                        </a:spcBef>
                        <a:spcAft>
                          <a:spcPts val="0"/>
                        </a:spcAft>
                        <a:buNone/>
                      </a:pPr>
                      <a:r>
                        <a:rPr lang="es-ES" sz="1200" dirty="0">
                          <a:solidFill>
                            <a:srgbClr val="FF0000"/>
                          </a:solidFill>
                          <a:latin typeface="Arial"/>
                          <a:ea typeface="Arial"/>
                          <a:cs typeface="Arial"/>
                          <a:sym typeface="Arial"/>
                        </a:rPr>
                        <a:t>HTML:</a:t>
                      </a:r>
                      <a:endParaRPr sz="1200" u="none" strike="noStrike" cap="none"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b="0" dirty="0" smtClean="0">
                          <a:solidFill>
                            <a:srgbClr val="FF0000"/>
                          </a:solidFill>
                          <a:latin typeface="Arial"/>
                          <a:ea typeface="Arial"/>
                          <a:cs typeface="Arial"/>
                          <a:sym typeface="Arial"/>
                        </a:rPr>
                        <a:t>pro2_presentacion_01</a:t>
                      </a:r>
                      <a:endParaRPr sz="1200" b="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0"/>
                  </a:ext>
                </a:extLst>
              </a:tr>
              <a:tr h="15240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Referente:</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lnSpc>
                          <a:spcPct val="100000"/>
                        </a:lnSpc>
                        <a:spcBef>
                          <a:spcPts val="0"/>
                        </a:spcBef>
                        <a:spcAft>
                          <a:spcPts val="0"/>
                        </a:spcAft>
                        <a:buClr>
                          <a:srgbClr val="FF0000"/>
                        </a:buClr>
                        <a:buSzPts val="1200"/>
                        <a:buFont typeface="Arial"/>
                        <a:buNone/>
                      </a:pPr>
                      <a:r>
                        <a:rPr lang="es-E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1"/>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Hacer una presentación con imágenes y texto.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769366132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Contenido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4"/>
                  </a:ext>
                </a:extLst>
              </a:tr>
              <a:tr h="164050">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Imagen</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Texto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37900">
                <a:tc>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1</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gridSpan="2">
                  <a:txBody>
                    <a:bodyPr/>
                    <a:lstStyle/>
                    <a:p>
                      <a:pPr marL="0" lvl="0" indent="0" algn="l" rtl="0">
                        <a:spcBef>
                          <a:spcPts val="0"/>
                        </a:spcBef>
                        <a:spcAft>
                          <a:spcPts val="0"/>
                        </a:spcAft>
                        <a:buNone/>
                      </a:pPr>
                      <a:r>
                        <a:rPr lang="es-CO" sz="1200" dirty="0" smtClean="0">
                          <a:solidFill>
                            <a:srgbClr val="FF0000"/>
                          </a:solidFill>
                          <a:latin typeface="Arial"/>
                          <a:ea typeface="Arial"/>
                          <a:cs typeface="Arial"/>
                          <a:sym typeface="Arial"/>
                        </a:rPr>
                        <a:t>769366132</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chemeClr val="dk1"/>
                          </a:solidFill>
                          <a:effectLst/>
                          <a:latin typeface="+mn-lt"/>
                          <a:ea typeface="Calibri"/>
                          <a:cs typeface="Calibri"/>
                          <a:sym typeface="Arial"/>
                        </a:rPr>
                        <a:t>¡Bienvenidos y bienvenidas!</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253" name="Google Shape;253;p40"/>
          <p:cNvSpPr/>
          <p:nvPr/>
        </p:nvSpPr>
        <p:spPr>
          <a:xfrm>
            <a:off x="196506" y="232282"/>
            <a:ext cx="11773787" cy="830997"/>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200" b="1" i="0" u="none" strike="noStrike" kern="0" cap="none" spc="0" normalizeH="0" baseline="0" noProof="0" dirty="0" smtClean="0">
                <a:ln>
                  <a:noFill/>
                </a:ln>
                <a:solidFill>
                  <a:srgbClr val="338DCD"/>
                </a:solidFill>
                <a:effectLst/>
                <a:uLnTx/>
                <a:uFillTx/>
                <a:latin typeface="Arial"/>
                <a:cs typeface="Arial"/>
                <a:sym typeface="Arial"/>
              </a:rPr>
              <a:t>Bienvenida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200" b="1" i="0" u="none" strike="noStrike" kern="0" cap="none" spc="0" normalizeH="0" baseline="0" noProof="0" dirty="0">
              <a:ln>
                <a:noFill/>
              </a:ln>
              <a:solidFill>
                <a:srgbClr val="338DCD"/>
              </a:solidFill>
              <a:effectLst/>
              <a:uLnTx/>
              <a:uFillTx/>
              <a:latin typeface="Arial"/>
              <a:cs typeface="Arial"/>
              <a:sym typeface="Arial"/>
            </a:endParaRPr>
          </a:p>
        </p:txBody>
      </p:sp>
    </p:spTree>
    <p:extLst>
      <p:ext uri="{BB962C8B-B14F-4D97-AF65-F5344CB8AC3E}">
        <p14:creationId xmlns:p14="http://schemas.microsoft.com/office/powerpoint/2010/main" val="2188154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71"/>
        <p:cNvGrpSpPr/>
        <p:nvPr/>
      </p:nvGrpSpPr>
      <p:grpSpPr>
        <a:xfrm>
          <a:off x="0" y="0"/>
          <a:ext cx="0" cy="0"/>
          <a:chOff x="0" y="0"/>
          <a:chExt cx="0" cy="0"/>
        </a:xfrm>
      </p:grpSpPr>
      <p:sp>
        <p:nvSpPr>
          <p:cNvPr id="1172" name="Google Shape;1172;p17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Lista de referencias</a:t>
            </a:r>
            <a:endParaRPr dirty="0">
              <a:solidFill>
                <a:srgbClr val="00C000"/>
              </a:solidFill>
            </a:endParaRPr>
          </a:p>
        </p:txBody>
      </p:sp>
      <p:sp>
        <p:nvSpPr>
          <p:cNvPr id="1173" name="Google Shape;1173;p17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pro2_oa1_referencias</a:t>
            </a:r>
            <a:endParaRPr dirty="0">
              <a:solidFill>
                <a:srgbClr val="00C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3" name="Rectangle 1"/>
          <p:cNvSpPr>
            <a:spLocks noChangeArrowheads="1"/>
          </p:cNvSpPr>
          <p:nvPr/>
        </p:nvSpPr>
        <p:spPr bwMode="auto">
          <a:xfrm>
            <a:off x="25971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852066" y="1667714"/>
            <a:ext cx="15641216" cy="61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CuadroTexto 5"/>
          <p:cNvSpPr txBox="1"/>
          <p:nvPr/>
        </p:nvSpPr>
        <p:spPr>
          <a:xfrm>
            <a:off x="72888" y="220133"/>
            <a:ext cx="2082621" cy="307777"/>
          </a:xfrm>
          <a:prstGeom prst="rect">
            <a:avLst/>
          </a:prstGeom>
          <a:noFill/>
        </p:spPr>
        <p:txBody>
          <a:bodyPr wrap="none" rtlCol="0">
            <a:spAutoFit/>
          </a:bodyPr>
          <a:lstStyle/>
          <a:p>
            <a:pPr algn="just"/>
            <a:r>
              <a:rPr lang="es-ES" b="1" dirty="0" smtClean="0"/>
              <a:t>Listado de referencias</a:t>
            </a:r>
            <a:endParaRPr lang="en-US" b="1" dirty="0"/>
          </a:p>
        </p:txBody>
      </p:sp>
      <p:sp>
        <p:nvSpPr>
          <p:cNvPr id="2" name="Rectángulo 1"/>
          <p:cNvSpPr/>
          <p:nvPr/>
        </p:nvSpPr>
        <p:spPr>
          <a:xfrm>
            <a:off x="416859" y="799691"/>
            <a:ext cx="11775141" cy="2554545"/>
          </a:xfrm>
          <a:prstGeom prst="rect">
            <a:avLst/>
          </a:prstGeom>
        </p:spPr>
        <p:txBody>
          <a:bodyPr wrap="square">
            <a:spAutoFit/>
          </a:bodyPr>
          <a:lstStyle/>
          <a:p>
            <a:pPr algn="just"/>
            <a:r>
              <a:rPr lang="es-CO" sz="1600" dirty="0">
                <a:latin typeface="Arial" panose="020B0604020202020204" pitchFamily="34" charset="0"/>
              </a:rPr>
              <a:t>Anderson, D., </a:t>
            </a:r>
            <a:r>
              <a:rPr lang="es-CO" sz="1600" dirty="0" err="1">
                <a:latin typeface="Arial" panose="020B0604020202020204" pitchFamily="34" charset="0"/>
              </a:rPr>
              <a:t>Sweeney</a:t>
            </a:r>
            <a:r>
              <a:rPr lang="es-CO" sz="1600" dirty="0">
                <a:latin typeface="Arial" panose="020B0604020202020204" pitchFamily="34" charset="0"/>
              </a:rPr>
              <a:t>, D. y Williams, T. (2016). Estadística para negocios y economía (12ª Ed.). México DF: </a:t>
            </a:r>
            <a:r>
              <a:rPr lang="es-CO" sz="1600" dirty="0" err="1">
                <a:latin typeface="Arial" panose="020B0604020202020204" pitchFamily="34" charset="0"/>
              </a:rPr>
              <a:t>Cengage</a:t>
            </a:r>
            <a:r>
              <a:rPr lang="es-CO" sz="1600" dirty="0">
                <a:latin typeface="Arial" panose="020B0604020202020204" pitchFamily="34" charset="0"/>
              </a:rPr>
              <a:t>. </a:t>
            </a:r>
            <a:r>
              <a:rPr lang="es-CO" sz="1600" dirty="0">
                <a:solidFill>
                  <a:srgbClr val="333333"/>
                </a:solidFill>
                <a:latin typeface="Arial" panose="020B0604020202020204" pitchFamily="34" charset="0"/>
                <a:hlinkClick r:id="rId3"/>
              </a:rPr>
              <a:t>ver </a:t>
            </a:r>
            <a:r>
              <a:rPr lang="es-CO" sz="1600" dirty="0" smtClean="0">
                <a:solidFill>
                  <a:srgbClr val="333333"/>
                </a:solidFill>
                <a:latin typeface="Arial" panose="020B0604020202020204" pitchFamily="34" charset="0"/>
                <a:hlinkClick r:id="rId3"/>
              </a:rPr>
              <a:t>BAMM</a:t>
            </a:r>
            <a:endParaRPr lang="es-CO" sz="1600" dirty="0" smtClean="0">
              <a:solidFill>
                <a:srgbClr val="333333"/>
              </a:solidFill>
              <a:latin typeface="Arial" panose="020B0604020202020204" pitchFamily="34" charset="0"/>
            </a:endParaRPr>
          </a:p>
          <a:p>
            <a:pPr algn="just"/>
            <a:endParaRPr lang="es-CO" sz="1600" dirty="0">
              <a:latin typeface="Arial" panose="020B0604020202020204" pitchFamily="34" charset="0"/>
            </a:endParaRPr>
          </a:p>
          <a:p>
            <a:pPr algn="just"/>
            <a:r>
              <a:rPr lang="es-CO" sz="1600" dirty="0" err="1">
                <a:latin typeface="Arial" panose="020B0604020202020204" pitchFamily="34" charset="0"/>
              </a:rPr>
              <a:t>Hillier</a:t>
            </a:r>
            <a:r>
              <a:rPr lang="es-CO" sz="1600" dirty="0">
                <a:latin typeface="Arial" panose="020B0604020202020204" pitchFamily="34" charset="0"/>
              </a:rPr>
              <a:t>, F. y </a:t>
            </a:r>
            <a:r>
              <a:rPr lang="es-CO" sz="1600" dirty="0" err="1">
                <a:latin typeface="Arial" panose="020B0604020202020204" pitchFamily="34" charset="0"/>
              </a:rPr>
              <a:t>Hillier</a:t>
            </a:r>
            <a:r>
              <a:rPr lang="es-CO" sz="1600" dirty="0">
                <a:latin typeface="Arial" panose="020B0604020202020204" pitchFamily="34" charset="0"/>
              </a:rPr>
              <a:t>, M. (2008). Métodos cuantitativos para negocios (3ª Ed.). México DF: McGraw Hill. </a:t>
            </a:r>
            <a:r>
              <a:rPr lang="es-CO" sz="1600" dirty="0">
                <a:solidFill>
                  <a:srgbClr val="333333"/>
                </a:solidFill>
                <a:latin typeface="Arial" panose="020B0604020202020204" pitchFamily="34" charset="0"/>
                <a:hlinkClick r:id="rId4"/>
              </a:rPr>
              <a:t>ver </a:t>
            </a:r>
            <a:r>
              <a:rPr lang="es-CO" sz="1600" dirty="0" smtClean="0">
                <a:solidFill>
                  <a:srgbClr val="333333"/>
                </a:solidFill>
                <a:latin typeface="Arial" panose="020B0604020202020204" pitchFamily="34" charset="0"/>
                <a:hlinkClick r:id="rId4"/>
              </a:rPr>
              <a:t>BAMM</a:t>
            </a:r>
            <a:endParaRPr lang="es-CO" sz="1600" dirty="0" smtClean="0">
              <a:solidFill>
                <a:srgbClr val="333333"/>
              </a:solidFill>
              <a:latin typeface="Arial" panose="020B0604020202020204" pitchFamily="34" charset="0"/>
            </a:endParaRPr>
          </a:p>
          <a:p>
            <a:pPr algn="just"/>
            <a:endParaRPr lang="es-CO" sz="1600" dirty="0">
              <a:latin typeface="Arial" panose="020B0604020202020204" pitchFamily="34" charset="0"/>
            </a:endParaRPr>
          </a:p>
          <a:p>
            <a:pPr algn="just"/>
            <a:r>
              <a:rPr lang="es-CO" sz="1600" dirty="0" err="1">
                <a:latin typeface="Arial" panose="020B0604020202020204" pitchFamily="34" charset="0"/>
              </a:rPr>
              <a:t>Hillier</a:t>
            </a:r>
            <a:r>
              <a:rPr lang="es-CO" sz="1600" dirty="0">
                <a:latin typeface="Arial" panose="020B0604020202020204" pitchFamily="34" charset="0"/>
              </a:rPr>
              <a:t>, F. y Lieberman, G. (2010). Introducción a la investigación de operaciones (9ª Ed.). México DF: McGraw Hill. </a:t>
            </a:r>
            <a:r>
              <a:rPr lang="es-CO" sz="1600" dirty="0">
                <a:solidFill>
                  <a:srgbClr val="333333"/>
                </a:solidFill>
                <a:latin typeface="Arial" panose="020B0604020202020204" pitchFamily="34" charset="0"/>
                <a:hlinkClick r:id="rId5"/>
              </a:rPr>
              <a:t>ver </a:t>
            </a:r>
            <a:r>
              <a:rPr lang="es-CO" sz="1600" dirty="0" smtClean="0">
                <a:solidFill>
                  <a:srgbClr val="333333"/>
                </a:solidFill>
                <a:latin typeface="Arial" panose="020B0604020202020204" pitchFamily="34" charset="0"/>
                <a:hlinkClick r:id="rId5"/>
              </a:rPr>
              <a:t>BAMM</a:t>
            </a:r>
            <a:endParaRPr lang="es-CO" sz="1600" dirty="0" smtClean="0">
              <a:solidFill>
                <a:srgbClr val="333333"/>
              </a:solidFill>
              <a:latin typeface="Arial" panose="020B0604020202020204" pitchFamily="34" charset="0"/>
            </a:endParaRPr>
          </a:p>
          <a:p>
            <a:pPr algn="just"/>
            <a:endParaRPr lang="es-CO" sz="1600" dirty="0">
              <a:latin typeface="Arial" panose="020B0604020202020204" pitchFamily="34" charset="0"/>
            </a:endParaRPr>
          </a:p>
          <a:p>
            <a:pPr algn="just"/>
            <a:r>
              <a:rPr lang="es-CO" sz="1600" dirty="0">
                <a:latin typeface="Arial" panose="020B0604020202020204" pitchFamily="34" charset="0"/>
              </a:rPr>
              <a:t>Jaramillo, F. (2004). Métodos Cuantitativos para los Negocios. Institución Universitaria CEIPA. </a:t>
            </a:r>
            <a:r>
              <a:rPr lang="es-CO" sz="1600" dirty="0">
                <a:solidFill>
                  <a:srgbClr val="333333"/>
                </a:solidFill>
                <a:latin typeface="Arial" panose="020B0604020202020204" pitchFamily="34" charset="0"/>
                <a:hlinkClick r:id="rId6"/>
              </a:rPr>
              <a:t>ver </a:t>
            </a:r>
            <a:r>
              <a:rPr lang="es-CO" sz="1600" dirty="0" smtClean="0">
                <a:solidFill>
                  <a:srgbClr val="333333"/>
                </a:solidFill>
                <a:latin typeface="Arial" panose="020B0604020202020204" pitchFamily="34" charset="0"/>
                <a:hlinkClick r:id="rId6"/>
              </a:rPr>
              <a:t>BAMM</a:t>
            </a:r>
            <a:endParaRPr lang="es-CO" sz="1600" dirty="0" smtClean="0">
              <a:solidFill>
                <a:srgbClr val="333333"/>
              </a:solidFill>
              <a:latin typeface="Arial" panose="020B0604020202020204" pitchFamily="34" charset="0"/>
            </a:endParaRPr>
          </a:p>
          <a:p>
            <a:pPr algn="just"/>
            <a:endParaRPr lang="es-CO" sz="1600" dirty="0">
              <a:latin typeface="Arial" panose="020B0604020202020204" pitchFamily="34" charset="0"/>
            </a:endParaRPr>
          </a:p>
          <a:p>
            <a:pPr algn="just"/>
            <a:r>
              <a:rPr lang="es-CO" sz="1600" dirty="0" err="1">
                <a:latin typeface="Arial" panose="020B0604020202020204" pitchFamily="34" charset="0"/>
              </a:rPr>
              <a:t>Triola</a:t>
            </a:r>
            <a:r>
              <a:rPr lang="es-CO" sz="1600" dirty="0">
                <a:latin typeface="Arial" panose="020B0604020202020204" pitchFamily="34" charset="0"/>
              </a:rPr>
              <a:t>, M. F. (2013). Estadística. Editorial Pearson educación.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245"/>
        <p:cNvGrpSpPr/>
        <p:nvPr/>
      </p:nvGrpSpPr>
      <p:grpSpPr>
        <a:xfrm>
          <a:off x="0" y="0"/>
          <a:ext cx="0" cy="0"/>
          <a:chOff x="0" y="0"/>
          <a:chExt cx="0" cy="0"/>
        </a:xfrm>
      </p:grpSpPr>
      <p:sp>
        <p:nvSpPr>
          <p:cNvPr id="246" name="Google Shape;24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latin typeface="Arial"/>
                <a:ea typeface="Arial"/>
                <a:cs typeface="Arial"/>
                <a:sym typeface="Arial"/>
              </a:rPr>
              <a:t>Presentación</a:t>
            </a:r>
            <a:endParaRPr dirty="0">
              <a:solidFill>
                <a:srgbClr val="00C000"/>
              </a:solidFill>
              <a:latin typeface="Arial"/>
              <a:ea typeface="Arial"/>
              <a:cs typeface="Arial"/>
              <a:sym typeface="Arial"/>
            </a:endParaRPr>
          </a:p>
        </p:txBody>
      </p:sp>
      <p:sp>
        <p:nvSpPr>
          <p:cNvPr id="247" name="Google Shape;24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err="1" smtClean="0">
                <a:solidFill>
                  <a:srgbClr val="00C000"/>
                </a:solidFill>
                <a:latin typeface="Arial"/>
                <a:ea typeface="Arial"/>
                <a:cs typeface="Arial"/>
                <a:sym typeface="Arial"/>
              </a:rPr>
              <a:t>sme_presentación</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202760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1832189995"/>
              </p:ext>
            </p:extLst>
          </p:nvPr>
        </p:nvGraphicFramePr>
        <p:xfrm>
          <a:off x="0" y="791656"/>
          <a:ext cx="12166800" cy="3413830"/>
        </p:xfrm>
        <a:graphic>
          <a:graphicData uri="http://schemas.openxmlformats.org/drawingml/2006/table">
            <a:tbl>
              <a:tblPr firstRow="1" bandRow="1">
                <a:noFill/>
                <a:tableStyleId>{3D058960-1688-4217-B8D2-64A925AEF87B}</a:tableStyleId>
              </a:tblPr>
              <a:tblGrid>
                <a:gridCol w="442925">
                  <a:extLst>
                    <a:ext uri="{9D8B030D-6E8A-4147-A177-3AD203B41FA5}">
                      <a16:colId xmlns:a16="http://schemas.microsoft.com/office/drawing/2014/main" val="20000"/>
                    </a:ext>
                  </a:extLst>
                </a:gridCol>
                <a:gridCol w="929475">
                  <a:extLst>
                    <a:ext uri="{9D8B030D-6E8A-4147-A177-3AD203B41FA5}">
                      <a16:colId xmlns:a16="http://schemas.microsoft.com/office/drawing/2014/main" val="20001"/>
                    </a:ext>
                  </a:extLst>
                </a:gridCol>
                <a:gridCol w="994975">
                  <a:extLst>
                    <a:ext uri="{9D8B030D-6E8A-4147-A177-3AD203B41FA5}">
                      <a16:colId xmlns:a16="http://schemas.microsoft.com/office/drawing/2014/main" val="20002"/>
                    </a:ext>
                  </a:extLst>
                </a:gridCol>
                <a:gridCol w="9799425">
                  <a:extLst>
                    <a:ext uri="{9D8B030D-6E8A-4147-A177-3AD203B41FA5}">
                      <a16:colId xmlns:a16="http://schemas.microsoft.com/office/drawing/2014/main" val="20003"/>
                    </a:ext>
                  </a:extLst>
                </a:gridCol>
              </a:tblGrid>
              <a:tr h="152400">
                <a:tc gridSpan="2">
                  <a:txBody>
                    <a:bodyPr/>
                    <a:lstStyle/>
                    <a:p>
                      <a:pPr marL="0" lvl="0" indent="0" algn="l" rtl="0">
                        <a:spcBef>
                          <a:spcPts val="0"/>
                        </a:spcBef>
                        <a:spcAft>
                          <a:spcPts val="0"/>
                        </a:spcAft>
                        <a:buNone/>
                      </a:pPr>
                      <a:r>
                        <a:rPr lang="es-ES" sz="1200" dirty="0">
                          <a:solidFill>
                            <a:srgbClr val="FF0000"/>
                          </a:solidFill>
                          <a:latin typeface="Arial"/>
                          <a:ea typeface="Arial"/>
                          <a:cs typeface="Arial"/>
                          <a:sym typeface="Arial"/>
                        </a:rPr>
                        <a:t>HTML:</a:t>
                      </a:r>
                      <a:endParaRPr sz="1200" u="none" strike="noStrike" cap="none"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b="0" dirty="0" smtClean="0">
                          <a:solidFill>
                            <a:srgbClr val="FF0000"/>
                          </a:solidFill>
                          <a:latin typeface="Arial"/>
                          <a:ea typeface="Arial"/>
                          <a:cs typeface="Arial"/>
                          <a:sym typeface="Arial"/>
                        </a:rPr>
                        <a:t>sme_presentación_01</a:t>
                      </a:r>
                      <a:endParaRPr sz="1200" b="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0"/>
                  </a:ext>
                </a:extLst>
              </a:tr>
              <a:tr h="15240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Referente:</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lnSpc>
                          <a:spcPct val="100000"/>
                        </a:lnSpc>
                        <a:spcBef>
                          <a:spcPts val="0"/>
                        </a:spcBef>
                        <a:spcAft>
                          <a:spcPts val="0"/>
                        </a:spcAft>
                        <a:buClr>
                          <a:srgbClr val="FF0000"/>
                        </a:buClr>
                        <a:buSzPts val="1200"/>
                        <a:buFont typeface="Arial"/>
                        <a:buNone/>
                      </a:pPr>
                      <a:r>
                        <a:rPr lang="es-CO" sz="1200" dirty="0" err="1" smtClean="0">
                          <a:solidFill>
                            <a:srgbClr val="FF0000"/>
                          </a:solidFill>
                          <a:latin typeface="Arial"/>
                          <a:ea typeface="Arial"/>
                          <a:cs typeface="Arial"/>
                          <a:sym typeface="Arial"/>
                        </a:rPr>
                        <a:t>Avas</a:t>
                      </a:r>
                      <a:r>
                        <a:rPr lang="es-CO" sz="1200" dirty="0" smtClean="0">
                          <a:solidFill>
                            <a:srgbClr val="FF0000"/>
                          </a:solidFill>
                          <a:latin typeface="Arial"/>
                          <a:ea typeface="Arial"/>
                          <a:cs typeface="Arial"/>
                          <a:sym typeface="Arial"/>
                        </a:rPr>
                        <a:t> anteriores</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1"/>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Hacer una presentación con imágenes y texto.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Indicaciones 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Contenido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4"/>
                  </a:ext>
                </a:extLst>
              </a:tr>
              <a:tr h="164050">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Imagen</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Texto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37900">
                <a:tc>
                  <a:txBody>
                    <a:bodyPr/>
                    <a:lstStyle/>
                    <a:p>
                      <a:pPr marL="0" marR="0" lvl="0" indent="0" algn="l" rtl="0">
                        <a:spcBef>
                          <a:spcPts val="0"/>
                        </a:spcBef>
                        <a:spcAft>
                          <a:spcPts val="0"/>
                        </a:spcAft>
                        <a:buNone/>
                      </a:pPr>
                      <a:r>
                        <a:rPr lang="es-ES" sz="1200">
                          <a:solidFill>
                            <a:srgbClr val="FF0000"/>
                          </a:solidFill>
                          <a:latin typeface="Arial"/>
                          <a:ea typeface="Arial"/>
                          <a:cs typeface="Arial"/>
                          <a:sym typeface="Arial"/>
                        </a:rPr>
                        <a:t>1</a:t>
                      </a:r>
                      <a:endParaRPr sz="120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l" rtl="0">
                        <a:spcBef>
                          <a:spcPts val="0"/>
                        </a:spcBef>
                        <a:spcAft>
                          <a:spcPts val="0"/>
                        </a:spcAft>
                        <a:buNone/>
                      </a:pPr>
                      <a:r>
                        <a:rPr lang="es-CO" sz="1200" dirty="0" smtClean="0">
                          <a:solidFill>
                            <a:srgbClr val="FF0000"/>
                          </a:solidFill>
                          <a:latin typeface="Arial"/>
                          <a:ea typeface="Arial"/>
                          <a:cs typeface="Arial"/>
                          <a:sym typeface="Arial"/>
                        </a:rPr>
                        <a:t>           1775836736</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algn="just"/>
                      <a:r>
                        <a:rPr lang="es-ES" sz="1600" b="0" i="0" u="none" strike="noStrike" cap="none" dirty="0" smtClean="0">
                          <a:solidFill>
                            <a:schemeClr val="dk1"/>
                          </a:solidFill>
                          <a:effectLst/>
                          <a:latin typeface="+mn-lt"/>
                          <a:ea typeface="Calibri"/>
                          <a:cs typeface="Calibri"/>
                          <a:sym typeface="Arial"/>
                        </a:rPr>
                        <a:t>Ya conoces la importancia de los pronósticos, sus bases y las herramientas de entre las que eventualmente podrás escoger. En este último objeto de aprendizaje queremos que te hagas consciente de la importancia del rol del profesional, pues es quien en última instancia tiene la potestad para seleccionar el método que, según su conocimiento y habilidad, le ayudará a obtener los mejores resultados en su quehacer.</a:t>
                      </a:r>
                      <a:endParaRPr lang="es-CO" sz="1600" b="0" i="0" u="none" strike="noStrike" cap="none" dirty="0" smtClean="0">
                        <a:solidFill>
                          <a:schemeClr val="dk1"/>
                        </a:solidFill>
                        <a:effectLst/>
                        <a:latin typeface="+mn-lt"/>
                        <a:ea typeface="Calibri"/>
                        <a:cs typeface="Calibri"/>
                        <a:sym typeface="Arial"/>
                      </a:endParaRPr>
                    </a:p>
                    <a:p>
                      <a:pPr algn="just"/>
                      <a:r>
                        <a:rPr lang="es-ES" sz="1600" b="0" i="0" u="none" strike="noStrike" cap="none" dirty="0" smtClean="0">
                          <a:solidFill>
                            <a:schemeClr val="dk1"/>
                          </a:solidFill>
                          <a:effectLst/>
                          <a:latin typeface="+mn-lt"/>
                          <a:ea typeface="Calibri"/>
                          <a:cs typeface="Calibri"/>
                          <a:sym typeface="Arial"/>
                        </a:rPr>
                        <a:t>¡Adelante!</a:t>
                      </a:r>
                      <a:endParaRPr lang="es-CO" sz="1600" b="0" i="0" u="none" strike="noStrike" cap="none" dirty="0" smtClean="0">
                        <a:solidFill>
                          <a:schemeClr val="dk1"/>
                        </a:solidFill>
                        <a:effectLst/>
                        <a:latin typeface="+mn-lt"/>
                        <a:ea typeface="Calibri"/>
                        <a:cs typeface="Calibri"/>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253" name="Google Shape;253;p40"/>
          <p:cNvSpPr/>
          <p:nvPr/>
        </p:nvSpPr>
        <p:spPr>
          <a:xfrm>
            <a:off x="196506" y="232282"/>
            <a:ext cx="11773787" cy="830997"/>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200" b="1" i="0" u="none" strike="noStrike" kern="0" cap="none" spc="0" normalizeH="0" baseline="0" noProof="0" dirty="0" smtClean="0">
                <a:ln>
                  <a:noFill/>
                </a:ln>
                <a:solidFill>
                  <a:srgbClr val="338DCD"/>
                </a:solidFill>
                <a:effectLst/>
                <a:uLnTx/>
                <a:uFillTx/>
                <a:latin typeface="Arial"/>
                <a:cs typeface="Arial"/>
                <a:sym typeface="Arial"/>
              </a:rPr>
              <a:t>Presentación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200" b="1" i="0" u="none" strike="noStrike" kern="0" cap="none" spc="0" normalizeH="0" baseline="0" noProof="0" dirty="0">
              <a:ln>
                <a:noFill/>
              </a:ln>
              <a:solidFill>
                <a:srgbClr val="338DCD"/>
              </a:solidFill>
              <a:effectLst/>
              <a:uLnTx/>
              <a:uFillTx/>
              <a:latin typeface="Arial"/>
              <a:cs typeface="Arial"/>
              <a:sym typeface="Arial"/>
            </a:endParaRPr>
          </a:p>
        </p:txBody>
      </p:sp>
    </p:spTree>
    <p:extLst>
      <p:ext uri="{BB962C8B-B14F-4D97-AF65-F5344CB8AC3E}">
        <p14:creationId xmlns:p14="http://schemas.microsoft.com/office/powerpoint/2010/main" val="36708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790"/>
        <p:cNvGrpSpPr/>
        <p:nvPr/>
      </p:nvGrpSpPr>
      <p:grpSpPr>
        <a:xfrm>
          <a:off x="0" y="0"/>
          <a:ext cx="0" cy="0"/>
          <a:chOff x="0" y="0"/>
          <a:chExt cx="0" cy="0"/>
        </a:xfrm>
      </p:grpSpPr>
      <p:sp>
        <p:nvSpPr>
          <p:cNvPr id="791" name="Google Shape;791;p11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rPr>
              <a:t>Problémica</a:t>
            </a:r>
            <a:endParaRPr dirty="0">
              <a:solidFill>
                <a:srgbClr val="00C000"/>
              </a:solidFill>
            </a:endParaRPr>
          </a:p>
        </p:txBody>
      </p:sp>
      <p:sp>
        <p:nvSpPr>
          <p:cNvPr id="792" name="Google Shape;792;p11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sem_oa3_problemica</a:t>
            </a:r>
            <a:endParaRPr dirty="0">
              <a:solidFill>
                <a:srgbClr val="00C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101392"/>
            <a:ext cx="9144000" cy="655216"/>
          </a:xfrm>
          <a:ln>
            <a:noFill/>
          </a:ln>
        </p:spPr>
        <p:txBody>
          <a:bodyPr>
            <a:normAutofit/>
          </a:bodyPr>
          <a:lstStyle/>
          <a:p>
            <a:r>
              <a:rPr lang="es-ES" sz="4000" dirty="0" err="1" smtClean="0">
                <a:solidFill>
                  <a:srgbClr val="FF0000"/>
                </a:solidFill>
              </a:rPr>
              <a:t>Recurso_a</a:t>
            </a:r>
            <a:r>
              <a:rPr lang="es-ES" sz="4000" dirty="0" smtClean="0">
                <a:solidFill>
                  <a:srgbClr val="FF0000"/>
                </a:solidFill>
              </a:rPr>
              <a:t>: gráfico</a:t>
            </a:r>
            <a:endParaRPr lang="es-CO" sz="4000" dirty="0">
              <a:solidFill>
                <a:srgbClr val="FF0000"/>
              </a:solidFill>
            </a:endParaRPr>
          </a:p>
        </p:txBody>
      </p:sp>
    </p:spTree>
    <p:extLst>
      <p:ext uri="{BB962C8B-B14F-4D97-AF65-F5344CB8AC3E}">
        <p14:creationId xmlns:p14="http://schemas.microsoft.com/office/powerpoint/2010/main" val="3828251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10767</TotalTime>
  <Words>4228</Words>
  <Application>Microsoft Office PowerPoint</Application>
  <PresentationFormat>Panorámica</PresentationFormat>
  <Paragraphs>634</Paragraphs>
  <Slides>51</Slides>
  <Notes>49</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51</vt:i4>
      </vt:variant>
    </vt:vector>
  </HeadingPairs>
  <TitlesOfParts>
    <vt:vector size="57" baseType="lpstr">
      <vt:lpstr>inherit</vt:lpstr>
      <vt:lpstr>Calibri</vt:lpstr>
      <vt:lpstr>Arial</vt:lpstr>
      <vt:lpstr>Times New Roman</vt:lpstr>
      <vt:lpstr>Tema de Office</vt:lpstr>
      <vt:lpstr>Tema de Office</vt:lpstr>
      <vt:lpstr>Contenido</vt:lpstr>
      <vt:lpstr>OA 3</vt:lpstr>
      <vt:lpstr>Presentación de PowerPoint</vt:lpstr>
      <vt:lpstr>Bienvenida</vt:lpstr>
      <vt:lpstr>Presentación de PowerPoint</vt:lpstr>
      <vt:lpstr>Presentación</vt:lpstr>
      <vt:lpstr>Presentación de PowerPoint</vt:lpstr>
      <vt:lpstr>Problémica</vt:lpstr>
      <vt:lpstr>Recurso_a: gráfico</vt:lpstr>
      <vt:lpstr>Presentación de PowerPoint</vt:lpstr>
      <vt:lpstr>Recurso_c: texto pdf</vt:lpstr>
      <vt:lpstr>Presentación de PowerPoint</vt:lpstr>
      <vt:lpstr>Árbol conceptual</vt:lpstr>
      <vt:lpstr>Raíz principal</vt:lpstr>
      <vt:lpstr>Presentación de PowerPoint</vt:lpstr>
      <vt:lpstr>Raíz secundaria 1</vt:lpstr>
      <vt:lpstr>Presentación de PowerPoint</vt:lpstr>
      <vt:lpstr>Raíz secundaria 2</vt:lpstr>
      <vt:lpstr>Presentación de PowerPoint</vt:lpstr>
      <vt:lpstr>Raíz secundaria 3</vt:lpstr>
      <vt:lpstr>Presentación de PowerPoint</vt:lpstr>
      <vt:lpstr>Tronco</vt:lpstr>
      <vt:lpstr>Presentación de PowerPoint</vt:lpstr>
      <vt:lpstr>Rama1 </vt:lpstr>
      <vt:lpstr>Presentación de PowerPoint</vt:lpstr>
      <vt:lpstr>Presentación de PowerPoint</vt:lpstr>
      <vt:lpstr>Presentación de PowerPoint</vt:lpstr>
      <vt:lpstr>Rama 2  </vt:lpstr>
      <vt:lpstr>Presentación de PowerPoint</vt:lpstr>
      <vt:lpstr>Presentación de PowerPoint</vt:lpstr>
      <vt:lpstr>Presentación de PowerPoint</vt:lpstr>
      <vt:lpstr>Rama 3  </vt:lpstr>
      <vt:lpstr>Presentación de PowerPoint</vt:lpstr>
      <vt:lpstr>Presentación de PowerPoint</vt:lpstr>
      <vt:lpstr>Presentación de PowerPoint</vt:lpstr>
      <vt:lpstr>Rama 4  </vt:lpstr>
      <vt:lpstr>Presentación de PowerPoint</vt:lpstr>
      <vt:lpstr>Presentación de PowerPoint</vt:lpstr>
      <vt:lpstr>Presentación de PowerPoint</vt:lpstr>
      <vt:lpstr>Hoja 1</vt:lpstr>
      <vt:lpstr>Presentación de PowerPoint</vt:lpstr>
      <vt:lpstr>Hoja 2</vt:lpstr>
      <vt:lpstr>Presentación de PowerPoint</vt:lpstr>
      <vt:lpstr>Hoja 3</vt:lpstr>
      <vt:lpstr>Presentación de PowerPoint</vt:lpstr>
      <vt:lpstr>Hoja 4</vt:lpstr>
      <vt:lpstr>Presentación de PowerPoint</vt:lpstr>
      <vt:lpstr>Socialización</vt:lpstr>
      <vt:lpstr>Presentación de PowerPoint</vt:lpstr>
      <vt:lpstr>Lista de 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Escobar</dc:creator>
  <cp:lastModifiedBy>Karen Bedoya</cp:lastModifiedBy>
  <cp:revision>853</cp:revision>
  <dcterms:modified xsi:type="dcterms:W3CDTF">2021-07-22T22:33:28Z</dcterms:modified>
</cp:coreProperties>
</file>