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16_FCCEF898.xml" ContentType="application/vnd.ms-powerpoint.comments+xml"/>
  <Override PartName="/ppt/notesSlides/notesSlide2.xml" ContentType="application/vnd.openxmlformats-officedocument.presentationml.notesSlide+xml"/>
  <Override PartName="/ppt/comments/modernComment_11D_98422E18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modernComment_121_F79E363.xml" ContentType="application/vnd.ms-powerpoint.comments+xml"/>
  <Override PartName="/ppt/comments/modernComment_12C_D3C64C92.xml" ContentType="application/vnd.ms-powerpoint.comments+xml"/>
  <Override PartName="/ppt/comments/modernComment_13B_16A4D8D4.xml" ContentType="application/vnd.ms-powerpoint.comments+xml"/>
  <Override PartName="/ppt/comments/modernComment_12E_B2334039.xml" ContentType="application/vnd.ms-powerpoint.comments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comments/modernComment_135_39A91367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2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8" r:id="rId3"/>
    <p:sldId id="272" r:id="rId4"/>
    <p:sldId id="284" r:id="rId5"/>
    <p:sldId id="299" r:id="rId6"/>
    <p:sldId id="286" r:id="rId7"/>
    <p:sldId id="285" r:id="rId8"/>
    <p:sldId id="287" r:id="rId9"/>
    <p:sldId id="312" r:id="rId10"/>
    <p:sldId id="314" r:id="rId11"/>
    <p:sldId id="288" r:id="rId12"/>
    <p:sldId id="289" r:id="rId13"/>
    <p:sldId id="300" r:id="rId14"/>
    <p:sldId id="315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3" r:id="rId24"/>
    <p:sldId id="309" r:id="rId25"/>
    <p:sldId id="310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463325-597A-BFFB-1EAC-5A29E70DF9D3}" name="Ковальчук Николай Николаевич" initials="КНН" userId="Ковальчук Николай Николаевич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1A1D"/>
    <a:srgbClr val="F26724"/>
    <a:srgbClr val="F99B1C"/>
    <a:srgbClr val="E62B25"/>
    <a:srgbClr val="FA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2"/>
    <p:restoredTop sz="94578"/>
  </p:normalViewPr>
  <p:slideViewPr>
    <p:cSldViewPr>
      <p:cViewPr varScale="1">
        <p:scale>
          <a:sx n="108" d="100"/>
          <a:sy n="108" d="100"/>
        </p:scale>
        <p:origin x="140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16_FCCEF8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2DB3A4-EF63-4EF2-B833-A7C30CC3804A}" authorId="{03463325-597A-BFFB-1EAC-5A29E70DF9D3}" created="2022-04-20T19:59:04.0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41422488" sldId="278"/>
      <ac:spMk id="15" creationId="{00000000-0000-0000-0000-000000000000}"/>
      <ac:txMk cp="14" len="9">
        <ac:context len="421" hash="3280147073"/>
      </ac:txMk>
    </ac:txMkLst>
    <p188:pos x="3106751" y="378595"/>
    <p188:replyLst>
      <p188:reply id="{8CFDF3BD-8A6A-4638-882B-1ED7E1A8ACE3}" authorId="{03463325-597A-BFFB-1EAC-5A29E70DF9D3}" created="2022-04-20T19:59:27.641">
        <p188:txBody>
          <a:bodyPr/>
          <a:lstStyle/>
          <a:p>
            <a:r>
              <a:rPr lang="ru-RU"/>
              <a:t>Я слегка подкорректировал тескт</a:t>
            </a:r>
          </a:p>
        </p188:txBody>
      </p188:reply>
    </p188:replyLst>
    <p188:txBody>
      <a:bodyPr/>
      <a:lstStyle/>
      <a:p>
        <a:r>
          <a:rPr lang="ru-RU"/>
          <a:t>Может проблемы?</a:t>
        </a:r>
      </a:p>
    </p188:txBody>
  </p188:cm>
  <p188:cm id="{F8FCE1AD-B2D1-48B6-B130-6342A03B3CBA}" authorId="{03463325-597A-BFFB-1EAC-5A29E70DF9D3}" created="2022-04-20T19:59:14.68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41422488" sldId="278"/>
      <ac:spMk id="15" creationId="{00000000-0000-0000-0000-000000000000}"/>
      <ac:txMk cp="227" len="9">
        <ac:context len="421" hash="3280147073"/>
      </ac:txMk>
    </ac:txMkLst>
    <p188:pos x="2718823" y="1112886"/>
    <p188:txBody>
      <a:bodyPr/>
      <a:lstStyle/>
      <a:p>
        <a:r>
          <a:rPr lang="ru-RU"/>
          <a:t>Может проблемы</a:t>
        </a:r>
      </a:p>
    </p188:txBody>
  </p188:cm>
</p188:cmLst>
</file>

<file path=ppt/comments/modernComment_11D_98422E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CB4416-1F07-4840-AA96-3A968D83A51E}" authorId="{03463325-597A-BFFB-1EAC-5A29E70DF9D3}" created="2022-04-20T20:03:32.4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54474008" sldId="285"/>
      <ac:spMk id="10" creationId="{3511B018-0583-D847-A116-7146174E67AA}"/>
    </ac:deMkLst>
    <p188:txBody>
      <a:bodyPr/>
      <a:lstStyle/>
      <a:p>
        <a:r>
          <a:rPr lang="ru-RU"/>
          <a:t>Где показатели?</a:t>
        </a:r>
      </a:p>
    </p188:txBody>
  </p188:cm>
</p188:cmLst>
</file>

<file path=ppt/comments/modernComment_121_F79E3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B507AC-6607-4FEF-BF3D-36E038A8C6F3}" authorId="{03463325-597A-BFFB-1EAC-5A29E70DF9D3}" created="2022-04-20T20:06:15.6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9646307" sldId="289"/>
      <ac:picMk id="10" creationId="{9F5509DA-5E16-AD41-9DB6-263613D0031E}"/>
    </ac:deMkLst>
    <p188:replyLst>
      <p188:reply id="{F86BF0B8-7C9F-4C42-9506-E8C2BCADA644}" authorId="{03463325-597A-BFFB-1EAC-5A29E70DF9D3}" created="2022-04-20T20:06:49.464">
        <p188:txBody>
          <a:bodyPr/>
          <a:lstStyle/>
          <a:p>
            <a:r>
              <a:rPr lang="ru-RU"/>
              <a:t>Заголовок: может правильно Диаграмма карты целей?</a:t>
            </a:r>
          </a:p>
        </p188:txBody>
      </p188:reply>
    </p188:replyLst>
    <p188:txBody>
      <a:bodyPr/>
      <a:lstStyle/>
      <a:p>
        <a:r>
          <a:rPr lang="ru-RU"/>
          <a:t>Увеличь рисунок</a:t>
        </a:r>
      </a:p>
    </p188:txBody>
  </p188:cm>
</p188:cmLst>
</file>

<file path=ppt/comments/modernComment_12C_D3C64C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BCD5AB-A832-4DE4-800C-4437BBD7964B}" authorId="{03463325-597A-BFFB-1EAC-5A29E70DF9D3}" created="2022-04-20T20:07:11.0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52988306" sldId="300"/>
      <ac:spMk id="3" creationId="{C7004D54-AC56-48DC-8FCE-63AAB511379D}"/>
    </ac:deMkLst>
    <p188:txBody>
      <a:bodyPr/>
      <a:lstStyle/>
      <a:p>
        <a:r>
          <a:rPr lang="ru-RU"/>
          <a:t>Диаграмма вариантов исльзования?</a:t>
        </a:r>
      </a:p>
    </p188:txBody>
  </p188:cm>
</p188:cmLst>
</file>

<file path=ppt/comments/modernComment_12E_B233403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A3C733-0805-4519-994B-63F53A4EB176}" authorId="{03463325-597A-BFFB-1EAC-5A29E70DF9D3}" created="2022-04-20T20:07:32.2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89703225" sldId="302"/>
      <ac:spMk id="3" creationId="{C7004D54-AC56-48DC-8FCE-63AAB511379D}"/>
    </ac:deMkLst>
    <p188:replyLst>
      <p188:reply id="{6B067A2B-12E5-44F5-B71C-CDC671B1253C}" authorId="{03463325-597A-BFFB-1EAC-5A29E70DF9D3}" created="2022-04-20T20:07:57.351">
        <p188:txBody>
          <a:bodyPr/>
          <a:lstStyle/>
          <a:p>
            <a:r>
              <a:rPr lang="ru-RU"/>
              <a:t>Увеличь рисунок</a:t>
            </a:r>
          </a:p>
        </p188:txBody>
      </p188:reply>
    </p188:replyLst>
    <p188:txBody>
      <a:bodyPr/>
      <a:lstStyle/>
      <a:p>
        <a:r>
          <a:rPr lang="ru-RU"/>
          <a:t>Диаграмма классов чего?</a:t>
        </a:r>
      </a:p>
    </p188:txBody>
  </p188:cm>
</p188:cmLst>
</file>

<file path=ppt/comments/modernComment_135_39A913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824C80-9A40-4548-BB25-EF28A827857C}" authorId="{03463325-597A-BFFB-1EAC-5A29E70DF9D3}" created="2022-04-20T20:09:13.1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67381863" sldId="309"/>
      <ac:spMk id="3" creationId="{C7004D54-AC56-48DC-8FCE-63AAB511379D}"/>
    </ac:deMkLst>
    <p188:txBody>
      <a:bodyPr/>
      <a:lstStyle/>
      <a:p>
        <a:r>
          <a:rPr lang="ru-RU"/>
          <a:t>Тут не видно расчета!
Заголовок: Оценка экономической эффективносчти…
Формула должна быть по которой считал и полученные результаты расчетов</a:t>
        </a:r>
      </a:p>
    </p188:txBody>
  </p188:cm>
</p188:cmLst>
</file>

<file path=ppt/comments/modernComment_13B_16A4D8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373F68-6C2C-764F-A3D3-6F171AE65956}" authorId="{03463325-597A-BFFB-1EAC-5A29E70DF9D3}" created="2022-04-20T20:07:11.0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52988306" sldId="300"/>
      <ac:spMk id="3" creationId="{C7004D54-AC56-48DC-8FCE-63AAB511379D}"/>
    </ac:deMkLst>
    <p188:txBody>
      <a:bodyPr/>
      <a:lstStyle/>
      <a:p>
        <a:r>
          <a:rPr lang="ru-RU"/>
          <a:t>Диаграмма вариантов исльзования?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8FF6F-A128-41E7-8F95-4244DAB1234C}" type="doc">
      <dgm:prSet loTypeId="urn:microsoft.com/office/officeart/2005/8/layout/venn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04D16E13-A146-4C4F-BC27-F58FA78870AA}">
      <dgm:prSet/>
      <dgm:spPr/>
      <dgm:t>
        <a:bodyPr/>
        <a:lstStyle/>
        <a:p>
          <a:r>
            <a:rPr lang="ru-RU" dirty="0"/>
            <a:t>бессистемное хранение информации о проектах</a:t>
          </a:r>
        </a:p>
      </dgm:t>
    </dgm:pt>
    <dgm:pt modelId="{15424618-7D6B-488C-A269-F685FBE0430C}" type="parTrans" cxnId="{E9775245-FEF6-4F62-A2CA-356A048B65C6}">
      <dgm:prSet/>
      <dgm:spPr/>
      <dgm:t>
        <a:bodyPr/>
        <a:lstStyle/>
        <a:p>
          <a:endParaRPr lang="ru-RU"/>
        </a:p>
      </dgm:t>
    </dgm:pt>
    <dgm:pt modelId="{373DD588-CEDD-4B1F-B580-6B8936C3FFDB}" type="sibTrans" cxnId="{E9775245-FEF6-4F62-A2CA-356A048B65C6}">
      <dgm:prSet/>
      <dgm:spPr/>
      <dgm:t>
        <a:bodyPr/>
        <a:lstStyle/>
        <a:p>
          <a:endParaRPr lang="ru-RU"/>
        </a:p>
      </dgm:t>
    </dgm:pt>
    <dgm:pt modelId="{9E8D0567-BD52-49D7-B48A-57863337FCE4}">
      <dgm:prSet/>
      <dgm:spPr/>
      <dgm:t>
        <a:bodyPr/>
        <a:lstStyle/>
        <a:p>
          <a:r>
            <a:rPr lang="ru-RU"/>
            <a:t>децентрализация данных СП</a:t>
          </a:r>
        </a:p>
      </dgm:t>
    </dgm:pt>
    <dgm:pt modelId="{CB3558A5-89E7-4202-BCDA-4A864AE953C3}" type="parTrans" cxnId="{D6C7AAAC-56EF-41CA-A51F-B5D7C59061AC}">
      <dgm:prSet/>
      <dgm:spPr/>
      <dgm:t>
        <a:bodyPr/>
        <a:lstStyle/>
        <a:p>
          <a:endParaRPr lang="ru-RU"/>
        </a:p>
      </dgm:t>
    </dgm:pt>
    <dgm:pt modelId="{442A92DA-D3DD-46B7-A5C2-289E29A5BFCB}" type="sibTrans" cxnId="{D6C7AAAC-56EF-41CA-A51F-B5D7C59061AC}">
      <dgm:prSet/>
      <dgm:spPr/>
      <dgm:t>
        <a:bodyPr/>
        <a:lstStyle/>
        <a:p>
          <a:endParaRPr lang="ru-RU"/>
        </a:p>
      </dgm:t>
    </dgm:pt>
    <dgm:pt modelId="{01A7AB63-3981-4B77-8B69-1BC32E283D7A}">
      <dgm:prSet/>
      <dgm:spPr/>
      <dgm:t>
        <a:bodyPr/>
        <a:lstStyle/>
        <a:p>
          <a:r>
            <a:rPr lang="ru-RU"/>
            <a:t>отсутствие системы защиты информации, распределения прав доступа</a:t>
          </a:r>
        </a:p>
      </dgm:t>
    </dgm:pt>
    <dgm:pt modelId="{CE2C6921-52EC-4BF7-B1EC-C2B563C484B3}" type="parTrans" cxnId="{D357AA56-71DE-4A5D-9A4A-DF7DA3835DE9}">
      <dgm:prSet/>
      <dgm:spPr/>
      <dgm:t>
        <a:bodyPr/>
        <a:lstStyle/>
        <a:p>
          <a:endParaRPr lang="ru-RU"/>
        </a:p>
      </dgm:t>
    </dgm:pt>
    <dgm:pt modelId="{E944F6B7-4D6D-4FDC-80B2-A292824084ED}" type="sibTrans" cxnId="{D357AA56-71DE-4A5D-9A4A-DF7DA3835DE9}">
      <dgm:prSet/>
      <dgm:spPr/>
      <dgm:t>
        <a:bodyPr/>
        <a:lstStyle/>
        <a:p>
          <a:endParaRPr lang="ru-RU"/>
        </a:p>
      </dgm:t>
    </dgm:pt>
    <dgm:pt modelId="{427E5428-79BD-4600-B1A5-1C9F5987612A}">
      <dgm:prSet/>
      <dgm:spPr/>
      <dgm:t>
        <a:bodyPr/>
        <a:lstStyle/>
        <a:p>
          <a:r>
            <a:rPr lang="ru-RU"/>
            <a:t>затруднительная процедура консолидации данных</a:t>
          </a:r>
        </a:p>
      </dgm:t>
    </dgm:pt>
    <dgm:pt modelId="{25801CAD-EAF8-40B6-A33C-148BED8ABB4B}" type="parTrans" cxnId="{B67184CC-BFB6-4162-9E36-6FBCA3571289}">
      <dgm:prSet/>
      <dgm:spPr/>
      <dgm:t>
        <a:bodyPr/>
        <a:lstStyle/>
        <a:p>
          <a:endParaRPr lang="ru-RU"/>
        </a:p>
      </dgm:t>
    </dgm:pt>
    <dgm:pt modelId="{1DBEB834-544B-4EA1-89E3-76D4936E9258}" type="sibTrans" cxnId="{B67184CC-BFB6-4162-9E36-6FBCA3571289}">
      <dgm:prSet/>
      <dgm:spPr/>
      <dgm:t>
        <a:bodyPr/>
        <a:lstStyle/>
        <a:p>
          <a:endParaRPr lang="ru-RU"/>
        </a:p>
      </dgm:t>
    </dgm:pt>
    <dgm:pt modelId="{9AFC1E48-AC2F-4F37-B63B-09B381157831}">
      <dgm:prSet/>
      <dgm:spPr/>
      <dgm:t>
        <a:bodyPr/>
        <a:lstStyle/>
        <a:p>
          <a:r>
            <a:rPr lang="ru-RU"/>
            <a:t>трудоемкость построения сводных отчетов, в том числе и графических</a:t>
          </a:r>
        </a:p>
      </dgm:t>
    </dgm:pt>
    <dgm:pt modelId="{9D384E20-0159-44EF-B02F-C00E6528965E}" type="parTrans" cxnId="{F1C5DB54-7851-46CA-87A5-C09A0D929390}">
      <dgm:prSet/>
      <dgm:spPr/>
      <dgm:t>
        <a:bodyPr/>
        <a:lstStyle/>
        <a:p>
          <a:endParaRPr lang="ru-RU"/>
        </a:p>
      </dgm:t>
    </dgm:pt>
    <dgm:pt modelId="{0A268BFF-87B9-477D-ACE9-2270845A86D0}" type="sibTrans" cxnId="{F1C5DB54-7851-46CA-87A5-C09A0D929390}">
      <dgm:prSet/>
      <dgm:spPr/>
      <dgm:t>
        <a:bodyPr/>
        <a:lstStyle/>
        <a:p>
          <a:endParaRPr lang="ru-RU"/>
        </a:p>
      </dgm:t>
    </dgm:pt>
    <dgm:pt modelId="{3DE856B1-2669-4FC2-8848-148FCC6827F3}">
      <dgm:prSet/>
      <dgm:spPr/>
      <dgm:t>
        <a:bodyPr/>
        <a:lstStyle/>
        <a:p>
          <a:r>
            <a:rPr lang="ru-RU"/>
            <a:t>человеческий фактор</a:t>
          </a:r>
        </a:p>
      </dgm:t>
    </dgm:pt>
    <dgm:pt modelId="{C258DDA7-0A53-4320-95FB-04A0D0DB1345}" type="parTrans" cxnId="{8A400BBE-A80D-4679-9F5D-13921F62E181}">
      <dgm:prSet/>
      <dgm:spPr/>
      <dgm:t>
        <a:bodyPr/>
        <a:lstStyle/>
        <a:p>
          <a:endParaRPr lang="ru-RU"/>
        </a:p>
      </dgm:t>
    </dgm:pt>
    <dgm:pt modelId="{9830F3B6-4DEF-4A21-8D65-D49F76E15CAC}" type="sibTrans" cxnId="{8A400BBE-A80D-4679-9F5D-13921F62E181}">
      <dgm:prSet/>
      <dgm:spPr/>
      <dgm:t>
        <a:bodyPr/>
        <a:lstStyle/>
        <a:p>
          <a:endParaRPr lang="ru-RU"/>
        </a:p>
      </dgm:t>
    </dgm:pt>
    <dgm:pt modelId="{69390C0B-49EB-4F00-9186-11450B100CEE}" type="pres">
      <dgm:prSet presAssocID="{38C8FF6F-A128-41E7-8F95-4244DAB1234C}" presName="Name0" presStyleCnt="0">
        <dgm:presLayoutVars>
          <dgm:dir/>
          <dgm:resizeHandles val="exact"/>
        </dgm:presLayoutVars>
      </dgm:prSet>
      <dgm:spPr/>
    </dgm:pt>
    <dgm:pt modelId="{E93220AB-92A6-4B34-8300-4BDB0A2DFD6F}" type="pres">
      <dgm:prSet presAssocID="{04D16E13-A146-4C4F-BC27-F58FA78870AA}" presName="Name5" presStyleLbl="vennNode1" presStyleIdx="0" presStyleCnt="6">
        <dgm:presLayoutVars>
          <dgm:bulletEnabled val="1"/>
        </dgm:presLayoutVars>
      </dgm:prSet>
      <dgm:spPr/>
    </dgm:pt>
    <dgm:pt modelId="{1D123B65-4AD4-4098-ABEE-EE6A9B46CEB2}" type="pres">
      <dgm:prSet presAssocID="{373DD588-CEDD-4B1F-B580-6B8936C3FFDB}" presName="space" presStyleCnt="0"/>
      <dgm:spPr/>
    </dgm:pt>
    <dgm:pt modelId="{1A7965B7-FD38-4661-958B-D20BBA89D32D}" type="pres">
      <dgm:prSet presAssocID="{9E8D0567-BD52-49D7-B48A-57863337FCE4}" presName="Name5" presStyleLbl="vennNode1" presStyleIdx="1" presStyleCnt="6">
        <dgm:presLayoutVars>
          <dgm:bulletEnabled val="1"/>
        </dgm:presLayoutVars>
      </dgm:prSet>
      <dgm:spPr/>
    </dgm:pt>
    <dgm:pt modelId="{EA388126-9DD6-42E6-B872-B34D86821A99}" type="pres">
      <dgm:prSet presAssocID="{442A92DA-D3DD-46B7-A5C2-289E29A5BFCB}" presName="space" presStyleCnt="0"/>
      <dgm:spPr/>
    </dgm:pt>
    <dgm:pt modelId="{36513518-B17D-46D6-95BA-146FB6A3C8E5}" type="pres">
      <dgm:prSet presAssocID="{01A7AB63-3981-4B77-8B69-1BC32E283D7A}" presName="Name5" presStyleLbl="vennNode1" presStyleIdx="2" presStyleCnt="6">
        <dgm:presLayoutVars>
          <dgm:bulletEnabled val="1"/>
        </dgm:presLayoutVars>
      </dgm:prSet>
      <dgm:spPr/>
    </dgm:pt>
    <dgm:pt modelId="{3F7A5B9D-28B8-4D1D-93FE-564533754A9E}" type="pres">
      <dgm:prSet presAssocID="{E944F6B7-4D6D-4FDC-80B2-A292824084ED}" presName="space" presStyleCnt="0"/>
      <dgm:spPr/>
    </dgm:pt>
    <dgm:pt modelId="{B052957D-425A-4735-8757-F465ADD08C09}" type="pres">
      <dgm:prSet presAssocID="{427E5428-79BD-4600-B1A5-1C9F5987612A}" presName="Name5" presStyleLbl="vennNode1" presStyleIdx="3" presStyleCnt="6">
        <dgm:presLayoutVars>
          <dgm:bulletEnabled val="1"/>
        </dgm:presLayoutVars>
      </dgm:prSet>
      <dgm:spPr/>
    </dgm:pt>
    <dgm:pt modelId="{405696DD-2D24-4E4E-AB7B-B7C4C27E9CC2}" type="pres">
      <dgm:prSet presAssocID="{1DBEB834-544B-4EA1-89E3-76D4936E9258}" presName="space" presStyleCnt="0"/>
      <dgm:spPr/>
    </dgm:pt>
    <dgm:pt modelId="{E85B91C6-C01D-420A-BBC6-029349A3CC21}" type="pres">
      <dgm:prSet presAssocID="{9AFC1E48-AC2F-4F37-B63B-09B381157831}" presName="Name5" presStyleLbl="vennNode1" presStyleIdx="4" presStyleCnt="6">
        <dgm:presLayoutVars>
          <dgm:bulletEnabled val="1"/>
        </dgm:presLayoutVars>
      </dgm:prSet>
      <dgm:spPr/>
    </dgm:pt>
    <dgm:pt modelId="{2FB86761-FFD2-4141-8D75-8087ADD42087}" type="pres">
      <dgm:prSet presAssocID="{0A268BFF-87B9-477D-ACE9-2270845A86D0}" presName="space" presStyleCnt="0"/>
      <dgm:spPr/>
    </dgm:pt>
    <dgm:pt modelId="{3ADAA65D-DA66-46B2-8691-EB5C6C4E17EE}" type="pres">
      <dgm:prSet presAssocID="{3DE856B1-2669-4FC2-8848-148FCC6827F3}" presName="Name5" presStyleLbl="vennNode1" presStyleIdx="5" presStyleCnt="6">
        <dgm:presLayoutVars>
          <dgm:bulletEnabled val="1"/>
        </dgm:presLayoutVars>
      </dgm:prSet>
      <dgm:spPr/>
    </dgm:pt>
  </dgm:ptLst>
  <dgm:cxnLst>
    <dgm:cxn modelId="{B0CB6802-1FA5-4B5E-8CBA-AA1E2254D382}" type="presOf" srcId="{04D16E13-A146-4C4F-BC27-F58FA78870AA}" destId="{E93220AB-92A6-4B34-8300-4BDB0A2DFD6F}" srcOrd="0" destOrd="0" presId="urn:microsoft.com/office/officeart/2005/8/layout/venn3"/>
    <dgm:cxn modelId="{E0AD162D-9076-4DD2-9B80-DCBC824640F6}" type="presOf" srcId="{427E5428-79BD-4600-B1A5-1C9F5987612A}" destId="{B052957D-425A-4735-8757-F465ADD08C09}" srcOrd="0" destOrd="0" presId="urn:microsoft.com/office/officeart/2005/8/layout/venn3"/>
    <dgm:cxn modelId="{B340993B-6C32-4B45-BA76-CD04BC44F4E9}" type="presOf" srcId="{9AFC1E48-AC2F-4F37-B63B-09B381157831}" destId="{E85B91C6-C01D-420A-BBC6-029349A3CC21}" srcOrd="0" destOrd="0" presId="urn:microsoft.com/office/officeart/2005/8/layout/venn3"/>
    <dgm:cxn modelId="{D83D493C-7E75-4D0F-8E08-3129B6CC61B1}" type="presOf" srcId="{3DE856B1-2669-4FC2-8848-148FCC6827F3}" destId="{3ADAA65D-DA66-46B2-8691-EB5C6C4E17EE}" srcOrd="0" destOrd="0" presId="urn:microsoft.com/office/officeart/2005/8/layout/venn3"/>
    <dgm:cxn modelId="{E9775245-FEF6-4F62-A2CA-356A048B65C6}" srcId="{38C8FF6F-A128-41E7-8F95-4244DAB1234C}" destId="{04D16E13-A146-4C4F-BC27-F58FA78870AA}" srcOrd="0" destOrd="0" parTransId="{15424618-7D6B-488C-A269-F685FBE0430C}" sibTransId="{373DD588-CEDD-4B1F-B580-6B8936C3FFDB}"/>
    <dgm:cxn modelId="{F1C5DB54-7851-46CA-87A5-C09A0D929390}" srcId="{38C8FF6F-A128-41E7-8F95-4244DAB1234C}" destId="{9AFC1E48-AC2F-4F37-B63B-09B381157831}" srcOrd="4" destOrd="0" parTransId="{9D384E20-0159-44EF-B02F-C00E6528965E}" sibTransId="{0A268BFF-87B9-477D-ACE9-2270845A86D0}"/>
    <dgm:cxn modelId="{D357AA56-71DE-4A5D-9A4A-DF7DA3835DE9}" srcId="{38C8FF6F-A128-41E7-8F95-4244DAB1234C}" destId="{01A7AB63-3981-4B77-8B69-1BC32E283D7A}" srcOrd="2" destOrd="0" parTransId="{CE2C6921-52EC-4BF7-B1EC-C2B563C484B3}" sibTransId="{E944F6B7-4D6D-4FDC-80B2-A292824084ED}"/>
    <dgm:cxn modelId="{AFDA2E5E-CBBF-4023-B5B3-34764E1EE1EB}" type="presOf" srcId="{38C8FF6F-A128-41E7-8F95-4244DAB1234C}" destId="{69390C0B-49EB-4F00-9186-11450B100CEE}" srcOrd="0" destOrd="0" presId="urn:microsoft.com/office/officeart/2005/8/layout/venn3"/>
    <dgm:cxn modelId="{24D47584-7374-4584-91DA-9A9972B4694A}" type="presOf" srcId="{01A7AB63-3981-4B77-8B69-1BC32E283D7A}" destId="{36513518-B17D-46D6-95BA-146FB6A3C8E5}" srcOrd="0" destOrd="0" presId="urn:microsoft.com/office/officeart/2005/8/layout/venn3"/>
    <dgm:cxn modelId="{D6C7AAAC-56EF-41CA-A51F-B5D7C59061AC}" srcId="{38C8FF6F-A128-41E7-8F95-4244DAB1234C}" destId="{9E8D0567-BD52-49D7-B48A-57863337FCE4}" srcOrd="1" destOrd="0" parTransId="{CB3558A5-89E7-4202-BCDA-4A864AE953C3}" sibTransId="{442A92DA-D3DD-46B7-A5C2-289E29A5BFCB}"/>
    <dgm:cxn modelId="{8A400BBE-A80D-4679-9F5D-13921F62E181}" srcId="{38C8FF6F-A128-41E7-8F95-4244DAB1234C}" destId="{3DE856B1-2669-4FC2-8848-148FCC6827F3}" srcOrd="5" destOrd="0" parTransId="{C258DDA7-0A53-4320-95FB-04A0D0DB1345}" sibTransId="{9830F3B6-4DEF-4A21-8D65-D49F76E15CAC}"/>
    <dgm:cxn modelId="{B67184CC-BFB6-4162-9E36-6FBCA3571289}" srcId="{38C8FF6F-A128-41E7-8F95-4244DAB1234C}" destId="{427E5428-79BD-4600-B1A5-1C9F5987612A}" srcOrd="3" destOrd="0" parTransId="{25801CAD-EAF8-40B6-A33C-148BED8ABB4B}" sibTransId="{1DBEB834-544B-4EA1-89E3-76D4936E9258}"/>
    <dgm:cxn modelId="{6ABCAFEE-8EE0-434E-813B-DADCC486D7E0}" type="presOf" srcId="{9E8D0567-BD52-49D7-B48A-57863337FCE4}" destId="{1A7965B7-FD38-4661-958B-D20BBA89D32D}" srcOrd="0" destOrd="0" presId="urn:microsoft.com/office/officeart/2005/8/layout/venn3"/>
    <dgm:cxn modelId="{F8AD9ED0-AE7E-4D0A-BECD-CF3DCBE00F6F}" type="presParOf" srcId="{69390C0B-49EB-4F00-9186-11450B100CEE}" destId="{E93220AB-92A6-4B34-8300-4BDB0A2DFD6F}" srcOrd="0" destOrd="0" presId="urn:microsoft.com/office/officeart/2005/8/layout/venn3"/>
    <dgm:cxn modelId="{1E3403E0-543C-47E3-AF4A-C2BFE3390527}" type="presParOf" srcId="{69390C0B-49EB-4F00-9186-11450B100CEE}" destId="{1D123B65-4AD4-4098-ABEE-EE6A9B46CEB2}" srcOrd="1" destOrd="0" presId="urn:microsoft.com/office/officeart/2005/8/layout/venn3"/>
    <dgm:cxn modelId="{C84A845A-991F-45CF-A48D-B32D96ABCFE9}" type="presParOf" srcId="{69390C0B-49EB-4F00-9186-11450B100CEE}" destId="{1A7965B7-FD38-4661-958B-D20BBA89D32D}" srcOrd="2" destOrd="0" presId="urn:microsoft.com/office/officeart/2005/8/layout/venn3"/>
    <dgm:cxn modelId="{929E6E80-7C3E-4DFC-B282-2F91008AF7A3}" type="presParOf" srcId="{69390C0B-49EB-4F00-9186-11450B100CEE}" destId="{EA388126-9DD6-42E6-B872-B34D86821A99}" srcOrd="3" destOrd="0" presId="urn:microsoft.com/office/officeart/2005/8/layout/venn3"/>
    <dgm:cxn modelId="{02CC1859-B0F8-4174-9A86-9A24E5AC587B}" type="presParOf" srcId="{69390C0B-49EB-4F00-9186-11450B100CEE}" destId="{36513518-B17D-46D6-95BA-146FB6A3C8E5}" srcOrd="4" destOrd="0" presId="urn:microsoft.com/office/officeart/2005/8/layout/venn3"/>
    <dgm:cxn modelId="{EF77E17C-140C-471B-A69C-5D491E4FE3F0}" type="presParOf" srcId="{69390C0B-49EB-4F00-9186-11450B100CEE}" destId="{3F7A5B9D-28B8-4D1D-93FE-564533754A9E}" srcOrd="5" destOrd="0" presId="urn:microsoft.com/office/officeart/2005/8/layout/venn3"/>
    <dgm:cxn modelId="{6DE0116E-237C-429E-B1A7-E0EEDB8EB430}" type="presParOf" srcId="{69390C0B-49EB-4F00-9186-11450B100CEE}" destId="{B052957D-425A-4735-8757-F465ADD08C09}" srcOrd="6" destOrd="0" presId="urn:microsoft.com/office/officeart/2005/8/layout/venn3"/>
    <dgm:cxn modelId="{5DDF7998-1D9B-4D93-ABEE-D9FED5A40BF4}" type="presParOf" srcId="{69390C0B-49EB-4F00-9186-11450B100CEE}" destId="{405696DD-2D24-4E4E-AB7B-B7C4C27E9CC2}" srcOrd="7" destOrd="0" presId="urn:microsoft.com/office/officeart/2005/8/layout/venn3"/>
    <dgm:cxn modelId="{D4675AB3-9C98-4C38-BB65-9E3FDCA19B11}" type="presParOf" srcId="{69390C0B-49EB-4F00-9186-11450B100CEE}" destId="{E85B91C6-C01D-420A-BBC6-029349A3CC21}" srcOrd="8" destOrd="0" presId="urn:microsoft.com/office/officeart/2005/8/layout/venn3"/>
    <dgm:cxn modelId="{DB07A354-4E43-40C8-A786-69E45DEB2ED4}" type="presParOf" srcId="{69390C0B-49EB-4F00-9186-11450B100CEE}" destId="{2FB86761-FFD2-4141-8D75-8087ADD42087}" srcOrd="9" destOrd="0" presId="urn:microsoft.com/office/officeart/2005/8/layout/venn3"/>
    <dgm:cxn modelId="{04A5C4A9-14DC-4520-9400-89BA03BDF809}" type="presParOf" srcId="{69390C0B-49EB-4F00-9186-11450B100CEE}" destId="{3ADAA65D-DA66-46B2-8691-EB5C6C4E17EE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20AB-92A6-4B34-8300-4BDB0A2DFD6F}">
      <dsp:nvSpPr>
        <dsp:cNvPr id="0" name=""/>
        <dsp:cNvSpPr/>
      </dsp:nvSpPr>
      <dsp:spPr>
        <a:xfrm>
          <a:off x="1019" y="514463"/>
          <a:ext cx="1670754" cy="16707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947" tIns="11430" rIns="91947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бессистемное хранение информации о проектах</a:t>
          </a:r>
        </a:p>
      </dsp:txBody>
      <dsp:txXfrm>
        <a:off x="245695" y="759139"/>
        <a:ext cx="1181402" cy="1181402"/>
      </dsp:txXfrm>
    </dsp:sp>
    <dsp:sp modelId="{1A7965B7-FD38-4661-958B-D20BBA89D32D}">
      <dsp:nvSpPr>
        <dsp:cNvPr id="0" name=""/>
        <dsp:cNvSpPr/>
      </dsp:nvSpPr>
      <dsp:spPr>
        <a:xfrm>
          <a:off x="1337623" y="514463"/>
          <a:ext cx="1670754" cy="16707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947" tIns="11430" rIns="91947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децентрализация данных СП</a:t>
          </a:r>
        </a:p>
      </dsp:txBody>
      <dsp:txXfrm>
        <a:off x="1582299" y="759139"/>
        <a:ext cx="1181402" cy="1181402"/>
      </dsp:txXfrm>
    </dsp:sp>
    <dsp:sp modelId="{36513518-B17D-46D6-95BA-146FB6A3C8E5}">
      <dsp:nvSpPr>
        <dsp:cNvPr id="0" name=""/>
        <dsp:cNvSpPr/>
      </dsp:nvSpPr>
      <dsp:spPr>
        <a:xfrm>
          <a:off x="2674227" y="514463"/>
          <a:ext cx="1670754" cy="16707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947" tIns="11430" rIns="91947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отсутствие системы защиты информации, распределения прав доступа</a:t>
          </a:r>
        </a:p>
      </dsp:txBody>
      <dsp:txXfrm>
        <a:off x="2918903" y="759139"/>
        <a:ext cx="1181402" cy="1181402"/>
      </dsp:txXfrm>
    </dsp:sp>
    <dsp:sp modelId="{B052957D-425A-4735-8757-F465ADD08C09}">
      <dsp:nvSpPr>
        <dsp:cNvPr id="0" name=""/>
        <dsp:cNvSpPr/>
      </dsp:nvSpPr>
      <dsp:spPr>
        <a:xfrm>
          <a:off x="4010831" y="514463"/>
          <a:ext cx="1670754" cy="16707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947" tIns="11430" rIns="91947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затруднительная процедура консолидации данных</a:t>
          </a:r>
        </a:p>
      </dsp:txBody>
      <dsp:txXfrm>
        <a:off x="4255507" y="759139"/>
        <a:ext cx="1181402" cy="1181402"/>
      </dsp:txXfrm>
    </dsp:sp>
    <dsp:sp modelId="{E85B91C6-C01D-420A-BBC6-029349A3CC21}">
      <dsp:nvSpPr>
        <dsp:cNvPr id="0" name=""/>
        <dsp:cNvSpPr/>
      </dsp:nvSpPr>
      <dsp:spPr>
        <a:xfrm>
          <a:off x="5347434" y="514463"/>
          <a:ext cx="1670754" cy="16707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947" tIns="11430" rIns="91947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трудоемкость построения сводных отчетов, в том числе и графических</a:t>
          </a:r>
        </a:p>
      </dsp:txBody>
      <dsp:txXfrm>
        <a:off x="5592110" y="759139"/>
        <a:ext cx="1181402" cy="1181402"/>
      </dsp:txXfrm>
    </dsp:sp>
    <dsp:sp modelId="{3ADAA65D-DA66-46B2-8691-EB5C6C4E17EE}">
      <dsp:nvSpPr>
        <dsp:cNvPr id="0" name=""/>
        <dsp:cNvSpPr/>
      </dsp:nvSpPr>
      <dsp:spPr>
        <a:xfrm>
          <a:off x="6684038" y="514463"/>
          <a:ext cx="1670754" cy="1670754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alpha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947" tIns="11430" rIns="91947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человеческий фактор</a:t>
          </a:r>
        </a:p>
      </dsp:txBody>
      <dsp:txXfrm>
        <a:off x="6928714" y="759139"/>
        <a:ext cx="1181402" cy="1181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FCA9-131A-4DF5-9AEB-1E113DB8761D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74FE-6954-4B70-A32B-D30C89EB5C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641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20:15:28.19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20:15:28.35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20:26:47.5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24575,'0'7'0,"0"0"0,0 2 0,0 1 0,0 1 0,0 4 0,0 3 0,1 4 0,0 3 0,0 0 0,0-3 0,0-5 0,0-3 0,-1-4 0,0-2 0,0 0 0,0 0 0,0-1 0,0-1 0,0-3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20:26:56.5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24575,'15'0'0,"5"0"0,8 0 0,8 0 0,3 0 0,-4 0 0,-5 0 0,-9 0 0,-7 0 0,-5 0 0,-4 0 0,-3 0 0,-1 0 0,1 0 0,-1 0 0,0 0 0,1 0 0,-1 0 0,1 0 0,-1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20:31:22.1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20:31:22.2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20:31:22.4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94AEB-02E3-42DB-A4AD-B6793BD8DBE0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4EA76-DF72-4876-A1A9-8232E1ACAC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5974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20C5-343F-447E-95CE-BEBA09498CFE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56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EA76-DF72-4876-A1A9-8232E1ACACC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3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EA76-DF72-4876-A1A9-8232E1ACACC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16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EA76-DF72-4876-A1A9-8232E1ACACC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3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4EA76-DF72-4876-A1A9-8232E1ACACC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6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FB57F-E61C-4583-A44C-277EF4F148A3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92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6E6E-F9BE-4092-8032-D75DA947E6A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310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6E6E-F9BE-4092-8032-D75DA947E6A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514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6E6E-F9BE-4092-8032-D75DA947E6A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0440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6E6E-F9BE-4092-8032-D75DA947E6A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4008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6E6E-F9BE-4092-8032-D75DA947E6A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909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5E5D-896A-424E-A932-069A44CFC30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69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A4FD9-4A89-454E-A2F5-AEEB6C89F894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7203-F2F0-4D72-B076-DD1DB7CF2B8F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4078-BC98-4C4C-8C8E-FFBB2FF19EF7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82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CEC7-27B6-4B1F-AA0A-FC0322C9D084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8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6E6E-F9BE-4092-8032-D75DA947E6AE}" type="datetime1">
              <a:rPr lang="ru-RU" smtClean="0"/>
              <a:t>15.06.2023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6571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A365-C217-46AD-BE84-70E35ADC3C51}" type="datetime1">
              <a:rPr lang="ru-RU" smtClean="0"/>
              <a:t>15.06.2023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3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7FAF-C666-4BB3-93D3-E4650179EB9D}" type="datetime1">
              <a:rPr lang="ru-RU" smtClean="0"/>
              <a:t>15.06.2023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29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BD0A-D12B-4657-B74D-A1790CC5E0BF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0384D-2FEE-4247-A777-1E17A6045A9D}" type="datetime1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66E6E-F9BE-4092-8032-D75DA947E6AE}" type="datetime1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42F335-7976-4CDA-A592-2CBE9F9A77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21_F79E3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2C_D3C64C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3B_16A4D8D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2E_B23340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package" Target="../embeddings/Microsoft_Visio_Drawing5.vsdx"/><Relationship Id="rId3" Type="http://schemas.openxmlformats.org/officeDocument/2006/relationships/package" Target="../embeddings/Microsoft_Visio_Drawing.vsdx"/><Relationship Id="rId7" Type="http://schemas.openxmlformats.org/officeDocument/2006/relationships/package" Target="../embeddings/Microsoft_Visio_Drawing2.vsdx"/><Relationship Id="rId12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11" Type="http://schemas.openxmlformats.org/officeDocument/2006/relationships/package" Target="../embeddings/Microsoft_Visio_Drawing4.vsdx"/><Relationship Id="rId5" Type="http://schemas.openxmlformats.org/officeDocument/2006/relationships/package" Target="../embeddings/Microsoft_Visio_Drawing1.vsdx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package" Target="../embeddings/Microsoft_Visio_Drawing3.vsdx"/><Relationship Id="rId1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6_FCCEF898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341.png"/><Relationship Id="rId4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5_39A91367.xm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microsoft.com/office/2018/10/relationships/comments" Target="../comments/modernComment_11D_98422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rrowheads="1"/>
          </p:cNvSpPr>
          <p:nvPr/>
        </p:nvSpPr>
        <p:spPr bwMode="auto">
          <a:xfrm flipH="1">
            <a:off x="0" y="1870210"/>
            <a:ext cx="9144000" cy="1925865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2988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8F7FD3-03AA-475B-A2AF-E838AE5995AE}"/>
              </a:ext>
            </a:extLst>
          </p:cNvPr>
          <p:cNvSpPr txBox="1">
            <a:spLocks/>
          </p:cNvSpPr>
          <p:nvPr/>
        </p:nvSpPr>
        <p:spPr>
          <a:xfrm>
            <a:off x="0" y="2177119"/>
            <a:ext cx="9144000" cy="1312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FAB900"/>
                </a:solidFill>
              </a:rPr>
              <a:t>ВЫПУСКНАЯ КВАЛИФИКАЦИОННАЯ РАБОТА</a:t>
            </a:r>
          </a:p>
          <a:p>
            <a:r>
              <a:rPr lang="ru-RU" sz="2000" b="1" dirty="0">
                <a:solidFill>
                  <a:srgbClr val="FAB900"/>
                </a:solidFill>
              </a:rPr>
              <a:t>(МАГИСТЕРСКАЯ ДИССЕРТАЦИЯ)</a:t>
            </a:r>
          </a:p>
          <a:p>
            <a:r>
              <a:rPr lang="ru-RU" sz="2000" b="1" dirty="0">
                <a:solidFill>
                  <a:srgbClr val="FAB900"/>
                </a:solidFill>
              </a:rPr>
              <a:t>на тему: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49A6905-5258-453A-96E8-CAEBA86A2587}"/>
              </a:ext>
            </a:extLst>
          </p:cNvPr>
          <p:cNvSpPr txBox="1">
            <a:spLocks/>
          </p:cNvSpPr>
          <p:nvPr/>
        </p:nvSpPr>
        <p:spPr>
          <a:xfrm>
            <a:off x="0" y="4021263"/>
            <a:ext cx="9144000" cy="1312046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«Разработка панели мониторинга сквозных проектов в Министерстве цифрового развития, связи и массовых коммуникаций Российской Федерации»</a:t>
            </a: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B1863043-C9A4-44D3-A908-681CF6526A5F}"/>
              </a:ext>
            </a:extLst>
          </p:cNvPr>
          <p:cNvSpPr txBox="1">
            <a:spLocks/>
          </p:cNvSpPr>
          <p:nvPr/>
        </p:nvSpPr>
        <p:spPr>
          <a:xfrm>
            <a:off x="395536" y="5202238"/>
            <a:ext cx="9144000" cy="1655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Студент</a:t>
            </a:r>
            <a:r>
              <a:rPr lang="ru-RU" sz="1600" dirty="0"/>
              <a:t> </a:t>
            </a:r>
            <a:r>
              <a:rPr lang="ru-RU" sz="1600" u="sng" dirty="0"/>
              <a:t>Матвеев Денис Олегович</a:t>
            </a:r>
          </a:p>
          <a:p>
            <a:pPr marL="0" indent="0">
              <a:buNone/>
            </a:pPr>
            <a:r>
              <a:rPr lang="ru-RU" sz="1600" b="1" dirty="0"/>
              <a:t>Научный руководитель работы </a:t>
            </a:r>
            <a:r>
              <a:rPr lang="ru-RU" sz="1600" b="1" dirty="0" err="1"/>
              <a:t>к.в.н</a:t>
            </a:r>
            <a:r>
              <a:rPr lang="ru-RU" sz="1600" b="1" dirty="0"/>
              <a:t>. </a:t>
            </a:r>
            <a:r>
              <a:rPr lang="ru-RU" sz="1600" u="sng" dirty="0"/>
              <a:t>Ковальчук Николай Николаевич</a:t>
            </a:r>
          </a:p>
          <a:p>
            <a:pPr marL="0" indent="0">
              <a:buNone/>
            </a:pPr>
            <a:r>
              <a:rPr lang="ru-RU" sz="1600" b="1" dirty="0"/>
              <a:t>Консультант работы д.э.н., профессор </a:t>
            </a:r>
            <a:r>
              <a:rPr lang="ru-RU" sz="1600" u="sng" dirty="0"/>
              <a:t>Нестеренко Юлия Николаевна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0D2AB-2A9B-435D-A15B-DE5CD0192715}"/>
              </a:ext>
            </a:extLst>
          </p:cNvPr>
          <p:cNvSpPr txBox="1"/>
          <p:nvPr/>
        </p:nvSpPr>
        <p:spPr>
          <a:xfrm>
            <a:off x="3545632" y="6335644"/>
            <a:ext cx="205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C00000"/>
                </a:solidFill>
              </a:rPr>
              <a:t>Москва 2023 г</a:t>
            </a:r>
            <a:r>
              <a:rPr lang="ru-RU" sz="14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E4E2B3-3860-4546-9A94-04FD1C3E8AA4}"/>
              </a:ext>
            </a:extLst>
          </p:cNvPr>
          <p:cNvSpPr/>
          <p:nvPr/>
        </p:nvSpPr>
        <p:spPr>
          <a:xfrm>
            <a:off x="0" y="418449"/>
            <a:ext cx="846043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  <a:t>Федеральное государственное бюджетное образовательное учреждение</a:t>
            </a:r>
            <a:b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Calibri"/>
                <a:cs typeface="Times New Roman"/>
              </a:rPr>
            </a:br>
            <a: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  <a:t>высшего образования</a:t>
            </a:r>
            <a:b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Calibri"/>
                <a:cs typeface="Times New Roman"/>
              </a:rPr>
            </a:br>
            <a: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  <a:t>«РОССИЙСКАЯ АКАДЕМИЯ НАРОДНОГО ХОЗЯЙСТВА и ГОСУДАРСТВЕННОЙ СЛУЖБЫ</a:t>
            </a:r>
            <a:b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Calibri"/>
                <a:cs typeface="Times New Roman"/>
              </a:rPr>
            </a:br>
            <a: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  <a:t>при Президенте Российской Федерации»</a:t>
            </a:r>
            <a:b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Calibri"/>
                <a:cs typeface="Times New Roman"/>
              </a:rPr>
            </a:br>
            <a: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  <a:t> Институт экономики, математики и информационных технологий </a:t>
            </a:r>
            <a:b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</a:br>
            <a: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  <a:t>Факультет информационных технологий и анализа данных</a:t>
            </a:r>
            <a:b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</a:br>
            <a:r>
              <a:rPr lang="ru-RU" sz="1100" b="1" dirty="0">
                <a:solidFill>
                  <a:schemeClr val="tx1">
                    <a:lumMod val="85000"/>
                  </a:schemeClr>
                </a:solidFill>
                <a:latin typeface="+mj-lt"/>
                <a:ea typeface="Times New Roman"/>
                <a:cs typeface="Times New Roman"/>
              </a:rPr>
              <a:t>Отделение Бизнес-информатики </a:t>
            </a:r>
            <a:endParaRPr lang="ru-RU" sz="1100" dirty="0">
              <a:latin typeface="+mj-lt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AB19F4C-36FA-E544-9CD4-2A70EBDB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01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566481"/>
      </p:ext>
    </p:extLst>
  </p:cSld>
  <p:clrMapOvr>
    <a:masterClrMapping/>
  </p:clrMapOvr>
  <p:transition advClick="0" advTm="3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32233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AD33D2E-3605-E346-9BC9-D451AD81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4" y="524110"/>
            <a:ext cx="6825081" cy="524104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solidFill>
                  <a:srgbClr val="C00000"/>
                </a:solidFill>
              </a:rPr>
              <a:t>Выбор методологии для проекта разработки панели мониторинга сквозных проектов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6A117BA-641F-2041-928B-89B4AEFC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2AE7BA-9FF9-D348-8759-02C7D2080E82}"/>
              </a:ext>
            </a:extLst>
          </p:cNvPr>
          <p:cNvSpPr/>
          <p:nvPr/>
        </p:nvSpPr>
        <p:spPr>
          <a:xfrm>
            <a:off x="395536" y="1316165"/>
            <a:ext cx="7776864" cy="1721177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проекта разработки 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панели мониторинга</a:t>
            </a:r>
            <a:r>
              <a:rPr lang="ru-RU" sz="1200" kern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можно выделить следующие итерации: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 разработка информационного обеспечения;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 разработка пользовательского интерфейса;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 разработка функций подсистемы администратора;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 разработка функций подсистемы куратора СП;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 разработка функций подсистемы руководителя СП;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системы.</a:t>
            </a:r>
            <a:endParaRPr lang="en-R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для разработки панели мониторинга</a:t>
            </a:r>
            <a:r>
              <a:rPr lang="ru-RU" sz="1200" kern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выбрать проектную методологию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RUP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10">
            <a:extLst>
              <a:ext uri="{FF2B5EF4-FFF2-40B4-BE49-F238E27FC236}">
                <a16:creationId xmlns:a16="http://schemas.microsoft.com/office/drawing/2014/main" id="{B68D5C4A-67FF-F90B-3E42-A62B3C6C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400" y="6342419"/>
            <a:ext cx="512638" cy="365125"/>
          </a:xfrm>
        </p:spPr>
        <p:txBody>
          <a:bodyPr/>
          <a:lstStyle/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B0DA7-0A14-293F-432A-A94B1D7A5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90961"/>
            <a:ext cx="5476589" cy="34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0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0120" y="570109"/>
            <a:ext cx="693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Результат анализа продуктов рынка ПО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B79C85-BD3B-DA43-B9D6-DECF9A17BF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56" y="1547384"/>
            <a:ext cx="1136497" cy="30150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AF46A1-A1C5-BE46-B2B3-621F167F25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79" y="1329849"/>
            <a:ext cx="922734" cy="5190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5A8F0CA-D54E-9A4E-9A26-3ED0ABC8C6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37" y="1374544"/>
            <a:ext cx="534776" cy="53477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AA0D8ED3-C0DC-3946-A516-F2D4F56FDB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8" y="1978895"/>
            <a:ext cx="8908083" cy="343800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CC4C2E76-CF78-6645-8E8B-4CA8521ED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69" y="1695440"/>
            <a:ext cx="1183212" cy="153447"/>
          </a:xfrm>
          <a:prstGeom prst="rect">
            <a:avLst/>
          </a:prstGeom>
        </p:spPr>
      </p:pic>
      <p:sp>
        <p:nvSpPr>
          <p:cNvPr id="8" name="Прямоугольник 11">
            <a:extLst>
              <a:ext uri="{FF2B5EF4-FFF2-40B4-BE49-F238E27FC236}">
                <a16:creationId xmlns:a16="http://schemas.microsoft.com/office/drawing/2014/main" id="{8D76C1B8-F882-8431-77BE-3ADF4952C9F4}"/>
              </a:ext>
            </a:extLst>
          </p:cNvPr>
          <p:cNvSpPr/>
          <p:nvPr/>
        </p:nvSpPr>
        <p:spPr>
          <a:xfrm>
            <a:off x="146909" y="5661248"/>
            <a:ext cx="7776864" cy="830997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</a:rPr>
              <a:t>Для повышения эффективности процесса мониторинга сквозных проектов в </a:t>
            </a:r>
            <a:r>
              <a:rPr lang="ru-RU" sz="1600" dirty="0" err="1">
                <a:latin typeface="Times New Roman" panose="02020603050405020304" pitchFamily="18" charset="0"/>
              </a:rPr>
              <a:t>Минцифры</a:t>
            </a:r>
            <a:r>
              <a:rPr lang="ru-RU" sz="1600" dirty="0">
                <a:latin typeface="Times New Roman" panose="02020603050405020304" pitchFamily="18" charset="0"/>
              </a:rPr>
              <a:t> России актуальна задача разработки собственного программного решения – панели мониторинга на базе </a:t>
            </a:r>
            <a:r>
              <a:rPr lang="en-US" sz="1600" dirty="0">
                <a:latin typeface="Times New Roman" panose="02020603050405020304" pitchFamily="18" charset="0"/>
              </a:rPr>
              <a:t>SQL Server 2017</a:t>
            </a:r>
            <a:r>
              <a:rPr lang="ru-RU" sz="1600" dirty="0">
                <a:latin typeface="Times New Roman" panose="02020603050405020304" pitchFamily="18" charset="0"/>
              </a:rPr>
              <a:t>. </a:t>
            </a:r>
            <a:endParaRPr lang="en-RU" sz="1600" dirty="0">
              <a:latin typeface="Times New Roman" panose="02020603050405020304" pitchFamily="18" charset="0"/>
            </a:endParaRPr>
          </a:p>
        </p:txBody>
      </p:sp>
      <p:sp>
        <p:nvSpPr>
          <p:cNvPr id="10" name="Номер слайда 10">
            <a:extLst>
              <a:ext uri="{FF2B5EF4-FFF2-40B4-BE49-F238E27FC236}">
                <a16:creationId xmlns:a16="http://schemas.microsoft.com/office/drawing/2014/main" id="{D9A820F2-6FDD-9818-50E3-88D3CE0EB2C8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2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30182" y="314073"/>
            <a:ext cx="693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Диаграмма карты целей разработки панели мониторинга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5509DA-5E16-AD41-9DB6-263613D003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33976" y="1275232"/>
            <a:ext cx="4529605" cy="5582768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69E25500-0C89-00E1-416D-899FF3E8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400" y="6342419"/>
            <a:ext cx="512638" cy="365125"/>
          </a:xfrm>
        </p:spPr>
        <p:txBody>
          <a:bodyPr/>
          <a:lstStyle/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3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07F00A-61F5-8143-8726-11D42292F2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7584" y="1574018"/>
            <a:ext cx="4581234" cy="4536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8EEAB-9225-3CB2-1FAE-648B34061005}"/>
              </a:ext>
            </a:extLst>
          </p:cNvPr>
          <p:cNvSpPr txBox="1"/>
          <p:nvPr/>
        </p:nvSpPr>
        <p:spPr>
          <a:xfrm>
            <a:off x="107504" y="361788"/>
            <a:ext cx="693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Диаграмма вариантов использования панели мониторинга сквозных проектов </a:t>
            </a:r>
            <a:r>
              <a:rPr lang="ru-RU" b="1" dirty="0" err="1">
                <a:solidFill>
                  <a:srgbClr val="C00000"/>
                </a:solidFill>
              </a:rPr>
              <a:t>Минцифры</a:t>
            </a:r>
            <a:r>
              <a:rPr lang="ru-RU" b="1" dirty="0">
                <a:solidFill>
                  <a:srgbClr val="C00000"/>
                </a:solidFill>
              </a:rPr>
              <a:t> РФ</a:t>
            </a:r>
          </a:p>
        </p:txBody>
      </p:sp>
      <p:sp>
        <p:nvSpPr>
          <p:cNvPr id="4" name="Номер слайда 10">
            <a:extLst>
              <a:ext uri="{FF2B5EF4-FFF2-40B4-BE49-F238E27FC236}">
                <a16:creationId xmlns:a16="http://schemas.microsoft.com/office/drawing/2014/main" id="{B01DCDFA-7C2C-3EE2-312C-C6A4D3F35ADD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883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14</a:t>
            </a:fld>
            <a:endParaRPr lang="ru-RU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8EEAB-9225-3CB2-1FAE-648B34061005}"/>
              </a:ext>
            </a:extLst>
          </p:cNvPr>
          <p:cNvSpPr txBox="1"/>
          <p:nvPr/>
        </p:nvSpPr>
        <p:spPr>
          <a:xfrm>
            <a:off x="107504" y="361788"/>
            <a:ext cx="693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Диаграмма процесса</a:t>
            </a:r>
            <a:r>
              <a:rPr lang="en-US" b="1" dirty="0">
                <a:solidFill>
                  <a:srgbClr val="C00000"/>
                </a:solidFill>
              </a:rPr>
              <a:t> to-be</a:t>
            </a:r>
            <a:r>
              <a:rPr lang="ru-RU" b="1" dirty="0">
                <a:solidFill>
                  <a:srgbClr val="C00000"/>
                </a:solidFill>
              </a:rPr>
              <a:t> мониторинга сквозных проектов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r>
              <a:rPr lang="ru-RU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Номер слайда 10">
            <a:extLst>
              <a:ext uri="{FF2B5EF4-FFF2-40B4-BE49-F238E27FC236}">
                <a16:creationId xmlns:a16="http://schemas.microsoft.com/office/drawing/2014/main" id="{90A902D5-7775-1215-B5F9-AD92BD8C94E4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6DEE2D-CBC8-7523-AAC7-9CE876D4D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85386"/>
            <a:ext cx="7772400" cy="50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21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741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Физическая схема данных ПМ «E-T-E PDS»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6EBADE-602E-0745-8BB6-36F47663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8329"/>
            <a:ext cx="7229822" cy="4172919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00467EB4-B20D-B632-EC54-08C35E5CBAAE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7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699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Диаграмма классов сущностной модели ПМ «E-T-E PDS</a:t>
            </a:r>
            <a:r>
              <a:rPr lang="ru-RU" dirty="0"/>
              <a:t>»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r>
              <a:rPr lang="ru-RU" dirty="0"/>
              <a:t> 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D8B62-C358-844B-AAE0-DBBDC443C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7675"/>
            <a:ext cx="6052336" cy="49788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740BD6-A65F-0846-9D3A-1EB8C6E2D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26" y="1799429"/>
            <a:ext cx="3074709" cy="4241934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6E59C0DD-035C-6FB7-2F8A-D7097326E788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032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6637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Макеты интерфейса пользователя ПМ «E-T-E PDS»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E171D428-E8CB-BD43-9A75-D69E8F107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934136"/>
              </p:ext>
            </p:extLst>
          </p:nvPr>
        </p:nvGraphicFramePr>
        <p:xfrm>
          <a:off x="217856" y="1408139"/>
          <a:ext cx="3145753" cy="237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33773" imgH="3419509" progId="Visio.Drawing.15">
                  <p:embed/>
                </p:oleObj>
              </mc:Choice>
              <mc:Fallback>
                <p:oleObj name="Visio" r:id="rId3" imgW="4533773" imgH="3419509" progId="Visio.Drawing.15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27258DC3-7A62-4807-9F12-EBF4AEBE1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56" y="1408139"/>
                        <a:ext cx="3145753" cy="2372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E9F52C8A-4D29-9A4F-85DF-A7CE5AB2E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08506"/>
              </p:ext>
            </p:extLst>
          </p:nvPr>
        </p:nvGraphicFramePr>
        <p:xfrm>
          <a:off x="395536" y="3864584"/>
          <a:ext cx="2523809" cy="138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324257" imgH="1828698" progId="Visio.Drawing.15">
                  <p:embed/>
                </p:oleObj>
              </mc:Choice>
              <mc:Fallback>
                <p:oleObj name="Visio" r:id="rId5" imgW="3324257" imgH="1828698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847B614E-2918-482B-98AB-7890E6804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4584"/>
                        <a:ext cx="2523809" cy="1388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F363FB36-40ED-4B44-ACA3-B7CAD2248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66204"/>
              </p:ext>
            </p:extLst>
          </p:nvPr>
        </p:nvGraphicFramePr>
        <p:xfrm>
          <a:off x="3490859" y="1400742"/>
          <a:ext cx="4032432" cy="241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820108" imgH="4191034" progId="Visio.Drawing.15">
                  <p:embed/>
                </p:oleObj>
              </mc:Choice>
              <mc:Fallback>
                <p:oleObj name="Visio" r:id="rId7" imgW="7820108" imgH="4191034" progId="Visio.Drawing.15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55C406D5-ED01-44A4-BB31-61DEA32C2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859" y="1400742"/>
                        <a:ext cx="4032432" cy="2415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0A9EE67-F0D3-4645-875A-99F7C55A7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41166"/>
              </p:ext>
            </p:extLst>
          </p:nvPr>
        </p:nvGraphicFramePr>
        <p:xfrm>
          <a:off x="3613011" y="4141441"/>
          <a:ext cx="4128035" cy="151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5924639" imgH="2181089" progId="Visio.Drawing.15">
                  <p:embed/>
                </p:oleObj>
              </mc:Choice>
              <mc:Fallback>
                <p:oleObj name="Visio" r:id="rId9" imgW="5924639" imgH="2181089" progId="Visio.Drawing.15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C15DA859-C032-45C2-B309-FFE072F5A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011" y="4141441"/>
                        <a:ext cx="4128035" cy="15198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86359AFC-3E88-6F4A-8E66-7D9130853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10567"/>
              </p:ext>
            </p:extLst>
          </p:nvPr>
        </p:nvGraphicFramePr>
        <p:xfrm>
          <a:off x="1142729" y="5338577"/>
          <a:ext cx="2324244" cy="148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3228841" imgH="2066891" progId="Visio.Drawing.15">
                  <p:embed/>
                </p:oleObj>
              </mc:Choice>
              <mc:Fallback>
                <p:oleObj name="Visio" r:id="rId11" imgW="3228841" imgH="2066891" progId="Visio.Drawing.15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3D025C59-E23B-400F-90E0-79C46A457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729" y="5338577"/>
                        <a:ext cx="2324244" cy="148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C31E0154-6566-2842-931E-56275EEEE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179756"/>
              </p:ext>
            </p:extLst>
          </p:nvPr>
        </p:nvGraphicFramePr>
        <p:xfrm>
          <a:off x="7553833" y="1721793"/>
          <a:ext cx="1569245" cy="156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2067033" imgH="2066891" progId="Visio.Drawing.15">
                  <p:embed/>
                </p:oleObj>
              </mc:Choice>
              <mc:Fallback>
                <p:oleObj name="Visio" r:id="rId13" imgW="2067033" imgH="2066891" progId="Visio.Drawing.15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2A460010-417E-4993-8BB4-8875C440B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833" y="1721793"/>
                        <a:ext cx="1569245" cy="1569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CFF77B04-37F9-CDBF-3ACD-120934847C16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6937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Разработанные визуальные элементы и виджеты ПМ «E-T-E PDS»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6066AE3-5A8D-3442-8939-E57509E0F2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5257" y="1379553"/>
            <a:ext cx="2221462" cy="15468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1175810-EA39-5B45-8871-73BD13FD8C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60486" y="1401690"/>
            <a:ext cx="1897388" cy="444103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0DF2F0D-5E67-A54E-B244-02E4CC0D496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81468" y="1297019"/>
            <a:ext cx="3131605" cy="1938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3B77A28-0A30-8D49-BE55-457FD8DD322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99902" y="3622207"/>
            <a:ext cx="4963132" cy="2132969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067BDC7C-D92B-7707-90E0-9C454663D5BC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0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757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Диаграмма развертывания ПМ «E-T-E PDS»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8D3168-365B-B249-9D1E-8B96898D49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6427" y="1202156"/>
            <a:ext cx="4728864" cy="5575517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BC6D4F44-97BC-7BC0-BE79-BF0BCA5BDF03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7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337440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6FEC284-3EEE-7140-8F25-E13467DC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51512"/>
            <a:ext cx="6849810" cy="843150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C00000"/>
                </a:solidFill>
              </a:rPr>
              <a:t>Актуальность работы, объект и предмет исследования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474400" y="6342419"/>
            <a:ext cx="512638" cy="365125"/>
          </a:xfrm>
        </p:spPr>
        <p:txBody>
          <a:bodyPr/>
          <a:lstStyle/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07504" y="1397948"/>
            <a:ext cx="8879534" cy="206210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442913" algn="just"/>
            <a:r>
              <a:rPr lang="ru-RU" sz="1600" b="1" dirty="0">
                <a:cs typeface="Times New Roman" panose="02020603050405020304" pitchFamily="18" charset="0"/>
              </a:rPr>
              <a:t>Актуальность:</a:t>
            </a:r>
            <a:r>
              <a:rPr lang="ru-RU" sz="1600" dirty="0">
                <a:cs typeface="Times New Roman" panose="02020603050405020304" pitchFamily="18" charset="0"/>
              </a:rPr>
              <a:t> проблемы</a:t>
            </a:r>
            <a:r>
              <a:rPr lang="ru-RU" sz="1600" dirty="0"/>
              <a:t>, возникающие при попытке систематизировать объемы данных разного характера, накопленные (и накапливаемые) по сквозным проектам в Министерстве цифрового развития, связи и массовых коммуникаций. </a:t>
            </a:r>
          </a:p>
          <a:p>
            <a:pPr indent="442913" algn="just"/>
            <a:r>
              <a:rPr lang="ru-RU" sz="1600" b="1" dirty="0"/>
              <a:t>Основные проблемы заключаются: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в трудоемкости получения сводных данных;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больших временных затратах на коммуникации с участниками проекта и объединении массивов исходных данных;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/>
              <a:t>человеческом факторе.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AF58F8-3A2A-4C18-AA55-B5CDD206FDE9}"/>
              </a:ext>
            </a:extLst>
          </p:cNvPr>
          <p:cNvSpPr/>
          <p:nvPr/>
        </p:nvSpPr>
        <p:spPr>
          <a:xfrm>
            <a:off x="107504" y="3852337"/>
            <a:ext cx="8879534" cy="584775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cs typeface="Times New Roman" panose="02020603050405020304" pitchFamily="18" charset="0"/>
              </a:rPr>
              <a:t>Объект</a:t>
            </a:r>
            <a:r>
              <a:rPr lang="ru-RU" sz="1600" dirty="0">
                <a:cs typeface="Times New Roman" panose="02020603050405020304" pitchFamily="18" charset="0"/>
              </a:rPr>
              <a:t> </a:t>
            </a:r>
            <a:r>
              <a:rPr lang="ru-RU" sz="1600" b="1" dirty="0">
                <a:cs typeface="Times New Roman" panose="02020603050405020304" pitchFamily="18" charset="0"/>
              </a:rPr>
              <a:t>исследования: </a:t>
            </a:r>
            <a:r>
              <a:rPr lang="ru-RU" sz="1600" dirty="0"/>
              <a:t>процесс мониторинга сквозных проектов в Министерстве цифрового развития, связи и массовых коммуникаций Российской Федерации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CC7C81-3457-4F71-82D0-A84937CC35D3}"/>
              </a:ext>
            </a:extLst>
          </p:cNvPr>
          <p:cNvSpPr/>
          <p:nvPr/>
        </p:nvSpPr>
        <p:spPr>
          <a:xfrm>
            <a:off x="107504" y="4974267"/>
            <a:ext cx="8879534" cy="830997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cs typeface="Times New Roman" panose="02020603050405020304" pitchFamily="18" charset="0"/>
              </a:rPr>
              <a:t>Предмет</a:t>
            </a:r>
            <a:r>
              <a:rPr lang="ru-RU" sz="1600" dirty="0">
                <a:cs typeface="Times New Roman" panose="02020603050405020304" pitchFamily="18" charset="0"/>
              </a:rPr>
              <a:t> </a:t>
            </a:r>
            <a:r>
              <a:rPr lang="ru-RU" sz="1600" b="1" dirty="0">
                <a:cs typeface="Times New Roman" panose="02020603050405020304" pitchFamily="18" charset="0"/>
              </a:rPr>
              <a:t>исследования:</a:t>
            </a:r>
            <a:r>
              <a:rPr lang="ru-RU" sz="1600" dirty="0">
                <a:cs typeface="Times New Roman" panose="02020603050405020304" pitchFamily="18" charset="0"/>
              </a:rPr>
              <a:t> п</a:t>
            </a:r>
            <a:r>
              <a:rPr lang="ru-RU" sz="1600" dirty="0"/>
              <a:t>роцесс разработки панели мониторинга сквозных проектов в Министерстве цифрового развития, связи и массовых коммуникаций Российской Федерации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4A97D32-6CB9-D742-885D-9289AA5B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422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693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Контрольный пример ПМ «E-T-E PDS»: подсистема администратора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5B2A2E-EB68-124C-9EDC-5198DE8BE9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2134353" y="-535564"/>
            <a:ext cx="4230395" cy="8284092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3D5CBC30-84BE-FC19-AFB8-06FC5420C0A1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1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693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Контрольный пример ПМ «E-T-E PDS»: подсистема куратора проектов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BC4118E-FDB8-E146-ADFE-C6666DDDF2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2279388" y="-701421"/>
            <a:ext cx="4174514" cy="8440423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45AAA3D7-3879-3030-46F6-2BB4133E4365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693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Контрольный пример ПМ «E-T-E PDS»: подсистема руководителя проектов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04511C-4DB7-D740-8345-862946358E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2425394" y="-444536"/>
            <a:ext cx="4293211" cy="8478053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6797F6BB-6BC3-04AC-95E6-2ADF211A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400" y="6342419"/>
            <a:ext cx="512638" cy="365125"/>
          </a:xfrm>
        </p:spPr>
        <p:txBody>
          <a:bodyPr/>
          <a:lstStyle/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63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13904" y="310909"/>
            <a:ext cx="742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Календарный план работ по разработке и реализации проекта Панели Мониторинга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 </a:t>
            </a:r>
            <a:r>
              <a:rPr lang="ru-RU" b="1" dirty="0">
                <a:solidFill>
                  <a:srgbClr val="C00000"/>
                </a:solidFill>
              </a:rPr>
              <a:t>«E-T-E PDS»</a:t>
            </a:r>
            <a:r>
              <a:rPr lang="en-RU" b="1" dirty="0">
                <a:solidFill>
                  <a:srgbClr val="C00000"/>
                </a:solidFill>
              </a:rPr>
              <a:t> 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48">
            <a:extLst>
              <a:ext uri="{FF2B5EF4-FFF2-40B4-BE49-F238E27FC236}">
                <a16:creationId xmlns:a16="http://schemas.microsoft.com/office/drawing/2014/main" id="{D797F6A3-7454-BEE6-22C9-D4812587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15880"/>
            <a:ext cx="4536504" cy="5231211"/>
          </a:xfrm>
          <a:prstGeom prst="rect">
            <a:avLst/>
          </a:prstGeom>
        </p:spPr>
      </p:pic>
      <p:sp>
        <p:nvSpPr>
          <p:cNvPr id="6" name="Номер слайда 10">
            <a:extLst>
              <a:ext uri="{FF2B5EF4-FFF2-40B4-BE49-F238E27FC236}">
                <a16:creationId xmlns:a16="http://schemas.microsoft.com/office/drawing/2014/main" id="{71A42049-5AA0-685A-09F4-CA185E31C127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D356FA-EA34-547A-D165-CC6214873815}"/>
              </a:ext>
            </a:extLst>
          </p:cNvPr>
          <p:cNvGrpSpPr/>
          <p:nvPr/>
        </p:nvGrpSpPr>
        <p:grpSpPr>
          <a:xfrm>
            <a:off x="2913225" y="774197"/>
            <a:ext cx="360" cy="360"/>
            <a:chOff x="2913225" y="77419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37632F-AAC5-D96B-B563-98DCB73154A2}"/>
                    </a:ext>
                  </a:extLst>
                </p14:cNvPr>
                <p14:cNvContentPartPr/>
                <p14:nvPr/>
              </p14:nvContentPartPr>
              <p14:xfrm>
                <a:off x="2913225" y="774197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37632F-AAC5-D96B-B563-98DCB73154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4225" y="7655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AC187F-246A-2F15-AF69-D21E9606AA56}"/>
                    </a:ext>
                  </a:extLst>
                </p14:cNvPr>
                <p14:cNvContentPartPr/>
                <p14:nvPr/>
              </p14:nvContentPartPr>
              <p14:xfrm>
                <a:off x="2913225" y="77419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AC187F-246A-2F15-AF69-D21E9606AA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4225" y="7655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EA4F31-E75B-0A29-A466-E2DC95EA3582}"/>
                    </a:ext>
                  </a:extLst>
                </p14:cNvPr>
                <p14:cNvContentPartPr/>
                <p14:nvPr/>
              </p14:nvContentPartPr>
              <p14:xfrm>
                <a:off x="2913225" y="77419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EA4F31-E75B-0A29-A466-E2DC95EA35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4225" y="7655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527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6937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Результаты расчёта экономической эффективности </a:t>
            </a:r>
          </a:p>
          <a:p>
            <a:endParaRPr lang="ru-RU" b="1" dirty="0">
              <a:solidFill>
                <a:srgbClr val="C00000"/>
              </a:solidFill>
            </a:endParaRPr>
          </a:p>
          <a:p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B1C5A8-8DD8-9E4F-A773-5B1235C8393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1646" y="1267311"/>
            <a:ext cx="4004378" cy="4089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E5B927-EDC2-1440-B602-3CC06B11FFD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66263" y="1267311"/>
            <a:ext cx="4356826" cy="271532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E6AB9C3-DBB3-D64A-9763-D41EF9E8D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34167" y="4414881"/>
            <a:ext cx="3754216" cy="1461757"/>
          </a:xfrm>
          <a:prstGeom prst="rect">
            <a:avLst/>
          </a:prstGeom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BC50D906-EF7B-E543-8DBE-B51400AFD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67BCA2D-64F6-2A41-9108-CBB973E22BCA}"/>
              </a:ext>
            </a:extLst>
          </p:cNvPr>
          <p:cNvSpPr/>
          <p:nvPr/>
        </p:nvSpPr>
        <p:spPr>
          <a:xfrm>
            <a:off x="-162165" y="5366060"/>
            <a:ext cx="4572000" cy="5000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</a:t>
            </a:r>
            <a:r>
              <a:rPr lang="ru-RU" sz="1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Ганта</a:t>
            </a: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реализации проекта Панели Мониторинга «E-T-E PDS»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33D1363-1863-2446-9624-6B46313C05E3}"/>
              </a:ext>
            </a:extLst>
          </p:cNvPr>
          <p:cNvSpPr/>
          <p:nvPr/>
        </p:nvSpPr>
        <p:spPr>
          <a:xfrm>
            <a:off x="4126024" y="3914872"/>
            <a:ext cx="4572000" cy="5000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трудовых и финансовых затрат на разработку проекта Панели Мониторинга «E-T-E PDS»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D4A6C21-339D-AB45-83C0-0093C4D33CDB}"/>
              </a:ext>
            </a:extLst>
          </p:cNvPr>
          <p:cNvSpPr/>
          <p:nvPr/>
        </p:nvSpPr>
        <p:spPr>
          <a:xfrm>
            <a:off x="4626580" y="58472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 автоматизированных расчетов по проекту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BAD6ACD-32FF-4C49-A34A-48E1A85CDF58}"/>
              </a:ext>
            </a:extLst>
          </p:cNvPr>
          <p:cNvSpPr/>
          <p:nvPr/>
        </p:nvSpPr>
        <p:spPr>
          <a:xfrm>
            <a:off x="413325" y="612424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себестоимости программной разработки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эл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вм</a:t>
            </a:r>
            <a:endParaRPr lang="ru-RU" sz="1400" b="1" baseline="-25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C0E1B778-50E5-24DF-38FF-02FF50A29878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818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22262" y="450155"/>
            <a:ext cx="717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Результаты расчёта показателей эффективности проекта ПМ</a:t>
            </a:r>
          </a:p>
          <a:p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0225EB-F75D-FE49-BF86-1F957A3C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76" y="2243350"/>
            <a:ext cx="7174460" cy="331128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F1B0E4-08CC-CC41-9A66-4DCD2F2EB616}"/>
              </a:ext>
            </a:extLst>
          </p:cNvPr>
          <p:cNvSpPr/>
          <p:nvPr/>
        </p:nvSpPr>
        <p:spPr>
          <a:xfrm>
            <a:off x="425040" y="1133002"/>
            <a:ext cx="63198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 окупаемости проекта рассчитывается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Ток =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/ ΔС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Расчетный коэффициент эффективности капитальных затрат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 = 1 / Ток </a:t>
            </a:r>
          </a:p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Годовой экономический эффект равен годовому снижению стоимостных затрат: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1667A5E-185D-5F42-9277-A850EA761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412785"/>
              </p:ext>
            </p:extLst>
          </p:nvPr>
        </p:nvGraphicFramePr>
        <p:xfrm>
          <a:off x="6588224" y="1799933"/>
          <a:ext cx="1270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6800" imgH="228600" progId="Equation.3">
                  <p:embed/>
                </p:oleObj>
              </mc:Choice>
              <mc:Fallback>
                <p:oleObj r:id="rId5" imgW="1066800" imgH="228600" progId="Equation.3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C4E4ABC8-EC92-9044-A7E2-B72F1BD88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1799933"/>
                        <a:ext cx="1270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729FC6A9-379E-5245-A00E-A55AE82E9BD0}"/>
                  </a:ext>
                </a:extLst>
              </p:cNvPr>
              <p:cNvSpPr/>
              <p:nvPr/>
            </p:nvSpPr>
            <p:spPr>
              <a:xfrm>
                <a:off x="2754495" y="6193193"/>
                <a:ext cx="19622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1">
                          <a:latin typeface="Cambria Math" panose="02040503050406030204" pitchFamily="18" charset="0"/>
                        </a:rPr>
                        <m:t>Э</m:t>
                      </m:r>
                      <m:r>
                        <a:rPr lang="ru-RU" sz="1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400" b="1" i="0">
                          <a:latin typeface="Cambria Math" panose="02040503050406030204" pitchFamily="18" charset="0"/>
                        </a:rPr>
                        <m:t>𝟐𝟖𝟗𝟎𝟑𝟓</m:t>
                      </m:r>
                      <m:r>
                        <a:rPr lang="ru-RU" sz="1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1400" b="1" i="0">
                          <a:latin typeface="Cambria Math" panose="02040503050406030204" pitchFamily="18" charset="0"/>
                        </a:rPr>
                        <m:t>𝟐𝟗𝟐</m:t>
                      </m:r>
                      <m:r>
                        <a:rPr lang="ru-RU" sz="1400" b="1" i="0">
                          <a:latin typeface="Cambria Math" panose="02040503050406030204" pitchFamily="18" charset="0"/>
                        </a:rPr>
                        <m:t> руб.</m:t>
                      </m:r>
                    </m:oMath>
                  </m:oMathPara>
                </a14:m>
                <a:endParaRPr lang="ru-RU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729FC6A9-379E-5245-A00E-A55AE82E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95" y="6193193"/>
                <a:ext cx="1962268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983A51-142D-6B4F-8BE0-1F8F8847FDC7}"/>
              </a:ext>
            </a:extLst>
          </p:cNvPr>
          <p:cNvSpPr/>
          <p:nvPr/>
        </p:nvSpPr>
        <p:spPr>
          <a:xfrm>
            <a:off x="358418" y="547483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Сокращение трудовых затрат в абсолютном выражении составило 1153,56 чел.-час., стоимостных затрат –– 327726,40 руб. в год. 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D3C8645-663F-CA4E-8AEA-D1359AC13DBD}"/>
              </a:ext>
            </a:extLst>
          </p:cNvPr>
          <p:cNvSpPr/>
          <p:nvPr/>
        </p:nvSpPr>
        <p:spPr>
          <a:xfrm>
            <a:off x="358418" y="59777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Годовой экономический эффект равен годовому снижению стоимостных затрат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Номер слайда 10">
            <a:extLst>
              <a:ext uri="{FF2B5EF4-FFF2-40B4-BE49-F238E27FC236}">
                <a16:creationId xmlns:a16="http://schemas.microsoft.com/office/drawing/2014/main" id="{9DA4D8A4-3184-6445-5255-39DD5FEC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400" y="6342419"/>
            <a:ext cx="512638" cy="365125"/>
          </a:xfrm>
        </p:spPr>
        <p:txBody>
          <a:bodyPr/>
          <a:lstStyle/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25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32233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AD33D2E-3605-E346-9BC9-D451AD81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3" y="631982"/>
            <a:ext cx="6825081" cy="524104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C00000"/>
                </a:solidFill>
              </a:rPr>
              <a:t>Результаты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6A117BA-641F-2041-928B-89B4AEFC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2AE7BA-9FF9-D348-8759-02C7D2080E82}"/>
              </a:ext>
            </a:extLst>
          </p:cNvPr>
          <p:cNvSpPr/>
          <p:nvPr/>
        </p:nvSpPr>
        <p:spPr>
          <a:xfrm>
            <a:off x="119607" y="1978760"/>
            <a:ext cx="8879534" cy="4001095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 процессов мониторинга сквозных проектов в Министерстве цифрового развития, связи и массовых коммуникаций РФ выявил проблемы оперативного мониторинга СП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рамках проектирования ПМ «E-T-E PDS» были разработаны: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600" dirty="0"/>
              <a:t>UML-диаграмма классов-сущностей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600" dirty="0"/>
              <a:t>UML-диаграмма классов-</a:t>
            </a:r>
            <a:r>
              <a:rPr lang="ru-RU" sz="1600" dirty="0" err="1"/>
              <a:t>виджетов</a:t>
            </a:r>
            <a:endParaRPr lang="ru-RU" sz="1600" dirty="0"/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600" dirty="0"/>
              <a:t>UML-диаграмма компонентов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600" dirty="0"/>
              <a:t>UML-диаграмма развертывания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600" dirty="0"/>
              <a:t>физическая схема данных в нотации IDEF1X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600" dirty="0"/>
              <a:t>макеты интерфейса пользователя панели и визуальных элементов (</a:t>
            </a:r>
            <a:r>
              <a:rPr lang="ru-RU" sz="1600" dirty="0" err="1"/>
              <a:t>виджетов</a:t>
            </a:r>
            <a:r>
              <a:rPr lang="ru-RU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Экономические расчеты показали, что внедрение Панели Мониторинга «E-T-E PDS» считается экономически целесообразным.</a:t>
            </a:r>
            <a:r>
              <a:rPr lang="en-US" sz="1600" dirty="0"/>
              <a:t> </a:t>
            </a:r>
          </a:p>
          <a:p>
            <a:r>
              <a:rPr lang="ru-RU" sz="1600" dirty="0"/>
              <a:t>Годовой экономический эффект равен годовому снижению стоимостных затрат</a:t>
            </a:r>
            <a:r>
              <a:rPr lang="en-US" sz="1600" dirty="0"/>
              <a:t>:</a:t>
            </a:r>
            <a:r>
              <a:rPr lang="ru-RU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77B3C601-B257-E048-B139-614DCA186BE5}"/>
                  </a:ext>
                </a:extLst>
              </p:cNvPr>
              <p:cNvSpPr/>
              <p:nvPr/>
            </p:nvSpPr>
            <p:spPr>
              <a:xfrm>
                <a:off x="3419872" y="5476582"/>
                <a:ext cx="2470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>
                          <a:latin typeface="Cambria Math" panose="02040503050406030204" pitchFamily="18" charset="0"/>
                        </a:rPr>
                        <m:t>Э=</m:t>
                      </m:r>
                      <m:r>
                        <a:rPr lang="ru-RU" b="1">
                          <a:latin typeface="Cambria Math" panose="02040503050406030204" pitchFamily="18" charset="0"/>
                        </a:rPr>
                        <m:t>𝟐𝟖𝟗𝟎𝟑𝟓</m:t>
                      </m:r>
                      <m:r>
                        <a:rPr lang="ru-RU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1">
                          <a:latin typeface="Cambria Math" panose="02040503050406030204" pitchFamily="18" charset="0"/>
                        </a:rPr>
                        <m:t>𝟐𝟗𝟐</m:t>
                      </m:r>
                      <m:r>
                        <a:rPr lang="ru-RU" b="1">
                          <a:latin typeface="Cambria Math" panose="02040503050406030204" pitchFamily="18" charset="0"/>
                        </a:rPr>
                        <m:t> руб.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77B3C601-B257-E048-B139-614DCA186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476582"/>
                <a:ext cx="247054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10">
            <a:extLst>
              <a:ext uri="{FF2B5EF4-FFF2-40B4-BE49-F238E27FC236}">
                <a16:creationId xmlns:a16="http://schemas.microsoft.com/office/drawing/2014/main" id="{E6925F6B-381C-8556-2203-88ABB729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400" y="6342419"/>
            <a:ext cx="512638" cy="365125"/>
          </a:xfrm>
        </p:spPr>
        <p:txBody>
          <a:bodyPr/>
          <a:lstStyle/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32233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AD33D2E-3605-E346-9BC9-D451AD81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3" y="378979"/>
            <a:ext cx="6825081" cy="741544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C00000"/>
                </a:solidFill>
              </a:rPr>
              <a:t>Научная новизна и практическая значимость работы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E0AF217-1C12-DF4F-9EC3-992E6B45E982}"/>
              </a:ext>
            </a:extLst>
          </p:cNvPr>
          <p:cNvSpPr/>
          <p:nvPr/>
        </p:nvSpPr>
        <p:spPr>
          <a:xfrm>
            <a:off x="132233" y="1737672"/>
            <a:ext cx="8879534" cy="923330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Научная новизна </a:t>
            </a:r>
            <a:r>
              <a:rPr lang="ru-RU" dirty="0"/>
              <a:t>обусловлена отсутствием на рынке программного обеспечения систем-аналогов, </a:t>
            </a:r>
            <a:r>
              <a:rPr lang="ru-RU" dirty="0" err="1"/>
              <a:t>специфицирующихся</a:t>
            </a:r>
            <a:r>
              <a:rPr lang="ru-RU" dirty="0"/>
              <a:t> на мониторинге инвестиционных проектов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289DD027-87C0-694F-AFA4-DA70CD7B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8CD6788-A63F-CA4B-BDC9-7765FE391874}"/>
              </a:ext>
            </a:extLst>
          </p:cNvPr>
          <p:cNvSpPr/>
          <p:nvPr/>
        </p:nvSpPr>
        <p:spPr>
          <a:xfrm>
            <a:off x="132233" y="2938001"/>
            <a:ext cx="8879534" cy="923330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Практическая значимость</a:t>
            </a:r>
            <a:r>
              <a:rPr lang="ru-RU" dirty="0"/>
              <a:t> состоит в повышении эффективности процесса мониторинга сквозных проектов в Министерстве цифрового развития, связи и массовых коммуникаций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7D100E8A-3C6E-2A1B-ED20-2A764A149544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32233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AD33D2E-3605-E346-9BC9-D451AD81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3" y="631982"/>
            <a:ext cx="6825081" cy="524104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C00000"/>
                </a:solidFill>
              </a:rPr>
              <a:t>Цель и задачи магистерской диссертации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E0AF217-1C12-DF4F-9EC3-992E6B45E982}"/>
              </a:ext>
            </a:extLst>
          </p:cNvPr>
          <p:cNvSpPr/>
          <p:nvPr/>
        </p:nvSpPr>
        <p:spPr>
          <a:xfrm>
            <a:off x="132233" y="1770642"/>
            <a:ext cx="8879534" cy="584775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Цель:</a:t>
            </a:r>
            <a:r>
              <a:rPr lang="ru-RU" sz="1600" dirty="0"/>
              <a:t> разработка панели мониторинга сквозных проектов в Министерстве цифрового развития, связи и массовых коммуникаций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6A117BA-641F-2041-928B-89B4AEFC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2AE7BA-9FF9-D348-8759-02C7D2080E82}"/>
              </a:ext>
            </a:extLst>
          </p:cNvPr>
          <p:cNvSpPr/>
          <p:nvPr/>
        </p:nvSpPr>
        <p:spPr>
          <a:xfrm>
            <a:off x="132233" y="2735673"/>
            <a:ext cx="8879534" cy="2800767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ru-RU" sz="1600" b="1" dirty="0"/>
              <a:t>Задачи:</a:t>
            </a:r>
          </a:p>
          <a:p>
            <a:pPr lvl="0" algn="just"/>
            <a:endParaRPr lang="ru-RU" sz="1600" b="1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Проанализировать существующий процесс мониторинга сквозных проектов в Министерстве цифрового развития, связи и массовых коммуникаций и разработать требования к панели мониторинга (техническое задание на разработку).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1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Обосновать выбор методологии ведения проекта, разработать основные проектные решения и реализовать проект панели мониторинга сквозных проектов</a:t>
            </a:r>
            <a:r>
              <a:rPr lang="en-US" sz="1600" dirty="0"/>
              <a:t>.</a:t>
            </a:r>
            <a:endParaRPr lang="ru-RU" sz="1600" dirty="0"/>
          </a:p>
          <a:p>
            <a:pPr marL="342900" lvl="0" indent="-342900" algn="just">
              <a:buFont typeface="+mj-lt"/>
              <a:buAutoNum type="arabicPeriod"/>
            </a:pPr>
            <a:endParaRPr lang="ru-RU" sz="1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Рассчитать оценку экономической эффективности применения панели мониторинга сквозных проектов.</a:t>
            </a:r>
          </a:p>
        </p:txBody>
      </p:sp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C3B43453-A13E-F3D9-736B-2CE7C83D134F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32233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AD33D2E-3605-E346-9BC9-D451AD81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" y="410861"/>
            <a:ext cx="8017814" cy="524104"/>
          </a:xfrm>
        </p:spPr>
        <p:txBody>
          <a:bodyPr>
            <a:normAutofit fontScale="90000"/>
          </a:bodyPr>
          <a:lstStyle/>
          <a:p>
            <a:r>
              <a:rPr lang="ru-RU" sz="1800" b="1" dirty="0">
                <a:solidFill>
                  <a:srgbClr val="C00000"/>
                </a:solidFill>
              </a:rPr>
              <a:t>Диаграмма модели организационной структуры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br>
              <a:rPr lang="ru-RU" sz="1800" b="1" dirty="0">
                <a:solidFill>
                  <a:srgbClr val="C00000"/>
                </a:solidFill>
              </a:rPr>
            </a:br>
            <a:endParaRPr lang="ru-RU" sz="1800" b="1" dirty="0">
              <a:solidFill>
                <a:srgbClr val="C00000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F335-7976-4CDA-A592-2CBE9F9A773B}" type="slidenum">
              <a:rPr lang="ru-RU" smtClean="0"/>
              <a:t>5</a:t>
            </a:fld>
            <a:endParaRPr lang="ru-RU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6A117BA-641F-2041-928B-89B4AEFC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E49915-E3E6-4D4C-88DE-2D988A1565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262359"/>
            <a:ext cx="7992888" cy="5406999"/>
          </a:xfrm>
          <a:prstGeom prst="rect">
            <a:avLst/>
          </a:prstGeom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8A415BA3-C935-017D-ADC2-E242A2326951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980728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94925" y="339444"/>
            <a:ext cx="684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Результаты реализации сквозных проектов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BB45496-D502-D14C-9909-D1E3DEDA13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9" y="1491948"/>
            <a:ext cx="8591604" cy="454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8132D37A-12B7-4EB3-0D1F-6B578427BB5D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4D26D-7653-0803-4C87-577B318B7269}"/>
              </a:ext>
            </a:extLst>
          </p:cNvPr>
          <p:cNvSpPr/>
          <p:nvPr/>
        </p:nvSpPr>
        <p:spPr>
          <a:xfrm>
            <a:off x="3419872" y="2132856"/>
            <a:ext cx="72008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86384" y="60675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Диаграмма процесса</a:t>
            </a:r>
            <a:r>
              <a:rPr lang="en-US" b="1" dirty="0">
                <a:solidFill>
                  <a:srgbClr val="C00000"/>
                </a:solidFill>
              </a:rPr>
              <a:t> as-is</a:t>
            </a:r>
            <a:r>
              <a:rPr lang="ru-RU" b="1" dirty="0">
                <a:solidFill>
                  <a:srgbClr val="C00000"/>
                </a:solidFill>
              </a:rPr>
              <a:t> мониторинга сквозных проектов 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ru-RU" sz="1800" b="1" dirty="0" err="1">
                <a:solidFill>
                  <a:srgbClr val="C00000"/>
                </a:solidFill>
              </a:rPr>
              <a:t>Минцифры</a:t>
            </a:r>
            <a:r>
              <a:rPr lang="ru-RU" sz="1800" b="1" dirty="0">
                <a:solidFill>
                  <a:srgbClr val="C00000"/>
                </a:solidFill>
              </a:rPr>
              <a:t> России</a:t>
            </a:r>
            <a:r>
              <a:rPr lang="ru-RU" b="1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BBE8DB-03A6-564D-8D61-F3BBEC285670}"/>
              </a:ext>
            </a:extLst>
          </p:cNvPr>
          <p:cNvSpPr/>
          <p:nvPr/>
        </p:nvSpPr>
        <p:spPr>
          <a:xfrm>
            <a:off x="5246787" y="1268761"/>
            <a:ext cx="3835002" cy="2603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1000" b="1" dirty="0">
                <a:ea typeface="Calibri" panose="020F0502020204030204" pitchFamily="34" charset="0"/>
                <a:cs typeface="Times New Roman" panose="02020603050405020304" pitchFamily="18" charset="0"/>
              </a:rPr>
              <a:t>Выявленные проблемы</a:t>
            </a:r>
            <a:r>
              <a:rPr lang="en-US" sz="1000" b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"/>
            </a:pPr>
            <a:r>
              <a:rPr lang="ru-RU" sz="1000" dirty="0">
                <a:ea typeface="Calibri" panose="020F0502020204030204" pitchFamily="34" charset="0"/>
                <a:cs typeface="Times New Roman" panose="02020603050405020304" pitchFamily="18" charset="0"/>
              </a:rPr>
              <a:t>сложно единовременно собрать всех участников проекта;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"/>
            </a:pPr>
            <a:r>
              <a:rPr lang="ru-RU" sz="1000" dirty="0">
                <a:ea typeface="Calibri" panose="020F0502020204030204" pitchFamily="34" charset="0"/>
                <a:cs typeface="Times New Roman" panose="02020603050405020304" pitchFamily="18" charset="0"/>
              </a:rPr>
              <a:t>затруднительно восстановить содержание протокола совещания, чтобы вспомнить основные моменты, высказанные участниками;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"/>
            </a:pPr>
            <a:r>
              <a:rPr lang="ru-RU" sz="1000" dirty="0">
                <a:ea typeface="Calibri" panose="020F0502020204030204" pitchFamily="34" charset="0"/>
                <a:cs typeface="Times New Roman" panose="02020603050405020304" pitchFamily="18" charset="0"/>
              </a:rPr>
              <a:t>риски определяются «на ходу», т.к. нет никакой системной базы знаний типичных рисков;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"/>
            </a:pPr>
            <a:r>
              <a:rPr lang="ru-RU" sz="1000" dirty="0">
                <a:ea typeface="Calibri" panose="020F0502020204030204" pitchFamily="34" charset="0"/>
                <a:cs typeface="Times New Roman" panose="02020603050405020304" pitchFamily="18" charset="0"/>
              </a:rPr>
              <a:t>не ведется системный учет рисков, распределенных по разным проектам, которые можно было бы потом консолидировать и просмотреть единым отчетом. 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511B018-0583-D847-A116-7146174E67AA}"/>
              </a:ext>
            </a:extLst>
          </p:cNvPr>
          <p:cNvSpPr/>
          <p:nvPr/>
        </p:nvSpPr>
        <p:spPr>
          <a:xfrm>
            <a:off x="5292561" y="3836666"/>
            <a:ext cx="3789228" cy="2834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1000" b="1" dirty="0">
                <a:ea typeface="Calibri" panose="020F0502020204030204" pitchFamily="34" charset="0"/>
                <a:cs typeface="Times New Roman" panose="02020603050405020304" pitchFamily="18" charset="0"/>
              </a:rPr>
              <a:t>Показатели процесса</a:t>
            </a:r>
            <a:r>
              <a:rPr lang="en-US" sz="1000" b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"/>
            </a:pPr>
            <a:r>
              <a:rPr lang="ru-RU" sz="1000" dirty="0"/>
              <a:t>Срок реализации разработки до внедрения</a:t>
            </a:r>
            <a:r>
              <a:rPr lang="en-US" sz="1000" dirty="0"/>
              <a:t>, </a:t>
            </a:r>
            <a:r>
              <a:rPr lang="ru-RU" sz="1000" dirty="0"/>
              <a:t>кол-во лет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1000" dirty="0"/>
              <a:t>(5 лет)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"/>
            </a:pPr>
            <a:r>
              <a:rPr lang="ru-RU" sz="1000" dirty="0"/>
              <a:t>Общая стоимость проекта от разработки до внедрения, </a:t>
            </a:r>
            <a:r>
              <a:rPr lang="en-US" sz="1000" dirty="0"/>
              <a:t>(670 </a:t>
            </a:r>
            <a:r>
              <a:rPr lang="ru-RU" sz="1000" dirty="0" err="1"/>
              <a:t>млн.руб</a:t>
            </a:r>
            <a:r>
              <a:rPr lang="ru-RU" sz="1000" dirty="0"/>
              <a:t>.</a:t>
            </a:r>
            <a:r>
              <a:rPr lang="en-US" sz="1000" dirty="0"/>
              <a:t>)</a:t>
            </a:r>
            <a:endParaRPr lang="ru-RU" sz="1000" dirty="0"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itchFamily="2" charset="2"/>
              <a:buChar char=""/>
            </a:pPr>
            <a:r>
              <a:rPr lang="ru-RU" sz="1000" dirty="0"/>
              <a:t>Закупки Якорного Заказчика, </a:t>
            </a:r>
            <a:r>
              <a:rPr lang="en-US" sz="1000" dirty="0"/>
              <a:t>(100 </a:t>
            </a:r>
            <a:r>
              <a:rPr lang="ru-RU" sz="1000" dirty="0" err="1"/>
              <a:t>млн.руб</a:t>
            </a:r>
            <a:r>
              <a:rPr lang="ru-RU" sz="1000" dirty="0"/>
              <a:t>.</a:t>
            </a:r>
            <a:r>
              <a:rPr lang="en-US" sz="1000" dirty="0"/>
              <a:t>)</a:t>
            </a:r>
            <a:endParaRPr lang="ru-RU" sz="1000" dirty="0"/>
          </a:p>
          <a:p>
            <a:pPr marL="34290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000" dirty="0"/>
              <a:t>Собственные средства Якорного Заказчика</a:t>
            </a:r>
            <a:r>
              <a:rPr lang="en-US" sz="1000" dirty="0"/>
              <a:t>, (200 </a:t>
            </a:r>
            <a:r>
              <a:rPr lang="ru-RU" sz="1000" dirty="0" err="1"/>
              <a:t>млн.руб</a:t>
            </a:r>
            <a:r>
              <a:rPr lang="ru-RU" sz="1000" dirty="0"/>
              <a:t>.</a:t>
            </a:r>
            <a:r>
              <a:rPr lang="en-US" sz="1000" dirty="0"/>
              <a:t>)</a:t>
            </a:r>
            <a:endParaRPr lang="ru-RU" sz="1000" dirty="0"/>
          </a:p>
          <a:p>
            <a:pPr marL="34290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000" dirty="0"/>
              <a:t>Субсидии Федерального фонда</a:t>
            </a:r>
            <a:r>
              <a:rPr lang="en-US" sz="1000" dirty="0"/>
              <a:t>, (300 </a:t>
            </a:r>
            <a:r>
              <a:rPr lang="ru-RU" sz="1000" dirty="0" err="1"/>
              <a:t>млн.руб</a:t>
            </a:r>
            <a:r>
              <a:rPr lang="ru-RU" sz="1000" dirty="0"/>
              <a:t>.</a:t>
            </a:r>
            <a:r>
              <a:rPr lang="en-US" sz="1000" dirty="0"/>
              <a:t>)</a:t>
            </a:r>
            <a:endParaRPr lang="ru-RU" sz="1000" dirty="0"/>
          </a:p>
          <a:p>
            <a:pPr marL="34290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000" dirty="0"/>
              <a:t>Льготные кредиты для Якорного Заказчика</a:t>
            </a:r>
            <a:r>
              <a:rPr lang="en-US" sz="1000" dirty="0"/>
              <a:t>, (100 </a:t>
            </a:r>
            <a:r>
              <a:rPr lang="ru-RU" sz="1000" dirty="0" err="1"/>
              <a:t>млн.руб</a:t>
            </a:r>
            <a:r>
              <a:rPr lang="ru-RU" sz="1000" dirty="0"/>
              <a:t>.</a:t>
            </a:r>
            <a:r>
              <a:rPr lang="en-US" sz="1000" dirty="0"/>
              <a:t>)</a:t>
            </a:r>
            <a:endParaRPr lang="ru-RU" sz="1000" dirty="0"/>
          </a:p>
          <a:p>
            <a:pPr marL="34290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000" dirty="0"/>
              <a:t>Лизинг для Якорного Заказчика</a:t>
            </a:r>
            <a:r>
              <a:rPr lang="en-US" sz="1000" dirty="0"/>
              <a:t>, (70 </a:t>
            </a:r>
            <a:r>
              <a:rPr lang="ru-RU" sz="1000" dirty="0" err="1"/>
              <a:t>млн.руб</a:t>
            </a:r>
            <a:r>
              <a:rPr lang="ru-RU" sz="1000" dirty="0"/>
              <a:t>.</a:t>
            </a:r>
            <a:r>
              <a:rPr lang="en-US" sz="1000" dirty="0"/>
              <a:t>)</a:t>
            </a:r>
            <a:endParaRPr lang="ru-RU" sz="1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4636B5-EAD1-DD40-9706-F33E2BD5F1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2001" y="1292952"/>
            <a:ext cx="5040560" cy="5328584"/>
          </a:xfrm>
          <a:prstGeom prst="rect">
            <a:avLst/>
          </a:prstGeom>
        </p:spPr>
      </p:pic>
      <p:sp>
        <p:nvSpPr>
          <p:cNvPr id="13" name="Номер слайда 10">
            <a:extLst>
              <a:ext uri="{FF2B5EF4-FFF2-40B4-BE49-F238E27FC236}">
                <a16:creationId xmlns:a16="http://schemas.microsoft.com/office/drawing/2014/main" id="{5400BB28-0CBF-A546-869B-324798C1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F242F335-7976-4CDA-A592-2CBE9F9A773B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Номер слайда 10">
            <a:extLst>
              <a:ext uri="{FF2B5EF4-FFF2-40B4-BE49-F238E27FC236}">
                <a16:creationId xmlns:a16="http://schemas.microsoft.com/office/drawing/2014/main" id="{F1706E69-3C9D-4E66-BD70-C6E3AAC97434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E04D1D-871B-A567-4D39-32A064A7A712}"/>
                  </a:ext>
                </a:extLst>
              </p14:cNvPr>
              <p14:cNvContentPartPr/>
              <p14:nvPr/>
            </p14:nvContentPartPr>
            <p14:xfrm>
              <a:off x="2043298" y="82469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E04D1D-871B-A567-4D39-32A064A7A7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8978" y="82037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AE157E-A33D-35C6-2363-BC6719E40ACE}"/>
                  </a:ext>
                </a:extLst>
              </p14:cNvPr>
              <p14:cNvContentPartPr/>
              <p14:nvPr/>
            </p14:nvContentPartPr>
            <p14:xfrm>
              <a:off x="2043298" y="82469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AE157E-A33D-35C6-2363-BC6719E40A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8978" y="82037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E4C236C-1329-04FE-371F-1E98137D12E2}"/>
                  </a:ext>
                </a:extLst>
              </p14:cNvPr>
              <p14:cNvContentPartPr/>
              <p14:nvPr/>
            </p14:nvContentPartPr>
            <p14:xfrm>
              <a:off x="2455160" y="5352330"/>
              <a:ext cx="2160" cy="91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E4C236C-1329-04FE-371F-1E98137D12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6160" y="5343330"/>
                <a:ext cx="198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C46639C-4FB0-FD21-DAD3-DA398D34850F}"/>
                  </a:ext>
                </a:extLst>
              </p14:cNvPr>
              <p14:cNvContentPartPr/>
              <p14:nvPr/>
            </p14:nvContentPartPr>
            <p14:xfrm>
              <a:off x="2405480" y="5393730"/>
              <a:ext cx="96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C46639C-4FB0-FD21-DAD3-DA398D348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96480" y="5385090"/>
                <a:ext cx="1141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4740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07504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04D54-AC56-48DC-8FCE-63AAB511379D}"/>
              </a:ext>
            </a:extLst>
          </p:cNvPr>
          <p:cNvSpPr txBox="1"/>
          <p:nvPr/>
        </p:nvSpPr>
        <p:spPr>
          <a:xfrm>
            <a:off x="99151" y="273069"/>
            <a:ext cx="6937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Причины проблем оперативного мониторинга сквозных проектов</a:t>
            </a:r>
          </a:p>
          <a:p>
            <a:endParaRPr lang="ru-RU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3A364F7-4B52-A545-85B6-C2F8C7A4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Схема 47">
            <a:extLst>
              <a:ext uri="{FF2B5EF4-FFF2-40B4-BE49-F238E27FC236}">
                <a16:creationId xmlns:a16="http://schemas.microsoft.com/office/drawing/2014/main" id="{B10D77B4-5B2E-3744-8B6A-6C25E8EC4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763356"/>
              </p:ext>
            </p:extLst>
          </p:nvPr>
        </p:nvGraphicFramePr>
        <p:xfrm>
          <a:off x="137230" y="2079159"/>
          <a:ext cx="8355813" cy="2699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Номер слайда 10">
            <a:extLst>
              <a:ext uri="{FF2B5EF4-FFF2-40B4-BE49-F238E27FC236}">
                <a16:creationId xmlns:a16="http://schemas.microsoft.com/office/drawing/2014/main" id="{73CB0DB9-FCB5-A9BE-F129-749BFC4D685B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30"/>
          <p:cNvSpPr>
            <a:spLocks noChangeShapeType="1"/>
          </p:cNvSpPr>
          <p:nvPr/>
        </p:nvSpPr>
        <p:spPr bwMode="auto">
          <a:xfrm>
            <a:off x="132233" y="1196752"/>
            <a:ext cx="8879534" cy="0"/>
          </a:xfrm>
          <a:prstGeom prst="line">
            <a:avLst/>
          </a:prstGeom>
          <a:noFill/>
          <a:ln w="19050" cap="sq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AD33D2E-3605-E346-9BC9-D451AD81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3" y="631982"/>
            <a:ext cx="6825081" cy="524104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C00000"/>
                </a:solidFill>
              </a:rPr>
              <a:t>Требования к панели мониторинга сквозных проектов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6A117BA-641F-2041-928B-89B4AEFC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6" y="0"/>
            <a:ext cx="1715999" cy="52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92AE7BA-9FF9-D348-8759-02C7D2080E82}"/>
              </a:ext>
            </a:extLst>
          </p:cNvPr>
          <p:cNvSpPr/>
          <p:nvPr/>
        </p:nvSpPr>
        <p:spPr>
          <a:xfrm>
            <a:off x="315391" y="1531522"/>
            <a:ext cx="7776864" cy="1777153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ru-RU" sz="1400" b="1" dirty="0"/>
              <a:t>Функциональные требования</a:t>
            </a:r>
          </a:p>
          <a:p>
            <a:pPr lvl="0" algn="just"/>
            <a:endParaRPr lang="ru-RU" sz="1400" b="1" dirty="0"/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Модули программного обеспечения панели мониторинга, должны выполнять функции:</a:t>
            </a:r>
            <a:endParaRPr lang="en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Структурирования и систематизации исходных данных;</a:t>
            </a:r>
            <a:endParaRPr lang="en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Консолидации массивов входной информации о СП;</a:t>
            </a:r>
            <a:endParaRPr lang="en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К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онфигурируемой визуализации сводных данных.</a:t>
            </a:r>
            <a:endParaRPr lang="en-RU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Прямоугольник 11">
            <a:extLst>
              <a:ext uri="{FF2B5EF4-FFF2-40B4-BE49-F238E27FC236}">
                <a16:creationId xmlns:a16="http://schemas.microsoft.com/office/drawing/2014/main" id="{C84B04AE-20BE-474F-C592-586B202FF9E2}"/>
              </a:ext>
            </a:extLst>
          </p:cNvPr>
          <p:cNvSpPr/>
          <p:nvPr/>
        </p:nvSpPr>
        <p:spPr>
          <a:xfrm>
            <a:off x="315391" y="3724778"/>
            <a:ext cx="7776864" cy="2100319"/>
          </a:xfrm>
          <a:prstGeom prst="rect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ru-RU" sz="1400" b="1" dirty="0"/>
              <a:t>Не функциональные требования</a:t>
            </a:r>
          </a:p>
          <a:p>
            <a:pPr lvl="0" algn="just"/>
            <a:endParaRPr lang="ru-RU" sz="1400" b="1" dirty="0"/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табильная работа сервера СУБД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 к защите информации от несанкционированного доступа.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Пароли пользователей должны храниться в базе данных в виде их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хешей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(например, по алгоритму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-256)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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 обеспечить разграничение прав пользователей.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среде СУБД необходимо настроить пароль доступа к базе данных. </a:t>
            </a:r>
            <a:endParaRPr lang="en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10">
            <a:extLst>
              <a:ext uri="{FF2B5EF4-FFF2-40B4-BE49-F238E27FC236}">
                <a16:creationId xmlns:a16="http://schemas.microsoft.com/office/drawing/2014/main" id="{81A0CE13-EB59-AC1E-21A4-CB42622D39C4}"/>
              </a:ext>
            </a:extLst>
          </p:cNvPr>
          <p:cNvSpPr txBox="1">
            <a:spLocks/>
          </p:cNvSpPr>
          <p:nvPr/>
        </p:nvSpPr>
        <p:spPr>
          <a:xfrm>
            <a:off x="8474400" y="6342419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42F335-7976-4CDA-A592-2CBE9F9A773B}" type="slidenum">
              <a:rPr lang="ru-RU" sz="1600" smtClean="0">
                <a:solidFill>
                  <a:schemeClr val="bg1"/>
                </a:solidFill>
              </a:rPr>
              <a:pPr/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303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{75713986-C1EE-0A4C-B97C-1E85775B957C}tf10001060</Template>
  <TotalTime>20372</TotalTime>
  <Words>1099</Words>
  <Application>Microsoft Macintosh PowerPoint</Application>
  <PresentationFormat>On-screen Show (4:3)</PresentationFormat>
  <Paragraphs>147</Paragraphs>
  <Slides>26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Times New Roman</vt:lpstr>
      <vt:lpstr>Trebuchet MS</vt:lpstr>
      <vt:lpstr>Wingdings 3</vt:lpstr>
      <vt:lpstr>Аспект</vt:lpstr>
      <vt:lpstr>Visio</vt:lpstr>
      <vt:lpstr>Equation.3</vt:lpstr>
      <vt:lpstr>PowerPoint Presentation</vt:lpstr>
      <vt:lpstr>Актуальность работы, объект и предмет исследования</vt:lpstr>
      <vt:lpstr>Научная новизна и практическая значимость работы</vt:lpstr>
      <vt:lpstr>Цель и задачи магистерской диссертации</vt:lpstr>
      <vt:lpstr>Диаграмма модели организационной структуры Минцифры России </vt:lpstr>
      <vt:lpstr>PowerPoint Presentation</vt:lpstr>
      <vt:lpstr>PowerPoint Presentation</vt:lpstr>
      <vt:lpstr>PowerPoint Presentation</vt:lpstr>
      <vt:lpstr>Требования к панели мониторинга сквозных проектов</vt:lpstr>
      <vt:lpstr>Выбор методологии для проекта разработки панели мониторинга сквозных проектов Минцифры России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Салихов Тагир Наильевич</dc:creator>
  <cp:lastModifiedBy>Microsoft Office User</cp:lastModifiedBy>
  <cp:revision>334</cp:revision>
  <cp:lastPrinted>2021-04-21T13:20:17Z</cp:lastPrinted>
  <dcterms:created xsi:type="dcterms:W3CDTF">2016-04-04T13:34:57Z</dcterms:created>
  <dcterms:modified xsi:type="dcterms:W3CDTF">2023-06-15T18:30:06Z</dcterms:modified>
</cp:coreProperties>
</file>