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9"/>
  </p:normalViewPr>
  <p:slideViewPr>
    <p:cSldViewPr snapToGrid="0" snapToObjects="1">
      <p:cViewPr varScale="1">
        <p:scale>
          <a:sx n="93" d="100"/>
          <a:sy n="93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olidfire.com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solidfire.com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157" y="1784617"/>
            <a:ext cx="8882123" cy="1470025"/>
          </a:xfrm>
        </p:spPr>
        <p:txBody>
          <a:bodyPr anchor="b" anchorCtr="0">
            <a:normAutofit/>
          </a:bodyPr>
          <a:lstStyle>
            <a:lvl1pPr algn="l">
              <a:defRPr sz="4267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157" y="3126025"/>
            <a:ext cx="8882123" cy="1486247"/>
          </a:xfrm>
        </p:spPr>
        <p:txBody>
          <a:bodyPr>
            <a:normAutofit/>
          </a:bodyPr>
          <a:lstStyle>
            <a:lvl1pPr marL="0" indent="0" algn="l">
              <a:buNone/>
              <a:defRPr sz="3200" b="0" i="0">
                <a:solidFill>
                  <a:schemeClr val="tx2"/>
                </a:solidFill>
                <a:latin typeface="Arial"/>
                <a:cs typeface="Arial"/>
              </a:defRPr>
            </a:lvl1pPr>
            <a:lvl2pPr marL="60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5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3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8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66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2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63" y="1085043"/>
            <a:ext cx="10083932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8339" indent="0">
              <a:buNone/>
              <a:defRPr sz="3733"/>
            </a:lvl2pPr>
            <a:lvl3pPr marL="1216663" indent="0">
              <a:buNone/>
              <a:defRPr sz="3200"/>
            </a:lvl3pPr>
            <a:lvl4pPr marL="1825005" indent="0">
              <a:buNone/>
              <a:defRPr sz="2667"/>
            </a:lvl4pPr>
            <a:lvl5pPr marL="2433334" indent="0">
              <a:buNone/>
              <a:defRPr sz="2667"/>
            </a:lvl5pPr>
            <a:lvl6pPr marL="3041668" indent="0">
              <a:buNone/>
              <a:defRPr sz="2667"/>
            </a:lvl6pPr>
            <a:lvl7pPr marL="3650003" indent="0">
              <a:buNone/>
              <a:defRPr sz="2667"/>
            </a:lvl7pPr>
            <a:lvl8pPr marL="4258334" indent="0">
              <a:buNone/>
              <a:defRPr sz="2667"/>
            </a:lvl8pPr>
            <a:lvl9pPr marL="486666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914400" y="5506787"/>
            <a:ext cx="8534400" cy="1798359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Arial"/>
                <a:cs typeface="Arial"/>
              </a:defRPr>
            </a:lvl1pPr>
            <a:lvl2pPr marL="60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5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3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8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66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14400" y="5243634"/>
            <a:ext cx="8534400" cy="38589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85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Background_clos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8439" y="5471567"/>
            <a:ext cx="3764359" cy="944105"/>
          </a:xfrm>
          <a:prstGeom prst="rect">
            <a:avLst/>
          </a:prstGeom>
          <a:noFill/>
        </p:spPr>
        <p:txBody>
          <a:bodyPr wrap="square" lIns="121667" tIns="60833" rIns="121667" bIns="60833" rtlCol="0">
            <a:spAutoFit/>
          </a:bodyPr>
          <a:lstStyle/>
          <a:p>
            <a:pPr defTabSz="608339"/>
            <a:r>
              <a:rPr lang="en-US" sz="667" dirty="0">
                <a:solidFill>
                  <a:srgbClr val="666666"/>
                </a:solidFill>
              </a:rPr>
              <a:t>1620 Pearl Street,</a:t>
            </a:r>
          </a:p>
          <a:p>
            <a:pPr defTabSz="608339"/>
            <a:r>
              <a:rPr lang="en-US" sz="667" dirty="0">
                <a:solidFill>
                  <a:srgbClr val="666666"/>
                </a:solidFill>
              </a:rPr>
              <a:t>Boulder, Colorado 80302</a:t>
            </a:r>
          </a:p>
          <a:p>
            <a:pPr defTabSz="608339"/>
            <a:endParaRPr lang="en-US" sz="667" dirty="0">
              <a:solidFill>
                <a:srgbClr val="666666"/>
              </a:solidFill>
            </a:endParaRPr>
          </a:p>
          <a:p>
            <a:pPr defTabSz="608339"/>
            <a:r>
              <a:rPr lang="en-US" sz="667" dirty="0">
                <a:solidFill>
                  <a:srgbClr val="666666"/>
                </a:solidFill>
              </a:rPr>
              <a:t>Phone: 720.523.3278</a:t>
            </a:r>
          </a:p>
          <a:p>
            <a:pPr defTabSz="608339"/>
            <a:r>
              <a:rPr lang="en-US" sz="667" dirty="0">
                <a:solidFill>
                  <a:srgbClr val="666666"/>
                </a:solidFill>
              </a:rPr>
              <a:t>Email: </a:t>
            </a:r>
            <a:r>
              <a:rPr lang="en-US" sz="667" dirty="0">
                <a:solidFill>
                  <a:srgbClr val="D31A1A"/>
                </a:solidFill>
                <a:hlinkClick r:id="rId3"/>
              </a:rPr>
              <a:t>info@solidfire.com</a:t>
            </a:r>
            <a:endParaRPr lang="en-US" sz="667" dirty="0">
              <a:solidFill>
                <a:srgbClr val="D31A1A"/>
              </a:solidFill>
            </a:endParaRPr>
          </a:p>
          <a:p>
            <a:pPr defTabSz="608339"/>
            <a:endParaRPr lang="en-US" sz="667" dirty="0">
              <a:solidFill>
                <a:srgbClr val="666666"/>
              </a:solidFill>
            </a:endParaRPr>
          </a:p>
          <a:p>
            <a:pPr defTabSz="608339"/>
            <a:r>
              <a:rPr lang="en-US" sz="667" dirty="0">
                <a:solidFill>
                  <a:srgbClr val="D31A1A"/>
                </a:solidFill>
                <a:hlinkClick r:id="rId4"/>
              </a:rPr>
              <a:t>www.solidfire.com</a:t>
            </a:r>
            <a:endParaRPr lang="en-US" sz="667" dirty="0">
              <a:solidFill>
                <a:srgbClr val="D31A1A"/>
              </a:solidFill>
            </a:endParaRPr>
          </a:p>
          <a:p>
            <a:pPr defTabSz="608339"/>
            <a:endParaRPr lang="en-US" sz="667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8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49F664D0-31D8-EA41-AD53-5FB5441164B5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E6DB-7154-1D47-9435-9220DDA7B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37" y="1056932"/>
            <a:ext cx="3313281" cy="51432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826" y="1088028"/>
            <a:ext cx="7001644" cy="51121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1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8355"/>
            <a:ext cx="8214379" cy="639696"/>
          </a:xfrm>
        </p:spPr>
        <p:txBody>
          <a:bodyPr anchor="t" anchorCtr="0">
            <a:no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09603" y="2183927"/>
            <a:ext cx="8214379" cy="4072260"/>
          </a:xfrm>
          <a:prstGeom prst="rect">
            <a:avLst/>
          </a:prstGeom>
        </p:spPr>
        <p:txBody>
          <a:bodyPr vert="horz" lIns="91250" tIns="45625" rIns="91250" bIns="4562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36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1" y="411670"/>
            <a:ext cx="8226832" cy="5714617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393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6415600" y="1090742"/>
            <a:ext cx="5166800" cy="5128844"/>
          </a:xfrm>
          <a:prstGeom prst="rect">
            <a:avLst/>
          </a:prstGeom>
        </p:spPr>
        <p:txBody>
          <a:bodyPr vert="horz" lIns="91250" tIns="45625" rIns="91250" bIns="4562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608731" y="1090377"/>
            <a:ext cx="5166800" cy="5137911"/>
          </a:xfrm>
          <a:prstGeom prst="rect">
            <a:avLst/>
          </a:prstGeom>
        </p:spPr>
        <p:txBody>
          <a:bodyPr vert="horz" lIns="91250" tIns="45625" rIns="91250" bIns="4562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37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47" y="1100740"/>
            <a:ext cx="5111145" cy="55198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47" y="1652729"/>
            <a:ext cx="5111145" cy="39739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425670" y="1653532"/>
            <a:ext cx="5111145" cy="39739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425608" y="1100740"/>
            <a:ext cx="5111144" cy="55105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1670"/>
            <a:ext cx="10777920" cy="5714617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7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10108"/>
            <a:ext cx="5111144" cy="4104091"/>
          </a:xfrm>
        </p:spPr>
        <p:txBody>
          <a:bodyPr/>
          <a:lstStyle>
            <a:lvl1pPr marL="0" indent="0">
              <a:buNone/>
              <a:defRPr sz="1867"/>
            </a:lvl1pPr>
            <a:lvl2pPr marL="608339" indent="0">
              <a:buNone/>
              <a:defRPr sz="1600"/>
            </a:lvl2pPr>
            <a:lvl3pPr marL="1216663" indent="0">
              <a:buNone/>
              <a:defRPr sz="1333"/>
            </a:lvl3pPr>
            <a:lvl4pPr marL="1825005" indent="0">
              <a:buNone/>
              <a:defRPr sz="1200"/>
            </a:lvl4pPr>
            <a:lvl5pPr marL="2433334" indent="0">
              <a:buNone/>
              <a:defRPr sz="1200"/>
            </a:lvl5pPr>
            <a:lvl6pPr marL="3041668" indent="0">
              <a:buNone/>
              <a:defRPr sz="1200"/>
            </a:lvl6pPr>
            <a:lvl7pPr marL="3650003" indent="0">
              <a:buNone/>
              <a:defRPr sz="1200"/>
            </a:lvl7pPr>
            <a:lvl8pPr marL="4258334" indent="0">
              <a:buNone/>
              <a:defRPr sz="1200"/>
            </a:lvl8pPr>
            <a:lvl9pPr marL="4866669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5844" y="6486288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1337C97-81CF-5D4B-8B75-F77B58D032D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415600" y="1086256"/>
            <a:ext cx="5166800" cy="49279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47" y="1086256"/>
            <a:ext cx="5111145" cy="551989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2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47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46" y="1063728"/>
            <a:ext cx="3215817" cy="5026895"/>
          </a:xfrm>
          <a:prstGeom prst="rect">
            <a:avLst/>
          </a:prstGeom>
        </p:spPr>
        <p:txBody>
          <a:bodyPr vert="horz" lIns="91250" tIns="45625" rIns="91250" bIns="4562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0826" y="1112948"/>
            <a:ext cx="7001644" cy="4977637"/>
          </a:xfrm>
          <a:prstGeom prst="rect">
            <a:avLst/>
          </a:prstGeom>
        </p:spPr>
        <p:txBody>
          <a:bodyPr vert="horz" lIns="91250" tIns="45625" rIns="91250" bIns="4562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39097" y="6486288"/>
            <a:ext cx="3860800" cy="365125"/>
          </a:xfrm>
          <a:prstGeom prst="rect">
            <a:avLst/>
          </a:prstGeom>
        </p:spPr>
        <p:txBody>
          <a:bodyPr lIns="91250" tIns="45625" rIns="91250" bIns="45625"/>
          <a:lstStyle>
            <a:lvl1pPr algn="r">
              <a:defRPr sz="1333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defTabSz="608339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639" y="6486288"/>
            <a:ext cx="2844800" cy="365125"/>
          </a:xfrm>
          <a:prstGeom prst="rect">
            <a:avLst/>
          </a:prstGeom>
        </p:spPr>
        <p:txBody>
          <a:bodyPr lIns="91250" tIns="45625" rIns="91250" bIns="45625"/>
          <a:lstStyle>
            <a:lvl1pPr>
              <a:defRPr sz="133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608339"/>
            <a:fld id="{11337C97-81CF-5D4B-8B75-F77B58D032D7}" type="slidenum">
              <a:rPr lang="en-US" smtClean="0">
                <a:solidFill>
                  <a:prstClr val="white"/>
                </a:solidFill>
              </a:rPr>
              <a:pPr defTabSz="608339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3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txStyles>
    <p:titleStyle>
      <a:lvl1pPr algn="l" defTabSz="608339" rtl="0" eaLnBrk="1" latinLnBrk="0" hangingPunct="1">
        <a:spcBef>
          <a:spcPct val="0"/>
        </a:spcBef>
        <a:buNone/>
        <a:defRPr sz="3733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251" indent="-456251" algn="l" defTabSz="608339" rtl="0" eaLnBrk="1" latinLnBrk="0" hangingPunct="1">
        <a:spcBef>
          <a:spcPct val="20000"/>
        </a:spcBef>
        <a:spcAft>
          <a:spcPts val="373"/>
        </a:spcAft>
        <a:buFont typeface="Arial"/>
        <a:buChar char="•"/>
        <a:defRPr sz="2667" kern="1200">
          <a:solidFill>
            <a:schemeClr val="tx2"/>
          </a:solidFill>
          <a:latin typeface="+mn-lt"/>
          <a:ea typeface="+mn-ea"/>
          <a:cs typeface="+mn-cs"/>
        </a:defRPr>
      </a:lvl1pPr>
      <a:lvl2pPr marL="988549" indent="-380205" algn="l" defTabSz="608339" rtl="0" eaLnBrk="1" latinLnBrk="0" hangingPunct="1">
        <a:spcBef>
          <a:spcPct val="20000"/>
        </a:spcBef>
        <a:spcAft>
          <a:spcPts val="373"/>
        </a:spcAft>
        <a:buFont typeface="Arial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2pPr>
      <a:lvl3pPr marL="1520827" indent="-304159" algn="l" defTabSz="608339" rtl="0" eaLnBrk="1" latinLnBrk="0" hangingPunct="1">
        <a:spcBef>
          <a:spcPct val="20000"/>
        </a:spcBef>
        <a:spcAft>
          <a:spcPts val="373"/>
        </a:spcAft>
        <a:buFont typeface="Arial"/>
        <a:buChar char="•"/>
        <a:defRPr sz="1867" kern="1200">
          <a:solidFill>
            <a:schemeClr val="tx2"/>
          </a:solidFill>
          <a:latin typeface="+mn-lt"/>
          <a:ea typeface="+mn-ea"/>
          <a:cs typeface="+mn-cs"/>
        </a:defRPr>
      </a:lvl3pPr>
      <a:lvl4pPr marL="2129164" indent="-304159" algn="l" defTabSz="608339" rtl="0" eaLnBrk="1" latinLnBrk="0" hangingPunct="1">
        <a:spcBef>
          <a:spcPct val="20000"/>
        </a:spcBef>
        <a:spcAft>
          <a:spcPts val="373"/>
        </a:spcAft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737506" indent="-304159" algn="l" defTabSz="608339" rtl="0" eaLnBrk="1" latinLnBrk="0" hangingPunct="1">
        <a:spcBef>
          <a:spcPct val="20000"/>
        </a:spcBef>
        <a:spcAft>
          <a:spcPts val="373"/>
        </a:spcAft>
        <a:buFont typeface="Arial"/>
        <a:buChar char="»"/>
        <a:defRPr sz="1333" kern="1200">
          <a:solidFill>
            <a:schemeClr val="tx2"/>
          </a:solidFill>
          <a:latin typeface="+mn-lt"/>
          <a:ea typeface="+mn-ea"/>
          <a:cs typeface="+mn-cs"/>
        </a:defRPr>
      </a:lvl5pPr>
      <a:lvl6pPr marL="3345832" indent="-304159" algn="l" defTabSz="6083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54169" indent="-304159" algn="l" defTabSz="6083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2506" indent="-304159" algn="l" defTabSz="6083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0837" indent="-304159" algn="l" defTabSz="608339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3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339" algn="l" defTabSz="6083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6663" algn="l" defTabSz="6083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005" algn="l" defTabSz="6083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3334" algn="l" defTabSz="6083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1668" algn="l" defTabSz="6083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0003" algn="l" defTabSz="6083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8334" algn="l" defTabSz="6083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6669" algn="l" defTabSz="6083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67784" y="74141"/>
            <a:ext cx="2075935" cy="7990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8331" y="271403"/>
            <a:ext cx="10131425" cy="1093803"/>
          </a:xfrm>
        </p:spPr>
        <p:txBody>
          <a:bodyPr/>
          <a:lstStyle/>
          <a:p>
            <a:r>
              <a:rPr lang="en-US" dirty="0" smtClean="0"/>
              <a:t>BUSMART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85802" y="1456267"/>
            <a:ext cx="5731474" cy="43349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Problem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Travel to a new place with public transportation system will highly rely on mobile phone GPS service. However, GPS is </a:t>
            </a:r>
            <a:r>
              <a:rPr lang="en-US" sz="2800" dirty="0"/>
              <a:t>power </a:t>
            </a:r>
            <a:r>
              <a:rPr lang="en-US" sz="2800" dirty="0" smtClean="0"/>
              <a:t>consuming and will cause phone out of battery before reaching destination. 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Solution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Develop A new </a:t>
            </a:r>
            <a:r>
              <a:rPr lang="en-US" sz="2800" dirty="0"/>
              <a:t>notification system using </a:t>
            </a:r>
            <a:r>
              <a:rPr lang="en-US" sz="2800" dirty="0" err="1"/>
              <a:t>PubNub</a:t>
            </a:r>
            <a:r>
              <a:rPr lang="en-US" sz="2800" dirty="0"/>
              <a:t> for navigation without user's GPS service when people take a bus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958716" y="1437960"/>
            <a:ext cx="4763727" cy="4580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Technologies</a:t>
            </a:r>
          </a:p>
          <a:p>
            <a:pPr marL="457200" lvl="1" indent="0">
              <a:buNone/>
            </a:pPr>
            <a:r>
              <a:rPr lang="en-US" sz="2800" dirty="0" smtClean="0"/>
              <a:t>Data Stream Network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sz="2800" dirty="0" err="1" smtClean="0">
                <a:solidFill>
                  <a:srgbClr val="FF0000"/>
                </a:solidFill>
              </a:rPr>
              <a:t>PubNub</a:t>
            </a:r>
            <a:r>
              <a:rPr lang="en-US" sz="2800" dirty="0" smtClean="0">
                <a:solidFill>
                  <a:srgbClr val="FF0000"/>
                </a:solidFill>
              </a:rPr>
              <a:t> DSN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800" dirty="0" smtClean="0"/>
              <a:t>Front End: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iOS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Android</a:t>
            </a:r>
          </a:p>
          <a:p>
            <a:pPr marL="457200" lvl="1" indent="0">
              <a:buNone/>
            </a:pPr>
            <a:r>
              <a:rPr lang="en-US" sz="2800" dirty="0" smtClean="0"/>
              <a:t>Backend:</a:t>
            </a:r>
            <a:r>
              <a:rPr lang="en-US" sz="2800" dirty="0"/>
              <a:t>	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	- </a:t>
            </a:r>
            <a:r>
              <a:rPr lang="en-US" altLang="zh-TW" sz="2800" dirty="0"/>
              <a:t>GO </a:t>
            </a:r>
            <a:r>
              <a:rPr lang="en-US" altLang="zh-TW" sz="2800" dirty="0" smtClean="0"/>
              <a:t>Server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Mongo DB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665" y="271403"/>
            <a:ext cx="1986776" cy="4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46" y="1063729"/>
            <a:ext cx="9835932" cy="748596"/>
          </a:xfrm>
        </p:spPr>
        <p:txBody>
          <a:bodyPr/>
          <a:lstStyle/>
          <a:p>
            <a:r>
              <a:rPr lang="en-US" altLang="zh-TW" dirty="0" smtClean="0"/>
              <a:t>Goal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8466436" cy="3649134"/>
          </a:xfrm>
        </p:spPr>
        <p:txBody>
          <a:bodyPr/>
          <a:lstStyle/>
          <a:p>
            <a:r>
              <a:rPr lang="en-US" altLang="zh-TW" dirty="0" smtClean="0"/>
              <a:t>Bus Management System</a:t>
            </a:r>
          </a:p>
          <a:p>
            <a:pPr lvl="1"/>
            <a:r>
              <a:rPr lang="en-US" altLang="zh-TW" b="1" dirty="0" smtClean="0"/>
              <a:t>First</a:t>
            </a:r>
            <a:r>
              <a:rPr lang="en-US" altLang="zh-TW" dirty="0" smtClean="0"/>
              <a:t>, Get real time information like location of passengers (by </a:t>
            </a:r>
            <a:r>
              <a:rPr lang="en-US" altLang="zh-TW" dirty="0" err="1" smtClean="0"/>
              <a:t>PubNUB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Navigation without GPS</a:t>
            </a:r>
          </a:p>
          <a:p>
            <a:pPr lvl="1"/>
            <a:r>
              <a:rPr lang="en-US" altLang="zh-TW" b="1" dirty="0" smtClean="0"/>
              <a:t>Second</a:t>
            </a:r>
            <a:r>
              <a:rPr lang="en-US" altLang="zh-TW" dirty="0" smtClean="0"/>
              <a:t>, Data analysis and Bus Resource Allocation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3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alphaModFix amt="43000"/>
          </a:blip>
          <a:stretch>
            <a:fillRect/>
          </a:stretch>
        </p:blipFill>
        <p:spPr>
          <a:xfrm>
            <a:off x="322385" y="1627190"/>
            <a:ext cx="4121639" cy="3592916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4656590" y="2229616"/>
            <a:ext cx="2082049" cy="2082049"/>
            <a:chOff x="3665692" y="1691461"/>
            <a:chExt cx="1561537" cy="15615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692" y="1691461"/>
              <a:ext cx="1561537" cy="156153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75252" y="2395242"/>
              <a:ext cx="1119537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339"/>
              <a:r>
                <a:rPr lang="en-US" sz="2667" b="1">
                  <a:solidFill>
                    <a:srgbClr val="FF0000"/>
                  </a:solidFill>
                </a:rPr>
                <a:t>PubNub</a:t>
              </a:r>
              <a:endParaRPr lang="en-US" sz="2667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95" y="5216143"/>
            <a:ext cx="598212" cy="598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40384" y="4940234"/>
            <a:ext cx="707833" cy="7078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1540942"/>
            <a:ext cx="598212" cy="5982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453586">
            <a:off x="2391077" y="2150007"/>
            <a:ext cx="2422008" cy="323423"/>
          </a:xfrm>
          <a:prstGeom prst="rightArrow">
            <a:avLst>
              <a:gd name="adj1" fmla="val 50000"/>
              <a:gd name="adj2" fmla="val 8203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8105" y="495911"/>
            <a:ext cx="3863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339"/>
            <a:r>
              <a:rPr lang="en-US" sz="2400" dirty="0">
                <a:solidFill>
                  <a:srgbClr val="C0504D">
                    <a:lumMod val="50000"/>
                  </a:srgbClr>
                </a:solidFill>
              </a:rPr>
              <a:t>Setup start and end station</a:t>
            </a:r>
          </a:p>
          <a:p>
            <a:pPr defTabSz="608339"/>
            <a:r>
              <a:rPr lang="en-US" sz="2400" dirty="0">
                <a:solidFill>
                  <a:srgbClr val="C0504D">
                    <a:lumMod val="50000"/>
                  </a:srgbClr>
                </a:solidFill>
              </a:rPr>
              <a:t>ex. SF</a:t>
            </a:r>
            <a:r>
              <a:rPr lang="en-US" sz="2400" dirty="0">
                <a:solidFill>
                  <a:srgbClr val="C0504D">
                    <a:lumMod val="50000"/>
                  </a:srgbClr>
                </a:solidFill>
                <a:sym typeface="Wingdings"/>
              </a:rPr>
              <a:t> </a:t>
            </a:r>
            <a:r>
              <a:rPr lang="en-US" sz="2400" dirty="0">
                <a:solidFill>
                  <a:srgbClr val="C0504D">
                    <a:lumMod val="50000"/>
                  </a:srgbClr>
                </a:solidFill>
              </a:rPr>
              <a:t>San Jose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541803" y="1334341"/>
            <a:ext cx="2219415" cy="1488293"/>
            <a:chOff x="6406351" y="1000756"/>
            <a:chExt cx="1664561" cy="1116220"/>
          </a:xfrm>
        </p:grpSpPr>
        <p:grpSp>
          <p:nvGrpSpPr>
            <p:cNvPr id="19" name="Group 18"/>
            <p:cNvGrpSpPr/>
            <p:nvPr/>
          </p:nvGrpSpPr>
          <p:grpSpPr>
            <a:xfrm>
              <a:off x="7256746" y="1121914"/>
              <a:ext cx="814166" cy="995062"/>
              <a:chOff x="6055327" y="2367645"/>
              <a:chExt cx="814166" cy="99506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057854" y="2367645"/>
                <a:ext cx="809113" cy="74114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8339"/>
                <a:endParaRPr lang="en-US" sz="2133" dirty="0">
                  <a:solidFill>
                    <a:srgbClr val="D31A1A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55327" y="3108791"/>
                <a:ext cx="8141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8339"/>
                <a:r>
                  <a:rPr lang="en-US" sz="1600">
                    <a:solidFill>
                      <a:srgbClr val="000000"/>
                    </a:solidFill>
                  </a:rPr>
                  <a:t>BusSmart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9851" y="2473542"/>
                <a:ext cx="605119" cy="605119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6351" y="1000756"/>
              <a:ext cx="1015859" cy="1015859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150" y="1660757"/>
            <a:ext cx="707833" cy="707833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19043268">
            <a:off x="3928582" y="4403266"/>
            <a:ext cx="1269569" cy="323423"/>
          </a:xfrm>
          <a:prstGeom prst="rightArrow">
            <a:avLst>
              <a:gd name="adj1" fmla="val 50000"/>
              <a:gd name="adj2" fmla="val 8203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9406877">
            <a:off x="6813735" y="2190083"/>
            <a:ext cx="1760479" cy="323423"/>
          </a:xfrm>
          <a:prstGeom prst="rightArrow">
            <a:avLst>
              <a:gd name="adj1" fmla="val 50000"/>
              <a:gd name="adj2" fmla="val 8203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8606877">
            <a:off x="6508971" y="1895417"/>
            <a:ext cx="1760479" cy="323423"/>
          </a:xfrm>
          <a:prstGeom prst="rightArrow">
            <a:avLst>
              <a:gd name="adj1" fmla="val 50000"/>
              <a:gd name="adj2" fmla="val 8203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06" y="1840049"/>
            <a:ext cx="503340" cy="5033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9406877">
            <a:off x="6792547" y="1522585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339"/>
            <a:r>
              <a:rPr lang="en-US" sz="2400" dirty="0">
                <a:solidFill>
                  <a:srgbClr val="D31A1A"/>
                </a:solidFill>
              </a:rPr>
              <a:t>publish</a:t>
            </a:r>
          </a:p>
        </p:txBody>
      </p:sp>
      <p:sp>
        <p:nvSpPr>
          <p:cNvPr id="32" name="TextBox 31"/>
          <p:cNvSpPr txBox="1"/>
          <p:nvPr/>
        </p:nvSpPr>
        <p:spPr>
          <a:xfrm rot="19406877">
            <a:off x="6983747" y="2380017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339"/>
            <a:r>
              <a:rPr lang="en-US" sz="2400">
                <a:solidFill>
                  <a:srgbClr val="D31A1A"/>
                </a:solidFill>
              </a:rPr>
              <a:t>subscribe</a:t>
            </a:r>
            <a:endParaRPr lang="en-US" sz="2400" dirty="0">
              <a:solidFill>
                <a:srgbClr val="D31A1A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9142105">
            <a:off x="4147308" y="4538712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339"/>
            <a:r>
              <a:rPr lang="en-US" sz="2400" dirty="0">
                <a:solidFill>
                  <a:srgbClr val="D31A1A"/>
                </a:solidFill>
              </a:rPr>
              <a:t>publish</a:t>
            </a:r>
          </a:p>
        </p:txBody>
      </p:sp>
      <p:sp>
        <p:nvSpPr>
          <p:cNvPr id="35" name="TextBox 34"/>
          <p:cNvSpPr txBox="1"/>
          <p:nvPr/>
        </p:nvSpPr>
        <p:spPr>
          <a:xfrm rot="1479880">
            <a:off x="3255484" y="182758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339"/>
            <a:r>
              <a:rPr lang="en-US" sz="2400" dirty="0">
                <a:solidFill>
                  <a:srgbClr val="D31A1A"/>
                </a:solidFill>
              </a:rPr>
              <a:t>publish</a:t>
            </a:r>
          </a:p>
        </p:txBody>
      </p:sp>
      <p:sp>
        <p:nvSpPr>
          <p:cNvPr id="36" name="Right Arrow 35"/>
          <p:cNvSpPr/>
          <p:nvPr/>
        </p:nvSpPr>
        <p:spPr>
          <a:xfrm rot="1529535">
            <a:off x="6761797" y="4255391"/>
            <a:ext cx="1584593" cy="323423"/>
          </a:xfrm>
          <a:prstGeom prst="rightArrow">
            <a:avLst>
              <a:gd name="adj1" fmla="val 50000"/>
              <a:gd name="adj2" fmla="val 8203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58179" y="358788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339"/>
            <a:r>
              <a:rPr lang="en-US" sz="2400" dirty="0">
                <a:solidFill>
                  <a:srgbClr val="D31A1A"/>
                </a:solidFill>
              </a:rPr>
              <a:t>subscribe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43" y="3723028"/>
            <a:ext cx="1491419" cy="1491419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1527675" y="2347633"/>
            <a:ext cx="2233096" cy="2271561"/>
          </a:xfrm>
          <a:custGeom>
            <a:avLst/>
            <a:gdLst>
              <a:gd name="connsiteX0" fmla="*/ 0 w 1674822"/>
              <a:gd name="connsiteY0" fmla="*/ 0 h 1703671"/>
              <a:gd name="connsiteX1" fmla="*/ 9626 w 1674822"/>
              <a:gd name="connsiteY1" fmla="*/ 67376 h 1703671"/>
              <a:gd name="connsiteX2" fmla="*/ 19251 w 1674822"/>
              <a:gd name="connsiteY2" fmla="*/ 105878 h 1703671"/>
              <a:gd name="connsiteX3" fmla="*/ 28876 w 1674822"/>
              <a:gd name="connsiteY3" fmla="*/ 182880 h 1703671"/>
              <a:gd name="connsiteX4" fmla="*/ 48127 w 1674822"/>
              <a:gd name="connsiteY4" fmla="*/ 259882 h 1703671"/>
              <a:gd name="connsiteX5" fmla="*/ 28876 w 1674822"/>
              <a:gd name="connsiteY5" fmla="*/ 375385 h 1703671"/>
              <a:gd name="connsiteX6" fmla="*/ 9626 w 1674822"/>
              <a:gd name="connsiteY6" fmla="*/ 452387 h 1703671"/>
              <a:gd name="connsiteX7" fmla="*/ 28876 w 1674822"/>
              <a:gd name="connsiteY7" fmla="*/ 635267 h 1703671"/>
              <a:gd name="connsiteX8" fmla="*/ 38501 w 1674822"/>
              <a:gd name="connsiteY8" fmla="*/ 664143 h 1703671"/>
              <a:gd name="connsiteX9" fmla="*/ 67377 w 1674822"/>
              <a:gd name="connsiteY9" fmla="*/ 683393 h 1703671"/>
              <a:gd name="connsiteX10" fmla="*/ 96253 w 1674822"/>
              <a:gd name="connsiteY10" fmla="*/ 693019 h 1703671"/>
              <a:gd name="connsiteX11" fmla="*/ 182880 w 1674822"/>
              <a:gd name="connsiteY11" fmla="*/ 712269 h 1703671"/>
              <a:gd name="connsiteX12" fmla="*/ 250257 w 1674822"/>
              <a:gd name="connsiteY12" fmla="*/ 731520 h 1703671"/>
              <a:gd name="connsiteX13" fmla="*/ 288758 w 1674822"/>
              <a:gd name="connsiteY13" fmla="*/ 741145 h 1703671"/>
              <a:gd name="connsiteX14" fmla="*/ 346510 w 1674822"/>
              <a:gd name="connsiteY14" fmla="*/ 760395 h 1703671"/>
              <a:gd name="connsiteX15" fmla="*/ 365760 w 1674822"/>
              <a:gd name="connsiteY15" fmla="*/ 789271 h 1703671"/>
              <a:gd name="connsiteX16" fmla="*/ 385011 w 1674822"/>
              <a:gd name="connsiteY16" fmla="*/ 847023 h 1703671"/>
              <a:gd name="connsiteX17" fmla="*/ 404261 w 1674822"/>
              <a:gd name="connsiteY17" fmla="*/ 875899 h 1703671"/>
              <a:gd name="connsiteX18" fmla="*/ 423512 w 1674822"/>
              <a:gd name="connsiteY18" fmla="*/ 933650 h 1703671"/>
              <a:gd name="connsiteX19" fmla="*/ 462013 w 1674822"/>
              <a:gd name="connsiteY19" fmla="*/ 991402 h 1703671"/>
              <a:gd name="connsiteX20" fmla="*/ 481263 w 1674822"/>
              <a:gd name="connsiteY20" fmla="*/ 1020278 h 1703671"/>
              <a:gd name="connsiteX21" fmla="*/ 539015 w 1674822"/>
              <a:gd name="connsiteY21" fmla="*/ 1058779 h 1703671"/>
              <a:gd name="connsiteX22" fmla="*/ 567891 w 1674822"/>
              <a:gd name="connsiteY22" fmla="*/ 1078029 h 1703671"/>
              <a:gd name="connsiteX23" fmla="*/ 625642 w 1674822"/>
              <a:gd name="connsiteY23" fmla="*/ 1097280 h 1703671"/>
              <a:gd name="connsiteX24" fmla="*/ 654518 w 1674822"/>
              <a:gd name="connsiteY24" fmla="*/ 1106905 h 1703671"/>
              <a:gd name="connsiteX25" fmla="*/ 741146 w 1674822"/>
              <a:gd name="connsiteY25" fmla="*/ 1145406 h 1703671"/>
              <a:gd name="connsiteX26" fmla="*/ 837398 w 1674822"/>
              <a:gd name="connsiteY26" fmla="*/ 1174282 h 1703671"/>
              <a:gd name="connsiteX27" fmla="*/ 904775 w 1674822"/>
              <a:gd name="connsiteY27" fmla="*/ 1222408 h 1703671"/>
              <a:gd name="connsiteX28" fmla="*/ 991402 w 1674822"/>
              <a:gd name="connsiteY28" fmla="*/ 1280160 h 1703671"/>
              <a:gd name="connsiteX29" fmla="*/ 1020278 w 1674822"/>
              <a:gd name="connsiteY29" fmla="*/ 1299410 h 1703671"/>
              <a:gd name="connsiteX30" fmla="*/ 1068405 w 1674822"/>
              <a:gd name="connsiteY30" fmla="*/ 1347536 h 1703671"/>
              <a:gd name="connsiteX31" fmla="*/ 1087655 w 1674822"/>
              <a:gd name="connsiteY31" fmla="*/ 1376412 h 1703671"/>
              <a:gd name="connsiteX32" fmla="*/ 1145407 w 1674822"/>
              <a:gd name="connsiteY32" fmla="*/ 1414913 h 1703671"/>
              <a:gd name="connsiteX33" fmla="*/ 1174282 w 1674822"/>
              <a:gd name="connsiteY33" fmla="*/ 1434164 h 1703671"/>
              <a:gd name="connsiteX34" fmla="*/ 1232034 w 1674822"/>
              <a:gd name="connsiteY34" fmla="*/ 1453414 h 1703671"/>
              <a:gd name="connsiteX35" fmla="*/ 1299411 w 1674822"/>
              <a:gd name="connsiteY35" fmla="*/ 1482290 h 1703671"/>
              <a:gd name="connsiteX36" fmla="*/ 1357162 w 1674822"/>
              <a:gd name="connsiteY36" fmla="*/ 1501541 h 1703671"/>
              <a:gd name="connsiteX37" fmla="*/ 1386038 w 1674822"/>
              <a:gd name="connsiteY37" fmla="*/ 1511166 h 1703671"/>
              <a:gd name="connsiteX38" fmla="*/ 1472666 w 1674822"/>
              <a:gd name="connsiteY38" fmla="*/ 1530416 h 1703671"/>
              <a:gd name="connsiteX39" fmla="*/ 1530417 w 1674822"/>
              <a:gd name="connsiteY39" fmla="*/ 1540042 h 1703671"/>
              <a:gd name="connsiteX40" fmla="*/ 1588169 w 1674822"/>
              <a:gd name="connsiteY40" fmla="*/ 1559292 h 1703671"/>
              <a:gd name="connsiteX41" fmla="*/ 1617045 w 1674822"/>
              <a:gd name="connsiteY41" fmla="*/ 1578543 h 1703671"/>
              <a:gd name="connsiteX42" fmla="*/ 1645920 w 1674822"/>
              <a:gd name="connsiteY42" fmla="*/ 1636294 h 1703671"/>
              <a:gd name="connsiteX43" fmla="*/ 1665171 w 1674822"/>
              <a:gd name="connsiteY43" fmla="*/ 1665170 h 1703671"/>
              <a:gd name="connsiteX44" fmla="*/ 1674796 w 1674822"/>
              <a:gd name="connsiteY44" fmla="*/ 1703671 h 170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74822" h="1703671">
                <a:moveTo>
                  <a:pt x="0" y="0"/>
                </a:moveTo>
                <a:cubicBezTo>
                  <a:pt x="3209" y="22459"/>
                  <a:pt x="5568" y="45055"/>
                  <a:pt x="9626" y="67376"/>
                </a:cubicBezTo>
                <a:cubicBezTo>
                  <a:pt x="11993" y="80392"/>
                  <a:pt x="17076" y="92829"/>
                  <a:pt x="19251" y="105878"/>
                </a:cubicBezTo>
                <a:cubicBezTo>
                  <a:pt x="23503" y="131393"/>
                  <a:pt x="24109" y="157456"/>
                  <a:pt x="28876" y="182880"/>
                </a:cubicBezTo>
                <a:cubicBezTo>
                  <a:pt x="33752" y="208884"/>
                  <a:pt x="48127" y="259882"/>
                  <a:pt x="48127" y="259882"/>
                </a:cubicBezTo>
                <a:cubicBezTo>
                  <a:pt x="41068" y="309293"/>
                  <a:pt x="39431" y="329646"/>
                  <a:pt x="28876" y="375385"/>
                </a:cubicBezTo>
                <a:cubicBezTo>
                  <a:pt x="22927" y="401165"/>
                  <a:pt x="9626" y="452387"/>
                  <a:pt x="9626" y="452387"/>
                </a:cubicBezTo>
                <a:cubicBezTo>
                  <a:pt x="16751" y="559261"/>
                  <a:pt x="8480" y="563879"/>
                  <a:pt x="28876" y="635267"/>
                </a:cubicBezTo>
                <a:cubicBezTo>
                  <a:pt x="31663" y="645023"/>
                  <a:pt x="32163" y="656220"/>
                  <a:pt x="38501" y="664143"/>
                </a:cubicBezTo>
                <a:cubicBezTo>
                  <a:pt x="45728" y="673176"/>
                  <a:pt x="57030" y="678220"/>
                  <a:pt x="67377" y="683393"/>
                </a:cubicBezTo>
                <a:cubicBezTo>
                  <a:pt x="76452" y="687930"/>
                  <a:pt x="86497" y="690232"/>
                  <a:pt x="96253" y="693019"/>
                </a:cubicBezTo>
                <a:cubicBezTo>
                  <a:pt x="137323" y="704754"/>
                  <a:pt x="138233" y="702348"/>
                  <a:pt x="182880" y="712269"/>
                </a:cubicBezTo>
                <a:cubicBezTo>
                  <a:pt x="250594" y="727316"/>
                  <a:pt x="193975" y="715439"/>
                  <a:pt x="250257" y="731520"/>
                </a:cubicBezTo>
                <a:cubicBezTo>
                  <a:pt x="262977" y="735154"/>
                  <a:pt x="276087" y="737344"/>
                  <a:pt x="288758" y="741145"/>
                </a:cubicBezTo>
                <a:cubicBezTo>
                  <a:pt x="308194" y="746976"/>
                  <a:pt x="346510" y="760395"/>
                  <a:pt x="346510" y="760395"/>
                </a:cubicBezTo>
                <a:cubicBezTo>
                  <a:pt x="352927" y="770020"/>
                  <a:pt x="361062" y="778700"/>
                  <a:pt x="365760" y="789271"/>
                </a:cubicBezTo>
                <a:cubicBezTo>
                  <a:pt x="374001" y="807814"/>
                  <a:pt x="373755" y="830139"/>
                  <a:pt x="385011" y="847023"/>
                </a:cubicBezTo>
                <a:cubicBezTo>
                  <a:pt x="391428" y="856648"/>
                  <a:pt x="399563" y="865328"/>
                  <a:pt x="404261" y="875899"/>
                </a:cubicBezTo>
                <a:cubicBezTo>
                  <a:pt x="412502" y="894442"/>
                  <a:pt x="412256" y="916766"/>
                  <a:pt x="423512" y="933650"/>
                </a:cubicBezTo>
                <a:lnTo>
                  <a:pt x="462013" y="991402"/>
                </a:lnTo>
                <a:cubicBezTo>
                  <a:pt x="468430" y="1001027"/>
                  <a:pt x="471638" y="1013861"/>
                  <a:pt x="481263" y="1020278"/>
                </a:cubicBezTo>
                <a:lnTo>
                  <a:pt x="539015" y="1058779"/>
                </a:lnTo>
                <a:cubicBezTo>
                  <a:pt x="548640" y="1065196"/>
                  <a:pt x="556917" y="1074371"/>
                  <a:pt x="567891" y="1078029"/>
                </a:cubicBezTo>
                <a:lnTo>
                  <a:pt x="625642" y="1097280"/>
                </a:lnTo>
                <a:cubicBezTo>
                  <a:pt x="635267" y="1100488"/>
                  <a:pt x="646076" y="1101277"/>
                  <a:pt x="654518" y="1106905"/>
                </a:cubicBezTo>
                <a:cubicBezTo>
                  <a:pt x="692441" y="1132186"/>
                  <a:pt x="686167" y="1131662"/>
                  <a:pt x="741146" y="1145406"/>
                </a:cubicBezTo>
                <a:cubicBezTo>
                  <a:pt x="762671" y="1150787"/>
                  <a:pt x="823334" y="1164906"/>
                  <a:pt x="837398" y="1174282"/>
                </a:cubicBezTo>
                <a:cubicBezTo>
                  <a:pt x="931251" y="1236848"/>
                  <a:pt x="785423" y="1138862"/>
                  <a:pt x="904775" y="1222408"/>
                </a:cubicBezTo>
                <a:cubicBezTo>
                  <a:pt x="933206" y="1242310"/>
                  <a:pt x="962526" y="1260909"/>
                  <a:pt x="991402" y="1280160"/>
                </a:cubicBezTo>
                <a:lnTo>
                  <a:pt x="1020278" y="1299410"/>
                </a:lnTo>
                <a:cubicBezTo>
                  <a:pt x="1071617" y="1376417"/>
                  <a:pt x="1004233" y="1283364"/>
                  <a:pt x="1068405" y="1347536"/>
                </a:cubicBezTo>
                <a:cubicBezTo>
                  <a:pt x="1076585" y="1355716"/>
                  <a:pt x="1078949" y="1368794"/>
                  <a:pt x="1087655" y="1376412"/>
                </a:cubicBezTo>
                <a:cubicBezTo>
                  <a:pt x="1105067" y="1391647"/>
                  <a:pt x="1126156" y="1402079"/>
                  <a:pt x="1145407" y="1414913"/>
                </a:cubicBezTo>
                <a:cubicBezTo>
                  <a:pt x="1155032" y="1421330"/>
                  <a:pt x="1163308" y="1430506"/>
                  <a:pt x="1174282" y="1434164"/>
                </a:cubicBezTo>
                <a:lnTo>
                  <a:pt x="1232034" y="1453414"/>
                </a:lnTo>
                <a:cubicBezTo>
                  <a:pt x="1277847" y="1483957"/>
                  <a:pt x="1242905" y="1465338"/>
                  <a:pt x="1299411" y="1482290"/>
                </a:cubicBezTo>
                <a:cubicBezTo>
                  <a:pt x="1318847" y="1488121"/>
                  <a:pt x="1337912" y="1495124"/>
                  <a:pt x="1357162" y="1501541"/>
                </a:cubicBezTo>
                <a:cubicBezTo>
                  <a:pt x="1366787" y="1504749"/>
                  <a:pt x="1376195" y="1508705"/>
                  <a:pt x="1386038" y="1511166"/>
                </a:cubicBezTo>
                <a:cubicBezTo>
                  <a:pt x="1427243" y="1521467"/>
                  <a:pt x="1427852" y="1522268"/>
                  <a:pt x="1472666" y="1530416"/>
                </a:cubicBezTo>
                <a:cubicBezTo>
                  <a:pt x="1491867" y="1533907"/>
                  <a:pt x="1511484" y="1535309"/>
                  <a:pt x="1530417" y="1540042"/>
                </a:cubicBezTo>
                <a:cubicBezTo>
                  <a:pt x="1550103" y="1544964"/>
                  <a:pt x="1588169" y="1559292"/>
                  <a:pt x="1588169" y="1559292"/>
                </a:cubicBezTo>
                <a:cubicBezTo>
                  <a:pt x="1597794" y="1565709"/>
                  <a:pt x="1608865" y="1570363"/>
                  <a:pt x="1617045" y="1578543"/>
                </a:cubicBezTo>
                <a:cubicBezTo>
                  <a:pt x="1644629" y="1606128"/>
                  <a:pt x="1630263" y="1604981"/>
                  <a:pt x="1645920" y="1636294"/>
                </a:cubicBezTo>
                <a:cubicBezTo>
                  <a:pt x="1651094" y="1646641"/>
                  <a:pt x="1658754" y="1655545"/>
                  <a:pt x="1665171" y="1665170"/>
                </a:cubicBezTo>
                <a:cubicBezTo>
                  <a:pt x="1675811" y="1697090"/>
                  <a:pt x="1674796" y="1683900"/>
                  <a:pt x="1674796" y="1703671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01" y="4189695"/>
            <a:ext cx="503340" cy="50334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7832070" y="647886"/>
            <a:ext cx="358401" cy="358401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r>
              <a:rPr lang="en-US" sz="2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26996" y="635353"/>
            <a:ext cx="2848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339"/>
            <a:r>
              <a:rPr lang="en-US" sz="2400" dirty="0">
                <a:solidFill>
                  <a:srgbClr val="C0504D">
                    <a:lumMod val="50000"/>
                  </a:srgbClr>
                </a:solidFill>
              </a:rPr>
              <a:t>Notify bus driver to pick up passenger</a:t>
            </a:r>
          </a:p>
        </p:txBody>
      </p:sp>
      <p:sp>
        <p:nvSpPr>
          <p:cNvPr id="45" name="Oval 44"/>
          <p:cNvSpPr/>
          <p:nvPr/>
        </p:nvSpPr>
        <p:spPr>
          <a:xfrm>
            <a:off x="1781428" y="733741"/>
            <a:ext cx="358401" cy="358401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r>
              <a:rPr lang="en-US" sz="24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51049" y="5684558"/>
            <a:ext cx="2848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339"/>
            <a:r>
              <a:rPr lang="en-US" sz="2400" dirty="0">
                <a:solidFill>
                  <a:srgbClr val="C0504D">
                    <a:lumMod val="50000"/>
                  </a:srgbClr>
                </a:solidFill>
              </a:rPr>
              <a:t>Notify passenger upon arrival</a:t>
            </a:r>
          </a:p>
        </p:txBody>
      </p:sp>
      <p:sp>
        <p:nvSpPr>
          <p:cNvPr id="47" name="Oval 46"/>
          <p:cNvSpPr/>
          <p:nvPr/>
        </p:nvSpPr>
        <p:spPr>
          <a:xfrm>
            <a:off x="1405481" y="5782946"/>
            <a:ext cx="358401" cy="358401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r>
              <a:rPr lang="en-US" sz="2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97830" y="3234967"/>
            <a:ext cx="268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339"/>
            <a:r>
              <a:rPr lang="en-US" sz="2400">
                <a:solidFill>
                  <a:srgbClr val="C0504D">
                    <a:lumMod val="50000"/>
                  </a:srgbClr>
                </a:solidFill>
              </a:rPr>
              <a:t>Store to database</a:t>
            </a:r>
            <a:endParaRPr lang="en-US" sz="2400" dirty="0">
              <a:solidFill>
                <a:srgbClr val="C0504D">
                  <a:lumMod val="50000"/>
                </a:srgb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752264" y="3307690"/>
            <a:ext cx="358401" cy="358401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r>
              <a:rPr lang="en-US" sz="24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5783097" y="5049564"/>
            <a:ext cx="358401" cy="358401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r>
              <a:rPr lang="en-US" sz="24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69662" y="4994017"/>
            <a:ext cx="332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339"/>
            <a:r>
              <a:rPr lang="en-US" sz="2400">
                <a:solidFill>
                  <a:srgbClr val="C0504D">
                    <a:lumMod val="50000"/>
                  </a:srgbClr>
                </a:solidFill>
              </a:rPr>
              <a:t>Centralized dashboard </a:t>
            </a:r>
            <a:endParaRPr lang="en-US" sz="2400" dirty="0">
              <a:solidFill>
                <a:srgbClr val="C0504D">
                  <a:lumMod val="50000"/>
                </a:srgbClr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7623" y="5448331"/>
            <a:ext cx="2393415" cy="1371541"/>
          </a:xfrm>
          <a:prstGeom prst="rect">
            <a:avLst/>
          </a:prstGeom>
        </p:spPr>
      </p:pic>
      <p:sp>
        <p:nvSpPr>
          <p:cNvPr id="58" name="Right Arrow 57"/>
          <p:cNvSpPr/>
          <p:nvPr/>
        </p:nvSpPr>
        <p:spPr>
          <a:xfrm>
            <a:off x="7073256" y="3431646"/>
            <a:ext cx="1603729" cy="323423"/>
          </a:xfrm>
          <a:prstGeom prst="rightArrow">
            <a:avLst>
              <a:gd name="adj1" fmla="val 50000"/>
              <a:gd name="adj2" fmla="val 8203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339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1544924">
            <a:off x="6599537" y="4355725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339"/>
            <a:r>
              <a:rPr lang="en-US" sz="2400" dirty="0">
                <a:solidFill>
                  <a:srgbClr val="D31A1A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3145317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5">
      <a:dk1>
        <a:srgbClr val="D31A1A"/>
      </a:dk1>
      <a:lt1>
        <a:sysClr val="window" lastClr="FFFFFF"/>
      </a:lt1>
      <a:dk2>
        <a:srgbClr val="666666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0000"/>
      </a:hlink>
      <a:folHlink>
        <a:srgbClr val="CC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666666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129</Words>
  <Application>Microsoft Office PowerPoint</Application>
  <PresentationFormat>寬螢幕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Arial</vt:lpstr>
      <vt:lpstr>Wingdings</vt:lpstr>
      <vt:lpstr>2_Office Theme</vt:lpstr>
      <vt:lpstr>BUSMART</vt:lpstr>
      <vt:lpstr>Goal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Microsoft Office User</dc:creator>
  <cp:lastModifiedBy>Sih-Han Chen</cp:lastModifiedBy>
  <cp:revision>16</cp:revision>
  <dcterms:created xsi:type="dcterms:W3CDTF">2017-02-10T15:28:16Z</dcterms:created>
  <dcterms:modified xsi:type="dcterms:W3CDTF">2017-02-13T15:11:36Z</dcterms:modified>
</cp:coreProperties>
</file>