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98" r:id="rId4"/>
    <p:sldId id="299" r:id="rId5"/>
    <p:sldId id="258" r:id="rId6"/>
    <p:sldId id="259" r:id="rId7"/>
    <p:sldId id="274" r:id="rId8"/>
    <p:sldId id="275" r:id="rId9"/>
    <p:sldId id="276" r:id="rId10"/>
    <p:sldId id="277" r:id="rId11"/>
    <p:sldId id="278" r:id="rId12"/>
    <p:sldId id="260" r:id="rId13"/>
    <p:sldId id="261" r:id="rId14"/>
    <p:sldId id="262" r:id="rId15"/>
    <p:sldId id="279" r:id="rId16"/>
    <p:sldId id="265" r:id="rId17"/>
    <p:sldId id="280" r:id="rId18"/>
    <p:sldId id="264" r:id="rId19"/>
    <p:sldId id="281" r:id="rId20"/>
    <p:sldId id="282" r:id="rId21"/>
    <p:sldId id="283" r:id="rId22"/>
    <p:sldId id="284" r:id="rId23"/>
    <p:sldId id="285" r:id="rId24"/>
    <p:sldId id="286" r:id="rId25"/>
    <p:sldId id="268" r:id="rId26"/>
    <p:sldId id="302" r:id="rId27"/>
    <p:sldId id="288" r:id="rId28"/>
    <p:sldId id="289" r:id="rId29"/>
    <p:sldId id="303" r:id="rId30"/>
    <p:sldId id="291" r:id="rId31"/>
    <p:sldId id="304" r:id="rId32"/>
    <p:sldId id="292" r:id="rId33"/>
    <p:sldId id="293" r:id="rId34"/>
    <p:sldId id="294" r:id="rId35"/>
    <p:sldId id="295" r:id="rId36"/>
    <p:sldId id="296" r:id="rId37"/>
    <p:sldId id="272" r:id="rId38"/>
    <p:sldId id="273" r:id="rId39"/>
    <p:sldId id="300" r:id="rId40"/>
    <p:sldId id="301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rraform-providers/terraform-provider-azurerm/tree/master/example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rraform.io/downloads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shicorp.com/products/terraform/pricing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23BE-2C02-4B1F-BB37-8DDD85511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Infrastructure As Code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486945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1F4C3-5E2D-45F4-A0FB-B31D8F62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Management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0EE96-A5DA-49C1-9C05-610256C5A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Chef (2009)</a:t>
            </a:r>
          </a:p>
          <a:p>
            <a:r>
              <a:rPr lang="en-US" dirty="0"/>
              <a:t>Puppet (2005)</a:t>
            </a:r>
          </a:p>
          <a:p>
            <a:r>
              <a:rPr lang="en-US" dirty="0"/>
              <a:t>Ansible (2012)</a:t>
            </a:r>
          </a:p>
          <a:p>
            <a:r>
              <a:rPr lang="en-US" dirty="0"/>
              <a:t>Salt (~2014)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4031713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BAE76-4998-4E89-9D63-48025D67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Chef, Puppet, Ansible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034E1-F90A-43BA-9295-F2F3320DC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Management</a:t>
            </a:r>
          </a:p>
          <a:p>
            <a:r>
              <a:rPr lang="en-US" dirty="0"/>
              <a:t>Configure / Install software on existing VMs</a:t>
            </a:r>
          </a:p>
          <a:p>
            <a:r>
              <a:rPr lang="en-US" dirty="0"/>
              <a:t>Can use in coordination with Terraform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045637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B2DF-C540-47CA-BF16-E2270D42A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Chef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F6570-DFA1-4175-98AA-080AD6A1E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Procedural</a:t>
            </a:r>
          </a:p>
          <a:p>
            <a:r>
              <a:rPr lang="en-US" dirty="0"/>
              <a:t>Server Agent</a:t>
            </a:r>
          </a:p>
          <a:p>
            <a:r>
              <a:rPr lang="en-US" dirty="0"/>
              <a:t>Master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318076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5EBF-BC80-4493-8B60-A76D922C0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Puppet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57DDB-3B63-4E68-A10B-2C8F198AC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Puppet</a:t>
            </a:r>
          </a:p>
          <a:p>
            <a:r>
              <a:rPr lang="en-US" dirty="0"/>
              <a:t>Server Agent</a:t>
            </a:r>
          </a:p>
          <a:p>
            <a:r>
              <a:rPr lang="en-US" dirty="0"/>
              <a:t>Master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4216071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26D1C-C2E2-4FF1-A9AE-CF9328AB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7A71-7165-4CBD-8114-EAACAA202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Procedural</a:t>
            </a:r>
          </a:p>
          <a:p>
            <a:r>
              <a:rPr lang="en-US" dirty="0"/>
              <a:t>Masterless</a:t>
            </a:r>
          </a:p>
          <a:p>
            <a:r>
              <a:rPr lang="en-US" dirty="0"/>
              <a:t>Agentless</a:t>
            </a:r>
          </a:p>
          <a:p>
            <a:r>
              <a:rPr lang="en-US" dirty="0"/>
              <a:t>Requires SSH Daemon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402924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A0867-C3E0-4D76-B82C-C8247053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vs. Declarative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0047A-0A0E-4D0D-A1A5-7030DD49D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11136"/>
            <a:ext cx="10554574" cy="3636511"/>
          </a:xfrm>
        </p:spPr>
        <p:txBody>
          <a:bodyPr/>
          <a:lstStyle/>
          <a:p>
            <a:r>
              <a:rPr lang="en-US" dirty="0"/>
              <a:t>Procedural vs. Declarative</a:t>
            </a:r>
          </a:p>
          <a:p>
            <a:pPr lvl="1"/>
            <a:r>
              <a:rPr lang="en-US" dirty="0" err="1"/>
              <a:t>ansible.yaml</a:t>
            </a:r>
            <a:endParaRPr lang="en-US" dirty="0"/>
          </a:p>
          <a:p>
            <a:pPr lvl="1"/>
            <a:r>
              <a:rPr lang="en-US" dirty="0"/>
              <a:t>ansible.tf</a:t>
            </a:r>
          </a:p>
          <a:p>
            <a:r>
              <a:rPr lang="en-US" dirty="0"/>
              <a:t>Declarative describes the desired state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653108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E6F7-6B41-4889-9D5B-42D3E0E5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Pulumi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619D5-B19F-429B-A565-365B717E9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Terraform</a:t>
            </a:r>
          </a:p>
          <a:p>
            <a:r>
              <a:rPr lang="en-US" dirty="0"/>
              <a:t>Language Support (TypeScript, JavaScript, C#...)</a:t>
            </a:r>
          </a:p>
          <a:p>
            <a:r>
              <a:rPr lang="en-US" dirty="0"/>
              <a:t>Use a language you are familiar with – not necessarily a good idea</a:t>
            </a:r>
          </a:p>
          <a:p>
            <a:pPr marL="0" indent="0">
              <a:buNone/>
            </a:pP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4086018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9A6A-0AC7-4880-AB43-47BB0A1B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Hashicorp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FCE1-E548-4EA0-8382-69050499C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</a:t>
            </a:r>
          </a:p>
          <a:p>
            <a:r>
              <a:rPr lang="en-US" dirty="0"/>
              <a:t>Vault</a:t>
            </a:r>
          </a:p>
          <a:p>
            <a:r>
              <a:rPr lang="en-US" dirty="0"/>
              <a:t>Consul</a:t>
            </a:r>
          </a:p>
          <a:p>
            <a:r>
              <a:rPr lang="en-US" dirty="0"/>
              <a:t>Nomad</a:t>
            </a:r>
          </a:p>
          <a:p>
            <a:r>
              <a:rPr lang="en-US" dirty="0"/>
              <a:t>Packer</a:t>
            </a:r>
          </a:p>
          <a:p>
            <a:r>
              <a:rPr lang="en-US" dirty="0"/>
              <a:t>Vagrant</a:t>
            </a:r>
          </a:p>
          <a:p>
            <a:r>
              <a:rPr lang="en-US" dirty="0"/>
              <a:t>Boundary</a:t>
            </a:r>
          </a:p>
          <a:p>
            <a:r>
              <a:rPr lang="en-US" dirty="0"/>
              <a:t>Waypoint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753685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EC04D-B6F1-4C15-9BB0-D0C7F8A5B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32ACB-9E40-40BE-B51F-F3698ADD2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Version 1.0.9</a:t>
            </a:r>
          </a:p>
          <a:p>
            <a:r>
              <a:rPr lang="en-US" dirty="0"/>
              <a:t>Hundreds of providers</a:t>
            </a:r>
          </a:p>
          <a:p>
            <a:r>
              <a:rPr lang="en-US" dirty="0"/>
              <a:t>Makes calls to the API of the cloud provider</a:t>
            </a:r>
          </a:p>
          <a:p>
            <a:pPr lvl="1"/>
            <a:r>
              <a:rPr lang="en-US" dirty="0"/>
              <a:t>Azure</a:t>
            </a:r>
          </a:p>
          <a:p>
            <a:pPr lvl="1"/>
            <a:r>
              <a:rPr lang="en-US" dirty="0"/>
              <a:t>AWS</a:t>
            </a:r>
          </a:p>
          <a:p>
            <a:pPr lvl="1"/>
            <a:r>
              <a:rPr lang="en-US" dirty="0"/>
              <a:t>Google Cloud</a:t>
            </a:r>
          </a:p>
          <a:p>
            <a:pPr lvl="1"/>
            <a:r>
              <a:rPr lang="en-US" dirty="0"/>
              <a:t>Digital Ocean</a:t>
            </a:r>
          </a:p>
        </p:txBody>
      </p:sp>
    </p:spTree>
    <p:extLst>
      <p:ext uri="{BB962C8B-B14F-4D97-AF65-F5344CB8AC3E}">
        <p14:creationId xmlns:p14="http://schemas.microsoft.com/office/powerpoint/2010/main" val="3570449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B246-E8AC-4673-ACC1-0C66E57B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and Ansible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DE390-87A8-48E0-B233-4E126C68D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Mutable Infrastructure</a:t>
            </a:r>
          </a:p>
          <a:p>
            <a:r>
              <a:rPr lang="en-US" dirty="0"/>
              <a:t>Common to use Ansible and Terraform together</a:t>
            </a:r>
          </a:p>
          <a:p>
            <a:pPr lvl="1"/>
            <a:r>
              <a:rPr lang="en-US" dirty="0"/>
              <a:t>Terraform create the infrastructure</a:t>
            </a:r>
          </a:p>
          <a:p>
            <a:pPr lvl="1"/>
            <a:r>
              <a:rPr lang="en-US" dirty="0"/>
              <a:t>Ansible – deploy applications to the infrastructure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511091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9F09-69E3-4B65-A53C-3C3B6AA0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(IAC)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F010D-DB41-4723-B58F-9B402A24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Infrastructure definition and configuration in code</a:t>
            </a:r>
          </a:p>
          <a:p>
            <a:r>
              <a:rPr lang="en-US" dirty="0"/>
              <a:t>Source control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908595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2856-36AC-4EB6-9AC8-81FFBD001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and Packer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0107C-4961-4CF2-8FC5-AA63CA206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Immutable infrastructure</a:t>
            </a:r>
          </a:p>
          <a:p>
            <a:r>
              <a:rPr lang="en-US" dirty="0"/>
              <a:t>Packer – package applications as VM images</a:t>
            </a:r>
          </a:p>
          <a:p>
            <a:r>
              <a:rPr lang="en-US" dirty="0"/>
              <a:t>Terraform – deployer server(s) with the VM images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4034789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C32C-CBEA-4473-831D-E1EBBF7C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Terraform, Packer, Docker and Kubernetes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F789-E8B8-42B3-8364-E174A9DE6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Packer – create VM images with Docker and Kubernetes</a:t>
            </a:r>
          </a:p>
          <a:p>
            <a:r>
              <a:rPr lang="en-US" dirty="0"/>
              <a:t>Terraform – deploy VMs and supporting infrastructure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058949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6875-14A2-4112-9B88-0D35C1BF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and Azure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4C401-B91C-4923-9183-BE17FB0D3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Azure Resource Manager API</a:t>
            </a:r>
          </a:p>
          <a:p>
            <a:r>
              <a:rPr lang="en-US" dirty="0"/>
              <a:t>Examples of usage</a:t>
            </a:r>
          </a:p>
          <a:p>
            <a:pPr lvl="1"/>
            <a:r>
              <a:rPr lang="en-UG" dirty="0">
                <a:hlinkClick r:id="rId2"/>
              </a:rPr>
              <a:t>https://github.com/terraform-providers/terraform-provider-azurerm/tree/master/examples</a:t>
            </a:r>
            <a:endParaRPr lang="en-US" dirty="0"/>
          </a:p>
          <a:p>
            <a:pPr lvl="1"/>
            <a:r>
              <a:rPr lang="en-US" sz="1600" dirty="0"/>
              <a:t>https://www.terraform.io/docs/providers/azurerm/r/kubernetes_cluster.html#kubernetes_version</a:t>
            </a:r>
          </a:p>
        </p:txBody>
      </p:sp>
    </p:spTree>
    <p:extLst>
      <p:ext uri="{BB962C8B-B14F-4D97-AF65-F5344CB8AC3E}">
        <p14:creationId xmlns:p14="http://schemas.microsoft.com/office/powerpoint/2010/main" val="847238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4AF92-3515-4880-868D-F679685BC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Workflow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3D5E6-C53C-407D-AD5E-6E9B34D33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</a:t>
            </a:r>
          </a:p>
          <a:p>
            <a:r>
              <a:rPr lang="en-US" dirty="0"/>
              <a:t>Validate</a:t>
            </a:r>
          </a:p>
          <a:p>
            <a:r>
              <a:rPr lang="en-US" dirty="0"/>
              <a:t>Plan</a:t>
            </a:r>
          </a:p>
          <a:p>
            <a:r>
              <a:rPr lang="en-US" dirty="0"/>
              <a:t>Apply</a:t>
            </a:r>
          </a:p>
          <a:p>
            <a:r>
              <a:rPr lang="en-US" dirty="0"/>
              <a:t>Destroy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666694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326FE-1013-4672-A82F-B9486EC5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Installation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4F89D-9EA1-4B58-86D9-069CDD0CF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from </a:t>
            </a:r>
            <a:r>
              <a:rPr lang="en-US" dirty="0">
                <a:hlinkClick r:id="rId2"/>
              </a:rPr>
              <a:t>https://www.terraform.io/downloads.html</a:t>
            </a:r>
            <a:endParaRPr lang="en-US" dirty="0"/>
          </a:p>
          <a:p>
            <a:r>
              <a:rPr lang="en-US" dirty="0"/>
              <a:t>Extract</a:t>
            </a:r>
          </a:p>
          <a:p>
            <a:r>
              <a:rPr lang="en-US" dirty="0"/>
              <a:t>Update PATH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635606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18D2-49E7-48A8-8D1D-5309B5F0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State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7015D-FBFF-419B-8846-0BF6F8BD2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file records the current state of a resource</a:t>
            </a:r>
          </a:p>
          <a:p>
            <a:r>
              <a:rPr lang="en-US" dirty="0"/>
              <a:t>Shared</a:t>
            </a:r>
          </a:p>
          <a:p>
            <a:r>
              <a:rPr lang="en-US" dirty="0"/>
              <a:t>Locked during apply</a:t>
            </a:r>
          </a:p>
        </p:txBody>
      </p:sp>
    </p:spTree>
    <p:extLst>
      <p:ext uri="{BB962C8B-B14F-4D97-AF65-F5344CB8AC3E}">
        <p14:creationId xmlns:p14="http://schemas.microsoft.com/office/powerpoint/2010/main" val="203550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69408-0B47-404F-8DCB-7BFD9372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 and 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74C2-D09D-4CD2-B66F-C5BD5AE88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001-resource-group</a:t>
            </a:r>
          </a:p>
          <a:p>
            <a:r>
              <a:rPr lang="en-US" dirty="0"/>
              <a:t>002-app-service</a:t>
            </a:r>
          </a:p>
        </p:txBody>
      </p:sp>
    </p:spTree>
    <p:extLst>
      <p:ext uri="{BB962C8B-B14F-4D97-AF65-F5344CB8AC3E}">
        <p14:creationId xmlns:p14="http://schemas.microsoft.com/office/powerpoint/2010/main" val="844237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1734-32CF-4C22-8DFE-AA97820C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Modules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345E6-70B3-4D06-BB51-C59BB257B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configuration files in a folder</a:t>
            </a:r>
          </a:p>
          <a:p>
            <a:r>
              <a:rPr lang="en-US" dirty="0"/>
              <a:t>Root module</a:t>
            </a:r>
          </a:p>
          <a:p>
            <a:r>
              <a:rPr lang="en-US" dirty="0"/>
              <a:t>Code reuse</a:t>
            </a:r>
          </a:p>
          <a:p>
            <a:r>
              <a:rPr lang="en-US" dirty="0"/>
              <a:t>Remote or local source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4072813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32A4-8C2A-410E-97BD-B7715FA3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Components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AE6DC-6C14-4071-A5AA-88B0F1822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r>
              <a:rPr lang="en-US" dirty="0"/>
              <a:t>Resources</a:t>
            </a:r>
          </a:p>
          <a:p>
            <a:r>
              <a:rPr lang="en-US" dirty="0"/>
              <a:t>Outputs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317462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E551-8EEB-48A0-8F0E-9BF46EBBC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 and 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7A61B-5D51-49D1-BB3F-07F3BE601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003-app-service-module</a:t>
            </a:r>
          </a:p>
          <a:p>
            <a:r>
              <a:rPr lang="en-US" dirty="0"/>
              <a:t>004-app-service-locals</a:t>
            </a:r>
          </a:p>
        </p:txBody>
      </p:sp>
    </p:spTree>
    <p:extLst>
      <p:ext uri="{BB962C8B-B14F-4D97-AF65-F5344CB8AC3E}">
        <p14:creationId xmlns:p14="http://schemas.microsoft.com/office/powerpoint/2010/main" val="111100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2C902-268E-43ED-A022-DB89B7DF0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IAC Motivation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27F4E-1938-4E07-A110-0CE84DE64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delivery lead time</a:t>
            </a:r>
          </a:p>
          <a:p>
            <a:r>
              <a:rPr lang="en-US" dirty="0"/>
              <a:t>Increase deployment frequency</a:t>
            </a:r>
          </a:p>
          <a:p>
            <a:r>
              <a:rPr lang="en-US" dirty="0"/>
              <a:t>Reduce change fail percentage</a:t>
            </a:r>
          </a:p>
          <a:p>
            <a:r>
              <a:rPr lang="en-US" dirty="0"/>
              <a:t>Mean time to restore / recovery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156329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0C8A-852D-4364-8756-A1DB432FC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CLI Local Environment Issues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B92A4-AA5B-45F9-9640-51E14F4B5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state</a:t>
            </a:r>
          </a:p>
          <a:p>
            <a:r>
              <a:rPr lang="en-US" dirty="0"/>
              <a:t>Secrets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924423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257F-840C-4183-AE04-5DA15C8F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and 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2097E-14CC-4AF6-8AD9-8E141941B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005-remote-state</a:t>
            </a:r>
          </a:p>
        </p:txBody>
      </p:sp>
    </p:spTree>
    <p:extLst>
      <p:ext uri="{BB962C8B-B14F-4D97-AF65-F5344CB8AC3E}">
        <p14:creationId xmlns:p14="http://schemas.microsoft.com/office/powerpoint/2010/main" val="3089031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6BEE-0F39-4C3D-9C57-492A183D7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Cloud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670C9-70A4-4597-B680-B77F16788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based offering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Source control integration</a:t>
            </a:r>
          </a:p>
          <a:p>
            <a:pPr lvl="1"/>
            <a:r>
              <a:rPr lang="en-US" dirty="0"/>
              <a:t>Configuration management – including secrets</a:t>
            </a:r>
          </a:p>
          <a:p>
            <a:pPr lvl="1"/>
            <a:r>
              <a:rPr lang="en-US" dirty="0"/>
              <a:t>Team Visibility</a:t>
            </a:r>
          </a:p>
          <a:p>
            <a:pPr lvl="1"/>
            <a:r>
              <a:rPr lang="en-US" dirty="0"/>
              <a:t>Workflow</a:t>
            </a:r>
          </a:p>
          <a:p>
            <a:pPr lvl="1"/>
            <a:r>
              <a:rPr lang="en-US" dirty="0"/>
              <a:t>Modules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823712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4E20-4631-460C-91BE-6A427728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Cloud Offerings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EFAA8-50D5-42E1-A3DA-8A5AA7614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https://www.hashicorp.com/products/terraform/pricing</a:t>
            </a:r>
            <a:endParaRPr lang="en-US" dirty="0"/>
          </a:p>
          <a:p>
            <a:r>
              <a:rPr lang="en-US" dirty="0"/>
              <a:t>Free</a:t>
            </a:r>
          </a:p>
          <a:p>
            <a:pPr lvl="1"/>
            <a:r>
              <a:rPr lang="en-US" dirty="0"/>
              <a:t>Up to 5 users</a:t>
            </a:r>
          </a:p>
          <a:p>
            <a:r>
              <a:rPr lang="en-US" dirty="0"/>
              <a:t>Team &amp; Governance</a:t>
            </a:r>
          </a:p>
          <a:p>
            <a:pPr lvl="1"/>
            <a:r>
              <a:rPr lang="en-US" dirty="0"/>
              <a:t>$20 per user per month</a:t>
            </a:r>
          </a:p>
          <a:p>
            <a:r>
              <a:rPr lang="en-US" dirty="0"/>
              <a:t>Business	</a:t>
            </a:r>
          </a:p>
          <a:p>
            <a:pPr marL="0" indent="0">
              <a:buNone/>
            </a:pP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122445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6289-B038-4435-A345-53A4693D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Cloud Free - Features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2E04-6E09-462C-AB11-AE9827E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Integration / Remote Runs – Hooks</a:t>
            </a:r>
          </a:p>
          <a:p>
            <a:r>
              <a:rPr lang="en-US" dirty="0"/>
              <a:t>Workspace Management</a:t>
            </a:r>
          </a:p>
          <a:p>
            <a:r>
              <a:rPr lang="en-US" dirty="0"/>
              <a:t>Secure Variable Storage</a:t>
            </a:r>
          </a:p>
          <a:p>
            <a:r>
              <a:rPr lang="en-US" dirty="0"/>
              <a:t>Remote plan and apply</a:t>
            </a:r>
          </a:p>
          <a:p>
            <a:r>
              <a:rPr lang="en-US" dirty="0"/>
              <a:t>Full API Coverage</a:t>
            </a:r>
          </a:p>
          <a:p>
            <a:r>
              <a:rPr lang="en-US" dirty="0"/>
              <a:t>Private Module Registry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499000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DD15F-0E98-4E4B-A412-67AAFD56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Team &amp; Governance - Features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B8231-4DA5-4A12-8293-C5DF60986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 Team – Additional Features</a:t>
            </a:r>
          </a:p>
          <a:p>
            <a:pPr lvl="1"/>
            <a:r>
              <a:rPr lang="en-US" dirty="0"/>
              <a:t>Roles / Team Management	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8792573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4238-A2E5-476D-894E-FF8C00EE2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Business - Features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BC196-9949-4FFA-A7C9-DC4BC6DEE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Sentinel</a:t>
            </a:r>
          </a:p>
          <a:p>
            <a:r>
              <a:rPr lang="en-US" dirty="0"/>
              <a:t>SSO</a:t>
            </a:r>
          </a:p>
          <a:p>
            <a:r>
              <a:rPr lang="en-US" dirty="0"/>
              <a:t>Private Datacenter networking</a:t>
            </a:r>
          </a:p>
          <a:p>
            <a:r>
              <a:rPr lang="en-US" dirty="0"/>
              <a:t>Audit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9964106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29B6-63F9-47BE-8624-B12E1696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Cloud Demo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64277-F9B6-44C9-92E5-17631E42C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Managing resources via GitHub</a:t>
            </a:r>
          </a:p>
          <a:p>
            <a:r>
              <a:rPr lang="en-US" dirty="0"/>
              <a:t>https://app.terraform.io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1339175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EEDE4-AB0C-48F4-85E3-2E1CB200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With Azure Dev Ops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79BDE-2AA6-4732-BBE3-357E3A0CB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Walkthrough of Multi-stage pipeline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What it solves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708917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C1E5-D9D0-4AEB-984A-2F99004D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Sec Ops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C6317-A7B6-48E7-8EE0-2A9F1C3E6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Incorporating security into the Dev Ops pipeline</a:t>
            </a:r>
          </a:p>
          <a:p>
            <a:r>
              <a:rPr lang="en-US" dirty="0"/>
              <a:t>Paved roads with guardrails as opposed to check points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862009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FABA-BD79-48CB-B8A3-32B80379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IAC Principles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00D9F-4C9B-4571-A9C8-77B31804F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systems are unreliable</a:t>
            </a:r>
          </a:p>
          <a:p>
            <a:r>
              <a:rPr lang="en-US" dirty="0"/>
              <a:t>Make everything reproducible</a:t>
            </a:r>
          </a:p>
          <a:p>
            <a:r>
              <a:rPr lang="en-US" dirty="0"/>
              <a:t>Add instances on demand to cope with high load</a:t>
            </a:r>
          </a:p>
          <a:p>
            <a:r>
              <a:rPr lang="en-US" dirty="0"/>
              <a:t>Replicate systems to give each customer a dedicated instance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4161143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2B19-4E33-4E96-BFE3-2EA47AFD7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</a:t>
            </a:r>
            <a:endParaRPr lang="en-UG" dirty="0"/>
          </a:p>
        </p:txBody>
      </p:sp>
      <p:pic>
        <p:nvPicPr>
          <p:cNvPr id="5" name="Content Placeholder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CA8E1F-F11E-4B8D-810C-E6CE76C10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0" y="2350294"/>
            <a:ext cx="4762500" cy="3381375"/>
          </a:xfrm>
        </p:spPr>
      </p:pic>
    </p:spTree>
    <p:extLst>
      <p:ext uri="{BB962C8B-B14F-4D97-AF65-F5344CB8AC3E}">
        <p14:creationId xmlns:p14="http://schemas.microsoft.com/office/powerpoint/2010/main" val="390049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659F-8A2D-45B4-B403-96A45DBA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IAC Benefits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FAA19-ADAC-44D0-8ADD-0AABF2EA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Disaster Recovery</a:t>
            </a:r>
          </a:p>
          <a:p>
            <a:r>
              <a:rPr lang="en-US" dirty="0"/>
              <a:t>Consistency / Standards</a:t>
            </a:r>
          </a:p>
          <a:p>
            <a:r>
              <a:rPr lang="en-US" dirty="0"/>
              <a:t>Security – Least Privilege</a:t>
            </a:r>
          </a:p>
          <a:p>
            <a:r>
              <a:rPr lang="en-US" dirty="0"/>
              <a:t>Communication</a:t>
            </a:r>
          </a:p>
          <a:p>
            <a:r>
              <a:rPr lang="en-US" dirty="0"/>
              <a:t>Makes your life easier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19574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B956B-F984-4697-B4A1-99B45A98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IAC Options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7E7AA-A908-4EF1-84D1-5BBB92AA0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Chef</a:t>
            </a:r>
          </a:p>
          <a:p>
            <a:r>
              <a:rPr lang="en-US" dirty="0"/>
              <a:t>Puppet</a:t>
            </a:r>
          </a:p>
          <a:p>
            <a:r>
              <a:rPr lang="en-US" dirty="0"/>
              <a:t>Ansible</a:t>
            </a:r>
          </a:p>
          <a:p>
            <a:r>
              <a:rPr lang="en-US" dirty="0"/>
              <a:t>Terraform</a:t>
            </a:r>
          </a:p>
          <a:p>
            <a:r>
              <a:rPr lang="en-US" dirty="0"/>
              <a:t>Pulumi</a:t>
            </a:r>
          </a:p>
          <a:p>
            <a:r>
              <a:rPr lang="en-US" dirty="0"/>
              <a:t>Salt</a:t>
            </a:r>
          </a:p>
          <a:p>
            <a:r>
              <a:rPr lang="en-US" dirty="0"/>
              <a:t>ARM / Bicep</a:t>
            </a:r>
          </a:p>
          <a:p>
            <a:r>
              <a:rPr lang="en-US" dirty="0"/>
              <a:t>PowerShell DSC</a:t>
            </a:r>
          </a:p>
          <a:p>
            <a:r>
              <a:rPr lang="en-US" dirty="0"/>
              <a:t>CloudFormation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91351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6203-38D0-4D6B-A743-B2E77B0F5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Management vs. Provisioning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BFF13-605A-4408-990F-F5C81D3E0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Provisioning – creating resources</a:t>
            </a:r>
          </a:p>
          <a:p>
            <a:r>
              <a:rPr lang="en-US" dirty="0"/>
              <a:t>Configuration Management – manage the configuration of existing resources</a:t>
            </a:r>
          </a:p>
          <a:p>
            <a:r>
              <a:rPr lang="en-US" dirty="0"/>
              <a:t>Not a clean separation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775963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53DA3-2292-4DA3-B2EB-7B1808C4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Tools Uses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87356-86A0-4AE2-B654-EB53BE186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Virtual Machines</a:t>
            </a:r>
          </a:p>
          <a:p>
            <a:r>
              <a:rPr lang="en-US" dirty="0"/>
              <a:t>Load Balancers</a:t>
            </a:r>
          </a:p>
          <a:p>
            <a:r>
              <a:rPr lang="en-US" dirty="0"/>
              <a:t>Azure AD Accounts</a:t>
            </a:r>
          </a:p>
          <a:p>
            <a:r>
              <a:rPr lang="en-US" dirty="0"/>
              <a:t>Databases</a:t>
            </a:r>
          </a:p>
          <a:p>
            <a:r>
              <a:rPr lang="en-US" dirty="0"/>
              <a:t>…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40882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AA9C7-E79E-4CCA-8B9A-B54145D6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Tool Options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F0074-A856-4FCA-B8D1-413A02A23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 (2014)</a:t>
            </a:r>
          </a:p>
          <a:p>
            <a:r>
              <a:rPr lang="en-US" dirty="0"/>
              <a:t>CloudFormation (2011) – AWS</a:t>
            </a:r>
          </a:p>
          <a:p>
            <a:r>
              <a:rPr lang="en-US" dirty="0"/>
              <a:t>Pulumi (2019)</a:t>
            </a:r>
          </a:p>
        </p:txBody>
      </p:sp>
    </p:spTree>
    <p:extLst>
      <p:ext uri="{BB962C8B-B14F-4D97-AF65-F5344CB8AC3E}">
        <p14:creationId xmlns:p14="http://schemas.microsoft.com/office/powerpoint/2010/main" val="1939524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7892</TotalTime>
  <Words>634</Words>
  <Application>Microsoft Office PowerPoint</Application>
  <PresentationFormat>Widescreen</PresentationFormat>
  <Paragraphs>184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Century Gothic</vt:lpstr>
      <vt:lpstr>Wingdings 2</vt:lpstr>
      <vt:lpstr>Quotable</vt:lpstr>
      <vt:lpstr>Infrastructure As Code</vt:lpstr>
      <vt:lpstr>Infrastructure As Code (IAC)</vt:lpstr>
      <vt:lpstr>IAC Motivation</vt:lpstr>
      <vt:lpstr>IAC Principles</vt:lpstr>
      <vt:lpstr>IAC Benefits</vt:lpstr>
      <vt:lpstr>IAC Options</vt:lpstr>
      <vt:lpstr>Configuration Management vs. Provisioning</vt:lpstr>
      <vt:lpstr>Provisioning Tools Uses</vt:lpstr>
      <vt:lpstr>Provisioning Tool Options</vt:lpstr>
      <vt:lpstr>Configuration Management</vt:lpstr>
      <vt:lpstr>Chef, Puppet, Ansible</vt:lpstr>
      <vt:lpstr>Chef</vt:lpstr>
      <vt:lpstr>Puppet</vt:lpstr>
      <vt:lpstr>Ansible</vt:lpstr>
      <vt:lpstr>Procedural vs. Declarative</vt:lpstr>
      <vt:lpstr>Pulumi</vt:lpstr>
      <vt:lpstr>Hashicorp</vt:lpstr>
      <vt:lpstr>Terraform</vt:lpstr>
      <vt:lpstr>Terraform and Ansible</vt:lpstr>
      <vt:lpstr>Terraform and Packer</vt:lpstr>
      <vt:lpstr>Terraform, Packer, Docker and Kubernetes</vt:lpstr>
      <vt:lpstr>Terraform and Azure</vt:lpstr>
      <vt:lpstr>Terraform Workflow</vt:lpstr>
      <vt:lpstr>Terraform Installation</vt:lpstr>
      <vt:lpstr>Terraform State</vt:lpstr>
      <vt:lpstr>Demos and Hands On</vt:lpstr>
      <vt:lpstr>Terraform Modules</vt:lpstr>
      <vt:lpstr>Module Components</vt:lpstr>
      <vt:lpstr>Demos and Hands On</vt:lpstr>
      <vt:lpstr>Terraform CLI Local Environment Issues</vt:lpstr>
      <vt:lpstr>Demo and Hands On</vt:lpstr>
      <vt:lpstr>Terraform Cloud</vt:lpstr>
      <vt:lpstr>Terraform Cloud Offerings</vt:lpstr>
      <vt:lpstr>Terraform Cloud Free - Features</vt:lpstr>
      <vt:lpstr>Terraform Team &amp; Governance - Features</vt:lpstr>
      <vt:lpstr>Terraform Business - Features</vt:lpstr>
      <vt:lpstr>Terraform Cloud Demo</vt:lpstr>
      <vt:lpstr>Terraform With Azure Dev Ops</vt:lpstr>
      <vt:lpstr>Dev Sec Ops</vt:lpstr>
      <vt:lpstr>Automation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As Code</dc:title>
  <dc:creator>Dan Maxim</dc:creator>
  <cp:lastModifiedBy>Maxim, Dan (Contractor)</cp:lastModifiedBy>
  <cp:revision>38</cp:revision>
  <dcterms:created xsi:type="dcterms:W3CDTF">2021-07-16T12:49:47Z</dcterms:created>
  <dcterms:modified xsi:type="dcterms:W3CDTF">2021-10-28T11:54:04Z</dcterms:modified>
</cp:coreProperties>
</file>