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63" r:id="rId2"/>
    <p:sldId id="289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90" r:id="rId32"/>
    <p:sldId id="288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704" autoAdjust="0"/>
  </p:normalViewPr>
  <p:slideViewPr>
    <p:cSldViewPr snapToGrid="0">
      <p:cViewPr varScale="1">
        <p:scale>
          <a:sx n="80" d="100"/>
          <a:sy n="80" d="100"/>
        </p:scale>
        <p:origin x="1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cas Mbaeri" userId="62a1474e-f742-4c02-ad01-f26389f94e86" providerId="ADAL" clId="{BFE60959-06AA-47A1-AF30-921FAD74B85A}"/>
    <pc:docChg chg="custSel addSld modSld">
      <pc:chgData name="Dorcas Mbaeri" userId="62a1474e-f742-4c02-ad01-f26389f94e86" providerId="ADAL" clId="{BFE60959-06AA-47A1-AF30-921FAD74B85A}" dt="2018-05-02T05:13:46.329" v="3113" actId="14100"/>
      <pc:docMkLst>
        <pc:docMk/>
      </pc:docMkLst>
      <pc:sldChg chg="modSp">
        <pc:chgData name="Dorcas Mbaeri" userId="62a1474e-f742-4c02-ad01-f26389f94e86" providerId="ADAL" clId="{BFE60959-06AA-47A1-AF30-921FAD74B85A}" dt="2018-05-02T05:06:04.487" v="2845"/>
        <pc:sldMkLst>
          <pc:docMk/>
          <pc:sldMk cId="2120883542" sldId="259"/>
        </pc:sldMkLst>
        <pc:spChg chg="mod">
          <ac:chgData name="Dorcas Mbaeri" userId="62a1474e-f742-4c02-ad01-f26389f94e86" providerId="ADAL" clId="{BFE60959-06AA-47A1-AF30-921FAD74B85A}" dt="2018-05-02T05:06:04.487" v="2845"/>
          <ac:spMkLst>
            <pc:docMk/>
            <pc:sldMk cId="2120883542" sldId="259"/>
            <ac:spMk id="13" creationId="{00000000-0000-0000-0000-000000000000}"/>
          </ac:spMkLst>
        </pc:spChg>
      </pc:sldChg>
      <pc:sldChg chg="modSp">
        <pc:chgData name="Dorcas Mbaeri" userId="62a1474e-f742-4c02-ad01-f26389f94e86" providerId="ADAL" clId="{BFE60959-06AA-47A1-AF30-921FAD74B85A}" dt="2018-05-02T05:05:57.995" v="2844"/>
        <pc:sldMkLst>
          <pc:docMk/>
          <pc:sldMk cId="1673355267" sldId="260"/>
        </pc:sldMkLst>
        <pc:spChg chg="mod">
          <ac:chgData name="Dorcas Mbaeri" userId="62a1474e-f742-4c02-ad01-f26389f94e86" providerId="ADAL" clId="{BFE60959-06AA-47A1-AF30-921FAD74B85A}" dt="2018-05-02T05:05:57.995" v="2844"/>
          <ac:spMkLst>
            <pc:docMk/>
            <pc:sldMk cId="1673355267" sldId="260"/>
            <ac:spMk id="2" creationId="{00000000-0000-0000-0000-000000000000}"/>
          </ac:spMkLst>
        </pc:spChg>
      </pc:sldChg>
      <pc:sldChg chg="modSp">
        <pc:chgData name="Dorcas Mbaeri" userId="62a1474e-f742-4c02-ad01-f26389f94e86" providerId="ADAL" clId="{BFE60959-06AA-47A1-AF30-921FAD74B85A}" dt="2018-05-02T05:06:10.892" v="2846"/>
        <pc:sldMkLst>
          <pc:docMk/>
          <pc:sldMk cId="3291707652" sldId="261"/>
        </pc:sldMkLst>
        <pc:spChg chg="mod">
          <ac:chgData name="Dorcas Mbaeri" userId="62a1474e-f742-4c02-ad01-f26389f94e86" providerId="ADAL" clId="{BFE60959-06AA-47A1-AF30-921FAD74B85A}" dt="2018-05-02T05:06:10.892" v="2846"/>
          <ac:spMkLst>
            <pc:docMk/>
            <pc:sldMk cId="3291707652" sldId="261"/>
            <ac:spMk id="2" creationId="{00000000-0000-0000-0000-000000000000}"/>
          </ac:spMkLst>
        </pc:spChg>
      </pc:sldChg>
      <pc:sldChg chg="modSp">
        <pc:chgData name="Dorcas Mbaeri" userId="62a1474e-f742-4c02-ad01-f26389f94e86" providerId="ADAL" clId="{BFE60959-06AA-47A1-AF30-921FAD74B85A}" dt="2018-05-02T05:06:38.650" v="2852" actId="14100"/>
        <pc:sldMkLst>
          <pc:docMk/>
          <pc:sldMk cId="72188550" sldId="262"/>
        </pc:sldMkLst>
        <pc:spChg chg="mod">
          <ac:chgData name="Dorcas Mbaeri" userId="62a1474e-f742-4c02-ad01-f26389f94e86" providerId="ADAL" clId="{BFE60959-06AA-47A1-AF30-921FAD74B85A}" dt="2018-05-02T05:06:36.461" v="2851" actId="14100"/>
          <ac:spMkLst>
            <pc:docMk/>
            <pc:sldMk cId="72188550" sldId="262"/>
            <ac:spMk id="2" creationId="{00000000-0000-0000-0000-000000000000}"/>
          </ac:spMkLst>
        </pc:spChg>
        <pc:spChg chg="mod">
          <ac:chgData name="Dorcas Mbaeri" userId="62a1474e-f742-4c02-ad01-f26389f94e86" providerId="ADAL" clId="{BFE60959-06AA-47A1-AF30-921FAD74B85A}" dt="2018-05-02T05:06:38.650" v="2852" actId="14100"/>
          <ac:spMkLst>
            <pc:docMk/>
            <pc:sldMk cId="72188550" sldId="262"/>
            <ac:spMk id="3" creationId="{00000000-0000-0000-0000-000000000000}"/>
          </ac:spMkLst>
        </pc:spChg>
      </pc:sldChg>
      <pc:sldChg chg="modSp">
        <pc:chgData name="Dorcas Mbaeri" userId="62a1474e-f742-4c02-ad01-f26389f94e86" providerId="ADAL" clId="{BFE60959-06AA-47A1-AF30-921FAD74B85A}" dt="2018-05-02T05:10:47.416" v="2881" actId="14100"/>
        <pc:sldMkLst>
          <pc:docMk/>
          <pc:sldMk cId="4272805816" sldId="263"/>
        </pc:sldMkLst>
        <pc:spChg chg="mod">
          <ac:chgData name="Dorcas Mbaeri" userId="62a1474e-f742-4c02-ad01-f26389f94e86" providerId="ADAL" clId="{BFE60959-06AA-47A1-AF30-921FAD74B85A}" dt="2018-05-02T05:10:47.416" v="2881" actId="14100"/>
          <ac:spMkLst>
            <pc:docMk/>
            <pc:sldMk cId="4272805816" sldId="263"/>
            <ac:spMk id="2" creationId="{AB334B26-7DE9-4431-B749-462305E2BDF8}"/>
          </ac:spMkLst>
        </pc:spChg>
      </pc:sldChg>
      <pc:sldChg chg="modSp">
        <pc:chgData name="Dorcas Mbaeri" userId="62a1474e-f742-4c02-ad01-f26389f94e86" providerId="ADAL" clId="{BFE60959-06AA-47A1-AF30-921FAD74B85A}" dt="2018-05-02T05:07:08.465" v="2855"/>
        <pc:sldMkLst>
          <pc:docMk/>
          <pc:sldMk cId="1888838631" sldId="271"/>
        </pc:sldMkLst>
        <pc:spChg chg="mod">
          <ac:chgData name="Dorcas Mbaeri" userId="62a1474e-f742-4c02-ad01-f26389f94e86" providerId="ADAL" clId="{BFE60959-06AA-47A1-AF30-921FAD74B85A}" dt="2018-05-02T05:07:08.465" v="2855"/>
          <ac:spMkLst>
            <pc:docMk/>
            <pc:sldMk cId="1888838631" sldId="271"/>
            <ac:spMk id="2" creationId="{00000000-0000-0000-0000-000000000000}"/>
          </ac:spMkLst>
        </pc:spChg>
      </pc:sldChg>
      <pc:sldChg chg="modSp">
        <pc:chgData name="Dorcas Mbaeri" userId="62a1474e-f742-4c02-ad01-f26389f94e86" providerId="ADAL" clId="{BFE60959-06AA-47A1-AF30-921FAD74B85A}" dt="2018-05-02T05:07:40.053" v="2858"/>
        <pc:sldMkLst>
          <pc:docMk/>
          <pc:sldMk cId="3283044677" sldId="272"/>
        </pc:sldMkLst>
        <pc:spChg chg="mod">
          <ac:chgData name="Dorcas Mbaeri" userId="62a1474e-f742-4c02-ad01-f26389f94e86" providerId="ADAL" clId="{BFE60959-06AA-47A1-AF30-921FAD74B85A}" dt="2018-05-02T05:07:40.053" v="2858"/>
          <ac:spMkLst>
            <pc:docMk/>
            <pc:sldMk cId="3283044677" sldId="272"/>
            <ac:spMk id="2" creationId="{00000000-0000-0000-0000-000000000000}"/>
          </ac:spMkLst>
        </pc:spChg>
        <pc:spChg chg="mod">
          <ac:chgData name="Dorcas Mbaeri" userId="62a1474e-f742-4c02-ad01-f26389f94e86" providerId="ADAL" clId="{BFE60959-06AA-47A1-AF30-921FAD74B85A}" dt="2018-05-02T04:19:48.100" v="2" actId="27636"/>
          <ac:spMkLst>
            <pc:docMk/>
            <pc:sldMk cId="3283044677" sldId="272"/>
            <ac:spMk id="3" creationId="{00000000-0000-0000-0000-000000000000}"/>
          </ac:spMkLst>
        </pc:spChg>
      </pc:sldChg>
      <pc:sldChg chg="modSp">
        <pc:chgData name="Dorcas Mbaeri" userId="62a1474e-f742-4c02-ad01-f26389f94e86" providerId="ADAL" clId="{BFE60959-06AA-47A1-AF30-921FAD74B85A}" dt="2018-05-02T05:07:26.267" v="2857"/>
        <pc:sldMkLst>
          <pc:docMk/>
          <pc:sldMk cId="21400959" sldId="273"/>
        </pc:sldMkLst>
        <pc:spChg chg="mod">
          <ac:chgData name="Dorcas Mbaeri" userId="62a1474e-f742-4c02-ad01-f26389f94e86" providerId="ADAL" clId="{BFE60959-06AA-47A1-AF30-921FAD74B85A}" dt="2018-05-02T05:07:26.267" v="2857"/>
          <ac:spMkLst>
            <pc:docMk/>
            <pc:sldMk cId="21400959" sldId="273"/>
            <ac:spMk id="2" creationId="{00000000-0000-0000-0000-000000000000}"/>
          </ac:spMkLst>
        </pc:spChg>
      </pc:sldChg>
      <pc:sldChg chg="modSp">
        <pc:chgData name="Dorcas Mbaeri" userId="62a1474e-f742-4c02-ad01-f26389f94e86" providerId="ADAL" clId="{BFE60959-06AA-47A1-AF30-921FAD74B85A}" dt="2018-05-02T05:08:01.659" v="2860"/>
        <pc:sldMkLst>
          <pc:docMk/>
          <pc:sldMk cId="3102734683" sldId="279"/>
        </pc:sldMkLst>
        <pc:spChg chg="mod">
          <ac:chgData name="Dorcas Mbaeri" userId="62a1474e-f742-4c02-ad01-f26389f94e86" providerId="ADAL" clId="{BFE60959-06AA-47A1-AF30-921FAD74B85A}" dt="2018-05-02T05:08:01.659" v="2860"/>
          <ac:spMkLst>
            <pc:docMk/>
            <pc:sldMk cId="3102734683" sldId="279"/>
            <ac:spMk id="2" creationId="{00000000-0000-0000-0000-000000000000}"/>
          </ac:spMkLst>
        </pc:spChg>
        <pc:spChg chg="mod">
          <ac:chgData name="Dorcas Mbaeri" userId="62a1474e-f742-4c02-ad01-f26389f94e86" providerId="ADAL" clId="{BFE60959-06AA-47A1-AF30-921FAD74B85A}" dt="2018-05-02T04:22:09.929" v="293" actId="313"/>
          <ac:spMkLst>
            <pc:docMk/>
            <pc:sldMk cId="3102734683" sldId="279"/>
            <ac:spMk id="3" creationId="{00000000-0000-0000-0000-000000000000}"/>
          </ac:spMkLst>
        </pc:spChg>
      </pc:sldChg>
      <pc:sldChg chg="modSp">
        <pc:chgData name="Dorcas Mbaeri" userId="62a1474e-f742-4c02-ad01-f26389f94e86" providerId="ADAL" clId="{BFE60959-06AA-47A1-AF30-921FAD74B85A}" dt="2018-05-02T04:25:43.323" v="672" actId="14100"/>
        <pc:sldMkLst>
          <pc:docMk/>
          <pc:sldMk cId="1529874122" sldId="280"/>
        </pc:sldMkLst>
        <pc:spChg chg="mod">
          <ac:chgData name="Dorcas Mbaeri" userId="62a1474e-f742-4c02-ad01-f26389f94e86" providerId="ADAL" clId="{BFE60959-06AA-47A1-AF30-921FAD74B85A}" dt="2018-05-02T04:25:34.835" v="671" actId="14100"/>
          <ac:spMkLst>
            <pc:docMk/>
            <pc:sldMk cId="1529874122" sldId="280"/>
            <ac:spMk id="2" creationId="{00000000-0000-0000-0000-000000000000}"/>
          </ac:spMkLst>
        </pc:spChg>
        <pc:spChg chg="mod">
          <ac:chgData name="Dorcas Mbaeri" userId="62a1474e-f742-4c02-ad01-f26389f94e86" providerId="ADAL" clId="{BFE60959-06AA-47A1-AF30-921FAD74B85A}" dt="2018-05-02T04:25:43.323" v="672" actId="14100"/>
          <ac:spMkLst>
            <pc:docMk/>
            <pc:sldMk cId="1529874122" sldId="280"/>
            <ac:spMk id="3" creationId="{00000000-0000-0000-0000-000000000000}"/>
          </ac:spMkLst>
        </pc:spChg>
      </pc:sldChg>
      <pc:sldChg chg="modSp">
        <pc:chgData name="Dorcas Mbaeri" userId="62a1474e-f742-4c02-ad01-f26389f94e86" providerId="ADAL" clId="{BFE60959-06AA-47A1-AF30-921FAD74B85A}" dt="2018-05-02T04:29:56.321" v="993" actId="20577"/>
        <pc:sldMkLst>
          <pc:docMk/>
          <pc:sldMk cId="4146500359" sldId="281"/>
        </pc:sldMkLst>
        <pc:spChg chg="mod">
          <ac:chgData name="Dorcas Mbaeri" userId="62a1474e-f742-4c02-ad01-f26389f94e86" providerId="ADAL" clId="{BFE60959-06AA-47A1-AF30-921FAD74B85A}" dt="2018-05-02T04:26:10.158" v="688" actId="403"/>
          <ac:spMkLst>
            <pc:docMk/>
            <pc:sldMk cId="4146500359" sldId="281"/>
            <ac:spMk id="2" creationId="{00000000-0000-0000-0000-000000000000}"/>
          </ac:spMkLst>
        </pc:spChg>
        <pc:spChg chg="mod">
          <ac:chgData name="Dorcas Mbaeri" userId="62a1474e-f742-4c02-ad01-f26389f94e86" providerId="ADAL" clId="{BFE60959-06AA-47A1-AF30-921FAD74B85A}" dt="2018-05-02T04:29:56.321" v="993" actId="20577"/>
          <ac:spMkLst>
            <pc:docMk/>
            <pc:sldMk cId="4146500359" sldId="281"/>
            <ac:spMk id="3" creationId="{00000000-0000-0000-0000-000000000000}"/>
          </ac:spMkLst>
        </pc:spChg>
      </pc:sldChg>
      <pc:sldChg chg="modSp">
        <pc:chgData name="Dorcas Mbaeri" userId="62a1474e-f742-4c02-ad01-f26389f94e86" providerId="ADAL" clId="{BFE60959-06AA-47A1-AF30-921FAD74B85A}" dt="2018-05-02T05:08:19.600" v="2861"/>
        <pc:sldMkLst>
          <pc:docMk/>
          <pc:sldMk cId="3912518623" sldId="282"/>
        </pc:sldMkLst>
        <pc:spChg chg="mod">
          <ac:chgData name="Dorcas Mbaeri" userId="62a1474e-f742-4c02-ad01-f26389f94e86" providerId="ADAL" clId="{BFE60959-06AA-47A1-AF30-921FAD74B85A}" dt="2018-05-02T05:08:19.600" v="2861"/>
          <ac:spMkLst>
            <pc:docMk/>
            <pc:sldMk cId="3912518623" sldId="282"/>
            <ac:spMk id="2" creationId="{00000000-0000-0000-0000-000000000000}"/>
          </ac:spMkLst>
        </pc:spChg>
        <pc:spChg chg="mod">
          <ac:chgData name="Dorcas Mbaeri" userId="62a1474e-f742-4c02-ad01-f26389f94e86" providerId="ADAL" clId="{BFE60959-06AA-47A1-AF30-921FAD74B85A}" dt="2018-05-02T04:32:28.390" v="1113" actId="20577"/>
          <ac:spMkLst>
            <pc:docMk/>
            <pc:sldMk cId="3912518623" sldId="282"/>
            <ac:spMk id="3" creationId="{00000000-0000-0000-0000-000000000000}"/>
          </ac:spMkLst>
        </pc:spChg>
      </pc:sldChg>
      <pc:sldChg chg="modSp">
        <pc:chgData name="Dorcas Mbaeri" userId="62a1474e-f742-4c02-ad01-f26389f94e86" providerId="ADAL" clId="{BFE60959-06AA-47A1-AF30-921FAD74B85A}" dt="2018-05-02T05:08:29.115" v="2862"/>
        <pc:sldMkLst>
          <pc:docMk/>
          <pc:sldMk cId="269711877" sldId="283"/>
        </pc:sldMkLst>
        <pc:spChg chg="mod">
          <ac:chgData name="Dorcas Mbaeri" userId="62a1474e-f742-4c02-ad01-f26389f94e86" providerId="ADAL" clId="{BFE60959-06AA-47A1-AF30-921FAD74B85A}" dt="2018-05-02T05:08:29.115" v="2862"/>
          <ac:spMkLst>
            <pc:docMk/>
            <pc:sldMk cId="269711877" sldId="283"/>
            <ac:spMk id="2" creationId="{00000000-0000-0000-0000-000000000000}"/>
          </ac:spMkLst>
        </pc:spChg>
        <pc:spChg chg="mod">
          <ac:chgData name="Dorcas Mbaeri" userId="62a1474e-f742-4c02-ad01-f26389f94e86" providerId="ADAL" clId="{BFE60959-06AA-47A1-AF30-921FAD74B85A}" dt="2018-05-02T04:35:31.496" v="1249" actId="20577"/>
          <ac:spMkLst>
            <pc:docMk/>
            <pc:sldMk cId="269711877" sldId="283"/>
            <ac:spMk id="3" creationId="{00000000-0000-0000-0000-000000000000}"/>
          </ac:spMkLst>
        </pc:spChg>
      </pc:sldChg>
      <pc:sldChg chg="addSp modSp">
        <pc:chgData name="Dorcas Mbaeri" userId="62a1474e-f742-4c02-ad01-f26389f94e86" providerId="ADAL" clId="{BFE60959-06AA-47A1-AF30-921FAD74B85A}" dt="2018-05-02T05:08:33.082" v="2863" actId="403"/>
        <pc:sldMkLst>
          <pc:docMk/>
          <pc:sldMk cId="4165334093" sldId="284"/>
        </pc:sldMkLst>
        <pc:spChg chg="mod">
          <ac:chgData name="Dorcas Mbaeri" userId="62a1474e-f742-4c02-ad01-f26389f94e86" providerId="ADAL" clId="{BFE60959-06AA-47A1-AF30-921FAD74B85A}" dt="2018-05-02T05:08:33.082" v="2863" actId="403"/>
          <ac:spMkLst>
            <pc:docMk/>
            <pc:sldMk cId="4165334093" sldId="284"/>
            <ac:spMk id="2" creationId="{00000000-0000-0000-0000-000000000000}"/>
          </ac:spMkLst>
        </pc:spChg>
        <pc:spChg chg="mod">
          <ac:chgData name="Dorcas Mbaeri" userId="62a1474e-f742-4c02-ad01-f26389f94e86" providerId="ADAL" clId="{BFE60959-06AA-47A1-AF30-921FAD74B85A}" dt="2018-05-02T04:40:10.159" v="1490" actId="948"/>
          <ac:spMkLst>
            <pc:docMk/>
            <pc:sldMk cId="4165334093" sldId="284"/>
            <ac:spMk id="3" creationId="{00000000-0000-0000-0000-000000000000}"/>
          </ac:spMkLst>
        </pc:spChg>
        <pc:picChg chg="add mod">
          <ac:chgData name="Dorcas Mbaeri" userId="62a1474e-f742-4c02-ad01-f26389f94e86" providerId="ADAL" clId="{BFE60959-06AA-47A1-AF30-921FAD74B85A}" dt="2018-05-02T04:39:55.615" v="1489" actId="1076"/>
          <ac:picMkLst>
            <pc:docMk/>
            <pc:sldMk cId="4165334093" sldId="284"/>
            <ac:picMk id="4" creationId="{9A4584B6-C495-473A-9E62-9FBD1E4F29B7}"/>
          </ac:picMkLst>
        </pc:picChg>
      </pc:sldChg>
      <pc:sldChg chg="modSp">
        <pc:chgData name="Dorcas Mbaeri" userId="62a1474e-f742-4c02-ad01-f26389f94e86" providerId="ADAL" clId="{BFE60959-06AA-47A1-AF30-921FAD74B85A}" dt="2018-05-02T05:08:47.445" v="2864"/>
        <pc:sldMkLst>
          <pc:docMk/>
          <pc:sldMk cId="778314471" sldId="285"/>
        </pc:sldMkLst>
        <pc:spChg chg="mod">
          <ac:chgData name="Dorcas Mbaeri" userId="62a1474e-f742-4c02-ad01-f26389f94e86" providerId="ADAL" clId="{BFE60959-06AA-47A1-AF30-921FAD74B85A}" dt="2018-05-02T05:08:47.445" v="2864"/>
          <ac:spMkLst>
            <pc:docMk/>
            <pc:sldMk cId="778314471" sldId="285"/>
            <ac:spMk id="2" creationId="{00000000-0000-0000-0000-000000000000}"/>
          </ac:spMkLst>
        </pc:spChg>
        <pc:spChg chg="mod">
          <ac:chgData name="Dorcas Mbaeri" userId="62a1474e-f742-4c02-ad01-f26389f94e86" providerId="ADAL" clId="{BFE60959-06AA-47A1-AF30-921FAD74B85A}" dt="2018-05-02T04:42:39.335" v="1645" actId="14100"/>
          <ac:spMkLst>
            <pc:docMk/>
            <pc:sldMk cId="778314471" sldId="285"/>
            <ac:spMk id="3" creationId="{00000000-0000-0000-0000-000000000000}"/>
          </ac:spMkLst>
        </pc:spChg>
      </pc:sldChg>
      <pc:sldChg chg="delSp modSp">
        <pc:chgData name="Dorcas Mbaeri" userId="62a1474e-f742-4c02-ad01-f26389f94e86" providerId="ADAL" clId="{BFE60959-06AA-47A1-AF30-921FAD74B85A}" dt="2018-05-02T04:49:22.725" v="1865" actId="313"/>
        <pc:sldMkLst>
          <pc:docMk/>
          <pc:sldMk cId="4111770840" sldId="286"/>
        </pc:sldMkLst>
        <pc:spChg chg="del">
          <ac:chgData name="Dorcas Mbaeri" userId="62a1474e-f742-4c02-ad01-f26389f94e86" providerId="ADAL" clId="{BFE60959-06AA-47A1-AF30-921FAD74B85A}" dt="2018-05-02T04:42:43.912" v="1646" actId="478"/>
          <ac:spMkLst>
            <pc:docMk/>
            <pc:sldMk cId="4111770840" sldId="286"/>
            <ac:spMk id="2" creationId="{00000000-0000-0000-0000-000000000000}"/>
          </ac:spMkLst>
        </pc:spChg>
        <pc:spChg chg="mod">
          <ac:chgData name="Dorcas Mbaeri" userId="62a1474e-f742-4c02-ad01-f26389f94e86" providerId="ADAL" clId="{BFE60959-06AA-47A1-AF30-921FAD74B85A}" dt="2018-05-02T04:49:22.725" v="1865" actId="313"/>
          <ac:spMkLst>
            <pc:docMk/>
            <pc:sldMk cId="4111770840" sldId="286"/>
            <ac:spMk id="3" creationId="{00000000-0000-0000-0000-000000000000}"/>
          </ac:spMkLst>
        </pc:spChg>
      </pc:sldChg>
      <pc:sldChg chg="addSp modSp">
        <pc:chgData name="Dorcas Mbaeri" userId="62a1474e-f742-4c02-ad01-f26389f94e86" providerId="ADAL" clId="{BFE60959-06AA-47A1-AF30-921FAD74B85A}" dt="2018-05-02T05:09:14.836" v="2869" actId="14100"/>
        <pc:sldMkLst>
          <pc:docMk/>
          <pc:sldMk cId="2539512219" sldId="287"/>
        </pc:sldMkLst>
        <pc:spChg chg="mod">
          <ac:chgData name="Dorcas Mbaeri" userId="62a1474e-f742-4c02-ad01-f26389f94e86" providerId="ADAL" clId="{BFE60959-06AA-47A1-AF30-921FAD74B85A}" dt="2018-05-02T05:09:14.836" v="2869" actId="14100"/>
          <ac:spMkLst>
            <pc:docMk/>
            <pc:sldMk cId="2539512219" sldId="287"/>
            <ac:spMk id="2" creationId="{00000000-0000-0000-0000-000000000000}"/>
          </ac:spMkLst>
        </pc:spChg>
        <pc:spChg chg="mod">
          <ac:chgData name="Dorcas Mbaeri" userId="62a1474e-f742-4c02-ad01-f26389f94e86" providerId="ADAL" clId="{BFE60959-06AA-47A1-AF30-921FAD74B85A}" dt="2018-05-02T04:48:35.887" v="1853" actId="14100"/>
          <ac:spMkLst>
            <pc:docMk/>
            <pc:sldMk cId="2539512219" sldId="287"/>
            <ac:spMk id="3" creationId="{00000000-0000-0000-0000-000000000000}"/>
          </ac:spMkLst>
        </pc:spChg>
        <pc:picChg chg="add mod">
          <ac:chgData name="Dorcas Mbaeri" userId="62a1474e-f742-4c02-ad01-f26389f94e86" providerId="ADAL" clId="{BFE60959-06AA-47A1-AF30-921FAD74B85A}" dt="2018-05-02T04:48:48.300" v="1856" actId="1076"/>
          <ac:picMkLst>
            <pc:docMk/>
            <pc:sldMk cId="2539512219" sldId="287"/>
            <ac:picMk id="4" creationId="{8655F46F-4E72-494E-B1C4-A2191D644D20}"/>
          </ac:picMkLst>
        </pc:picChg>
      </pc:sldChg>
      <pc:sldChg chg="modSp">
        <pc:chgData name="Dorcas Mbaeri" userId="62a1474e-f742-4c02-ad01-f26389f94e86" providerId="ADAL" clId="{BFE60959-06AA-47A1-AF30-921FAD74B85A}" dt="2018-05-02T05:09:30.663" v="2873" actId="14100"/>
        <pc:sldMkLst>
          <pc:docMk/>
          <pc:sldMk cId="168090406" sldId="288"/>
        </pc:sldMkLst>
        <pc:spChg chg="mod">
          <ac:chgData name="Dorcas Mbaeri" userId="62a1474e-f742-4c02-ad01-f26389f94e86" providerId="ADAL" clId="{BFE60959-06AA-47A1-AF30-921FAD74B85A}" dt="2018-05-02T05:09:30.663" v="2873" actId="14100"/>
          <ac:spMkLst>
            <pc:docMk/>
            <pc:sldMk cId="168090406" sldId="288"/>
            <ac:spMk id="2" creationId="{00000000-0000-0000-0000-000000000000}"/>
          </ac:spMkLst>
        </pc:spChg>
        <pc:spChg chg="mod">
          <ac:chgData name="Dorcas Mbaeri" userId="62a1474e-f742-4c02-ad01-f26389f94e86" providerId="ADAL" clId="{BFE60959-06AA-47A1-AF30-921FAD74B85A}" dt="2018-05-02T05:04:53.425" v="2791" actId="14100"/>
          <ac:spMkLst>
            <pc:docMk/>
            <pc:sldMk cId="168090406" sldId="288"/>
            <ac:spMk id="3" creationId="{00000000-0000-0000-0000-000000000000}"/>
          </ac:spMkLst>
        </pc:spChg>
      </pc:sldChg>
      <pc:sldChg chg="modSp">
        <pc:chgData name="Dorcas Mbaeri" userId="62a1474e-f742-4c02-ad01-f26389f94e86" providerId="ADAL" clId="{BFE60959-06AA-47A1-AF30-921FAD74B85A}" dt="2018-05-02T05:13:46.329" v="3113" actId="14100"/>
        <pc:sldMkLst>
          <pc:docMk/>
          <pc:sldMk cId="1328615114" sldId="289"/>
        </pc:sldMkLst>
        <pc:spChg chg="mod">
          <ac:chgData name="Dorcas Mbaeri" userId="62a1474e-f742-4c02-ad01-f26389f94e86" providerId="ADAL" clId="{BFE60959-06AA-47A1-AF30-921FAD74B85A}" dt="2018-05-02T04:40:57.251" v="1530" actId="20577"/>
          <ac:spMkLst>
            <pc:docMk/>
            <pc:sldMk cId="1328615114" sldId="289"/>
            <ac:spMk id="2" creationId="{00000000-0000-0000-0000-000000000000}"/>
          </ac:spMkLst>
        </pc:spChg>
        <pc:spChg chg="mod">
          <ac:chgData name="Dorcas Mbaeri" userId="62a1474e-f742-4c02-ad01-f26389f94e86" providerId="ADAL" clId="{BFE60959-06AA-47A1-AF30-921FAD74B85A}" dt="2018-05-02T05:13:46.329" v="3113" actId="14100"/>
          <ac:spMkLst>
            <pc:docMk/>
            <pc:sldMk cId="1328615114" sldId="289"/>
            <ac:spMk id="3" creationId="{00000000-0000-0000-0000-000000000000}"/>
          </ac:spMkLst>
        </pc:spChg>
      </pc:sldChg>
      <pc:sldChg chg="addSp delSp modSp add">
        <pc:chgData name="Dorcas Mbaeri" userId="62a1474e-f742-4c02-ad01-f26389f94e86" providerId="ADAL" clId="{BFE60959-06AA-47A1-AF30-921FAD74B85A}" dt="2018-05-02T05:09:19.049" v="2870" actId="14100"/>
        <pc:sldMkLst>
          <pc:docMk/>
          <pc:sldMk cId="557327695" sldId="290"/>
        </pc:sldMkLst>
        <pc:spChg chg="mod">
          <ac:chgData name="Dorcas Mbaeri" userId="62a1474e-f742-4c02-ad01-f26389f94e86" providerId="ADAL" clId="{BFE60959-06AA-47A1-AF30-921FAD74B85A}" dt="2018-05-02T05:09:19.049" v="2870" actId="14100"/>
          <ac:spMkLst>
            <pc:docMk/>
            <pc:sldMk cId="557327695" sldId="290"/>
            <ac:spMk id="2" creationId="{00000000-0000-0000-0000-000000000000}"/>
          </ac:spMkLst>
        </pc:spChg>
        <pc:spChg chg="mod">
          <ac:chgData name="Dorcas Mbaeri" userId="62a1474e-f742-4c02-ad01-f26389f94e86" providerId="ADAL" clId="{BFE60959-06AA-47A1-AF30-921FAD74B85A}" dt="2018-05-02T04:53:41.788" v="2104" actId="14100"/>
          <ac:spMkLst>
            <pc:docMk/>
            <pc:sldMk cId="557327695" sldId="290"/>
            <ac:spMk id="3" creationId="{00000000-0000-0000-0000-000000000000}"/>
          </ac:spMkLst>
        </pc:spChg>
        <pc:picChg chg="del">
          <ac:chgData name="Dorcas Mbaeri" userId="62a1474e-f742-4c02-ad01-f26389f94e86" providerId="ADAL" clId="{BFE60959-06AA-47A1-AF30-921FAD74B85A}" dt="2018-05-02T04:50:26.393" v="1867" actId="478"/>
          <ac:picMkLst>
            <pc:docMk/>
            <pc:sldMk cId="557327695" sldId="290"/>
            <ac:picMk id="4" creationId="{8655F46F-4E72-494E-B1C4-A2191D644D20}"/>
          </ac:picMkLst>
        </pc:picChg>
        <pc:picChg chg="add mod">
          <ac:chgData name="Dorcas Mbaeri" userId="62a1474e-f742-4c02-ad01-f26389f94e86" providerId="ADAL" clId="{BFE60959-06AA-47A1-AF30-921FAD74B85A}" dt="2018-05-02T04:53:31.990" v="2102" actId="1076"/>
          <ac:picMkLst>
            <pc:docMk/>
            <pc:sldMk cId="557327695" sldId="290"/>
            <ac:picMk id="5" creationId="{4982CA92-2D62-44E6-BEE6-276C2A8B6C57}"/>
          </ac:picMkLst>
        </pc:picChg>
      </pc:sldChg>
      <pc:sldChg chg="addSp modSp add">
        <pc:chgData name="Dorcas Mbaeri" userId="62a1474e-f742-4c02-ad01-f26389f94e86" providerId="ADAL" clId="{BFE60959-06AA-47A1-AF30-921FAD74B85A}" dt="2018-05-02T05:09:49.462" v="2880" actId="14100"/>
        <pc:sldMkLst>
          <pc:docMk/>
          <pc:sldMk cId="2751706768" sldId="291"/>
        </pc:sldMkLst>
        <pc:spChg chg="mod">
          <ac:chgData name="Dorcas Mbaeri" userId="62a1474e-f742-4c02-ad01-f26389f94e86" providerId="ADAL" clId="{BFE60959-06AA-47A1-AF30-921FAD74B85A}" dt="2018-05-02T05:09:49.462" v="2880" actId="14100"/>
          <ac:spMkLst>
            <pc:docMk/>
            <pc:sldMk cId="2751706768" sldId="291"/>
            <ac:spMk id="2" creationId="{20809556-3824-4F2D-A532-C8F4CD337947}"/>
          </ac:spMkLst>
        </pc:spChg>
        <pc:spChg chg="mod">
          <ac:chgData name="Dorcas Mbaeri" userId="62a1474e-f742-4c02-ad01-f26389f94e86" providerId="ADAL" clId="{BFE60959-06AA-47A1-AF30-921FAD74B85A}" dt="2018-05-02T05:00:56.222" v="2781" actId="20577"/>
          <ac:spMkLst>
            <pc:docMk/>
            <pc:sldMk cId="2751706768" sldId="291"/>
            <ac:spMk id="3" creationId="{63956AE3-6E91-4BF3-AC28-C41B0D37AF94}"/>
          </ac:spMkLst>
        </pc:spChg>
        <pc:picChg chg="add mod">
          <ac:chgData name="Dorcas Mbaeri" userId="62a1474e-f742-4c02-ad01-f26389f94e86" providerId="ADAL" clId="{BFE60959-06AA-47A1-AF30-921FAD74B85A}" dt="2018-05-02T05:01:33.905" v="2786" actId="1076"/>
          <ac:picMkLst>
            <pc:docMk/>
            <pc:sldMk cId="2751706768" sldId="291"/>
            <ac:picMk id="4" creationId="{9239E118-7A7A-4B16-81F5-A4088862108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41D12-1BA0-4D16-B253-39E4DA7AD69F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10782-FDC2-4F7C-A018-7A502E50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0E036-A0EF-40EA-AC2B-818A5F8CFC1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36D52-512B-47DE-BC94-6C88A56CE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2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9" name="Oval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AD9C-B2AB-4742-B9D5-88A1B5443D17}" type="datetime1">
              <a:rPr lang="en-US" smtClean="0"/>
              <a:t>5/1/2018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6FAA-2408-45A7-869F-2014C214FC1D}" type="datetime1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00D2-426F-4F92-907F-34BAC1037045}" type="datetime1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0A1930-6C43-4E8F-9426-A3A84C496FC0}" type="datetime1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17CD-D39E-4644-9F4A-FCA0A2101615}" type="datetime1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1651-45E6-4A2C-99B8-82F921298F2D}" type="datetime1">
              <a:rPr lang="en-US" smtClean="0"/>
              <a:t>5/1/2018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6B7-6F8B-402A-A5AA-EC8CCA413C89}" type="datetime1">
              <a:rPr lang="en-US" smtClean="0"/>
              <a:t>5/1/2018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8042-1CDC-4A3A-9348-8618A3117C5A}" type="datetime1">
              <a:rPr lang="en-US" smtClean="0"/>
              <a:t>5/1/2018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7805-3287-4562-914A-E3154CDB99E0}" type="datetime1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338138" indent="-338138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6D92-D8A0-4DA7-91C7-7D40AE100B92}" type="datetime1">
              <a:rPr lang="en-US" smtClean="0"/>
              <a:t>5/1/2018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CC7D-996C-4D51-8355-44BC67D378B3}" type="datetime1">
              <a:rPr lang="en-US" smtClean="0"/>
              <a:t>5/1/2018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 userDrawn="1"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Oval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8" name="Oval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0346F80-965E-4784-B7D3-29765BD94027}" type="datetime1">
              <a:rPr lang="en-US" smtClean="0"/>
              <a:t>5/1/2018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Data Analysis in Python, R and SQL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51910"/>
          </a:xfrm>
        </p:spPr>
        <p:txBody>
          <a:bodyPr/>
          <a:lstStyle/>
          <a:p>
            <a:r>
              <a:rPr lang="en-US" dirty="0"/>
              <a:t>An Introduction to Data Analytics and Data Science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34B26-7DE9-4431-B749-462305E2BDF8}"/>
              </a:ext>
            </a:extLst>
          </p:cNvPr>
          <p:cNvSpPr txBox="1"/>
          <p:nvPr/>
        </p:nvSpPr>
        <p:spPr>
          <a:xfrm>
            <a:off x="6424654" y="5526158"/>
            <a:ext cx="4683318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By: Dorcas Mbaeri</a:t>
            </a:r>
          </a:p>
          <a:p>
            <a:r>
              <a:rPr lang="en-US" dirty="0"/>
              <a:t>Faculty Advisor: Dr. J. Patrick King</a:t>
            </a:r>
          </a:p>
        </p:txBody>
      </p:sp>
    </p:spTree>
    <p:extLst>
      <p:ext uri="{BB962C8B-B14F-4D97-AF65-F5344CB8AC3E}">
        <p14:creationId xmlns:p14="http://schemas.microsoft.com/office/powerpoint/2010/main" val="42728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830"/>
          </a:xfrm>
        </p:spPr>
        <p:txBody>
          <a:bodyPr/>
          <a:lstStyle/>
          <a:p>
            <a:r>
              <a:rPr lang="en-US" sz="4800" dirty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946"/>
            <a:ext cx="10515600" cy="4894118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/>
              <a:t>Open-source statistical programming (and interpreted) language</a:t>
            </a:r>
          </a:p>
          <a:p>
            <a:pPr>
              <a:lnSpc>
                <a:spcPct val="114000"/>
              </a:lnSpc>
            </a:pPr>
            <a:r>
              <a:rPr lang="en-US" dirty="0"/>
              <a:t>Originated from programming language called S in 1970s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Developed by John Chambers &amp; co. at Bell Laboratories</a:t>
            </a:r>
          </a:p>
          <a:p>
            <a:pPr>
              <a:lnSpc>
                <a:spcPct val="114000"/>
              </a:lnSpc>
            </a:pPr>
            <a:r>
              <a:rPr lang="en-US" dirty="0"/>
              <a:t>Designed for statisticians and data scientists to perform standard and advanced algorithms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Linear and non-linear regression, time-series analysis, clustering, random forest, structural equation model, penalized regression</a:t>
            </a:r>
          </a:p>
          <a:p>
            <a:pPr marL="0" indent="0">
              <a:lnSpc>
                <a:spcPct val="114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0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Useful features of R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RStudio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R Markdown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ggplot2</a:t>
            </a:r>
          </a:p>
        </p:txBody>
      </p:sp>
    </p:spTree>
    <p:extLst>
      <p:ext uri="{BB962C8B-B14F-4D97-AF65-F5344CB8AC3E}">
        <p14:creationId xmlns:p14="http://schemas.microsoft.com/office/powerpoint/2010/main" val="380788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Most popular integrated development environment (IDE) of R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For statistical computing and graphics</a:t>
            </a:r>
          </a:p>
          <a:p>
            <a:pPr>
              <a:lnSpc>
                <a:spcPct val="114000"/>
              </a:lnSpc>
            </a:pPr>
            <a:r>
              <a:rPr lang="en-US" dirty="0"/>
              <a:t>Free and open-source</a:t>
            </a:r>
          </a:p>
          <a:p>
            <a:pPr>
              <a:lnSpc>
                <a:spcPct val="114000"/>
              </a:lnSpc>
            </a:pPr>
            <a:r>
              <a:rPr lang="en-US" dirty="0"/>
              <a:t>Accessible from several scripting languages, such as Python</a:t>
            </a:r>
          </a:p>
          <a:p>
            <a:pPr>
              <a:lnSpc>
                <a:spcPct val="114000"/>
              </a:lnSpc>
            </a:pPr>
            <a:r>
              <a:rPr lang="en-US" dirty="0"/>
              <a:t>Interactive component: R Markdown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863" y="86880"/>
            <a:ext cx="1738745" cy="173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9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5302"/>
          </a:xfrm>
        </p:spPr>
        <p:txBody>
          <a:bodyPr>
            <a:normAutofit/>
          </a:bodyPr>
          <a:lstStyle/>
          <a:p>
            <a:r>
              <a:rPr lang="en-US" sz="4800" dirty="0"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7073"/>
            <a:ext cx="10515600" cy="4821382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R version of markdown that allows for easy-to-read, easy-to-write plain text format</a:t>
            </a:r>
          </a:p>
          <a:p>
            <a:pPr>
              <a:lnSpc>
                <a:spcPct val="114000"/>
              </a:lnSpc>
            </a:pPr>
            <a:r>
              <a:rPr lang="en-US" dirty="0"/>
              <a:t>Essential features include: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Output to HTML, PDF or Word document;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Interactive documents;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Version control;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Integrated with R Studio;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Free web publishing with R Pubs</a:t>
            </a:r>
          </a:p>
          <a:p>
            <a:pPr lvl="1">
              <a:lnSpc>
                <a:spcPct val="114000"/>
              </a:lnSpc>
            </a:pPr>
            <a:endParaRPr lang="en-US" dirty="0"/>
          </a:p>
          <a:p>
            <a:pPr lvl="1">
              <a:lnSpc>
                <a:spcPct val="114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118" y="3796001"/>
            <a:ext cx="3813682" cy="254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4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9993"/>
          </a:xfrm>
        </p:spPr>
        <p:txBody>
          <a:bodyPr>
            <a:normAutofit/>
          </a:bodyPr>
          <a:lstStyle/>
          <a:p>
            <a:r>
              <a:rPr lang="en-US" sz="4800" dirty="0"/>
              <a:t>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Powerful data visualization R package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Developed by Hadley Wickham</a:t>
            </a:r>
          </a:p>
          <a:p>
            <a:pPr>
              <a:lnSpc>
                <a:spcPct val="114000"/>
              </a:lnSpc>
            </a:pPr>
            <a:r>
              <a:rPr lang="en-US" dirty="0"/>
              <a:t>Based on Grammar of Graphics by Leland Wilkinson</a:t>
            </a:r>
          </a:p>
          <a:p>
            <a:pPr>
              <a:lnSpc>
                <a:spcPct val="114000"/>
              </a:lnSpc>
            </a:pPr>
            <a:r>
              <a:rPr lang="en-US" dirty="0"/>
              <a:t>Allows for easy generation of graphics that represent both univariate and multivariate numerical and 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188883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ggplot2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/>
              <a:t>Grouping visualization using colors, symbols, size or transparency</a:t>
            </a:r>
          </a:p>
          <a:p>
            <a:pPr>
              <a:lnSpc>
                <a:spcPct val="114000"/>
              </a:lnSpc>
            </a:pPr>
            <a:r>
              <a:rPr lang="en-US" dirty="0"/>
              <a:t>Components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Data, aesthetic mapping, geometric object, statistical transformations, scales, coordinate system, position adjustments and faceting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No methods included in the package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Direct implementation of graphical features (boxplot, frequency plots, histogram, etc.)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939" y="365125"/>
            <a:ext cx="2388861" cy="159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336"/>
            <a:ext cx="10515600" cy="1132610"/>
          </a:xfrm>
        </p:spPr>
        <p:txBody>
          <a:bodyPr/>
          <a:lstStyle/>
          <a:p>
            <a:r>
              <a:rPr lang="en-US" sz="4800" dirty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946"/>
            <a:ext cx="10515600" cy="5060371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Scripting programming language (also open-source)</a:t>
            </a:r>
          </a:p>
          <a:p>
            <a:pPr>
              <a:lnSpc>
                <a:spcPct val="114000"/>
              </a:lnSpc>
            </a:pPr>
            <a:r>
              <a:rPr lang="en-US" dirty="0"/>
              <a:t>Has a large data science community and most preferred for beginners to learn due to clear readability</a:t>
            </a:r>
          </a:p>
          <a:p>
            <a:pPr>
              <a:lnSpc>
                <a:spcPct val="114000"/>
              </a:lnSpc>
            </a:pPr>
            <a:r>
              <a:rPr lang="en-US" dirty="0"/>
              <a:t>Powerful third-party packages: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NumPy (manipulation of homogenous array-based data)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Pandas (manipulation heterogeneous and labeled data)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Matplotlib (publication-quality visualizations)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IPython/ </a:t>
            </a:r>
            <a:r>
              <a:rPr lang="en-US" dirty="0" err="1"/>
              <a:t>Jupyter</a:t>
            </a:r>
            <a:r>
              <a:rPr lang="en-US" dirty="0"/>
              <a:t> Notebook (interactive execution and sharing of code)</a:t>
            </a:r>
          </a:p>
        </p:txBody>
      </p:sp>
    </p:spTree>
    <p:extLst>
      <p:ext uri="{BB962C8B-B14F-4D97-AF65-F5344CB8AC3E}">
        <p14:creationId xmlns:p14="http://schemas.microsoft.com/office/powerpoint/2010/main" val="2140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Numerical Python (NumPy) is a foundational package for scientific computing in Python</a:t>
            </a:r>
          </a:p>
          <a:p>
            <a:pPr>
              <a:lnSpc>
                <a:spcPct val="114000"/>
              </a:lnSpc>
            </a:pPr>
            <a:r>
              <a:rPr lang="en-US" dirty="0"/>
              <a:t>Built on numerical arrays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Efficient data storage and manipulation of dynamically growing big data</a:t>
            </a:r>
          </a:p>
          <a:p>
            <a:pPr>
              <a:lnSpc>
                <a:spcPct val="114000"/>
              </a:lnSpc>
            </a:pPr>
            <a:r>
              <a:rPr lang="en-US" dirty="0"/>
              <a:t>Arrays form the core of entire ecosystem of data science tools in Python</a:t>
            </a:r>
          </a:p>
        </p:txBody>
      </p:sp>
    </p:spTree>
    <p:extLst>
      <p:ext uri="{BB962C8B-B14F-4D97-AF65-F5344CB8AC3E}">
        <p14:creationId xmlns:p14="http://schemas.microsoft.com/office/powerpoint/2010/main" val="177969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3170"/>
            <a:ext cx="10515600" cy="1048039"/>
          </a:xfrm>
        </p:spPr>
        <p:txBody>
          <a:bodyPr>
            <a:normAutofit/>
          </a:bodyPr>
          <a:lstStyle/>
          <a:p>
            <a:r>
              <a:rPr lang="en-US" sz="4800" dirty="0"/>
              <a:t>NumPy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292"/>
            <a:ext cx="10515600" cy="5018808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Useful application: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Functions for performing element-wise computations with arrays or mathematical operations between arrays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Tools for reading and writing array-based data sets to disk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Fast and efficient multi-dimensional array object – </a:t>
            </a:r>
            <a:r>
              <a:rPr lang="en-US" b="1" dirty="0" err="1"/>
              <a:t>ndarray</a:t>
            </a:r>
            <a:endParaRPr lang="en-US" b="1" dirty="0"/>
          </a:p>
          <a:p>
            <a:pPr lvl="1">
              <a:lnSpc>
                <a:spcPct val="114000"/>
              </a:lnSpc>
            </a:pPr>
            <a:r>
              <a:rPr lang="en-US" dirty="0"/>
              <a:t>Linear algebra operation,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Fourier transformation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Random number generation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Tools for integrating C, C++ and Fortran code to Python</a:t>
            </a:r>
          </a:p>
        </p:txBody>
      </p:sp>
    </p:spTree>
    <p:extLst>
      <p:ext uri="{BB962C8B-B14F-4D97-AF65-F5344CB8AC3E}">
        <p14:creationId xmlns:p14="http://schemas.microsoft.com/office/powerpoint/2010/main" val="59863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Built on top of NumPy</a:t>
            </a:r>
          </a:p>
          <a:p>
            <a:pPr>
              <a:lnSpc>
                <a:spcPct val="114000"/>
              </a:lnSpc>
            </a:pPr>
            <a:r>
              <a:rPr lang="en-US" dirty="0"/>
              <a:t>Primary object is </a:t>
            </a:r>
            <a:r>
              <a:rPr lang="en-US" b="1" dirty="0"/>
              <a:t>DataFrame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Two-dimensional tabular, column-oriented data structure with rows and column labels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Works well with missing values, grouping data, pivots, and more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Sophisticated indexing for reshaping, slicing and dicing data set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Selection of subsets of data</a:t>
            </a:r>
          </a:p>
        </p:txBody>
      </p:sp>
    </p:spTree>
    <p:extLst>
      <p:ext uri="{BB962C8B-B14F-4D97-AF65-F5344CB8AC3E}">
        <p14:creationId xmlns:p14="http://schemas.microsoft.com/office/powerpoint/2010/main" val="74450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5004310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/>
              <a:t>Define Exploratory Data Analysis</a:t>
            </a:r>
          </a:p>
          <a:p>
            <a:pPr>
              <a:lnSpc>
                <a:spcPct val="114000"/>
              </a:lnSpc>
            </a:pPr>
            <a:r>
              <a:rPr lang="en-US" dirty="0"/>
              <a:t>Examine and explore how to do Exploratory Data Analysis</a:t>
            </a:r>
          </a:p>
          <a:p>
            <a:pPr>
              <a:lnSpc>
                <a:spcPct val="114000"/>
              </a:lnSpc>
            </a:pPr>
            <a:r>
              <a:rPr lang="en-US" dirty="0"/>
              <a:t>Evaluate the three different tools (Python, R and relational databases) for data exploration</a:t>
            </a:r>
          </a:p>
          <a:p>
            <a:pPr>
              <a:lnSpc>
                <a:spcPct val="114000"/>
              </a:lnSpc>
            </a:pPr>
            <a:r>
              <a:rPr lang="en-US" dirty="0"/>
              <a:t>Specify certain features or packages in Python and R useful for carrying out data exploration</a:t>
            </a:r>
          </a:p>
          <a:p>
            <a:pPr>
              <a:lnSpc>
                <a:spcPct val="114000"/>
              </a:lnSpc>
            </a:pPr>
            <a:r>
              <a:rPr lang="en-US" dirty="0"/>
              <a:t>Advantages and disadvantages of implementing relational 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132861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773"/>
            <a:ext cx="10515600" cy="1163783"/>
          </a:xfrm>
        </p:spPr>
        <p:txBody>
          <a:bodyPr/>
          <a:lstStyle/>
          <a:p>
            <a:r>
              <a:rPr lang="en-US" sz="4800" dirty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636"/>
            <a:ext cx="10515600" cy="4618327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Most popular data visualization package in Python</a:t>
            </a:r>
          </a:p>
          <a:p>
            <a:pPr>
              <a:lnSpc>
                <a:spcPct val="114000"/>
              </a:lnSpc>
            </a:pPr>
            <a:r>
              <a:rPr lang="en-US" dirty="0"/>
              <a:t>Developed by John D. Hunter in 2002 as a patch to IPython for enabling interactive MATLAB-style plotting via gnu plot from IPython command line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Comfortable interactive environment for plotting and exploring data</a:t>
            </a:r>
          </a:p>
        </p:txBody>
      </p:sp>
    </p:spTree>
    <p:extLst>
      <p:ext uri="{BB962C8B-B14F-4D97-AF65-F5344CB8AC3E}">
        <p14:creationId xmlns:p14="http://schemas.microsoft.com/office/powerpoint/2010/main" val="293768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IPython and Jupyter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721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IPython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Interactive interface of Python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Enhanced shell designed to accelerate the writing, testing and debugging of code</a:t>
            </a:r>
          </a:p>
          <a:p>
            <a:pPr>
              <a:lnSpc>
                <a:spcPct val="114000"/>
              </a:lnSpc>
            </a:pPr>
            <a:r>
              <a:rPr lang="en-US" dirty="0" err="1"/>
              <a:t>Jupyter</a:t>
            </a:r>
            <a:r>
              <a:rPr lang="en-US" dirty="0"/>
              <a:t> Notebook (or Project)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Browser-based notebook of IPython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Good for development, collaboration, sharing and publication of data science results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Useful when pairing with visualizations from matplotlib graphics</a:t>
            </a:r>
          </a:p>
        </p:txBody>
      </p:sp>
    </p:spTree>
    <p:extLst>
      <p:ext uri="{BB962C8B-B14F-4D97-AF65-F5344CB8AC3E}">
        <p14:creationId xmlns:p14="http://schemas.microsoft.com/office/powerpoint/2010/main" val="284229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Powerful storage units that can be used for data analysis</a:t>
            </a:r>
          </a:p>
          <a:p>
            <a:pPr>
              <a:lnSpc>
                <a:spcPct val="114000"/>
              </a:lnSpc>
            </a:pPr>
            <a:r>
              <a:rPr lang="en-US" dirty="0"/>
              <a:t>Includes complex or simple relationships between multiple tables</a:t>
            </a:r>
          </a:p>
          <a:p>
            <a:pPr>
              <a:lnSpc>
                <a:spcPct val="114000"/>
              </a:lnSpc>
            </a:pPr>
            <a:r>
              <a:rPr lang="en-US" dirty="0"/>
              <a:t>Independent of application layer</a:t>
            </a:r>
          </a:p>
          <a:p>
            <a:pPr>
              <a:lnSpc>
                <a:spcPct val="114000"/>
              </a:lnSpc>
            </a:pPr>
            <a:r>
              <a:rPr lang="en-US" dirty="0"/>
              <a:t>Structured Query Language (SQL) is the programming language commonly used to communicate with relation databases</a:t>
            </a:r>
          </a:p>
        </p:txBody>
      </p:sp>
    </p:spTree>
    <p:extLst>
      <p:ext uri="{BB962C8B-B14F-4D97-AF65-F5344CB8AC3E}">
        <p14:creationId xmlns:p14="http://schemas.microsoft.com/office/powerpoint/2010/main" val="310273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6304"/>
          </a:xfrm>
        </p:spPr>
        <p:txBody>
          <a:bodyPr/>
          <a:lstStyle/>
          <a:p>
            <a:r>
              <a:rPr lang="en-US" sz="4800" dirty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430"/>
            <a:ext cx="10515600" cy="5041444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Used to add, delete, extract, modify or operate on any information within the relation database</a:t>
            </a:r>
          </a:p>
          <a:p>
            <a:pPr>
              <a:lnSpc>
                <a:spcPct val="114000"/>
              </a:lnSpc>
            </a:pPr>
            <a:r>
              <a:rPr lang="en-US" dirty="0"/>
              <a:t>Can be used for advanced analytics and can change the structure of the database itself</a:t>
            </a:r>
          </a:p>
          <a:p>
            <a:pPr>
              <a:lnSpc>
                <a:spcPct val="114000"/>
              </a:lnSpc>
            </a:pPr>
            <a:r>
              <a:rPr lang="en-US" dirty="0"/>
              <a:t>Several “flavors” or variations of SQL: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PostgreSQL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Procedural Language/ SQL (PL/SQL)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Transact-SQL (T-SQL)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The ANSI standard SQL</a:t>
            </a:r>
          </a:p>
        </p:txBody>
      </p:sp>
    </p:spTree>
    <p:extLst>
      <p:ext uri="{BB962C8B-B14F-4D97-AF65-F5344CB8AC3E}">
        <p14:creationId xmlns:p14="http://schemas.microsoft.com/office/powerpoint/2010/main" val="152987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SQL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SQL statements specify WHAT data operations to perform and not HOW to do them</a:t>
            </a:r>
          </a:p>
          <a:p>
            <a:pPr>
              <a:lnSpc>
                <a:spcPct val="114000"/>
              </a:lnSpc>
            </a:pPr>
            <a:r>
              <a:rPr lang="en-US" dirty="0"/>
              <a:t>Commands can be more concise than conventional programming languages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Advanced queries can be shorter compared to Python or R</a:t>
            </a:r>
          </a:p>
          <a:p>
            <a:pPr>
              <a:lnSpc>
                <a:spcPct val="114000"/>
              </a:lnSpc>
            </a:pPr>
            <a:r>
              <a:rPr lang="en-US" dirty="0"/>
              <a:t>Frameworks: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Projection, filters, joins, aggregation</a:t>
            </a:r>
          </a:p>
        </p:txBody>
      </p:sp>
    </p:spTree>
    <p:extLst>
      <p:ext uri="{BB962C8B-B14F-4D97-AF65-F5344CB8AC3E}">
        <p14:creationId xmlns:p14="http://schemas.microsoft.com/office/powerpoint/2010/main" val="414650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SQL –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Extract columns of interest within the table using the SELECT clause</a:t>
            </a:r>
          </a:p>
          <a:p>
            <a:pPr>
              <a:lnSpc>
                <a:spcPct val="114000"/>
              </a:lnSpc>
            </a:pPr>
            <a:r>
              <a:rPr lang="en-US" dirty="0"/>
              <a:t>Example:</a:t>
            </a: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my_year</a:t>
            </a:r>
            <a:r>
              <a:rPr lang="en-US" dirty="0">
                <a:solidFill>
                  <a:srgbClr val="80808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data_month</a:t>
            </a:r>
            <a:r>
              <a:rPr lang="en-US" dirty="0">
                <a:solidFill>
                  <a:srgbClr val="80808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data_week</a:t>
            </a:r>
            <a:r>
              <a:rPr lang="en-US" dirty="0">
                <a:solidFill>
                  <a:srgbClr val="80808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data_day</a:t>
            </a:r>
            <a:r>
              <a:rPr lang="en-US" dirty="0">
                <a:solidFill>
                  <a:srgbClr val="80808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day_of_week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myData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4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1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SQL -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/>
              <a:t>Specifies rows of interest using the WHERE clause</a:t>
            </a:r>
          </a:p>
          <a:p>
            <a:pPr>
              <a:lnSpc>
                <a:spcPct val="114000"/>
              </a:lnSpc>
            </a:pPr>
            <a:r>
              <a:rPr lang="en-US" dirty="0"/>
              <a:t>Example:</a:t>
            </a: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Garamond" panose="02020404030301010803" pitchFamily="18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Consolas" panose="020B0609020204030204" pitchFamily="49" charset="0"/>
              </a:rPr>
              <a:t>data_month</a:t>
            </a:r>
            <a:r>
              <a:rPr lang="en-US" dirty="0">
                <a:solidFill>
                  <a:srgbClr val="808080"/>
                </a:solidFill>
                <a:latin typeface="Garamond" panose="02020404030301010803" pitchFamily="18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Consolas" panose="020B0609020204030204" pitchFamily="49" charset="0"/>
              </a:rPr>
              <a:t> product, </a:t>
            </a:r>
            <a:r>
              <a:rPr lang="en-US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Consolas" panose="020B0609020204030204" pitchFamily="49" charset="0"/>
              </a:rPr>
              <a:t>item_number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Garamond" panose="02020404030301010803" pitchFamily="18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Garamond" panose="02020404030301010803" pitchFamily="18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Consolas" panose="020B0609020204030204" pitchFamily="49" charset="0"/>
              </a:rPr>
              <a:t>myData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Garamond" panose="02020404030301010803" pitchFamily="18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Consolas" panose="020B0609020204030204" pitchFamily="49" charset="0"/>
              </a:rPr>
              <a:t> orders </a:t>
            </a:r>
            <a:r>
              <a:rPr lang="en-US" dirty="0">
                <a:solidFill>
                  <a:srgbClr val="808080"/>
                </a:solidFill>
                <a:latin typeface="Garamond" panose="02020404030301010803" pitchFamily="18" charset="0"/>
                <a:ea typeface="Calibri" panose="020F0502020204030204" pitchFamily="34" charset="0"/>
                <a:cs typeface="Consolas" panose="020B0609020204030204" pitchFamily="49" charset="0"/>
              </a:rPr>
              <a:t>&gt; 30000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4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SQL -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Combines two tables based on shared key attributes in the tables and involves several ways to join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Inner join, full outer join, outer left join, outer right join, cross join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584B6-C495-473A-9E62-9FBD1E4F2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36" y="3657600"/>
            <a:ext cx="5038727" cy="251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3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SQL – AGGREGATE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SUM</a:t>
            </a:r>
          </a:p>
          <a:p>
            <a:pPr>
              <a:lnSpc>
                <a:spcPct val="114000"/>
              </a:lnSpc>
            </a:pPr>
            <a:r>
              <a:rPr lang="en-US" dirty="0"/>
              <a:t>COUNT</a:t>
            </a:r>
          </a:p>
          <a:p>
            <a:pPr>
              <a:lnSpc>
                <a:spcPct val="114000"/>
              </a:lnSpc>
            </a:pPr>
            <a:r>
              <a:rPr lang="en-US" dirty="0"/>
              <a:t>MAX</a:t>
            </a:r>
          </a:p>
          <a:p>
            <a:pPr>
              <a:lnSpc>
                <a:spcPct val="114000"/>
              </a:lnSpc>
            </a:pPr>
            <a:r>
              <a:rPr lang="en-US" dirty="0"/>
              <a:t>MIN</a:t>
            </a:r>
          </a:p>
          <a:p>
            <a:pPr>
              <a:lnSpc>
                <a:spcPct val="114000"/>
              </a:lnSpc>
            </a:pPr>
            <a:r>
              <a:rPr lang="en-US" dirty="0"/>
              <a:t>AVG</a:t>
            </a:r>
          </a:p>
          <a:p>
            <a:pPr>
              <a:lnSpc>
                <a:spcPct val="114000"/>
              </a:lnSpc>
            </a:pPr>
            <a:r>
              <a:rPr lang="en-US" dirty="0"/>
              <a:t>GROUP BY</a:t>
            </a:r>
          </a:p>
          <a:p>
            <a:pPr>
              <a:lnSpc>
                <a:spcPct val="114000"/>
              </a:lnSpc>
            </a:pPr>
            <a:r>
              <a:rPr lang="en-US" dirty="0"/>
              <a:t>HAVING</a:t>
            </a:r>
          </a:p>
        </p:txBody>
      </p:sp>
    </p:spTree>
    <p:extLst>
      <p:ext uri="{BB962C8B-B14F-4D97-AF65-F5344CB8AC3E}">
        <p14:creationId xmlns:p14="http://schemas.microsoft.com/office/powerpoint/2010/main" val="77831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6671"/>
            <a:ext cx="10515600" cy="5372100"/>
          </a:xfrm>
        </p:spPr>
        <p:txBody>
          <a:bodyPr>
            <a:normAutofit/>
          </a:bodyPr>
          <a:lstStyle/>
          <a:p>
            <a:pPr marL="0" marR="0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visit_site</a:t>
            </a:r>
            <a:r>
              <a:rPr lang="en-US" dirty="0">
                <a:solidFill>
                  <a:srgbClr val="80808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user_platform</a:t>
            </a:r>
            <a:r>
              <a:rPr lang="en-US" dirty="0">
                <a:solidFill>
                  <a:srgbClr val="80808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CEILING</a:t>
            </a:r>
            <a:r>
              <a:rPr lang="en-US" dirty="0">
                <a:solidFill>
                  <a:srgbClr val="80808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FF00FF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en-US" dirty="0">
                <a:solidFill>
                  <a:srgbClr val="80808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search_page_views</a:t>
            </a:r>
            <a:r>
              <a:rPr lang="en-US" dirty="0">
                <a:solidFill>
                  <a:srgbClr val="80808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Average_Page_Views</a:t>
            </a:r>
            <a:r>
              <a:rPr lang="en-US" dirty="0">
                <a:solidFill>
                  <a:srgbClr val="80808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CEILING</a:t>
            </a:r>
            <a:r>
              <a:rPr lang="en-US" dirty="0">
                <a:solidFill>
                  <a:srgbClr val="80808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FF00FF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en-US" dirty="0">
                <a:solidFill>
                  <a:srgbClr val="80808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bounces</a:t>
            </a:r>
            <a:r>
              <a:rPr lang="en-US" dirty="0">
                <a:solidFill>
                  <a:srgbClr val="80808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Average_Bounces</a:t>
            </a:r>
            <a:r>
              <a:rPr lang="en-US" dirty="0">
                <a:solidFill>
                  <a:srgbClr val="80808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FF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CEILING</a:t>
            </a:r>
            <a:r>
              <a:rPr lang="en-US" dirty="0">
                <a:solidFill>
                  <a:srgbClr val="80808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FF00FF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en-US" dirty="0">
                <a:solidFill>
                  <a:srgbClr val="80808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add_to_cart</a:t>
            </a:r>
            <a:r>
              <a:rPr lang="en-US" dirty="0">
                <a:solidFill>
                  <a:srgbClr val="80808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Average_Add_to_Cart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myData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user_platform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visit_site</a:t>
            </a:r>
            <a:r>
              <a:rPr lang="en-US" dirty="0">
                <a:solidFill>
                  <a:srgbClr val="80808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user_platform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visit_site</a:t>
            </a:r>
            <a:r>
              <a:rPr lang="en-US" dirty="0">
                <a:solidFill>
                  <a:srgbClr val="80808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user_platform</a:t>
            </a:r>
            <a:endParaRPr lang="en-US" dirty="0">
              <a:solidFill>
                <a:srgbClr val="000000"/>
              </a:solidFill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HAVING </a:t>
            </a:r>
            <a:r>
              <a:rPr lang="en-US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visit_site</a:t>
            </a:r>
            <a:r>
              <a:rPr lang="en-US" dirty="0">
                <a:solidFill>
                  <a:srgbClr val="80808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&lt;&gt;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‘’</a:t>
            </a:r>
            <a:endParaRPr lang="en-US" dirty="0">
              <a:solidFill>
                <a:srgbClr val="000000"/>
              </a:solidFill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77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8820"/>
          </a:xfrm>
        </p:spPr>
        <p:txBody>
          <a:bodyPr>
            <a:normAutofit/>
          </a:bodyPr>
          <a:lstStyle/>
          <a:p>
            <a:r>
              <a:rPr lang="en-US" sz="4800" dirty="0"/>
              <a:t>DEFINITION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433946"/>
            <a:ext cx="10515600" cy="5049981"/>
          </a:xfrm>
        </p:spPr>
        <p:txBody>
          <a:bodyPr/>
          <a:lstStyle/>
          <a:p>
            <a:pPr lvl="0">
              <a:lnSpc>
                <a:spcPct val="114000"/>
              </a:lnSpc>
            </a:pPr>
            <a:r>
              <a:rPr lang="en-US" dirty="0"/>
              <a:t>Exploratory Data Analysis (EDA)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Coined by John W. </a:t>
            </a:r>
            <a:r>
              <a:rPr lang="en-US" dirty="0" err="1"/>
              <a:t>Tukey</a:t>
            </a:r>
            <a:r>
              <a:rPr lang="en-US" dirty="0"/>
              <a:t> in 1977 in his book “Exploratory Data Analysis”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Important step before machine learning or statistical modeling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Objectives:</a:t>
            </a:r>
          </a:p>
          <a:p>
            <a:pPr lvl="4">
              <a:lnSpc>
                <a:spcPct val="114000"/>
              </a:lnSpc>
            </a:pPr>
            <a:r>
              <a:rPr lang="en-US" dirty="0"/>
              <a:t>Maximize insight to data set</a:t>
            </a:r>
          </a:p>
          <a:p>
            <a:pPr lvl="4">
              <a:lnSpc>
                <a:spcPct val="114000"/>
              </a:lnSpc>
            </a:pPr>
            <a:r>
              <a:rPr lang="en-US" dirty="0"/>
              <a:t>Uncover underlying data structure</a:t>
            </a:r>
          </a:p>
          <a:p>
            <a:pPr lvl="4">
              <a:lnSpc>
                <a:spcPct val="114000"/>
              </a:lnSpc>
            </a:pPr>
            <a:r>
              <a:rPr lang="en-US" dirty="0"/>
              <a:t>Test underlying assumptions</a:t>
            </a:r>
          </a:p>
          <a:p>
            <a:pPr lvl="4">
              <a:lnSpc>
                <a:spcPct val="114000"/>
              </a:lnSpc>
            </a:pPr>
            <a:r>
              <a:rPr lang="en-US" dirty="0"/>
              <a:t>Develop parsimonious models</a:t>
            </a:r>
          </a:p>
          <a:p>
            <a:pPr lvl="4">
              <a:lnSpc>
                <a:spcPct val="114000"/>
              </a:lnSpc>
            </a:pPr>
            <a:r>
              <a:rPr lang="en-US" dirty="0"/>
              <a:t>Determine optimal factor setting</a:t>
            </a:r>
          </a:p>
        </p:txBody>
      </p:sp>
    </p:spTree>
    <p:extLst>
      <p:ext uri="{BB962C8B-B14F-4D97-AF65-F5344CB8AC3E}">
        <p14:creationId xmlns:p14="http://schemas.microsoft.com/office/powerpoint/2010/main" val="21208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2150"/>
            <a:ext cx="10515600" cy="1700867"/>
          </a:xfrm>
        </p:spPr>
        <p:txBody>
          <a:bodyPr>
            <a:noAutofit/>
          </a:bodyPr>
          <a:lstStyle/>
          <a:p>
            <a:r>
              <a:rPr lang="en-US" sz="4800" dirty="0"/>
              <a:t>DISADVANTAGES OF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5371"/>
            <a:ext cx="10515600" cy="4021592"/>
          </a:xfrm>
        </p:spPr>
        <p:txBody>
          <a:bodyPr/>
          <a:lstStyle/>
          <a:p>
            <a:r>
              <a:rPr lang="en-US" dirty="0"/>
              <a:t>Not ideal for object-oriented data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5F46F-4E72-494E-B1C4-A2191D644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823" y="2962646"/>
            <a:ext cx="5990354" cy="306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1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749287"/>
          </a:xfrm>
        </p:spPr>
        <p:txBody>
          <a:bodyPr>
            <a:noAutofit/>
          </a:bodyPr>
          <a:lstStyle/>
          <a:p>
            <a:r>
              <a:rPr lang="en-US" sz="4800" dirty="0"/>
              <a:t>DISADVANTAGES OF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2267"/>
            <a:ext cx="10515600" cy="3934695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Data models that require large number of joins to fully traverse the schema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Can be messy, confusing, expensive and affect structure of stored procedures, views,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2CA92-2D62-44E6-BEE6-276C2A8B6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447" y="3866350"/>
            <a:ext cx="3751238" cy="231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2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6247"/>
            <a:ext cx="10515600" cy="1741336"/>
          </a:xfrm>
        </p:spPr>
        <p:txBody>
          <a:bodyPr>
            <a:noAutofit/>
          </a:bodyPr>
          <a:lstStyle/>
          <a:p>
            <a:r>
              <a:rPr lang="en-US" sz="4800" dirty="0"/>
              <a:t>ADVANTAGES OF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7095"/>
            <a:ext cx="10515600" cy="4285753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Allows for consistent, isolated and durable storage of big data</a:t>
            </a:r>
          </a:p>
          <a:p>
            <a:pPr>
              <a:lnSpc>
                <a:spcPct val="114000"/>
              </a:lnSpc>
            </a:pPr>
            <a:r>
              <a:rPr lang="en-US" dirty="0"/>
              <a:t>Data safety sue to defined schema and strict constraint checks (i.e. column types, uniqueness constraints, referential integrity)</a:t>
            </a:r>
          </a:p>
          <a:p>
            <a:pPr>
              <a:lnSpc>
                <a:spcPct val="114000"/>
              </a:lnSpc>
            </a:pPr>
            <a:r>
              <a:rPr lang="en-US" dirty="0"/>
              <a:t>Sever toolkits: 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Triggers, stored procedures, advanced indexes, views and more</a:t>
            </a:r>
          </a:p>
        </p:txBody>
      </p:sp>
    </p:spTree>
    <p:extLst>
      <p:ext uri="{BB962C8B-B14F-4D97-AF65-F5344CB8AC3E}">
        <p14:creationId xmlns:p14="http://schemas.microsoft.com/office/powerpoint/2010/main" val="16809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9556-3824-4F2D-A532-C8F4CD33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955"/>
            <a:ext cx="10515600" cy="1491670"/>
          </a:xfrm>
        </p:spPr>
        <p:txBody>
          <a:bodyPr>
            <a:normAutofit/>
          </a:bodyPr>
          <a:lstStyle/>
          <a:p>
            <a:r>
              <a:rPr lang="en-US" sz="8000" dirty="0"/>
              <a:t>THANK YOU…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6AE3-6E91-4BF3-AC28-C41B0D37A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Dr. King (my advisor)</a:t>
            </a:r>
          </a:p>
          <a:p>
            <a:pPr>
              <a:lnSpc>
                <a:spcPct val="150000"/>
              </a:lnSpc>
            </a:pPr>
            <a:r>
              <a:rPr lang="en-US" dirty="0"/>
              <a:t>Dr. Redl &amp; Ms. Nakamura for their support</a:t>
            </a:r>
          </a:p>
          <a:p>
            <a:pPr>
              <a:lnSpc>
                <a:spcPct val="150000"/>
              </a:lnSpc>
            </a:pPr>
            <a:r>
              <a:rPr lang="en-US" dirty="0"/>
              <a:t>Department of Mathematics and Statistics (Ms. Russell) for allowing me to print A LOT of pages for my full paper report</a:t>
            </a:r>
          </a:p>
          <a:p>
            <a:pPr>
              <a:lnSpc>
                <a:spcPct val="150000"/>
              </a:lnSpc>
            </a:pPr>
            <a:r>
              <a:rPr lang="en-US" dirty="0"/>
              <a:t>Student audience and professors (yes YOU)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9E118-7A7A-4B16-81F5-A40888621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053" y="5336347"/>
            <a:ext cx="1347250" cy="84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0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430"/>
          </a:xfrm>
        </p:spPr>
        <p:txBody>
          <a:bodyPr/>
          <a:lstStyle/>
          <a:p>
            <a:r>
              <a:rPr lang="en-US" sz="4800" dirty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3557"/>
            <a:ext cx="10515600" cy="4904508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/>
              <a:t>Types of data that might affect what EDA technique to use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Structured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High degree or organization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Numerical or categorical data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E.g. phone numbers and gender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Unstructured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E.g. photos, images, audio, language text (free text)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Simply not structured</a:t>
            </a:r>
          </a:p>
          <a:p>
            <a:pPr lvl="3">
              <a:lnSpc>
                <a:spcPct val="114000"/>
              </a:lnSpc>
            </a:pPr>
            <a:r>
              <a:rPr lang="en-US" dirty="0"/>
              <a:t>Uses deep learning algorithms to work with such data</a:t>
            </a:r>
          </a:p>
        </p:txBody>
      </p:sp>
    </p:spTree>
    <p:extLst>
      <p:ext uri="{BB962C8B-B14F-4D97-AF65-F5344CB8AC3E}">
        <p14:creationId xmlns:p14="http://schemas.microsoft.com/office/powerpoint/2010/main" val="167335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608"/>
            <a:ext cx="10515600" cy="1120774"/>
          </a:xfrm>
        </p:spPr>
        <p:txBody>
          <a:bodyPr>
            <a:normAutofit/>
          </a:bodyPr>
          <a:lstStyle/>
          <a:p>
            <a:r>
              <a:rPr lang="en-US" sz="4800" dirty="0"/>
              <a:t>STRUCTURED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392382"/>
            <a:ext cx="5181600" cy="4784581"/>
          </a:xfrm>
        </p:spPr>
        <p:txBody>
          <a:bodyPr>
            <a:normAutofit/>
          </a:bodyPr>
          <a:lstStyle/>
          <a:p>
            <a:pPr>
              <a:lnSpc>
                <a:spcPct val="124000"/>
              </a:lnSpc>
            </a:pPr>
            <a:r>
              <a:rPr lang="en-US" dirty="0"/>
              <a:t>Categorical statistical visualizations:</a:t>
            </a:r>
          </a:p>
          <a:p>
            <a:pPr lvl="1">
              <a:lnSpc>
                <a:spcPct val="124000"/>
              </a:lnSpc>
            </a:pPr>
            <a:r>
              <a:rPr lang="en-US" dirty="0"/>
              <a:t>Frequency plots/tables</a:t>
            </a:r>
          </a:p>
          <a:p>
            <a:pPr lvl="1">
              <a:lnSpc>
                <a:spcPct val="124000"/>
              </a:lnSpc>
            </a:pPr>
            <a:r>
              <a:rPr lang="en-US" dirty="0"/>
              <a:t>Pie charts</a:t>
            </a:r>
          </a:p>
          <a:p>
            <a:pPr lvl="1">
              <a:lnSpc>
                <a:spcPct val="124000"/>
              </a:lnSpc>
            </a:pPr>
            <a:r>
              <a:rPr lang="en-US" dirty="0"/>
              <a:t>Bar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392382"/>
            <a:ext cx="5181600" cy="5340927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/>
              <a:t>Numeric statistical visualizations: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boxplots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Bar charts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Histogram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Summary/descriptive statistics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Mean, median, mode, min/max, standard deviation, variance, percentiles, coefficient of determination</a:t>
            </a:r>
          </a:p>
        </p:txBody>
      </p:sp>
    </p:spTree>
    <p:extLst>
      <p:ext uri="{BB962C8B-B14F-4D97-AF65-F5344CB8AC3E}">
        <p14:creationId xmlns:p14="http://schemas.microsoft.com/office/powerpoint/2010/main" val="329170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2899"/>
            <a:ext cx="10515600" cy="1525658"/>
          </a:xfrm>
        </p:spPr>
        <p:txBody>
          <a:bodyPr>
            <a:noAutofit/>
          </a:bodyPr>
          <a:lstStyle/>
          <a:p>
            <a:r>
              <a:rPr lang="en-US" sz="4800" dirty="0"/>
              <a:t>MAKING ASSUMPTIONS FOR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24216"/>
            <a:ext cx="10515600" cy="4675367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Two types of assumptions that can affect the validity of analysis: technical and business</a:t>
            </a:r>
          </a:p>
          <a:p>
            <a:pPr>
              <a:lnSpc>
                <a:spcPct val="114000"/>
              </a:lnSpc>
            </a:pPr>
            <a:r>
              <a:rPr lang="en-US" dirty="0"/>
              <a:t>The validation of these assumptions affects the predictive models and interpretation produced to answer business-related or specific problem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If not accurate, could result in poor predictions and incorrect conclusions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Data scientist/analyst get better view of data definition/structure after validation</a:t>
            </a:r>
          </a:p>
        </p:txBody>
      </p:sp>
    </p:spTree>
    <p:extLst>
      <p:ext uri="{BB962C8B-B14F-4D97-AF65-F5344CB8AC3E}">
        <p14:creationId xmlns:p14="http://schemas.microsoft.com/office/powerpoint/2010/main" val="7218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TECHNICAL ASSUMPTIONS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Assumptions are assessed to help determine appropriate analytical models and algorithms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No collinearity between variables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Variance in data that is independent of the data’s value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Missing or corrupted data</a:t>
            </a:r>
          </a:p>
        </p:txBody>
      </p:sp>
      <p:sp>
        <p:nvSpPr>
          <p:cNvPr id="7" name="Cloud 6"/>
          <p:cNvSpPr/>
          <p:nvPr/>
        </p:nvSpPr>
        <p:spPr>
          <a:xfrm>
            <a:off x="7831282" y="4337773"/>
            <a:ext cx="3522518" cy="183919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Baskerville Old Face" panose="02020602080505020303" pitchFamily="18" charset="0"/>
              </a:rPr>
              <a:t>Assumption without validation is a danger zone.</a:t>
            </a:r>
          </a:p>
        </p:txBody>
      </p:sp>
    </p:spTree>
    <p:extLst>
      <p:ext uri="{BB962C8B-B14F-4D97-AF65-F5344CB8AC3E}">
        <p14:creationId xmlns:p14="http://schemas.microsoft.com/office/powerpoint/2010/main" val="49967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BUSINESS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Bit more elusive or intuitive than technical assumptions</a:t>
            </a:r>
          </a:p>
          <a:p>
            <a:pPr>
              <a:lnSpc>
                <a:spcPct val="114000"/>
              </a:lnSpc>
            </a:pPr>
            <a:r>
              <a:rPr lang="en-US" dirty="0"/>
              <a:t>Can be deeply entangled with the problem and how it is framed</a:t>
            </a:r>
          </a:p>
          <a:p>
            <a:pPr>
              <a:lnSpc>
                <a:spcPct val="114000"/>
              </a:lnSpc>
            </a:pPr>
            <a:r>
              <a:rPr lang="en-US" dirty="0"/>
              <a:t>Analysts may already have experience in the applicable industry or business field so assumptions may stem from experience</a:t>
            </a:r>
          </a:p>
        </p:txBody>
      </p:sp>
      <p:sp>
        <p:nvSpPr>
          <p:cNvPr id="7" name="Cloud 6"/>
          <p:cNvSpPr/>
          <p:nvPr/>
        </p:nvSpPr>
        <p:spPr>
          <a:xfrm>
            <a:off x="7831282" y="4337773"/>
            <a:ext cx="3522518" cy="183919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Baskerville Old Face" panose="02020602080505020303" pitchFamily="18" charset="0"/>
              </a:rPr>
              <a:t>Assumption without validation is a danger zone.</a:t>
            </a:r>
          </a:p>
        </p:txBody>
      </p:sp>
    </p:spTree>
    <p:extLst>
      <p:ext uri="{BB962C8B-B14F-4D97-AF65-F5344CB8AC3E}">
        <p14:creationId xmlns:p14="http://schemas.microsoft.com/office/powerpoint/2010/main" val="113346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TOOLS FOR 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Relational data model (SQL)</a:t>
            </a:r>
          </a:p>
        </p:txBody>
      </p:sp>
    </p:spTree>
    <p:extLst>
      <p:ext uri="{BB962C8B-B14F-4D97-AF65-F5344CB8AC3E}">
        <p14:creationId xmlns:p14="http://schemas.microsoft.com/office/powerpoint/2010/main" val="154390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mark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atermark design slides.potx" id="{155DE50B-7050-4C94-A1E2-D1CB6BE7200C}" vid="{CB226315-F714-4862-AA2D-99A0B670FE32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 design slides</Template>
  <TotalTime>408</TotalTime>
  <Words>1452</Words>
  <Application>Microsoft Office PowerPoint</Application>
  <PresentationFormat>Widescreen</PresentationFormat>
  <Paragraphs>202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Baskerville Old Face</vt:lpstr>
      <vt:lpstr>Calibri</vt:lpstr>
      <vt:lpstr>Century Gothic</vt:lpstr>
      <vt:lpstr>Consolas</vt:lpstr>
      <vt:lpstr>Garamond</vt:lpstr>
      <vt:lpstr>Times New Roman</vt:lpstr>
      <vt:lpstr>Wingdings</vt:lpstr>
      <vt:lpstr>Watermark Design Template</vt:lpstr>
      <vt:lpstr>Exploratory Data Analysis in Python, R and SQL</vt:lpstr>
      <vt:lpstr>OBJECTIVES</vt:lpstr>
      <vt:lpstr>DEFINITION</vt:lpstr>
      <vt:lpstr>DEFINITION</vt:lpstr>
      <vt:lpstr>STRUCTURED DATA</vt:lpstr>
      <vt:lpstr>MAKING ASSUMPTIONS FOR ANALYSIS</vt:lpstr>
      <vt:lpstr>TECHNICAL ASSUMPTIONS</vt:lpstr>
      <vt:lpstr>BUSINESS ASSUMPTIONS</vt:lpstr>
      <vt:lpstr>TOOLS FOR DATA EXPLORATION</vt:lpstr>
      <vt:lpstr>R</vt:lpstr>
      <vt:lpstr>R</vt:lpstr>
      <vt:lpstr>RStudio</vt:lpstr>
      <vt:lpstr>R Markdown</vt:lpstr>
      <vt:lpstr>ggplot2</vt:lpstr>
      <vt:lpstr>ggplot2 (continued)</vt:lpstr>
      <vt:lpstr>PYTHON</vt:lpstr>
      <vt:lpstr>NumPy</vt:lpstr>
      <vt:lpstr>NumPy (continued)</vt:lpstr>
      <vt:lpstr>Pandas</vt:lpstr>
      <vt:lpstr>Matplotlib</vt:lpstr>
      <vt:lpstr>IPython and Jupyter Notebook</vt:lpstr>
      <vt:lpstr>RELATIONAL DATABASES</vt:lpstr>
      <vt:lpstr>SQL</vt:lpstr>
      <vt:lpstr>SQL (continued)</vt:lpstr>
      <vt:lpstr>SQL – PROJECTION</vt:lpstr>
      <vt:lpstr>SQL - FILTERS</vt:lpstr>
      <vt:lpstr>SQL - JOINS</vt:lpstr>
      <vt:lpstr>SQL – AGGREGATE OPERATIONS</vt:lpstr>
      <vt:lpstr>PowerPoint Presentation</vt:lpstr>
      <vt:lpstr>DISADVANTAGES OF RELATIONAL DATABASES</vt:lpstr>
      <vt:lpstr>DISADVANTAGES OF RELATIONAL DATABASES</vt:lpstr>
      <vt:lpstr>ADVANTAGES OF RELATIONAL DATABASES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in Python, R and SQL</dc:title>
  <dc:creator>Dorcas Mbaeri</dc:creator>
  <cp:lastModifiedBy>Dorcas Mbaeri</cp:lastModifiedBy>
  <cp:revision>16</cp:revision>
  <dcterms:created xsi:type="dcterms:W3CDTF">2018-05-01T20:58:18Z</dcterms:created>
  <dcterms:modified xsi:type="dcterms:W3CDTF">2018-05-02T05:13:48Z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