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63" r:id="rId5"/>
    <p:sldId id="259" r:id="rId6"/>
    <p:sldId id="264" r:id="rId7"/>
    <p:sldId id="286" r:id="rId8"/>
    <p:sldId id="267" r:id="rId9"/>
    <p:sldId id="260" r:id="rId10"/>
    <p:sldId id="270" r:id="rId11"/>
    <p:sldId id="271" r:id="rId12"/>
    <p:sldId id="28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91" r:id="rId25"/>
    <p:sldId id="292" r:id="rId26"/>
    <p:sldId id="293" r:id="rId27"/>
    <p:sldId id="266" r:id="rId28"/>
    <p:sldId id="288" r:id="rId29"/>
    <p:sldId id="289" r:id="rId30"/>
    <p:sldId id="290" r:id="rId31"/>
    <p:sldId id="294" r:id="rId32"/>
    <p:sldId id="295" r:id="rId33"/>
    <p:sldId id="296" r:id="rId34"/>
    <p:sldId id="261" r:id="rId35"/>
    <p:sldId id="268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7BC2B-B245-49AC-8B71-A70533B4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2FFFD-D49A-4230-898D-081C722B7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5B399F-1CFA-4E34-AC41-D703AC52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16/12/2019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F65FF-43A4-44A4-A07F-18760802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2AE6A-DE46-4AFB-9E3F-65166BA4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9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7488F-22FA-413F-BE92-B3A75487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386D20-0D45-4EFD-8750-7398CB099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59409-21BD-4BAA-90B9-13BD2C00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33166-A3D0-459A-9173-86D40415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EB06A-7096-4769-865E-057CA10F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71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38D19E-498E-43F0-93CE-653895284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1B0CB2-5AB0-47B7-9059-3DE3F1786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CD165-6827-498E-8E20-C874B291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EE042-77BC-405F-A8C4-BFCF91AF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F24B7-1F3A-4BCF-A5FC-75E7BE1D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23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2B7BF-4B90-4E64-88FC-EDF83ED9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54059-ED6A-4294-BE1C-F61908EB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5D62B-1570-4D9F-8C51-042A6F04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D60771-AC21-4D0E-8530-A8004BB4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1DB74-9A43-4BAE-B7D8-337A779E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0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3F94B-4290-4BC8-91E7-666B755A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BAD74A-F074-42AE-BC6E-41AAA5EF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BCB85-34FB-45CE-9867-6104EBAA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923D1-892B-43CF-9CB4-01E0964E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4A484-CD5E-4F45-A416-E07D370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81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5A3D2-6054-409F-A2E3-3B68DE06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4BB15-7152-4F51-9BFC-41B382F49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478314-1EA7-48E9-9179-78F16784C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40697F-D4FE-472C-B656-BED81164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B505FE-1B1D-4852-A4B3-F2C72941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6ED393-E1F3-4194-93EB-53229EA9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23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34CC5-3718-451E-BA11-F597C82D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D87A8E-BBB1-42AE-9D3C-7EDBBB43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ADF34B-C8AE-4BD5-A3BA-3C8FF76BE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970A6C-D577-4B3B-BD4C-A302E4BC8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C8E39D-56FA-4F28-96FE-5EA1DBB3C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EB0EC9-8922-4631-B90F-E4DAC59E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AC753B-BB4B-4512-9824-BEAE5813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D8136D-9AD1-42CB-9E93-48454AD1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12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5E47D-A2BA-4FC3-9606-3F247DA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B51A6-CF6E-4094-9610-74CDCB26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3E0FFE-8FE2-44BF-9F45-3C5FD5E3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85FB8A-FE51-4EAA-9C9C-A8BB7EB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92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661F89-5FAA-4E1F-9A48-A0522BA4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B2E384-86EE-4427-B5B3-48BC4FA2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6B740B-4D35-4A5D-A81B-63C4840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12512-55FD-43FC-ACE3-0B6C87DD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9AE5C-CE6D-4EEE-87C7-1FF57F2B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61CA43-76D3-487D-B503-F296714D9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7B4F27-718E-4D2F-89D8-36D99CD1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C8728A-5760-4A27-812D-C8B2CF0A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E0F92-5080-48ED-AC03-B54EC39C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82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FD211-2C51-4673-BF7D-62C00373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2E63C6-7EBA-442C-B154-A683C473A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F6420-625C-44C3-9515-9E429D24A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6F9A6B-6F88-4D53-B2BA-94546B8C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1212-8BEE-4784-849A-E77959838720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13E95-F638-4458-9180-5AB28A2A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4BB33A-2ABB-4878-9E0F-B99532D0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23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alpha val="50000"/>
                <a:lumMod val="1000"/>
                <a:lumOff val="99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84F823-720D-498A-A64F-CE804A12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40BEAB-9024-46DE-8CDE-C74EEEE1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B2AC5-EDE8-48E2-BC66-D1F50A8E2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16/12/2019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FC4BE7-F583-4EE5-9A81-1C8877633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46DA1-04DA-419E-BC5F-AA0CFDE2D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159C-6BD7-46D3-AC35-3E0A47933FA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53274" y="49213"/>
            <a:ext cx="976761" cy="1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9419" y="3167390"/>
            <a:ext cx="10153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>
                <a:latin typeface="Trebuchet MS" panose="020B0603020202020204" pitchFamily="34" charset="0"/>
              </a:rPr>
              <a:t>Gerenciamento e Publicação do Acervo do Museu Dom João VI</a:t>
            </a:r>
          </a:p>
        </p:txBody>
      </p:sp>
      <p:sp>
        <p:nvSpPr>
          <p:cNvPr id="3" name="Retângulo 2"/>
          <p:cNvSpPr/>
          <p:nvPr/>
        </p:nvSpPr>
        <p:spPr>
          <a:xfrm>
            <a:off x="244642" y="2540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Universidade do Estado do Rio de Janeiro</a:t>
            </a:r>
          </a:p>
          <a:p>
            <a:r>
              <a:rPr lang="pt-BR" dirty="0">
                <a:latin typeface="Trebuchet MS" panose="020B0603020202020204" pitchFamily="34" charset="0"/>
              </a:rPr>
              <a:t>Centro de Tecnologia e Ciências</a:t>
            </a:r>
          </a:p>
          <a:p>
            <a:r>
              <a:rPr lang="pt-BR" dirty="0">
                <a:latin typeface="Trebuchet MS" panose="020B0603020202020204" pitchFamily="34" charset="0"/>
              </a:rPr>
              <a:t>Faculdade de Engenharia</a:t>
            </a:r>
          </a:p>
          <a:p>
            <a:r>
              <a:rPr lang="pt-BR" dirty="0">
                <a:latin typeface="Trebuchet MS" panose="020B0603020202020204" pitchFamily="34" charset="0"/>
              </a:rPr>
              <a:t>Departamento de Sistemas e Computação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4642" y="6155976"/>
            <a:ext cx="440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Orientador: Prof. Dr. João Araújo Ribeiro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4642" y="5774612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Dennis Stuart </a:t>
            </a:r>
            <a:r>
              <a:rPr lang="pt-BR" dirty="0" err="1">
                <a:latin typeface="Trebuchet MS" panose="020B0603020202020204" pitchFamily="34" charset="0"/>
              </a:rPr>
              <a:t>McAllan</a:t>
            </a:r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6" y="2105561"/>
            <a:ext cx="81171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instalação é baseada em um perfil criado na sintaxe XML;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Foi utilizado o perfil validado para os </a:t>
            </a:r>
            <a:r>
              <a:rPr lang="pt-BR" i="1" dirty="0" err="1">
                <a:latin typeface="Trebuchet MS" panose="020B0603020202020204" pitchFamily="34" charset="0"/>
              </a:rPr>
              <a:t>Musées</a:t>
            </a:r>
            <a:r>
              <a:rPr lang="pt-BR" i="1" dirty="0">
                <a:latin typeface="Trebuchet MS" panose="020B0603020202020204" pitchFamily="34" charset="0"/>
              </a:rPr>
              <a:t> de France</a:t>
            </a:r>
            <a:r>
              <a:rPr lang="pt-BR" dirty="0">
                <a:latin typeface="Trebuchet MS" panose="020B0603020202020204" pitchFamily="34" charset="0"/>
              </a:rPr>
              <a:t>, o “</a:t>
            </a:r>
            <a:r>
              <a:rPr lang="pt-BR" dirty="0" err="1">
                <a:latin typeface="Trebuchet MS" panose="020B0603020202020204" pitchFamily="34" charset="0"/>
              </a:rPr>
              <a:t>joconde</a:t>
            </a:r>
            <a:r>
              <a:rPr lang="pt-BR" dirty="0">
                <a:latin typeface="Trebuchet MS" panose="020B0603020202020204" pitchFamily="34" charset="0"/>
              </a:rPr>
              <a:t>”, editando o mesmo para atender ao catálogo e necessidades do </a:t>
            </a:r>
            <a:r>
              <a:rPr lang="pt-BR" b="1" dirty="0">
                <a:latin typeface="Trebuchet MS" panose="020B0603020202020204" pitchFamily="34" charset="0"/>
              </a:rPr>
              <a:t>Museu D. João VI;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Revisado após reuniões com a equipe responsável pelo Museu, a ficha dos objetos ficou com as seguintes seções: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Identificação Física;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Análise Histórica e Estilística;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Mídia;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Relacionamentos;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Direito de Acesso;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Resumo.</a:t>
            </a:r>
          </a:p>
        </p:txBody>
      </p:sp>
    </p:spTree>
    <p:extLst>
      <p:ext uri="{BB962C8B-B14F-4D97-AF65-F5344CB8AC3E}">
        <p14:creationId xmlns:p14="http://schemas.microsoft.com/office/powerpoint/2010/main" val="302135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Instalação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ACBC32-2582-4A88-9166-51B1833B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97" y="1716237"/>
            <a:ext cx="7630205" cy="439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9344B1F-2A85-4004-AD02-9467300E11CD}"/>
              </a:ext>
            </a:extLst>
          </p:cNvPr>
          <p:cNvSpPr txBox="1"/>
          <p:nvPr/>
        </p:nvSpPr>
        <p:spPr>
          <a:xfrm>
            <a:off x="2037416" y="6151497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1 – Exemplo de Ficha de um objeto</a:t>
            </a:r>
          </a:p>
        </p:txBody>
      </p:sp>
    </p:spTree>
    <p:extLst>
      <p:ext uri="{BB962C8B-B14F-4D97-AF65-F5344CB8AC3E}">
        <p14:creationId xmlns:p14="http://schemas.microsoft.com/office/powerpoint/2010/main" val="205091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6" y="1476720"/>
            <a:ext cx="81171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Utiliza o GNU </a:t>
            </a:r>
            <a:r>
              <a:rPr lang="pt-BR" dirty="0" err="1">
                <a:latin typeface="Trebuchet MS" panose="020B0603020202020204" pitchFamily="34" charset="0"/>
              </a:rPr>
              <a:t>GetText</a:t>
            </a:r>
            <a:r>
              <a:rPr lang="pt-BR" dirty="0">
                <a:latin typeface="Trebuchet MS" panose="020B0603020202020204" pitchFamily="34" charset="0"/>
              </a:rPr>
              <a:t> para gerenciar as traduções dos arquivos das interfaces com o usuário e arquivos de configuração;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Foram traduzidos 6444 textos no Providence e 4655 no </a:t>
            </a:r>
            <a:r>
              <a:rPr lang="pt-BR" dirty="0" err="1">
                <a:latin typeface="Trebuchet MS" panose="020B0603020202020204" pitchFamily="34" charset="0"/>
              </a:rPr>
              <a:t>Pawtucket</a:t>
            </a:r>
            <a:r>
              <a:rPr lang="pt-BR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D0C837-8A21-418F-8CBA-993FEE95F273}"/>
              </a:ext>
            </a:extLst>
          </p:cNvPr>
          <p:cNvSpPr txBox="1"/>
          <p:nvPr/>
        </p:nvSpPr>
        <p:spPr>
          <a:xfrm>
            <a:off x="2037416" y="6418905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2 - Tela do </a:t>
            </a:r>
            <a:r>
              <a:rPr lang="pt-BR" dirty="0" err="1">
                <a:latin typeface="Trebuchet MS" panose="020B0603020202020204" pitchFamily="34" charset="0"/>
              </a:rPr>
              <a:t>Poedit</a:t>
            </a:r>
            <a:r>
              <a:rPr lang="pt-BR" dirty="0">
                <a:latin typeface="Trebuchet MS" panose="020B0603020202020204" pitchFamily="34" charset="0"/>
              </a:rPr>
              <a:t> - Programa utilizado para tradução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CEBB6F-96D1-4DE2-BF5F-B68E2028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68" y="2607104"/>
            <a:ext cx="7269063" cy="373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5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5" y="1876441"/>
            <a:ext cx="811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Painel Inicial do Providence;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Menu Criar;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Menu Encontrar;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Menu Gerir;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Menu Importar;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Menu Histórico;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Barra de Pesquisa Rápida.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7A0654-DA9D-42DF-B433-27E33035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3" y="4444662"/>
            <a:ext cx="9926972" cy="130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8F47E5-FBBB-40DE-8213-B05E3974B0CC}"/>
              </a:ext>
            </a:extLst>
          </p:cNvPr>
          <p:cNvSpPr txBox="1"/>
          <p:nvPr/>
        </p:nvSpPr>
        <p:spPr>
          <a:xfrm>
            <a:off x="2037415" y="5816887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3 – Tela Inicial do Providence</a:t>
            </a:r>
          </a:p>
        </p:txBody>
      </p:sp>
    </p:spTree>
    <p:extLst>
      <p:ext uri="{BB962C8B-B14F-4D97-AF65-F5344CB8AC3E}">
        <p14:creationId xmlns:p14="http://schemas.microsoft.com/office/powerpoint/2010/main" val="146276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Painel Inicial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5" y="2161668"/>
            <a:ext cx="81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Disponibilização de</a:t>
            </a:r>
            <a:r>
              <a:rPr lang="pt-BR" i="1" dirty="0">
                <a:latin typeface="Trebuchet MS" panose="020B0603020202020204" pitchFamily="34" charset="0"/>
              </a:rPr>
              <a:t> widgets </a:t>
            </a:r>
            <a:r>
              <a:rPr lang="pt-BR" dirty="0">
                <a:latin typeface="Trebuchet MS" panose="020B0603020202020204" pitchFamily="34" charset="0"/>
              </a:rPr>
              <a:t>de diferentes funcionalidades para a criação da interface de sistema de monitoração e gerenciamento de dados;</a:t>
            </a:r>
            <a:endParaRPr lang="pt-BR" i="1" dirty="0">
              <a:latin typeface="Trebuchet MS" panose="020B0603020202020204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34DC72-C631-4F76-9F83-5486AFDF1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7105" y="2993968"/>
            <a:ext cx="5157787" cy="3204084"/>
          </a:xfrm>
        </p:spPr>
        <p:txBody>
          <a:bodyPr numCol="2" spcCol="108000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Formulário de Pesquisa Avançada;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Relógio;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Contadores;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Acessos Recentes;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Links;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 err="1">
                <a:latin typeface="Trebuchet MS" panose="020B0603020202020204" pitchFamily="34" charset="0"/>
              </a:rPr>
              <a:t>lol</a:t>
            </a:r>
            <a:r>
              <a:rPr lang="pt-BR" sz="1500" dirty="0">
                <a:latin typeface="Trebuchet MS" panose="020B0603020202020204" pitchFamily="34" charset="0"/>
              </a:rPr>
              <a:t> Katz;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Mensagem do dia;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Caixa de Notificação;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Pesquisa por Seleção;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Objetos em Observação;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Objeto Aleatório;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Alterações Recentes;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Comentários;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Inscrições;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Etiquetas;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Criados recentemente;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Registros por Estado;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Gravar pesquisas;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500" dirty="0">
                <a:latin typeface="Trebuchet MS" panose="020B0603020202020204" pitchFamily="34" charset="0"/>
              </a:rPr>
              <a:t>Estado de Processamento.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4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Menu Criar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5" y="1826108"/>
            <a:ext cx="811716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Utilizado para criação de novo item ou ação relativa ao banco de dados. As seguintes opções encontram-se no Menu Criar:</a:t>
            </a:r>
          </a:p>
          <a:p>
            <a:pPr algn="just"/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Objeto:</a:t>
            </a:r>
            <a:r>
              <a:rPr lang="pt-BR" sz="1400" dirty="0">
                <a:latin typeface="Trebuchet MS" panose="020B0603020202020204" pitchFamily="34" charset="0"/>
              </a:rPr>
              <a:t> Criação de novo objeto contido no Acervo Museológico ou Arquivístico.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Entidade:</a:t>
            </a:r>
            <a:r>
              <a:rPr lang="pt-BR" sz="1400" dirty="0">
                <a:latin typeface="Trebuchet MS" panose="020B0603020202020204" pitchFamily="34" charset="0"/>
              </a:rPr>
              <a:t> Criação de uma entidade, que pode ser uma Família, Organização ou Pessoa Física.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Lugar:</a:t>
            </a:r>
            <a:r>
              <a:rPr lang="pt-BR" sz="1400" dirty="0">
                <a:latin typeface="Trebuchet MS" panose="020B0603020202020204" pitchFamily="34" charset="0"/>
              </a:rPr>
              <a:t> Criação de um novo lugar como País, Estado ou Cidade.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Coleção:</a:t>
            </a:r>
            <a:r>
              <a:rPr lang="pt-BR" sz="1400" dirty="0">
                <a:latin typeface="Trebuchet MS" panose="020B0603020202020204" pitchFamily="34" charset="0"/>
              </a:rPr>
              <a:t> Criação de coleções do Museu.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Localização:</a:t>
            </a:r>
            <a:r>
              <a:rPr lang="pt-BR" sz="1400" dirty="0">
                <a:latin typeface="Trebuchet MS" panose="020B0603020202020204" pitchFamily="34" charset="0"/>
              </a:rPr>
              <a:t> Criação de locais de armazenamento dos objetos do museu. É possível a criação de locais como sala, andar, prédio e caixa por exemplo.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Empréstimo:</a:t>
            </a:r>
            <a:r>
              <a:rPr lang="pt-BR" sz="1400" dirty="0">
                <a:latin typeface="Trebuchet MS" panose="020B0603020202020204" pitchFamily="34" charset="0"/>
              </a:rPr>
              <a:t> Criação de entradas e saídas por empréstimo.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Campanha de conferência de inventário, Evento, Exposição, Procedimento, Referência bibliográfica, Verificação de objeto no inventário:</a:t>
            </a:r>
            <a:r>
              <a:rPr lang="pt-BR" sz="1400" dirty="0">
                <a:latin typeface="Trebuchet MS" panose="020B0603020202020204" pitchFamily="34" charset="0"/>
              </a:rPr>
              <a:t> Criação de uma ocorrência relativa ao banco de dados.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34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Menu Encontrar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5" y="1919508"/>
            <a:ext cx="81171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Apresenta as mesmas opções listadas no Menu Criar. Três opções aparecem quando colocado o cursor do mouse nas opções: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Pesquisa Básica:</a:t>
            </a:r>
            <a:r>
              <a:rPr lang="pt-BR" sz="1400" dirty="0">
                <a:latin typeface="Trebuchet MS" panose="020B0603020202020204" pitchFamily="34" charset="0"/>
              </a:rPr>
              <a:t> Busca realizada por uma ou mais palavras, apresentação de histórico e gravação de pesquisa.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Pesquisa Avançada:</a:t>
            </a:r>
            <a:r>
              <a:rPr lang="pt-BR" sz="1400" dirty="0">
                <a:latin typeface="Trebuchet MS" panose="020B0603020202020204" pitchFamily="34" charset="0"/>
              </a:rPr>
              <a:t> Possibilidade de criação de critérios para pesquisa, também apresenta histórico e gravação de pesquisa.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b="1" dirty="0">
                <a:latin typeface="Trebuchet MS" panose="020B0603020202020204" pitchFamily="34" charset="0"/>
              </a:rPr>
              <a:t>Navegar:</a:t>
            </a:r>
            <a:r>
              <a:rPr lang="pt-BR" sz="1400" dirty="0">
                <a:latin typeface="Trebuchet MS" panose="020B0603020202020204" pitchFamily="34" charset="0"/>
              </a:rPr>
              <a:t> Pesquisa realizada pela escolha de filtros que podem se combinados entre si.</a:t>
            </a: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4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Menu Gerir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5" y="1859339"/>
            <a:ext cx="81171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Controle de todas as Definições e Configurações do Providence relativas a usuários e a banco de dados.</a:t>
            </a:r>
          </a:p>
          <a:p>
            <a:pPr algn="just"/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77E6CBB-6927-484F-971D-3B5898BFB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7105" y="2788734"/>
            <a:ext cx="5157787" cy="3204084"/>
          </a:xfrm>
        </p:spPr>
        <p:txBody>
          <a:bodyPr numCol="2" spcCol="1080000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Definições de Usuário;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Peças em Observação;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Ferramentas;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Equipes de Projeto;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Modelos de Visualização;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Seleções de Usuário;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Ferramentas de Pesquisa;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Meus Alertas de Metadados;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Conteúdo Gerado pelo Usuário;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Listas de Vocabulário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Exportadores;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Controle de acessos;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Pawtucket</a:t>
            </a:r>
            <a:r>
              <a:rPr lang="pt-BR" sz="1400" dirty="0">
                <a:latin typeface="Trebuchet MS" panose="020B0603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Registros;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Administração.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endParaRPr lang="pt-BR" sz="1400" dirty="0">
              <a:latin typeface="Trebuchet MS" panose="020B0603020202020204" pitchFamily="34" charset="0"/>
            </a:endParaRP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C42029DB-73EA-423F-8DCB-A4B25000F11B}"/>
              </a:ext>
            </a:extLst>
          </p:cNvPr>
          <p:cNvSpPr txBox="1">
            <a:spLocks/>
          </p:cNvSpPr>
          <p:nvPr/>
        </p:nvSpPr>
        <p:spPr>
          <a:xfrm>
            <a:off x="6728535" y="2579355"/>
            <a:ext cx="5157787" cy="320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7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E4931B-127A-408D-8C22-D4958C3E0D9F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Menu Importar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86326-B824-4A2B-847D-E39FE0A64D52}"/>
              </a:ext>
            </a:extLst>
          </p:cNvPr>
          <p:cNvSpPr txBox="1"/>
          <p:nvPr/>
        </p:nvSpPr>
        <p:spPr>
          <a:xfrm>
            <a:off x="2037415" y="1919508"/>
            <a:ext cx="8117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São apresentadas as opções Mídia, Dados, ULAN e </a:t>
            </a:r>
            <a:r>
              <a:rPr lang="pt-BR" dirty="0" err="1">
                <a:latin typeface="Trebuchet MS" panose="020B0603020202020204" pitchFamily="34" charset="0"/>
              </a:rPr>
              <a:t>WorldCat</a:t>
            </a:r>
            <a:r>
              <a:rPr lang="pt-BR" dirty="0">
                <a:latin typeface="Trebuchet MS" panose="020B060302020202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Mídia e Dados: utilizados para importação de dados de arquivos fornecidos pelo usuário.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ULAN e </a:t>
            </a:r>
            <a:r>
              <a:rPr lang="pt-BR" dirty="0" err="1">
                <a:latin typeface="Trebuchet MS" panose="020B0603020202020204" pitchFamily="34" charset="0"/>
              </a:rPr>
              <a:t>WorldCat</a:t>
            </a:r>
            <a:r>
              <a:rPr lang="pt-BR" dirty="0">
                <a:latin typeface="Trebuchet MS" panose="020B0603020202020204" pitchFamily="34" charset="0"/>
              </a:rPr>
              <a:t> se conectam a serviços web externos com os respectivos nomes para pesquisar e importar os resultados (não foram utilizados).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1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E4931B-127A-408D-8C22-D4958C3E0D9F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Site do Providence – Menu Histórico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86326-B824-4A2B-847D-E39FE0A64D52}"/>
              </a:ext>
            </a:extLst>
          </p:cNvPr>
          <p:cNvSpPr txBox="1"/>
          <p:nvPr/>
        </p:nvSpPr>
        <p:spPr>
          <a:xfrm>
            <a:off x="2037415" y="1927897"/>
            <a:ext cx="811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Apresenta os últimos itens visitados pelo usuário, separando os mesmos por tipo.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Facilita o encontro dos itens visitados recentemente por um usuário.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Permite verificar quais itens já foram visitados quando estiver realizando uma verificação do banco de dados sem a necessidade de abrir novamente o registro.</a:t>
            </a:r>
          </a:p>
        </p:txBody>
      </p:sp>
    </p:spTree>
    <p:extLst>
      <p:ext uri="{BB962C8B-B14F-4D97-AF65-F5344CB8AC3E}">
        <p14:creationId xmlns:p14="http://schemas.microsoft.com/office/powerpoint/2010/main" val="46025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SUMÁRIO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6356" y="1118932"/>
            <a:ext cx="81171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DESENVOLVIMENTO INICIAL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Histórico do Banco de Dados do Museu D. João 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Sistema de Gerenciamento de Conteúdo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Pesquisa e Escolha do SGC</a:t>
            </a:r>
          </a:p>
          <a:p>
            <a:pPr lvl="1"/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PROVIDENCE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O que é o Providence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Instalação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Site do Providence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Tratamento do Banco de Dados do Museu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Importação do Acervo para o Banco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Manutenção do Banco de Dados e Servidor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Relacionamento entre as Tabelas do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PAWTUCKET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O que é o </a:t>
            </a:r>
            <a:r>
              <a:rPr lang="pt-BR" sz="1400" dirty="0" err="1">
                <a:latin typeface="Trebuchet MS" panose="020B0603020202020204" pitchFamily="34" charset="0"/>
              </a:rPr>
              <a:t>Pawtucket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Instalação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Criação das Páginas de exibição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Pesquisa e Navegação pelo Acervo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CONCLUSÃO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Situação Atual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Recomendação e Melhorias</a:t>
            </a:r>
          </a:p>
        </p:txBody>
      </p:sp>
    </p:spTree>
    <p:extLst>
      <p:ext uri="{BB962C8B-B14F-4D97-AF65-F5344CB8AC3E}">
        <p14:creationId xmlns:p14="http://schemas.microsoft.com/office/powerpoint/2010/main" val="17357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E4931B-127A-408D-8C22-D4958C3E0D9F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Tratamento do Banco de Dados do Museu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C11F13-BEDC-4E3B-A8EE-FF58730B51D6}"/>
              </a:ext>
            </a:extLst>
          </p:cNvPr>
          <p:cNvSpPr txBox="1"/>
          <p:nvPr/>
        </p:nvSpPr>
        <p:spPr>
          <a:xfrm>
            <a:off x="2037415" y="1884068"/>
            <a:ext cx="811716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Etapa anterior à Importação dos Dados. O tratamento do banco de dados apresentou as seguintes etapas:</a:t>
            </a:r>
          </a:p>
          <a:p>
            <a:pPr algn="just"/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Revisão da Tabela do banco de dados original do Museu;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Remoção de registros duplicados e linhas em branco;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Modificação de alguns registros de datação para que o Providence pudesse importar corretamente os dados. Ex.: 193_ por 193- e 1927/28 por 1927-28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Dividir as informações referentes às dimensões de determinadas peças em campos diferentes;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Criação de 34 planilhas de Excel, uma para cada classe e subclasse registrada no Acervo do Museu;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Para o Acervo Arquivístico foi utilizada a tabela Arquivo que também foi revisada e corrigida. Para a coluna Notação foi adicionado o prefixo “A-” para diferenciar os registros do Acervo Museológico.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1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E4931B-127A-408D-8C22-D4958C3E0D9F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Importação do Acervo para o Banco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C11F13-BEDC-4E3B-A8EE-FF58730B51D6}"/>
              </a:ext>
            </a:extLst>
          </p:cNvPr>
          <p:cNvSpPr txBox="1"/>
          <p:nvPr/>
        </p:nvSpPr>
        <p:spPr>
          <a:xfrm>
            <a:off x="2037415" y="1869174"/>
            <a:ext cx="811716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Criação de Planilha de Mapeamento, contendo regras e definições e o tipo de informação a ser transferida;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Para cada categoria a ser importada foi criada uma planilha de mapeamento. Para o Acervo Museológico foram criados 34 planilhas e para o Acervo Arquivístico foram criadas 3 planilhas;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O arquivo de mapeamento informa o local de destino no banco de dados do </a:t>
            </a:r>
            <a:r>
              <a:rPr lang="pt-BR" dirty="0" err="1">
                <a:latin typeface="Trebuchet MS" panose="020B0603020202020204" pitchFamily="34" charset="0"/>
              </a:rPr>
              <a:t>Collective</a:t>
            </a:r>
            <a:r>
              <a:rPr lang="pt-BR" dirty="0">
                <a:latin typeface="Trebuchet MS" panose="020B0603020202020204" pitchFamily="34" charset="0"/>
              </a:rPr>
              <a:t> Access para cada coluna de dados de origem;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importação pode ser realizada através da interface gráfica do Providence ou por linha de comando no terminal do servidor.</a:t>
            </a:r>
          </a:p>
          <a:p>
            <a:pPr algn="just"/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5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C4298CF-2B33-4F88-B12D-BA25CB04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8" y="1565475"/>
            <a:ext cx="9507523" cy="4470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F8B8922-6ED4-467A-BA06-1B70DEDB1251}"/>
              </a:ext>
            </a:extLst>
          </p:cNvPr>
          <p:cNvSpPr txBox="1"/>
          <p:nvPr/>
        </p:nvSpPr>
        <p:spPr>
          <a:xfrm>
            <a:off x="2037415" y="6135669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4 – Exemplo de Planilha de Mapeamento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CD8108-C392-4D30-AD78-DA5BFF9BD718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Importação do Acervo para </a:t>
            </a:r>
            <a:r>
              <a:rPr lang="pt-BR" sz="2000" b="1">
                <a:latin typeface="Trebuchet MS" panose="020B0603020202020204" pitchFamily="34" charset="0"/>
              </a:rPr>
              <a:t>o Banco de Dados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AAB936-4A7C-4ED0-85BD-7D559AE407AA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Importação do Acervo para </a:t>
            </a:r>
            <a:r>
              <a:rPr lang="pt-BR" sz="2000" b="1">
                <a:latin typeface="Trebuchet MS" panose="020B0603020202020204" pitchFamily="34" charset="0"/>
              </a:rPr>
              <a:t>o Banco de Dados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1F08DE-8DF8-4E9F-879E-D55B5A99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47" y="1698396"/>
            <a:ext cx="7606106" cy="4575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3E769C9-926D-4A79-A4ED-0B6DA00D17CA}"/>
              </a:ext>
            </a:extLst>
          </p:cNvPr>
          <p:cNvSpPr txBox="1"/>
          <p:nvPr/>
        </p:nvSpPr>
        <p:spPr>
          <a:xfrm>
            <a:off x="2037415" y="6370561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5 – Tela de Importação</a:t>
            </a:r>
          </a:p>
        </p:txBody>
      </p:sp>
    </p:spTree>
    <p:extLst>
      <p:ext uri="{BB962C8B-B14F-4D97-AF65-F5344CB8AC3E}">
        <p14:creationId xmlns:p14="http://schemas.microsoft.com/office/powerpoint/2010/main" val="3348306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AAB936-4A7C-4ED0-85BD-7D559AE407AA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Manutenção do Banco de Dados e Servidor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9DCBD9-8CDE-4452-86E8-402729482BE2}"/>
              </a:ext>
            </a:extLst>
          </p:cNvPr>
          <p:cNvSpPr txBox="1"/>
          <p:nvPr/>
        </p:nvSpPr>
        <p:spPr>
          <a:xfrm>
            <a:off x="2037415" y="1869174"/>
            <a:ext cx="8117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Cópia de segurança dos dados do servidor;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Correções de erros encontrados.</a:t>
            </a:r>
          </a:p>
        </p:txBody>
      </p:sp>
    </p:spTree>
    <p:extLst>
      <p:ext uri="{BB962C8B-B14F-4D97-AF65-F5344CB8AC3E}">
        <p14:creationId xmlns:p14="http://schemas.microsoft.com/office/powerpoint/2010/main" val="893914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AAB936-4A7C-4ED0-85BD-7D559AE407AA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Relacionamento entre as Tabelas do Banco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9DAFD8-DAF1-43D0-8149-F4132E32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82" y="2566835"/>
            <a:ext cx="7602635" cy="3782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84E290A-9AA2-49A1-A035-8631AACE3BEC}"/>
              </a:ext>
            </a:extLst>
          </p:cNvPr>
          <p:cNvSpPr txBox="1"/>
          <p:nvPr/>
        </p:nvSpPr>
        <p:spPr>
          <a:xfrm>
            <a:off x="2037413" y="6414187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6 – Relacionamentos entre Tabelas do Projeto Original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FB1E16-A07E-43C3-8CBE-7B40FC6CD2BF}"/>
              </a:ext>
            </a:extLst>
          </p:cNvPr>
          <p:cNvSpPr txBox="1"/>
          <p:nvPr/>
        </p:nvSpPr>
        <p:spPr>
          <a:xfrm>
            <a:off x="2037414" y="1474671"/>
            <a:ext cx="81171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Não foi encontrado relacionamento entre as tabelas do projeto original;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1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As relações foram criadas analisando os dados contidos e as informações da documentação.</a:t>
            </a:r>
          </a:p>
        </p:txBody>
      </p:sp>
    </p:spTree>
    <p:extLst>
      <p:ext uri="{BB962C8B-B14F-4D97-AF65-F5344CB8AC3E}">
        <p14:creationId xmlns:p14="http://schemas.microsoft.com/office/powerpoint/2010/main" val="3222993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B5D6E96-8AB8-46AC-A390-A77A71F3A2D3}"/>
              </a:ext>
            </a:extLst>
          </p:cNvPr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AAB936-4A7C-4ED0-85BD-7D559AE407AA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Relacionamento entre as Tabelas do 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378212-74B5-4B01-BB0A-B6BACAAB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19" y="2694108"/>
            <a:ext cx="7719760" cy="362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472C1DE-2C1B-4274-AC43-30E817045CDD}"/>
              </a:ext>
            </a:extLst>
          </p:cNvPr>
          <p:cNvSpPr txBox="1"/>
          <p:nvPr/>
        </p:nvSpPr>
        <p:spPr>
          <a:xfrm>
            <a:off x="2037415" y="6370561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7 – Exemplo de Relacionamento de uma tabela do Providence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040189-E328-4586-91E6-A683FAB7B5DC}"/>
              </a:ext>
            </a:extLst>
          </p:cNvPr>
          <p:cNvSpPr txBox="1"/>
          <p:nvPr/>
        </p:nvSpPr>
        <p:spPr>
          <a:xfrm>
            <a:off x="2037414" y="1474671"/>
            <a:ext cx="8117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instalação do Providence contém 224 tabelas diferentes;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O controle e relacionamento entre elas é realizado pelo Providence baseado no perfil de instalação.</a:t>
            </a:r>
          </a:p>
        </p:txBody>
      </p:sp>
    </p:spTree>
    <p:extLst>
      <p:ext uri="{BB962C8B-B14F-4D97-AF65-F5344CB8AC3E}">
        <p14:creationId xmlns:p14="http://schemas.microsoft.com/office/powerpoint/2010/main" val="278938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O que é o </a:t>
            </a:r>
            <a:r>
              <a:rPr lang="pt-BR" sz="2000" b="1" dirty="0" err="1">
                <a:latin typeface="Trebuchet MS" panose="020B0603020202020204" pitchFamily="34" charset="0"/>
              </a:rPr>
              <a:t>Pawtucket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D0C837-8A21-418F-8CBA-993FEE95F273}"/>
              </a:ext>
            </a:extLst>
          </p:cNvPr>
          <p:cNvSpPr txBox="1"/>
          <p:nvPr/>
        </p:nvSpPr>
        <p:spPr>
          <a:xfrm>
            <a:off x="2037416" y="2105561"/>
            <a:ext cx="8117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Acessa o banco de dados do Providence, extraindo as informações necessárias para exibi-las em um site;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Controla as interações dos usuários, permitindo comentários, curtidas, e o </a:t>
            </a:r>
            <a:r>
              <a:rPr lang="pt-BR" i="1" dirty="0">
                <a:latin typeface="Trebuchet MS" panose="020B0603020202020204" pitchFamily="34" charset="0"/>
              </a:rPr>
              <a:t>download</a:t>
            </a:r>
            <a:r>
              <a:rPr lang="pt-BR" dirty="0">
                <a:latin typeface="Trebuchet MS" panose="020B0603020202020204" pitchFamily="34" charset="0"/>
              </a:rPr>
              <a:t> de fichas e resultados de pesquisas;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Só funciona em conjunto com o Providence.</a:t>
            </a:r>
          </a:p>
        </p:txBody>
      </p:sp>
    </p:spTree>
    <p:extLst>
      <p:ext uri="{BB962C8B-B14F-4D97-AF65-F5344CB8AC3E}">
        <p14:creationId xmlns:p14="http://schemas.microsoft.com/office/powerpoint/2010/main" val="715301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D0C837-8A21-418F-8CBA-993FEE95F273}"/>
              </a:ext>
            </a:extLst>
          </p:cNvPr>
          <p:cNvSpPr txBox="1"/>
          <p:nvPr/>
        </p:nvSpPr>
        <p:spPr>
          <a:xfrm>
            <a:off x="2037416" y="2049575"/>
            <a:ext cx="811716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Configurar acesso ao banco de dados do Providence;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Configuração das páginas através de um sistema de temas: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Tema padrão “</a:t>
            </a:r>
            <a:r>
              <a:rPr lang="pt-BR" sz="1400" i="1" dirty="0">
                <a:latin typeface="Trebuchet MS" panose="020B0603020202020204" pitchFamily="34" charset="0"/>
              </a:rPr>
              <a:t>default”</a:t>
            </a:r>
            <a:r>
              <a:rPr lang="pt-BR" sz="1400" dirty="0">
                <a:latin typeface="Trebuchet MS" panose="020B0603020202020204" pitchFamily="34" charset="0"/>
              </a:rPr>
              <a:t> com todos os arquivos necessários;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Criado tema </a:t>
            </a:r>
            <a:r>
              <a:rPr lang="pt-BR" sz="1400" i="1" dirty="0">
                <a:latin typeface="Trebuchet MS" panose="020B0603020202020204" pitchFamily="34" charset="0"/>
              </a:rPr>
              <a:t>“</a:t>
            </a:r>
            <a:r>
              <a:rPr lang="pt-BR" sz="1400" i="1" dirty="0" err="1">
                <a:latin typeface="Trebuchet MS" panose="020B0603020202020204" pitchFamily="34" charset="0"/>
              </a:rPr>
              <a:t>mdjvi</a:t>
            </a:r>
            <a:r>
              <a:rPr lang="pt-BR" sz="1400" i="1" dirty="0">
                <a:latin typeface="Trebuchet MS" panose="020B0603020202020204" pitchFamily="34" charset="0"/>
              </a:rPr>
              <a:t>”</a:t>
            </a:r>
            <a:r>
              <a:rPr lang="pt-BR" sz="1400" dirty="0">
                <a:latin typeface="Trebuchet MS" panose="020B0603020202020204" pitchFamily="34" charset="0"/>
              </a:rPr>
              <a:t> com os arquivos modificados;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Todo arquivo não presente no tema utilizado, será utilizada a versão do tema </a:t>
            </a:r>
            <a:r>
              <a:rPr lang="pt-BR" sz="1400" i="1" dirty="0">
                <a:latin typeface="Trebuchet MS" panose="020B0603020202020204" pitchFamily="34" charset="0"/>
              </a:rPr>
              <a:t>“default”</a:t>
            </a:r>
            <a:r>
              <a:rPr lang="pt-BR" sz="1400" dirty="0">
                <a:latin typeface="Trebuchet MS" panose="020B060302020202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Tema baseado no site do </a:t>
            </a:r>
            <a:r>
              <a:rPr lang="pt-BR" dirty="0" err="1">
                <a:latin typeface="Trebuchet MS" panose="020B0603020202020204" pitchFamily="34" charset="0"/>
              </a:rPr>
              <a:t>NovaMuse</a:t>
            </a:r>
            <a:r>
              <a:rPr lang="pt-BR" dirty="0">
                <a:latin typeface="Trebuchet MS" panose="020B0603020202020204" pitchFamily="34" charset="0"/>
              </a:rPr>
              <a:t>, que controla e exibe as coleções de mais de 50 museus da região de Nova </a:t>
            </a:r>
            <a:r>
              <a:rPr lang="pt-BR" dirty="0" err="1">
                <a:latin typeface="Trebuchet MS" panose="020B0603020202020204" pitchFamily="34" charset="0"/>
              </a:rPr>
              <a:t>Scotia</a:t>
            </a:r>
            <a:r>
              <a:rPr lang="pt-BR" dirty="0">
                <a:latin typeface="Trebuchet MS" panose="020B0603020202020204" pitchFamily="34" charset="0"/>
              </a:rPr>
              <a:t> no Canadá;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Removida a possibilidade de se criar contas no site;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Exibição de todos os objetos do Providence, independente do estado da opção “Acesso ao Público”.</a:t>
            </a:r>
          </a:p>
        </p:txBody>
      </p:sp>
    </p:spTree>
    <p:extLst>
      <p:ext uri="{BB962C8B-B14F-4D97-AF65-F5344CB8AC3E}">
        <p14:creationId xmlns:p14="http://schemas.microsoft.com/office/powerpoint/2010/main" val="394827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Criação das Páginas de Exibição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D0C837-8A21-418F-8CBA-993FEE95F273}"/>
              </a:ext>
            </a:extLst>
          </p:cNvPr>
          <p:cNvSpPr txBox="1"/>
          <p:nvPr/>
        </p:nvSpPr>
        <p:spPr>
          <a:xfrm>
            <a:off x="2037416" y="1911596"/>
            <a:ext cx="81171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Página inicial com fácil navegação, contendo as seguintes opções: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SOBRE;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EXPLORE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200" dirty="0">
                <a:latin typeface="Trebuchet MS" panose="020B0603020202020204" pitchFamily="34" charset="0"/>
              </a:rPr>
              <a:t>NAVEGAR;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200" dirty="0">
                <a:latin typeface="Trebuchet MS" panose="020B0603020202020204" pitchFamily="34" charset="0"/>
              </a:rPr>
              <a:t>PESQUISA AVANÇADA;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ACERVO ARQUIVOLÓGICO;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AJUDA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200" dirty="0">
                <a:latin typeface="Trebuchet MS" panose="020B0603020202020204" pitchFamily="34" charset="0"/>
              </a:rPr>
              <a:t>ACERVO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200" dirty="0">
                <a:latin typeface="Trebuchet MS" panose="020B0603020202020204" pitchFamily="34" charset="0"/>
              </a:rPr>
              <a:t>PLANEJE SUA VISITA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Barra de pesquisa rápida;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Navegação por categoria do objeto.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pesquisa rápida permite buscar pela informação em qualquer campo de qualquer item, seja ele um objeto, entidade ou um local.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3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37416" y="2551837"/>
            <a:ext cx="811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Projeto Original de Informatização de 1999;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Utilizava Microsoft Access 97;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Removido de operação devido a falta de suporte e atualização;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Foi recebido o arquivo Acervo_be.mdb com as tabelas do Acervo Arquivístico e Museológico.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B7E361-B479-4A31-A53C-E04AF955D2CE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Histórico do Banco de Dados do Museu D. João VI</a:t>
            </a:r>
          </a:p>
        </p:txBody>
      </p:sp>
    </p:spTree>
    <p:extLst>
      <p:ext uri="{BB962C8B-B14F-4D97-AF65-F5344CB8AC3E}">
        <p14:creationId xmlns:p14="http://schemas.microsoft.com/office/powerpoint/2010/main" val="1697954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Criação das Páginas de Exibição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24" y="1501025"/>
            <a:ext cx="7525152" cy="189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24" y="3376815"/>
            <a:ext cx="7525152" cy="2912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DE8AFCA-2C6C-4167-AB5B-7F92A565954A}"/>
              </a:ext>
            </a:extLst>
          </p:cNvPr>
          <p:cNvSpPr txBox="1"/>
          <p:nvPr/>
        </p:nvSpPr>
        <p:spPr>
          <a:xfrm>
            <a:off x="2037415" y="6370561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8 –Tela Inicial do </a:t>
            </a:r>
            <a:r>
              <a:rPr lang="pt-BR" dirty="0" err="1">
                <a:latin typeface="Trebuchet MS" panose="020B0603020202020204" pitchFamily="34" charset="0"/>
              </a:rPr>
              <a:t>Pawtucket</a:t>
            </a:r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23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Navegação pelo Acervo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42E44D-0C75-404A-8D7B-90915B88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30" y="2842589"/>
            <a:ext cx="8972939" cy="3516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04C3AD0-E634-4E1C-A63E-A99BAEA6ED0D}"/>
              </a:ext>
            </a:extLst>
          </p:cNvPr>
          <p:cNvSpPr txBox="1"/>
          <p:nvPr/>
        </p:nvSpPr>
        <p:spPr>
          <a:xfrm>
            <a:off x="2037415" y="6370561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9 – Pesquisa Avançada no </a:t>
            </a:r>
            <a:r>
              <a:rPr lang="pt-BR" dirty="0" err="1">
                <a:latin typeface="Trebuchet MS" panose="020B0603020202020204" pitchFamily="34" charset="0"/>
              </a:rPr>
              <a:t>Pawtucket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DD1E90-C418-446F-9593-AAC22B5630F4}"/>
              </a:ext>
            </a:extLst>
          </p:cNvPr>
          <p:cNvSpPr txBox="1"/>
          <p:nvPr/>
        </p:nvSpPr>
        <p:spPr>
          <a:xfrm>
            <a:off x="2037415" y="1474671"/>
            <a:ext cx="8117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Pesquisa Avançada permite buscar pela informação em campos específicos;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Além das dicas na parte da direita, cada campo apresenta uma informação ao se passar o cursor do </a:t>
            </a:r>
            <a:r>
              <a:rPr lang="pt-BR" i="1" dirty="0">
                <a:latin typeface="Trebuchet MS" panose="020B0603020202020204" pitchFamily="34" charset="0"/>
              </a:rPr>
              <a:t>mouse por</a:t>
            </a:r>
            <a:r>
              <a:rPr lang="pt-BR" dirty="0">
                <a:latin typeface="Trebuchet MS" panose="020B0603020202020204" pitchFamily="34" charset="0"/>
              </a:rPr>
              <a:t> ele.</a:t>
            </a:r>
          </a:p>
        </p:txBody>
      </p:sp>
    </p:spTree>
    <p:extLst>
      <p:ext uri="{BB962C8B-B14F-4D97-AF65-F5344CB8AC3E}">
        <p14:creationId xmlns:p14="http://schemas.microsoft.com/office/powerpoint/2010/main" val="1137039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Navegação pelo Acervo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F71670-4A9E-4C23-8DFF-E698D64F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7" y="2559960"/>
            <a:ext cx="8469086" cy="3836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8D0424-7090-40FE-B1DA-A187946149AE}"/>
              </a:ext>
            </a:extLst>
          </p:cNvPr>
          <p:cNvSpPr txBox="1"/>
          <p:nvPr/>
        </p:nvSpPr>
        <p:spPr>
          <a:xfrm>
            <a:off x="2037415" y="6407885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10 – Navegação pelos Objetos do Acervo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64DC67-4EFA-4AE7-9839-F964733717A9}"/>
              </a:ext>
            </a:extLst>
          </p:cNvPr>
          <p:cNvSpPr txBox="1"/>
          <p:nvPr/>
        </p:nvSpPr>
        <p:spPr>
          <a:xfrm>
            <a:off x="2037415" y="1474671"/>
            <a:ext cx="8117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Permite filtrar e visualizar rapidamente os resultados através do menu à direita;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Permite exportar os resultados encontrados em diferentes formatos.</a:t>
            </a:r>
          </a:p>
        </p:txBody>
      </p:sp>
    </p:spTree>
    <p:extLst>
      <p:ext uri="{BB962C8B-B14F-4D97-AF65-F5344CB8AC3E}">
        <p14:creationId xmlns:p14="http://schemas.microsoft.com/office/powerpoint/2010/main" val="331427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PAWTUCKET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B916A2-1658-459F-B90F-44159EE8BE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Navegação pelo Acervo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975FDC-80DE-4E36-9B1E-1A6151D347E1}"/>
              </a:ext>
            </a:extLst>
          </p:cNvPr>
          <p:cNvSpPr txBox="1"/>
          <p:nvPr/>
        </p:nvSpPr>
        <p:spPr>
          <a:xfrm>
            <a:off x="2037415" y="6426547"/>
            <a:ext cx="811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Figura 11 – Exemplo de Informações do Objeto Exibidas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CB0E24-3C3D-4879-A65C-F506213A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77" y="2749419"/>
            <a:ext cx="5748044" cy="364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25102B-4B19-47D9-81F6-6D23D202382D}"/>
              </a:ext>
            </a:extLst>
          </p:cNvPr>
          <p:cNvSpPr txBox="1"/>
          <p:nvPr/>
        </p:nvSpPr>
        <p:spPr>
          <a:xfrm>
            <a:off x="2037415" y="1474671"/>
            <a:ext cx="8117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Tela dos objetos contém as informações principais sobre o mesmo;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Caso algum campo não esteja preenchido, o mesmo ficará oculto;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É possível clicar na Pessoa ou Local Relacionado para verificar outros objetos com o mesmo relacionamento.</a:t>
            </a:r>
          </a:p>
        </p:txBody>
      </p:sp>
    </p:spTree>
    <p:extLst>
      <p:ext uri="{BB962C8B-B14F-4D97-AF65-F5344CB8AC3E}">
        <p14:creationId xmlns:p14="http://schemas.microsoft.com/office/powerpoint/2010/main" val="2588122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CONCLUSÃO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23AE67-F059-4ADA-8CBA-9B51FE24A270}"/>
              </a:ext>
            </a:extLst>
          </p:cNvPr>
          <p:cNvSpPr txBox="1"/>
          <p:nvPr/>
        </p:nvSpPr>
        <p:spPr>
          <a:xfrm>
            <a:off x="2037415" y="2120949"/>
            <a:ext cx="81171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O estágio atual de desenvolvimento do projeto já permite que o SGC seja utilizado para Gerenciamento e Visualização do acervo do </a:t>
            </a:r>
            <a:r>
              <a:rPr lang="pt-BR" b="1" dirty="0">
                <a:latin typeface="Trebuchet MS" panose="020B0603020202020204" pitchFamily="34" charset="0"/>
              </a:rPr>
              <a:t>Museu Dom João VI</a:t>
            </a:r>
            <a:r>
              <a:rPr lang="pt-BR" dirty="0">
                <a:latin typeface="Trebuchet MS" panose="020B0603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 implementação do SGC permitirá: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Atualização e manutenção dos registros do acervo de forma mais fácil;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 possibilidade de edição de conteúdo por qualquer colaborador cadastrado e através de qualquer computador com acesso ao servidor web;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Disponibilização de todas as ferramentas utilizadas de forma gratuita.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A71C5D-2C1D-40B6-BB78-061E9F369E08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Situação Atual</a:t>
            </a:r>
          </a:p>
        </p:txBody>
      </p:sp>
    </p:spTree>
    <p:extLst>
      <p:ext uri="{BB962C8B-B14F-4D97-AF65-F5344CB8AC3E}">
        <p14:creationId xmlns:p14="http://schemas.microsoft.com/office/powerpoint/2010/main" val="2989809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CONCLUSÃO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EBF082-4064-4A39-99B2-DD7627CB5BAE}"/>
              </a:ext>
            </a:extLst>
          </p:cNvPr>
          <p:cNvSpPr txBox="1"/>
          <p:nvPr/>
        </p:nvSpPr>
        <p:spPr>
          <a:xfrm>
            <a:off x="2037415" y="2065320"/>
            <a:ext cx="81171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Criação de procedimentos de rotina para a utilização do programa;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Criação de um usuário para cada pessoa que acessar o Providence como medida de segurança da informação;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Edição das fichas de Objetos conforme a Classe dos mesmos;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Revisão das fichas de ocorrências de forma similar, dividindo a mesma para cada tipo de ocorrência;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Criação de um link que relacionasse as fichas dos arquivos que compõem o Acervo Arquivístico com a versão digitalizada desses arquivos que encontra-se em site externo.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83A4BD-EA84-478E-B12C-FC2CE90336CA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Recomendações e Melhorias</a:t>
            </a:r>
          </a:p>
        </p:txBody>
      </p:sp>
    </p:spTree>
    <p:extLst>
      <p:ext uri="{BB962C8B-B14F-4D97-AF65-F5344CB8AC3E}">
        <p14:creationId xmlns:p14="http://schemas.microsoft.com/office/powerpoint/2010/main" val="165371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37416" y="2213283"/>
            <a:ext cx="81171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O que é um Sistema de Gerenciamento de Conteúdo?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Este sistema é um software construído para acompanhar cada parte do conteúdo em um website, sem requerer um conhecimento técnico ou de gerenciamento de dados prévio;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Qualquer colaborador pode produzir conteúdo no website da organização;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Ajuda a reduzir os erros de publicação e facilita o processo de validação dos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B3199E-D786-49F9-832A-EAC52CA4F12C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Sistema de Gerenciamento de Conteúdo</a:t>
            </a:r>
          </a:p>
        </p:txBody>
      </p:sp>
    </p:spTree>
    <p:extLst>
      <p:ext uri="{BB962C8B-B14F-4D97-AF65-F5344CB8AC3E}">
        <p14:creationId xmlns:p14="http://schemas.microsoft.com/office/powerpoint/2010/main" val="269686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37416" y="2690336"/>
            <a:ext cx="8117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Prioridade para um SGC especializado em museus;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Pré-requisitos: Software gratuito e compatível com sistema LINUX;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2DAC88-A9C6-4738-A116-7FE8845E5399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Escolha do SGC</a:t>
            </a:r>
          </a:p>
        </p:txBody>
      </p:sp>
    </p:spTree>
    <p:extLst>
      <p:ext uri="{BB962C8B-B14F-4D97-AF65-F5344CB8AC3E}">
        <p14:creationId xmlns:p14="http://schemas.microsoft.com/office/powerpoint/2010/main" val="174325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37416" y="2105561"/>
            <a:ext cx="81171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Programas descartados por não atenderem aos pré-requisitos: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Museum</a:t>
            </a:r>
            <a:r>
              <a:rPr lang="pt-BR" sz="1400" dirty="0"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latin typeface="Trebuchet MS" panose="020B0603020202020204" pitchFamily="34" charset="0"/>
              </a:rPr>
              <a:t>Archive</a:t>
            </a:r>
            <a:r>
              <a:rPr lang="pt-BR" sz="1400" dirty="0">
                <a:latin typeface="Trebuchet MS" panose="020B0603020202020204" pitchFamily="34" charset="0"/>
              </a:rPr>
              <a:t> Software Project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Adlib</a:t>
            </a:r>
            <a:r>
              <a:rPr lang="pt-BR" sz="1400" dirty="0"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latin typeface="Trebuchet MS" panose="020B0603020202020204" pitchFamily="34" charset="0"/>
              </a:rPr>
              <a:t>Museum</a:t>
            </a:r>
            <a:r>
              <a:rPr lang="pt-BR" sz="1400" dirty="0">
                <a:latin typeface="Trebuchet MS" panose="020B0603020202020204" pitchFamily="34" charset="0"/>
              </a:rPr>
              <a:t> Lite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Axiell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Museolog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eHive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ResourceMate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PastPerfect</a:t>
            </a:r>
            <a:r>
              <a:rPr lang="pt-BR" sz="1400" dirty="0"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latin typeface="Trebuchet MS" panose="020B0603020202020204" pitchFamily="34" charset="0"/>
              </a:rPr>
              <a:t>Museum</a:t>
            </a:r>
            <a:r>
              <a:rPr lang="pt-BR" sz="1400" dirty="0">
                <a:latin typeface="Trebuchet MS" panose="020B0603020202020204" pitchFamily="34" charset="0"/>
              </a:rPr>
              <a:t> Software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Argus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7DC8D9-FC17-4105-9DC4-1395063A318F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Escolha do SGC</a:t>
            </a:r>
          </a:p>
        </p:txBody>
      </p:sp>
    </p:spTree>
    <p:extLst>
      <p:ext uri="{BB962C8B-B14F-4D97-AF65-F5344CB8AC3E}">
        <p14:creationId xmlns:p14="http://schemas.microsoft.com/office/powerpoint/2010/main" val="106527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Escolha do SGC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037416" y="2234993"/>
            <a:ext cx="81171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Programas testados e descartados: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OMEKA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400" dirty="0">
                <a:latin typeface="Trebuchet MS" panose="020B0603020202020204" pitchFamily="34" charset="0"/>
              </a:rPr>
              <a:t>Dividido em duas versões, omeka.net e omeka.org: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400" dirty="0">
                <a:latin typeface="Trebuchet MS" panose="020B0603020202020204" pitchFamily="34" charset="0"/>
              </a:rPr>
              <a:t>OMEKA.NET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Empresa fica responsável pela hardware e hospedagem.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Versão gratuita possui limitações de uso.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400" dirty="0">
                <a:latin typeface="Trebuchet MS" panose="020B0603020202020204" pitchFamily="34" charset="0"/>
              </a:rPr>
              <a:t>OMEKA.ORG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Foco na exposição online de coleções.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Limitação na configuração e administração do banco de dados.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rebuchet MS" panose="020B0603020202020204" pitchFamily="34" charset="0"/>
              </a:rPr>
              <a:t>Utilizado como ferramenta de </a:t>
            </a:r>
            <a:r>
              <a:rPr lang="pt-BR" sz="1400" i="1" dirty="0">
                <a:latin typeface="Trebuchet MS" panose="020B0603020202020204" pitchFamily="34" charset="0"/>
              </a:rPr>
              <a:t>front-</a:t>
            </a:r>
            <a:r>
              <a:rPr lang="pt-BR" sz="1400" i="1" dirty="0" err="1">
                <a:latin typeface="Trebuchet MS" panose="020B0603020202020204" pitchFamily="34" charset="0"/>
              </a:rPr>
              <a:t>end</a:t>
            </a:r>
            <a:r>
              <a:rPr lang="pt-BR" sz="1400" dirty="0">
                <a:latin typeface="Trebuchet MS" panose="020B0603020202020204" pitchFamily="34" charset="0"/>
              </a:rPr>
              <a:t> ou para projetos mais simples.</a:t>
            </a:r>
          </a:p>
          <a:p>
            <a:pPr lvl="1"/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 err="1">
                <a:latin typeface="Trebuchet MS" panose="020B0603020202020204" pitchFamily="34" charset="0"/>
              </a:rPr>
              <a:t>CollectionSpace</a:t>
            </a:r>
            <a:endParaRPr lang="pt-BR" sz="1400" dirty="0">
              <a:latin typeface="Trebuchet MS" panose="020B060302020202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400" dirty="0">
                <a:latin typeface="Trebuchet MS" panose="020B0603020202020204" pitchFamily="34" charset="0"/>
              </a:rPr>
              <a:t>Escasso número de instituições utilizando o programa;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sz="1400" dirty="0">
                <a:latin typeface="Trebuchet MS" panose="020B0603020202020204" pitchFamily="34" charset="0"/>
              </a:rPr>
              <a:t>Não oferece suporte aos navegadores Internet Explorer 9/10 e Microsoft Edge.</a:t>
            </a:r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7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Trebuchet MS" panose="020B0603020202020204" pitchFamily="34" charset="0"/>
              </a:rPr>
              <a:t>DESENVOLVIMENTO INICIAL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37416" y="2136339"/>
            <a:ext cx="811716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rebuchet MS" panose="020B0603020202020204" pitchFamily="34" charset="0"/>
              </a:rPr>
              <a:t>Collective</a:t>
            </a:r>
            <a:r>
              <a:rPr lang="pt-BR" dirty="0">
                <a:latin typeface="Trebuchet MS" panose="020B0603020202020204" pitchFamily="34" charset="0"/>
              </a:rPr>
              <a:t> Access: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Programa totalmente gratuito;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Possui uma página em formato de </a:t>
            </a:r>
            <a:r>
              <a:rPr lang="pt-BR" sz="1400" i="1" dirty="0">
                <a:latin typeface="Trebuchet MS" panose="020B0603020202020204" pitchFamily="34" charset="0"/>
              </a:rPr>
              <a:t>wiki</a:t>
            </a:r>
            <a:r>
              <a:rPr lang="pt-BR" sz="1400" dirty="0">
                <a:latin typeface="Trebuchet MS" panose="020B0603020202020204" pitchFamily="34" charset="0"/>
              </a:rPr>
              <a:t> com instruções e dicas de uso, além de um fórum onde as pessoas podem tirar dúvidas com a equipe responsável;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Dividido em duas partes para melhor organização do trabalho: </a:t>
            </a: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  <a:r>
              <a:rPr lang="pt-BR" sz="1400" dirty="0">
                <a:latin typeface="Trebuchet MS" panose="020B0603020202020204" pitchFamily="34" charset="0"/>
              </a:rPr>
              <a:t> que trata do </a:t>
            </a:r>
            <a:r>
              <a:rPr lang="pt-BR" sz="1400" i="1" dirty="0" err="1">
                <a:latin typeface="Trebuchet MS" panose="020B0603020202020204" pitchFamily="34" charset="0"/>
              </a:rPr>
              <a:t>back-end</a:t>
            </a:r>
            <a:r>
              <a:rPr lang="pt-BR" sz="1400" dirty="0">
                <a:latin typeface="Trebuchet MS" panose="020B0603020202020204" pitchFamily="34" charset="0"/>
              </a:rPr>
              <a:t> e </a:t>
            </a:r>
            <a:r>
              <a:rPr lang="pt-BR" sz="1400" b="1" dirty="0" err="1">
                <a:latin typeface="Trebuchet MS" panose="020B0603020202020204" pitchFamily="34" charset="0"/>
              </a:rPr>
              <a:t>Pawtucket</a:t>
            </a:r>
            <a:r>
              <a:rPr lang="pt-BR" sz="1400" dirty="0">
                <a:latin typeface="Trebuchet MS" panose="020B0603020202020204" pitchFamily="34" charset="0"/>
              </a:rPr>
              <a:t> que fica responsável pelo </a:t>
            </a:r>
            <a:r>
              <a:rPr lang="pt-BR" sz="1400" i="1" dirty="0">
                <a:latin typeface="Trebuchet MS" panose="020B0603020202020204" pitchFamily="34" charset="0"/>
              </a:rPr>
              <a:t>front-</a:t>
            </a:r>
            <a:r>
              <a:rPr lang="pt-BR" sz="1400" i="1" dirty="0" err="1">
                <a:latin typeface="Trebuchet MS" panose="020B0603020202020204" pitchFamily="34" charset="0"/>
              </a:rPr>
              <a:t>end</a:t>
            </a:r>
            <a:r>
              <a:rPr lang="pt-BR" sz="1400" dirty="0">
                <a:latin typeface="Trebuchet MS" panose="020B0603020202020204" pitchFamily="34" charset="0"/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Utilizado por centenas de museus e instituições em todo o mundo;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Trebuchet MS" panose="020B0603020202020204" pitchFamily="34" charset="0"/>
              </a:rPr>
              <a:t>Adequado para uso conforme os padrões </a:t>
            </a:r>
            <a:r>
              <a:rPr lang="pt-BR" sz="1400" i="1" dirty="0" err="1">
                <a:latin typeface="Trebuchet MS" panose="020B0603020202020204" pitchFamily="34" charset="0"/>
              </a:rPr>
              <a:t>DublinCore</a:t>
            </a:r>
            <a:r>
              <a:rPr lang="pt-BR" sz="1400" dirty="0">
                <a:latin typeface="Trebuchet MS" panose="020B0603020202020204" pitchFamily="34" charset="0"/>
              </a:rPr>
              <a:t>,</a:t>
            </a:r>
            <a:r>
              <a:rPr lang="pt-BR" sz="1400" i="1" dirty="0">
                <a:latin typeface="Trebuchet MS" panose="020B0603020202020204" pitchFamily="34" charset="0"/>
              </a:rPr>
              <a:t> SPECTRUM</a:t>
            </a:r>
            <a:r>
              <a:rPr lang="pt-BR" sz="1400" dirty="0">
                <a:latin typeface="Trebuchet MS" panose="020B0603020202020204" pitchFamily="34" charset="0"/>
              </a:rPr>
              <a:t>, ou qualquer outro necessário desde que seja configurado antes da instalação.</a:t>
            </a:r>
            <a:endParaRPr lang="pt-BR" sz="1400" i="1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6318D4-E15C-4EBC-A8BD-E26E06C4FE02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Pesquisa e Escolha do SGC</a:t>
            </a:r>
          </a:p>
        </p:txBody>
      </p:sp>
    </p:spTree>
    <p:extLst>
      <p:ext uri="{BB962C8B-B14F-4D97-AF65-F5344CB8AC3E}">
        <p14:creationId xmlns:p14="http://schemas.microsoft.com/office/powerpoint/2010/main" val="426827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68204"/>
            <a:ext cx="4860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latin typeface="Trebuchet MS" panose="020B0603020202020204" pitchFamily="34" charset="0"/>
              </a:rPr>
              <a:t>PROVIDENCE</a:t>
            </a:r>
          </a:p>
          <a:p>
            <a:pPr>
              <a:defRPr/>
            </a:pPr>
            <a:r>
              <a:rPr lang="pt-BR" altLang="pt-BR" sz="2000" dirty="0">
                <a:solidFill>
                  <a:schemeClr val="accent1"/>
                </a:solidFill>
                <a:latin typeface="Trebuchet MS" pitchFamily="34" charset="0"/>
              </a:rPr>
              <a:t>—</a:t>
            </a:r>
            <a:endParaRPr lang="pt-BR" sz="2000" b="1" dirty="0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7864A9-B30A-4784-9ECA-81A15578523D}"/>
              </a:ext>
            </a:extLst>
          </p:cNvPr>
          <p:cNvSpPr txBox="1"/>
          <p:nvPr/>
        </p:nvSpPr>
        <p:spPr>
          <a:xfrm>
            <a:off x="2884572" y="1074561"/>
            <a:ext cx="642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rebuchet MS" panose="020B0603020202020204" pitchFamily="34" charset="0"/>
              </a:rPr>
              <a:t>O que é o Providence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6515DE-6434-4E32-90C5-01DBA3669C45}"/>
              </a:ext>
            </a:extLst>
          </p:cNvPr>
          <p:cNvSpPr txBox="1"/>
          <p:nvPr/>
        </p:nvSpPr>
        <p:spPr>
          <a:xfrm>
            <a:off x="2037416" y="2105561"/>
            <a:ext cx="811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Controla o acesso de edição do banco de dados para gerenciamento do acervo do Museu;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Cria e edita os itens e suas respectivas informações e mídias, além de possibilitar a pesquisa de dados e gerenciar as coleções e ocorrências;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rebuchet MS" panose="020B0603020202020204" pitchFamily="34" charset="0"/>
              </a:rPr>
              <a:t>Aplicação web baseada em um servidor, onde o usuário que tenha acesso pode acessar de qualquer computador com acesso ao mesmo.</a:t>
            </a:r>
          </a:p>
        </p:txBody>
      </p:sp>
    </p:spTree>
    <p:extLst>
      <p:ext uri="{BB962C8B-B14F-4D97-AF65-F5344CB8AC3E}">
        <p14:creationId xmlns:p14="http://schemas.microsoft.com/office/powerpoint/2010/main" val="2638706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1311</TotalTime>
  <Words>2230</Words>
  <Application>Microsoft Office PowerPoint</Application>
  <PresentationFormat>Widescreen</PresentationFormat>
  <Paragraphs>362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Trebuchet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Dennis Stuart McAllan</dc:creator>
  <cp:lastModifiedBy>Dennis Stuart McAllan</cp:lastModifiedBy>
  <cp:revision>75</cp:revision>
  <dcterms:created xsi:type="dcterms:W3CDTF">2019-12-10T23:43:54Z</dcterms:created>
  <dcterms:modified xsi:type="dcterms:W3CDTF">2019-12-14T06:09:57Z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dennisstuart@petrobras.com.br</vt:lpwstr>
  </property>
  <property fmtid="{D5CDD505-2E9C-101B-9397-08002B2CF9AE}" pid="5" name="MSIP_Label_8e61996e-cafd-4c9a-8a94-2dc1b82131ae_SetDate">
    <vt:lpwstr>2019-12-13T06:39:28.1609240Z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ab957967-9540-4b47-9a81-f6c74bbbcadd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