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4D4-0331-4CAB-B0F0-9A5FEAF1BCF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64D-E784-41D3-99D6-07A1CAE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5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4D4-0331-4CAB-B0F0-9A5FEAF1BCF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64D-E784-41D3-99D6-07A1CAE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5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4D4-0331-4CAB-B0F0-9A5FEAF1BCF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64D-E784-41D3-99D6-07A1CAE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4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4D4-0331-4CAB-B0F0-9A5FEAF1BCF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64D-E784-41D3-99D6-07A1CAE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8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4D4-0331-4CAB-B0F0-9A5FEAF1BCF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64D-E784-41D3-99D6-07A1CAE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1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4D4-0331-4CAB-B0F0-9A5FEAF1BCF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64D-E784-41D3-99D6-07A1CAE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4D4-0331-4CAB-B0F0-9A5FEAF1BCF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64D-E784-41D3-99D6-07A1CAE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5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4D4-0331-4CAB-B0F0-9A5FEAF1BCF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64D-E784-41D3-99D6-07A1CAE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8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4D4-0331-4CAB-B0F0-9A5FEAF1BCF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64D-E784-41D3-99D6-07A1CAE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4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4D4-0331-4CAB-B0F0-9A5FEAF1BCF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64D-E784-41D3-99D6-07A1CAE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6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34D4-0331-4CAB-B0F0-9A5FEAF1BCF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64D-E784-41D3-99D6-07A1CAE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9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F34D4-0331-4CAB-B0F0-9A5FEAF1BCFC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A64D-E784-41D3-99D6-07A1CAE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2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isson Distribution: Definition, Properties and applications">
            <a:extLst>
              <a:ext uri="{FF2B5EF4-FFF2-40B4-BE49-F238E27FC236}">
                <a16:creationId xmlns:a16="http://schemas.microsoft.com/office/drawing/2014/main" id="{46480529-20B1-4EEC-B802-0FB24B6F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952" y="4138913"/>
            <a:ext cx="3781963" cy="233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8096BA-930D-4FFA-AC51-388887016BB1}"/>
              </a:ext>
            </a:extLst>
          </p:cNvPr>
          <p:cNvSpPr txBox="1"/>
          <p:nvPr/>
        </p:nvSpPr>
        <p:spPr>
          <a:xfrm>
            <a:off x="284085" y="276973"/>
            <a:ext cx="48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Previous Versions: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C6CE2-5F0E-4B97-AA06-A9734740CA2D}"/>
              </a:ext>
            </a:extLst>
          </p:cNvPr>
          <p:cNvSpPr/>
          <p:nvPr/>
        </p:nvSpPr>
        <p:spPr>
          <a:xfrm>
            <a:off x="1198485" y="1402671"/>
            <a:ext cx="2681056" cy="1402672"/>
          </a:xfrm>
          <a:prstGeom prst="rect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B3CCFE-873F-4C00-97B9-03820DD9D86E}"/>
              </a:ext>
            </a:extLst>
          </p:cNvPr>
          <p:cNvSpPr/>
          <p:nvPr/>
        </p:nvSpPr>
        <p:spPr>
          <a:xfrm>
            <a:off x="1198485" y="1956331"/>
            <a:ext cx="2681056" cy="245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5DEB7C-1BBF-4A83-90DC-E0F3374A001E}"/>
              </a:ext>
            </a:extLst>
          </p:cNvPr>
          <p:cNvSpPr/>
          <p:nvPr/>
        </p:nvSpPr>
        <p:spPr>
          <a:xfrm>
            <a:off x="1989336" y="1953087"/>
            <a:ext cx="833021" cy="2485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C38251-18A3-4E2B-BB78-65FD79A2BBA2}"/>
              </a:ext>
            </a:extLst>
          </p:cNvPr>
          <p:cNvSpPr/>
          <p:nvPr/>
        </p:nvSpPr>
        <p:spPr>
          <a:xfrm>
            <a:off x="1989334" y="1669001"/>
            <a:ext cx="833021" cy="24857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29B7FD-A373-4B95-8F30-3F2D2E6A65CB}"/>
              </a:ext>
            </a:extLst>
          </p:cNvPr>
          <p:cNvCxnSpPr>
            <a:stCxn id="10" idx="3"/>
          </p:cNvCxnSpPr>
          <p:nvPr/>
        </p:nvCxnSpPr>
        <p:spPr>
          <a:xfrm flipV="1">
            <a:off x="2822355" y="1793288"/>
            <a:ext cx="2095873" cy="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437322-FF65-43D4-A1C6-28509A3E603D}"/>
              </a:ext>
            </a:extLst>
          </p:cNvPr>
          <p:cNvSpPr txBox="1"/>
          <p:nvPr/>
        </p:nvSpPr>
        <p:spPr>
          <a:xfrm>
            <a:off x="4918228" y="1491448"/>
            <a:ext cx="2565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mean value of the background regions: </a:t>
            </a:r>
            <a:r>
              <a:rPr lang="en-US" altLang="zh-CN" b="1" dirty="0"/>
              <a:t>a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FBB90-05CE-4284-80D0-2A12D8DD2290}"/>
              </a:ext>
            </a:extLst>
          </p:cNvPr>
          <p:cNvSpPr txBox="1"/>
          <p:nvPr/>
        </p:nvSpPr>
        <p:spPr>
          <a:xfrm>
            <a:off x="4385568" y="2423603"/>
            <a:ext cx="390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we don’t know anything about the central region, we would estimate it is similar with the background, which follows a Poisson distribution with expected value = </a:t>
            </a:r>
            <a:r>
              <a:rPr lang="en-US" altLang="zh-CN" b="1" dirty="0"/>
              <a:t>a</a:t>
            </a:r>
            <a:r>
              <a:rPr lang="en-US" altLang="zh-CN" dirty="0"/>
              <a:t>.</a:t>
            </a:r>
            <a:endParaRPr lang="en-US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17DFDA-0336-4B53-ACE4-C0A61C112E6B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2822357" y="2077375"/>
            <a:ext cx="1563211" cy="1084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7DAB99-0109-4F1C-9783-9123F1BA78CF}"/>
              </a:ext>
            </a:extLst>
          </p:cNvPr>
          <p:cNvSpPr txBox="1"/>
          <p:nvPr/>
        </p:nvSpPr>
        <p:spPr>
          <a:xfrm>
            <a:off x="26632" y="4138913"/>
            <a:ext cx="4358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But we observed a</a:t>
            </a:r>
            <a:r>
              <a:rPr lang="zh-CN" altLang="en-US" dirty="0"/>
              <a:t> </a:t>
            </a:r>
            <a:r>
              <a:rPr lang="en-US" altLang="zh-CN" dirty="0"/>
              <a:t>larger value </a:t>
            </a:r>
            <a:r>
              <a:rPr lang="en-US" altLang="zh-CN" b="1" dirty="0"/>
              <a:t>b</a:t>
            </a:r>
            <a:r>
              <a:rPr lang="en-US" altLang="zh-CN" dirty="0"/>
              <a:t>.</a:t>
            </a:r>
          </a:p>
          <a:p>
            <a:r>
              <a:rPr lang="en-US" dirty="0"/>
              <a:t>The prob. of observing a value larger than </a:t>
            </a:r>
            <a:r>
              <a:rPr lang="en-US" b="1" dirty="0"/>
              <a:t>b</a:t>
            </a:r>
            <a:r>
              <a:rPr lang="en-US" dirty="0"/>
              <a:t> from Poisson(</a:t>
            </a:r>
            <a:r>
              <a:rPr lang="en-US" b="1" dirty="0"/>
              <a:t>a</a:t>
            </a:r>
            <a:r>
              <a:rPr lang="en-US" dirty="0"/>
              <a:t>) is:</a:t>
            </a:r>
          </a:p>
          <a:p>
            <a:pPr algn="ctr"/>
            <a:r>
              <a:rPr lang="en-US" dirty="0"/>
              <a:t>p = 1 – </a:t>
            </a:r>
            <a:r>
              <a:rPr lang="en-US" dirty="0" err="1"/>
              <a:t>cdf</a:t>
            </a:r>
            <a:r>
              <a:rPr lang="en-US" dirty="0"/>
              <a:t>(b)</a:t>
            </a:r>
          </a:p>
          <a:p>
            <a:r>
              <a:rPr lang="en-US" dirty="0"/>
              <a:t>(which is a common method in loop callers.)</a:t>
            </a:r>
          </a:p>
          <a:p>
            <a:r>
              <a:rPr lang="en-US" dirty="0"/>
              <a:t>Calculating this is slow!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F2E3F4C-A7F9-4001-BD88-A7D9DAC6B6AC}"/>
              </a:ext>
            </a:extLst>
          </p:cNvPr>
          <p:cNvSpPr/>
          <p:nvPr/>
        </p:nvSpPr>
        <p:spPr>
          <a:xfrm rot="5400000">
            <a:off x="6308088" y="5498079"/>
            <a:ext cx="341791" cy="803429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C141C71-09F2-43FD-BB32-50FD3F616D23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3933791" y="4165547"/>
            <a:ext cx="237982" cy="369336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DC36B6-E6A2-49E6-B270-77A638B60586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2206100" y="2201662"/>
            <a:ext cx="199747" cy="1937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43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CB32C5-8955-4585-A4F7-FDECD7036BE2}"/>
              </a:ext>
            </a:extLst>
          </p:cNvPr>
          <p:cNvSpPr txBox="1"/>
          <p:nvPr/>
        </p:nvSpPr>
        <p:spPr>
          <a:xfrm>
            <a:off x="177553" y="993391"/>
            <a:ext cx="3435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GM12878 chr1 25Kb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257,</a:t>
            </a:r>
            <a:r>
              <a:rPr lang="en-US" altLang="zh-CN" dirty="0"/>
              <a:t>088 calculations of</a:t>
            </a:r>
            <a:r>
              <a:rPr lang="zh-CN" altLang="en-US" dirty="0"/>
              <a:t> </a:t>
            </a:r>
            <a:r>
              <a:rPr lang="en-US" altLang="zh-CN" dirty="0"/>
              <a:t>f(a, 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Time: </a:t>
            </a:r>
            <a:r>
              <a:rPr lang="en-US" dirty="0"/>
              <a:t>219s (the entire program)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 stripes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E69E9DC-D458-4D75-A412-14EBBC8D2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4572000" cy="457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6669C3-D7BB-471C-A32E-2F7E64A6443B}"/>
              </a:ext>
            </a:extLst>
          </p:cNvPr>
          <p:cNvSpPr txBox="1"/>
          <p:nvPr/>
        </p:nvSpPr>
        <p:spPr>
          <a:xfrm>
            <a:off x="4830932" y="993391"/>
            <a:ext cx="3435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HFF chr1 1Kb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6,109,408</a:t>
            </a:r>
            <a:r>
              <a:rPr lang="en-US" altLang="zh-CN" dirty="0"/>
              <a:t>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3960s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207 </a:t>
            </a:r>
            <a:r>
              <a:rPr lang="en-US" altLang="zh-CN" dirty="0"/>
              <a:t>stripes</a:t>
            </a:r>
            <a:endParaRPr lang="en-US" dirty="0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05C2DDF5-85F9-4DD5-AACB-7C514679D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86000"/>
            <a:ext cx="4572000" cy="45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B8C842-A350-4C3A-8AC1-9BD3B68F5F88}"/>
              </a:ext>
            </a:extLst>
          </p:cNvPr>
          <p:cNvSpPr txBox="1"/>
          <p:nvPr/>
        </p:nvSpPr>
        <p:spPr>
          <a:xfrm>
            <a:off x="146481" y="150921"/>
            <a:ext cx="6711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Let </a:t>
            </a:r>
            <a:r>
              <a:rPr lang="en-US" dirty="0" err="1"/>
              <a:t>x~Poission</a:t>
            </a:r>
            <a:r>
              <a:rPr lang="en-US" dirty="0"/>
              <a:t>(a) and f(</a:t>
            </a:r>
            <a:r>
              <a:rPr lang="en-US" dirty="0" err="1"/>
              <a:t>a,b</a:t>
            </a:r>
            <a:r>
              <a:rPr lang="en-US" dirty="0"/>
              <a:t>) = -log</a:t>
            </a:r>
            <a:r>
              <a:rPr lang="en-US" baseline="-25000" dirty="0"/>
              <a:t>10</a:t>
            </a:r>
            <a:r>
              <a:rPr lang="en-US" dirty="0"/>
              <a:t>[P(x &gt; b)] = -log</a:t>
            </a:r>
            <a:r>
              <a:rPr lang="en-US" baseline="-25000" dirty="0"/>
              <a:t>10</a:t>
            </a:r>
            <a:r>
              <a:rPr lang="en-US" dirty="0"/>
              <a:t>[1 – </a:t>
            </a:r>
            <a:r>
              <a:rPr lang="en-US" dirty="0" err="1"/>
              <a:t>cdf</a:t>
            </a:r>
            <a:r>
              <a:rPr lang="en-US" dirty="0"/>
              <a:t>(b)].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CA391C-8475-4C64-B376-1D26FAE90FC9}"/>
              </a:ext>
            </a:extLst>
          </p:cNvPr>
          <p:cNvSpPr txBox="1"/>
          <p:nvPr/>
        </p:nvSpPr>
        <p:spPr>
          <a:xfrm rot="5400000">
            <a:off x="3591018" y="4604836"/>
            <a:ext cx="874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B98A79-15BF-47B9-8BFE-BD7B89E17AA5}"/>
              </a:ext>
            </a:extLst>
          </p:cNvPr>
          <p:cNvSpPr txBox="1"/>
          <p:nvPr/>
        </p:nvSpPr>
        <p:spPr>
          <a:xfrm>
            <a:off x="1820409" y="6408020"/>
            <a:ext cx="368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CABD6A-5786-458A-9964-F004B6AA4989}"/>
              </a:ext>
            </a:extLst>
          </p:cNvPr>
          <p:cNvSpPr txBox="1"/>
          <p:nvPr/>
        </p:nvSpPr>
        <p:spPr>
          <a:xfrm>
            <a:off x="177553" y="4352277"/>
            <a:ext cx="368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91431E-7009-44C2-8085-5D4D72164899}"/>
              </a:ext>
            </a:extLst>
          </p:cNvPr>
          <p:cNvSpPr txBox="1"/>
          <p:nvPr/>
        </p:nvSpPr>
        <p:spPr>
          <a:xfrm>
            <a:off x="0" y="108260"/>
            <a:ext cx="7767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 the “expected-observed” pair and their p value results for each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new pair (e.g., 4.99-9.05) is similar to a calculated pair (e.g., 5.00-9.00), we direct use the p value from the previous 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should be a “tolerance level”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23BED-024B-46B9-9EE6-88D188023818}"/>
              </a:ext>
            </a:extLst>
          </p:cNvPr>
          <p:cNvSpPr txBox="1"/>
          <p:nvPr/>
        </p:nvSpPr>
        <p:spPr>
          <a:xfrm>
            <a:off x="0" y="2102243"/>
            <a:ext cx="928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x~Poission</a:t>
            </a:r>
            <a:r>
              <a:rPr lang="en-US" dirty="0"/>
              <a:t>(a) and f(</a:t>
            </a:r>
            <a:r>
              <a:rPr lang="en-US" dirty="0" err="1"/>
              <a:t>a,b</a:t>
            </a:r>
            <a:r>
              <a:rPr lang="en-US" dirty="0"/>
              <a:t>) = -log</a:t>
            </a:r>
            <a:r>
              <a:rPr lang="en-US" baseline="-25000" dirty="0"/>
              <a:t>10</a:t>
            </a:r>
            <a:r>
              <a:rPr lang="en-US" dirty="0"/>
              <a:t>[P(x &gt; b)] = -log</a:t>
            </a:r>
            <a:r>
              <a:rPr lang="en-US" baseline="-25000" dirty="0"/>
              <a:t>10</a:t>
            </a:r>
            <a:r>
              <a:rPr lang="en-US" dirty="0"/>
              <a:t>[1 – </a:t>
            </a:r>
            <a:r>
              <a:rPr lang="en-US" dirty="0" err="1"/>
              <a:t>cdf</a:t>
            </a:r>
            <a:r>
              <a:rPr lang="en-US" dirty="0"/>
              <a:t>(b)].</a:t>
            </a:r>
          </a:p>
          <a:p>
            <a:r>
              <a:rPr lang="en-US" dirty="0"/>
              <a:t>Based on the definition of Poisson dist.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f(a, b) = f(a, floor(b)). E.g., f(5, 10) = f(5, 10.5) = f(5, 10.99) = 1.863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f(a, b) ≈ f(a+</a:t>
            </a:r>
            <a:r>
              <a:rPr lang="el-GR" dirty="0"/>
              <a:t>Δ</a:t>
            </a:r>
            <a:r>
              <a:rPr lang="en-US" dirty="0"/>
              <a:t>a, b) when</a:t>
            </a:r>
            <a:r>
              <a:rPr lang="el-GR" dirty="0"/>
              <a:t> Δ</a:t>
            </a:r>
            <a:r>
              <a:rPr lang="en-US" dirty="0"/>
              <a:t>a is small. E.g., f(5, 10) = 1.863, f(5.05, 10) = 1.835, f(5.1, 10) = 1.807</a:t>
            </a:r>
          </a:p>
        </p:txBody>
      </p:sp>
    </p:spTree>
    <p:extLst>
      <p:ext uri="{BB962C8B-B14F-4D97-AF65-F5344CB8AC3E}">
        <p14:creationId xmlns:p14="http://schemas.microsoft.com/office/powerpoint/2010/main" val="298356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234E21-12C8-476D-82B4-F158A10C2F0D}"/>
              </a:ext>
            </a:extLst>
          </p:cNvPr>
          <p:cNvSpPr/>
          <p:nvPr/>
        </p:nvSpPr>
        <p:spPr>
          <a:xfrm>
            <a:off x="377302" y="1094173"/>
            <a:ext cx="2778710" cy="233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3685B4F-EB99-4540-9B66-6118FBC20D72}"/>
              </a:ext>
            </a:extLst>
          </p:cNvPr>
          <p:cNvCxnSpPr/>
          <p:nvPr/>
        </p:nvCxnSpPr>
        <p:spPr>
          <a:xfrm flipV="1">
            <a:off x="381740" y="561512"/>
            <a:ext cx="0" cy="2799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ED2897-642F-4AE5-A1BD-849E2D2917A7}"/>
              </a:ext>
            </a:extLst>
          </p:cNvPr>
          <p:cNvCxnSpPr>
            <a:cxnSpLocks/>
          </p:cNvCxnSpPr>
          <p:nvPr/>
        </p:nvCxnSpPr>
        <p:spPr>
          <a:xfrm>
            <a:off x="427608" y="3433153"/>
            <a:ext cx="3327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4E47C1F-5C29-427A-8155-8EBC51B5FE03}"/>
              </a:ext>
            </a:extLst>
          </p:cNvPr>
          <p:cNvSpPr/>
          <p:nvPr/>
        </p:nvSpPr>
        <p:spPr>
          <a:xfrm>
            <a:off x="807203" y="29762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EF81D4-4C56-47B6-ADE3-280A27A9CA14}"/>
              </a:ext>
            </a:extLst>
          </p:cNvPr>
          <p:cNvSpPr/>
          <p:nvPr/>
        </p:nvSpPr>
        <p:spPr>
          <a:xfrm>
            <a:off x="1232665" y="29762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7E7CF-6B6F-4581-BE59-00CBD063F10D}"/>
              </a:ext>
            </a:extLst>
          </p:cNvPr>
          <p:cNvSpPr txBox="1"/>
          <p:nvPr/>
        </p:nvSpPr>
        <p:spPr>
          <a:xfrm>
            <a:off x="88777" y="2836869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F10B18-7DCF-490D-8CBA-99618F9570EB}"/>
              </a:ext>
            </a:extLst>
          </p:cNvPr>
          <p:cNvCxnSpPr>
            <a:cxnSpLocks/>
          </p:cNvCxnSpPr>
          <p:nvPr/>
        </p:nvCxnSpPr>
        <p:spPr>
          <a:xfrm>
            <a:off x="392837" y="2994902"/>
            <a:ext cx="27476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BA9952C-B987-48D3-9EEA-0663F2EF4495}"/>
              </a:ext>
            </a:extLst>
          </p:cNvPr>
          <p:cNvSpPr/>
          <p:nvPr/>
        </p:nvSpPr>
        <p:spPr>
          <a:xfrm>
            <a:off x="1635267" y="29762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197B2-74BD-4689-A3CF-E3222AB37A4D}"/>
              </a:ext>
            </a:extLst>
          </p:cNvPr>
          <p:cNvSpPr/>
          <p:nvPr/>
        </p:nvSpPr>
        <p:spPr>
          <a:xfrm>
            <a:off x="2139519" y="29720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70BBC-934B-41C1-94E9-3B30B641A625}"/>
              </a:ext>
            </a:extLst>
          </p:cNvPr>
          <p:cNvSpPr txBox="1"/>
          <p:nvPr/>
        </p:nvSpPr>
        <p:spPr>
          <a:xfrm>
            <a:off x="3645763" y="3429000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21909-A99C-4CAF-902F-1895D0F3A2B7}"/>
              </a:ext>
            </a:extLst>
          </p:cNvPr>
          <p:cNvSpPr txBox="1"/>
          <p:nvPr/>
        </p:nvSpPr>
        <p:spPr>
          <a:xfrm>
            <a:off x="62144" y="458511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1631E0-05A8-4143-A6AE-18FD3D0CBC69}"/>
              </a:ext>
            </a:extLst>
          </p:cNvPr>
          <p:cNvSpPr txBox="1"/>
          <p:nvPr/>
        </p:nvSpPr>
        <p:spPr>
          <a:xfrm>
            <a:off x="88777" y="2201207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780505-1610-4A7E-8EC7-85CCB2714DD0}"/>
              </a:ext>
            </a:extLst>
          </p:cNvPr>
          <p:cNvSpPr/>
          <p:nvPr/>
        </p:nvSpPr>
        <p:spPr>
          <a:xfrm>
            <a:off x="1459193" y="258400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603357-F55C-4C75-A6CC-8E2E1BD8990F}"/>
              </a:ext>
            </a:extLst>
          </p:cNvPr>
          <p:cNvCxnSpPr>
            <a:cxnSpLocks/>
          </p:cNvCxnSpPr>
          <p:nvPr/>
        </p:nvCxnSpPr>
        <p:spPr>
          <a:xfrm flipH="1">
            <a:off x="1635267" y="1566710"/>
            <a:ext cx="1099944" cy="97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BD74E3-C5BB-477D-8B9D-FA414918D7BA}"/>
              </a:ext>
            </a:extLst>
          </p:cNvPr>
          <p:cNvSpPr txBox="1"/>
          <p:nvPr/>
        </p:nvSpPr>
        <p:spPr>
          <a:xfrm>
            <a:off x="2487967" y="1300068"/>
            <a:ext cx="157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new point</a:t>
            </a:r>
          </a:p>
          <a:p>
            <a:r>
              <a:rPr lang="en-US" dirty="0"/>
              <a:t>(a1, b1)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5DBF17-5880-45F3-BA32-543E570F69DD}"/>
              </a:ext>
            </a:extLst>
          </p:cNvPr>
          <p:cNvSpPr txBox="1"/>
          <p:nvPr/>
        </p:nvSpPr>
        <p:spPr>
          <a:xfrm>
            <a:off x="88777" y="871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Strategy: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A8E9A-3E5A-4265-908A-C96B1F33350B}"/>
              </a:ext>
            </a:extLst>
          </p:cNvPr>
          <p:cNvSpPr/>
          <p:nvPr/>
        </p:nvSpPr>
        <p:spPr>
          <a:xfrm>
            <a:off x="4949302" y="1094173"/>
            <a:ext cx="2778710" cy="233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36FF5F-EADA-440B-B57E-B9C2B95569D3}"/>
              </a:ext>
            </a:extLst>
          </p:cNvPr>
          <p:cNvCxnSpPr/>
          <p:nvPr/>
        </p:nvCxnSpPr>
        <p:spPr>
          <a:xfrm flipV="1">
            <a:off x="4953740" y="561512"/>
            <a:ext cx="0" cy="2799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8205E7-C8A9-482D-90AF-EE7B510B4AA5}"/>
              </a:ext>
            </a:extLst>
          </p:cNvPr>
          <p:cNvCxnSpPr>
            <a:cxnSpLocks/>
          </p:cNvCxnSpPr>
          <p:nvPr/>
        </p:nvCxnSpPr>
        <p:spPr>
          <a:xfrm>
            <a:off x="4999608" y="3433153"/>
            <a:ext cx="3327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E021003-3C88-4ED3-A692-2C8BF8FB5803}"/>
              </a:ext>
            </a:extLst>
          </p:cNvPr>
          <p:cNvSpPr/>
          <p:nvPr/>
        </p:nvSpPr>
        <p:spPr>
          <a:xfrm>
            <a:off x="5379203" y="29762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7F4ABB-C563-4CC8-9DDE-69099713764D}"/>
              </a:ext>
            </a:extLst>
          </p:cNvPr>
          <p:cNvSpPr/>
          <p:nvPr/>
        </p:nvSpPr>
        <p:spPr>
          <a:xfrm>
            <a:off x="5804665" y="29762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3E091D-45C1-4816-B159-607A41DB66C4}"/>
              </a:ext>
            </a:extLst>
          </p:cNvPr>
          <p:cNvSpPr txBox="1"/>
          <p:nvPr/>
        </p:nvSpPr>
        <p:spPr>
          <a:xfrm>
            <a:off x="4660777" y="2836869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C28FCA-B8B4-4505-A8F9-82F21242E6C5}"/>
              </a:ext>
            </a:extLst>
          </p:cNvPr>
          <p:cNvCxnSpPr>
            <a:cxnSpLocks/>
          </p:cNvCxnSpPr>
          <p:nvPr/>
        </p:nvCxnSpPr>
        <p:spPr>
          <a:xfrm>
            <a:off x="4964837" y="2994902"/>
            <a:ext cx="27476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1499EAA-C560-4FC0-9701-7886A16FF157}"/>
              </a:ext>
            </a:extLst>
          </p:cNvPr>
          <p:cNvSpPr/>
          <p:nvPr/>
        </p:nvSpPr>
        <p:spPr>
          <a:xfrm>
            <a:off x="6207267" y="29762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D09E937-55C7-4C4E-A628-C88AF81F117F}"/>
              </a:ext>
            </a:extLst>
          </p:cNvPr>
          <p:cNvSpPr/>
          <p:nvPr/>
        </p:nvSpPr>
        <p:spPr>
          <a:xfrm>
            <a:off x="6711519" y="29720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0133AB-AEB5-4CED-A0C3-33FB0C6A8467}"/>
              </a:ext>
            </a:extLst>
          </p:cNvPr>
          <p:cNvSpPr txBox="1"/>
          <p:nvPr/>
        </p:nvSpPr>
        <p:spPr>
          <a:xfrm>
            <a:off x="8217763" y="3429000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944F5B-7054-4D5C-8172-DCD39627AEA2}"/>
              </a:ext>
            </a:extLst>
          </p:cNvPr>
          <p:cNvSpPr txBox="1"/>
          <p:nvPr/>
        </p:nvSpPr>
        <p:spPr>
          <a:xfrm>
            <a:off x="4634144" y="458511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67BD89-E7A9-4EB3-8EFF-2152D52C6935}"/>
              </a:ext>
            </a:extLst>
          </p:cNvPr>
          <p:cNvSpPr txBox="1"/>
          <p:nvPr/>
        </p:nvSpPr>
        <p:spPr>
          <a:xfrm>
            <a:off x="4660777" y="2201207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280CED4-3346-4E29-A0D1-5798CB1F8457}"/>
              </a:ext>
            </a:extLst>
          </p:cNvPr>
          <p:cNvSpPr/>
          <p:nvPr/>
        </p:nvSpPr>
        <p:spPr>
          <a:xfrm>
            <a:off x="6031193" y="258400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BA1330-0033-4E82-9C47-8E53281775CD}"/>
              </a:ext>
            </a:extLst>
          </p:cNvPr>
          <p:cNvCxnSpPr>
            <a:stCxn id="37" idx="4"/>
          </p:cNvCxnSpPr>
          <p:nvPr/>
        </p:nvCxnSpPr>
        <p:spPr>
          <a:xfrm flipH="1">
            <a:off x="6053138" y="2629724"/>
            <a:ext cx="915" cy="36517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1568CB8-1EE0-4621-86B1-C78014F40855}"/>
              </a:ext>
            </a:extLst>
          </p:cNvPr>
          <p:cNvSpPr/>
          <p:nvPr/>
        </p:nvSpPr>
        <p:spPr>
          <a:xfrm>
            <a:off x="6026681" y="2972042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7583BC-C9A2-4E13-83AB-07E511270953}"/>
              </a:ext>
            </a:extLst>
          </p:cNvPr>
          <p:cNvSpPr txBox="1"/>
          <p:nvPr/>
        </p:nvSpPr>
        <p:spPr>
          <a:xfrm>
            <a:off x="5128481" y="1314751"/>
            <a:ext cx="228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project it to an integer floor(b1)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0830A3C9-288C-414C-88FC-4CF475B7C9F8}"/>
              </a:ext>
            </a:extLst>
          </p:cNvPr>
          <p:cNvSpPr/>
          <p:nvPr/>
        </p:nvSpPr>
        <p:spPr>
          <a:xfrm rot="5400000">
            <a:off x="5998256" y="3105372"/>
            <a:ext cx="260276" cy="157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BEA445-DF6D-467A-9F5D-6206D49C86F9}"/>
              </a:ext>
            </a:extLst>
          </p:cNvPr>
          <p:cNvSpPr txBox="1"/>
          <p:nvPr/>
        </p:nvSpPr>
        <p:spPr>
          <a:xfrm>
            <a:off x="4999608" y="3405250"/>
            <a:ext cx="3166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 2: Find the closest point and calculate the distance 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83C0D78-D560-4727-A841-0EB57ED4B578}"/>
              </a:ext>
            </a:extLst>
          </p:cNvPr>
          <p:cNvCxnSpPr>
            <a:cxnSpLocks/>
          </p:cNvCxnSpPr>
          <p:nvPr/>
        </p:nvCxnSpPr>
        <p:spPr>
          <a:xfrm flipV="1">
            <a:off x="770388" y="3073064"/>
            <a:ext cx="425463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6B70FEA-2A7A-49DD-B8C8-4A61516B8795}"/>
              </a:ext>
            </a:extLst>
          </p:cNvPr>
          <p:cNvSpPr txBox="1"/>
          <p:nvPr/>
        </p:nvSpPr>
        <p:spPr>
          <a:xfrm>
            <a:off x="193251" y="3436451"/>
            <a:ext cx="334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points were calculated before and results were stored.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051F26-6F71-4735-9532-BCD5B0068D00}"/>
              </a:ext>
            </a:extLst>
          </p:cNvPr>
          <p:cNvSpPr txBox="1"/>
          <p:nvPr/>
        </p:nvSpPr>
        <p:spPr>
          <a:xfrm>
            <a:off x="7264449" y="2097230"/>
            <a:ext cx="10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(a0, b0)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5277B7-B19E-4FF9-B798-31C3E4B23C9A}"/>
              </a:ext>
            </a:extLst>
          </p:cNvPr>
          <p:cNvCxnSpPr>
            <a:cxnSpLocks/>
          </p:cNvCxnSpPr>
          <p:nvPr/>
        </p:nvCxnSpPr>
        <p:spPr>
          <a:xfrm flipH="1">
            <a:off x="6272639" y="2385445"/>
            <a:ext cx="1061008" cy="54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47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45DBF17-5880-45F3-BA32-543E570F69DD}"/>
              </a:ext>
            </a:extLst>
          </p:cNvPr>
          <p:cNvSpPr txBox="1"/>
          <p:nvPr/>
        </p:nvSpPr>
        <p:spPr>
          <a:xfrm>
            <a:off x="88777" y="871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Strategy: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A8E9A-3E5A-4265-908A-C96B1F33350B}"/>
              </a:ext>
            </a:extLst>
          </p:cNvPr>
          <p:cNvSpPr/>
          <p:nvPr/>
        </p:nvSpPr>
        <p:spPr>
          <a:xfrm>
            <a:off x="632165" y="1307607"/>
            <a:ext cx="2778710" cy="233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36FF5F-EADA-440B-B57E-B9C2B95569D3}"/>
              </a:ext>
            </a:extLst>
          </p:cNvPr>
          <p:cNvCxnSpPr/>
          <p:nvPr/>
        </p:nvCxnSpPr>
        <p:spPr>
          <a:xfrm flipV="1">
            <a:off x="636603" y="774946"/>
            <a:ext cx="0" cy="2799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8205E7-C8A9-482D-90AF-EE7B510B4AA5}"/>
              </a:ext>
            </a:extLst>
          </p:cNvPr>
          <p:cNvCxnSpPr>
            <a:cxnSpLocks/>
          </p:cNvCxnSpPr>
          <p:nvPr/>
        </p:nvCxnSpPr>
        <p:spPr>
          <a:xfrm>
            <a:off x="682471" y="3646587"/>
            <a:ext cx="3327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E021003-3C88-4ED3-A692-2C8BF8FB5803}"/>
              </a:ext>
            </a:extLst>
          </p:cNvPr>
          <p:cNvSpPr/>
          <p:nvPr/>
        </p:nvSpPr>
        <p:spPr>
          <a:xfrm>
            <a:off x="1062066" y="31896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7F4ABB-C563-4CC8-9DDE-69099713764D}"/>
              </a:ext>
            </a:extLst>
          </p:cNvPr>
          <p:cNvSpPr/>
          <p:nvPr/>
        </p:nvSpPr>
        <p:spPr>
          <a:xfrm>
            <a:off x="1487528" y="31896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3E091D-45C1-4816-B159-607A41DB66C4}"/>
              </a:ext>
            </a:extLst>
          </p:cNvPr>
          <p:cNvSpPr txBox="1"/>
          <p:nvPr/>
        </p:nvSpPr>
        <p:spPr>
          <a:xfrm>
            <a:off x="343640" y="3050303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C28FCA-B8B4-4505-A8F9-82F21242E6C5}"/>
              </a:ext>
            </a:extLst>
          </p:cNvPr>
          <p:cNvCxnSpPr>
            <a:cxnSpLocks/>
          </p:cNvCxnSpPr>
          <p:nvPr/>
        </p:nvCxnSpPr>
        <p:spPr>
          <a:xfrm>
            <a:off x="647700" y="3208336"/>
            <a:ext cx="27476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1499EAA-C560-4FC0-9701-7886A16FF157}"/>
              </a:ext>
            </a:extLst>
          </p:cNvPr>
          <p:cNvSpPr/>
          <p:nvPr/>
        </p:nvSpPr>
        <p:spPr>
          <a:xfrm>
            <a:off x="1890130" y="31896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D09E937-55C7-4C4E-A628-C88AF81F117F}"/>
              </a:ext>
            </a:extLst>
          </p:cNvPr>
          <p:cNvSpPr/>
          <p:nvPr/>
        </p:nvSpPr>
        <p:spPr>
          <a:xfrm>
            <a:off x="2394382" y="31854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0133AB-AEB5-4CED-A0C3-33FB0C6A8467}"/>
              </a:ext>
            </a:extLst>
          </p:cNvPr>
          <p:cNvSpPr txBox="1"/>
          <p:nvPr/>
        </p:nvSpPr>
        <p:spPr>
          <a:xfrm>
            <a:off x="3900626" y="3642434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944F5B-7054-4D5C-8172-DCD39627AEA2}"/>
              </a:ext>
            </a:extLst>
          </p:cNvPr>
          <p:cNvSpPr txBox="1"/>
          <p:nvPr/>
        </p:nvSpPr>
        <p:spPr>
          <a:xfrm>
            <a:off x="317007" y="671945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67BD89-E7A9-4EB3-8EFF-2152D52C6935}"/>
              </a:ext>
            </a:extLst>
          </p:cNvPr>
          <p:cNvSpPr txBox="1"/>
          <p:nvPr/>
        </p:nvSpPr>
        <p:spPr>
          <a:xfrm>
            <a:off x="343640" y="2414641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280CED4-3346-4E29-A0D1-5798CB1F8457}"/>
              </a:ext>
            </a:extLst>
          </p:cNvPr>
          <p:cNvSpPr/>
          <p:nvPr/>
        </p:nvSpPr>
        <p:spPr>
          <a:xfrm>
            <a:off x="1714056" y="279743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BA1330-0033-4E82-9C47-8E53281775CD}"/>
              </a:ext>
            </a:extLst>
          </p:cNvPr>
          <p:cNvCxnSpPr>
            <a:stCxn id="37" idx="4"/>
          </p:cNvCxnSpPr>
          <p:nvPr/>
        </p:nvCxnSpPr>
        <p:spPr>
          <a:xfrm flipH="1">
            <a:off x="1736001" y="2843158"/>
            <a:ext cx="915" cy="36517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1568CB8-1EE0-4621-86B1-C78014F40855}"/>
              </a:ext>
            </a:extLst>
          </p:cNvPr>
          <p:cNvSpPr/>
          <p:nvPr/>
        </p:nvSpPr>
        <p:spPr>
          <a:xfrm>
            <a:off x="1709544" y="318547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0830A3C9-288C-414C-88FC-4CF475B7C9F8}"/>
              </a:ext>
            </a:extLst>
          </p:cNvPr>
          <p:cNvSpPr/>
          <p:nvPr/>
        </p:nvSpPr>
        <p:spPr>
          <a:xfrm rot="5400000">
            <a:off x="1681119" y="3318806"/>
            <a:ext cx="260276" cy="157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BEA445-DF6D-467A-9F5D-6206D49C86F9}"/>
              </a:ext>
            </a:extLst>
          </p:cNvPr>
          <p:cNvSpPr txBox="1"/>
          <p:nvPr/>
        </p:nvSpPr>
        <p:spPr>
          <a:xfrm>
            <a:off x="476805" y="4045326"/>
            <a:ext cx="3467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the distance is shorter than (tolerance * a1), we directly use f(a0, b0) to estimate f(a1, b1).</a:t>
            </a:r>
          </a:p>
          <a:p>
            <a:r>
              <a:rPr lang="en-US" altLang="zh-CN" dirty="0"/>
              <a:t>Do not save f(a1, b1). 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051F26-6F71-4735-9532-BCD5B0068D00}"/>
              </a:ext>
            </a:extLst>
          </p:cNvPr>
          <p:cNvSpPr txBox="1"/>
          <p:nvPr/>
        </p:nvSpPr>
        <p:spPr>
          <a:xfrm>
            <a:off x="2947312" y="2310664"/>
            <a:ext cx="10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(a0, b0)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5277B7-B19E-4FF9-B798-31C3E4B23C9A}"/>
              </a:ext>
            </a:extLst>
          </p:cNvPr>
          <p:cNvCxnSpPr>
            <a:cxnSpLocks/>
          </p:cNvCxnSpPr>
          <p:nvPr/>
        </p:nvCxnSpPr>
        <p:spPr>
          <a:xfrm flipH="1">
            <a:off x="1955502" y="2598879"/>
            <a:ext cx="1061008" cy="54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3A1BA71-6B73-4FC3-837E-E7CFA8D7DBC0}"/>
              </a:ext>
            </a:extLst>
          </p:cNvPr>
          <p:cNvSpPr txBox="1"/>
          <p:nvPr/>
        </p:nvSpPr>
        <p:spPr>
          <a:xfrm>
            <a:off x="1104899" y="2428106"/>
            <a:ext cx="94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(a1, b1)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08B73D-9B43-4D59-ADD7-C41B5A0002BC}"/>
              </a:ext>
            </a:extLst>
          </p:cNvPr>
          <p:cNvSpPr/>
          <p:nvPr/>
        </p:nvSpPr>
        <p:spPr>
          <a:xfrm>
            <a:off x="5133874" y="1307607"/>
            <a:ext cx="2778710" cy="2334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E7C2CA-5620-480A-A59E-D86E24A88199}"/>
              </a:ext>
            </a:extLst>
          </p:cNvPr>
          <p:cNvCxnSpPr/>
          <p:nvPr/>
        </p:nvCxnSpPr>
        <p:spPr>
          <a:xfrm flipV="1">
            <a:off x="5138312" y="774946"/>
            <a:ext cx="0" cy="2799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F3B500-A874-4207-A680-845B3109D55A}"/>
              </a:ext>
            </a:extLst>
          </p:cNvPr>
          <p:cNvCxnSpPr>
            <a:cxnSpLocks/>
          </p:cNvCxnSpPr>
          <p:nvPr/>
        </p:nvCxnSpPr>
        <p:spPr>
          <a:xfrm>
            <a:off x="5184180" y="3646587"/>
            <a:ext cx="3327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5038BA94-9D6A-4A8A-9C11-3831E8D6F1A0}"/>
              </a:ext>
            </a:extLst>
          </p:cNvPr>
          <p:cNvSpPr/>
          <p:nvPr/>
        </p:nvSpPr>
        <p:spPr>
          <a:xfrm>
            <a:off x="5563775" y="31896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ECB8C59-67DE-43FD-8332-778D10DB5214}"/>
              </a:ext>
            </a:extLst>
          </p:cNvPr>
          <p:cNvSpPr/>
          <p:nvPr/>
        </p:nvSpPr>
        <p:spPr>
          <a:xfrm>
            <a:off x="5989237" y="31896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CEA515-953C-4697-B089-E9E059C47836}"/>
              </a:ext>
            </a:extLst>
          </p:cNvPr>
          <p:cNvSpPr txBox="1"/>
          <p:nvPr/>
        </p:nvSpPr>
        <p:spPr>
          <a:xfrm>
            <a:off x="4845349" y="3050303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97ABAA6-7E82-4F96-9273-FA05F38A461B}"/>
              </a:ext>
            </a:extLst>
          </p:cNvPr>
          <p:cNvCxnSpPr>
            <a:cxnSpLocks/>
          </p:cNvCxnSpPr>
          <p:nvPr/>
        </p:nvCxnSpPr>
        <p:spPr>
          <a:xfrm>
            <a:off x="5149409" y="3208336"/>
            <a:ext cx="27476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EE485F3-D200-458A-A6D3-3394011E727E}"/>
              </a:ext>
            </a:extLst>
          </p:cNvPr>
          <p:cNvSpPr/>
          <p:nvPr/>
        </p:nvSpPr>
        <p:spPr>
          <a:xfrm>
            <a:off x="6391839" y="31896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94B8913-12F6-483B-B796-A6DBBFFAF270}"/>
              </a:ext>
            </a:extLst>
          </p:cNvPr>
          <p:cNvSpPr/>
          <p:nvPr/>
        </p:nvSpPr>
        <p:spPr>
          <a:xfrm>
            <a:off x="6896091" y="318547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70DD73-4848-4131-8FA9-3EA9698FB63B}"/>
              </a:ext>
            </a:extLst>
          </p:cNvPr>
          <p:cNvSpPr txBox="1"/>
          <p:nvPr/>
        </p:nvSpPr>
        <p:spPr>
          <a:xfrm>
            <a:off x="8402335" y="3642434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1DA537-1B05-4CF0-9F19-A7149B12EAF7}"/>
              </a:ext>
            </a:extLst>
          </p:cNvPr>
          <p:cNvSpPr txBox="1"/>
          <p:nvPr/>
        </p:nvSpPr>
        <p:spPr>
          <a:xfrm>
            <a:off x="4818716" y="671945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0D5F31-2F05-4512-B075-1F2C6C748F66}"/>
              </a:ext>
            </a:extLst>
          </p:cNvPr>
          <p:cNvSpPr txBox="1"/>
          <p:nvPr/>
        </p:nvSpPr>
        <p:spPr>
          <a:xfrm>
            <a:off x="4845349" y="2414641"/>
            <a:ext cx="31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C78DF20-386C-4C0D-BB6B-674DB6B7520F}"/>
              </a:ext>
            </a:extLst>
          </p:cNvPr>
          <p:cNvSpPr/>
          <p:nvPr/>
        </p:nvSpPr>
        <p:spPr>
          <a:xfrm>
            <a:off x="6215765" y="279743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BE4C3F6-7F4E-46A1-BDBF-28B69EEB3AA4}"/>
              </a:ext>
            </a:extLst>
          </p:cNvPr>
          <p:cNvCxnSpPr>
            <a:stCxn id="62" idx="4"/>
          </p:cNvCxnSpPr>
          <p:nvPr/>
        </p:nvCxnSpPr>
        <p:spPr>
          <a:xfrm flipH="1">
            <a:off x="6237710" y="2843158"/>
            <a:ext cx="915" cy="36517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7C6C80E-643A-4475-BB74-94E67D33396A}"/>
              </a:ext>
            </a:extLst>
          </p:cNvPr>
          <p:cNvSpPr/>
          <p:nvPr/>
        </p:nvSpPr>
        <p:spPr>
          <a:xfrm>
            <a:off x="6211253" y="3185476"/>
            <a:ext cx="45719" cy="457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893DD3E8-FD61-459D-8C70-F4A4DA42383A}"/>
              </a:ext>
            </a:extLst>
          </p:cNvPr>
          <p:cNvSpPr/>
          <p:nvPr/>
        </p:nvSpPr>
        <p:spPr>
          <a:xfrm rot="5400000">
            <a:off x="6182828" y="3318806"/>
            <a:ext cx="260276" cy="157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5F75B0-5802-4DA8-B1A5-F8DB80DC5AA9}"/>
              </a:ext>
            </a:extLst>
          </p:cNvPr>
          <p:cNvSpPr txBox="1"/>
          <p:nvPr/>
        </p:nvSpPr>
        <p:spPr>
          <a:xfrm>
            <a:off x="4978513" y="4045326"/>
            <a:ext cx="3743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the distance is longer than (tolerance * a1), we calculate the accurate value of f(a1, b1), i.e., f(a1, b0), and save this result for future use.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346350-C7D1-452B-9158-B5FBBB871F87}"/>
              </a:ext>
            </a:extLst>
          </p:cNvPr>
          <p:cNvSpPr txBox="1"/>
          <p:nvPr/>
        </p:nvSpPr>
        <p:spPr>
          <a:xfrm>
            <a:off x="7449021" y="2310664"/>
            <a:ext cx="104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(a0, b0)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192B51-9FD3-41D0-95D6-3A171C3043ED}"/>
              </a:ext>
            </a:extLst>
          </p:cNvPr>
          <p:cNvCxnSpPr>
            <a:cxnSpLocks/>
          </p:cNvCxnSpPr>
          <p:nvPr/>
        </p:nvCxnSpPr>
        <p:spPr>
          <a:xfrm flipH="1">
            <a:off x="6457211" y="2598879"/>
            <a:ext cx="1061008" cy="54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86E030A-A91E-4BD5-8B04-6B82DBBE4240}"/>
              </a:ext>
            </a:extLst>
          </p:cNvPr>
          <p:cNvSpPr txBox="1"/>
          <p:nvPr/>
        </p:nvSpPr>
        <p:spPr>
          <a:xfrm>
            <a:off x="5606608" y="2428106"/>
            <a:ext cx="94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(a1, b1)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6DC5A5-D48F-44EC-92A8-40531D0E3B90}"/>
              </a:ext>
            </a:extLst>
          </p:cNvPr>
          <p:cNvSpPr txBox="1"/>
          <p:nvPr/>
        </p:nvSpPr>
        <p:spPr>
          <a:xfrm>
            <a:off x="19217" y="5865995"/>
            <a:ext cx="84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The searching-inserting operation can be further accelerated by balanced binary tree.</a:t>
            </a:r>
          </a:p>
        </p:txBody>
      </p:sp>
    </p:spTree>
    <p:extLst>
      <p:ext uri="{BB962C8B-B14F-4D97-AF65-F5344CB8AC3E}">
        <p14:creationId xmlns:p14="http://schemas.microsoft.com/office/powerpoint/2010/main" val="393902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722C1A-481E-4172-9A58-0A8D7795E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861543"/>
            <a:ext cx="4572002" cy="4572002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3325FC56-1E7F-48F5-9D14-1442516B9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861543"/>
            <a:ext cx="4572001" cy="4572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45966F-C6F2-4AA7-8A9B-4430D95AA89C}"/>
              </a:ext>
            </a:extLst>
          </p:cNvPr>
          <p:cNvSpPr txBox="1"/>
          <p:nvPr/>
        </p:nvSpPr>
        <p:spPr>
          <a:xfrm>
            <a:off x="88777" y="87103"/>
            <a:ext cx="5362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 (tolerance = 0.02):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B21A4-CC70-4A63-952E-875F7DC1A81F}"/>
              </a:ext>
            </a:extLst>
          </p:cNvPr>
          <p:cNvSpPr txBox="1"/>
          <p:nvPr/>
        </p:nvSpPr>
        <p:spPr>
          <a:xfrm>
            <a:off x="88777" y="938215"/>
            <a:ext cx="3435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GM12878 chr1 25Kb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4,406</a:t>
            </a:r>
            <a:r>
              <a:rPr lang="en-US" altLang="zh-CN" dirty="0"/>
              <a:t>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87s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 stripes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9FA51-B02C-4556-BB83-2EFC9B57F7C3}"/>
              </a:ext>
            </a:extLst>
          </p:cNvPr>
          <p:cNvSpPr txBox="1"/>
          <p:nvPr/>
        </p:nvSpPr>
        <p:spPr>
          <a:xfrm>
            <a:off x="4742156" y="938215"/>
            <a:ext cx="3435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HFF chr1 1Kb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30,993</a:t>
            </a:r>
            <a:r>
              <a:rPr lang="en-US" altLang="zh-CN" dirty="0"/>
              <a:t>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843s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 stripes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BD1907-F32E-47E0-8728-266340C204ED}"/>
              </a:ext>
            </a:extLst>
          </p:cNvPr>
          <p:cNvSpPr txBox="1"/>
          <p:nvPr/>
        </p:nvSpPr>
        <p:spPr>
          <a:xfrm>
            <a:off x="214544" y="6329584"/>
            <a:ext cx="5362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stripes also match quite well.</a:t>
            </a:r>
          </a:p>
        </p:txBody>
      </p:sp>
    </p:spTree>
    <p:extLst>
      <p:ext uri="{BB962C8B-B14F-4D97-AF65-F5344CB8AC3E}">
        <p14:creationId xmlns:p14="http://schemas.microsoft.com/office/powerpoint/2010/main" val="4033179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0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563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Feng, Fan</dc:creator>
  <cp:lastModifiedBy>Feng, Fan</cp:lastModifiedBy>
  <cp:revision>22</cp:revision>
  <dcterms:created xsi:type="dcterms:W3CDTF">2021-10-23T05:39:04Z</dcterms:created>
  <dcterms:modified xsi:type="dcterms:W3CDTF">2021-10-23T07:27:01Z</dcterms:modified>
</cp:coreProperties>
</file>