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>
        <p:scale>
          <a:sx n="110" d="100"/>
          <a:sy n="110" d="100"/>
        </p:scale>
        <p:origin x="14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42EE-65DD-10AE-7B81-9046EE016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DA7CF-0DCD-9AEA-FB8E-9A32D0172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2B08B-41E3-D2EC-9A32-0F659249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AF44-5877-064F-ACF4-1C7B1A2FBC9C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94206-FA84-2F48-F919-204DC4D3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B29A3-D4DA-FAC5-CA80-06A06E4E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92E1-31BF-D944-AB22-6CAB242F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A3B7-79CE-FBE1-1B90-0EB09BD1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294B1-5AD8-E16F-9B10-635131439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CDC03-80A6-6E00-A374-B0F367FC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AF44-5877-064F-ACF4-1C7B1A2FBC9C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DBB01-78A0-0A6C-5834-A21D8FF2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D4A0D-762F-8D1E-DE37-9EA16C16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92E1-31BF-D944-AB22-6CAB242F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4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5897B8-7C85-F02E-BB6A-D976FBE11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8CE26-C919-18E4-801C-E0F763C3C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88DC4-F079-16A4-6371-89AA6D09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AF44-5877-064F-ACF4-1C7B1A2FBC9C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0F446-2032-9C26-30AB-61AA272F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E00BD-88D8-B59F-2D50-B34811C2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92E1-31BF-D944-AB22-6CAB242F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7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E34A-A742-CF33-9524-F41E4ED75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B77D9-BDA1-3937-8A89-346738B87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CCE48-08D7-1190-00A2-B1976F99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AF44-5877-064F-ACF4-1C7B1A2FBC9C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37B22-02BD-8B48-4A4E-964AE5AD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4ED46-D508-FAEF-1AF2-7E12962F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92E1-31BF-D944-AB22-6CAB242F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7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1599-9A33-527A-59D9-B26423964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47A71-755D-0D28-99FC-672D8C417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5D67E-6EA3-EFEB-FDE2-3BB377EE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AF44-5877-064F-ACF4-1C7B1A2FBC9C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01CC8-DDDD-A1D2-344E-79CA0887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5036E-8578-C2FA-EFDA-18863F4A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92E1-31BF-D944-AB22-6CAB242F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9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58C2-E461-1D4F-612F-9EABC045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E3230-5CAC-42BF-E571-E012919EC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22849-183F-2F6F-689E-0CBC849D0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D0008-CA8C-D404-62AC-69895377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AF44-5877-064F-ACF4-1C7B1A2FBC9C}" type="datetimeFigureOut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5D139-7084-6672-BA7F-E9F2F756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E219E-4D72-E737-2856-986F72A0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92E1-31BF-D944-AB22-6CAB242F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5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C0DD-CC60-2E31-B087-7F465EFF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C9318-8EA5-7B66-717B-EC3FED1AF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BE2B6-0B6D-654A-B73B-209934DB3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E82ED-CD01-D0F6-7548-3CB332719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694D1-FA00-6AC4-D93F-C9C0008EE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A6AF4B-1189-F3EE-7DF5-50A4CB5D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AF44-5877-064F-ACF4-1C7B1A2FBC9C}" type="datetimeFigureOut">
              <a:rPr lang="en-US" smtClean="0"/>
              <a:t>3/7/25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A43C1-20D9-5521-C8B6-6D9204DE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492B6-6183-A96E-F831-A34786A5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92E1-31BF-D944-AB22-6CAB242F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6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5FEB9-A00D-2D28-856E-704CF0F7C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09E6F-DC99-358E-FCE7-A983892A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AF44-5877-064F-ACF4-1C7B1A2FBC9C}" type="datetimeFigureOut">
              <a:rPr lang="en-US" smtClean="0"/>
              <a:t>3/7/25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EFF58-A9B4-780A-347B-27A83D52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83542-1F53-6BAB-23BE-80DD2548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92E1-31BF-D944-AB22-6CAB242F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4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0C457-533A-0D35-5506-4A3A040D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AF44-5877-064F-ACF4-1C7B1A2FBC9C}" type="datetimeFigureOut">
              <a:rPr lang="en-US" smtClean="0"/>
              <a:t>3/7/25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041F69-CE59-B364-4D95-59527920E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6ECE0-6BDB-9740-E223-CF1CB9C0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92E1-31BF-D944-AB22-6CAB242F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3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185F-BCE8-E3E7-E0CC-C846D75D4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8355E-240C-915D-DE5D-4234973AC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63899-F1AB-985A-AD4A-5F6391841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8331D-FECC-C588-DCF9-1178BD60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AF44-5877-064F-ACF4-1C7B1A2FBC9C}" type="datetimeFigureOut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8D264-2DC3-6871-5BBD-DBB479D7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8B1A1-7433-9072-47C3-A0580619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92E1-31BF-D944-AB22-6CAB242F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4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0BFC-72CE-A4AA-EC0F-252C8113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794F9C-8F66-138D-494F-826776DE3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4AAA0-60CD-5C78-3D5B-2575548BF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68D70-750E-95F6-A513-9EF0F7B0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AF44-5877-064F-ACF4-1C7B1A2FBC9C}" type="datetimeFigureOut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3FEBC-5AF8-AC48-D46D-25F83EDE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7B940-947D-C20D-7923-CA538B1D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92E1-31BF-D944-AB22-6CAB242F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4076C-B2D5-0078-8C2E-291F4DBE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501BF-A1CB-2F96-4FC1-7A057A5A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8086A-50B9-7717-5252-ADADCE8F9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91AF44-5877-064F-ACF4-1C7B1A2FBC9C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2073C-D5AA-5471-D1BB-CB82ADB10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6099E-1EA0-EE09-E4B8-9AE0E569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8C92E1-31BF-D944-AB22-6CAB242F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1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9C37-8A05-B7C6-335B-2072E25117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DEBF6-B6C1-8FE5-D1E7-939D3C7B4D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2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3585-398F-D2DE-80C6-A35F30DE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918"/>
          </a:xfrm>
        </p:spPr>
        <p:txBody>
          <a:bodyPr>
            <a:normAutofit fontScale="90000"/>
          </a:bodyPr>
          <a:lstStyle/>
          <a:p>
            <a:r>
              <a:rPr lang="en-US" dirty="0"/>
              <a:t>Agentic Workflows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8A1B91-785E-8D04-C3D0-D607EA0B20A7}"/>
              </a:ext>
            </a:extLst>
          </p:cNvPr>
          <p:cNvSpPr/>
          <p:nvPr/>
        </p:nvSpPr>
        <p:spPr>
          <a:xfrm>
            <a:off x="3894895" y="1302337"/>
            <a:ext cx="2638251" cy="5189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 Prompt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A1858B7-03F7-2A99-BCF2-5E2C8D2A493C}"/>
              </a:ext>
            </a:extLst>
          </p:cNvPr>
          <p:cNvSpPr/>
          <p:nvPr/>
        </p:nvSpPr>
        <p:spPr>
          <a:xfrm>
            <a:off x="3894895" y="2273968"/>
            <a:ext cx="2638251" cy="62564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to LLM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77C4B20-0718-A694-3DA6-5FD6E07A824B}"/>
              </a:ext>
            </a:extLst>
          </p:cNvPr>
          <p:cNvSpPr/>
          <p:nvPr/>
        </p:nvSpPr>
        <p:spPr>
          <a:xfrm>
            <a:off x="3894896" y="3429000"/>
            <a:ext cx="2638250" cy="1191126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OK?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CD8946-6D98-7630-E603-8A51D15B6175}"/>
              </a:ext>
            </a:extLst>
          </p:cNvPr>
          <p:cNvSpPr/>
          <p:nvPr/>
        </p:nvSpPr>
        <p:spPr>
          <a:xfrm>
            <a:off x="3947898" y="5149515"/>
            <a:ext cx="2532244" cy="5189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New Prompt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F16866AC-80D0-74B3-6389-71BBD28024B1}"/>
              </a:ext>
            </a:extLst>
          </p:cNvPr>
          <p:cNvCxnSpPr>
            <a:cxnSpLocks/>
            <a:stCxn id="7" idx="1"/>
            <a:endCxn id="5" idx="1"/>
          </p:cNvCxnSpPr>
          <p:nvPr/>
        </p:nvCxnSpPr>
        <p:spPr>
          <a:xfrm rot="10800000">
            <a:off x="3894896" y="2586791"/>
            <a:ext cx="53003" cy="2822217"/>
          </a:xfrm>
          <a:prstGeom prst="bentConnector3">
            <a:avLst>
              <a:gd name="adj1" fmla="val 968051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03F2BB-0C7A-3BB3-758A-09846BAEBF9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214021" y="1821321"/>
            <a:ext cx="0" cy="4526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86E0B2-D60F-26EA-8DCC-0975C774A6E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214021" y="2899611"/>
            <a:ext cx="0" cy="5293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D60698-016D-C999-643F-1713A4AFF331}"/>
              </a:ext>
            </a:extLst>
          </p:cNvPr>
          <p:cNvCxnSpPr>
            <a:cxnSpLocks/>
            <a:stCxn id="6" idx="3"/>
            <a:endCxn id="19" idx="2"/>
          </p:cNvCxnSpPr>
          <p:nvPr/>
        </p:nvCxnSpPr>
        <p:spPr>
          <a:xfrm>
            <a:off x="6533146" y="4024563"/>
            <a:ext cx="98698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5A180F9-02E2-DF5D-BF06-566DF03429D0}"/>
              </a:ext>
            </a:extLst>
          </p:cNvPr>
          <p:cNvSpPr/>
          <p:nvPr/>
        </p:nvSpPr>
        <p:spPr>
          <a:xfrm>
            <a:off x="2123159" y="1302337"/>
            <a:ext cx="1081470" cy="51898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B29816-76B9-0E17-ABDA-A5140EDE100D}"/>
              </a:ext>
            </a:extLst>
          </p:cNvPr>
          <p:cNvSpPr/>
          <p:nvPr/>
        </p:nvSpPr>
        <p:spPr>
          <a:xfrm>
            <a:off x="7520128" y="3765071"/>
            <a:ext cx="1333814" cy="51898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4FA547-0112-DF6C-8727-ACC477AE7ED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214020" y="4620126"/>
            <a:ext cx="1" cy="5293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D0E8E6-3AD3-2442-5C3D-80A9295DCDD5}"/>
              </a:ext>
            </a:extLst>
          </p:cNvPr>
          <p:cNvCxnSpPr>
            <a:cxnSpLocks/>
            <a:stCxn id="18" idx="6"/>
            <a:endCxn id="4" idx="1"/>
          </p:cNvCxnSpPr>
          <p:nvPr/>
        </p:nvCxnSpPr>
        <p:spPr>
          <a:xfrm>
            <a:off x="3204629" y="1561829"/>
            <a:ext cx="69026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AD031B0-28C2-FA32-F1E5-AD1253E44B0A}"/>
              </a:ext>
            </a:extLst>
          </p:cNvPr>
          <p:cNvSpPr txBox="1"/>
          <p:nvPr/>
        </p:nvSpPr>
        <p:spPr>
          <a:xfrm>
            <a:off x="6738684" y="3628830"/>
            <a:ext cx="575905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F032B3-16CE-91FC-F961-63A829BAB750}"/>
              </a:ext>
            </a:extLst>
          </p:cNvPr>
          <p:cNvSpPr txBox="1"/>
          <p:nvPr/>
        </p:nvSpPr>
        <p:spPr>
          <a:xfrm>
            <a:off x="5348318" y="4735050"/>
            <a:ext cx="332509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A72B5C-4E20-3983-ACDE-82A66F89A3F6}"/>
              </a:ext>
            </a:extLst>
          </p:cNvPr>
          <p:cNvSpPr txBox="1"/>
          <p:nvPr/>
        </p:nvSpPr>
        <p:spPr>
          <a:xfrm>
            <a:off x="2520852" y="3765071"/>
            <a:ext cx="68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407067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74D5-9982-8748-077B-A109148C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449D2-BDBF-FAFF-4866-F355611B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LLM is trained on </a:t>
            </a:r>
            <a:r>
              <a:rPr lang="en-US" b="1" dirty="0"/>
              <a:t>public</a:t>
            </a:r>
            <a:r>
              <a:rPr lang="en-US" dirty="0"/>
              <a:t> knowledge but does not know anything about your goals, your products or your customers </a:t>
            </a:r>
          </a:p>
          <a:p>
            <a:r>
              <a:rPr lang="en-US" dirty="0"/>
              <a:t>A human decides if the response is OK</a:t>
            </a:r>
          </a:p>
          <a:p>
            <a:r>
              <a:rPr lang="en-US" dirty="0"/>
              <a:t>The human is “trained” to write better prompts</a:t>
            </a:r>
          </a:p>
        </p:txBody>
      </p:sp>
    </p:spTree>
    <p:extLst>
      <p:ext uri="{BB962C8B-B14F-4D97-AF65-F5344CB8AC3E}">
        <p14:creationId xmlns:p14="http://schemas.microsoft.com/office/powerpoint/2010/main" val="70410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827F-96F0-714C-0118-F91AF0D9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95" y="199705"/>
            <a:ext cx="10515600" cy="40782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3512BC-1705-D092-F04E-A9B4D09F12E0}"/>
              </a:ext>
            </a:extLst>
          </p:cNvPr>
          <p:cNvSpPr/>
          <p:nvPr/>
        </p:nvSpPr>
        <p:spPr>
          <a:xfrm>
            <a:off x="3964343" y="944853"/>
            <a:ext cx="2638251" cy="5189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 Prompt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84D8CDD-1787-D1A3-EC3F-9704AAF382C7}"/>
              </a:ext>
            </a:extLst>
          </p:cNvPr>
          <p:cNvSpPr/>
          <p:nvPr/>
        </p:nvSpPr>
        <p:spPr>
          <a:xfrm>
            <a:off x="3964343" y="2829553"/>
            <a:ext cx="2638251" cy="62564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to LLM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F39DB72E-3939-741C-B14F-051CE197BFF8}"/>
              </a:ext>
            </a:extLst>
          </p:cNvPr>
          <p:cNvSpPr/>
          <p:nvPr/>
        </p:nvSpPr>
        <p:spPr>
          <a:xfrm>
            <a:off x="3964344" y="3984585"/>
            <a:ext cx="2638250" cy="1191126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OK?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319993-9684-779B-2B12-39A9F07A97D7}"/>
              </a:ext>
            </a:extLst>
          </p:cNvPr>
          <p:cNvSpPr/>
          <p:nvPr/>
        </p:nvSpPr>
        <p:spPr>
          <a:xfrm>
            <a:off x="4017346" y="5705100"/>
            <a:ext cx="2532244" cy="5189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New Prompt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204603E0-9B31-6642-0652-C916C7109914}"/>
              </a:ext>
            </a:extLst>
          </p:cNvPr>
          <p:cNvCxnSpPr>
            <a:cxnSpLocks/>
            <a:stCxn id="7" idx="1"/>
            <a:endCxn id="5" idx="1"/>
          </p:cNvCxnSpPr>
          <p:nvPr/>
        </p:nvCxnSpPr>
        <p:spPr>
          <a:xfrm rot="10800000">
            <a:off x="3964344" y="3142376"/>
            <a:ext cx="53003" cy="2822217"/>
          </a:xfrm>
          <a:prstGeom prst="bentConnector3">
            <a:avLst>
              <a:gd name="adj1" fmla="val 968051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A4D2AB-EB31-A5BC-B112-A8C244622E6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279236" y="2407534"/>
            <a:ext cx="4233" cy="4220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5C23AD-2D18-CCBE-3229-FEBEBE30101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283469" y="3455196"/>
            <a:ext cx="0" cy="5293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6A4EA2-9485-3265-F7CF-EE1C2FEBB4E7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>
            <a:off x="6602594" y="4580148"/>
            <a:ext cx="98698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0E6C80E-0ABA-FDC6-340F-0E7E155767D4}"/>
              </a:ext>
            </a:extLst>
          </p:cNvPr>
          <p:cNvSpPr/>
          <p:nvPr/>
        </p:nvSpPr>
        <p:spPr>
          <a:xfrm>
            <a:off x="2192607" y="944853"/>
            <a:ext cx="1081470" cy="51898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8F9F1D-8B48-C443-0D3F-B05E1CA22E52}"/>
              </a:ext>
            </a:extLst>
          </p:cNvPr>
          <p:cNvSpPr/>
          <p:nvPr/>
        </p:nvSpPr>
        <p:spPr>
          <a:xfrm>
            <a:off x="7589576" y="4320656"/>
            <a:ext cx="1333814" cy="51898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43F5A8-1422-5900-A2BD-05E697280FE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283468" y="5175711"/>
            <a:ext cx="1" cy="5293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F1BDA4-AABA-7226-50B7-43A9BB0EDD63}"/>
              </a:ext>
            </a:extLst>
          </p:cNvPr>
          <p:cNvCxnSpPr>
            <a:cxnSpLocks/>
            <a:stCxn id="12" idx="6"/>
            <a:endCxn id="4" idx="1"/>
          </p:cNvCxnSpPr>
          <p:nvPr/>
        </p:nvCxnSpPr>
        <p:spPr>
          <a:xfrm>
            <a:off x="3274077" y="1204345"/>
            <a:ext cx="69026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2E8B78A-EEED-6A2F-E49D-D0AE6DC6F824}"/>
              </a:ext>
            </a:extLst>
          </p:cNvPr>
          <p:cNvSpPr txBox="1"/>
          <p:nvPr/>
        </p:nvSpPr>
        <p:spPr>
          <a:xfrm>
            <a:off x="6808132" y="4184415"/>
            <a:ext cx="575905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14E0F4-0F90-8C5C-94A4-C04348D05A83}"/>
              </a:ext>
            </a:extLst>
          </p:cNvPr>
          <p:cNvSpPr txBox="1"/>
          <p:nvPr/>
        </p:nvSpPr>
        <p:spPr>
          <a:xfrm>
            <a:off x="5417766" y="5290635"/>
            <a:ext cx="332509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5553A8-F44D-0CBE-0508-010C4DB483E0}"/>
              </a:ext>
            </a:extLst>
          </p:cNvPr>
          <p:cNvCxnSpPr>
            <a:cxnSpLocks/>
          </p:cNvCxnSpPr>
          <p:nvPr/>
        </p:nvCxnSpPr>
        <p:spPr>
          <a:xfrm>
            <a:off x="5279236" y="1463837"/>
            <a:ext cx="0" cy="3881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77B029B-FB0B-B1B3-1F6A-D7CC3A313A8B}"/>
              </a:ext>
            </a:extLst>
          </p:cNvPr>
          <p:cNvSpPr/>
          <p:nvPr/>
        </p:nvSpPr>
        <p:spPr>
          <a:xfrm>
            <a:off x="3990845" y="1878145"/>
            <a:ext cx="2638251" cy="4894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Enrich Prompt</a:t>
            </a:r>
          </a:p>
        </p:txBody>
      </p:sp>
      <p:sp>
        <p:nvSpPr>
          <p:cNvPr id="27" name="Can 26">
            <a:extLst>
              <a:ext uri="{FF2B5EF4-FFF2-40B4-BE49-F238E27FC236}">
                <a16:creationId xmlns:a16="http://schemas.microsoft.com/office/drawing/2014/main" id="{744621E0-9668-FD0E-3CF4-60D3224DCAB7}"/>
              </a:ext>
            </a:extLst>
          </p:cNvPr>
          <p:cNvSpPr/>
          <p:nvPr/>
        </p:nvSpPr>
        <p:spPr>
          <a:xfrm>
            <a:off x="7440305" y="1761840"/>
            <a:ext cx="1483085" cy="752354"/>
          </a:xfrm>
          <a:prstGeom prst="can">
            <a:avLst>
              <a:gd name="adj" fmla="val 15769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</a:t>
            </a:r>
          </a:p>
          <a:p>
            <a:pPr algn="ctr"/>
            <a:r>
              <a:rPr lang="en-US" dirty="0"/>
              <a:t>Base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1E3EC5-ADCE-9523-EDF3-DD8098854AFC}"/>
              </a:ext>
            </a:extLst>
          </p:cNvPr>
          <p:cNvCxnSpPr>
            <a:stCxn id="25" idx="3"/>
            <a:endCxn id="27" idx="2"/>
          </p:cNvCxnSpPr>
          <p:nvPr/>
        </p:nvCxnSpPr>
        <p:spPr>
          <a:xfrm>
            <a:off x="6629096" y="2122881"/>
            <a:ext cx="811209" cy="1513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5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298C5-4AB9-2FCC-4B04-56CCB34CD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378B5-5FD0-789F-F5A0-8FAEC23C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95" y="199705"/>
            <a:ext cx="10515600" cy="40782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FDBFA-0651-28BE-17F8-837AF89F552D}"/>
              </a:ext>
            </a:extLst>
          </p:cNvPr>
          <p:cNvSpPr/>
          <p:nvPr/>
        </p:nvSpPr>
        <p:spPr>
          <a:xfrm>
            <a:off x="3964343" y="944853"/>
            <a:ext cx="2638251" cy="5189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 Prompt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676412E-DBC2-53CD-AAB6-4D4DB078A183}"/>
              </a:ext>
            </a:extLst>
          </p:cNvPr>
          <p:cNvSpPr/>
          <p:nvPr/>
        </p:nvSpPr>
        <p:spPr>
          <a:xfrm>
            <a:off x="3964343" y="2829553"/>
            <a:ext cx="2638251" cy="62564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to LLM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792A2AB8-4B89-C35F-2D27-6AB558DF257B}"/>
              </a:ext>
            </a:extLst>
          </p:cNvPr>
          <p:cNvSpPr/>
          <p:nvPr/>
        </p:nvSpPr>
        <p:spPr>
          <a:xfrm>
            <a:off x="3964344" y="3984585"/>
            <a:ext cx="2638250" cy="1191126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OK?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FE3E13-FDD7-C1CB-1DE8-94517088BD30}"/>
              </a:ext>
            </a:extLst>
          </p:cNvPr>
          <p:cNvSpPr/>
          <p:nvPr/>
        </p:nvSpPr>
        <p:spPr>
          <a:xfrm>
            <a:off x="4017346" y="5705100"/>
            <a:ext cx="2532244" cy="5189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New Prompt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02D9AA7-0027-5E55-C2B6-6A23B3D4E73E}"/>
              </a:ext>
            </a:extLst>
          </p:cNvPr>
          <p:cNvCxnSpPr>
            <a:cxnSpLocks/>
            <a:stCxn id="7" idx="1"/>
            <a:endCxn id="5" idx="1"/>
          </p:cNvCxnSpPr>
          <p:nvPr/>
        </p:nvCxnSpPr>
        <p:spPr>
          <a:xfrm rot="10800000">
            <a:off x="3964344" y="3142376"/>
            <a:ext cx="53003" cy="2822217"/>
          </a:xfrm>
          <a:prstGeom prst="bentConnector3">
            <a:avLst>
              <a:gd name="adj1" fmla="val 968051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24E0F3-B5EB-B47D-751D-5325E65C6742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279236" y="2407534"/>
            <a:ext cx="4233" cy="4220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8F8BCA-79BB-FCC9-32C3-6C88C99C473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283469" y="3455196"/>
            <a:ext cx="0" cy="5293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4F38F0-A52D-2129-B847-30143EC3F770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>
            <a:off x="6602594" y="4580148"/>
            <a:ext cx="98698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BB1C3E4-D166-E887-FC06-1ECDBC2F2998}"/>
              </a:ext>
            </a:extLst>
          </p:cNvPr>
          <p:cNvSpPr/>
          <p:nvPr/>
        </p:nvSpPr>
        <p:spPr>
          <a:xfrm>
            <a:off x="2192607" y="944853"/>
            <a:ext cx="1081470" cy="51898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EF2ED6-BE9B-F418-3A85-96D7B904A18D}"/>
              </a:ext>
            </a:extLst>
          </p:cNvPr>
          <p:cNvSpPr/>
          <p:nvPr/>
        </p:nvSpPr>
        <p:spPr>
          <a:xfrm>
            <a:off x="7589576" y="4320656"/>
            <a:ext cx="1333814" cy="51898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BA8D4F-78C1-BD3E-CC51-78716DE7079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283468" y="5175711"/>
            <a:ext cx="1" cy="5293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2CC973-1F0A-6DC9-63F9-E81B4A7A0E36}"/>
              </a:ext>
            </a:extLst>
          </p:cNvPr>
          <p:cNvCxnSpPr>
            <a:cxnSpLocks/>
            <a:stCxn id="12" idx="6"/>
            <a:endCxn id="4" idx="1"/>
          </p:cNvCxnSpPr>
          <p:nvPr/>
        </p:nvCxnSpPr>
        <p:spPr>
          <a:xfrm>
            <a:off x="3274077" y="1204345"/>
            <a:ext cx="69026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E84A6B-8B68-ED8E-4AA5-1F86F9BA9F09}"/>
              </a:ext>
            </a:extLst>
          </p:cNvPr>
          <p:cNvSpPr txBox="1"/>
          <p:nvPr/>
        </p:nvSpPr>
        <p:spPr>
          <a:xfrm>
            <a:off x="6808132" y="4184415"/>
            <a:ext cx="575905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A50FF2-4EB9-577A-87C4-D37AEB54EDE8}"/>
              </a:ext>
            </a:extLst>
          </p:cNvPr>
          <p:cNvSpPr txBox="1"/>
          <p:nvPr/>
        </p:nvSpPr>
        <p:spPr>
          <a:xfrm>
            <a:off x="5417766" y="5290635"/>
            <a:ext cx="332509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FEF191-2EB2-4230-FE8A-83A9A933BB61}"/>
              </a:ext>
            </a:extLst>
          </p:cNvPr>
          <p:cNvCxnSpPr>
            <a:cxnSpLocks/>
          </p:cNvCxnSpPr>
          <p:nvPr/>
        </p:nvCxnSpPr>
        <p:spPr>
          <a:xfrm>
            <a:off x="5279236" y="1463837"/>
            <a:ext cx="0" cy="3881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8A71ACF-7576-180F-E313-261C0133927D}"/>
              </a:ext>
            </a:extLst>
          </p:cNvPr>
          <p:cNvSpPr/>
          <p:nvPr/>
        </p:nvSpPr>
        <p:spPr>
          <a:xfrm>
            <a:off x="3990845" y="1878145"/>
            <a:ext cx="2638251" cy="4894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Enrich Prompt</a:t>
            </a:r>
          </a:p>
        </p:txBody>
      </p:sp>
      <p:sp>
        <p:nvSpPr>
          <p:cNvPr id="27" name="Can 26">
            <a:extLst>
              <a:ext uri="{FF2B5EF4-FFF2-40B4-BE49-F238E27FC236}">
                <a16:creationId xmlns:a16="http://schemas.microsoft.com/office/drawing/2014/main" id="{1BB3C57E-4F09-FAB2-1E41-C67B92ACADAE}"/>
              </a:ext>
            </a:extLst>
          </p:cNvPr>
          <p:cNvSpPr/>
          <p:nvPr/>
        </p:nvSpPr>
        <p:spPr>
          <a:xfrm>
            <a:off x="7440305" y="1761840"/>
            <a:ext cx="1483085" cy="752354"/>
          </a:xfrm>
          <a:prstGeom prst="can">
            <a:avLst>
              <a:gd name="adj" fmla="val 15769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</a:t>
            </a:r>
          </a:p>
          <a:p>
            <a:pPr algn="ctr"/>
            <a:r>
              <a:rPr lang="en-US" dirty="0"/>
              <a:t>Base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C0FDF8-40BE-6EEE-FAA5-605748BE35A0}"/>
              </a:ext>
            </a:extLst>
          </p:cNvPr>
          <p:cNvCxnSpPr>
            <a:stCxn id="25" idx="3"/>
            <a:endCxn id="27" idx="2"/>
          </p:cNvCxnSpPr>
          <p:nvPr/>
        </p:nvCxnSpPr>
        <p:spPr>
          <a:xfrm>
            <a:off x="6629096" y="2122881"/>
            <a:ext cx="811209" cy="1513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95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92;p49">
            <a:extLst>
              <a:ext uri="{FF2B5EF4-FFF2-40B4-BE49-F238E27FC236}">
                <a16:creationId xmlns:a16="http://schemas.microsoft.com/office/drawing/2014/main" id="{AC30F401-85A7-8CC2-D330-E74627A7F7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2875" y="196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Yann Lecun's Modular Cognitive Architecture</a:t>
            </a:r>
            <a:endParaRPr/>
          </a:p>
        </p:txBody>
      </p:sp>
      <p:sp>
        <p:nvSpPr>
          <p:cNvPr id="5" name="Google Shape;293;p49">
            <a:extLst>
              <a:ext uri="{FF2B5EF4-FFF2-40B4-BE49-F238E27FC236}">
                <a16:creationId xmlns:a16="http://schemas.microsoft.com/office/drawing/2014/main" id="{E189E921-6B3B-CC01-0D97-E6233E34EEED}"/>
              </a:ext>
            </a:extLst>
          </p:cNvPr>
          <p:cNvSpPr txBox="1">
            <a:spLocks/>
          </p:cNvSpPr>
          <p:nvPr/>
        </p:nvSpPr>
        <p:spPr>
          <a:xfrm>
            <a:off x="6970325" y="869225"/>
            <a:ext cx="3546300" cy="317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/>
              <a:t>World Models</a:t>
            </a:r>
            <a:r>
              <a:rPr lang="en-US"/>
              <a:t> are used to predict the future state based on your actions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b="1"/>
              <a:t>Planning</a:t>
            </a:r>
            <a:r>
              <a:rPr lang="en-US"/>
              <a:t> is about understanding how actions change world models in the future</a:t>
            </a:r>
          </a:p>
        </p:txBody>
      </p:sp>
      <p:sp>
        <p:nvSpPr>
          <p:cNvPr id="6" name="Google Shape;295;p49">
            <a:extLst>
              <a:ext uri="{FF2B5EF4-FFF2-40B4-BE49-F238E27FC236}">
                <a16:creationId xmlns:a16="http://schemas.microsoft.com/office/drawing/2014/main" id="{DF5D377D-EEA7-9B18-31B4-8F861B9AE3E1}"/>
              </a:ext>
            </a:extLst>
          </p:cNvPr>
          <p:cNvSpPr txBox="1"/>
          <p:nvPr/>
        </p:nvSpPr>
        <p:spPr>
          <a:xfrm>
            <a:off x="2062182" y="5619475"/>
            <a:ext cx="680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7F7F"/>
                </a:solidFill>
              </a:rPr>
              <a:t>YouTube: https://youtu.be/MiqLoAZFRSE?si=KvFwiDTgt0bUMo0H&amp;t=1288</a:t>
            </a:r>
            <a:endParaRPr sz="1200">
              <a:solidFill>
                <a:srgbClr val="7F7F7F"/>
              </a:solidFill>
            </a:endParaRPr>
          </a:p>
        </p:txBody>
      </p:sp>
      <p:pic>
        <p:nvPicPr>
          <p:cNvPr id="7" name="Google Shape;296;p49">
            <a:extLst>
              <a:ext uri="{FF2B5EF4-FFF2-40B4-BE49-F238E27FC236}">
                <a16:creationId xmlns:a16="http://schemas.microsoft.com/office/drawing/2014/main" id="{C39825D1-6B4F-18BD-5A26-373041AFC00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2875" y="1687325"/>
            <a:ext cx="4109346" cy="35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97;p49">
            <a:extLst>
              <a:ext uri="{FF2B5EF4-FFF2-40B4-BE49-F238E27FC236}">
                <a16:creationId xmlns:a16="http://schemas.microsoft.com/office/drawing/2014/main" id="{72D7C2B0-59EE-E831-F4B8-A23AD6679804}"/>
              </a:ext>
            </a:extLst>
          </p:cNvPr>
          <p:cNvSpPr txBox="1"/>
          <p:nvPr/>
        </p:nvSpPr>
        <p:spPr>
          <a:xfrm>
            <a:off x="4721250" y="4331825"/>
            <a:ext cx="5466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Source: https://openreview.net/pdf?id=BZ5a1r-kVsf</a:t>
            </a:r>
            <a:endParaRPr sz="12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389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157</Words>
  <Application>Microsoft Macintosh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Class Figures</vt:lpstr>
      <vt:lpstr>Agentic Workflows</vt:lpstr>
      <vt:lpstr>Things to Note</vt:lpstr>
      <vt:lpstr>PowerPoint Presentation</vt:lpstr>
      <vt:lpstr>PowerPoint Presentation</vt:lpstr>
      <vt:lpstr>Yann Lecun's Modular Cognitive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2</cp:revision>
  <dcterms:created xsi:type="dcterms:W3CDTF">2025-03-07T14:48:36Z</dcterms:created>
  <dcterms:modified xsi:type="dcterms:W3CDTF">2025-03-07T16:41:11Z</dcterms:modified>
</cp:coreProperties>
</file>