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2"/>
  </p:sldMasterIdLst>
  <p:notesMasterIdLst>
    <p:notesMasterId r:id="rId54"/>
  </p:notesMasterIdLst>
  <p:sldIdLst>
    <p:sldId id="256" r:id="rId3"/>
    <p:sldId id="273" r:id="rId4"/>
    <p:sldId id="306" r:id="rId5"/>
    <p:sldId id="281" r:id="rId6"/>
    <p:sldId id="288" r:id="rId7"/>
    <p:sldId id="331" r:id="rId8"/>
    <p:sldId id="332" r:id="rId9"/>
    <p:sldId id="305" r:id="rId10"/>
    <p:sldId id="275" r:id="rId11"/>
    <p:sldId id="289" r:id="rId12"/>
    <p:sldId id="268" r:id="rId13"/>
    <p:sldId id="310" r:id="rId14"/>
    <p:sldId id="326" r:id="rId15"/>
    <p:sldId id="328" r:id="rId16"/>
    <p:sldId id="329" r:id="rId17"/>
    <p:sldId id="327" r:id="rId18"/>
    <p:sldId id="323" r:id="rId19"/>
    <p:sldId id="324" r:id="rId20"/>
    <p:sldId id="319" r:id="rId21"/>
    <p:sldId id="312" r:id="rId22"/>
    <p:sldId id="313" r:id="rId23"/>
    <p:sldId id="314" r:id="rId24"/>
    <p:sldId id="315" r:id="rId25"/>
    <p:sldId id="316" r:id="rId26"/>
    <p:sldId id="317" r:id="rId27"/>
    <p:sldId id="318" r:id="rId28"/>
    <p:sldId id="311" r:id="rId29"/>
    <p:sldId id="297" r:id="rId30"/>
    <p:sldId id="330" r:id="rId31"/>
    <p:sldId id="299" r:id="rId32"/>
    <p:sldId id="296" r:id="rId33"/>
    <p:sldId id="302" r:id="rId34"/>
    <p:sldId id="304" r:id="rId35"/>
    <p:sldId id="278" r:id="rId36"/>
    <p:sldId id="286" r:id="rId37"/>
    <p:sldId id="272" r:id="rId38"/>
    <p:sldId id="274" r:id="rId39"/>
    <p:sldId id="276" r:id="rId40"/>
    <p:sldId id="280" r:id="rId41"/>
    <p:sldId id="283" r:id="rId42"/>
    <p:sldId id="287" r:id="rId43"/>
    <p:sldId id="282" r:id="rId44"/>
    <p:sldId id="290" r:id="rId45"/>
    <p:sldId id="307" r:id="rId46"/>
    <p:sldId id="284" r:id="rId47"/>
    <p:sldId id="285" r:id="rId48"/>
    <p:sldId id="269" r:id="rId49"/>
    <p:sldId id="265" r:id="rId50"/>
    <p:sldId id="270" r:id="rId51"/>
    <p:sldId id="262" r:id="rId52"/>
    <p:sldId id="309" r:id="rId53"/>
  </p:sldIdLst>
  <p:sldSz cx="9144000" cy="6858000" type="screen4x3"/>
  <p:notesSz cx="6946900" cy="9283700"/>
  <p:custDataLst>
    <p:tags r:id="rId5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0000FF"/>
    <a:srgbClr val="EBF7FF"/>
    <a:srgbClr val="CCECFF"/>
    <a:srgbClr val="FFCC00"/>
    <a:srgbClr val="CC6600"/>
    <a:srgbClr val="996633"/>
    <a:srgbClr val="993300"/>
    <a:srgbClr val="FFCC99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4" autoAdjust="0"/>
    <p:restoredTop sz="94659" autoAdjust="0"/>
  </p:normalViewPr>
  <p:slideViewPr>
    <p:cSldViewPr>
      <p:cViewPr varScale="1">
        <p:scale>
          <a:sx n="110" d="100"/>
          <a:sy n="110" d="100"/>
        </p:scale>
        <p:origin x="1808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gs" Target="tags/tag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57" name="Rectangle 9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410075"/>
            <a:ext cx="5095875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738" tIns="46369" rIns="92738" bIns="46369" numCol="1" anchor="t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defTabSz="927100" eaLnBrk="0" hangingPunct="0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820150"/>
            <a:ext cx="3009900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738" tIns="46369" rIns="92738" bIns="46369" numCol="1" anchor="b" anchorCtr="0" compatLnSpc="1">
            <a:prstTxWarp prst="textNoShape">
              <a:avLst/>
            </a:prstTxWarp>
          </a:bodyPr>
          <a:lstStyle>
            <a:lvl1pPr algn="r" defTabSz="927100" eaLnBrk="0" hangingPunct="0">
              <a:defRPr sz="1200">
                <a:latin typeface="Times New Roman" pitchFamily="18" charset="0"/>
              </a:defRPr>
            </a:lvl1pPr>
          </a:lstStyle>
          <a:p>
            <a:fld id="{C5AD84BD-B57F-44ED-B432-012949432F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0049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4267200"/>
            <a:ext cx="6324600" cy="685800"/>
          </a:xfrm>
        </p:spPr>
        <p:txBody>
          <a:bodyPr/>
          <a:lstStyle>
            <a:lvl1pPr marL="0" indent="0" algn="ctr">
              <a:lnSpc>
                <a:spcPct val="80000"/>
              </a:lnSpc>
              <a:buFont typeface="Wingdings" pitchFamily="2" charset="2"/>
              <a:buNone/>
              <a:defRPr sz="3200"/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B3308-7388-4834-8CF3-9219291794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r>
              <a:rPr lang="en-US" dirty="0"/>
              <a:t>Kelly-McCreary &amp; Associates, LLC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00000"/>
              <a:buFont typeface="Arial" pitchFamily="34" charset="0"/>
              <a:buChar char="•"/>
              <a:defRPr/>
            </a:lvl1pPr>
            <a:lvl2pPr>
              <a:buSzPct val="100000"/>
              <a:buFont typeface="Arial" pitchFamily="34" charset="0"/>
              <a:buChar char="•"/>
              <a:defRPr/>
            </a:lvl2pPr>
            <a:lvl3pPr>
              <a:buSzPct val="100000"/>
              <a:buFont typeface="Arial" pitchFamily="34" charset="0"/>
              <a:buChar char="•"/>
              <a:defRPr/>
            </a:lvl3pPr>
            <a:lvl4pPr>
              <a:buSzPct val="100000"/>
              <a:buFont typeface="Arial" pitchFamily="34" charset="0"/>
              <a:buChar char="•"/>
              <a:defRPr/>
            </a:lvl4pPr>
            <a:lvl5pPr>
              <a:buSzPct val="10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B3308-7388-4834-8CF3-9219291794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Kelly-McCreary &amp; Associates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426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B3308-7388-4834-8CF3-9219291794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0"/>
            </a:lvl1pPr>
          </a:lstStyle>
          <a:p>
            <a:r>
              <a:rPr lang="en-US"/>
              <a:t>Kelly-McCreary &amp; Associates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809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2057400"/>
            <a:ext cx="3467100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0" y="2057400"/>
            <a:ext cx="3467100" cy="3505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B3308-7388-4834-8CF3-9219291794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Kelly-McCreary &amp; Associates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81000" y="1371600"/>
            <a:ext cx="82296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FFCC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5203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B3308-7388-4834-8CF3-9219291794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Kelly-McCreary &amp; Associates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81000" y="1371600"/>
            <a:ext cx="82296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FFCC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39384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B3308-7388-4834-8CF3-9219291794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Kelly-McCreary &amp; Associates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09083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713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143000"/>
            <a:ext cx="82296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FFCC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Kelly-McCreary &amp; Associates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53400" y="63246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  <a:lumOff val="50000"/>
                  </a:schemeClr>
                </a:solidFill>
              </a:defRPr>
            </a:lvl1pPr>
          </a:lstStyle>
          <a:p>
            <a:fld id="{F5AB3308-7388-4834-8CF3-9219291794E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4" r:id="rId4"/>
    <p:sldLayoutId id="2147483665" r:id="rId5"/>
    <p:sldLayoutId id="2147483667" r:id="rId6"/>
  </p:sldLayoutIdLst>
  <p:transition/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 Narrow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 Narrow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 Narrow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 Narrow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 Narrow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 Narrow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 Narrow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00000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>
            <a:lumMod val="50000"/>
          </a:schemeClr>
        </a:buClr>
        <a:buSzPct val="100000"/>
        <a:buFont typeface="Arial" pitchFamily="34" charset="0"/>
        <a:buChar char="•"/>
        <a:defRPr sz="2800">
          <a:solidFill>
            <a:schemeClr val="accent1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>
            <a:lumMod val="50000"/>
          </a:schemeClr>
        </a:buClr>
        <a:buSzPct val="100000"/>
        <a:buFont typeface="Arial" pitchFamily="34" charset="0"/>
        <a:buChar char="•"/>
        <a:defRPr sz="2400">
          <a:solidFill>
            <a:schemeClr val="accent1">
              <a:lumMod val="50000"/>
            </a:schemeClr>
          </a:solidFill>
          <a:latin typeface="Arial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>
            <a:lumMod val="50000"/>
          </a:schemeClr>
        </a:buClr>
        <a:buSzPct val="100000"/>
        <a:buFont typeface="Arial" pitchFamily="34" charset="0"/>
        <a:buChar char="•"/>
        <a:defRPr sz="2000">
          <a:solidFill>
            <a:schemeClr val="accent1">
              <a:lumMod val="50000"/>
            </a:schemeClr>
          </a:solidFill>
          <a:latin typeface="Arial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>
            <a:lumMod val="50000"/>
          </a:schemeClr>
        </a:buClr>
        <a:buSzPct val="100000"/>
        <a:buFont typeface="Arial" pitchFamily="34" charset="0"/>
        <a:buChar char="•"/>
        <a:defRPr>
          <a:solidFill>
            <a:schemeClr val="accent1">
              <a:lumMod val="50000"/>
            </a:schemeClr>
          </a:solidFill>
          <a:latin typeface="Arial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>
            <a:lumMod val="50000"/>
          </a:schemeClr>
        </a:buClr>
        <a:buSzPct val="100000"/>
        <a:buFont typeface="Arial" pitchFamily="34" charset="0"/>
        <a:buChar char="•"/>
        <a:defRPr>
          <a:solidFill>
            <a:schemeClr val="accent1">
              <a:lumMod val="50000"/>
            </a:schemeClr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itchFamily="2" charset="2"/>
        <a:buChar char="n"/>
        <a:defRPr>
          <a:solidFill>
            <a:srgbClr val="000000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itchFamily="2" charset="2"/>
        <a:buChar char="n"/>
        <a:defRPr>
          <a:solidFill>
            <a:srgbClr val="000000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itchFamily="2" charset="2"/>
        <a:buChar char="n"/>
        <a:defRPr>
          <a:solidFill>
            <a:srgbClr val="000000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itchFamily="2" charset="2"/>
        <a:buChar char="n"/>
        <a:defRPr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rantis.com/blog/object-storage-openstack-cloud-swift-ceph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10" Type="http://schemas.openxmlformats.org/officeDocument/2006/relationships/image" Target="../media/image26.jpeg"/><Relationship Id="rId4" Type="http://schemas.openxmlformats.org/officeDocument/2006/relationships/image" Target="../media/image20.jpeg"/><Relationship Id="rId9" Type="http://schemas.openxmlformats.org/officeDocument/2006/relationships/image" Target="../media/image25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09600" y="457200"/>
            <a:ext cx="7848600" cy="1371600"/>
          </a:xfrm>
        </p:spPr>
        <p:txBody>
          <a:bodyPr/>
          <a:lstStyle/>
          <a:p>
            <a:r>
              <a:rPr lang="en-US" sz="4400" dirty="0"/>
              <a:t>ATAM for Database Selection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1828800"/>
            <a:ext cx="6324600" cy="3962400"/>
          </a:xfrm>
        </p:spPr>
        <p:txBody>
          <a:bodyPr/>
          <a:lstStyle/>
          <a:p>
            <a:r>
              <a:rPr lang="en-US" sz="2800" dirty="0"/>
              <a:t>Using Architecture (Not Products) to Guide Database Selection</a:t>
            </a:r>
          </a:p>
          <a:p>
            <a:endParaRPr lang="en-US" sz="2800" dirty="0"/>
          </a:p>
          <a:p>
            <a:r>
              <a:rPr lang="en-US" sz="2800" dirty="0"/>
              <a:t>Prepared for:</a:t>
            </a:r>
          </a:p>
          <a:p>
            <a:r>
              <a:rPr lang="en-US" sz="2800" dirty="0"/>
              <a:t>Decision Sciences</a:t>
            </a:r>
          </a:p>
          <a:p>
            <a:endParaRPr lang="en-US" sz="2800" dirty="0"/>
          </a:p>
          <a:p>
            <a:r>
              <a:rPr lang="en-US" sz="2800" dirty="0"/>
              <a:t>Dan McCreary</a:t>
            </a:r>
          </a:p>
          <a:p>
            <a:r>
              <a:rPr lang="en-US" sz="2800" dirty="0"/>
              <a:t>Kelly-McCreary &amp; Associates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NoSQL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B3308-7388-4834-8CF3-9219291794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Kelly-McCreary &amp; Associates</a:t>
            </a:r>
            <a:endParaRPr lang="en-US" dirty="0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609600" y="1600200"/>
            <a:ext cx="1676400" cy="487362"/>
          </a:xfrm>
          <a:prstGeom prst="rect">
            <a:avLst/>
          </a:prstGeom>
          <a:ln>
            <a:noFill/>
          </a:ln>
        </p:spPr>
        <p:txBody>
          <a:bodyPr anchor="ctr"/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 Narrow" pitchFamily="34" charset="0"/>
                <a:ea typeface="Arial" charset="0"/>
                <a:cs typeface="Arial"/>
              </a:rPr>
              <a:t>Relational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" y="2133600"/>
            <a:ext cx="1447800" cy="1447800"/>
            <a:chOff x="457200" y="2133600"/>
            <a:chExt cx="1447800" cy="1447800"/>
          </a:xfrm>
        </p:grpSpPr>
        <p:sp>
          <p:nvSpPr>
            <p:cNvPr id="8" name="Rectangle 7"/>
            <p:cNvSpPr/>
            <p:nvPr/>
          </p:nvSpPr>
          <p:spPr bwMode="auto">
            <a:xfrm>
              <a:off x="457202" y="2133600"/>
              <a:ext cx="344714" cy="180975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57202" y="2314575"/>
              <a:ext cx="344714" cy="180975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57201" y="2495550"/>
              <a:ext cx="344714" cy="180975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457201" y="2676525"/>
              <a:ext cx="344714" cy="180975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457201" y="2857500"/>
              <a:ext cx="344714" cy="180975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457201" y="3038475"/>
              <a:ext cx="344714" cy="180975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457200" y="3219450"/>
              <a:ext cx="344714" cy="180975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457200" y="3400425"/>
              <a:ext cx="344714" cy="180975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801914" y="2133600"/>
              <a:ext cx="551543" cy="180975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801914" y="2314575"/>
              <a:ext cx="551543" cy="180975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801913" y="2495550"/>
              <a:ext cx="551543" cy="180975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801913" y="2676525"/>
              <a:ext cx="551543" cy="180975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801913" y="2857500"/>
              <a:ext cx="551543" cy="180975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801913" y="3038475"/>
              <a:ext cx="551543" cy="180975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801912" y="3219450"/>
              <a:ext cx="551543" cy="180975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801912" y="3400425"/>
              <a:ext cx="551543" cy="180975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353458" y="2133600"/>
              <a:ext cx="275771" cy="18097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1353458" y="2314575"/>
              <a:ext cx="275771" cy="18097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1353457" y="2495550"/>
              <a:ext cx="275771" cy="18097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1353457" y="2676525"/>
              <a:ext cx="275771" cy="18097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1353457" y="2857500"/>
              <a:ext cx="275771" cy="18097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1353457" y="3038475"/>
              <a:ext cx="275771" cy="18097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1353457" y="3219450"/>
              <a:ext cx="275771" cy="18097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1353457" y="3400425"/>
              <a:ext cx="275771" cy="18097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1629229" y="2133600"/>
              <a:ext cx="275771" cy="180975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1629229" y="2314575"/>
              <a:ext cx="275771" cy="180975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1629228" y="2495550"/>
              <a:ext cx="275771" cy="180975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629228" y="2676525"/>
              <a:ext cx="275771" cy="180975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1629228" y="2857500"/>
              <a:ext cx="275771" cy="180975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1629228" y="3038475"/>
              <a:ext cx="275771" cy="180975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629227" y="3219450"/>
              <a:ext cx="275771" cy="180975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629227" y="3400425"/>
              <a:ext cx="275771" cy="180975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" name="Text Placeholder 7"/>
          <p:cNvSpPr txBox="1">
            <a:spLocks/>
          </p:cNvSpPr>
          <p:nvPr/>
        </p:nvSpPr>
        <p:spPr>
          <a:xfrm>
            <a:off x="2971800" y="1600200"/>
            <a:ext cx="2743200" cy="487362"/>
          </a:xfrm>
          <a:prstGeom prst="rect">
            <a:avLst/>
          </a:prstGeom>
          <a:ln>
            <a:noFill/>
          </a:ln>
        </p:spPr>
        <p:txBody>
          <a:bodyPr anchor="ctr"/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 Narrow" pitchFamily="34" charset="0"/>
                <a:ea typeface="Arial" charset="0"/>
                <a:cs typeface="Arial"/>
              </a:rPr>
              <a:t>Analytical (OLAP)</a:t>
            </a:r>
          </a:p>
        </p:txBody>
      </p:sp>
      <p:grpSp>
        <p:nvGrpSpPr>
          <p:cNvPr id="41" name="Group 232"/>
          <p:cNvGrpSpPr/>
          <p:nvPr/>
        </p:nvGrpSpPr>
        <p:grpSpPr>
          <a:xfrm>
            <a:off x="3733800" y="2133600"/>
            <a:ext cx="1143000" cy="1524000"/>
            <a:chOff x="3581400" y="1828800"/>
            <a:chExt cx="1143000" cy="1524000"/>
          </a:xfrm>
        </p:grpSpPr>
        <p:sp>
          <p:nvSpPr>
            <p:cNvPr id="42" name="Rectangle 41"/>
            <p:cNvSpPr/>
            <p:nvPr/>
          </p:nvSpPr>
          <p:spPr bwMode="auto">
            <a:xfrm>
              <a:off x="4038600" y="1828800"/>
              <a:ext cx="228600" cy="15240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581400" y="1905000"/>
              <a:ext cx="228600" cy="4572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3581400" y="2514600"/>
              <a:ext cx="228600" cy="4572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4495800" y="1905000"/>
              <a:ext cx="228600" cy="4572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4495800" y="2514600"/>
              <a:ext cx="228600" cy="4572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810000" y="2128978"/>
              <a:ext cx="228600" cy="4622"/>
            </a:xfrm>
            <a:prstGeom prst="straightConnector1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3810000" y="2743200"/>
              <a:ext cx="228600" cy="4622"/>
            </a:xfrm>
            <a:prstGeom prst="straightConnector1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4267200" y="2133600"/>
              <a:ext cx="228600" cy="4622"/>
            </a:xfrm>
            <a:prstGeom prst="straightConnector1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4267200" y="2743200"/>
              <a:ext cx="228600" cy="4622"/>
            </a:xfrm>
            <a:prstGeom prst="straightConnector1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NoSQL</a:t>
            </a:r>
          </a:p>
        </p:txBody>
      </p:sp>
      <p:sp>
        <p:nvSpPr>
          <p:cNvPr id="143" name="Text Placeholder 7"/>
          <p:cNvSpPr txBox="1">
            <a:spLocks/>
          </p:cNvSpPr>
          <p:nvPr/>
        </p:nvSpPr>
        <p:spPr>
          <a:xfrm>
            <a:off x="609600" y="1600200"/>
            <a:ext cx="1676400" cy="487362"/>
          </a:xfrm>
          <a:prstGeom prst="rect">
            <a:avLst/>
          </a:prstGeom>
          <a:ln>
            <a:noFill/>
          </a:ln>
        </p:spPr>
        <p:txBody>
          <a:bodyPr anchor="ctr"/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 Narrow" pitchFamily="34" charset="0"/>
                <a:ea typeface="Arial" charset="0"/>
                <a:cs typeface="Arial"/>
              </a:rPr>
              <a:t>Relational</a:t>
            </a:r>
          </a:p>
        </p:txBody>
      </p:sp>
      <p:grpSp>
        <p:nvGrpSpPr>
          <p:cNvPr id="271" name="Group 270"/>
          <p:cNvGrpSpPr/>
          <p:nvPr/>
        </p:nvGrpSpPr>
        <p:grpSpPr>
          <a:xfrm>
            <a:off x="685800" y="2133600"/>
            <a:ext cx="1447800" cy="1447800"/>
            <a:chOff x="457200" y="2133600"/>
            <a:chExt cx="1447800" cy="1447800"/>
          </a:xfrm>
        </p:grpSpPr>
        <p:sp>
          <p:nvSpPr>
            <p:cNvPr id="145" name="Rectangle 144"/>
            <p:cNvSpPr/>
            <p:nvPr/>
          </p:nvSpPr>
          <p:spPr bwMode="auto">
            <a:xfrm>
              <a:off x="457202" y="2133600"/>
              <a:ext cx="344714" cy="180975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457202" y="2314575"/>
              <a:ext cx="344714" cy="180975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457201" y="2495550"/>
              <a:ext cx="344714" cy="180975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457201" y="2676525"/>
              <a:ext cx="344714" cy="180975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457201" y="2857500"/>
              <a:ext cx="344714" cy="180975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457201" y="3038475"/>
              <a:ext cx="344714" cy="180975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457200" y="3219450"/>
              <a:ext cx="344714" cy="180975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457200" y="3400425"/>
              <a:ext cx="344714" cy="180975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801914" y="2133600"/>
              <a:ext cx="551543" cy="180975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801914" y="2314575"/>
              <a:ext cx="551543" cy="180975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Rectangle 154"/>
            <p:cNvSpPr/>
            <p:nvPr/>
          </p:nvSpPr>
          <p:spPr bwMode="auto">
            <a:xfrm>
              <a:off x="801913" y="2495550"/>
              <a:ext cx="551543" cy="180975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801913" y="2676525"/>
              <a:ext cx="551543" cy="180975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801913" y="2857500"/>
              <a:ext cx="551543" cy="180975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801913" y="3038475"/>
              <a:ext cx="551543" cy="180975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801912" y="3219450"/>
              <a:ext cx="551543" cy="180975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801912" y="3400425"/>
              <a:ext cx="551543" cy="180975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1353458" y="2133600"/>
              <a:ext cx="275771" cy="18097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1353458" y="2314575"/>
              <a:ext cx="275771" cy="18097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1353457" y="2495550"/>
              <a:ext cx="275771" cy="18097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1353457" y="2676525"/>
              <a:ext cx="275771" cy="18097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1353457" y="2857500"/>
              <a:ext cx="275771" cy="18097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353457" y="3038475"/>
              <a:ext cx="275771" cy="18097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1353457" y="3219450"/>
              <a:ext cx="275771" cy="18097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1353457" y="3400425"/>
              <a:ext cx="275771" cy="180975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1629229" y="2133600"/>
              <a:ext cx="275771" cy="180975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1629229" y="2314575"/>
              <a:ext cx="275771" cy="180975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Rectangle 170"/>
            <p:cNvSpPr/>
            <p:nvPr/>
          </p:nvSpPr>
          <p:spPr bwMode="auto">
            <a:xfrm>
              <a:off x="1629228" y="2495550"/>
              <a:ext cx="275771" cy="180975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Rectangle 171"/>
            <p:cNvSpPr/>
            <p:nvPr/>
          </p:nvSpPr>
          <p:spPr bwMode="auto">
            <a:xfrm>
              <a:off x="1629228" y="2676525"/>
              <a:ext cx="275771" cy="180975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Rectangle 172"/>
            <p:cNvSpPr/>
            <p:nvPr/>
          </p:nvSpPr>
          <p:spPr bwMode="auto">
            <a:xfrm>
              <a:off x="1629228" y="2857500"/>
              <a:ext cx="275771" cy="180975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Rectangle 173"/>
            <p:cNvSpPr/>
            <p:nvPr/>
          </p:nvSpPr>
          <p:spPr bwMode="auto">
            <a:xfrm>
              <a:off x="1629228" y="3038475"/>
              <a:ext cx="275771" cy="180975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Rectangle 174"/>
            <p:cNvSpPr/>
            <p:nvPr/>
          </p:nvSpPr>
          <p:spPr bwMode="auto">
            <a:xfrm>
              <a:off x="1629227" y="3219450"/>
              <a:ext cx="275771" cy="180975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1629227" y="3400425"/>
              <a:ext cx="275771" cy="180975"/>
            </a:xfrm>
            <a:prstGeom prst="rect">
              <a:avLst/>
            </a:prstGeom>
            <a:solidFill>
              <a:srgbClr val="00B0F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7" name="Text Placeholder 7"/>
          <p:cNvSpPr txBox="1">
            <a:spLocks/>
          </p:cNvSpPr>
          <p:nvPr/>
        </p:nvSpPr>
        <p:spPr>
          <a:xfrm>
            <a:off x="2971800" y="1600200"/>
            <a:ext cx="2743200" cy="487362"/>
          </a:xfrm>
          <a:prstGeom prst="rect">
            <a:avLst/>
          </a:prstGeom>
          <a:ln>
            <a:noFill/>
          </a:ln>
        </p:spPr>
        <p:txBody>
          <a:bodyPr anchor="ctr"/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 Narrow" pitchFamily="34" charset="0"/>
                <a:ea typeface="Arial" charset="0"/>
                <a:cs typeface="Arial"/>
              </a:rPr>
              <a:t>Analytical (OLAP)</a:t>
            </a:r>
          </a:p>
        </p:txBody>
      </p:sp>
      <p:sp>
        <p:nvSpPr>
          <p:cNvPr id="178" name="Text Placeholder 7"/>
          <p:cNvSpPr txBox="1">
            <a:spLocks/>
          </p:cNvSpPr>
          <p:nvPr/>
        </p:nvSpPr>
        <p:spPr>
          <a:xfrm>
            <a:off x="6629400" y="1600200"/>
            <a:ext cx="1828800" cy="487362"/>
          </a:xfrm>
          <a:prstGeom prst="rect">
            <a:avLst/>
          </a:prstGeom>
          <a:ln>
            <a:noFill/>
          </a:ln>
        </p:spPr>
        <p:txBody>
          <a:bodyPr anchor="ctr"/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 Narrow" pitchFamily="34" charset="0"/>
                <a:ea typeface="Arial" charset="0"/>
                <a:cs typeface="Arial"/>
              </a:rPr>
              <a:t>Key-Value</a:t>
            </a:r>
          </a:p>
        </p:txBody>
      </p:sp>
      <p:sp>
        <p:nvSpPr>
          <p:cNvPr id="179" name="Text Placeholder 7"/>
          <p:cNvSpPr txBox="1">
            <a:spLocks/>
          </p:cNvSpPr>
          <p:nvPr/>
        </p:nvSpPr>
        <p:spPr>
          <a:xfrm>
            <a:off x="0" y="3810000"/>
            <a:ext cx="2514600" cy="487362"/>
          </a:xfrm>
          <a:prstGeom prst="rect">
            <a:avLst/>
          </a:prstGeom>
        </p:spPr>
        <p:txBody>
          <a:bodyPr anchor="ctr"/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b="1" kern="0" dirty="0">
                <a:latin typeface="Arial Narrow" pitchFamily="34" charset="0"/>
                <a:ea typeface="Arial" charset="0"/>
                <a:cs typeface="Arial"/>
              </a:rPr>
              <a:t>Column-Family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Narrow" pitchFamily="34" charset="0"/>
              <a:ea typeface="Arial" charset="0"/>
              <a:cs typeface="Arial"/>
            </a:endParaRPr>
          </a:p>
        </p:txBody>
      </p:sp>
      <p:sp>
        <p:nvSpPr>
          <p:cNvPr id="180" name="Text Placeholder 7"/>
          <p:cNvSpPr txBox="1">
            <a:spLocks/>
          </p:cNvSpPr>
          <p:nvPr/>
        </p:nvSpPr>
        <p:spPr>
          <a:xfrm>
            <a:off x="6019800" y="3886200"/>
            <a:ext cx="2514600" cy="487362"/>
          </a:xfrm>
          <a:prstGeom prst="rect">
            <a:avLst/>
          </a:prstGeom>
          <a:ln>
            <a:noFill/>
          </a:ln>
        </p:spPr>
        <p:txBody>
          <a:bodyPr anchor="ctr"/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b="1" kern="0" dirty="0">
                <a:solidFill>
                  <a:schemeClr val="bg2"/>
                </a:solidFill>
                <a:latin typeface="Arial Narrow" pitchFamily="34" charset="0"/>
                <a:ea typeface="Arial" charset="0"/>
                <a:cs typeface="Arial"/>
              </a:rPr>
              <a:t>Document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 Narrow" pitchFamily="34" charset="0"/>
              <a:ea typeface="Arial" charset="0"/>
              <a:cs typeface="Arial"/>
            </a:endParaRPr>
          </a:p>
        </p:txBody>
      </p:sp>
      <p:sp>
        <p:nvSpPr>
          <p:cNvPr id="181" name="Text Placeholder 7"/>
          <p:cNvSpPr txBox="1">
            <a:spLocks/>
          </p:cNvSpPr>
          <p:nvPr/>
        </p:nvSpPr>
        <p:spPr>
          <a:xfrm>
            <a:off x="3009900" y="3886200"/>
            <a:ext cx="2514600" cy="487362"/>
          </a:xfrm>
          <a:prstGeom prst="rect">
            <a:avLst/>
          </a:prstGeom>
          <a:ln>
            <a:noFill/>
          </a:ln>
        </p:spPr>
        <p:txBody>
          <a:bodyPr anchor="ctr"/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b="1" kern="0" dirty="0">
                <a:solidFill>
                  <a:schemeClr val="bg2"/>
                </a:solidFill>
                <a:latin typeface="Arial Narrow" pitchFamily="34" charset="0"/>
                <a:ea typeface="Arial" charset="0"/>
                <a:cs typeface="Arial"/>
              </a:rPr>
              <a:t>Graph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 Narrow" pitchFamily="34" charset="0"/>
              <a:ea typeface="Arial" charset="0"/>
              <a:cs typeface="Arial"/>
            </a:endParaRPr>
          </a:p>
        </p:txBody>
      </p:sp>
      <p:grpSp>
        <p:nvGrpSpPr>
          <p:cNvPr id="4" name="Group 42"/>
          <p:cNvGrpSpPr/>
          <p:nvPr/>
        </p:nvGrpSpPr>
        <p:grpSpPr>
          <a:xfrm>
            <a:off x="6324600" y="4419600"/>
            <a:ext cx="1752600" cy="1676400"/>
            <a:chOff x="5791200" y="1447800"/>
            <a:chExt cx="2133600" cy="1905000"/>
          </a:xfrm>
        </p:grpSpPr>
        <p:sp>
          <p:nvSpPr>
            <p:cNvPr id="183" name="Oval 182"/>
            <p:cNvSpPr/>
            <p:nvPr/>
          </p:nvSpPr>
          <p:spPr bwMode="auto">
            <a:xfrm>
              <a:off x="6705600" y="1447800"/>
              <a:ext cx="304800" cy="3048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 Narrow" charset="0"/>
              </a:endParaRPr>
            </a:p>
          </p:txBody>
        </p:sp>
        <p:sp>
          <p:nvSpPr>
            <p:cNvPr id="184" name="Oval 183"/>
            <p:cNvSpPr/>
            <p:nvPr/>
          </p:nvSpPr>
          <p:spPr bwMode="auto">
            <a:xfrm>
              <a:off x="6400800" y="19812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 Narrow" charset="0"/>
              </a:endParaRPr>
            </a:p>
          </p:txBody>
        </p:sp>
        <p:sp>
          <p:nvSpPr>
            <p:cNvPr id="185" name="Oval 184"/>
            <p:cNvSpPr/>
            <p:nvPr/>
          </p:nvSpPr>
          <p:spPr bwMode="auto">
            <a:xfrm>
              <a:off x="7010400" y="1981200"/>
              <a:ext cx="304800" cy="304800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 Narrow" charset="0"/>
              </a:endParaRPr>
            </a:p>
          </p:txBody>
        </p:sp>
        <p:sp>
          <p:nvSpPr>
            <p:cNvPr id="186" name="Oval 185"/>
            <p:cNvSpPr/>
            <p:nvPr/>
          </p:nvSpPr>
          <p:spPr bwMode="auto">
            <a:xfrm>
              <a:off x="6096000" y="2514600"/>
              <a:ext cx="304800" cy="304800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 Narrow" charset="0"/>
              </a:endParaRPr>
            </a:p>
          </p:txBody>
        </p:sp>
        <p:sp>
          <p:nvSpPr>
            <p:cNvPr id="187" name="Oval 186"/>
            <p:cNvSpPr/>
            <p:nvPr/>
          </p:nvSpPr>
          <p:spPr bwMode="auto">
            <a:xfrm>
              <a:off x="6705600" y="2514600"/>
              <a:ext cx="304800" cy="304800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 Narrow" charset="0"/>
              </a:endParaRPr>
            </a:p>
          </p:txBody>
        </p:sp>
        <p:sp>
          <p:nvSpPr>
            <p:cNvPr id="188" name="Oval 187"/>
            <p:cNvSpPr/>
            <p:nvPr/>
          </p:nvSpPr>
          <p:spPr bwMode="auto">
            <a:xfrm>
              <a:off x="7315200" y="2514600"/>
              <a:ext cx="304800" cy="304800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 Narrow" charset="0"/>
              </a:endParaRPr>
            </a:p>
          </p:txBody>
        </p:sp>
        <p:cxnSp>
          <p:nvCxnSpPr>
            <p:cNvPr id="189" name="Straight Connector 188"/>
            <p:cNvCxnSpPr>
              <a:stCxn id="183" idx="4"/>
              <a:endCxn id="184" idx="0"/>
            </p:cNvCxnSpPr>
            <p:nvPr/>
          </p:nvCxnSpPr>
          <p:spPr bwMode="auto">
            <a:xfrm rot="5400000">
              <a:off x="6591300" y="1714500"/>
              <a:ext cx="228600" cy="304800"/>
            </a:xfrm>
            <a:prstGeom prst="line">
              <a:avLst/>
            </a:prstGeom>
            <a:solidFill>
              <a:srgbClr val="3399FF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0" name="Straight Connector 189"/>
            <p:cNvCxnSpPr>
              <a:stCxn id="183" idx="4"/>
              <a:endCxn id="185" idx="0"/>
            </p:cNvCxnSpPr>
            <p:nvPr/>
          </p:nvCxnSpPr>
          <p:spPr bwMode="auto">
            <a:xfrm rot="16200000" flipH="1">
              <a:off x="6896100" y="1714500"/>
              <a:ext cx="228600" cy="304800"/>
            </a:xfrm>
            <a:prstGeom prst="line">
              <a:avLst/>
            </a:prstGeom>
            <a:solidFill>
              <a:srgbClr val="3399FF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1" name="Straight Connector 190"/>
            <p:cNvCxnSpPr/>
            <p:nvPr/>
          </p:nvCxnSpPr>
          <p:spPr bwMode="auto">
            <a:xfrm rot="5400000">
              <a:off x="6286500" y="2247900"/>
              <a:ext cx="228600" cy="304800"/>
            </a:xfrm>
            <a:prstGeom prst="line">
              <a:avLst/>
            </a:prstGeom>
            <a:solidFill>
              <a:srgbClr val="3399FF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2" name="Straight Connector 191"/>
            <p:cNvCxnSpPr/>
            <p:nvPr/>
          </p:nvCxnSpPr>
          <p:spPr bwMode="auto">
            <a:xfrm rot="16200000" flipH="1">
              <a:off x="6591300" y="2247900"/>
              <a:ext cx="228600" cy="304800"/>
            </a:xfrm>
            <a:prstGeom prst="line">
              <a:avLst/>
            </a:prstGeom>
            <a:solidFill>
              <a:srgbClr val="3399FF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3" name="Straight Connector 192"/>
            <p:cNvCxnSpPr/>
            <p:nvPr/>
          </p:nvCxnSpPr>
          <p:spPr bwMode="auto">
            <a:xfrm rot="16200000" flipH="1">
              <a:off x="7200900" y="2247900"/>
              <a:ext cx="228600" cy="304800"/>
            </a:xfrm>
            <a:prstGeom prst="line">
              <a:avLst/>
            </a:prstGeom>
            <a:solidFill>
              <a:srgbClr val="3399FF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4" name="Oval 193"/>
            <p:cNvSpPr/>
            <p:nvPr/>
          </p:nvSpPr>
          <p:spPr bwMode="auto">
            <a:xfrm>
              <a:off x="5791200" y="3048000"/>
              <a:ext cx="304800" cy="304800"/>
            </a:xfrm>
            <a:prstGeom prst="ellipse">
              <a:avLst/>
            </a:prstGeom>
            <a:solidFill>
              <a:srgbClr val="FF00FF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 Narrow" charset="0"/>
              </a:endParaRPr>
            </a:p>
          </p:txBody>
        </p:sp>
        <p:sp>
          <p:nvSpPr>
            <p:cNvPr id="195" name="Oval 194"/>
            <p:cNvSpPr/>
            <p:nvPr/>
          </p:nvSpPr>
          <p:spPr bwMode="auto">
            <a:xfrm>
              <a:off x="6400800" y="3048000"/>
              <a:ext cx="304800" cy="304800"/>
            </a:xfrm>
            <a:prstGeom prst="ellipse">
              <a:avLst/>
            </a:prstGeom>
            <a:solidFill>
              <a:srgbClr val="00FFFF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 Narrow" charset="0"/>
              </a:endParaRPr>
            </a:p>
          </p:txBody>
        </p:sp>
        <p:cxnSp>
          <p:nvCxnSpPr>
            <p:cNvPr id="196" name="Straight Connector 195"/>
            <p:cNvCxnSpPr/>
            <p:nvPr/>
          </p:nvCxnSpPr>
          <p:spPr bwMode="auto">
            <a:xfrm rot="5400000">
              <a:off x="5981700" y="2781300"/>
              <a:ext cx="228600" cy="304800"/>
            </a:xfrm>
            <a:prstGeom prst="line">
              <a:avLst/>
            </a:prstGeom>
            <a:solidFill>
              <a:srgbClr val="3399FF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7" name="Straight Connector 196"/>
            <p:cNvCxnSpPr/>
            <p:nvPr/>
          </p:nvCxnSpPr>
          <p:spPr bwMode="auto">
            <a:xfrm rot="16200000" flipH="1">
              <a:off x="6286500" y="2781300"/>
              <a:ext cx="228600" cy="304800"/>
            </a:xfrm>
            <a:prstGeom prst="line">
              <a:avLst/>
            </a:prstGeom>
            <a:solidFill>
              <a:srgbClr val="3399FF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8" name="Oval 197"/>
            <p:cNvSpPr/>
            <p:nvPr/>
          </p:nvSpPr>
          <p:spPr bwMode="auto">
            <a:xfrm>
              <a:off x="7010400" y="3048000"/>
              <a:ext cx="304800" cy="304800"/>
            </a:xfrm>
            <a:prstGeom prst="ellipse">
              <a:avLst/>
            </a:prstGeom>
            <a:solidFill>
              <a:srgbClr val="996633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 Narrow" charset="0"/>
              </a:endParaRPr>
            </a:p>
          </p:txBody>
        </p:sp>
        <p:sp>
          <p:nvSpPr>
            <p:cNvPr id="199" name="Oval 198"/>
            <p:cNvSpPr/>
            <p:nvPr/>
          </p:nvSpPr>
          <p:spPr bwMode="auto">
            <a:xfrm>
              <a:off x="7620000" y="3048000"/>
              <a:ext cx="304800" cy="3048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 Narrow" charset="0"/>
              </a:endParaRPr>
            </a:p>
          </p:txBody>
        </p:sp>
        <p:cxnSp>
          <p:nvCxnSpPr>
            <p:cNvPr id="200" name="Straight Connector 199"/>
            <p:cNvCxnSpPr/>
            <p:nvPr/>
          </p:nvCxnSpPr>
          <p:spPr bwMode="auto">
            <a:xfrm rot="5400000">
              <a:off x="7200900" y="2781300"/>
              <a:ext cx="228600" cy="304800"/>
            </a:xfrm>
            <a:prstGeom prst="line">
              <a:avLst/>
            </a:prstGeom>
            <a:solidFill>
              <a:srgbClr val="3399FF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1" name="Straight Connector 200"/>
            <p:cNvCxnSpPr/>
            <p:nvPr/>
          </p:nvCxnSpPr>
          <p:spPr bwMode="auto">
            <a:xfrm rot="16200000" flipH="1">
              <a:off x="7505700" y="2781300"/>
              <a:ext cx="228600" cy="304800"/>
            </a:xfrm>
            <a:prstGeom prst="line">
              <a:avLst/>
            </a:prstGeom>
            <a:solidFill>
              <a:srgbClr val="3399FF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232"/>
          <p:cNvGrpSpPr/>
          <p:nvPr/>
        </p:nvGrpSpPr>
        <p:grpSpPr>
          <a:xfrm>
            <a:off x="3733800" y="2133600"/>
            <a:ext cx="1143000" cy="1524000"/>
            <a:chOff x="3581400" y="1828800"/>
            <a:chExt cx="1143000" cy="1524000"/>
          </a:xfrm>
        </p:grpSpPr>
        <p:sp>
          <p:nvSpPr>
            <p:cNvPr id="234" name="Rectangle 233"/>
            <p:cNvSpPr/>
            <p:nvPr/>
          </p:nvSpPr>
          <p:spPr bwMode="auto">
            <a:xfrm>
              <a:off x="4038600" y="1828800"/>
              <a:ext cx="228600" cy="15240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3581400" y="1905000"/>
              <a:ext cx="228600" cy="4572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3581400" y="2514600"/>
              <a:ext cx="228600" cy="4572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4495800" y="1905000"/>
              <a:ext cx="228600" cy="4572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Rectangle 237"/>
            <p:cNvSpPr/>
            <p:nvPr/>
          </p:nvSpPr>
          <p:spPr bwMode="auto">
            <a:xfrm>
              <a:off x="4495800" y="2514600"/>
              <a:ext cx="228600" cy="457200"/>
            </a:xfrm>
            <a:prstGeom prst="rect">
              <a:avLst/>
            </a:prstGeom>
            <a:solidFill>
              <a:srgbClr val="BFBFBF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239" name="Straight Arrow Connector 238"/>
            <p:cNvCxnSpPr/>
            <p:nvPr/>
          </p:nvCxnSpPr>
          <p:spPr>
            <a:xfrm>
              <a:off x="3810000" y="2128978"/>
              <a:ext cx="228600" cy="4622"/>
            </a:xfrm>
            <a:prstGeom prst="straightConnector1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/>
            <p:nvPr/>
          </p:nvCxnSpPr>
          <p:spPr>
            <a:xfrm>
              <a:off x="3810000" y="2743200"/>
              <a:ext cx="228600" cy="4622"/>
            </a:xfrm>
            <a:prstGeom prst="straightConnector1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/>
            <p:nvPr/>
          </p:nvCxnSpPr>
          <p:spPr>
            <a:xfrm>
              <a:off x="4267200" y="2133600"/>
              <a:ext cx="228600" cy="4622"/>
            </a:xfrm>
            <a:prstGeom prst="straightConnector1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/>
            <p:cNvCxnSpPr/>
            <p:nvPr/>
          </p:nvCxnSpPr>
          <p:spPr>
            <a:xfrm>
              <a:off x="4267200" y="2743200"/>
              <a:ext cx="228600" cy="4622"/>
            </a:xfrm>
            <a:prstGeom prst="straightConnector1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242"/>
          <p:cNvGrpSpPr/>
          <p:nvPr/>
        </p:nvGrpSpPr>
        <p:grpSpPr>
          <a:xfrm>
            <a:off x="3429000" y="4495800"/>
            <a:ext cx="1676400" cy="1600200"/>
            <a:chOff x="3505200" y="4267200"/>
            <a:chExt cx="1676400" cy="1600200"/>
          </a:xfrm>
        </p:grpSpPr>
        <p:sp>
          <p:nvSpPr>
            <p:cNvPr id="244" name="Oval 243"/>
            <p:cNvSpPr/>
            <p:nvPr/>
          </p:nvSpPr>
          <p:spPr bwMode="auto">
            <a:xfrm>
              <a:off x="4191000" y="4267200"/>
              <a:ext cx="228600" cy="228600"/>
            </a:xfrm>
            <a:prstGeom prst="ellipse">
              <a:avLst/>
            </a:prstGeom>
            <a:solidFill>
              <a:srgbClr val="FF000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 Narrow" charset="0"/>
              </a:endParaRPr>
            </a:p>
          </p:txBody>
        </p:sp>
        <p:sp>
          <p:nvSpPr>
            <p:cNvPr id="245" name="Oval 244"/>
            <p:cNvSpPr/>
            <p:nvPr/>
          </p:nvSpPr>
          <p:spPr bwMode="auto">
            <a:xfrm>
              <a:off x="3886200" y="4724400"/>
              <a:ext cx="228600" cy="228600"/>
            </a:xfrm>
            <a:prstGeom prst="ellipse">
              <a:avLst/>
            </a:prstGeom>
            <a:solidFill>
              <a:srgbClr val="996633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 Narrow" charset="0"/>
              </a:endParaRPr>
            </a:p>
          </p:txBody>
        </p:sp>
        <p:sp>
          <p:nvSpPr>
            <p:cNvPr id="246" name="Oval 245"/>
            <p:cNvSpPr/>
            <p:nvPr/>
          </p:nvSpPr>
          <p:spPr bwMode="auto">
            <a:xfrm>
              <a:off x="4191000" y="5105400"/>
              <a:ext cx="228600" cy="228600"/>
            </a:xfrm>
            <a:prstGeom prst="ellipse">
              <a:avLst/>
            </a:prstGeom>
            <a:solidFill>
              <a:srgbClr val="7030A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 Narrow" charset="0"/>
              </a:endParaRPr>
            </a:p>
          </p:txBody>
        </p:sp>
        <p:sp>
          <p:nvSpPr>
            <p:cNvPr id="247" name="Oval 246"/>
            <p:cNvSpPr/>
            <p:nvPr/>
          </p:nvSpPr>
          <p:spPr bwMode="auto">
            <a:xfrm>
              <a:off x="4724400" y="4495800"/>
              <a:ext cx="228600" cy="228600"/>
            </a:xfrm>
            <a:prstGeom prst="ellipse">
              <a:avLst/>
            </a:prstGeom>
            <a:solidFill>
              <a:schemeClr val="accent6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 Narrow" charset="0"/>
              </a:endParaRPr>
            </a:p>
          </p:txBody>
        </p:sp>
        <p:sp>
          <p:nvSpPr>
            <p:cNvPr id="248" name="Oval 247"/>
            <p:cNvSpPr/>
            <p:nvPr/>
          </p:nvSpPr>
          <p:spPr bwMode="auto">
            <a:xfrm>
              <a:off x="4648200" y="4953000"/>
              <a:ext cx="228600" cy="228600"/>
            </a:xfrm>
            <a:prstGeom prst="ellipse">
              <a:avLst/>
            </a:prstGeom>
            <a:solidFill>
              <a:srgbClr val="FFFF0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 Narrow" charset="0"/>
              </a:endParaRPr>
            </a:p>
          </p:txBody>
        </p:sp>
        <p:sp>
          <p:nvSpPr>
            <p:cNvPr id="249" name="Oval 248"/>
            <p:cNvSpPr/>
            <p:nvPr/>
          </p:nvSpPr>
          <p:spPr bwMode="auto">
            <a:xfrm>
              <a:off x="3581400" y="5257800"/>
              <a:ext cx="228600" cy="228600"/>
            </a:xfrm>
            <a:prstGeom prst="ellipse">
              <a:avLst/>
            </a:prstGeom>
            <a:solidFill>
              <a:srgbClr val="92D05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 Narrow" charset="0"/>
              </a:endParaRPr>
            </a:p>
          </p:txBody>
        </p:sp>
        <p:sp>
          <p:nvSpPr>
            <p:cNvPr id="250" name="Oval 249"/>
            <p:cNvSpPr/>
            <p:nvPr/>
          </p:nvSpPr>
          <p:spPr bwMode="auto">
            <a:xfrm>
              <a:off x="4419600" y="5486400"/>
              <a:ext cx="228600" cy="228600"/>
            </a:xfrm>
            <a:prstGeom prst="ellipse">
              <a:avLst/>
            </a:prstGeom>
            <a:solidFill>
              <a:srgbClr val="0070C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 Narrow" charset="0"/>
              </a:endParaRPr>
            </a:p>
          </p:txBody>
        </p:sp>
        <p:sp>
          <p:nvSpPr>
            <p:cNvPr id="251" name="Oval 250"/>
            <p:cNvSpPr/>
            <p:nvPr/>
          </p:nvSpPr>
          <p:spPr bwMode="auto">
            <a:xfrm>
              <a:off x="3505200" y="4572000"/>
              <a:ext cx="228600" cy="2286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 Narrow" charset="0"/>
              </a:endParaRPr>
            </a:p>
          </p:txBody>
        </p:sp>
        <p:sp>
          <p:nvSpPr>
            <p:cNvPr id="252" name="Oval 251"/>
            <p:cNvSpPr/>
            <p:nvPr/>
          </p:nvSpPr>
          <p:spPr bwMode="auto">
            <a:xfrm>
              <a:off x="4953000" y="5334000"/>
              <a:ext cx="228600" cy="228600"/>
            </a:xfrm>
            <a:prstGeom prst="ellipse">
              <a:avLst/>
            </a:prstGeom>
            <a:solidFill>
              <a:srgbClr val="00B050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 Narrow" charset="0"/>
              </a:endParaRPr>
            </a:p>
          </p:txBody>
        </p:sp>
        <p:cxnSp>
          <p:nvCxnSpPr>
            <p:cNvPr id="253" name="Straight Arrow Connector 252"/>
            <p:cNvCxnSpPr>
              <a:stCxn id="251" idx="7"/>
              <a:endCxn id="244" idx="2"/>
            </p:cNvCxnSpPr>
            <p:nvPr/>
          </p:nvCxnSpPr>
          <p:spPr>
            <a:xfrm flipV="1">
              <a:off x="3700322" y="4381500"/>
              <a:ext cx="490678" cy="223978"/>
            </a:xfrm>
            <a:prstGeom prst="straightConnector1">
              <a:avLst/>
            </a:prstGeom>
            <a:ln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>
              <a:stCxn id="244" idx="6"/>
              <a:endCxn id="247" idx="2"/>
            </p:cNvCxnSpPr>
            <p:nvPr/>
          </p:nvCxnSpPr>
          <p:spPr>
            <a:xfrm>
              <a:off x="4419600" y="4381500"/>
              <a:ext cx="304800" cy="228600"/>
            </a:xfrm>
            <a:prstGeom prst="straightConnector1">
              <a:avLst/>
            </a:prstGeom>
            <a:ln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>
              <a:stCxn id="247" idx="3"/>
              <a:endCxn id="248" idx="0"/>
            </p:cNvCxnSpPr>
            <p:nvPr/>
          </p:nvCxnSpPr>
          <p:spPr>
            <a:xfrm>
              <a:off x="4757878" y="4690922"/>
              <a:ext cx="4622" cy="262078"/>
            </a:xfrm>
            <a:prstGeom prst="straightConnector1">
              <a:avLst/>
            </a:prstGeom>
            <a:ln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>
              <a:stCxn id="248" idx="5"/>
              <a:endCxn id="252" idx="1"/>
            </p:cNvCxnSpPr>
            <p:nvPr/>
          </p:nvCxnSpPr>
          <p:spPr>
            <a:xfrm>
              <a:off x="4843322" y="5148122"/>
              <a:ext cx="143156" cy="219356"/>
            </a:xfrm>
            <a:prstGeom prst="straightConnector1">
              <a:avLst/>
            </a:prstGeom>
            <a:ln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>
              <a:stCxn id="252" idx="2"/>
              <a:endCxn id="250" idx="6"/>
            </p:cNvCxnSpPr>
            <p:nvPr/>
          </p:nvCxnSpPr>
          <p:spPr>
            <a:xfrm flipH="1">
              <a:off x="4648200" y="5448300"/>
              <a:ext cx="304800" cy="152400"/>
            </a:xfrm>
            <a:prstGeom prst="straightConnector1">
              <a:avLst/>
            </a:prstGeom>
            <a:ln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>
              <a:endCxn id="246" idx="5"/>
            </p:cNvCxnSpPr>
            <p:nvPr/>
          </p:nvCxnSpPr>
          <p:spPr>
            <a:xfrm flipH="1" flipV="1">
              <a:off x="4386122" y="5300522"/>
              <a:ext cx="105056" cy="219356"/>
            </a:xfrm>
            <a:prstGeom prst="straightConnector1">
              <a:avLst/>
            </a:prstGeom>
            <a:ln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>
              <a:stCxn id="246" idx="1"/>
              <a:endCxn id="245" idx="5"/>
            </p:cNvCxnSpPr>
            <p:nvPr/>
          </p:nvCxnSpPr>
          <p:spPr>
            <a:xfrm flipH="1" flipV="1">
              <a:off x="4081322" y="4919522"/>
              <a:ext cx="143156" cy="219356"/>
            </a:xfrm>
            <a:prstGeom prst="straightConnector1">
              <a:avLst/>
            </a:prstGeom>
            <a:ln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>
              <a:stCxn id="245" idx="3"/>
              <a:endCxn id="249" idx="7"/>
            </p:cNvCxnSpPr>
            <p:nvPr/>
          </p:nvCxnSpPr>
          <p:spPr>
            <a:xfrm flipH="1">
              <a:off x="3776522" y="4919522"/>
              <a:ext cx="143156" cy="371756"/>
            </a:xfrm>
            <a:prstGeom prst="straightConnector1">
              <a:avLst/>
            </a:prstGeom>
            <a:ln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>
              <a:stCxn id="251" idx="4"/>
              <a:endCxn id="249" idx="1"/>
            </p:cNvCxnSpPr>
            <p:nvPr/>
          </p:nvCxnSpPr>
          <p:spPr>
            <a:xfrm flipH="1">
              <a:off x="3614878" y="4800600"/>
              <a:ext cx="4622" cy="490678"/>
            </a:xfrm>
            <a:prstGeom prst="straightConnector1">
              <a:avLst/>
            </a:prstGeom>
            <a:ln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>
              <a:stCxn id="246" idx="7"/>
              <a:endCxn id="244" idx="4"/>
            </p:cNvCxnSpPr>
            <p:nvPr/>
          </p:nvCxnSpPr>
          <p:spPr>
            <a:xfrm flipH="1" flipV="1">
              <a:off x="4305300" y="4495800"/>
              <a:ext cx="80822" cy="643078"/>
            </a:xfrm>
            <a:prstGeom prst="straightConnector1">
              <a:avLst/>
            </a:prstGeom>
            <a:ln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>
              <a:stCxn id="246" idx="3"/>
              <a:endCxn id="249" idx="6"/>
            </p:cNvCxnSpPr>
            <p:nvPr/>
          </p:nvCxnSpPr>
          <p:spPr>
            <a:xfrm flipH="1">
              <a:off x="3810000" y="5300522"/>
              <a:ext cx="414478" cy="71578"/>
            </a:xfrm>
            <a:prstGeom prst="straightConnector1">
              <a:avLst/>
            </a:prstGeom>
            <a:ln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val 263"/>
            <p:cNvSpPr/>
            <p:nvPr/>
          </p:nvSpPr>
          <p:spPr bwMode="auto">
            <a:xfrm>
              <a:off x="3962400" y="5638800"/>
              <a:ext cx="228600" cy="228600"/>
            </a:xfrm>
            <a:prstGeom prst="ellipse">
              <a:avLst/>
            </a:prstGeom>
            <a:solidFill>
              <a:srgbClr val="336699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Arial Narrow" charset="0"/>
              </a:endParaRPr>
            </a:p>
          </p:txBody>
        </p:sp>
        <p:cxnSp>
          <p:nvCxnSpPr>
            <p:cNvPr id="265" name="Straight Arrow Connector 264"/>
            <p:cNvCxnSpPr>
              <a:stCxn id="264" idx="7"/>
              <a:endCxn id="246" idx="4"/>
            </p:cNvCxnSpPr>
            <p:nvPr/>
          </p:nvCxnSpPr>
          <p:spPr>
            <a:xfrm flipV="1">
              <a:off x="4157522" y="5334000"/>
              <a:ext cx="147778" cy="338278"/>
            </a:xfrm>
            <a:prstGeom prst="straightConnector1">
              <a:avLst/>
            </a:prstGeom>
            <a:ln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Group 232"/>
          <p:cNvGrpSpPr/>
          <p:nvPr/>
        </p:nvGrpSpPr>
        <p:grpSpPr>
          <a:xfrm>
            <a:off x="6705600" y="2209800"/>
            <a:ext cx="1600200" cy="1447800"/>
            <a:chOff x="6705600" y="2209800"/>
            <a:chExt cx="1600200" cy="1447800"/>
          </a:xfrm>
        </p:grpSpPr>
        <p:sp>
          <p:nvSpPr>
            <p:cNvPr id="267" name="Rectangle 266"/>
            <p:cNvSpPr/>
            <p:nvPr/>
          </p:nvSpPr>
          <p:spPr>
            <a:xfrm>
              <a:off x="6705600" y="2209800"/>
              <a:ext cx="3810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rtlCol="0" anchor="ctr"/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Arial Narrow" pitchFamily="34" charset="0"/>
                </a:rPr>
                <a:t>key</a:t>
              </a:r>
            </a:p>
          </p:txBody>
        </p:sp>
        <p:sp>
          <p:nvSpPr>
            <p:cNvPr id="268" name="Oval 267"/>
            <p:cNvSpPr/>
            <p:nvPr/>
          </p:nvSpPr>
          <p:spPr>
            <a:xfrm>
              <a:off x="7391400" y="2209800"/>
              <a:ext cx="914400" cy="3048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 Narrow" pitchFamily="34" charset="0"/>
                </a:rPr>
                <a:t>value</a:t>
              </a:r>
            </a:p>
          </p:txBody>
        </p:sp>
        <p:cxnSp>
          <p:nvCxnSpPr>
            <p:cNvPr id="269" name="Straight Arrow Connector 268"/>
            <p:cNvCxnSpPr>
              <a:stCxn id="267" idx="3"/>
              <a:endCxn id="268" idx="2"/>
            </p:cNvCxnSpPr>
            <p:nvPr/>
          </p:nvCxnSpPr>
          <p:spPr>
            <a:xfrm>
              <a:off x="7086600" y="2362200"/>
              <a:ext cx="304800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9" name="Rectangle 278"/>
            <p:cNvSpPr/>
            <p:nvPr/>
          </p:nvSpPr>
          <p:spPr>
            <a:xfrm>
              <a:off x="6705600" y="2590800"/>
              <a:ext cx="381000" cy="304800"/>
            </a:xfrm>
            <a:prstGeom prst="rect">
              <a:avLst/>
            </a:prstGeom>
            <a:solidFill>
              <a:srgbClr val="FFCC66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rtlCol="0" anchor="ctr"/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Arial Narrow" pitchFamily="34" charset="0"/>
                </a:rPr>
                <a:t>key</a:t>
              </a:r>
            </a:p>
          </p:txBody>
        </p:sp>
        <p:sp>
          <p:nvSpPr>
            <p:cNvPr id="280" name="Oval 279"/>
            <p:cNvSpPr/>
            <p:nvPr/>
          </p:nvSpPr>
          <p:spPr>
            <a:xfrm>
              <a:off x="7391400" y="2590800"/>
              <a:ext cx="914400" cy="3048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 Narrow" pitchFamily="34" charset="0"/>
                </a:rPr>
                <a:t>value</a:t>
              </a:r>
            </a:p>
          </p:txBody>
        </p:sp>
        <p:cxnSp>
          <p:nvCxnSpPr>
            <p:cNvPr id="281" name="Straight Arrow Connector 280"/>
            <p:cNvCxnSpPr>
              <a:stCxn id="279" idx="3"/>
              <a:endCxn id="280" idx="2"/>
            </p:cNvCxnSpPr>
            <p:nvPr/>
          </p:nvCxnSpPr>
          <p:spPr>
            <a:xfrm>
              <a:off x="7086600" y="2743200"/>
              <a:ext cx="304800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Rectangle 275"/>
            <p:cNvSpPr/>
            <p:nvPr/>
          </p:nvSpPr>
          <p:spPr>
            <a:xfrm>
              <a:off x="6705600" y="2971800"/>
              <a:ext cx="381000" cy="304800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rtlCol="0" anchor="ctr"/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Arial Narrow" pitchFamily="34" charset="0"/>
                </a:rPr>
                <a:t>key</a:t>
              </a:r>
            </a:p>
          </p:txBody>
        </p:sp>
        <p:sp>
          <p:nvSpPr>
            <p:cNvPr id="277" name="Oval 276"/>
            <p:cNvSpPr/>
            <p:nvPr/>
          </p:nvSpPr>
          <p:spPr>
            <a:xfrm>
              <a:off x="7391400" y="2971800"/>
              <a:ext cx="914400" cy="3048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 Narrow" pitchFamily="34" charset="0"/>
                </a:rPr>
                <a:t>value</a:t>
              </a:r>
            </a:p>
          </p:txBody>
        </p:sp>
        <p:cxnSp>
          <p:nvCxnSpPr>
            <p:cNvPr id="278" name="Straight Arrow Connector 277"/>
            <p:cNvCxnSpPr>
              <a:stCxn id="276" idx="3"/>
              <a:endCxn id="277" idx="2"/>
            </p:cNvCxnSpPr>
            <p:nvPr/>
          </p:nvCxnSpPr>
          <p:spPr>
            <a:xfrm>
              <a:off x="7086600" y="3124200"/>
              <a:ext cx="304800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Rectangle 272"/>
            <p:cNvSpPr/>
            <p:nvPr/>
          </p:nvSpPr>
          <p:spPr>
            <a:xfrm>
              <a:off x="6705600" y="3352800"/>
              <a:ext cx="381000" cy="3048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" tIns="9144" rIns="9144" rtlCol="0" anchor="ctr"/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Arial Narrow" pitchFamily="34" charset="0"/>
                </a:rPr>
                <a:t>key</a:t>
              </a:r>
            </a:p>
          </p:txBody>
        </p:sp>
        <p:sp>
          <p:nvSpPr>
            <p:cNvPr id="274" name="Oval 273"/>
            <p:cNvSpPr/>
            <p:nvPr/>
          </p:nvSpPr>
          <p:spPr>
            <a:xfrm>
              <a:off x="7391400" y="3352800"/>
              <a:ext cx="914400" cy="3048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 Narrow" pitchFamily="34" charset="0"/>
                </a:rPr>
                <a:t>value</a:t>
              </a:r>
            </a:p>
          </p:txBody>
        </p:sp>
        <p:cxnSp>
          <p:nvCxnSpPr>
            <p:cNvPr id="275" name="Straight Arrow Connector 274"/>
            <p:cNvCxnSpPr>
              <a:stCxn id="273" idx="3"/>
              <a:endCxn id="274" idx="2"/>
            </p:cNvCxnSpPr>
            <p:nvPr/>
          </p:nvCxnSpPr>
          <p:spPr>
            <a:xfrm>
              <a:off x="7086600" y="3505200"/>
              <a:ext cx="304800" cy="0"/>
            </a:xfrm>
            <a:prstGeom prst="straightConnector1">
              <a:avLst/>
            </a:prstGeom>
            <a:ln w="19050">
              <a:solidFill>
                <a:schemeClr val="bg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41"/>
          <p:cNvGrpSpPr/>
          <p:nvPr/>
        </p:nvGrpSpPr>
        <p:grpSpPr>
          <a:xfrm>
            <a:off x="685800" y="4495800"/>
            <a:ext cx="1676401" cy="1447800"/>
            <a:chOff x="457200" y="4495800"/>
            <a:chExt cx="1676401" cy="1447800"/>
          </a:xfrm>
        </p:grpSpPr>
        <p:sp>
          <p:nvSpPr>
            <p:cNvPr id="226" name="Rectangle 225"/>
            <p:cNvSpPr/>
            <p:nvPr/>
          </p:nvSpPr>
          <p:spPr>
            <a:xfrm>
              <a:off x="914400" y="5403056"/>
              <a:ext cx="150019" cy="17382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459581" y="4498181"/>
              <a:ext cx="150019" cy="17382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1828800" y="4862513"/>
              <a:ext cx="150020" cy="173829"/>
            </a:xfrm>
            <a:prstGeom prst="rect">
              <a:avLst/>
            </a:prstGeom>
            <a:solidFill>
              <a:srgbClr val="FF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1676400" y="5586414"/>
              <a:ext cx="150019" cy="178590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1371600" y="4495801"/>
              <a:ext cx="147638" cy="17859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457202" y="4495800"/>
              <a:ext cx="1676399" cy="180975"/>
            </a:xfrm>
            <a:prstGeom prst="rect">
              <a:avLst/>
            </a:prstGeom>
            <a:noFill/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211" name="Straight Connector 210"/>
            <p:cNvCxnSpPr/>
            <p:nvPr/>
          </p:nvCxnSpPr>
          <p:spPr>
            <a:xfrm>
              <a:off x="609600" y="4495800"/>
              <a:ext cx="0" cy="1447800"/>
            </a:xfrm>
            <a:prstGeom prst="line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762000" y="4495800"/>
              <a:ext cx="0" cy="14478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914400" y="4495800"/>
              <a:ext cx="0" cy="14478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1066800" y="4495800"/>
              <a:ext cx="0" cy="14478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1219200" y="4495800"/>
              <a:ext cx="0" cy="14478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1371600" y="4495800"/>
              <a:ext cx="0" cy="14478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1524000" y="4495800"/>
              <a:ext cx="0" cy="14478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1676400" y="4495800"/>
              <a:ext cx="0" cy="14478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1828800" y="4495800"/>
              <a:ext cx="0" cy="14478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1981200" y="4495800"/>
              <a:ext cx="0" cy="1447800"/>
            </a:xfrm>
            <a:prstGeom prst="line">
              <a:avLst/>
            </a:prstGeom>
            <a:ln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Rectangle 221"/>
            <p:cNvSpPr/>
            <p:nvPr/>
          </p:nvSpPr>
          <p:spPr>
            <a:xfrm>
              <a:off x="614362" y="4683919"/>
              <a:ext cx="142875" cy="173829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766762" y="4862512"/>
              <a:ext cx="142875" cy="17382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919163" y="5041106"/>
              <a:ext cx="142875" cy="173829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1071563" y="5222081"/>
              <a:ext cx="142875" cy="173829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1223963" y="5765005"/>
              <a:ext cx="142875" cy="17382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1526381" y="5224463"/>
              <a:ext cx="145257" cy="17859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1985962" y="5224463"/>
              <a:ext cx="142875" cy="173829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/>
                </a:solidFill>
                <a:latin typeface="Arial Narrow" pitchFamily="34" charset="0"/>
              </a:endParaRPr>
            </a:p>
          </p:txBody>
        </p:sp>
        <p:sp>
          <p:nvSpPr>
            <p:cNvPr id="210" name="Rectangle 209"/>
            <p:cNvSpPr/>
            <p:nvPr/>
          </p:nvSpPr>
          <p:spPr bwMode="auto">
            <a:xfrm>
              <a:off x="457200" y="5762625"/>
              <a:ext cx="1676399" cy="180975"/>
            </a:xfrm>
            <a:prstGeom prst="rect">
              <a:avLst/>
            </a:prstGeom>
            <a:noFill/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Rectangle 208"/>
            <p:cNvSpPr/>
            <p:nvPr/>
          </p:nvSpPr>
          <p:spPr bwMode="auto">
            <a:xfrm>
              <a:off x="457200" y="5581650"/>
              <a:ext cx="1676399" cy="180975"/>
            </a:xfrm>
            <a:prstGeom prst="rect">
              <a:avLst/>
            </a:prstGeom>
            <a:noFill/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457202" y="4676775"/>
              <a:ext cx="1676399" cy="180975"/>
            </a:xfrm>
            <a:prstGeom prst="rect">
              <a:avLst/>
            </a:prstGeom>
            <a:noFill/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457201" y="4857750"/>
              <a:ext cx="1676399" cy="180975"/>
            </a:xfrm>
            <a:prstGeom prst="rect">
              <a:avLst/>
            </a:prstGeom>
            <a:noFill/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457201" y="5038725"/>
              <a:ext cx="1676399" cy="180975"/>
            </a:xfrm>
            <a:prstGeom prst="rect">
              <a:avLst/>
            </a:prstGeom>
            <a:noFill/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457201" y="5219700"/>
              <a:ext cx="1676399" cy="180975"/>
            </a:xfrm>
            <a:prstGeom prst="rect">
              <a:avLst/>
            </a:prstGeom>
            <a:noFill/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457201" y="5400675"/>
              <a:ext cx="1676399" cy="180975"/>
            </a:xfrm>
            <a:prstGeom prst="rect">
              <a:avLst/>
            </a:prstGeom>
            <a:noFill/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2" name="Slide Number Placeholder 2"/>
          <p:cNvSpPr txBox="1">
            <a:spLocks/>
          </p:cNvSpPr>
          <p:nvPr/>
        </p:nvSpPr>
        <p:spPr>
          <a:xfrm>
            <a:off x="8458200" y="6400800"/>
            <a:ext cx="457200" cy="3048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98B074-17C8-9B4B-AB31-716511C0D83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4" name="Text Placeholder 7"/>
          <p:cNvSpPr txBox="1">
            <a:spLocks/>
          </p:cNvSpPr>
          <p:nvPr/>
        </p:nvSpPr>
        <p:spPr>
          <a:xfrm>
            <a:off x="304800" y="3886200"/>
            <a:ext cx="2514600" cy="487362"/>
          </a:xfrm>
          <a:prstGeom prst="rect">
            <a:avLst/>
          </a:prstGeom>
        </p:spPr>
        <p:txBody>
          <a:bodyPr anchor="ctr"/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b="1" kern="0" dirty="0">
                <a:solidFill>
                  <a:schemeClr val="bg2"/>
                </a:solidFill>
                <a:latin typeface="Arial Narrow" pitchFamily="34" charset="0"/>
                <a:ea typeface="Arial" charset="0"/>
                <a:cs typeface="Arial"/>
              </a:rPr>
              <a:t>Column-Family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 Narrow" pitchFamily="34" charset="0"/>
              <a:ea typeface="Arial" charset="0"/>
              <a:cs typeface="Arial"/>
            </a:endParaRPr>
          </a:p>
        </p:txBody>
      </p:sp>
      <p:sp>
        <p:nvSpPr>
          <p:cNvPr id="202" name="Footer Placeholder 20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Kelly-McCreary &amp; Associates</a:t>
            </a:r>
            <a:endParaRPr lang="en-US" dirty="0"/>
          </a:p>
        </p:txBody>
      </p:sp>
      <p:sp>
        <p:nvSpPr>
          <p:cNvPr id="272" name="Slide Number Placeholder 27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B3308-7388-4834-8CF3-9219291794E5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"Hash Mod"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620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Create a hash of the "key"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9e107d9d372bb6826bd81d3542a419d6</a:t>
            </a:r>
          </a:p>
          <a:p>
            <a:r>
              <a:rPr lang="en-US" dirty="0"/>
              <a:t>Use the initial bits or the "modulo" of the hashed value</a:t>
            </a:r>
          </a:p>
          <a:p>
            <a:r>
              <a:rPr lang="en-US" dirty="0"/>
              <a:t>Use this to distribute the item to the cluster</a:t>
            </a:r>
          </a:p>
          <a:p>
            <a:r>
              <a:rPr lang="en-US" dirty="0"/>
              <a:t>Allows even distribution of data over a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/>
          <a:p>
            <a:fld id="{07FCC8A9-3E14-465E-9E9F-2C3E4C679BA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1000" dirty="0">
                <a:solidFill>
                  <a:schemeClr val="tx1">
                    <a:lumMod val="50000"/>
                  </a:schemeClr>
                </a:solidFill>
              </a:rPr>
              <a:t>Copyright Kelly-McCreary &amp; Associates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47800" y="1872734"/>
            <a:ext cx="147989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Customer ID</a:t>
            </a:r>
          </a:p>
        </p:txBody>
      </p:sp>
      <p:sp>
        <p:nvSpPr>
          <p:cNvPr id="7" name="Rectangle 6"/>
          <p:cNvSpPr/>
          <p:nvPr/>
        </p:nvSpPr>
        <p:spPr>
          <a:xfrm>
            <a:off x="3429000" y="1828800"/>
            <a:ext cx="914400" cy="4572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Hash</a:t>
            </a:r>
          </a:p>
        </p:txBody>
      </p:sp>
      <p:cxnSp>
        <p:nvCxnSpPr>
          <p:cNvPr id="9" name="Straight Arrow Connector 8"/>
          <p:cNvCxnSpPr>
            <a:stCxn id="6" idx="3"/>
            <a:endCxn id="7" idx="1"/>
          </p:cNvCxnSpPr>
          <p:nvPr/>
        </p:nvCxnSpPr>
        <p:spPr>
          <a:xfrm>
            <a:off x="2927692" y="2057400"/>
            <a:ext cx="501308" cy="0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76800" y="1872734"/>
            <a:ext cx="6719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MD5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343400" y="2057400"/>
            <a:ext cx="501308" cy="5834"/>
          </a:xfrm>
          <a:prstGeom prst="straightConnector1">
            <a:avLst/>
          </a:prstGeom>
          <a:ln w="38100">
            <a:solidFill>
              <a:schemeClr val="bg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72200" y="1905000"/>
            <a:ext cx="1752600" cy="14478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2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6324600" y="2057400"/>
            <a:ext cx="1447800" cy="1143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00800" y="2438400"/>
            <a:ext cx="133562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Arial" pitchFamily="34" charset="0"/>
                <a:cs typeface="Arial" pitchFamily="34" charset="0"/>
              </a:rPr>
              <a:t>Hash "ring"</a:t>
            </a:r>
          </a:p>
        </p:txBody>
      </p:sp>
      <p:sp>
        <p:nvSpPr>
          <p:cNvPr id="16" name="Oval 15"/>
          <p:cNvSpPr/>
          <p:nvPr/>
        </p:nvSpPr>
        <p:spPr>
          <a:xfrm>
            <a:off x="6019800" y="2438400"/>
            <a:ext cx="381000" cy="381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2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6858000" y="3124200"/>
            <a:ext cx="381000" cy="381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2"/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7772400" y="2438400"/>
            <a:ext cx="381000" cy="381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2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6858000" y="1752600"/>
            <a:ext cx="381000" cy="3810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B3308-7388-4834-8CF3-9219291794E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Kelly-McCreary &amp; Associates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075" y="1295400"/>
            <a:ext cx="8924925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Swift File System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B3308-7388-4834-8CF3-9219291794E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Kelly-McCreary &amp; Associates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00200"/>
            <a:ext cx="633412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667000" y="5634953"/>
            <a:ext cx="5029200" cy="253916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342900" indent="-342900" algn="ctr" eaLnBrk="0" hangingPunct="0">
              <a:spcBef>
                <a:spcPct val="20000"/>
              </a:spcBef>
            </a:pPr>
            <a:r>
              <a:rPr lang="en-US" sz="1050" dirty="0">
                <a:hlinkClick r:id="rId3"/>
              </a:rPr>
              <a:t>http://www.mirantis.com/blog/object-storage-openstack-cloud-swift-ceph/</a:t>
            </a:r>
            <a:endParaRPr lang="en-US" sz="1050" b="1" kern="0" dirty="0">
              <a:solidFill>
                <a:schemeClr val="bg2"/>
              </a:solidFill>
              <a:latin typeface="Arial Narrow" pitchFamily="34" charset="0"/>
              <a:ea typeface="Arial" charset="0"/>
              <a:cs typeface="Arial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in Swift are accessed via the REST interface, and can be stored, retrieved, and updated on demand. The object store can be easily scaled across a large number of servers.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B3308-7388-4834-8CF3-9219291794E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Kelly-McCreary &amp; Associates</a:t>
            </a:r>
            <a:endParaRPr lang="en-US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Replicas Increase 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B3308-7388-4834-8CF3-9219291794E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Kelly-McCreary &amp; Associates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905000"/>
            <a:ext cx="636270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System Block Sizes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19800"/>
            <a:ext cx="8229600" cy="563563"/>
          </a:xfrm>
        </p:spPr>
        <p:txBody>
          <a:bodyPr>
            <a:normAutofit/>
          </a:bodyPr>
          <a:lstStyle/>
          <a:p>
            <a:r>
              <a:rPr lang="en-US" dirty="0"/>
              <a:t>Figure 6.9</a:t>
            </a:r>
          </a:p>
          <a:p>
            <a:endParaRPr lang="en-US" dirty="0"/>
          </a:p>
        </p:txBody>
      </p:sp>
      <p:pic>
        <p:nvPicPr>
          <p:cNvPr id="3074" name="Picture 2" descr="D:\ws\manning-nosql\ch06-images\hdfs-block-siz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752600"/>
            <a:ext cx="7467600" cy="41322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Reduce Transforms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5410200"/>
            <a:ext cx="8229600" cy="715963"/>
          </a:xfrm>
        </p:spPr>
        <p:txBody>
          <a:bodyPr/>
          <a:lstStyle/>
          <a:p>
            <a:r>
              <a:rPr lang="en-US" dirty="0"/>
              <a:t>Figure 6.10</a:t>
            </a:r>
          </a:p>
        </p:txBody>
      </p:sp>
      <p:pic>
        <p:nvPicPr>
          <p:cNvPr id="1026" name="Picture 2" descr="D:\ws\manning-nosql\ch06-images\map-reduce-basic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057400"/>
            <a:ext cx="6418628" cy="25146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Nothing Architecture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B3308-7388-4834-8CF3-9219291794E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Kelly-McCreary &amp; Associates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57400"/>
            <a:ext cx="8562194" cy="354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Process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304800" y="1981200"/>
            <a:ext cx="8458200" cy="3736777"/>
            <a:chOff x="304800" y="1981200"/>
            <a:chExt cx="8458200" cy="3736777"/>
          </a:xfrm>
        </p:grpSpPr>
        <p:grpSp>
          <p:nvGrpSpPr>
            <p:cNvPr id="3" name="Group 2"/>
            <p:cNvGrpSpPr/>
            <p:nvPr/>
          </p:nvGrpSpPr>
          <p:grpSpPr>
            <a:xfrm>
              <a:off x="304800" y="2057400"/>
              <a:ext cx="8458200" cy="2362200"/>
              <a:chOff x="609600" y="2590800"/>
              <a:chExt cx="7696200" cy="23622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09600" y="3657600"/>
                <a:ext cx="1447800" cy="1295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Arial Narrow" pitchFamily="34" charset="0"/>
                  </a:rPr>
                  <a:t>Gather All</a:t>
                </a:r>
              </a:p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Arial Narrow" pitchFamily="34" charset="0"/>
                  </a:rPr>
                  <a:t>Business</a:t>
                </a:r>
              </a:p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Arial Narrow" pitchFamily="34" charset="0"/>
                  </a:rPr>
                  <a:t>Requirements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362200" y="3657600"/>
                <a:ext cx="1752600" cy="1295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Arial Narrow" pitchFamily="34" charset="0"/>
                  </a:rPr>
                  <a:t>Find Architecturally</a:t>
                </a:r>
              </a:p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Arial Narrow" pitchFamily="34" charset="0"/>
                  </a:rPr>
                  <a:t>Significant Requirements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4419600" y="3657600"/>
                <a:ext cx="2057400" cy="1295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Arial Narrow" pitchFamily="34" charset="0"/>
                  </a:rPr>
                  <a:t>Score Effort for Each Requirement for Each Architecture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6781800" y="3657600"/>
                <a:ext cx="1524000" cy="1295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Arial Narrow" pitchFamily="34" charset="0"/>
                  </a:rPr>
                  <a:t>Total Effort for</a:t>
                </a:r>
              </a:p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Arial Narrow" pitchFamily="34" charset="0"/>
                  </a:rPr>
                  <a:t>Each Architecture</a:t>
                </a:r>
              </a:p>
            </p:txBody>
          </p:sp>
          <p:cxnSp>
            <p:nvCxnSpPr>
              <p:cNvPr id="8" name="Straight Arrow Connector 7"/>
              <p:cNvCxnSpPr>
                <a:stCxn id="4" idx="3"/>
                <a:endCxn id="5" idx="1"/>
              </p:cNvCxnSpPr>
              <p:nvPr/>
            </p:nvCxnSpPr>
            <p:spPr>
              <a:xfrm>
                <a:off x="2057400" y="4305300"/>
                <a:ext cx="304800" cy="0"/>
              </a:xfrm>
              <a:prstGeom prst="straightConnector1">
                <a:avLst/>
              </a:prstGeom>
              <a:ln w="571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4114800" y="4267200"/>
                <a:ext cx="304800" cy="0"/>
              </a:xfrm>
              <a:prstGeom prst="straightConnector1">
                <a:avLst/>
              </a:prstGeom>
              <a:ln w="571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6477000" y="4267200"/>
                <a:ext cx="304800" cy="0"/>
              </a:xfrm>
              <a:prstGeom prst="straightConnector1">
                <a:avLst/>
              </a:prstGeom>
              <a:ln w="571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4419600" y="2590800"/>
                <a:ext cx="2057400" cy="76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Arial Narrow" pitchFamily="34" charset="0"/>
                  </a:rPr>
                  <a:t>Select Top</a:t>
                </a:r>
              </a:p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Arial Narrow" pitchFamily="34" charset="0"/>
                  </a:rPr>
                  <a:t>Architectures</a:t>
                </a:r>
              </a:p>
            </p:txBody>
          </p:sp>
          <p:cxnSp>
            <p:nvCxnSpPr>
              <p:cNvPr id="12" name="Straight Arrow Connector 11"/>
              <p:cNvCxnSpPr>
                <a:stCxn id="11" idx="2"/>
                <a:endCxn id="6" idx="0"/>
              </p:cNvCxnSpPr>
              <p:nvPr/>
            </p:nvCxnSpPr>
            <p:spPr>
              <a:xfrm>
                <a:off x="5448300" y="3352800"/>
                <a:ext cx="0" cy="304800"/>
              </a:xfrm>
              <a:prstGeom prst="straightConnector1">
                <a:avLst/>
              </a:prstGeom>
              <a:ln w="57150">
                <a:solidFill>
                  <a:schemeClr val="bg2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/>
            <p:cNvGrpSpPr/>
            <p:nvPr/>
          </p:nvGrpSpPr>
          <p:grpSpPr>
            <a:xfrm>
              <a:off x="533400" y="2057400"/>
              <a:ext cx="1167306" cy="917377"/>
              <a:chOff x="1981200" y="4495800"/>
              <a:chExt cx="1167306" cy="917377"/>
            </a:xfrm>
          </p:grpSpPr>
          <p:grpSp>
            <p:nvGrpSpPr>
              <p:cNvPr id="14" name="Group 32"/>
              <p:cNvGrpSpPr/>
              <p:nvPr/>
            </p:nvGrpSpPr>
            <p:grpSpPr>
              <a:xfrm>
                <a:off x="2286000" y="4495800"/>
                <a:ext cx="609600" cy="609600"/>
                <a:chOff x="1295400" y="2514600"/>
                <a:chExt cx="609600" cy="609600"/>
              </a:xfrm>
              <a:solidFill>
                <a:schemeClr val="bg2"/>
              </a:solidFill>
            </p:grpSpPr>
            <p:grpSp>
              <p:nvGrpSpPr>
                <p:cNvPr id="15" name="Group 19"/>
                <p:cNvGrpSpPr/>
                <p:nvPr/>
              </p:nvGrpSpPr>
              <p:grpSpPr>
                <a:xfrm>
                  <a:off x="1524000" y="2514600"/>
                  <a:ext cx="152400" cy="457200"/>
                  <a:chOff x="1524000" y="2514600"/>
                  <a:chExt cx="152400" cy="457200"/>
                </a:xfrm>
                <a:grpFill/>
              </p:grpSpPr>
              <p:sp>
                <p:nvSpPr>
                  <p:cNvPr id="28" name="Oval 4"/>
                  <p:cNvSpPr/>
                  <p:nvPr/>
                </p:nvSpPr>
                <p:spPr>
                  <a:xfrm>
                    <a:off x="1524000" y="2514600"/>
                    <a:ext cx="152400" cy="152400"/>
                  </a:xfrm>
                  <a:prstGeom prst="ellipse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2"/>
                      </a:solidFill>
                    </a:endParaRPr>
                  </a:p>
                </p:txBody>
              </p:sp>
              <p:cxnSp>
                <p:nvCxnSpPr>
                  <p:cNvPr id="29" name="Straight Connector 28"/>
                  <p:cNvCxnSpPr/>
                  <p:nvPr/>
                </p:nvCxnSpPr>
                <p:spPr>
                  <a:xfrm>
                    <a:off x="1600200" y="2667000"/>
                    <a:ext cx="0" cy="1524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1524000" y="2743200"/>
                    <a:ext cx="15240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 flipH="1">
                    <a:off x="1524000" y="2819400"/>
                    <a:ext cx="76200" cy="1524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>
                    <a:off x="1600200" y="2819400"/>
                    <a:ext cx="76200" cy="1524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 20"/>
                <p:cNvGrpSpPr/>
                <p:nvPr/>
              </p:nvGrpSpPr>
              <p:grpSpPr>
                <a:xfrm>
                  <a:off x="1752600" y="2590800"/>
                  <a:ext cx="152400" cy="457200"/>
                  <a:chOff x="1524000" y="2514600"/>
                  <a:chExt cx="152400" cy="457200"/>
                </a:xfrm>
                <a:grpFill/>
              </p:grpSpPr>
              <p:sp>
                <p:nvSpPr>
                  <p:cNvPr id="23" name="Oval 22"/>
                  <p:cNvSpPr/>
                  <p:nvPr/>
                </p:nvSpPr>
                <p:spPr>
                  <a:xfrm>
                    <a:off x="1524000" y="2514600"/>
                    <a:ext cx="152400" cy="152400"/>
                  </a:xfrm>
                  <a:prstGeom prst="ellipse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2"/>
                      </a:solidFill>
                    </a:endParaRPr>
                  </a:p>
                </p:txBody>
              </p:sp>
              <p:cxnSp>
                <p:nvCxnSpPr>
                  <p:cNvPr id="24" name="Straight Connector 23"/>
                  <p:cNvCxnSpPr>
                    <a:stCxn id="23" idx="4"/>
                  </p:cNvCxnSpPr>
                  <p:nvPr/>
                </p:nvCxnSpPr>
                <p:spPr>
                  <a:xfrm>
                    <a:off x="1600200" y="2667000"/>
                    <a:ext cx="0" cy="1524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1524000" y="2743200"/>
                    <a:ext cx="15240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1524000" y="2819400"/>
                    <a:ext cx="76200" cy="1524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1600200" y="2819400"/>
                    <a:ext cx="76200" cy="1524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26"/>
                <p:cNvGrpSpPr/>
                <p:nvPr/>
              </p:nvGrpSpPr>
              <p:grpSpPr>
                <a:xfrm>
                  <a:off x="1295400" y="2667000"/>
                  <a:ext cx="152400" cy="457200"/>
                  <a:chOff x="1524000" y="2514600"/>
                  <a:chExt cx="152400" cy="457200"/>
                </a:xfrm>
                <a:grpFill/>
              </p:grpSpPr>
              <p:sp>
                <p:nvSpPr>
                  <p:cNvPr id="18" name="Oval 17"/>
                  <p:cNvSpPr/>
                  <p:nvPr/>
                </p:nvSpPr>
                <p:spPr>
                  <a:xfrm>
                    <a:off x="1524000" y="2514600"/>
                    <a:ext cx="152400" cy="152400"/>
                  </a:xfrm>
                  <a:prstGeom prst="ellipse">
                    <a:avLst/>
                  </a:prstGeom>
                  <a:grpFill/>
                  <a:ln>
                    <a:solidFill>
                      <a:schemeClr val="bg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bg2"/>
                      </a:solidFill>
                    </a:endParaRPr>
                  </a:p>
                </p:txBody>
              </p:sp>
              <p:cxnSp>
                <p:nvCxnSpPr>
                  <p:cNvPr id="19" name="Straight Connector 18"/>
                  <p:cNvCxnSpPr>
                    <a:stCxn id="18" idx="4"/>
                  </p:cNvCxnSpPr>
                  <p:nvPr/>
                </p:nvCxnSpPr>
                <p:spPr>
                  <a:xfrm>
                    <a:off x="1600200" y="2667000"/>
                    <a:ext cx="0" cy="1524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1524000" y="2743200"/>
                    <a:ext cx="152400" cy="0"/>
                  </a:xfrm>
                  <a:prstGeom prst="line">
                    <a:avLst/>
                  </a:prstGeom>
                  <a:grpFill/>
                  <a:ln w="19050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H="1">
                    <a:off x="1524000" y="2819400"/>
                    <a:ext cx="76200" cy="1524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600200" y="2819400"/>
                    <a:ext cx="76200" cy="152400"/>
                  </a:xfrm>
                  <a:prstGeom prst="line">
                    <a:avLst/>
                  </a:prstGeom>
                  <a:grpFill/>
                  <a:ln w="19050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3" name="TextBox 32"/>
              <p:cNvSpPr txBox="1"/>
              <p:nvPr/>
            </p:nvSpPr>
            <p:spPr>
              <a:xfrm>
                <a:off x="1981200" y="5105400"/>
                <a:ext cx="116730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2"/>
                    </a:solidFill>
                    <a:latin typeface="Arial Narrow" pitchFamily="34" charset="0"/>
                  </a:rPr>
                  <a:t>Business Unit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609600" y="5410200"/>
              <a:ext cx="88197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2"/>
                  </a:solidFill>
                  <a:latin typeface="Arial Narrow" pitchFamily="34" charset="0"/>
                </a:rPr>
                <a:t>Marketing</a:t>
              </a:r>
            </a:p>
          </p:txBody>
        </p:sp>
        <p:grpSp>
          <p:nvGrpSpPr>
            <p:cNvPr id="35" name="Group 19"/>
            <p:cNvGrpSpPr/>
            <p:nvPr/>
          </p:nvGrpSpPr>
          <p:grpSpPr>
            <a:xfrm>
              <a:off x="1000329" y="4800600"/>
              <a:ext cx="152400" cy="457200"/>
              <a:chOff x="1524000" y="2514600"/>
              <a:chExt cx="152400" cy="457200"/>
            </a:xfrm>
            <a:solidFill>
              <a:schemeClr val="bg2"/>
            </a:solidFill>
          </p:grpSpPr>
          <p:sp>
            <p:nvSpPr>
              <p:cNvPr id="36" name="Oval 4"/>
              <p:cNvSpPr/>
              <p:nvPr/>
            </p:nvSpPr>
            <p:spPr>
              <a:xfrm>
                <a:off x="1524000" y="2514600"/>
                <a:ext cx="152400" cy="152400"/>
              </a:xfrm>
              <a:prstGeom prst="ellipse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1600200" y="2667000"/>
                <a:ext cx="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1524000" y="2743200"/>
                <a:ext cx="152400" cy="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1524000" y="2819400"/>
                <a:ext cx="7620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600200" y="2819400"/>
                <a:ext cx="7620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26"/>
            <p:cNvGrpSpPr/>
            <p:nvPr/>
          </p:nvGrpSpPr>
          <p:grpSpPr>
            <a:xfrm>
              <a:off x="771729" y="4953000"/>
              <a:ext cx="152400" cy="457200"/>
              <a:chOff x="1524000" y="2514600"/>
              <a:chExt cx="152400" cy="457200"/>
            </a:xfrm>
            <a:solidFill>
              <a:schemeClr val="bg2"/>
            </a:solidFill>
          </p:grpSpPr>
          <p:sp>
            <p:nvSpPr>
              <p:cNvPr id="42" name="Oval 41"/>
              <p:cNvSpPr/>
              <p:nvPr/>
            </p:nvSpPr>
            <p:spPr>
              <a:xfrm>
                <a:off x="1524000" y="2514600"/>
                <a:ext cx="152400" cy="152400"/>
              </a:xfrm>
              <a:prstGeom prst="ellipse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43" name="Straight Connector 42"/>
              <p:cNvCxnSpPr>
                <a:stCxn id="42" idx="4"/>
              </p:cNvCxnSpPr>
              <p:nvPr/>
            </p:nvCxnSpPr>
            <p:spPr>
              <a:xfrm>
                <a:off x="1600200" y="2667000"/>
                <a:ext cx="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1524000" y="2743200"/>
                <a:ext cx="152400" cy="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 flipH="1">
                <a:off x="1524000" y="2819400"/>
                <a:ext cx="7620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1600200" y="2819400"/>
                <a:ext cx="7620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19"/>
            <p:cNvGrpSpPr/>
            <p:nvPr/>
          </p:nvGrpSpPr>
          <p:grpSpPr>
            <a:xfrm>
              <a:off x="1218454" y="4876800"/>
              <a:ext cx="152400" cy="457200"/>
              <a:chOff x="1524000" y="2514600"/>
              <a:chExt cx="152400" cy="457200"/>
            </a:xfrm>
            <a:solidFill>
              <a:schemeClr val="bg2"/>
            </a:solidFill>
          </p:grpSpPr>
          <p:sp>
            <p:nvSpPr>
              <p:cNvPr id="48" name="Oval 4"/>
              <p:cNvSpPr/>
              <p:nvPr/>
            </p:nvSpPr>
            <p:spPr>
              <a:xfrm>
                <a:off x="1524000" y="2514600"/>
                <a:ext cx="152400" cy="152400"/>
              </a:xfrm>
              <a:prstGeom prst="ellipse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1600200" y="2667000"/>
                <a:ext cx="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524000" y="2743200"/>
                <a:ext cx="152400" cy="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1524000" y="2819400"/>
                <a:ext cx="7620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600200" y="2819400"/>
                <a:ext cx="7620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74"/>
            <p:cNvGrpSpPr/>
            <p:nvPr/>
          </p:nvGrpSpPr>
          <p:grpSpPr>
            <a:xfrm>
              <a:off x="2971800" y="1981200"/>
              <a:ext cx="1053495" cy="917377"/>
              <a:chOff x="4495800" y="1371600"/>
              <a:chExt cx="1053495" cy="917377"/>
            </a:xfrm>
          </p:grpSpPr>
          <p:sp>
            <p:nvSpPr>
              <p:cNvPr id="76" name="TextBox 75"/>
              <p:cNvSpPr txBox="1"/>
              <p:nvPr/>
            </p:nvSpPr>
            <p:spPr>
              <a:xfrm>
                <a:off x="4495800" y="1981200"/>
                <a:ext cx="105349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bg2"/>
                    </a:solidFill>
                    <a:latin typeface="Arial Narrow" pitchFamily="34" charset="0"/>
                  </a:rPr>
                  <a:t>Architecture</a:t>
                </a:r>
              </a:p>
            </p:txBody>
          </p:sp>
          <p:grpSp>
            <p:nvGrpSpPr>
              <p:cNvPr id="77" name="Group 19"/>
              <p:cNvGrpSpPr/>
              <p:nvPr/>
            </p:nvGrpSpPr>
            <p:grpSpPr>
              <a:xfrm>
                <a:off x="4886529" y="1371600"/>
                <a:ext cx="152400" cy="457200"/>
                <a:chOff x="1524000" y="2514600"/>
                <a:chExt cx="152400" cy="457200"/>
              </a:xfrm>
              <a:solidFill>
                <a:schemeClr val="bg2"/>
              </a:solidFill>
            </p:grpSpPr>
            <p:sp>
              <p:nvSpPr>
                <p:cNvPr id="90" name="Oval 4"/>
                <p:cNvSpPr/>
                <p:nvPr/>
              </p:nvSpPr>
              <p:spPr>
                <a:xfrm>
                  <a:off x="1524000" y="2514600"/>
                  <a:ext cx="152400" cy="152400"/>
                </a:xfrm>
                <a:prstGeom prst="ellipse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600200" y="2667000"/>
                  <a:ext cx="0" cy="152400"/>
                </a:xfrm>
                <a:prstGeom prst="line">
                  <a:avLst/>
                </a:prstGeom>
                <a:grpFill/>
                <a:ln w="1905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1524000" y="2743200"/>
                  <a:ext cx="152400" cy="0"/>
                </a:xfrm>
                <a:prstGeom prst="line">
                  <a:avLst/>
                </a:prstGeom>
                <a:grpFill/>
                <a:ln w="1905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 flipH="1">
                  <a:off x="1524000" y="2819400"/>
                  <a:ext cx="76200" cy="152400"/>
                </a:xfrm>
                <a:prstGeom prst="line">
                  <a:avLst/>
                </a:prstGeom>
                <a:grpFill/>
                <a:ln w="1905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1600200" y="2819400"/>
                  <a:ext cx="76200" cy="152400"/>
                </a:xfrm>
                <a:prstGeom prst="line">
                  <a:avLst/>
                </a:prstGeom>
                <a:grpFill/>
                <a:ln w="1905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26"/>
              <p:cNvGrpSpPr/>
              <p:nvPr/>
            </p:nvGrpSpPr>
            <p:grpSpPr>
              <a:xfrm>
                <a:off x="4657929" y="1524000"/>
                <a:ext cx="152400" cy="457200"/>
                <a:chOff x="1524000" y="2514600"/>
                <a:chExt cx="152400" cy="457200"/>
              </a:xfrm>
              <a:solidFill>
                <a:schemeClr val="bg2"/>
              </a:solidFill>
            </p:grpSpPr>
            <p:sp>
              <p:nvSpPr>
                <p:cNvPr id="85" name="Oval 84"/>
                <p:cNvSpPr/>
                <p:nvPr/>
              </p:nvSpPr>
              <p:spPr>
                <a:xfrm>
                  <a:off x="1524000" y="2514600"/>
                  <a:ext cx="152400" cy="152400"/>
                </a:xfrm>
                <a:prstGeom prst="ellipse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86" name="Straight Connector 85"/>
                <p:cNvCxnSpPr>
                  <a:stCxn id="85" idx="4"/>
                </p:cNvCxnSpPr>
                <p:nvPr/>
              </p:nvCxnSpPr>
              <p:spPr>
                <a:xfrm>
                  <a:off x="1600200" y="2667000"/>
                  <a:ext cx="0" cy="152400"/>
                </a:xfrm>
                <a:prstGeom prst="line">
                  <a:avLst/>
                </a:prstGeom>
                <a:grpFill/>
                <a:ln w="1905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524000" y="2743200"/>
                  <a:ext cx="152400" cy="0"/>
                </a:xfrm>
                <a:prstGeom prst="line">
                  <a:avLst/>
                </a:prstGeom>
                <a:grpFill/>
                <a:ln w="1905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 flipH="1">
                  <a:off x="1524000" y="2819400"/>
                  <a:ext cx="76200" cy="152400"/>
                </a:xfrm>
                <a:prstGeom prst="line">
                  <a:avLst/>
                </a:prstGeom>
                <a:grpFill/>
                <a:ln w="1905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1600200" y="2819400"/>
                  <a:ext cx="76200" cy="152400"/>
                </a:xfrm>
                <a:prstGeom prst="line">
                  <a:avLst/>
                </a:prstGeom>
                <a:grpFill/>
                <a:ln w="1905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19"/>
              <p:cNvGrpSpPr/>
              <p:nvPr/>
            </p:nvGrpSpPr>
            <p:grpSpPr>
              <a:xfrm>
                <a:off x="5104654" y="1447800"/>
                <a:ext cx="152400" cy="457200"/>
                <a:chOff x="1524000" y="2514600"/>
                <a:chExt cx="152400" cy="457200"/>
              </a:xfrm>
              <a:solidFill>
                <a:schemeClr val="bg2"/>
              </a:solidFill>
            </p:grpSpPr>
            <p:sp>
              <p:nvSpPr>
                <p:cNvPr id="80" name="Oval 4"/>
                <p:cNvSpPr/>
                <p:nvPr/>
              </p:nvSpPr>
              <p:spPr>
                <a:xfrm>
                  <a:off x="1524000" y="2514600"/>
                  <a:ext cx="152400" cy="152400"/>
                </a:xfrm>
                <a:prstGeom prst="ellipse">
                  <a:avLst/>
                </a:prstGeom>
                <a:grp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1600200" y="2667000"/>
                  <a:ext cx="0" cy="152400"/>
                </a:xfrm>
                <a:prstGeom prst="line">
                  <a:avLst/>
                </a:prstGeom>
                <a:grpFill/>
                <a:ln w="1905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1524000" y="2743200"/>
                  <a:ext cx="152400" cy="0"/>
                </a:xfrm>
                <a:prstGeom prst="line">
                  <a:avLst/>
                </a:prstGeom>
                <a:grpFill/>
                <a:ln w="1905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 flipH="1">
                  <a:off x="1524000" y="2819400"/>
                  <a:ext cx="76200" cy="152400"/>
                </a:xfrm>
                <a:prstGeom prst="line">
                  <a:avLst/>
                </a:prstGeom>
                <a:grpFill/>
                <a:ln w="1905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/>
                <p:cNvCxnSpPr/>
                <p:nvPr/>
              </p:nvCxnSpPr>
              <p:spPr>
                <a:xfrm>
                  <a:off x="1600200" y="2819400"/>
                  <a:ext cx="76200" cy="152400"/>
                </a:xfrm>
                <a:prstGeom prst="line">
                  <a:avLst/>
                </a:prstGeom>
                <a:grpFill/>
                <a:ln w="19050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95" name="Slide Number Placeholder 9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B3308-7388-4834-8CF3-9219291794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6" name="Footer Placeholder 9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Kelly-McCreary &amp; Associates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Value Store Examples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287411" y="2067339"/>
          <a:ext cx="5528598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image-12345.jpg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Binary image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http://www.example.com/my-web-page.html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HTML of a web page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N:/folder/subfolder/myfile.pdf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PDF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9e107d9d372bb6826bd81d3542a419d6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quick brown fox jumps over the lazy dog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view-</a:t>
                      </a:r>
                      <a:r>
                        <a:rPr lang="en-US" sz="1200" dirty="0" err="1"/>
                        <a:t>person?person</a:t>
                      </a:r>
                      <a:r>
                        <a:rPr lang="en-US" sz="1200" dirty="0"/>
                        <a:t>-id=12345&amp;format=xml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&lt;Person</a:t>
                      </a:r>
                      <a:r>
                        <a:rPr lang="en-US" sz="1200" baseline="0" dirty="0"/>
                        <a:t>&gt;&lt;id&gt;12345&lt;/id&gt;….&lt;/Person&gt;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SELECT PERSON FROM PEOPLE WHERE</a:t>
                      </a:r>
                      <a:r>
                        <a:rPr lang="en-US" sz="1200" baseline="0" dirty="0"/>
                        <a:t> PID="12345"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&lt;Person</a:t>
                      </a:r>
                      <a:r>
                        <a:rPr lang="en-US" sz="1200" baseline="0" dirty="0"/>
                        <a:t>&gt;&lt;id&gt;12345&lt;/id&gt;….&lt;/Person&gt;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457199" y="2397435"/>
            <a:ext cx="2830213" cy="2326965"/>
            <a:chOff x="457199" y="2397435"/>
            <a:chExt cx="2830213" cy="2580446"/>
          </a:xfrm>
        </p:grpSpPr>
        <p:sp>
          <p:nvSpPr>
            <p:cNvPr id="5" name="TextBox 4"/>
            <p:cNvSpPr txBox="1"/>
            <p:nvPr/>
          </p:nvSpPr>
          <p:spPr>
            <a:xfrm>
              <a:off x="457199" y="3631962"/>
              <a:ext cx="11192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</a:rPr>
                <a:t>MD5 hash</a:t>
              </a:r>
            </a:p>
          </p:txBody>
        </p:sp>
        <p:cxnSp>
          <p:nvCxnSpPr>
            <p:cNvPr id="7" name="Curved Connector 6"/>
            <p:cNvCxnSpPr/>
            <p:nvPr/>
          </p:nvCxnSpPr>
          <p:spPr>
            <a:xfrm>
              <a:off x="1595652" y="3816628"/>
              <a:ext cx="1630046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4408" y="2397435"/>
              <a:ext cx="1326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</a:rPr>
                <a:t>Image name</a:t>
              </a:r>
            </a:p>
          </p:txBody>
        </p:sp>
        <p:cxnSp>
          <p:nvCxnSpPr>
            <p:cNvPr id="12" name="Curved Connector 11"/>
            <p:cNvCxnSpPr/>
            <p:nvPr/>
          </p:nvCxnSpPr>
          <p:spPr>
            <a:xfrm>
              <a:off x="2006854" y="2582101"/>
              <a:ext cx="1280557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57199" y="2893298"/>
              <a:ext cx="15819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</a:rPr>
                <a:t>Web page URL</a:t>
              </a:r>
            </a:p>
          </p:txBody>
        </p:sp>
        <p:cxnSp>
          <p:nvCxnSpPr>
            <p:cNvPr id="17" name="Curved Connector 16"/>
            <p:cNvCxnSpPr/>
            <p:nvPr/>
          </p:nvCxnSpPr>
          <p:spPr>
            <a:xfrm>
              <a:off x="2006855" y="3091133"/>
              <a:ext cx="1280556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13112" y="3262630"/>
              <a:ext cx="15408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</a:rPr>
                <a:t>File path name</a:t>
              </a:r>
            </a:p>
          </p:txBody>
        </p:sp>
        <p:cxnSp>
          <p:nvCxnSpPr>
            <p:cNvPr id="21" name="Curved Connector 20"/>
            <p:cNvCxnSpPr/>
            <p:nvPr/>
          </p:nvCxnSpPr>
          <p:spPr>
            <a:xfrm>
              <a:off x="2091878" y="3473165"/>
              <a:ext cx="1133820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13112" y="4162911"/>
              <a:ext cx="22295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</a:rPr>
                <a:t>REST web service call</a:t>
              </a:r>
            </a:p>
          </p:txBody>
        </p:sp>
        <p:cxnSp>
          <p:nvCxnSpPr>
            <p:cNvPr id="26" name="Curved Connector 25"/>
            <p:cNvCxnSpPr>
              <a:stCxn id="25" idx="3"/>
            </p:cNvCxnSpPr>
            <p:nvPr/>
          </p:nvCxnSpPr>
          <p:spPr>
            <a:xfrm>
              <a:off x="2742697" y="4332188"/>
              <a:ext cx="544715" cy="2809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48506" y="4639327"/>
              <a:ext cx="12045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2"/>
                  </a:solidFill>
                </a:rPr>
                <a:t>SQL Query</a:t>
              </a:r>
            </a:p>
          </p:txBody>
        </p:sp>
        <p:cxnSp>
          <p:nvCxnSpPr>
            <p:cNvPr id="30" name="Curved Connector 29"/>
            <p:cNvCxnSpPr/>
            <p:nvPr/>
          </p:nvCxnSpPr>
          <p:spPr>
            <a:xfrm>
              <a:off x="1909328" y="4810539"/>
              <a:ext cx="1378083" cy="12700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838200" y="5943600"/>
            <a:ext cx="111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4.2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Tunable Reads and Writes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91200"/>
            <a:ext cx="8229600" cy="33496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Figure 4.3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514600"/>
            <a:ext cx="8632225" cy="212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Portability and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943600"/>
            <a:ext cx="8229600" cy="639763"/>
          </a:xfrm>
        </p:spPr>
        <p:txBody>
          <a:bodyPr/>
          <a:lstStyle/>
          <a:p>
            <a:r>
              <a:rPr lang="en-US" dirty="0"/>
              <a:t>Figure 4.5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629298" y="2286000"/>
            <a:ext cx="3769922" cy="2846802"/>
            <a:chOff x="1387148" y="464386"/>
            <a:chExt cx="3629396" cy="2846802"/>
          </a:xfrm>
        </p:grpSpPr>
        <p:sp>
          <p:nvSpPr>
            <p:cNvPr id="5" name="Rounded Rectangle 4"/>
            <p:cNvSpPr/>
            <p:nvPr/>
          </p:nvSpPr>
          <p:spPr>
            <a:xfrm>
              <a:off x="1465729" y="833718"/>
              <a:ext cx="1506071" cy="47064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Arial Narrow" pitchFamily="34" charset="0"/>
                </a:rPr>
                <a:t>Application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387148" y="464386"/>
              <a:ext cx="16268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Arial Narrow" pitchFamily="34" charset="0"/>
                </a:rPr>
                <a:t>Low Portability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 rot="16200000" flipH="1">
              <a:off x="1549773" y="1462367"/>
              <a:ext cx="531159" cy="21515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endCxn id="27" idx="1"/>
            </p:cNvCxnSpPr>
            <p:nvPr/>
          </p:nvCxnSpPr>
          <p:spPr>
            <a:xfrm rot="16200000" flipH="1">
              <a:off x="1805267" y="1422026"/>
              <a:ext cx="531160" cy="29583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429389" y="2295525"/>
              <a:ext cx="180721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Arial Narrow" pitchFamily="34" charset="0"/>
                </a:rPr>
                <a:t>Complex and</a:t>
              </a:r>
              <a:br>
                <a:rPr lang="en-US" sz="2000" dirty="0">
                  <a:solidFill>
                    <a:schemeClr val="bg2"/>
                  </a:solidFill>
                  <a:latin typeface="Arial Narrow" pitchFamily="34" charset="0"/>
                </a:rPr>
              </a:br>
              <a:r>
                <a:rPr lang="en-US" sz="2000" dirty="0">
                  <a:solidFill>
                    <a:schemeClr val="bg2"/>
                  </a:solidFill>
                  <a:latin typeface="Arial Narrow" pitchFamily="34" charset="0"/>
                </a:rPr>
                <a:t>Non-Standard APIs</a:t>
              </a:r>
            </a:p>
          </p:txBody>
        </p:sp>
        <p:cxnSp>
          <p:nvCxnSpPr>
            <p:cNvPr id="10" name="Straight Connector 9"/>
            <p:cNvCxnSpPr>
              <a:stCxn id="5" idx="2"/>
            </p:cNvCxnSpPr>
            <p:nvPr/>
          </p:nvCxnSpPr>
          <p:spPr>
            <a:xfrm rot="16200000" flipH="1">
              <a:off x="2029386" y="1493743"/>
              <a:ext cx="531161" cy="15240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2339229" y="1488704"/>
              <a:ext cx="531161" cy="1624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5400000">
              <a:off x="2496672" y="1493746"/>
              <a:ext cx="531159" cy="1524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>
              <a:off x="2182346" y="1569946"/>
              <a:ext cx="531159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1359625" y="1547325"/>
              <a:ext cx="590314" cy="1059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1843927" y="1461488"/>
              <a:ext cx="531162" cy="2185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2348433" y="1405455"/>
              <a:ext cx="590309" cy="3897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1680101" y="1430451"/>
              <a:ext cx="531163" cy="2805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1675944" y="1433804"/>
              <a:ext cx="531971" cy="27308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ounded Rectangle 18"/>
            <p:cNvSpPr/>
            <p:nvPr/>
          </p:nvSpPr>
          <p:spPr>
            <a:xfrm>
              <a:off x="3323103" y="833718"/>
              <a:ext cx="1506071" cy="47064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Arial Narrow" pitchFamily="34" charset="0"/>
                </a:rPr>
                <a:t>Application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344895" y="464386"/>
              <a:ext cx="16716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Arial Narrow" pitchFamily="34" charset="0"/>
                </a:rPr>
                <a:t>High Portability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51258" y="2295525"/>
              <a:ext cx="147380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Arial Narrow" pitchFamily="34" charset="0"/>
                </a:rPr>
                <a:t>Simple and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Arial Narrow" pitchFamily="34" charset="0"/>
                </a:rPr>
                <a:t>Standard APIs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 rot="5400000">
              <a:off x="3790378" y="1570345"/>
              <a:ext cx="530360" cy="15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6200000" flipH="1">
              <a:off x="4124646" y="1570738"/>
              <a:ext cx="532757" cy="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3456273" y="1571942"/>
              <a:ext cx="531967" cy="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n 24"/>
            <p:cNvSpPr/>
            <p:nvPr/>
          </p:nvSpPr>
          <p:spPr>
            <a:xfrm>
              <a:off x="3323103" y="1835524"/>
              <a:ext cx="1506071" cy="46000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Arial Narrow" pitchFamily="34" charset="0"/>
                </a:rPr>
                <a:t>Database</a:t>
              </a:r>
            </a:p>
          </p:txBody>
        </p:sp>
        <p:cxnSp>
          <p:nvCxnSpPr>
            <p:cNvPr id="26" name="Straight Connector 25"/>
            <p:cNvCxnSpPr>
              <a:endCxn id="27" idx="1"/>
            </p:cNvCxnSpPr>
            <p:nvPr/>
          </p:nvCxnSpPr>
          <p:spPr>
            <a:xfrm rot="5400000">
              <a:off x="2030188" y="1494540"/>
              <a:ext cx="529562" cy="1524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n 26"/>
            <p:cNvSpPr/>
            <p:nvPr/>
          </p:nvSpPr>
          <p:spPr>
            <a:xfrm>
              <a:off x="1465729" y="1835524"/>
              <a:ext cx="1506071" cy="460001"/>
            </a:xfrm>
            <a:prstGeom prst="can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Arial Narrow" pitchFamily="34" charset="0"/>
                </a:rPr>
                <a:t>Database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955429" y="1508824"/>
            <a:ext cx="3222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portability-from-simple-apis.png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019800"/>
            <a:ext cx="8229600" cy="639763"/>
          </a:xfrm>
        </p:spPr>
        <p:txBody>
          <a:bodyPr/>
          <a:lstStyle/>
          <a:p>
            <a:r>
              <a:rPr lang="en-US" dirty="0"/>
              <a:t>Figure 4.6</a:t>
            </a:r>
          </a:p>
        </p:txBody>
      </p:sp>
      <p:pic>
        <p:nvPicPr>
          <p:cNvPr id="1026" name="Picture 2" descr="D:\ws\manning-nosql\ch04-images\key-value-put-get-dele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828800"/>
            <a:ext cx="8320087" cy="2554288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143000" y="4800600"/>
            <a:ext cx="6567779" cy="707886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kern="0" dirty="0">
                <a:solidFill>
                  <a:schemeClr val="bg2"/>
                </a:solidFill>
                <a:latin typeface="Arial" pitchFamily="34" charset="0"/>
                <a:ea typeface="Arial" charset="0"/>
                <a:cs typeface="Arial" pitchFamily="34" charset="0"/>
              </a:rPr>
              <a:t>Although key-value store APIs can be simple, the security policy may be complex!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2286000"/>
            <a:ext cx="357181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put(' /images/my-image.png', $image-data)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52654" y="2286000"/>
            <a:ext cx="24785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get(' /images/my-image.png')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78401" y="3821907"/>
            <a:ext cx="27174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delete(' /images/my-image.png')</a:t>
            </a:r>
          </a:p>
        </p:txBody>
      </p:sp>
      <p:pic>
        <p:nvPicPr>
          <p:cNvPr id="28674" name="Picture 2" descr="Passage to Sar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24724" y="2819884"/>
            <a:ext cx="941159" cy="7063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6" name="Can 5"/>
          <p:cNvSpPr/>
          <p:nvPr/>
        </p:nvSpPr>
        <p:spPr>
          <a:xfrm>
            <a:off x="3898695" y="2699627"/>
            <a:ext cx="1329087" cy="937614"/>
          </a:xfrm>
          <a:prstGeom prst="can">
            <a:avLst>
              <a:gd name="adj" fmla="val 13179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Key-value store</a:t>
            </a:r>
          </a:p>
        </p:txBody>
      </p:sp>
      <p:cxnSp>
        <p:nvCxnSpPr>
          <p:cNvPr id="7" name="Straight Arrow Connector 6"/>
          <p:cNvCxnSpPr>
            <a:stCxn id="28674" idx="3"/>
            <a:endCxn id="6" idx="2"/>
          </p:cNvCxnSpPr>
          <p:nvPr/>
        </p:nvCxnSpPr>
        <p:spPr>
          <a:xfrm flipV="1">
            <a:off x="2965883" y="3168434"/>
            <a:ext cx="932812" cy="4649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227782" y="3189216"/>
            <a:ext cx="932812" cy="4649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Passage to Sar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60594" y="2836017"/>
            <a:ext cx="941159" cy="7063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cxnSp>
        <p:nvCxnSpPr>
          <p:cNvPr id="15" name="Straight Arrow Connector 14"/>
          <p:cNvCxnSpPr>
            <a:stCxn id="6" idx="3"/>
          </p:cNvCxnSpPr>
          <p:nvPr/>
        </p:nvCxnSpPr>
        <p:spPr>
          <a:xfrm rot="16200000" flipH="1">
            <a:off x="4876885" y="3323594"/>
            <a:ext cx="305107" cy="932399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676" name="Picture 4" descr="http://png-3.findicons.com/files/icons/1580/devine_icons_part_2/128/trash_recyclebin_empty_close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3759" y="3637240"/>
            <a:ext cx="587269" cy="58726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Value Store Operations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457200" y="5486400"/>
            <a:ext cx="8229600" cy="639763"/>
          </a:xfrm>
        </p:spPr>
        <p:txBody>
          <a:bodyPr/>
          <a:lstStyle/>
          <a:p>
            <a:r>
              <a:rPr lang="en-US" dirty="0"/>
              <a:t>figure 4.7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9"/>
            <a:ext cx="8229600" cy="49184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Selection on Values</a:t>
            </a:r>
          </a:p>
        </p:txBody>
      </p:sp>
      <p:sp>
        <p:nvSpPr>
          <p:cNvPr id="3" name="Oval 2"/>
          <p:cNvSpPr/>
          <p:nvPr/>
        </p:nvSpPr>
        <p:spPr>
          <a:xfrm>
            <a:off x="671585" y="1734289"/>
            <a:ext cx="2017058" cy="18590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620813" y="1944961"/>
            <a:ext cx="184806" cy="1703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055007" y="2097361"/>
            <a:ext cx="184806" cy="1703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267634" y="2160776"/>
            <a:ext cx="184806" cy="1703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147410" y="2590417"/>
            <a:ext cx="184806" cy="1703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239813" y="2895217"/>
            <a:ext cx="184806" cy="1703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870201" y="2827981"/>
            <a:ext cx="184806" cy="1703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332216" y="2331104"/>
            <a:ext cx="184806" cy="1703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val 14"/>
          <p:cNvSpPr/>
          <p:nvPr/>
        </p:nvSpPr>
        <p:spPr>
          <a:xfrm rot="1578500">
            <a:off x="1600226" y="2411623"/>
            <a:ext cx="826543" cy="1095189"/>
          </a:xfrm>
          <a:prstGeom prst="ellipse">
            <a:avLst/>
          </a:prstGeom>
          <a:solidFill>
            <a:schemeClr val="tx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" name="Group 15"/>
          <p:cNvGrpSpPr/>
          <p:nvPr/>
        </p:nvGrpSpPr>
        <p:grpSpPr>
          <a:xfrm>
            <a:off x="1713216" y="2590417"/>
            <a:ext cx="554418" cy="645456"/>
            <a:chOff x="2709068" y="2079812"/>
            <a:chExt cx="554418" cy="645456"/>
          </a:xfrm>
        </p:grpSpPr>
        <p:sp>
          <p:nvSpPr>
            <p:cNvPr id="6" name="Oval 5"/>
            <p:cNvSpPr/>
            <p:nvPr/>
          </p:nvSpPr>
          <p:spPr>
            <a:xfrm>
              <a:off x="3078680" y="2079812"/>
              <a:ext cx="184806" cy="17032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2709068" y="2232212"/>
              <a:ext cx="184806" cy="17032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2709068" y="2554940"/>
              <a:ext cx="184806" cy="17032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078680" y="2469776"/>
              <a:ext cx="184806" cy="17032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" name="Oval 21"/>
          <p:cNvSpPr/>
          <p:nvPr/>
        </p:nvSpPr>
        <p:spPr>
          <a:xfrm>
            <a:off x="1713216" y="2228012"/>
            <a:ext cx="184806" cy="1703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04748" y="2331104"/>
            <a:ext cx="47704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Result set based on row values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Value of rows for large data sets</a:t>
            </a:r>
            <a:br>
              <a:rPr lang="en-US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 must be indexed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Values of columns must all have</a:t>
            </a:r>
          </a:p>
          <a:p>
            <a:r>
              <a:rPr lang="en-US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    the same data type</a:t>
            </a:r>
          </a:p>
        </p:txBody>
      </p:sp>
      <p:sp>
        <p:nvSpPr>
          <p:cNvPr id="26" name="Oval 25"/>
          <p:cNvSpPr/>
          <p:nvPr/>
        </p:nvSpPr>
        <p:spPr>
          <a:xfrm>
            <a:off x="609600" y="4412554"/>
            <a:ext cx="2017058" cy="18590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1558828" y="4623226"/>
            <a:ext cx="184806" cy="1703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993022" y="4775626"/>
            <a:ext cx="184806" cy="1703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205649" y="4839041"/>
            <a:ext cx="184806" cy="1703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085425" y="5268682"/>
            <a:ext cx="184806" cy="1703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1177828" y="5573482"/>
            <a:ext cx="184806" cy="1703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808216" y="5506246"/>
            <a:ext cx="184806" cy="1703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1270231" y="5009369"/>
            <a:ext cx="184806" cy="1703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" name="Group 15"/>
          <p:cNvGrpSpPr/>
          <p:nvPr/>
        </p:nvGrpSpPr>
        <p:grpSpPr>
          <a:xfrm>
            <a:off x="1651231" y="5268682"/>
            <a:ext cx="554418" cy="645456"/>
            <a:chOff x="2709068" y="2079812"/>
            <a:chExt cx="554418" cy="645456"/>
          </a:xfrm>
        </p:grpSpPr>
        <p:sp>
          <p:nvSpPr>
            <p:cNvPr id="37" name="Oval 36"/>
            <p:cNvSpPr/>
            <p:nvPr/>
          </p:nvSpPr>
          <p:spPr>
            <a:xfrm>
              <a:off x="3078680" y="2079812"/>
              <a:ext cx="184806" cy="17032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2709068" y="2232212"/>
              <a:ext cx="184806" cy="17032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Oval 38"/>
            <p:cNvSpPr/>
            <p:nvPr/>
          </p:nvSpPr>
          <p:spPr>
            <a:xfrm>
              <a:off x="2709068" y="2554940"/>
              <a:ext cx="184806" cy="17032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Oval 11"/>
            <p:cNvSpPr/>
            <p:nvPr/>
          </p:nvSpPr>
          <p:spPr>
            <a:xfrm>
              <a:off x="3078680" y="2469776"/>
              <a:ext cx="184806" cy="17032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8575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6" name="Oval 35"/>
          <p:cNvSpPr/>
          <p:nvPr/>
        </p:nvSpPr>
        <p:spPr>
          <a:xfrm>
            <a:off x="1651231" y="4906277"/>
            <a:ext cx="184806" cy="170328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3050303" y="1987187"/>
            <a:ext cx="151208" cy="13576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5400000" flipH="1" flipV="1">
            <a:off x="2808884" y="4589841"/>
            <a:ext cx="151208" cy="1357681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563329" y="4839041"/>
            <a:ext cx="49756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All queries return a single item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No indexes on values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Values may contain any data type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361917" y="1447800"/>
            <a:ext cx="4266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Traditional Relational Model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401147" y="4227888"/>
            <a:ext cx="3501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Key-Value Store Model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2286000"/>
            <a:ext cx="4525818" cy="3657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Arial Narrow" pitchFamily="34" charset="0"/>
              </a:rPr>
              <a:t>Key</a:t>
            </a:r>
          </a:p>
        </p:txBody>
      </p:sp>
      <p:sp>
        <p:nvSpPr>
          <p:cNvPr id="3" name="Rectangle 2"/>
          <p:cNvSpPr/>
          <p:nvPr/>
        </p:nvSpPr>
        <p:spPr>
          <a:xfrm>
            <a:off x="5745018" y="2286000"/>
            <a:ext cx="1570182" cy="3657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Arial Narrow" pitchFamily="34" charset="0"/>
              </a:rPr>
              <a:t>Value</a:t>
            </a:r>
          </a:p>
        </p:txBody>
      </p:sp>
      <p:sp>
        <p:nvSpPr>
          <p:cNvPr id="4" name="Rectangle 3"/>
          <p:cNvSpPr/>
          <p:nvPr/>
        </p:nvSpPr>
        <p:spPr>
          <a:xfrm>
            <a:off x="1219200" y="2651760"/>
            <a:ext cx="4525818" cy="36576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/>
                </a:solidFill>
              </a:rPr>
              <a:t>http://www.example.com/index.html</a:t>
            </a:r>
          </a:p>
        </p:txBody>
      </p:sp>
      <p:sp>
        <p:nvSpPr>
          <p:cNvPr id="5" name="Rectangle 4"/>
          <p:cNvSpPr/>
          <p:nvPr/>
        </p:nvSpPr>
        <p:spPr>
          <a:xfrm>
            <a:off x="5745018" y="2651760"/>
            <a:ext cx="1570182" cy="36576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&lt;html&gt;…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1219200" y="3017520"/>
            <a:ext cx="4525818" cy="36576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/>
                </a:solidFill>
              </a:rPr>
              <a:t>http://www.example.com/about.html</a:t>
            </a:r>
          </a:p>
        </p:txBody>
      </p:sp>
      <p:sp>
        <p:nvSpPr>
          <p:cNvPr id="7" name="Rectangle 6"/>
          <p:cNvSpPr/>
          <p:nvPr/>
        </p:nvSpPr>
        <p:spPr>
          <a:xfrm>
            <a:off x="5745018" y="3017520"/>
            <a:ext cx="1570182" cy="36576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&lt;html&gt;…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9200" y="3383280"/>
            <a:ext cx="4525818" cy="36576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/>
                </a:solidFill>
              </a:rPr>
              <a:t>http://www.example.com/products.html</a:t>
            </a:r>
          </a:p>
        </p:txBody>
      </p:sp>
      <p:sp>
        <p:nvSpPr>
          <p:cNvPr id="9" name="Rectangle 8"/>
          <p:cNvSpPr/>
          <p:nvPr/>
        </p:nvSpPr>
        <p:spPr>
          <a:xfrm>
            <a:off x="5745018" y="3383280"/>
            <a:ext cx="1570182" cy="36576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&lt;html&gt;…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19200" y="3749040"/>
            <a:ext cx="4525818" cy="36576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2"/>
                </a:solidFill>
              </a:rPr>
              <a:t>http://www.example.com/logo.png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45018" y="3749040"/>
            <a:ext cx="1570182" cy="36576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Binary…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pages in key-value store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57200" y="5410200"/>
            <a:ext cx="8229600" cy="715963"/>
          </a:xfrm>
        </p:spPr>
        <p:txBody>
          <a:bodyPr/>
          <a:lstStyle/>
          <a:p>
            <a:r>
              <a:rPr lang="en-US" dirty="0"/>
              <a:t>figure 4.8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Sharding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334000"/>
            <a:ext cx="8229600" cy="914400"/>
          </a:xfrm>
        </p:spPr>
        <p:txBody>
          <a:bodyPr>
            <a:noAutofit/>
          </a:bodyPr>
          <a:lstStyle/>
          <a:p>
            <a:r>
              <a:rPr lang="en-US" sz="1800" dirty="0"/>
              <a:t>When one node in a cluster has too much of a 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/>
          <a:p>
            <a:fld id="{07FCC8A9-3E14-465E-9E9F-2C3E4C679BA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3124200" y="6324600"/>
            <a:ext cx="3581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Kelly-McCreary &amp; Associates, LLC</a:t>
            </a:r>
          </a:p>
        </p:txBody>
      </p:sp>
      <p:sp>
        <p:nvSpPr>
          <p:cNvPr id="6" name="Can 5"/>
          <p:cNvSpPr/>
          <p:nvPr/>
        </p:nvSpPr>
        <p:spPr>
          <a:xfrm>
            <a:off x="2286000" y="1905000"/>
            <a:ext cx="1143000" cy="1066800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2"/>
              </a:solidFill>
            </a:endParaRPr>
          </a:p>
        </p:txBody>
      </p:sp>
      <p:sp>
        <p:nvSpPr>
          <p:cNvPr id="7" name="Can 6"/>
          <p:cNvSpPr/>
          <p:nvPr/>
        </p:nvSpPr>
        <p:spPr>
          <a:xfrm>
            <a:off x="1219200" y="3455468"/>
            <a:ext cx="1143000" cy="1040331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2"/>
              </a:solidFill>
            </a:endParaRPr>
          </a:p>
        </p:txBody>
      </p:sp>
      <p:sp>
        <p:nvSpPr>
          <p:cNvPr id="8" name="Can 7"/>
          <p:cNvSpPr/>
          <p:nvPr/>
        </p:nvSpPr>
        <p:spPr>
          <a:xfrm>
            <a:off x="3505200" y="3429000"/>
            <a:ext cx="1143000" cy="1066800"/>
          </a:xfrm>
          <a:prstGeom prst="can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2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57600" y="1981200"/>
            <a:ext cx="5820055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Arial Narrow" pitchFamily="34" charset="0"/>
                <a:cs typeface="Arial" pitchFamily="34" charset="0"/>
              </a:rPr>
              <a:t>Warning processor at 90% capacity!</a:t>
            </a:r>
          </a:p>
          <a:p>
            <a:endParaRPr lang="en-US" dirty="0">
              <a:solidFill>
                <a:schemeClr val="bg2"/>
              </a:solidFill>
              <a:latin typeface="Arial Narrow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bg2"/>
                </a:solidFill>
                <a:latin typeface="Arial Narrow" pitchFamily="34" charset="0"/>
                <a:cs typeface="Arial" pitchFamily="34" charset="0"/>
              </a:rPr>
              <a:t>Time to "Shard" – copy ½ data to a new processor</a:t>
            </a:r>
          </a:p>
        </p:txBody>
      </p:sp>
      <p:sp>
        <p:nvSpPr>
          <p:cNvPr id="14" name="Oval 13"/>
          <p:cNvSpPr/>
          <p:nvPr/>
        </p:nvSpPr>
        <p:spPr>
          <a:xfrm>
            <a:off x="3733800" y="3733800"/>
            <a:ext cx="685800" cy="685800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2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514600" y="2209800"/>
            <a:ext cx="685800" cy="609600"/>
          </a:xfrm>
          <a:prstGeom prst="ellipse">
            <a:avLst/>
          </a:prstGeom>
          <a:solidFill>
            <a:srgbClr val="92D05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2"/>
              </a:solidFill>
            </a:endParaRPr>
          </a:p>
        </p:txBody>
      </p:sp>
      <p:sp>
        <p:nvSpPr>
          <p:cNvPr id="9" name="Pie 8"/>
          <p:cNvSpPr/>
          <p:nvPr/>
        </p:nvSpPr>
        <p:spPr>
          <a:xfrm>
            <a:off x="2514600" y="2209800"/>
            <a:ext cx="685800" cy="609600"/>
          </a:xfrm>
          <a:prstGeom prst="pie">
            <a:avLst>
              <a:gd name="adj1" fmla="val 16595346"/>
              <a:gd name="adj2" fmla="val 14636116"/>
            </a:avLst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2"/>
              </a:solidFill>
            </a:endParaRPr>
          </a:p>
        </p:txBody>
      </p:sp>
      <p:sp>
        <p:nvSpPr>
          <p:cNvPr id="11" name="Pie 10"/>
          <p:cNvSpPr/>
          <p:nvPr/>
        </p:nvSpPr>
        <p:spPr>
          <a:xfrm>
            <a:off x="3733800" y="3733800"/>
            <a:ext cx="685800" cy="685800"/>
          </a:xfrm>
          <a:prstGeom prst="pie">
            <a:avLst>
              <a:gd name="adj1" fmla="val 16164719"/>
              <a:gd name="adj2" fmla="val 4183278"/>
            </a:avLst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2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864644" y="2528888"/>
            <a:ext cx="38100" cy="283368"/>
          </a:xfrm>
          <a:prstGeom prst="line">
            <a:avLst/>
          </a:prstGeom>
          <a:ln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443038" y="3755231"/>
            <a:ext cx="685800" cy="685800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2"/>
              </a:solidFill>
            </a:endParaRPr>
          </a:p>
        </p:txBody>
      </p:sp>
      <p:sp>
        <p:nvSpPr>
          <p:cNvPr id="29" name="Pie 28"/>
          <p:cNvSpPr/>
          <p:nvPr/>
        </p:nvSpPr>
        <p:spPr>
          <a:xfrm>
            <a:off x="1443038" y="3755231"/>
            <a:ext cx="685800" cy="685800"/>
          </a:xfrm>
          <a:prstGeom prst="pie">
            <a:avLst>
              <a:gd name="adj1" fmla="val 16164719"/>
              <a:gd name="adj2" fmla="val 4183278"/>
            </a:avLst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>
              <a:solidFill>
                <a:schemeClr val="bg2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048000" y="2590800"/>
            <a:ext cx="1208314" cy="1447800"/>
          </a:xfrm>
          <a:prstGeom prst="straightConnector1">
            <a:avLst/>
          </a:prstGeom>
          <a:ln w="57150"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1000" y="2133600"/>
            <a:ext cx="851515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+mn-lt"/>
              </a:rPr>
              <a:t>Before</a:t>
            </a:r>
          </a:p>
          <a:p>
            <a:r>
              <a:rPr lang="en-US" sz="2000" b="1" dirty="0">
                <a:solidFill>
                  <a:schemeClr val="bg2"/>
                </a:solidFill>
                <a:latin typeface="+mn-lt"/>
              </a:rPr>
              <a:t>Shard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457200" y="3200400"/>
            <a:ext cx="77724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81000" y="3581400"/>
            <a:ext cx="780983" cy="70788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+mn-lt"/>
              </a:rPr>
              <a:t>After</a:t>
            </a:r>
          </a:p>
          <a:p>
            <a:r>
              <a:rPr lang="en-US" sz="2000" b="1" dirty="0">
                <a:solidFill>
                  <a:schemeClr val="bg2"/>
                </a:solidFill>
                <a:latin typeface="+mn-lt"/>
              </a:rPr>
              <a:t>Shard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6800" y="3505200"/>
            <a:ext cx="334739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+mn-lt"/>
              </a:rPr>
              <a:t>Each processor gets ½ the load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90600" y="4495800"/>
            <a:ext cx="2050561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+mn-lt"/>
              </a:rPr>
              <a:t>Original processor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352800" y="4495800"/>
            <a:ext cx="1691489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+mn-lt"/>
              </a:rPr>
              <a:t>New processor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 bwMode="auto">
          <a:xfrm>
            <a:off x="876300" y="1676400"/>
            <a:ext cx="1485900" cy="1600200"/>
          </a:xfrm>
          <a:prstGeom prst="rect">
            <a:avLst/>
          </a:prstGeom>
          <a:solidFill>
            <a:schemeClr val="tx1">
              <a:lumMod val="95000"/>
            </a:schemeClr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chemeClr val="bg1"/>
                </a:solidFill>
                <a:ea typeface="Arial" charset="0"/>
                <a:cs typeface="Arial"/>
              </a:rPr>
              <a:t>Four Translations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41E93A-0CD0-B146-88D5-A1851004B24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 2010 Dan McCreary &amp; Associates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371600" y="3886200"/>
            <a:ext cx="6324600" cy="2286000"/>
          </a:xfrm>
        </p:spPr>
        <p:txBody>
          <a:bodyPr/>
          <a:lstStyle/>
          <a:p>
            <a:r>
              <a:rPr lang="en-US" sz="3200" dirty="0">
                <a:latin typeface="Arial Narrow" pitchFamily="34" charset="0"/>
              </a:rPr>
              <a:t>T</a:t>
            </a:r>
            <a:r>
              <a:rPr lang="en-US" sz="1800" dirty="0">
                <a:latin typeface="Arial Narrow" pitchFamily="34" charset="0"/>
              </a:rPr>
              <a:t>1</a:t>
            </a:r>
            <a:r>
              <a:rPr lang="en-US" sz="3200" dirty="0">
                <a:latin typeface="Arial Narrow" pitchFamily="34" charset="0"/>
              </a:rPr>
              <a:t> – HTML into Java Objects</a:t>
            </a:r>
          </a:p>
          <a:p>
            <a:r>
              <a:rPr lang="en-US" sz="3200" dirty="0">
                <a:latin typeface="Arial Narrow" pitchFamily="34" charset="0"/>
              </a:rPr>
              <a:t>T</a:t>
            </a:r>
            <a:r>
              <a:rPr lang="en-US" sz="1800" dirty="0">
                <a:latin typeface="Arial Narrow" pitchFamily="34" charset="0"/>
              </a:rPr>
              <a:t>2</a:t>
            </a:r>
            <a:r>
              <a:rPr lang="en-US" sz="3200" dirty="0">
                <a:latin typeface="Arial Narrow" pitchFamily="34" charset="0"/>
              </a:rPr>
              <a:t> – Java Objects into SQL Tables</a:t>
            </a:r>
          </a:p>
          <a:p>
            <a:r>
              <a:rPr lang="en-US" sz="3200" dirty="0">
                <a:latin typeface="Arial Narrow" pitchFamily="34" charset="0"/>
              </a:rPr>
              <a:t>T</a:t>
            </a:r>
            <a:r>
              <a:rPr lang="en-US" sz="1800" dirty="0">
                <a:latin typeface="Arial Narrow" pitchFamily="34" charset="0"/>
              </a:rPr>
              <a:t>3</a:t>
            </a:r>
            <a:r>
              <a:rPr lang="en-US" sz="3200" dirty="0">
                <a:latin typeface="Arial Narrow" pitchFamily="34" charset="0"/>
              </a:rPr>
              <a:t> – Tables into Objects</a:t>
            </a:r>
          </a:p>
          <a:p>
            <a:r>
              <a:rPr lang="en-US" sz="3200" dirty="0">
                <a:latin typeface="Arial Narrow" pitchFamily="34" charset="0"/>
              </a:rPr>
              <a:t>T</a:t>
            </a:r>
            <a:r>
              <a:rPr lang="en-US" sz="1800" dirty="0">
                <a:latin typeface="Arial Narrow" pitchFamily="34" charset="0"/>
              </a:rPr>
              <a:t>4</a:t>
            </a:r>
            <a:r>
              <a:rPr lang="en-US" sz="3200" dirty="0">
                <a:latin typeface="Arial Narrow" pitchFamily="34" charset="0"/>
              </a:rPr>
              <a:t> – Objects into HTML</a:t>
            </a:r>
          </a:p>
        </p:txBody>
      </p:sp>
      <p:sp>
        <p:nvSpPr>
          <p:cNvPr id="6" name="Can 5"/>
          <p:cNvSpPr/>
          <p:nvPr/>
        </p:nvSpPr>
        <p:spPr bwMode="auto">
          <a:xfrm>
            <a:off x="6705600" y="1905000"/>
            <a:ext cx="1257300" cy="1257300"/>
          </a:xfrm>
          <a:prstGeom prst="can">
            <a:avLst>
              <a:gd name="adj" fmla="val 16667"/>
            </a:avLst>
          </a:prstGeom>
          <a:solidFill>
            <a:schemeClr val="tx1">
              <a:lumMod val="85000"/>
            </a:schemeClr>
          </a:solidFill>
          <a:ln w="127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990600" y="1905000"/>
            <a:ext cx="1257300" cy="1257300"/>
          </a:xfrm>
          <a:prstGeom prst="rect">
            <a:avLst/>
          </a:prstGeom>
          <a:ln>
            <a:noFill/>
          </a:ln>
        </p:spPr>
      </p:pic>
      <p:grpSp>
        <p:nvGrpSpPr>
          <p:cNvPr id="7" name="Group 8"/>
          <p:cNvGrpSpPr/>
          <p:nvPr/>
        </p:nvGrpSpPr>
        <p:grpSpPr>
          <a:xfrm>
            <a:off x="4191000" y="2247900"/>
            <a:ext cx="571499" cy="617676"/>
            <a:chOff x="1828800" y="1896924"/>
            <a:chExt cx="874975" cy="846276"/>
          </a:xfrm>
        </p:grpSpPr>
        <p:sp>
          <p:nvSpPr>
            <p:cNvPr id="10" name="Oval 9"/>
            <p:cNvSpPr/>
            <p:nvPr/>
          </p:nvSpPr>
          <p:spPr bwMode="auto">
            <a:xfrm>
              <a:off x="1828800" y="1896924"/>
              <a:ext cx="874975" cy="846276"/>
            </a:xfrm>
            <a:prstGeom prst="ellipse">
              <a:avLst/>
            </a:prstGeom>
            <a:solidFill>
              <a:srgbClr val="FFCC66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981199" y="2051050"/>
              <a:ext cx="568325" cy="539750"/>
            </a:xfrm>
            <a:prstGeom prst="ellipse">
              <a:avLst/>
            </a:prstGeom>
            <a:solidFill>
              <a:srgbClr val="A4CBFF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cxnSp>
          <p:nvCxnSpPr>
            <p:cNvPr id="12" name="Straight Connector 11"/>
            <p:cNvCxnSpPr>
              <a:stCxn id="10" idx="1"/>
              <a:endCxn id="11" idx="1"/>
            </p:cNvCxnSpPr>
            <p:nvPr/>
          </p:nvCxnSpPr>
          <p:spPr bwMode="auto">
            <a:xfrm rot="16200000" flipH="1">
              <a:off x="1956063" y="2021731"/>
              <a:ext cx="109237" cy="107491"/>
            </a:xfrm>
            <a:prstGeom prst="line">
              <a:avLst/>
            </a:prstGeom>
            <a:solidFill>
              <a:srgbClr val="3399FF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/>
            <p:cNvCxnSpPr>
              <a:stCxn id="10" idx="3"/>
              <a:endCxn id="11" idx="3"/>
            </p:cNvCxnSpPr>
            <p:nvPr/>
          </p:nvCxnSpPr>
          <p:spPr bwMode="auto">
            <a:xfrm rot="5400000" flipH="1" flipV="1">
              <a:off x="1956926" y="2511765"/>
              <a:ext cx="107511" cy="107491"/>
            </a:xfrm>
            <a:prstGeom prst="line">
              <a:avLst/>
            </a:prstGeom>
            <a:solidFill>
              <a:srgbClr val="3399FF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11" idx="7"/>
              <a:endCxn id="10" idx="7"/>
            </p:cNvCxnSpPr>
            <p:nvPr/>
          </p:nvCxnSpPr>
          <p:spPr bwMode="auto">
            <a:xfrm rot="5400000" flipH="1" flipV="1">
              <a:off x="2466348" y="2020806"/>
              <a:ext cx="109237" cy="109343"/>
            </a:xfrm>
            <a:prstGeom prst="line">
              <a:avLst/>
            </a:prstGeom>
            <a:solidFill>
              <a:srgbClr val="3399FF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/>
            <p:cNvCxnSpPr/>
            <p:nvPr/>
          </p:nvCxnSpPr>
          <p:spPr bwMode="auto">
            <a:xfrm>
              <a:off x="2514600" y="2438400"/>
              <a:ext cx="136525" cy="92075"/>
            </a:xfrm>
            <a:prstGeom prst="line">
              <a:avLst/>
            </a:prstGeom>
            <a:solidFill>
              <a:srgbClr val="3399FF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9" name="Group 15"/>
          <p:cNvGrpSpPr/>
          <p:nvPr/>
        </p:nvGrpSpPr>
        <p:grpSpPr>
          <a:xfrm>
            <a:off x="6934200" y="2133600"/>
            <a:ext cx="800100" cy="914400"/>
            <a:chOff x="3086100" y="1943100"/>
            <a:chExt cx="685800" cy="6858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3086100" y="1943100"/>
              <a:ext cx="114300" cy="685800"/>
            </a:xfrm>
            <a:prstGeom prst="rect">
              <a:avLst/>
            </a:prstGeom>
            <a:solidFill>
              <a:srgbClr val="A4CBFF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200400" y="1943100"/>
              <a:ext cx="228600" cy="685800"/>
            </a:xfrm>
            <a:prstGeom prst="rect">
              <a:avLst/>
            </a:prstGeom>
            <a:solidFill>
              <a:srgbClr val="A4CBFF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3429000" y="1943100"/>
              <a:ext cx="114300" cy="685800"/>
            </a:xfrm>
            <a:prstGeom prst="rect">
              <a:avLst/>
            </a:prstGeom>
            <a:solidFill>
              <a:srgbClr val="A4CBFF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3543300" y="1943100"/>
              <a:ext cx="228600" cy="685800"/>
            </a:xfrm>
            <a:prstGeom prst="rect">
              <a:avLst/>
            </a:prstGeom>
            <a:solidFill>
              <a:srgbClr val="A4CBFF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itchFamily="34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 bwMode="auto">
            <a:xfrm>
              <a:off x="3086100" y="2057400"/>
              <a:ext cx="685800" cy="0"/>
            </a:xfrm>
            <a:prstGeom prst="line">
              <a:avLst/>
            </a:prstGeom>
            <a:solidFill>
              <a:srgbClr val="3399FF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3086100" y="2171700"/>
              <a:ext cx="685800" cy="0"/>
            </a:xfrm>
            <a:prstGeom prst="line">
              <a:avLst/>
            </a:prstGeom>
            <a:solidFill>
              <a:srgbClr val="3399FF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3086100" y="2286000"/>
              <a:ext cx="685800" cy="0"/>
            </a:xfrm>
            <a:prstGeom prst="line">
              <a:avLst/>
            </a:prstGeom>
            <a:solidFill>
              <a:srgbClr val="3399FF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3086100" y="2400300"/>
              <a:ext cx="685800" cy="0"/>
            </a:xfrm>
            <a:prstGeom prst="line">
              <a:avLst/>
            </a:prstGeom>
            <a:solidFill>
              <a:srgbClr val="3399FF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3086100" y="2514600"/>
              <a:ext cx="685800" cy="0"/>
            </a:xfrm>
            <a:prstGeom prst="line">
              <a:avLst/>
            </a:prstGeom>
            <a:solidFill>
              <a:srgbClr val="3399FF"/>
            </a:solidFill>
            <a:ln w="12700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6" name="Oval 25"/>
          <p:cNvSpPr/>
          <p:nvPr/>
        </p:nvSpPr>
        <p:spPr bwMode="auto">
          <a:xfrm>
            <a:off x="3162300" y="1790700"/>
            <a:ext cx="457200" cy="519351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square" lIns="36576" tIns="0" rIns="0" bIns="0" anchor="ctr" anchorCtr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sz="1000" dirty="0"/>
              <a:t>1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5334000" y="2788325"/>
            <a:ext cx="457200" cy="519351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square" lIns="36576" tIns="0" rIns="0" bIns="0" anchor="ctr" anchorCtr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sz="1000" dirty="0"/>
              <a:t>4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5334000" y="1759625"/>
            <a:ext cx="457200" cy="519351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square" lIns="36576" tIns="0" rIns="0" bIns="0" anchor="ctr" anchorCtr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sz="1000" dirty="0"/>
              <a:t>2</a:t>
            </a:r>
          </a:p>
        </p:txBody>
      </p:sp>
      <p:sp>
        <p:nvSpPr>
          <p:cNvPr id="29" name="Oval 28"/>
          <p:cNvSpPr/>
          <p:nvPr/>
        </p:nvSpPr>
        <p:spPr bwMode="auto">
          <a:xfrm>
            <a:off x="3162300" y="2788325"/>
            <a:ext cx="457200" cy="519351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square" lIns="36576" tIns="0" rIns="0" bIns="0" anchor="ctr" anchorCtr="0">
            <a:spAutoFit/>
          </a:bodyPr>
          <a:lstStyle/>
          <a:p>
            <a:pPr algn="ctr"/>
            <a:r>
              <a:rPr lang="en-US" dirty="0"/>
              <a:t>T</a:t>
            </a:r>
            <a:r>
              <a:rPr lang="en-US" sz="1000" dirty="0"/>
              <a:t>3</a:t>
            </a:r>
          </a:p>
        </p:txBody>
      </p:sp>
      <p:cxnSp>
        <p:nvCxnSpPr>
          <p:cNvPr id="30" name="Straight Arrow Connector 29"/>
          <p:cNvCxnSpPr>
            <a:endCxn id="26" idx="2"/>
          </p:cNvCxnSpPr>
          <p:nvPr/>
        </p:nvCxnSpPr>
        <p:spPr bwMode="auto">
          <a:xfrm flipV="1">
            <a:off x="2362200" y="2050376"/>
            <a:ext cx="800100" cy="197524"/>
          </a:xfrm>
          <a:prstGeom prst="straightConnector1">
            <a:avLst/>
          </a:prstGeom>
          <a:solidFill>
            <a:srgbClr val="3399FF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>
            <a:stCxn id="26" idx="6"/>
            <a:endCxn id="10" idx="1"/>
          </p:cNvCxnSpPr>
          <p:nvPr/>
        </p:nvCxnSpPr>
        <p:spPr bwMode="auto">
          <a:xfrm>
            <a:off x="3619500" y="2050376"/>
            <a:ext cx="655194" cy="287980"/>
          </a:xfrm>
          <a:prstGeom prst="straightConnector1">
            <a:avLst/>
          </a:prstGeom>
          <a:solidFill>
            <a:srgbClr val="3399FF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/>
          <p:cNvCxnSpPr>
            <a:stCxn id="10" idx="7"/>
            <a:endCxn id="28" idx="2"/>
          </p:cNvCxnSpPr>
          <p:nvPr/>
        </p:nvCxnSpPr>
        <p:spPr bwMode="auto">
          <a:xfrm rot="5400000" flipH="1" flipV="1">
            <a:off x="4846875" y="1851232"/>
            <a:ext cx="319055" cy="655195"/>
          </a:xfrm>
          <a:prstGeom prst="straightConnector1">
            <a:avLst/>
          </a:prstGeom>
          <a:solidFill>
            <a:srgbClr val="3399FF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>
            <a:stCxn id="28" idx="6"/>
          </p:cNvCxnSpPr>
          <p:nvPr/>
        </p:nvCxnSpPr>
        <p:spPr bwMode="auto">
          <a:xfrm>
            <a:off x="5791200" y="2019301"/>
            <a:ext cx="914400" cy="342899"/>
          </a:xfrm>
          <a:prstGeom prst="straightConnector1">
            <a:avLst/>
          </a:prstGeom>
          <a:solidFill>
            <a:srgbClr val="3399FF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/>
          <p:cNvCxnSpPr>
            <a:endCxn id="27" idx="6"/>
          </p:cNvCxnSpPr>
          <p:nvPr/>
        </p:nvCxnSpPr>
        <p:spPr bwMode="auto">
          <a:xfrm rot="10800000" flipV="1">
            <a:off x="5791200" y="2819399"/>
            <a:ext cx="914400" cy="228601"/>
          </a:xfrm>
          <a:prstGeom prst="straightConnector1">
            <a:avLst/>
          </a:prstGeom>
          <a:solidFill>
            <a:srgbClr val="3399FF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27" idx="2"/>
            <a:endCxn id="10" idx="5"/>
          </p:cNvCxnSpPr>
          <p:nvPr/>
        </p:nvCxnSpPr>
        <p:spPr bwMode="auto">
          <a:xfrm rot="10800000">
            <a:off x="4678806" y="2775121"/>
            <a:ext cx="655195" cy="272881"/>
          </a:xfrm>
          <a:prstGeom prst="straightConnector1">
            <a:avLst/>
          </a:prstGeom>
          <a:solidFill>
            <a:srgbClr val="3399FF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/>
          <p:cNvCxnSpPr>
            <a:stCxn id="10" idx="3"/>
            <a:endCxn id="29" idx="6"/>
          </p:cNvCxnSpPr>
          <p:nvPr/>
        </p:nvCxnSpPr>
        <p:spPr bwMode="auto">
          <a:xfrm rot="5400000">
            <a:off x="3810657" y="2583963"/>
            <a:ext cx="272881" cy="655194"/>
          </a:xfrm>
          <a:prstGeom prst="straightConnector1">
            <a:avLst/>
          </a:prstGeom>
          <a:solidFill>
            <a:srgbClr val="3399FF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>
            <a:stCxn id="29" idx="2"/>
          </p:cNvCxnSpPr>
          <p:nvPr/>
        </p:nvCxnSpPr>
        <p:spPr bwMode="auto">
          <a:xfrm rot="10800000">
            <a:off x="2362200" y="2819401"/>
            <a:ext cx="800100" cy="228601"/>
          </a:xfrm>
          <a:prstGeom prst="straightConnector1">
            <a:avLst/>
          </a:prstGeom>
          <a:solidFill>
            <a:srgbClr val="3399FF"/>
          </a:solidFill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962401" y="3276600"/>
            <a:ext cx="115288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Arial Narrow" pitchFamily="34" charset="0"/>
              </a:rPr>
              <a:t>Object Middle</a:t>
            </a:r>
          </a:p>
          <a:p>
            <a:pPr algn="ctr"/>
            <a:r>
              <a:rPr lang="en-US" sz="1400" b="1" dirty="0">
                <a:solidFill>
                  <a:schemeClr val="bg2"/>
                </a:solidFill>
                <a:latin typeface="Arial Narrow" pitchFamily="34" charset="0"/>
              </a:rPr>
              <a:t>Tier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34200" y="3162300"/>
            <a:ext cx="88998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Arial Narrow" pitchFamily="34" charset="0"/>
              </a:rPr>
              <a:t>Relational</a:t>
            </a:r>
          </a:p>
          <a:p>
            <a:pPr algn="ctr"/>
            <a:r>
              <a:rPr lang="en-US" sz="1400" b="1" dirty="0">
                <a:solidFill>
                  <a:schemeClr val="bg2"/>
                </a:solidFill>
                <a:latin typeface="Arial Narrow" pitchFamily="34" charset="0"/>
              </a:rPr>
              <a:t>Database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04900" y="3276600"/>
            <a:ext cx="1123064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Arial Narrow" pitchFamily="34" charset="0"/>
              </a:rPr>
              <a:t>Web Browser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Comparison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B3308-7388-4834-8CF3-9219291794E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Kelly-McCreary &amp; Associates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81200"/>
            <a:ext cx="665797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971800" y="1524000"/>
            <a:ext cx="5638800" cy="48006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Define high level Requirements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Consider all six major architectures (SQL and NoSQL)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database architecture </a:t>
            </a:r>
            <a:r>
              <a:rPr lang="en-US" b="1" dirty="0"/>
              <a:t>first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 products that support the architecture </a:t>
            </a:r>
            <a:r>
              <a:rPr lang="en-US" b="1" dirty="0"/>
              <a:t>second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219200"/>
          </a:xfrm>
        </p:spPr>
        <p:txBody>
          <a:bodyPr/>
          <a:lstStyle/>
          <a:p>
            <a:r>
              <a:rPr lang="en-US" dirty="0"/>
              <a:t>Suggested Process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B3308-7388-4834-8CF3-9219291794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Kelly-McCreary &amp; Associates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457200" y="3124200"/>
            <a:ext cx="2286000" cy="1143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800100"/>
          </a:xfrm>
        </p:spPr>
        <p:txBody>
          <a:bodyPr/>
          <a:lstStyle/>
          <a:p>
            <a:r>
              <a:rPr lang="en-US" dirty="0"/>
              <a:t>Zero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771900"/>
            <a:ext cx="7772400" cy="2400300"/>
          </a:xfrm>
        </p:spPr>
        <p:txBody>
          <a:bodyPr/>
          <a:lstStyle/>
          <a:p>
            <a:r>
              <a:rPr lang="en-US" sz="2400" dirty="0"/>
              <a:t>XML lives in the web browser (</a:t>
            </a:r>
            <a:r>
              <a:rPr lang="en-US" sz="2400" b="1" dirty="0"/>
              <a:t>X</a:t>
            </a:r>
            <a:r>
              <a:rPr lang="en-US" sz="2400" dirty="0"/>
              <a:t>Forms)</a:t>
            </a:r>
          </a:p>
          <a:p>
            <a:r>
              <a:rPr lang="en-US" sz="2400" b="1" dirty="0"/>
              <a:t>R</a:t>
            </a:r>
            <a:r>
              <a:rPr lang="en-US" sz="2400" dirty="0"/>
              <a:t>EST interfaces</a:t>
            </a:r>
          </a:p>
          <a:p>
            <a:r>
              <a:rPr lang="en-US" sz="2400" dirty="0"/>
              <a:t>XML in the database (Native XML, </a:t>
            </a:r>
            <a:r>
              <a:rPr lang="en-US" sz="2400" b="1" dirty="0"/>
              <a:t>X</a:t>
            </a:r>
            <a:r>
              <a:rPr lang="en-US" sz="2400" dirty="0"/>
              <a:t>Query)</a:t>
            </a:r>
          </a:p>
          <a:p>
            <a:r>
              <a:rPr lang="en-US" sz="2400" b="1" dirty="0"/>
              <a:t>XRX</a:t>
            </a:r>
            <a:r>
              <a:rPr lang="en-US" sz="2400" dirty="0"/>
              <a:t> Web Application Architecture</a:t>
            </a:r>
          </a:p>
          <a:p>
            <a:r>
              <a:rPr lang="en-US" sz="2400" dirty="0"/>
              <a:t>No translation!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141E93A-0CD0-B146-88D5-A1851004B24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Copyright  2010 Dan McCreary &amp; Associates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447800" y="1600200"/>
            <a:ext cx="1600200" cy="1371600"/>
          </a:xfrm>
          <a:prstGeom prst="rect">
            <a:avLst/>
          </a:prstGeom>
          <a:solidFill>
            <a:schemeClr val="tx1">
              <a:lumMod val="85000"/>
            </a:schemeClr>
          </a:solidFill>
          <a:ln w="12700" cap="flat" cmpd="sng" algn="ctr">
            <a:solidFill>
              <a:schemeClr val="bg2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7" name="Can 6"/>
          <p:cNvSpPr/>
          <p:nvPr/>
        </p:nvSpPr>
        <p:spPr bwMode="auto">
          <a:xfrm>
            <a:off x="6019800" y="1600200"/>
            <a:ext cx="1600200" cy="1257300"/>
          </a:xfrm>
          <a:prstGeom prst="can">
            <a:avLst>
              <a:gd name="adj" fmla="val 16667"/>
            </a:avLst>
          </a:prstGeom>
          <a:solidFill>
            <a:schemeClr val="tx1">
              <a:lumMod val="85000"/>
            </a:schemeClr>
          </a:solidFill>
          <a:ln w="12700" cap="flat" cmpd="sng" algn="ctr">
            <a:solidFill>
              <a:schemeClr val="bg2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1790700" y="1943100"/>
            <a:ext cx="914400" cy="3581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6362700" y="1943100"/>
            <a:ext cx="914400" cy="35814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8" idx="3"/>
            <a:endCxn id="9" idx="1"/>
          </p:cNvCxnSpPr>
          <p:nvPr/>
        </p:nvCxnSpPr>
        <p:spPr bwMode="auto">
          <a:xfrm>
            <a:off x="2705100" y="2122170"/>
            <a:ext cx="3657600" cy="1588"/>
          </a:xfrm>
          <a:prstGeom prst="straightConnector1">
            <a:avLst/>
          </a:prstGeom>
          <a:solidFill>
            <a:srgbClr val="3399FF"/>
          </a:solidFill>
          <a:ln w="38100" cap="flat" cmpd="sng" algn="ctr">
            <a:solidFill>
              <a:schemeClr val="bg2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1332191" y="3086100"/>
            <a:ext cx="2027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Web Browser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65558" y="3086100"/>
            <a:ext cx="2159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XML database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39404" y="2286000"/>
            <a:ext cx="99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bg1"/>
                </a:solidFill>
              </a:rPr>
              <a:t>XForms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Tradeoff Analysis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60375" y="1371600"/>
            <a:ext cx="4040188" cy="639762"/>
          </a:xfrm>
        </p:spPr>
        <p:txBody>
          <a:bodyPr/>
          <a:lstStyle/>
          <a:p>
            <a:pPr algn="ctr"/>
            <a:r>
              <a:rPr lang="en-US" dirty="0"/>
              <a:t>Java/RDBMS/SQL Way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460375" y="2011362"/>
            <a:ext cx="4040188" cy="3951288"/>
          </a:xfrm>
        </p:spPr>
        <p:txBody>
          <a:bodyPr/>
          <a:lstStyle/>
          <a:p>
            <a:r>
              <a:rPr lang="en-US" dirty="0"/>
              <a:t>10,000 lines of code to break CRV XML document into Java component and use Hibernate to store each element into columns of tables</a:t>
            </a:r>
          </a:p>
          <a:p>
            <a:r>
              <a:rPr lang="en-US" dirty="0"/>
              <a:t>45 SQL inserts store</a:t>
            </a:r>
          </a:p>
          <a:p>
            <a:r>
              <a:rPr lang="en-US" dirty="0"/>
              <a:t>20 joins to extract</a:t>
            </a:r>
          </a:p>
          <a:p>
            <a:r>
              <a:rPr lang="en-US" dirty="0"/>
              <a:t>Six months</a:t>
            </a:r>
          </a:p>
          <a:p>
            <a:r>
              <a:rPr lang="en-US" dirty="0"/>
              <a:t>Four developers (Java, SQL, DBA, Project Manager)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4648200" y="1371600"/>
            <a:ext cx="4041775" cy="639762"/>
          </a:xfrm>
        </p:spPr>
        <p:txBody>
          <a:bodyPr/>
          <a:lstStyle/>
          <a:p>
            <a:pPr algn="ctr"/>
            <a:r>
              <a:rPr lang="en-US" dirty="0"/>
              <a:t>NoSQL Way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4648200" y="2011362"/>
            <a:ext cx="4041775" cy="3951288"/>
          </a:xfrm>
        </p:spPr>
        <p:txBody>
          <a:bodyPr/>
          <a:lstStyle/>
          <a:p>
            <a:r>
              <a:rPr lang="en-US" dirty="0"/>
              <a:t>One line of codes to store CRB</a:t>
            </a:r>
          </a:p>
          <a:p>
            <a:r>
              <a:rPr lang="en-US" dirty="0"/>
              <a:t>One day to write</a:t>
            </a:r>
          </a:p>
          <a:p>
            <a:r>
              <a:rPr lang="en-US" dirty="0"/>
              <a:t>One week to test</a:t>
            </a:r>
          </a:p>
          <a:p>
            <a:r>
              <a:rPr lang="en-US" dirty="0"/>
              <a:t>100x increase in agility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B3308-7388-4834-8CF3-9219291794E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Kelly-McCreary &amp; Associates</a:t>
            </a:r>
            <a:endParaRPr lang="en-US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Paradigm Shift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B3308-7388-4834-8CF3-9219291794E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Kelly-McCreary &amp; Associates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33400" y="2133600"/>
            <a:ext cx="3429000" cy="0"/>
          </a:xfrm>
          <a:prstGeom prst="straightConnector1">
            <a:avLst/>
          </a:prstGeom>
          <a:ln w="76200">
            <a:solidFill>
              <a:schemeClr val="bg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876800" y="2133600"/>
            <a:ext cx="3429000" cy="0"/>
          </a:xfrm>
          <a:prstGeom prst="straightConnector1">
            <a:avLst/>
          </a:prstGeom>
          <a:ln w="76200">
            <a:solidFill>
              <a:schemeClr val="bg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62400" y="1828800"/>
            <a:ext cx="838692" cy="52322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sz="2800" b="1" kern="0" dirty="0">
                <a:solidFill>
                  <a:schemeClr val="bg2"/>
                </a:solidFill>
                <a:latin typeface="Arial Narrow" pitchFamily="34" charset="0"/>
                <a:ea typeface="Arial" charset="0"/>
                <a:cs typeface="Arial"/>
              </a:rPr>
              <a:t>2006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6025" y="2819400"/>
            <a:ext cx="3161442" cy="1557349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sz="2800" kern="0" dirty="0">
                <a:solidFill>
                  <a:schemeClr val="bg2"/>
                </a:solidFill>
                <a:latin typeface="Arial Narrow" pitchFamily="34" charset="0"/>
                <a:ea typeface="Arial" charset="0"/>
                <a:cs typeface="Arial"/>
              </a:rPr>
              <a:t>RDBMSs are the </a:t>
            </a:r>
            <a:r>
              <a:rPr lang="en-US" sz="2800" b="1" kern="0" dirty="0">
                <a:solidFill>
                  <a:schemeClr val="bg2"/>
                </a:solidFill>
                <a:latin typeface="Arial Narrow" pitchFamily="34" charset="0"/>
                <a:ea typeface="Arial" charset="0"/>
                <a:cs typeface="Arial"/>
              </a:rPr>
              <a:t>only</a:t>
            </a: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sz="2800" kern="0" dirty="0">
                <a:solidFill>
                  <a:schemeClr val="bg2"/>
                </a:solidFill>
                <a:latin typeface="Arial Narrow" pitchFamily="34" charset="0"/>
                <a:ea typeface="Arial" charset="0"/>
                <a:cs typeface="Arial"/>
              </a:rPr>
              <a:t>way to store enterprise</a:t>
            </a: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sz="2800" kern="0" dirty="0">
                <a:solidFill>
                  <a:schemeClr val="bg2"/>
                </a:solidFill>
                <a:latin typeface="Arial Narrow" pitchFamily="34" charset="0"/>
                <a:ea typeface="Arial" charset="0"/>
                <a:cs typeface="Arial"/>
              </a:rPr>
              <a:t>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00600" y="2895600"/>
            <a:ext cx="3276600" cy="224676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R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sz="2800" kern="0" dirty="0">
                <a:solidFill>
                  <a:schemeClr val="bg2"/>
                </a:solidFill>
                <a:latin typeface="Arial Narrow" pitchFamily="34" charset="0"/>
                <a:ea typeface="Arial" charset="0"/>
                <a:cs typeface="Arial"/>
              </a:rPr>
              <a:t>There are </a:t>
            </a:r>
            <a:r>
              <a:rPr lang="en-US" sz="2800" b="1" kern="0" dirty="0">
                <a:solidFill>
                  <a:schemeClr val="bg2"/>
                </a:solidFill>
                <a:latin typeface="Arial Narrow" pitchFamily="34" charset="0"/>
                <a:ea typeface="Arial" charset="0"/>
                <a:cs typeface="Arial"/>
              </a:rPr>
              <a:t>many</a:t>
            </a:r>
            <a:r>
              <a:rPr lang="en-US" sz="2800" kern="0" dirty="0">
                <a:solidFill>
                  <a:schemeClr val="bg2"/>
                </a:solidFill>
                <a:latin typeface="Arial Narrow" pitchFamily="34" charset="0"/>
                <a:ea typeface="Arial" charset="0"/>
                <a:cs typeface="Arial"/>
              </a:rPr>
              <a:t> ways to store enterprise data and if you pick the right one your </a:t>
            </a:r>
            <a:r>
              <a:rPr lang="en-US" sz="2800" b="1" kern="0" dirty="0">
                <a:solidFill>
                  <a:schemeClr val="bg2"/>
                </a:solidFill>
                <a:latin typeface="Arial Narrow" pitchFamily="34" charset="0"/>
                <a:ea typeface="Arial" charset="0"/>
                <a:cs typeface="Arial"/>
              </a:rPr>
              <a:t>agility</a:t>
            </a:r>
            <a:r>
              <a:rPr lang="en-US" sz="2800" kern="0" dirty="0">
                <a:solidFill>
                  <a:schemeClr val="bg2"/>
                </a:solidFill>
                <a:latin typeface="Arial Narrow" pitchFamily="34" charset="0"/>
                <a:ea typeface="Arial" charset="0"/>
                <a:cs typeface="Arial"/>
              </a:rPr>
              <a:t> can go up x1,000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 Sets In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 wanted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Objective</a:t>
            </a:r>
            <a:r>
              <a:rPr lang="en-US" dirty="0"/>
              <a:t> architecture analysis</a:t>
            </a:r>
          </a:p>
          <a:p>
            <a:r>
              <a:rPr lang="en-US" b="1" dirty="0"/>
              <a:t>Fairly</a:t>
            </a:r>
            <a:r>
              <a:rPr lang="en-US" dirty="0"/>
              <a:t> weigh the pros and cons of each alternative</a:t>
            </a:r>
          </a:p>
          <a:p>
            <a:r>
              <a:rPr lang="en-US" dirty="0"/>
              <a:t>Be surrounded by people that know the strengths and weakness of </a:t>
            </a:r>
            <a:r>
              <a:rPr lang="en-US" b="1" dirty="0"/>
              <a:t>many</a:t>
            </a:r>
            <a:r>
              <a:rPr lang="en-US" dirty="0"/>
              <a:t> alternatives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What I got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Architecture decisions driven by an RDBMS </a:t>
            </a:r>
            <a:r>
              <a:rPr lang="en-US" b="1" dirty="0"/>
              <a:t>license</a:t>
            </a:r>
          </a:p>
          <a:p>
            <a:r>
              <a:rPr lang="en-US" dirty="0"/>
              <a:t>Architecture decisions made by </a:t>
            </a:r>
            <a:r>
              <a:rPr lang="en-US" b="1" dirty="0"/>
              <a:t>one person </a:t>
            </a:r>
            <a:r>
              <a:rPr lang="en-US" dirty="0"/>
              <a:t>with limited exposure to alternatives</a:t>
            </a:r>
          </a:p>
          <a:p>
            <a:r>
              <a:rPr lang="en-US" dirty="0"/>
              <a:t>Architecture decisions made by </a:t>
            </a:r>
            <a:r>
              <a:rPr lang="en-US" b="1" dirty="0"/>
              <a:t>lack of knowledge</a:t>
            </a:r>
          </a:p>
          <a:p>
            <a:r>
              <a:rPr lang="en-US" dirty="0"/>
              <a:t>Architecture by </a:t>
            </a:r>
            <a:r>
              <a:rPr lang="en-US" b="1" dirty="0"/>
              <a:t>fear</a:t>
            </a:r>
            <a:r>
              <a:rPr lang="en-US" dirty="0"/>
              <a:t> of the unknown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B3308-7388-4834-8CF3-9219291794E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Kelly-McCreary &amp; Associates</a:t>
            </a:r>
            <a:endParaRPr lang="en-US" dirty="0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Utility Tree from 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2236294-1A8B-4220-874E-3669EB5F120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b="7011"/>
          <a:stretch>
            <a:fillRect/>
          </a:stretch>
        </p:blipFill>
        <p:spPr bwMode="auto">
          <a:xfrm>
            <a:off x="1752600" y="1371600"/>
            <a:ext cx="515242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Kelly-McCreary &amp; Associates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1200" y="5715000"/>
            <a:ext cx="4336445" cy="52322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sz="2800" b="1" kern="0" dirty="0">
                <a:solidFill>
                  <a:schemeClr val="bg2"/>
                </a:solidFill>
                <a:latin typeface="Arial Narrow" pitchFamily="34" charset="0"/>
                <a:ea typeface="Arial" charset="0"/>
                <a:cs typeface="Arial"/>
              </a:rPr>
              <a:t>Note: Mostly Database Issues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right tool for the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2236294-1A8B-4220-874E-3669EB5F120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Kelly-McCreary &amp; Associates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990600" y="2971800"/>
            <a:ext cx="7239000" cy="274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14338" name="Picture 2" descr="https://encrypted-tbn1.gstatic.com/images?q=tbn:ANd9GcRGjdaFiVrRy1ClXNX0QF1IAZkLkUxkCPZkcUTc8IHXCMXb8XGUa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1600200"/>
            <a:ext cx="1600200" cy="690087"/>
          </a:xfrm>
          <a:prstGeom prst="rect">
            <a:avLst/>
          </a:prstGeom>
          <a:noFill/>
        </p:spPr>
      </p:pic>
      <p:pic>
        <p:nvPicPr>
          <p:cNvPr id="14340" name="Picture 4" descr="http://static.ddmcdn.com/gif/hammer-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200399"/>
            <a:ext cx="990600" cy="936117"/>
          </a:xfrm>
          <a:prstGeom prst="rect">
            <a:avLst/>
          </a:prstGeom>
          <a:noFill/>
        </p:spPr>
      </p:pic>
      <p:pic>
        <p:nvPicPr>
          <p:cNvPr id="14342" name="Picture 6" descr="https://encrypted-tbn1.gstatic.com/images?q=tbn:ANd9GcRiqQVArzIzI5FNDDLFYUBt95zaPM34JFjuQy_N5WurjGhuJMzi2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3124200"/>
            <a:ext cx="1043836" cy="993914"/>
          </a:xfrm>
          <a:prstGeom prst="rect">
            <a:avLst/>
          </a:prstGeom>
          <a:noFill/>
        </p:spPr>
      </p:pic>
      <p:pic>
        <p:nvPicPr>
          <p:cNvPr id="14344" name="Picture 8" descr="http://keenetrial.com/blog/wp-content/uploads/2011/02/screwdrive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0800" y="3048000"/>
            <a:ext cx="1584960" cy="990600"/>
          </a:xfrm>
          <a:prstGeom prst="rect">
            <a:avLst/>
          </a:prstGeom>
          <a:noFill/>
        </p:spPr>
      </p:pic>
      <p:pic>
        <p:nvPicPr>
          <p:cNvPr id="14346" name="Picture 10" descr="http://static.ddmcdn.com/gif/pliers-1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3200400"/>
            <a:ext cx="1484045" cy="990600"/>
          </a:xfrm>
          <a:prstGeom prst="rect">
            <a:avLst/>
          </a:prstGeom>
          <a:noFill/>
        </p:spPr>
      </p:pic>
      <p:pic>
        <p:nvPicPr>
          <p:cNvPr id="14348" name="Picture 12" descr="https://encrypted-tbn2.gstatic.com/images?q=tbn:ANd9GcRLa6ZTAB5oIBSioUOw6sYIFyrktH7qNiSe2F5O1NSfaAhOxt1T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819400" y="4343400"/>
            <a:ext cx="1625599" cy="1219200"/>
          </a:xfrm>
          <a:prstGeom prst="rect">
            <a:avLst/>
          </a:prstGeom>
          <a:noFill/>
        </p:spPr>
      </p:pic>
      <p:pic>
        <p:nvPicPr>
          <p:cNvPr id="14350" name="Picture 14" descr="http://i.ebayimg.com/t/VINTAGE-WOODEN-HANDLE-SCREWDRIVERS-LOT-of-13-/00/s/MTE5MFgxNjAw/$(KGrHqN,!qsFC)6q0yvbBQ6ickyicQ~~60_57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95400" y="4495800"/>
            <a:ext cx="1229445" cy="914400"/>
          </a:xfrm>
          <a:prstGeom prst="rect">
            <a:avLst/>
          </a:prstGeom>
          <a:noFill/>
        </p:spPr>
      </p:pic>
      <p:pic>
        <p:nvPicPr>
          <p:cNvPr id="14352" name="Picture 16" descr="http://homeelectrical.webs.com/photos/electrical-tols/vicegrip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400800" y="4038600"/>
            <a:ext cx="1613906" cy="1609726"/>
          </a:xfrm>
          <a:prstGeom prst="rect">
            <a:avLst/>
          </a:prstGeom>
          <a:noFill/>
        </p:spPr>
      </p:pic>
      <p:pic>
        <p:nvPicPr>
          <p:cNvPr id="14354" name="Picture 18" descr="http://www.toolking.com/media/catalog/product/w/6/w6c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48200" y="4495800"/>
            <a:ext cx="1282232" cy="981075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1752600" y="16764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chemeClr val="bg2"/>
                </a:solidFill>
              </a:rPr>
              <a:t>The Problem: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90600" y="2590800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Many possible Solutions: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96154" y="5867400"/>
            <a:ext cx="6843540" cy="40011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b="1" kern="0" dirty="0">
                <a:solidFill>
                  <a:schemeClr val="bg2"/>
                </a:solidFill>
                <a:latin typeface="Arial Narrow" pitchFamily="34" charset="0"/>
                <a:ea typeface="Arial" charset="0"/>
                <a:cs typeface="Arial"/>
              </a:rPr>
              <a:t>What tool will have the best fit? Multiple tools? One item vs. many?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914400"/>
          </a:xfrm>
        </p:spPr>
        <p:txBody>
          <a:bodyPr/>
          <a:lstStyle/>
          <a:p>
            <a:r>
              <a:rPr lang="en-US" dirty="0"/>
              <a:t>Architecture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029200"/>
            <a:ext cx="8229600" cy="1096963"/>
          </a:xfrm>
        </p:spPr>
        <p:txBody>
          <a:bodyPr/>
          <a:lstStyle/>
          <a:p>
            <a:r>
              <a:rPr lang="en-US" dirty="0"/>
              <a:t>Don't underestimate the role of </a:t>
            </a:r>
            <a:r>
              <a:rPr lang="en-US" b="1" dirty="0"/>
              <a:t>marketing</a:t>
            </a:r>
            <a:r>
              <a:rPr lang="en-US" dirty="0"/>
              <a:t> to promote good architecture!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2236294-1A8B-4220-874E-3669EB5F1201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131" name="Oval 130"/>
          <p:cNvSpPr/>
          <p:nvPr/>
        </p:nvSpPr>
        <p:spPr>
          <a:xfrm>
            <a:off x="3733800" y="2743200"/>
            <a:ext cx="1981200" cy="1524000"/>
          </a:xfrm>
          <a:prstGeom prst="ellipse">
            <a:avLst/>
          </a:prstGeom>
          <a:solidFill>
            <a:schemeClr val="tx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grpSp>
        <p:nvGrpSpPr>
          <p:cNvPr id="8" name="Group 32"/>
          <p:cNvGrpSpPr/>
          <p:nvPr/>
        </p:nvGrpSpPr>
        <p:grpSpPr>
          <a:xfrm>
            <a:off x="2590800" y="2667000"/>
            <a:ext cx="609600" cy="609600"/>
            <a:chOff x="1295400" y="2514600"/>
            <a:chExt cx="609600" cy="609600"/>
          </a:xfrm>
          <a:solidFill>
            <a:schemeClr val="bg2"/>
          </a:solidFill>
        </p:grpSpPr>
        <p:grpSp>
          <p:nvGrpSpPr>
            <p:cNvPr id="10" name="Group 19"/>
            <p:cNvGrpSpPr/>
            <p:nvPr/>
          </p:nvGrpSpPr>
          <p:grpSpPr>
            <a:xfrm>
              <a:off x="1524000" y="2514600"/>
              <a:ext cx="152400" cy="457200"/>
              <a:chOff x="1524000" y="2514600"/>
              <a:chExt cx="152400" cy="457200"/>
            </a:xfrm>
            <a:grpFill/>
          </p:grpSpPr>
          <p:sp>
            <p:nvSpPr>
              <p:cNvPr id="5" name="Oval 4"/>
              <p:cNvSpPr/>
              <p:nvPr/>
            </p:nvSpPr>
            <p:spPr>
              <a:xfrm>
                <a:off x="1524000" y="2514600"/>
                <a:ext cx="152400" cy="152400"/>
              </a:xfrm>
              <a:prstGeom prst="ellipse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7" name="Straight Connector 6"/>
              <p:cNvCxnSpPr>
                <a:stCxn id="5" idx="4"/>
              </p:cNvCxnSpPr>
              <p:nvPr/>
            </p:nvCxnSpPr>
            <p:spPr>
              <a:xfrm>
                <a:off x="1600200" y="2667000"/>
                <a:ext cx="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524000" y="2743200"/>
                <a:ext cx="152400" cy="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>
                <a:off x="1524000" y="2819400"/>
                <a:ext cx="7620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600200" y="2819400"/>
                <a:ext cx="7620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20"/>
            <p:cNvGrpSpPr/>
            <p:nvPr/>
          </p:nvGrpSpPr>
          <p:grpSpPr>
            <a:xfrm>
              <a:off x="1752600" y="2590800"/>
              <a:ext cx="152400" cy="457200"/>
              <a:chOff x="1524000" y="2514600"/>
              <a:chExt cx="152400" cy="457200"/>
            </a:xfrm>
            <a:grpFill/>
          </p:grpSpPr>
          <p:sp>
            <p:nvSpPr>
              <p:cNvPr id="22" name="Oval 21"/>
              <p:cNvSpPr/>
              <p:nvPr/>
            </p:nvSpPr>
            <p:spPr>
              <a:xfrm>
                <a:off x="1524000" y="2514600"/>
                <a:ext cx="152400" cy="152400"/>
              </a:xfrm>
              <a:prstGeom prst="ellipse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23" name="Straight Connector 22"/>
              <p:cNvCxnSpPr>
                <a:stCxn id="22" idx="4"/>
              </p:cNvCxnSpPr>
              <p:nvPr/>
            </p:nvCxnSpPr>
            <p:spPr>
              <a:xfrm>
                <a:off x="1600200" y="2667000"/>
                <a:ext cx="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524000" y="2743200"/>
                <a:ext cx="152400" cy="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>
                <a:off x="1524000" y="2819400"/>
                <a:ext cx="7620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1600200" y="2819400"/>
                <a:ext cx="7620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26"/>
            <p:cNvGrpSpPr/>
            <p:nvPr/>
          </p:nvGrpSpPr>
          <p:grpSpPr>
            <a:xfrm>
              <a:off x="1295400" y="2667000"/>
              <a:ext cx="152400" cy="457200"/>
              <a:chOff x="1524000" y="2514600"/>
              <a:chExt cx="152400" cy="457200"/>
            </a:xfrm>
            <a:grpFill/>
          </p:grpSpPr>
          <p:sp>
            <p:nvSpPr>
              <p:cNvPr id="28" name="Oval 27"/>
              <p:cNvSpPr/>
              <p:nvPr/>
            </p:nvSpPr>
            <p:spPr>
              <a:xfrm>
                <a:off x="1524000" y="2514600"/>
                <a:ext cx="152400" cy="152400"/>
              </a:xfrm>
              <a:prstGeom prst="ellipse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29" name="Straight Connector 28"/>
              <p:cNvCxnSpPr>
                <a:stCxn id="28" idx="4"/>
              </p:cNvCxnSpPr>
              <p:nvPr/>
            </p:nvCxnSpPr>
            <p:spPr>
              <a:xfrm>
                <a:off x="1600200" y="2667000"/>
                <a:ext cx="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1524000" y="2743200"/>
                <a:ext cx="152400" cy="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1524000" y="2819400"/>
                <a:ext cx="7620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1600200" y="2819400"/>
                <a:ext cx="7620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52"/>
          <p:cNvGrpSpPr/>
          <p:nvPr/>
        </p:nvGrpSpPr>
        <p:grpSpPr>
          <a:xfrm>
            <a:off x="6172200" y="3657600"/>
            <a:ext cx="609600" cy="609600"/>
            <a:chOff x="1295400" y="2514600"/>
            <a:chExt cx="609600" cy="609600"/>
          </a:xfrm>
          <a:solidFill>
            <a:schemeClr val="bg2"/>
          </a:solidFill>
        </p:grpSpPr>
        <p:grpSp>
          <p:nvGrpSpPr>
            <p:cNvPr id="16" name="Group 19"/>
            <p:cNvGrpSpPr/>
            <p:nvPr/>
          </p:nvGrpSpPr>
          <p:grpSpPr>
            <a:xfrm>
              <a:off x="1524000" y="2514600"/>
              <a:ext cx="152400" cy="457200"/>
              <a:chOff x="1524000" y="2514600"/>
              <a:chExt cx="152400" cy="457200"/>
            </a:xfrm>
            <a:grpFill/>
          </p:grpSpPr>
          <p:sp>
            <p:nvSpPr>
              <p:cNvPr id="67" name="Oval 4"/>
              <p:cNvSpPr/>
              <p:nvPr/>
            </p:nvSpPr>
            <p:spPr>
              <a:xfrm>
                <a:off x="1524000" y="2514600"/>
                <a:ext cx="152400" cy="152400"/>
              </a:xfrm>
              <a:prstGeom prst="ellipse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1600200" y="2667000"/>
                <a:ext cx="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1524000" y="2743200"/>
                <a:ext cx="152400" cy="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H="1">
                <a:off x="1524000" y="2819400"/>
                <a:ext cx="7620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600200" y="2819400"/>
                <a:ext cx="7620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20"/>
            <p:cNvGrpSpPr/>
            <p:nvPr/>
          </p:nvGrpSpPr>
          <p:grpSpPr>
            <a:xfrm>
              <a:off x="1752600" y="2590800"/>
              <a:ext cx="152400" cy="457200"/>
              <a:chOff x="1524000" y="2514600"/>
              <a:chExt cx="152400" cy="457200"/>
            </a:xfrm>
            <a:grpFill/>
          </p:grpSpPr>
          <p:sp>
            <p:nvSpPr>
              <p:cNvPr id="62" name="Oval 61"/>
              <p:cNvSpPr/>
              <p:nvPr/>
            </p:nvSpPr>
            <p:spPr>
              <a:xfrm>
                <a:off x="1524000" y="2514600"/>
                <a:ext cx="152400" cy="152400"/>
              </a:xfrm>
              <a:prstGeom prst="ellipse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63" name="Straight Connector 62"/>
              <p:cNvCxnSpPr>
                <a:stCxn id="62" idx="4"/>
              </p:cNvCxnSpPr>
              <p:nvPr/>
            </p:nvCxnSpPr>
            <p:spPr>
              <a:xfrm>
                <a:off x="1600200" y="2667000"/>
                <a:ext cx="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1524000" y="2743200"/>
                <a:ext cx="152400" cy="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1524000" y="2819400"/>
                <a:ext cx="7620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1600200" y="2819400"/>
                <a:ext cx="7620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26"/>
            <p:cNvGrpSpPr/>
            <p:nvPr/>
          </p:nvGrpSpPr>
          <p:grpSpPr>
            <a:xfrm>
              <a:off x="1295400" y="2667000"/>
              <a:ext cx="152400" cy="457200"/>
              <a:chOff x="1524000" y="2514600"/>
              <a:chExt cx="152400" cy="457200"/>
            </a:xfrm>
            <a:grpFill/>
          </p:grpSpPr>
          <p:sp>
            <p:nvSpPr>
              <p:cNvPr id="57" name="Oval 56"/>
              <p:cNvSpPr/>
              <p:nvPr/>
            </p:nvSpPr>
            <p:spPr>
              <a:xfrm>
                <a:off x="1524000" y="2514600"/>
                <a:ext cx="152400" cy="152400"/>
              </a:xfrm>
              <a:prstGeom prst="ellipse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58" name="Straight Connector 57"/>
              <p:cNvCxnSpPr>
                <a:stCxn id="57" idx="4"/>
              </p:cNvCxnSpPr>
              <p:nvPr/>
            </p:nvCxnSpPr>
            <p:spPr>
              <a:xfrm>
                <a:off x="1600200" y="2667000"/>
                <a:ext cx="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>
                <a:off x="1524000" y="2743200"/>
                <a:ext cx="152400" cy="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>
                <a:off x="1524000" y="2819400"/>
                <a:ext cx="7620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1600200" y="2819400"/>
                <a:ext cx="7620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/>
          <p:cNvSpPr txBox="1"/>
          <p:nvPr/>
        </p:nvSpPr>
        <p:spPr>
          <a:xfrm>
            <a:off x="2286000" y="3276600"/>
            <a:ext cx="1167306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Arial Narrow" pitchFamily="34" charset="0"/>
              </a:rPr>
              <a:t>Business Unit</a:t>
            </a:r>
          </a:p>
        </p:txBody>
      </p:sp>
      <p:grpSp>
        <p:nvGrpSpPr>
          <p:cNvPr id="20" name="Group 33"/>
          <p:cNvGrpSpPr/>
          <p:nvPr/>
        </p:nvGrpSpPr>
        <p:grpSpPr>
          <a:xfrm>
            <a:off x="6096000" y="2514600"/>
            <a:ext cx="609600" cy="609600"/>
            <a:chOff x="1295400" y="2514600"/>
            <a:chExt cx="609600" cy="609600"/>
          </a:xfrm>
          <a:solidFill>
            <a:schemeClr val="bg2"/>
          </a:solidFill>
        </p:grpSpPr>
        <p:grpSp>
          <p:nvGrpSpPr>
            <p:cNvPr id="21" name="Group 19"/>
            <p:cNvGrpSpPr/>
            <p:nvPr/>
          </p:nvGrpSpPr>
          <p:grpSpPr>
            <a:xfrm>
              <a:off x="1524000" y="2514600"/>
              <a:ext cx="152400" cy="457200"/>
              <a:chOff x="1524000" y="2514600"/>
              <a:chExt cx="152400" cy="457200"/>
            </a:xfrm>
            <a:grpFill/>
          </p:grpSpPr>
          <p:sp>
            <p:nvSpPr>
              <p:cNvPr id="48" name="Oval 4"/>
              <p:cNvSpPr/>
              <p:nvPr/>
            </p:nvSpPr>
            <p:spPr>
              <a:xfrm>
                <a:off x="1524000" y="2514600"/>
                <a:ext cx="152400" cy="152400"/>
              </a:xfrm>
              <a:prstGeom prst="ellipse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1600200" y="2667000"/>
                <a:ext cx="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1524000" y="2743200"/>
                <a:ext cx="152400" cy="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 flipH="1">
                <a:off x="1524000" y="2819400"/>
                <a:ext cx="7620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>
                <a:off x="1600200" y="2819400"/>
                <a:ext cx="7620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0"/>
            <p:cNvGrpSpPr/>
            <p:nvPr/>
          </p:nvGrpSpPr>
          <p:grpSpPr>
            <a:xfrm>
              <a:off x="1752600" y="2590800"/>
              <a:ext cx="152400" cy="457200"/>
              <a:chOff x="1524000" y="2514600"/>
              <a:chExt cx="152400" cy="457200"/>
            </a:xfrm>
            <a:grpFill/>
          </p:grpSpPr>
          <p:sp>
            <p:nvSpPr>
              <p:cNvPr id="43" name="Oval 42"/>
              <p:cNvSpPr/>
              <p:nvPr/>
            </p:nvSpPr>
            <p:spPr>
              <a:xfrm>
                <a:off x="1524000" y="2514600"/>
                <a:ext cx="152400" cy="152400"/>
              </a:xfrm>
              <a:prstGeom prst="ellipse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44" name="Straight Connector 43"/>
              <p:cNvCxnSpPr>
                <a:stCxn id="43" idx="4"/>
              </p:cNvCxnSpPr>
              <p:nvPr/>
            </p:nvCxnSpPr>
            <p:spPr>
              <a:xfrm>
                <a:off x="1600200" y="2667000"/>
                <a:ext cx="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524000" y="2743200"/>
                <a:ext cx="152400" cy="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 flipH="1">
                <a:off x="1524000" y="2819400"/>
                <a:ext cx="7620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>
                <a:off x="1600200" y="2819400"/>
                <a:ext cx="7620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26"/>
            <p:cNvGrpSpPr/>
            <p:nvPr/>
          </p:nvGrpSpPr>
          <p:grpSpPr>
            <a:xfrm>
              <a:off x="1295400" y="2667000"/>
              <a:ext cx="152400" cy="457200"/>
              <a:chOff x="1524000" y="2514600"/>
              <a:chExt cx="152400" cy="457200"/>
            </a:xfrm>
            <a:grpFill/>
          </p:grpSpPr>
          <p:sp>
            <p:nvSpPr>
              <p:cNvPr id="38" name="Oval 37"/>
              <p:cNvSpPr/>
              <p:nvPr/>
            </p:nvSpPr>
            <p:spPr>
              <a:xfrm>
                <a:off x="1524000" y="2514600"/>
                <a:ext cx="152400" cy="152400"/>
              </a:xfrm>
              <a:prstGeom prst="ellipse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39" name="Straight Connector 38"/>
              <p:cNvCxnSpPr>
                <a:stCxn id="38" idx="4"/>
              </p:cNvCxnSpPr>
              <p:nvPr/>
            </p:nvCxnSpPr>
            <p:spPr>
              <a:xfrm>
                <a:off x="1600200" y="2667000"/>
                <a:ext cx="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524000" y="2743200"/>
                <a:ext cx="152400" cy="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>
                <a:off x="1524000" y="2819400"/>
                <a:ext cx="7620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1600200" y="2819400"/>
                <a:ext cx="7620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TextBox 72"/>
          <p:cNvSpPr txBox="1"/>
          <p:nvPr/>
        </p:nvSpPr>
        <p:spPr>
          <a:xfrm>
            <a:off x="5943600" y="3124200"/>
            <a:ext cx="97815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Arial Narrow" pitchFamily="34" charset="0"/>
              </a:rPr>
              <a:t>Developers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019800" y="4267200"/>
            <a:ext cx="96212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Arial Narrow" pitchFamily="34" charset="0"/>
              </a:rPr>
              <a:t>Operations</a:t>
            </a:r>
          </a:p>
        </p:txBody>
      </p:sp>
      <p:sp>
        <p:nvSpPr>
          <p:cNvPr id="76" name="Rounded Rectangular Callout 75"/>
          <p:cNvSpPr/>
          <p:nvPr/>
        </p:nvSpPr>
        <p:spPr>
          <a:xfrm>
            <a:off x="7010400" y="2514600"/>
            <a:ext cx="1600200" cy="838200"/>
          </a:xfrm>
          <a:prstGeom prst="wedgeRoundRectCallout">
            <a:avLst>
              <a:gd name="adj1" fmla="val -68344"/>
              <a:gd name="adj2" fmla="val -28365"/>
              <a:gd name="adj3" fmla="val 16667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Narrow" pitchFamily="34" charset="0"/>
              </a:rPr>
              <a:t>Make it easy to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 Narrow" pitchFamily="34" charset="0"/>
              </a:rPr>
              <a:t>create and maintain code</a:t>
            </a:r>
          </a:p>
        </p:txBody>
      </p:sp>
      <p:sp>
        <p:nvSpPr>
          <p:cNvPr id="77" name="Rounded Rectangular Callout 76"/>
          <p:cNvSpPr/>
          <p:nvPr/>
        </p:nvSpPr>
        <p:spPr>
          <a:xfrm>
            <a:off x="7162800" y="3733800"/>
            <a:ext cx="1447800" cy="609600"/>
          </a:xfrm>
          <a:prstGeom prst="wedgeRoundRectCallout">
            <a:avLst>
              <a:gd name="adj1" fmla="val -68344"/>
              <a:gd name="adj2" fmla="val -28365"/>
              <a:gd name="adj3" fmla="val 16667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Narrow" pitchFamily="34" charset="0"/>
              </a:rPr>
              <a:t>Make it easy to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 Narrow" pitchFamily="34" charset="0"/>
              </a:rPr>
              <a:t>monitor and scale</a:t>
            </a:r>
          </a:p>
        </p:txBody>
      </p:sp>
      <p:sp>
        <p:nvSpPr>
          <p:cNvPr id="78" name="Rounded Rectangular Callout 77"/>
          <p:cNvSpPr/>
          <p:nvPr/>
        </p:nvSpPr>
        <p:spPr>
          <a:xfrm>
            <a:off x="685800" y="2438400"/>
            <a:ext cx="1524000" cy="609600"/>
          </a:xfrm>
          <a:prstGeom prst="wedgeRoundRectCallout">
            <a:avLst>
              <a:gd name="adj1" fmla="val 76226"/>
              <a:gd name="adj2" fmla="val 32212"/>
              <a:gd name="adj3" fmla="val 16667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Narrow" pitchFamily="34" charset="0"/>
              </a:rPr>
              <a:t>Make it easy to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Arial Narrow" pitchFamily="34" charset="0"/>
              </a:rPr>
              <a:t>use and extend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10000" y="3581400"/>
            <a:ext cx="175079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Arial Narrow" pitchFamily="34" charset="0"/>
              </a:rPr>
              <a:t>Architecture Selection</a:t>
            </a:r>
          </a:p>
          <a:p>
            <a:pPr algn="ctr"/>
            <a:r>
              <a:rPr lang="en-US" sz="1400" b="1" dirty="0">
                <a:solidFill>
                  <a:schemeClr val="bg2"/>
                </a:solidFill>
                <a:latin typeface="Arial Narrow" pitchFamily="34" charset="0"/>
              </a:rPr>
              <a:t>Team</a:t>
            </a:r>
          </a:p>
        </p:txBody>
      </p:sp>
      <p:grpSp>
        <p:nvGrpSpPr>
          <p:cNvPr id="34" name="Group 19"/>
          <p:cNvGrpSpPr/>
          <p:nvPr/>
        </p:nvGrpSpPr>
        <p:grpSpPr>
          <a:xfrm>
            <a:off x="4648200" y="3048000"/>
            <a:ext cx="152400" cy="457200"/>
            <a:chOff x="1524000" y="2514600"/>
            <a:chExt cx="152400" cy="457200"/>
          </a:xfrm>
          <a:solidFill>
            <a:schemeClr val="bg2"/>
          </a:solidFill>
        </p:grpSpPr>
        <p:sp>
          <p:nvSpPr>
            <p:cNvPr id="94" name="Oval 4"/>
            <p:cNvSpPr/>
            <p:nvPr/>
          </p:nvSpPr>
          <p:spPr>
            <a:xfrm>
              <a:off x="1524000" y="2514600"/>
              <a:ext cx="152400" cy="152400"/>
            </a:xfrm>
            <a:prstGeom prst="ellipse">
              <a:avLst/>
            </a:prstGeom>
            <a:grp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1600200" y="2667000"/>
              <a:ext cx="0" cy="152400"/>
            </a:xfrm>
            <a:prstGeom prst="line">
              <a:avLst/>
            </a:prstGeom>
            <a:grpFill/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1524000" y="2743200"/>
              <a:ext cx="152400" cy="0"/>
            </a:xfrm>
            <a:prstGeom prst="line">
              <a:avLst/>
            </a:prstGeom>
            <a:grpFill/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1524000" y="2819400"/>
              <a:ext cx="76200" cy="152400"/>
            </a:xfrm>
            <a:prstGeom prst="line">
              <a:avLst/>
            </a:prstGeom>
            <a:grpFill/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1600200" y="2819400"/>
              <a:ext cx="76200" cy="152400"/>
            </a:xfrm>
            <a:prstGeom prst="line">
              <a:avLst/>
            </a:prstGeom>
            <a:grpFill/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20"/>
          <p:cNvGrpSpPr/>
          <p:nvPr/>
        </p:nvGrpSpPr>
        <p:grpSpPr>
          <a:xfrm>
            <a:off x="4876800" y="3124200"/>
            <a:ext cx="152400" cy="457200"/>
            <a:chOff x="1524000" y="2514600"/>
            <a:chExt cx="152400" cy="457200"/>
          </a:xfrm>
          <a:solidFill>
            <a:schemeClr val="bg2"/>
          </a:solidFill>
        </p:grpSpPr>
        <p:sp>
          <p:nvSpPr>
            <p:cNvPr id="89" name="Oval 88"/>
            <p:cNvSpPr/>
            <p:nvPr/>
          </p:nvSpPr>
          <p:spPr>
            <a:xfrm>
              <a:off x="1524000" y="2514600"/>
              <a:ext cx="152400" cy="152400"/>
            </a:xfrm>
            <a:prstGeom prst="ellipse">
              <a:avLst/>
            </a:prstGeom>
            <a:grp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90" name="Straight Connector 89"/>
            <p:cNvCxnSpPr>
              <a:stCxn id="89" idx="4"/>
            </p:cNvCxnSpPr>
            <p:nvPr/>
          </p:nvCxnSpPr>
          <p:spPr>
            <a:xfrm>
              <a:off x="1600200" y="2667000"/>
              <a:ext cx="0" cy="152400"/>
            </a:xfrm>
            <a:prstGeom prst="line">
              <a:avLst/>
            </a:prstGeom>
            <a:grpFill/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1524000" y="2743200"/>
              <a:ext cx="152400" cy="0"/>
            </a:xfrm>
            <a:prstGeom prst="line">
              <a:avLst/>
            </a:prstGeom>
            <a:grpFill/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H="1">
              <a:off x="1524000" y="2819400"/>
              <a:ext cx="76200" cy="152400"/>
            </a:xfrm>
            <a:prstGeom prst="line">
              <a:avLst/>
            </a:prstGeom>
            <a:grpFill/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1600200" y="2819400"/>
              <a:ext cx="76200" cy="152400"/>
            </a:xfrm>
            <a:prstGeom prst="line">
              <a:avLst/>
            </a:prstGeom>
            <a:grpFill/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26"/>
          <p:cNvGrpSpPr/>
          <p:nvPr/>
        </p:nvGrpSpPr>
        <p:grpSpPr>
          <a:xfrm>
            <a:off x="4191000" y="3048000"/>
            <a:ext cx="152400" cy="457200"/>
            <a:chOff x="1524000" y="2514600"/>
            <a:chExt cx="152400" cy="457200"/>
          </a:xfrm>
          <a:solidFill>
            <a:schemeClr val="bg2"/>
          </a:solidFill>
        </p:grpSpPr>
        <p:sp>
          <p:nvSpPr>
            <p:cNvPr id="84" name="Oval 83"/>
            <p:cNvSpPr/>
            <p:nvPr/>
          </p:nvSpPr>
          <p:spPr>
            <a:xfrm>
              <a:off x="1524000" y="2514600"/>
              <a:ext cx="152400" cy="152400"/>
            </a:xfrm>
            <a:prstGeom prst="ellipse">
              <a:avLst/>
            </a:prstGeom>
            <a:grp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85" name="Straight Connector 84"/>
            <p:cNvCxnSpPr>
              <a:stCxn id="84" idx="4"/>
            </p:cNvCxnSpPr>
            <p:nvPr/>
          </p:nvCxnSpPr>
          <p:spPr>
            <a:xfrm>
              <a:off x="1600200" y="2667000"/>
              <a:ext cx="0" cy="152400"/>
            </a:xfrm>
            <a:prstGeom prst="line">
              <a:avLst/>
            </a:prstGeom>
            <a:grpFill/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524000" y="2743200"/>
              <a:ext cx="152400" cy="0"/>
            </a:xfrm>
            <a:prstGeom prst="line">
              <a:avLst/>
            </a:prstGeom>
            <a:grpFill/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H="1">
              <a:off x="1524000" y="2819400"/>
              <a:ext cx="76200" cy="152400"/>
            </a:xfrm>
            <a:prstGeom prst="line">
              <a:avLst/>
            </a:prstGeom>
            <a:grpFill/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600200" y="2819400"/>
              <a:ext cx="76200" cy="152400"/>
            </a:xfrm>
            <a:prstGeom prst="line">
              <a:avLst/>
            </a:prstGeom>
            <a:grpFill/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20"/>
          <p:cNvGrpSpPr/>
          <p:nvPr/>
        </p:nvGrpSpPr>
        <p:grpSpPr>
          <a:xfrm>
            <a:off x="5105400" y="2971800"/>
            <a:ext cx="152400" cy="457200"/>
            <a:chOff x="1524000" y="2514600"/>
            <a:chExt cx="152400" cy="457200"/>
          </a:xfrm>
          <a:solidFill>
            <a:schemeClr val="bg2"/>
          </a:solidFill>
        </p:grpSpPr>
        <p:sp>
          <p:nvSpPr>
            <p:cNvPr id="100" name="Oval 99"/>
            <p:cNvSpPr/>
            <p:nvPr/>
          </p:nvSpPr>
          <p:spPr>
            <a:xfrm>
              <a:off x="1524000" y="2514600"/>
              <a:ext cx="152400" cy="152400"/>
            </a:xfrm>
            <a:prstGeom prst="ellipse">
              <a:avLst/>
            </a:prstGeom>
            <a:grp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101" name="Straight Connector 100"/>
            <p:cNvCxnSpPr>
              <a:stCxn id="100" idx="4"/>
            </p:cNvCxnSpPr>
            <p:nvPr/>
          </p:nvCxnSpPr>
          <p:spPr>
            <a:xfrm>
              <a:off x="1600200" y="2667000"/>
              <a:ext cx="0" cy="152400"/>
            </a:xfrm>
            <a:prstGeom prst="line">
              <a:avLst/>
            </a:prstGeom>
            <a:grpFill/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1524000" y="2743200"/>
              <a:ext cx="152400" cy="0"/>
            </a:xfrm>
            <a:prstGeom prst="line">
              <a:avLst/>
            </a:prstGeom>
            <a:grpFill/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1524000" y="2819400"/>
              <a:ext cx="76200" cy="152400"/>
            </a:xfrm>
            <a:prstGeom prst="line">
              <a:avLst/>
            </a:prstGeom>
            <a:grpFill/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1600200" y="2819400"/>
              <a:ext cx="76200" cy="152400"/>
            </a:xfrm>
            <a:prstGeom prst="line">
              <a:avLst/>
            </a:prstGeom>
            <a:grpFill/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Rounded Rectangular Callout 131"/>
          <p:cNvSpPr/>
          <p:nvPr/>
        </p:nvSpPr>
        <p:spPr>
          <a:xfrm>
            <a:off x="609600" y="3505200"/>
            <a:ext cx="1752600" cy="609600"/>
          </a:xfrm>
          <a:prstGeom prst="wedgeRoundRectCallout">
            <a:avLst>
              <a:gd name="adj1" fmla="val 76226"/>
              <a:gd name="adj2" fmla="val 32212"/>
              <a:gd name="adj3" fmla="val 16667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 Narrow" pitchFamily="34" charset="0"/>
              </a:rPr>
              <a:t>Provide long-term competitive advantage</a:t>
            </a:r>
          </a:p>
        </p:txBody>
      </p:sp>
      <p:grpSp>
        <p:nvGrpSpPr>
          <p:cNvPr id="122" name="Group 121"/>
          <p:cNvGrpSpPr/>
          <p:nvPr/>
        </p:nvGrpSpPr>
        <p:grpSpPr>
          <a:xfrm>
            <a:off x="2591546" y="3733800"/>
            <a:ext cx="881973" cy="841177"/>
            <a:chOff x="2591546" y="3276600"/>
            <a:chExt cx="881973" cy="841177"/>
          </a:xfrm>
        </p:grpSpPr>
        <p:sp>
          <p:nvSpPr>
            <p:cNvPr id="111" name="TextBox 110"/>
            <p:cNvSpPr txBox="1"/>
            <p:nvPr/>
          </p:nvSpPr>
          <p:spPr>
            <a:xfrm>
              <a:off x="2591546" y="3810000"/>
              <a:ext cx="88197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2"/>
                  </a:solidFill>
                  <a:latin typeface="Arial Narrow" pitchFamily="34" charset="0"/>
                </a:rPr>
                <a:t>Marketing</a:t>
              </a:r>
            </a:p>
          </p:txBody>
        </p:sp>
        <p:grpSp>
          <p:nvGrpSpPr>
            <p:cNvPr id="53" name="Group 19"/>
            <p:cNvGrpSpPr/>
            <p:nvPr/>
          </p:nvGrpSpPr>
          <p:grpSpPr>
            <a:xfrm>
              <a:off x="3058475" y="3276600"/>
              <a:ext cx="152400" cy="457200"/>
              <a:chOff x="1524000" y="2514600"/>
              <a:chExt cx="152400" cy="457200"/>
            </a:xfrm>
            <a:solidFill>
              <a:schemeClr val="bg2"/>
            </a:solidFill>
          </p:grpSpPr>
          <p:sp>
            <p:nvSpPr>
              <p:cNvPr id="126" name="Oval 4"/>
              <p:cNvSpPr/>
              <p:nvPr/>
            </p:nvSpPr>
            <p:spPr>
              <a:xfrm>
                <a:off x="1524000" y="2514600"/>
                <a:ext cx="152400" cy="152400"/>
              </a:xfrm>
              <a:prstGeom prst="ellipse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127" name="Straight Connector 126"/>
              <p:cNvCxnSpPr/>
              <p:nvPr/>
            </p:nvCxnSpPr>
            <p:spPr>
              <a:xfrm>
                <a:off x="1600200" y="2667000"/>
                <a:ext cx="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1524000" y="2743200"/>
                <a:ext cx="152400" cy="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>
                <a:off x="1524000" y="2819400"/>
                <a:ext cx="7620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1600200" y="2819400"/>
                <a:ext cx="7620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26"/>
            <p:cNvGrpSpPr/>
            <p:nvPr/>
          </p:nvGrpSpPr>
          <p:grpSpPr>
            <a:xfrm>
              <a:off x="2829875" y="3429000"/>
              <a:ext cx="152400" cy="457200"/>
              <a:chOff x="1524000" y="2514600"/>
              <a:chExt cx="152400" cy="457200"/>
            </a:xfrm>
            <a:solidFill>
              <a:schemeClr val="bg2"/>
            </a:solidFill>
          </p:grpSpPr>
          <p:sp>
            <p:nvSpPr>
              <p:cNvPr id="116" name="Oval 115"/>
              <p:cNvSpPr/>
              <p:nvPr/>
            </p:nvSpPr>
            <p:spPr>
              <a:xfrm>
                <a:off x="1524000" y="2514600"/>
                <a:ext cx="152400" cy="152400"/>
              </a:xfrm>
              <a:prstGeom prst="ellipse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117" name="Straight Connector 116"/>
              <p:cNvCxnSpPr>
                <a:stCxn id="116" idx="4"/>
              </p:cNvCxnSpPr>
              <p:nvPr/>
            </p:nvCxnSpPr>
            <p:spPr>
              <a:xfrm>
                <a:off x="1600200" y="2667000"/>
                <a:ext cx="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>
              <a:xfrm>
                <a:off x="1524000" y="2743200"/>
                <a:ext cx="152400" cy="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flipH="1">
                <a:off x="1524000" y="2819400"/>
                <a:ext cx="7620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1600200" y="2819400"/>
                <a:ext cx="7620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19"/>
            <p:cNvGrpSpPr/>
            <p:nvPr/>
          </p:nvGrpSpPr>
          <p:grpSpPr>
            <a:xfrm>
              <a:off x="3276600" y="3352800"/>
              <a:ext cx="152400" cy="457200"/>
              <a:chOff x="1524000" y="2514600"/>
              <a:chExt cx="152400" cy="457200"/>
            </a:xfrm>
            <a:solidFill>
              <a:schemeClr val="bg2"/>
            </a:solidFill>
          </p:grpSpPr>
          <p:sp>
            <p:nvSpPr>
              <p:cNvPr id="134" name="Oval 4"/>
              <p:cNvSpPr/>
              <p:nvPr/>
            </p:nvSpPr>
            <p:spPr>
              <a:xfrm>
                <a:off x="1524000" y="2514600"/>
                <a:ext cx="152400" cy="152400"/>
              </a:xfrm>
              <a:prstGeom prst="ellipse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>
                <a:off x="1600200" y="2667000"/>
                <a:ext cx="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1524000" y="2743200"/>
                <a:ext cx="152400" cy="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H="1">
                <a:off x="1524000" y="2819400"/>
                <a:ext cx="7620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1600200" y="2819400"/>
                <a:ext cx="7620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Group 26"/>
          <p:cNvGrpSpPr/>
          <p:nvPr/>
        </p:nvGrpSpPr>
        <p:grpSpPr>
          <a:xfrm>
            <a:off x="4419600" y="3124200"/>
            <a:ext cx="152400" cy="457200"/>
            <a:chOff x="1524000" y="2514600"/>
            <a:chExt cx="152400" cy="457200"/>
          </a:xfrm>
          <a:solidFill>
            <a:schemeClr val="bg2"/>
          </a:solidFill>
        </p:grpSpPr>
        <p:sp>
          <p:nvSpPr>
            <p:cNvPr id="140" name="Oval 139"/>
            <p:cNvSpPr/>
            <p:nvPr/>
          </p:nvSpPr>
          <p:spPr>
            <a:xfrm>
              <a:off x="1524000" y="2514600"/>
              <a:ext cx="152400" cy="152400"/>
            </a:xfrm>
            <a:prstGeom prst="ellipse">
              <a:avLst/>
            </a:prstGeom>
            <a:grp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141" name="Straight Connector 140"/>
            <p:cNvCxnSpPr>
              <a:stCxn id="140" idx="4"/>
            </p:cNvCxnSpPr>
            <p:nvPr/>
          </p:nvCxnSpPr>
          <p:spPr>
            <a:xfrm>
              <a:off x="1600200" y="2667000"/>
              <a:ext cx="0" cy="152400"/>
            </a:xfrm>
            <a:prstGeom prst="line">
              <a:avLst/>
            </a:prstGeom>
            <a:grpFill/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1524000" y="2743200"/>
              <a:ext cx="152400" cy="0"/>
            </a:xfrm>
            <a:prstGeom prst="line">
              <a:avLst/>
            </a:prstGeom>
            <a:grpFill/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>
              <a:off x="1524000" y="2819400"/>
              <a:ext cx="76200" cy="152400"/>
            </a:xfrm>
            <a:prstGeom prst="line">
              <a:avLst/>
            </a:prstGeom>
            <a:grpFill/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1600200" y="2819400"/>
              <a:ext cx="76200" cy="152400"/>
            </a:xfrm>
            <a:prstGeom prst="line">
              <a:avLst/>
            </a:prstGeom>
            <a:grpFill/>
            <a:ln w="190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Group 159"/>
          <p:cNvGrpSpPr/>
          <p:nvPr/>
        </p:nvGrpSpPr>
        <p:grpSpPr>
          <a:xfrm>
            <a:off x="4495800" y="1828800"/>
            <a:ext cx="1053495" cy="917377"/>
            <a:chOff x="4495800" y="1371600"/>
            <a:chExt cx="1053495" cy="917377"/>
          </a:xfrm>
        </p:grpSpPr>
        <p:sp>
          <p:nvSpPr>
            <p:cNvPr id="124" name="TextBox 123"/>
            <p:cNvSpPr txBox="1"/>
            <p:nvPr/>
          </p:nvSpPr>
          <p:spPr>
            <a:xfrm>
              <a:off x="4495800" y="1981200"/>
              <a:ext cx="1053495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2"/>
                  </a:solidFill>
                  <a:latin typeface="Arial Narrow" pitchFamily="34" charset="0"/>
                </a:rPr>
                <a:t>Architecture</a:t>
              </a:r>
            </a:p>
          </p:txBody>
        </p:sp>
        <p:grpSp>
          <p:nvGrpSpPr>
            <p:cNvPr id="125" name="Group 19"/>
            <p:cNvGrpSpPr/>
            <p:nvPr/>
          </p:nvGrpSpPr>
          <p:grpSpPr>
            <a:xfrm>
              <a:off x="4886529" y="1371600"/>
              <a:ext cx="152400" cy="457200"/>
              <a:chOff x="1524000" y="2514600"/>
              <a:chExt cx="152400" cy="457200"/>
            </a:xfrm>
            <a:solidFill>
              <a:schemeClr val="bg2"/>
            </a:solidFill>
          </p:grpSpPr>
          <p:sp>
            <p:nvSpPr>
              <p:cNvPr id="155" name="Oval 4"/>
              <p:cNvSpPr/>
              <p:nvPr/>
            </p:nvSpPr>
            <p:spPr>
              <a:xfrm>
                <a:off x="1524000" y="2514600"/>
                <a:ext cx="152400" cy="152400"/>
              </a:xfrm>
              <a:prstGeom prst="ellipse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156" name="Straight Connector 155"/>
              <p:cNvCxnSpPr/>
              <p:nvPr/>
            </p:nvCxnSpPr>
            <p:spPr>
              <a:xfrm>
                <a:off x="1600200" y="2667000"/>
                <a:ext cx="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1524000" y="2743200"/>
                <a:ext cx="152400" cy="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H="1">
                <a:off x="1524000" y="2819400"/>
                <a:ext cx="7620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1600200" y="2819400"/>
                <a:ext cx="7620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26"/>
            <p:cNvGrpSpPr/>
            <p:nvPr/>
          </p:nvGrpSpPr>
          <p:grpSpPr>
            <a:xfrm>
              <a:off x="4657929" y="1524000"/>
              <a:ext cx="152400" cy="457200"/>
              <a:chOff x="1524000" y="2514600"/>
              <a:chExt cx="152400" cy="457200"/>
            </a:xfrm>
            <a:solidFill>
              <a:schemeClr val="bg2"/>
            </a:solidFill>
          </p:grpSpPr>
          <p:sp>
            <p:nvSpPr>
              <p:cNvPr id="150" name="Oval 149"/>
              <p:cNvSpPr/>
              <p:nvPr/>
            </p:nvSpPr>
            <p:spPr>
              <a:xfrm>
                <a:off x="1524000" y="2514600"/>
                <a:ext cx="152400" cy="152400"/>
              </a:xfrm>
              <a:prstGeom prst="ellipse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151" name="Straight Connector 150"/>
              <p:cNvCxnSpPr>
                <a:stCxn id="150" idx="4"/>
              </p:cNvCxnSpPr>
              <p:nvPr/>
            </p:nvCxnSpPr>
            <p:spPr>
              <a:xfrm>
                <a:off x="1600200" y="2667000"/>
                <a:ext cx="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1524000" y="2743200"/>
                <a:ext cx="152400" cy="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 flipH="1">
                <a:off x="1524000" y="2819400"/>
                <a:ext cx="7620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1600200" y="2819400"/>
                <a:ext cx="7620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9"/>
            <p:cNvGrpSpPr/>
            <p:nvPr/>
          </p:nvGrpSpPr>
          <p:grpSpPr>
            <a:xfrm>
              <a:off x="5104654" y="1447800"/>
              <a:ext cx="152400" cy="457200"/>
              <a:chOff x="1524000" y="2514600"/>
              <a:chExt cx="152400" cy="457200"/>
            </a:xfrm>
            <a:solidFill>
              <a:schemeClr val="bg2"/>
            </a:solidFill>
          </p:grpSpPr>
          <p:sp>
            <p:nvSpPr>
              <p:cNvPr id="145" name="Oval 4"/>
              <p:cNvSpPr/>
              <p:nvPr/>
            </p:nvSpPr>
            <p:spPr>
              <a:xfrm>
                <a:off x="1524000" y="2514600"/>
                <a:ext cx="152400" cy="152400"/>
              </a:xfrm>
              <a:prstGeom prst="ellipse">
                <a:avLst/>
              </a:prstGeom>
              <a:grp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146" name="Straight Connector 145"/>
              <p:cNvCxnSpPr/>
              <p:nvPr/>
            </p:nvCxnSpPr>
            <p:spPr>
              <a:xfrm>
                <a:off x="1600200" y="2667000"/>
                <a:ext cx="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>
              <a:xfrm>
                <a:off x="1524000" y="2743200"/>
                <a:ext cx="152400" cy="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H="1">
                <a:off x="1524000" y="2819400"/>
                <a:ext cx="7620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1600200" y="2819400"/>
                <a:ext cx="76200" cy="152400"/>
              </a:xfrm>
              <a:prstGeom prst="line">
                <a:avLst/>
              </a:prstGeom>
              <a:grpFill/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1" name="Footer Placeholder 16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Kelly-McCreary &amp; Associates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Driven Difficulty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10200"/>
            <a:ext cx="8229600" cy="715963"/>
          </a:xfrm>
        </p:spPr>
        <p:txBody>
          <a:bodyPr/>
          <a:lstStyle/>
          <a:p>
            <a:r>
              <a:rPr lang="en-US" dirty="0"/>
              <a:t>architecture-score-card, not a product score card!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2236294-1A8B-4220-874E-3669EB5F1201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50" y="2019300"/>
            <a:ext cx="87249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Kelly-McCreary &amp; Associates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</a:rPr>
              <a:t>Quality Attribute Utility Tree</a:t>
            </a:r>
          </a:p>
        </p:txBody>
      </p:sp>
      <p:sp>
        <p:nvSpPr>
          <p:cNvPr id="68" name="Slide Number Placeholder 6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B3308-7388-4834-8CF3-9219291794E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9" name="Footer Placeholder 6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Kelly-McCreary &amp; Associates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"/>
            <a:ext cx="6781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/>
          <a:lstStyle/>
          <a:p>
            <a:r>
              <a:rPr lang="en-US" dirty="0"/>
              <a:t>Change focus from "Performance" to "Scalability"</a:t>
            </a:r>
          </a:p>
          <a:p>
            <a:r>
              <a:rPr lang="en-US" dirty="0"/>
              <a:t>Change "Modifiability" to "Agility"</a:t>
            </a:r>
          </a:p>
          <a:p>
            <a:r>
              <a:rPr lang="en-US" dirty="0"/>
              <a:t>Increased emphasis on:</a:t>
            </a:r>
          </a:p>
          <a:p>
            <a:pPr lvl="1"/>
            <a:r>
              <a:rPr lang="en-US" dirty="0"/>
              <a:t>Big Data</a:t>
            </a:r>
          </a:p>
          <a:p>
            <a:pPr lvl="1"/>
            <a:r>
              <a:rPr lang="en-US" dirty="0"/>
              <a:t>Searchability</a:t>
            </a:r>
          </a:p>
          <a:p>
            <a:pPr lvl="1"/>
            <a:r>
              <a:rPr lang="en-US" dirty="0"/>
              <a:t>Monitorability</a:t>
            </a:r>
          </a:p>
          <a:p>
            <a:pPr lvl="1"/>
            <a:r>
              <a:rPr lang="en-US" dirty="0"/>
              <a:t>Supportability</a:t>
            </a:r>
          </a:p>
          <a:p>
            <a:pPr lvl="1"/>
            <a:r>
              <a:rPr lang="en-US" dirty="0"/>
              <a:t>Affordability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2236294-1A8B-4220-874E-3669EB5F1201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Kelly-McCreary &amp; Associates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ATAM Process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2236294-1A8B-4220-874E-3669EB5F1201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752600"/>
            <a:ext cx="6705600" cy="40386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1981200"/>
            <a:ext cx="12192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Arial Narrow" pitchFamily="34" charset="0"/>
              </a:rPr>
              <a:t>Business</a:t>
            </a:r>
          </a:p>
          <a:p>
            <a:pPr algn="ctr"/>
            <a:r>
              <a:rPr lang="en-US" sz="1600" b="1" dirty="0">
                <a:solidFill>
                  <a:schemeClr val="bg2"/>
                </a:solidFill>
                <a:latin typeface="Arial Narrow" pitchFamily="34" charset="0"/>
              </a:rPr>
              <a:t>Drivers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2800" y="1981200"/>
            <a:ext cx="1295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Arial Narrow" pitchFamily="34" charset="0"/>
              </a:rPr>
              <a:t>Quality</a:t>
            </a:r>
          </a:p>
          <a:p>
            <a:pPr algn="ctr"/>
            <a:r>
              <a:rPr lang="en-US" sz="1600" b="1" dirty="0">
                <a:solidFill>
                  <a:schemeClr val="bg2"/>
                </a:solidFill>
                <a:latin typeface="Arial Narrow" pitchFamily="34" charset="0"/>
              </a:rPr>
              <a:t>Attributes</a:t>
            </a:r>
          </a:p>
        </p:txBody>
      </p:sp>
      <p:sp>
        <p:nvSpPr>
          <p:cNvPr id="8" name="Rectangle 7"/>
          <p:cNvSpPr/>
          <p:nvPr/>
        </p:nvSpPr>
        <p:spPr>
          <a:xfrm>
            <a:off x="5029200" y="1981200"/>
            <a:ext cx="12192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Arial Narrow" pitchFamily="34" charset="0"/>
              </a:rPr>
              <a:t>User</a:t>
            </a:r>
          </a:p>
          <a:p>
            <a:pPr algn="ctr"/>
            <a:r>
              <a:rPr lang="en-US" sz="1600" b="1" dirty="0">
                <a:solidFill>
                  <a:schemeClr val="bg2"/>
                </a:solidFill>
                <a:latin typeface="Arial Narrow" pitchFamily="34" charset="0"/>
              </a:rPr>
              <a:t>Stories</a:t>
            </a:r>
          </a:p>
        </p:txBody>
      </p:sp>
      <p:sp>
        <p:nvSpPr>
          <p:cNvPr id="9" name="Oval 8"/>
          <p:cNvSpPr/>
          <p:nvPr/>
        </p:nvSpPr>
        <p:spPr>
          <a:xfrm>
            <a:off x="6553200" y="1981200"/>
            <a:ext cx="1295400" cy="1219200"/>
          </a:xfrm>
          <a:prstGeom prst="ellipse">
            <a:avLst/>
          </a:prstGeom>
          <a:solidFill>
            <a:srgbClr val="92D0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Arial Narrow" pitchFamily="34" charset="0"/>
              </a:rPr>
              <a:t>Analysis</a:t>
            </a:r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2971800" y="2247900"/>
            <a:ext cx="381000" cy="1588"/>
          </a:xfrm>
          <a:prstGeom prst="straightConnector1">
            <a:avLst/>
          </a:prstGeom>
          <a:ln w="5715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48200" y="2209800"/>
            <a:ext cx="381000" cy="1588"/>
          </a:xfrm>
          <a:prstGeom prst="straightConnector1">
            <a:avLst/>
          </a:prstGeom>
          <a:ln w="5715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752600" y="2667000"/>
            <a:ext cx="12192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Arial Narrow" pitchFamily="34" charset="0"/>
              </a:rPr>
              <a:t>Architecture</a:t>
            </a:r>
            <a:br>
              <a:rPr lang="en-US" sz="1600" b="1" dirty="0">
                <a:solidFill>
                  <a:schemeClr val="bg2"/>
                </a:solidFill>
                <a:latin typeface="Arial Narrow" pitchFamily="34" charset="0"/>
              </a:rPr>
            </a:br>
            <a:r>
              <a:rPr lang="en-US" sz="1600" b="1" dirty="0">
                <a:solidFill>
                  <a:schemeClr val="bg2"/>
                </a:solidFill>
                <a:latin typeface="Arial Narrow" pitchFamily="34" charset="0"/>
              </a:rPr>
              <a:t>Plan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52800" y="2667000"/>
            <a:ext cx="12954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Arial Narrow" pitchFamily="34" charset="0"/>
              </a:rPr>
              <a:t>Architectural</a:t>
            </a:r>
          </a:p>
          <a:p>
            <a:pPr algn="ctr"/>
            <a:r>
              <a:rPr lang="en-US" sz="1600" b="1" dirty="0">
                <a:solidFill>
                  <a:schemeClr val="bg2"/>
                </a:solidFill>
                <a:latin typeface="Arial Narrow" pitchFamily="34" charset="0"/>
              </a:rPr>
              <a:t>Approaches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29200" y="2667000"/>
            <a:ext cx="1219200" cy="533400"/>
          </a:xfrm>
          <a:prstGeom prst="rect">
            <a:avLst/>
          </a:prstGeom>
          <a:solidFill>
            <a:srgbClr val="FFC00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Arial Narrow" pitchFamily="34" charset="0"/>
              </a:rPr>
              <a:t>Architectural</a:t>
            </a:r>
          </a:p>
          <a:p>
            <a:pPr algn="ctr"/>
            <a:r>
              <a:rPr lang="en-US" sz="1600" b="1" dirty="0">
                <a:solidFill>
                  <a:schemeClr val="bg2"/>
                </a:solidFill>
                <a:latin typeface="Arial Narrow" pitchFamily="34" charset="0"/>
              </a:rPr>
              <a:t>Decisions</a:t>
            </a:r>
          </a:p>
        </p:txBody>
      </p:sp>
      <p:cxnSp>
        <p:nvCxnSpPr>
          <p:cNvPr id="15" name="Straight Arrow Connector 14"/>
          <p:cNvCxnSpPr>
            <a:stCxn id="12" idx="3"/>
          </p:cNvCxnSpPr>
          <p:nvPr/>
        </p:nvCxnSpPr>
        <p:spPr>
          <a:xfrm>
            <a:off x="2971800" y="2933700"/>
            <a:ext cx="381000" cy="1588"/>
          </a:xfrm>
          <a:prstGeom prst="straightConnector1">
            <a:avLst/>
          </a:prstGeom>
          <a:ln w="5715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48200" y="2895600"/>
            <a:ext cx="381000" cy="1588"/>
          </a:xfrm>
          <a:prstGeom prst="straightConnector1">
            <a:avLst/>
          </a:prstGeom>
          <a:ln w="5715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48400" y="2286000"/>
            <a:ext cx="381000" cy="1588"/>
          </a:xfrm>
          <a:prstGeom prst="straightConnector1">
            <a:avLst/>
          </a:prstGeom>
          <a:ln w="5715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48400" y="2895600"/>
            <a:ext cx="381000" cy="1588"/>
          </a:xfrm>
          <a:prstGeom prst="straightConnector1">
            <a:avLst/>
          </a:prstGeom>
          <a:ln w="5715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29200" y="3429000"/>
            <a:ext cx="1219200" cy="45720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Arial Narrow" pitchFamily="34" charset="0"/>
              </a:rPr>
              <a:t>Tradeoffs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029200" y="4038600"/>
            <a:ext cx="1219200" cy="53340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Arial Narrow" pitchFamily="34" charset="0"/>
              </a:rPr>
              <a:t>Sensitivity</a:t>
            </a:r>
          </a:p>
          <a:p>
            <a:pPr algn="ctr"/>
            <a:r>
              <a:rPr lang="en-US" sz="1600" b="1" dirty="0">
                <a:solidFill>
                  <a:schemeClr val="bg2"/>
                </a:solidFill>
                <a:latin typeface="Arial Narrow" pitchFamily="34" charset="0"/>
              </a:rPr>
              <a:t>Points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29200" y="4724400"/>
            <a:ext cx="1219200" cy="38100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Arial Narrow" pitchFamily="34" charset="0"/>
              </a:rPr>
              <a:t>Non-Risks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029200" y="5257800"/>
            <a:ext cx="1219200" cy="381000"/>
          </a:xfrm>
          <a:prstGeom prst="rect">
            <a:avLst/>
          </a:prstGeom>
          <a:solidFill>
            <a:schemeClr val="bg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Arial Narrow" pitchFamily="34" charset="0"/>
              </a:rPr>
              <a:t>Risks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162800" y="3200400"/>
            <a:ext cx="76200" cy="231695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24" name="Straight Arrow Connector 23"/>
          <p:cNvCxnSpPr>
            <a:endCxn id="19" idx="3"/>
          </p:cNvCxnSpPr>
          <p:nvPr/>
        </p:nvCxnSpPr>
        <p:spPr>
          <a:xfrm rot="10800000">
            <a:off x="6248400" y="3657600"/>
            <a:ext cx="914400" cy="1588"/>
          </a:xfrm>
          <a:prstGeom prst="straightConnector1">
            <a:avLst/>
          </a:prstGeom>
          <a:ln w="5715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6248400" y="4267200"/>
            <a:ext cx="914400" cy="1588"/>
          </a:xfrm>
          <a:prstGeom prst="straightConnector1">
            <a:avLst/>
          </a:prstGeom>
          <a:ln w="5715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752600" y="5257800"/>
            <a:ext cx="12192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2"/>
                </a:solidFill>
                <a:latin typeface="Arial Narrow" pitchFamily="34" charset="0"/>
              </a:rPr>
              <a:t>Risk Themes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10800000">
            <a:off x="6248400" y="4953000"/>
            <a:ext cx="914400" cy="1588"/>
          </a:xfrm>
          <a:prstGeom prst="straightConnector1">
            <a:avLst/>
          </a:prstGeom>
          <a:ln w="5715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>
            <a:off x="6248400" y="5486400"/>
            <a:ext cx="914400" cy="1588"/>
          </a:xfrm>
          <a:prstGeom prst="straightConnector1">
            <a:avLst/>
          </a:prstGeom>
          <a:ln w="5715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1"/>
            <a:endCxn id="26" idx="3"/>
          </p:cNvCxnSpPr>
          <p:nvPr/>
        </p:nvCxnSpPr>
        <p:spPr>
          <a:xfrm rot="10800000">
            <a:off x="2971800" y="5448300"/>
            <a:ext cx="2057400" cy="1588"/>
          </a:xfrm>
          <a:prstGeom prst="straightConnector1">
            <a:avLst/>
          </a:prstGeom>
          <a:ln w="5715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371600" y="2895600"/>
            <a:ext cx="381000" cy="1588"/>
          </a:xfrm>
          <a:prstGeom prst="straightConnector1">
            <a:avLst/>
          </a:prstGeom>
          <a:ln w="5715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371600" y="2286000"/>
            <a:ext cx="381000" cy="1588"/>
          </a:xfrm>
          <a:prstGeom prst="straightConnector1">
            <a:avLst/>
          </a:prstGeom>
          <a:ln w="5715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371600" y="2286000"/>
            <a:ext cx="76200" cy="3124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371600" y="5410200"/>
            <a:ext cx="381000" cy="76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29000" y="5105400"/>
            <a:ext cx="107273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Arial Narrow" pitchFamily="34" charset="0"/>
              </a:rPr>
              <a:t>Distilled info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447800" y="4038600"/>
            <a:ext cx="74251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Arial Narrow" pitchFamily="34" charset="0"/>
              </a:rPr>
              <a:t>Impacts</a:t>
            </a:r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365125"/>
          </a:xfrm>
        </p:spPr>
        <p:txBody>
          <a:bodyPr/>
          <a:lstStyle/>
          <a:p>
            <a:r>
              <a:rPr lang="en-US"/>
              <a:t>Kelly-McCreary &amp; Associates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743200" y="5943600"/>
            <a:ext cx="5735866" cy="369332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b="1" kern="0" dirty="0">
                <a:solidFill>
                  <a:schemeClr val="bg2"/>
                </a:solidFill>
                <a:latin typeface="Arial Narrow" pitchFamily="34" charset="0"/>
                <a:ea typeface="Arial" charset="0"/>
                <a:cs typeface="Arial"/>
              </a:rPr>
              <a:t>This process defined by CMU's Software Engineering Institute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Utility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600200"/>
            <a:ext cx="6781800" cy="4525963"/>
          </a:xfrm>
        </p:spPr>
        <p:txBody>
          <a:bodyPr/>
          <a:lstStyle/>
          <a:p>
            <a:r>
              <a:rPr lang="en-US" dirty="0"/>
              <a:t>Each topic (Quality Attribute) helps focus the discussion of a selection team</a:t>
            </a:r>
          </a:p>
          <a:p>
            <a:r>
              <a:rPr lang="en-US" dirty="0"/>
              <a:t>The topics vary from project to project</a:t>
            </a:r>
          </a:p>
          <a:p>
            <a:r>
              <a:rPr lang="en-US" dirty="0"/>
              <a:t>Big Data projects focus on "Scalability" and "Findability" etc.</a:t>
            </a:r>
          </a:p>
          <a:p>
            <a:r>
              <a:rPr lang="en-US" dirty="0"/>
              <a:t>Objective ranking of requirements before you begin talking about architecture alternatives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2236294-1A8B-4220-874E-3669EB5F1201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381000" y="1676400"/>
            <a:ext cx="1295400" cy="4572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9525">
            <a:solidFill>
              <a:schemeClr val="bg2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Arial Narrow" pitchFamily="34" charset="0"/>
              </a:rPr>
              <a:t>Availability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381000" y="2209800"/>
            <a:ext cx="1295400" cy="4572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bg2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Arial Narrow" pitchFamily="34" charset="0"/>
              </a:rPr>
              <a:t>Scalability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381000" y="2743200"/>
            <a:ext cx="1295400" cy="457200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solidFill>
              <a:schemeClr val="bg2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Arial Narrow" pitchFamily="34" charset="0"/>
              </a:rPr>
              <a:t>Maintainability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381000" y="3276600"/>
            <a:ext cx="1295400" cy="4572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>
            <a:solidFill>
              <a:schemeClr val="bg2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bg2"/>
                </a:solidFill>
                <a:latin typeface="Arial Narrow" pitchFamily="34" charset="0"/>
              </a:rPr>
              <a:t>Affordability</a:t>
            </a: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381000" y="3810000"/>
            <a:ext cx="1295400" cy="4572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bg2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Arial Narrow" pitchFamily="34" charset="0"/>
              </a:rPr>
              <a:t>Interoperability</a:t>
            </a: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381000" y="4343400"/>
            <a:ext cx="1295400" cy="457200"/>
          </a:xfrm>
          <a:prstGeom prst="roundRect">
            <a:avLst>
              <a:gd name="adj" fmla="val 16667"/>
            </a:avLst>
          </a:prstGeom>
          <a:solidFill>
            <a:srgbClr val="9999FF"/>
          </a:solidFill>
          <a:ln w="9525">
            <a:solidFill>
              <a:schemeClr val="bg2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Arial Narrow" pitchFamily="34" charset="0"/>
              </a:rPr>
              <a:t>Sustainability</a:t>
            </a:r>
          </a:p>
        </p:txBody>
      </p:sp>
      <p:sp>
        <p:nvSpPr>
          <p:cNvPr id="11" name="AutoShape 27"/>
          <p:cNvSpPr>
            <a:spLocks noChangeArrowheads="1"/>
          </p:cNvSpPr>
          <p:nvPr/>
        </p:nvSpPr>
        <p:spPr bwMode="auto">
          <a:xfrm>
            <a:off x="381000" y="4876800"/>
            <a:ext cx="1295400" cy="4572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9525">
            <a:solidFill>
              <a:schemeClr val="bg2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Arial Narrow" pitchFamily="34" charset="0"/>
              </a:rPr>
              <a:t>Security</a:t>
            </a:r>
          </a:p>
        </p:txBody>
      </p:sp>
      <p:sp>
        <p:nvSpPr>
          <p:cNvPr id="12" name="AutoShape 27"/>
          <p:cNvSpPr>
            <a:spLocks noChangeArrowheads="1"/>
          </p:cNvSpPr>
          <p:nvPr/>
        </p:nvSpPr>
        <p:spPr bwMode="auto">
          <a:xfrm>
            <a:off x="381000" y="5410200"/>
            <a:ext cx="1295400" cy="457200"/>
          </a:xfrm>
          <a:prstGeom prst="roundRect">
            <a:avLst>
              <a:gd name="adj" fmla="val 16667"/>
            </a:avLst>
          </a:prstGeom>
          <a:solidFill>
            <a:srgbClr val="996633"/>
          </a:solidFill>
          <a:ln w="9525">
            <a:solidFill>
              <a:schemeClr val="bg2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Arial Narrow" pitchFamily="34" charset="0"/>
              </a:rPr>
              <a:t>Portability</a:t>
            </a:r>
          </a:p>
        </p:txBody>
      </p:sp>
      <p:sp>
        <p:nvSpPr>
          <p:cNvPr id="13" name="AutoShape 27"/>
          <p:cNvSpPr>
            <a:spLocks noChangeArrowheads="1"/>
          </p:cNvSpPr>
          <p:nvPr/>
        </p:nvSpPr>
        <p:spPr bwMode="auto">
          <a:xfrm>
            <a:off x="381000" y="5943600"/>
            <a:ext cx="1295400" cy="457200"/>
          </a:xfrm>
          <a:prstGeom prst="roundRect">
            <a:avLst>
              <a:gd name="adj" fmla="val 16667"/>
            </a:avLst>
          </a:prstGeom>
          <a:solidFill>
            <a:schemeClr val="bg1">
              <a:lumMod val="60000"/>
              <a:lumOff val="40000"/>
            </a:schemeClr>
          </a:solidFill>
          <a:ln w="9525">
            <a:solidFill>
              <a:schemeClr val="bg2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Arial Narrow" pitchFamily="34" charset="0"/>
              </a:rPr>
              <a:t>Findability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Kelly-McCreary &amp; Associates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86200" y="1524000"/>
            <a:ext cx="4724400" cy="48006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quality</a:t>
            </a:r>
            <a:r>
              <a:rPr lang="en-US" dirty="0"/>
              <a:t> of the fit is driven by the quality of each finger's fit</a:t>
            </a:r>
          </a:p>
          <a:p>
            <a:r>
              <a:rPr lang="en-US" dirty="0"/>
              <a:t>If one finger doesn’t fit the entire glove has a poor fit</a:t>
            </a:r>
          </a:p>
          <a:p>
            <a:r>
              <a:rPr lang="en-US" dirty="0"/>
              <a:t>"Quality trees" help us evaluate the overall fitness of a problem and solution</a:t>
            </a:r>
          </a:p>
          <a:p>
            <a:r>
              <a:rPr lang="en-US" dirty="0"/>
              <a:t>Removes focus on a single dimension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 in Glove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B3308-7388-4834-8CF3-9219291794E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Kelly-McCreary &amp; Associates</a:t>
            </a:r>
            <a:endParaRPr lang="en-US" dirty="0"/>
          </a:p>
        </p:txBody>
      </p:sp>
      <p:pic>
        <p:nvPicPr>
          <p:cNvPr id="1026" name="Picture 2" descr="http://static.zoovy.com/img/cypherstyles/W555-H720-Bffffff-V1/H/hand_spin_glove_left_pal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752600"/>
            <a:ext cx="3171825" cy="41148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right metaphor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2236294-1A8B-4220-874E-3669EB5F1201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grpSp>
        <p:nvGrpSpPr>
          <p:cNvPr id="17" name="Group 92"/>
          <p:cNvGrpSpPr/>
          <p:nvPr/>
        </p:nvGrpSpPr>
        <p:grpSpPr>
          <a:xfrm>
            <a:off x="7239000" y="2286000"/>
            <a:ext cx="228600" cy="533400"/>
            <a:chOff x="6019800" y="4267200"/>
            <a:chExt cx="228600" cy="5334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94" name="Oval 93"/>
            <p:cNvSpPr/>
            <p:nvPr/>
          </p:nvSpPr>
          <p:spPr>
            <a:xfrm>
              <a:off x="6019800" y="4267200"/>
              <a:ext cx="228600" cy="228600"/>
            </a:xfrm>
            <a:prstGeom prst="ellips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95" name="Trapezoid 94"/>
            <p:cNvSpPr/>
            <p:nvPr/>
          </p:nvSpPr>
          <p:spPr>
            <a:xfrm>
              <a:off x="6019800" y="4495800"/>
              <a:ext cx="228600" cy="304800"/>
            </a:xfrm>
            <a:prstGeom prst="trapezoid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18" name="Group 89"/>
          <p:cNvGrpSpPr/>
          <p:nvPr/>
        </p:nvGrpSpPr>
        <p:grpSpPr>
          <a:xfrm>
            <a:off x="5943600" y="2286000"/>
            <a:ext cx="228600" cy="533400"/>
            <a:chOff x="6019800" y="4267200"/>
            <a:chExt cx="228600" cy="5334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91" name="Oval 90"/>
            <p:cNvSpPr/>
            <p:nvPr/>
          </p:nvSpPr>
          <p:spPr>
            <a:xfrm>
              <a:off x="6019800" y="4267200"/>
              <a:ext cx="228600" cy="228600"/>
            </a:xfrm>
            <a:prstGeom prst="ellips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92" name="Trapezoid 91"/>
            <p:cNvSpPr/>
            <p:nvPr/>
          </p:nvSpPr>
          <p:spPr>
            <a:xfrm>
              <a:off x="6019800" y="4495800"/>
              <a:ext cx="228600" cy="304800"/>
            </a:xfrm>
            <a:prstGeom prst="trapezoid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27" name="Group 86"/>
          <p:cNvGrpSpPr/>
          <p:nvPr/>
        </p:nvGrpSpPr>
        <p:grpSpPr>
          <a:xfrm>
            <a:off x="4648200" y="2286000"/>
            <a:ext cx="228600" cy="533400"/>
            <a:chOff x="6019800" y="4267200"/>
            <a:chExt cx="228600" cy="53340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8" name="Oval 87"/>
            <p:cNvSpPr/>
            <p:nvPr/>
          </p:nvSpPr>
          <p:spPr>
            <a:xfrm>
              <a:off x="6019800" y="4267200"/>
              <a:ext cx="228600" cy="228600"/>
            </a:xfrm>
            <a:prstGeom prst="ellipse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89" name="Trapezoid 88"/>
            <p:cNvSpPr/>
            <p:nvPr/>
          </p:nvSpPr>
          <p:spPr>
            <a:xfrm>
              <a:off x="6019800" y="4495800"/>
              <a:ext cx="228600" cy="304800"/>
            </a:xfrm>
            <a:prstGeom prst="trapezoid">
              <a:avLst/>
            </a:prstGeom>
            <a:grp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</p:grp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905000"/>
            <a:ext cx="31623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7" name="Group 5"/>
          <p:cNvGrpSpPr/>
          <p:nvPr/>
        </p:nvGrpSpPr>
        <p:grpSpPr>
          <a:xfrm>
            <a:off x="2200276" y="3007519"/>
            <a:ext cx="783430" cy="1057275"/>
            <a:chOff x="5638800" y="3046531"/>
            <a:chExt cx="773905" cy="1018263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t="56140"/>
            <a:stretch>
              <a:fillRect/>
            </a:stretch>
          </p:blipFill>
          <p:spPr bwMode="auto">
            <a:xfrm>
              <a:off x="5638800" y="3046531"/>
              <a:ext cx="773905" cy="477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t="8991" b="43859"/>
            <a:stretch>
              <a:fillRect/>
            </a:stretch>
          </p:blipFill>
          <p:spPr bwMode="auto">
            <a:xfrm>
              <a:off x="5638800" y="3326605"/>
              <a:ext cx="771525" cy="5119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l="9877" t="56141" r="50617" b="15789"/>
            <a:stretch>
              <a:fillRect/>
            </a:stretch>
          </p:blipFill>
          <p:spPr bwMode="auto">
            <a:xfrm>
              <a:off x="6057898" y="3048000"/>
              <a:ext cx="3048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 t="23026" b="43859"/>
            <a:stretch>
              <a:fillRect/>
            </a:stretch>
          </p:blipFill>
          <p:spPr bwMode="auto">
            <a:xfrm>
              <a:off x="5638800" y="3705225"/>
              <a:ext cx="771525" cy="359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038600"/>
            <a:ext cx="31908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5" cstate="print"/>
          <a:srcRect l="-1945"/>
          <a:stretch>
            <a:fillRect/>
          </a:stretch>
        </p:blipFill>
        <p:spPr bwMode="auto">
          <a:xfrm>
            <a:off x="609600" y="2971800"/>
            <a:ext cx="1573068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71800" y="2971800"/>
            <a:ext cx="8096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2133600" y="2926556"/>
            <a:ext cx="914400" cy="118824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191000" y="1981200"/>
            <a:ext cx="1219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Narrow" pitchFamily="34" charset="0"/>
              </a:rPr>
              <a:t>Customer A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86400" y="1981200"/>
            <a:ext cx="1219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Narrow" pitchFamily="34" charset="0"/>
              </a:rPr>
              <a:t>Customer B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781800" y="1981200"/>
            <a:ext cx="1219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 Narrow" pitchFamily="34" charset="0"/>
              </a:rPr>
              <a:t>Customer C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191000" y="2590800"/>
            <a:ext cx="1219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486400" y="2590800"/>
            <a:ext cx="1219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781800" y="2590800"/>
            <a:ext cx="1219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bg2"/>
              </a:solidFill>
              <a:latin typeface="Arial Narrow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191000" y="22860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334000" y="22860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486400" y="22860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629400" y="22860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781800" y="22860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924800" y="2286000"/>
            <a:ext cx="76200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grpSp>
        <p:nvGrpSpPr>
          <p:cNvPr id="47" name="Group 64"/>
          <p:cNvGrpSpPr/>
          <p:nvPr/>
        </p:nvGrpSpPr>
        <p:grpSpPr>
          <a:xfrm>
            <a:off x="4800600" y="2514600"/>
            <a:ext cx="228600" cy="533400"/>
            <a:chOff x="6019800" y="4267200"/>
            <a:chExt cx="228600" cy="533400"/>
          </a:xfrm>
        </p:grpSpPr>
        <p:sp>
          <p:nvSpPr>
            <p:cNvPr id="61" name="Oval 60"/>
            <p:cNvSpPr/>
            <p:nvPr/>
          </p:nvSpPr>
          <p:spPr>
            <a:xfrm>
              <a:off x="6019800" y="4267200"/>
              <a:ext cx="228600" cy="2286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sp>
          <p:nvSpPr>
            <p:cNvPr id="62" name="Trapezoid 61"/>
            <p:cNvSpPr/>
            <p:nvPr/>
          </p:nvSpPr>
          <p:spPr>
            <a:xfrm>
              <a:off x="6019800" y="4495800"/>
              <a:ext cx="228600" cy="304800"/>
            </a:xfrm>
            <a:prstGeom prst="trapezoid">
              <a:avLst/>
            </a:prstGeom>
            <a:solidFill>
              <a:schemeClr val="tx1"/>
            </a:solidFill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6" name="Group 85"/>
          <p:cNvGrpSpPr/>
          <p:nvPr/>
        </p:nvGrpSpPr>
        <p:grpSpPr>
          <a:xfrm>
            <a:off x="6096000" y="2514600"/>
            <a:ext cx="1828800" cy="2133600"/>
            <a:chOff x="5867400" y="2590800"/>
            <a:chExt cx="1828800" cy="2133600"/>
          </a:xfrm>
        </p:grpSpPr>
        <p:grpSp>
          <p:nvGrpSpPr>
            <p:cNvPr id="65" name="Group 36"/>
            <p:cNvGrpSpPr/>
            <p:nvPr/>
          </p:nvGrpSpPr>
          <p:grpSpPr>
            <a:xfrm>
              <a:off x="5867400" y="2590800"/>
              <a:ext cx="762000" cy="1066800"/>
              <a:chOff x="5638800" y="2743200"/>
              <a:chExt cx="762000" cy="1066800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5638800" y="27432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6" name="Trapezoid 15"/>
              <p:cNvSpPr/>
              <p:nvPr/>
            </p:nvSpPr>
            <p:spPr>
              <a:xfrm>
                <a:off x="5638800" y="2971800"/>
                <a:ext cx="228600" cy="304800"/>
              </a:xfrm>
              <a:prstGeom prst="trapezoid">
                <a:avLst/>
              </a:prstGeom>
              <a:solidFill>
                <a:schemeClr val="tx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715000" y="28194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0" name="Trapezoid 19"/>
              <p:cNvSpPr/>
              <p:nvPr/>
            </p:nvSpPr>
            <p:spPr>
              <a:xfrm>
                <a:off x="5715000" y="3048000"/>
                <a:ext cx="228600" cy="304800"/>
              </a:xfrm>
              <a:prstGeom prst="trapezoid">
                <a:avLst/>
              </a:prstGeom>
              <a:solidFill>
                <a:schemeClr val="tx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5791200" y="28956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2" name="Trapezoid 21"/>
              <p:cNvSpPr/>
              <p:nvPr/>
            </p:nvSpPr>
            <p:spPr>
              <a:xfrm>
                <a:off x="5791200" y="3124200"/>
                <a:ext cx="228600" cy="304800"/>
              </a:xfrm>
              <a:prstGeom prst="trapezoid">
                <a:avLst/>
              </a:prstGeom>
              <a:solidFill>
                <a:schemeClr val="tx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5867400" y="29718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4" name="Trapezoid 23"/>
              <p:cNvSpPr/>
              <p:nvPr/>
            </p:nvSpPr>
            <p:spPr>
              <a:xfrm>
                <a:off x="5867400" y="3200400"/>
                <a:ext cx="228600" cy="304800"/>
              </a:xfrm>
              <a:prstGeom prst="trapezoid">
                <a:avLst/>
              </a:prstGeom>
              <a:solidFill>
                <a:schemeClr val="tx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grpSp>
            <p:nvGrpSpPr>
              <p:cNvPr id="66" name="Group 26"/>
              <p:cNvGrpSpPr/>
              <p:nvPr/>
            </p:nvGrpSpPr>
            <p:grpSpPr>
              <a:xfrm>
                <a:off x="5943600" y="3048000"/>
                <a:ext cx="228600" cy="533400"/>
                <a:chOff x="6019800" y="3124200"/>
                <a:chExt cx="228600" cy="533400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6019800" y="3124200"/>
                  <a:ext cx="228600" cy="22860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6" name="Trapezoid 25"/>
                <p:cNvSpPr/>
                <p:nvPr/>
              </p:nvSpPr>
              <p:spPr>
                <a:xfrm>
                  <a:off x="6019800" y="3352800"/>
                  <a:ext cx="228600" cy="304800"/>
                </a:xfrm>
                <a:prstGeom prst="trapezoid">
                  <a:avLst/>
                </a:prstGeom>
                <a:solidFill>
                  <a:schemeClr val="tx1"/>
                </a:soli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2"/>
                    </a:solidFill>
                  </a:endParaRPr>
                </a:p>
              </p:txBody>
            </p:sp>
          </p:grpSp>
          <p:sp>
            <p:nvSpPr>
              <p:cNvPr id="28" name="Oval 27"/>
              <p:cNvSpPr/>
              <p:nvPr/>
            </p:nvSpPr>
            <p:spPr>
              <a:xfrm>
                <a:off x="6019800" y="31242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29" name="Trapezoid 28"/>
              <p:cNvSpPr/>
              <p:nvPr/>
            </p:nvSpPr>
            <p:spPr>
              <a:xfrm>
                <a:off x="6019800" y="3352800"/>
                <a:ext cx="228600" cy="304800"/>
              </a:xfrm>
              <a:prstGeom prst="trapezoid">
                <a:avLst/>
              </a:prstGeom>
              <a:solidFill>
                <a:schemeClr val="tx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6096000" y="32004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31" name="Trapezoid 30"/>
              <p:cNvSpPr/>
              <p:nvPr/>
            </p:nvSpPr>
            <p:spPr>
              <a:xfrm>
                <a:off x="6096000" y="3429000"/>
                <a:ext cx="228600" cy="304800"/>
              </a:xfrm>
              <a:prstGeom prst="trapezoid">
                <a:avLst/>
              </a:prstGeom>
              <a:solidFill>
                <a:schemeClr val="tx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172200" y="32766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33" name="Trapezoid 32"/>
              <p:cNvSpPr/>
              <p:nvPr/>
            </p:nvSpPr>
            <p:spPr>
              <a:xfrm>
                <a:off x="6172200" y="3505200"/>
                <a:ext cx="228600" cy="304800"/>
              </a:xfrm>
              <a:prstGeom prst="trapezoid">
                <a:avLst/>
              </a:prstGeom>
              <a:solidFill>
                <a:schemeClr val="tx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67" name="Group 68"/>
            <p:cNvGrpSpPr/>
            <p:nvPr/>
          </p:nvGrpSpPr>
          <p:grpSpPr>
            <a:xfrm>
              <a:off x="6477000" y="3200400"/>
              <a:ext cx="685800" cy="990600"/>
              <a:chOff x="5486400" y="3733800"/>
              <a:chExt cx="685800" cy="990600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5486400" y="37338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49" name="Trapezoid 48"/>
              <p:cNvSpPr/>
              <p:nvPr/>
            </p:nvSpPr>
            <p:spPr>
              <a:xfrm>
                <a:off x="5486400" y="3962400"/>
                <a:ext cx="228600" cy="304800"/>
              </a:xfrm>
              <a:prstGeom prst="trapezoid">
                <a:avLst/>
              </a:prstGeom>
              <a:solidFill>
                <a:schemeClr val="tx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5562600" y="3810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51" name="Trapezoid 50"/>
              <p:cNvSpPr/>
              <p:nvPr/>
            </p:nvSpPr>
            <p:spPr>
              <a:xfrm>
                <a:off x="5562600" y="4038600"/>
                <a:ext cx="228600" cy="304800"/>
              </a:xfrm>
              <a:prstGeom prst="trapezoid">
                <a:avLst/>
              </a:prstGeom>
              <a:solidFill>
                <a:schemeClr val="tx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5638800" y="38862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53" name="Trapezoid 52"/>
              <p:cNvSpPr/>
              <p:nvPr/>
            </p:nvSpPr>
            <p:spPr>
              <a:xfrm>
                <a:off x="5638800" y="4114800"/>
                <a:ext cx="228600" cy="304800"/>
              </a:xfrm>
              <a:prstGeom prst="trapezoid">
                <a:avLst/>
              </a:prstGeom>
              <a:solidFill>
                <a:schemeClr val="tx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5715000" y="39624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55" name="Trapezoid 54"/>
              <p:cNvSpPr/>
              <p:nvPr/>
            </p:nvSpPr>
            <p:spPr>
              <a:xfrm>
                <a:off x="5715000" y="4191000"/>
                <a:ext cx="228600" cy="304800"/>
              </a:xfrm>
              <a:prstGeom prst="trapezoid">
                <a:avLst/>
              </a:prstGeom>
              <a:solidFill>
                <a:schemeClr val="tx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grpSp>
            <p:nvGrpSpPr>
              <p:cNvPr id="68" name="Group 26"/>
              <p:cNvGrpSpPr/>
              <p:nvPr/>
            </p:nvGrpSpPr>
            <p:grpSpPr>
              <a:xfrm>
                <a:off x="5791200" y="4038600"/>
                <a:ext cx="228600" cy="533400"/>
                <a:chOff x="6019800" y="3124200"/>
                <a:chExt cx="228600" cy="533400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6019800" y="3124200"/>
                  <a:ext cx="228600" cy="22860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64" name="Trapezoid 63"/>
                <p:cNvSpPr/>
                <p:nvPr/>
              </p:nvSpPr>
              <p:spPr>
                <a:xfrm>
                  <a:off x="6019800" y="3352800"/>
                  <a:ext cx="228600" cy="304800"/>
                </a:xfrm>
                <a:prstGeom prst="trapezoid">
                  <a:avLst/>
                </a:prstGeom>
                <a:solidFill>
                  <a:schemeClr val="tx1"/>
                </a:soli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2"/>
                    </a:solidFill>
                  </a:endParaRPr>
                </a:p>
              </p:txBody>
            </p:sp>
          </p:grpSp>
          <p:sp>
            <p:nvSpPr>
              <p:cNvPr id="57" name="Oval 56"/>
              <p:cNvSpPr/>
              <p:nvPr/>
            </p:nvSpPr>
            <p:spPr>
              <a:xfrm>
                <a:off x="5867400" y="41148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58" name="Trapezoid 57"/>
              <p:cNvSpPr/>
              <p:nvPr/>
            </p:nvSpPr>
            <p:spPr>
              <a:xfrm>
                <a:off x="5867400" y="4343400"/>
                <a:ext cx="228600" cy="304800"/>
              </a:xfrm>
              <a:prstGeom prst="trapezoid">
                <a:avLst/>
              </a:prstGeom>
              <a:solidFill>
                <a:schemeClr val="tx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5943600" y="4191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60" name="Trapezoid 59"/>
              <p:cNvSpPr/>
              <p:nvPr/>
            </p:nvSpPr>
            <p:spPr>
              <a:xfrm>
                <a:off x="5943600" y="4419600"/>
                <a:ext cx="228600" cy="304800"/>
              </a:xfrm>
              <a:prstGeom prst="trapezoid">
                <a:avLst/>
              </a:prstGeom>
              <a:solidFill>
                <a:schemeClr val="tx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69" name="Group 69"/>
            <p:cNvGrpSpPr/>
            <p:nvPr/>
          </p:nvGrpSpPr>
          <p:grpSpPr>
            <a:xfrm>
              <a:off x="7010400" y="3733800"/>
              <a:ext cx="685800" cy="990600"/>
              <a:chOff x="5486400" y="3733800"/>
              <a:chExt cx="685800" cy="990600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5486400" y="37338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72" name="Trapezoid 71"/>
              <p:cNvSpPr/>
              <p:nvPr/>
            </p:nvSpPr>
            <p:spPr>
              <a:xfrm>
                <a:off x="5486400" y="3962400"/>
                <a:ext cx="228600" cy="304800"/>
              </a:xfrm>
              <a:prstGeom prst="trapezoid">
                <a:avLst/>
              </a:prstGeom>
              <a:solidFill>
                <a:schemeClr val="tx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5562600" y="3810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74" name="Trapezoid 73"/>
              <p:cNvSpPr/>
              <p:nvPr/>
            </p:nvSpPr>
            <p:spPr>
              <a:xfrm>
                <a:off x="5562600" y="4038600"/>
                <a:ext cx="228600" cy="304800"/>
              </a:xfrm>
              <a:prstGeom prst="trapezoid">
                <a:avLst/>
              </a:prstGeom>
              <a:solidFill>
                <a:schemeClr val="tx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5638800" y="38862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76" name="Trapezoid 75"/>
              <p:cNvSpPr/>
              <p:nvPr/>
            </p:nvSpPr>
            <p:spPr>
              <a:xfrm>
                <a:off x="5638800" y="4114800"/>
                <a:ext cx="228600" cy="304800"/>
              </a:xfrm>
              <a:prstGeom prst="trapezoid">
                <a:avLst/>
              </a:prstGeom>
              <a:solidFill>
                <a:schemeClr val="tx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5715000" y="39624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78" name="Trapezoid 77"/>
              <p:cNvSpPr/>
              <p:nvPr/>
            </p:nvSpPr>
            <p:spPr>
              <a:xfrm>
                <a:off x="5715000" y="4191000"/>
                <a:ext cx="228600" cy="304800"/>
              </a:xfrm>
              <a:prstGeom prst="trapezoid">
                <a:avLst/>
              </a:prstGeom>
              <a:solidFill>
                <a:schemeClr val="tx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grpSp>
            <p:nvGrpSpPr>
              <p:cNvPr id="70" name="Group 26"/>
              <p:cNvGrpSpPr/>
              <p:nvPr/>
            </p:nvGrpSpPr>
            <p:grpSpPr>
              <a:xfrm>
                <a:off x="5791200" y="4038600"/>
                <a:ext cx="228600" cy="533400"/>
                <a:chOff x="6019800" y="3124200"/>
                <a:chExt cx="228600" cy="533400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6019800" y="3124200"/>
                  <a:ext cx="228600" cy="22860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85" name="Trapezoid 84"/>
                <p:cNvSpPr/>
                <p:nvPr/>
              </p:nvSpPr>
              <p:spPr>
                <a:xfrm>
                  <a:off x="6019800" y="3352800"/>
                  <a:ext cx="228600" cy="304800"/>
                </a:xfrm>
                <a:prstGeom prst="trapezoid">
                  <a:avLst/>
                </a:prstGeom>
                <a:solidFill>
                  <a:schemeClr val="tx1"/>
                </a:solidFill>
                <a:ln w="1270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2"/>
                    </a:solidFill>
                  </a:endParaRPr>
                </a:p>
              </p:txBody>
            </p:sp>
          </p:grpSp>
          <p:sp>
            <p:nvSpPr>
              <p:cNvPr id="80" name="Oval 79"/>
              <p:cNvSpPr/>
              <p:nvPr/>
            </p:nvSpPr>
            <p:spPr>
              <a:xfrm>
                <a:off x="5867400" y="41148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81" name="Trapezoid 80"/>
              <p:cNvSpPr/>
              <p:nvPr/>
            </p:nvSpPr>
            <p:spPr>
              <a:xfrm>
                <a:off x="5867400" y="4343400"/>
                <a:ext cx="228600" cy="304800"/>
              </a:xfrm>
              <a:prstGeom prst="trapezoid">
                <a:avLst/>
              </a:prstGeom>
              <a:solidFill>
                <a:schemeClr val="tx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5943600" y="4191000"/>
                <a:ext cx="228600" cy="2286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sp>
            <p:nvSpPr>
              <p:cNvPr id="83" name="Trapezoid 82"/>
              <p:cNvSpPr/>
              <p:nvPr/>
            </p:nvSpPr>
            <p:spPr>
              <a:xfrm>
                <a:off x="5943600" y="4419600"/>
                <a:ext cx="228600" cy="304800"/>
              </a:xfrm>
              <a:prstGeom prst="trapezoid">
                <a:avLst/>
              </a:prstGeom>
              <a:solidFill>
                <a:schemeClr val="tx1"/>
              </a:solidFill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</p:grpSp>
      </p:grpSp>
      <p:cxnSp>
        <p:nvCxnSpPr>
          <p:cNvPr id="97" name="Straight Arrow Connector 96"/>
          <p:cNvCxnSpPr/>
          <p:nvPr/>
        </p:nvCxnSpPr>
        <p:spPr>
          <a:xfrm flipH="1" flipV="1">
            <a:off x="3048000" y="3657600"/>
            <a:ext cx="990600" cy="60960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3962400" y="4191000"/>
            <a:ext cx="281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Bradley Hand ITC" pitchFamily="66" charset="0"/>
              </a:rPr>
              <a:t>This customer is running a report that takes a long time to run on a single system.  If we used a NoSQL solution the report would be evenly distributed on all servers and runs in 1/12 the time.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3962400" y="3124200"/>
            <a:ext cx="228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Bradley Hand ITC" pitchFamily="66" charset="0"/>
              </a:rPr>
              <a:t>This is like the situation when many people are forced to go to the longest line  even when other agents are not busy.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371600" y="1600200"/>
            <a:ext cx="1996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Arial Narrow" pitchFamily="34" charset="0"/>
              </a:rPr>
              <a:t>CPU Utilization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4953000" y="1524000"/>
            <a:ext cx="2133600" cy="381000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Arial Narrow" pitchFamily="34" charset="0"/>
              </a:rPr>
              <a:t>Airline Checkin</a:t>
            </a:r>
          </a:p>
        </p:txBody>
      </p:sp>
      <p:sp>
        <p:nvSpPr>
          <p:cNvPr id="98" name="Footer Placeholder 9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Kelly-McCreary &amp; Associates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990600"/>
          </a:xfrm>
        </p:spPr>
        <p:txBody>
          <a:bodyPr/>
          <a:lstStyle/>
          <a:p>
            <a:r>
              <a:rPr lang="en-US" dirty="0"/>
              <a:t>Requirements by threat type (DOS, Injection, Internal, Social Engineering)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focus of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B3308-7388-4834-8CF3-9219291794E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Kelly-McCreary &amp; Associates</a:t>
            </a:r>
            <a:endParaRPr lang="en-US" dirty="0"/>
          </a:p>
        </p:txBody>
      </p:sp>
      <p:cxnSp>
        <p:nvCxnSpPr>
          <p:cNvPr id="6" name="AutoShape 53"/>
          <p:cNvCxnSpPr>
            <a:cxnSpLocks noChangeShapeType="1"/>
            <a:stCxn id="7" idx="3"/>
            <a:endCxn id="10" idx="1"/>
          </p:cNvCxnSpPr>
          <p:nvPr/>
        </p:nvCxnSpPr>
        <p:spPr bwMode="auto">
          <a:xfrm flipV="1">
            <a:off x="2201968" y="3433273"/>
            <a:ext cx="533400" cy="224327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</p:cxnSp>
      <p:sp>
        <p:nvSpPr>
          <p:cNvPr id="7" name="AutoShape 27"/>
          <p:cNvSpPr>
            <a:spLocks noChangeArrowheads="1"/>
          </p:cNvSpPr>
          <p:nvPr/>
        </p:nvSpPr>
        <p:spPr bwMode="auto">
          <a:xfrm>
            <a:off x="525568" y="3352800"/>
            <a:ext cx="1676400" cy="6096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28575">
            <a:solidFill>
              <a:schemeClr val="bg2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3200" dirty="0">
                <a:solidFill>
                  <a:schemeClr val="bg2"/>
                </a:solidFill>
              </a:rPr>
              <a:t>Security</a:t>
            </a:r>
          </a:p>
        </p:txBody>
      </p:sp>
      <p:sp>
        <p:nvSpPr>
          <p:cNvPr id="8" name="AutoShape 41"/>
          <p:cNvSpPr>
            <a:spLocks noChangeArrowheads="1"/>
          </p:cNvSpPr>
          <p:nvPr/>
        </p:nvSpPr>
        <p:spPr bwMode="auto">
          <a:xfrm>
            <a:off x="2743200" y="2819400"/>
            <a:ext cx="1820967" cy="313346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28575">
            <a:solidFill>
              <a:schemeClr val="bg2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800" dirty="0">
                <a:solidFill>
                  <a:schemeClr val="bg2"/>
                </a:solidFill>
              </a:rPr>
              <a:t>Authentication</a:t>
            </a:r>
          </a:p>
        </p:txBody>
      </p:sp>
      <p:cxnSp>
        <p:nvCxnSpPr>
          <p:cNvPr id="9" name="AutoShape 54"/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2201968" y="2976073"/>
            <a:ext cx="541232" cy="681527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</p:cxnSp>
      <p:sp>
        <p:nvSpPr>
          <p:cNvPr id="10" name="AutoShape 58"/>
          <p:cNvSpPr>
            <a:spLocks noChangeArrowheads="1"/>
          </p:cNvSpPr>
          <p:nvPr/>
        </p:nvSpPr>
        <p:spPr bwMode="auto">
          <a:xfrm>
            <a:off x="2735368" y="3276600"/>
            <a:ext cx="1820967" cy="313346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28575">
            <a:solidFill>
              <a:schemeClr val="bg2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solidFill>
                  <a:schemeClr val="bg2"/>
                </a:solidFill>
              </a:rPr>
              <a:t>Authorization</a:t>
            </a:r>
          </a:p>
        </p:txBody>
      </p:sp>
      <p:cxnSp>
        <p:nvCxnSpPr>
          <p:cNvPr id="11" name="AutoShape 59"/>
          <p:cNvCxnSpPr>
            <a:cxnSpLocks noChangeShapeType="1"/>
            <a:stCxn id="7" idx="3"/>
            <a:endCxn id="10" idx="1"/>
          </p:cNvCxnSpPr>
          <p:nvPr/>
        </p:nvCxnSpPr>
        <p:spPr bwMode="auto">
          <a:xfrm flipV="1">
            <a:off x="2201968" y="3433273"/>
            <a:ext cx="533400" cy="224327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</p:cxnSp>
      <p:sp>
        <p:nvSpPr>
          <p:cNvPr id="17" name="AutoShape 58"/>
          <p:cNvSpPr>
            <a:spLocks noChangeArrowheads="1"/>
          </p:cNvSpPr>
          <p:nvPr/>
        </p:nvSpPr>
        <p:spPr bwMode="auto">
          <a:xfrm>
            <a:off x="2735368" y="3733800"/>
            <a:ext cx="1820967" cy="313346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28575">
            <a:solidFill>
              <a:schemeClr val="bg2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solidFill>
                  <a:schemeClr val="bg2"/>
                </a:solidFill>
              </a:rPr>
              <a:t>Audit</a:t>
            </a:r>
          </a:p>
        </p:txBody>
      </p:sp>
      <p:sp>
        <p:nvSpPr>
          <p:cNvPr id="18" name="AutoShape 58"/>
          <p:cNvSpPr>
            <a:spLocks noChangeArrowheads="1"/>
          </p:cNvSpPr>
          <p:nvPr/>
        </p:nvSpPr>
        <p:spPr bwMode="auto">
          <a:xfrm>
            <a:off x="2735368" y="4191000"/>
            <a:ext cx="1820967" cy="313346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28575">
            <a:solidFill>
              <a:schemeClr val="bg2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solidFill>
                  <a:schemeClr val="bg2"/>
                </a:solidFill>
              </a:rPr>
              <a:t>Encryption</a:t>
            </a:r>
          </a:p>
        </p:txBody>
      </p:sp>
      <p:cxnSp>
        <p:nvCxnSpPr>
          <p:cNvPr id="22" name="AutoShape 59"/>
          <p:cNvCxnSpPr>
            <a:cxnSpLocks noChangeShapeType="1"/>
            <a:stCxn id="7" idx="3"/>
            <a:endCxn id="17" idx="1"/>
          </p:cNvCxnSpPr>
          <p:nvPr/>
        </p:nvCxnSpPr>
        <p:spPr bwMode="auto">
          <a:xfrm>
            <a:off x="2201968" y="3657600"/>
            <a:ext cx="533400" cy="2328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24" name="AutoShape 59"/>
          <p:cNvCxnSpPr>
            <a:cxnSpLocks noChangeShapeType="1"/>
            <a:stCxn id="7" idx="3"/>
            <a:endCxn id="18" idx="1"/>
          </p:cNvCxnSpPr>
          <p:nvPr/>
        </p:nvCxnSpPr>
        <p:spPr bwMode="auto">
          <a:xfrm>
            <a:off x="2201968" y="3657600"/>
            <a:ext cx="533400" cy="6900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</p:cxnSp>
      <p:sp>
        <p:nvSpPr>
          <p:cNvPr id="31" name="TextBox 30"/>
          <p:cNvSpPr txBox="1"/>
          <p:nvPr/>
        </p:nvSpPr>
        <p:spPr>
          <a:xfrm>
            <a:off x="4724400" y="2835532"/>
            <a:ext cx="3124200" cy="338554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kern="0" dirty="0">
                <a:solidFill>
                  <a:schemeClr val="bg2"/>
                </a:solidFill>
                <a:latin typeface="Arial Narrow" pitchFamily="34" charset="0"/>
                <a:ea typeface="Arial" charset="0"/>
                <a:cs typeface="Arial"/>
              </a:rPr>
              <a:t>Validating users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24400" y="3307378"/>
            <a:ext cx="3124200" cy="338554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kern="0" dirty="0">
                <a:solidFill>
                  <a:schemeClr val="bg2"/>
                </a:solidFill>
                <a:latin typeface="Arial Narrow" pitchFamily="34" charset="0"/>
                <a:ea typeface="Arial" charset="0"/>
                <a:cs typeface="Arial"/>
              </a:rPr>
              <a:t>Granting access rights to resources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24400" y="3688378"/>
            <a:ext cx="3200400" cy="338554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kern="0" dirty="0">
                <a:solidFill>
                  <a:schemeClr val="bg2"/>
                </a:solidFill>
                <a:latin typeface="Arial Narrow" pitchFamily="34" charset="0"/>
                <a:ea typeface="Arial" charset="0"/>
                <a:cs typeface="Arial"/>
              </a:rPr>
              <a:t>Who changed what and when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24400" y="4145578"/>
            <a:ext cx="3276859" cy="338554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kern="0" dirty="0">
                <a:solidFill>
                  <a:schemeClr val="bg2"/>
                </a:solidFill>
                <a:latin typeface="Arial Narrow" pitchFamily="34" charset="0"/>
                <a:ea typeface="Arial" charset="0"/>
                <a:cs typeface="Arial"/>
              </a:rPr>
              <a:t>Encrypting/signing data within a database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4495800"/>
            <a:ext cx="8229600" cy="1828800"/>
          </a:xfrm>
        </p:spPr>
        <p:txBody>
          <a:bodyPr/>
          <a:lstStyle/>
          <a:p>
            <a:r>
              <a:rPr lang="en-US" dirty="0"/>
              <a:t>The ability to share code between other NoSQL databases (even within the same type) is </a:t>
            </a:r>
            <a:r>
              <a:rPr lang="en-US" b="1" dirty="0"/>
              <a:t>very</a:t>
            </a:r>
            <a:r>
              <a:rPr lang="en-US" dirty="0"/>
              <a:t> limited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Problem: Standards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B3308-7388-4834-8CF3-9219291794E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Kelly-McCreary &amp; Associates</a:t>
            </a:r>
            <a:endParaRPr lang="en-US" dirty="0"/>
          </a:p>
        </p:txBody>
      </p:sp>
      <p:cxnSp>
        <p:nvCxnSpPr>
          <p:cNvPr id="6" name="AutoShape 53"/>
          <p:cNvCxnSpPr>
            <a:cxnSpLocks noChangeShapeType="1"/>
            <a:stCxn id="7" idx="3"/>
            <a:endCxn id="10" idx="1"/>
          </p:cNvCxnSpPr>
          <p:nvPr/>
        </p:nvCxnSpPr>
        <p:spPr bwMode="auto">
          <a:xfrm flipV="1">
            <a:off x="2354368" y="2595073"/>
            <a:ext cx="533400" cy="224327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</p:cxnSp>
      <p:sp>
        <p:nvSpPr>
          <p:cNvPr id="7" name="AutoShape 27"/>
          <p:cNvSpPr>
            <a:spLocks noChangeArrowheads="1"/>
          </p:cNvSpPr>
          <p:nvPr/>
        </p:nvSpPr>
        <p:spPr bwMode="auto">
          <a:xfrm>
            <a:off x="381000" y="2514600"/>
            <a:ext cx="1973368" cy="6096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28575">
            <a:solidFill>
              <a:schemeClr val="bg2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3200" dirty="0">
                <a:solidFill>
                  <a:schemeClr val="bg2"/>
                </a:solidFill>
              </a:rPr>
              <a:t>Portability</a:t>
            </a:r>
          </a:p>
        </p:txBody>
      </p:sp>
      <p:sp>
        <p:nvSpPr>
          <p:cNvPr id="8" name="AutoShape 41"/>
          <p:cNvSpPr>
            <a:spLocks noChangeArrowheads="1"/>
          </p:cNvSpPr>
          <p:nvPr/>
        </p:nvSpPr>
        <p:spPr bwMode="auto">
          <a:xfrm>
            <a:off x="2895600" y="1981200"/>
            <a:ext cx="1820967" cy="313346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28575">
            <a:solidFill>
              <a:schemeClr val="bg2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1800" dirty="0">
                <a:solidFill>
                  <a:schemeClr val="bg2"/>
                </a:solidFill>
              </a:rPr>
              <a:t>Port to other DB</a:t>
            </a:r>
          </a:p>
        </p:txBody>
      </p:sp>
      <p:cxnSp>
        <p:nvCxnSpPr>
          <p:cNvPr id="9" name="AutoShape 54"/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2354368" y="2137873"/>
            <a:ext cx="541232" cy="681527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</p:cxnSp>
      <p:sp>
        <p:nvSpPr>
          <p:cNvPr id="10" name="AutoShape 58"/>
          <p:cNvSpPr>
            <a:spLocks noChangeArrowheads="1"/>
          </p:cNvSpPr>
          <p:nvPr/>
        </p:nvSpPr>
        <p:spPr bwMode="auto">
          <a:xfrm>
            <a:off x="2887768" y="2438400"/>
            <a:ext cx="1820967" cy="313346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28575">
            <a:solidFill>
              <a:schemeClr val="bg2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solidFill>
                  <a:schemeClr val="bg2"/>
                </a:solidFill>
              </a:rPr>
              <a:t>Share code</a:t>
            </a:r>
          </a:p>
        </p:txBody>
      </p:sp>
      <p:cxnSp>
        <p:nvCxnSpPr>
          <p:cNvPr id="11" name="AutoShape 59"/>
          <p:cNvCxnSpPr>
            <a:cxnSpLocks noChangeShapeType="1"/>
            <a:stCxn id="7" idx="3"/>
            <a:endCxn id="10" idx="1"/>
          </p:cNvCxnSpPr>
          <p:nvPr/>
        </p:nvCxnSpPr>
        <p:spPr bwMode="auto">
          <a:xfrm flipV="1">
            <a:off x="2354368" y="2595073"/>
            <a:ext cx="533400" cy="224327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</p:cxnSp>
      <p:sp>
        <p:nvSpPr>
          <p:cNvPr id="12" name="AutoShape 58"/>
          <p:cNvSpPr>
            <a:spLocks noChangeArrowheads="1"/>
          </p:cNvSpPr>
          <p:nvPr/>
        </p:nvSpPr>
        <p:spPr bwMode="auto">
          <a:xfrm>
            <a:off x="2887768" y="2895600"/>
            <a:ext cx="1820967" cy="313346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28575">
            <a:solidFill>
              <a:schemeClr val="bg2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solidFill>
                  <a:schemeClr val="bg2"/>
                </a:solidFill>
              </a:rPr>
              <a:t>Reuse</a:t>
            </a:r>
          </a:p>
        </p:txBody>
      </p:sp>
      <p:sp>
        <p:nvSpPr>
          <p:cNvPr id="13" name="AutoShape 58"/>
          <p:cNvSpPr>
            <a:spLocks noChangeArrowheads="1"/>
          </p:cNvSpPr>
          <p:nvPr/>
        </p:nvSpPr>
        <p:spPr bwMode="auto">
          <a:xfrm>
            <a:off x="2887768" y="3352800"/>
            <a:ext cx="1820967" cy="313346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28575">
            <a:solidFill>
              <a:schemeClr val="bg2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solidFill>
                  <a:schemeClr val="bg2"/>
                </a:solidFill>
              </a:rPr>
              <a:t>Training</a:t>
            </a:r>
          </a:p>
        </p:txBody>
      </p:sp>
      <p:cxnSp>
        <p:nvCxnSpPr>
          <p:cNvPr id="14" name="AutoShape 59"/>
          <p:cNvCxnSpPr>
            <a:cxnSpLocks noChangeShapeType="1"/>
            <a:stCxn id="7" idx="3"/>
            <a:endCxn id="12" idx="1"/>
          </p:cNvCxnSpPr>
          <p:nvPr/>
        </p:nvCxnSpPr>
        <p:spPr bwMode="auto">
          <a:xfrm>
            <a:off x="2354368" y="2819400"/>
            <a:ext cx="533400" cy="2328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15" name="AutoShape 59"/>
          <p:cNvCxnSpPr>
            <a:cxnSpLocks noChangeShapeType="1"/>
            <a:stCxn id="7" idx="3"/>
            <a:endCxn id="13" idx="1"/>
          </p:cNvCxnSpPr>
          <p:nvPr/>
        </p:nvCxnSpPr>
        <p:spPr bwMode="auto">
          <a:xfrm>
            <a:off x="2354368" y="2819400"/>
            <a:ext cx="533400" cy="690073"/>
          </a:xfrm>
          <a:prstGeom prst="straightConnector1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</p:spPr>
      </p:cxnSp>
      <p:sp>
        <p:nvSpPr>
          <p:cNvPr id="16" name="TextBox 15"/>
          <p:cNvSpPr txBox="1"/>
          <p:nvPr/>
        </p:nvSpPr>
        <p:spPr>
          <a:xfrm>
            <a:off x="4800600" y="1981200"/>
            <a:ext cx="4191000" cy="338554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kern="0" dirty="0">
                <a:solidFill>
                  <a:schemeClr val="bg2"/>
                </a:solidFill>
                <a:latin typeface="Arial Narrow" pitchFamily="34" charset="0"/>
                <a:ea typeface="Arial" charset="0"/>
                <a:cs typeface="Arial"/>
              </a:rPr>
              <a:t>Ability to port applications to other NoSQL databases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76800" y="2469178"/>
            <a:ext cx="3657600" cy="338554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kern="0" dirty="0">
                <a:solidFill>
                  <a:schemeClr val="bg2"/>
                </a:solidFill>
                <a:latin typeface="Arial Narrow" pitchFamily="34" charset="0"/>
                <a:ea typeface="Arial" charset="0"/>
                <a:cs typeface="Arial"/>
              </a:rPr>
              <a:t>Ability to share code with other databases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76800" y="2850178"/>
            <a:ext cx="3657600" cy="338554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kern="0" dirty="0">
                <a:solidFill>
                  <a:schemeClr val="bg2"/>
                </a:solidFill>
                <a:latin typeface="Arial Narrow" pitchFamily="34" charset="0"/>
                <a:ea typeface="Arial" charset="0"/>
                <a:cs typeface="Arial"/>
              </a:rPr>
              <a:t>Ability to reuse code from other databases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76800" y="3307378"/>
            <a:ext cx="3509294" cy="338554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marL="342900" marR="0" indent="-34290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kern="0" dirty="0">
                <a:solidFill>
                  <a:schemeClr val="bg2"/>
                </a:solidFill>
                <a:latin typeface="Arial Narrow" pitchFamily="34" charset="0"/>
                <a:ea typeface="Arial" charset="0"/>
                <a:cs typeface="Arial"/>
              </a:rPr>
              <a:t>Ability to reuse training from other databases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C9057A7-6560-4ACF-A47A-082CC475B20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pic>
        <p:nvPicPr>
          <p:cNvPr id="1026" name="Picture 2" descr="D:\ws\manning-nosql\ch12-images\quality-tree-v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533400"/>
            <a:ext cx="4886325" cy="6069012"/>
          </a:xfrm>
          <a:prstGeom prst="rect">
            <a:avLst/>
          </a:prstGeom>
          <a:noFill/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Kelly-McCreary &amp; Associates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Using Quality Trees to Communicate Risk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>
              <a:defRPr/>
            </a:pPr>
            <a:fld id="{52236294-1A8B-4220-874E-3669EB5F1201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43" name="AutoShape 27"/>
          <p:cNvSpPr>
            <a:spLocks noChangeArrowheads="1"/>
          </p:cNvSpPr>
          <p:nvPr/>
        </p:nvSpPr>
        <p:spPr bwMode="auto">
          <a:xfrm>
            <a:off x="533400" y="3276600"/>
            <a:ext cx="1295400" cy="457200"/>
          </a:xfrm>
          <a:prstGeom prst="roundRect">
            <a:avLst>
              <a:gd name="adj" fmla="val 16667"/>
            </a:avLst>
          </a:prstGeom>
          <a:solidFill>
            <a:srgbClr val="CA945E"/>
          </a:solidFill>
          <a:ln w="28575">
            <a:solidFill>
              <a:schemeClr val="bg2"/>
            </a:solidFill>
            <a:prstDash val="lgDashDot"/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sz="1400" b="1" dirty="0">
                <a:solidFill>
                  <a:schemeClr val="bg2"/>
                </a:solidFill>
                <a:latin typeface="Arial Narrow" pitchFamily="34" charset="0"/>
              </a:rPr>
              <a:t>Portability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4800" y="5257800"/>
            <a:ext cx="335280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Only some roles can update some records (H, L)</a:t>
            </a:r>
          </a:p>
        </p:txBody>
      </p:sp>
      <p:grpSp>
        <p:nvGrpSpPr>
          <p:cNvPr id="5" name="Group 43"/>
          <p:cNvGrpSpPr/>
          <p:nvPr/>
        </p:nvGrpSpPr>
        <p:grpSpPr>
          <a:xfrm>
            <a:off x="1600200" y="3810000"/>
            <a:ext cx="169984" cy="249114"/>
            <a:chOff x="7619999" y="2209801"/>
            <a:chExt cx="304801" cy="380999"/>
          </a:xfrm>
        </p:grpSpPr>
        <p:sp>
          <p:nvSpPr>
            <p:cNvPr id="45" name="Rectangle 44"/>
            <p:cNvSpPr/>
            <p:nvPr/>
          </p:nvSpPr>
          <p:spPr>
            <a:xfrm>
              <a:off x="7619999" y="2209801"/>
              <a:ext cx="304801" cy="22859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7619999" y="2209801"/>
              <a:ext cx="1" cy="380999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AutoShape 5"/>
          <p:cNvSpPr>
            <a:spLocks noChangeArrowheads="1"/>
          </p:cNvSpPr>
          <p:nvPr/>
        </p:nvSpPr>
        <p:spPr bwMode="auto">
          <a:xfrm>
            <a:off x="533400" y="1676400"/>
            <a:ext cx="1295400" cy="4572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9050">
            <a:solidFill>
              <a:schemeClr val="bg2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Arial Narrow" pitchFamily="34" charset="0"/>
              </a:rPr>
              <a:t>Availability</a:t>
            </a:r>
          </a:p>
        </p:txBody>
      </p:sp>
      <p:sp>
        <p:nvSpPr>
          <p:cNvPr id="48" name="AutoShape 6"/>
          <p:cNvSpPr>
            <a:spLocks noChangeArrowheads="1"/>
          </p:cNvSpPr>
          <p:nvPr/>
        </p:nvSpPr>
        <p:spPr bwMode="auto">
          <a:xfrm>
            <a:off x="533400" y="2209800"/>
            <a:ext cx="1295400" cy="457200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19050">
            <a:solidFill>
              <a:schemeClr val="bg2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Arial Narrow" pitchFamily="34" charset="0"/>
              </a:rPr>
              <a:t>Scalability</a:t>
            </a:r>
          </a:p>
        </p:txBody>
      </p:sp>
      <p:sp>
        <p:nvSpPr>
          <p:cNvPr id="49" name="AutoShape 7"/>
          <p:cNvSpPr>
            <a:spLocks noChangeArrowheads="1"/>
          </p:cNvSpPr>
          <p:nvPr/>
        </p:nvSpPr>
        <p:spPr bwMode="auto">
          <a:xfrm>
            <a:off x="533400" y="2743200"/>
            <a:ext cx="1295400" cy="457200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19050">
            <a:solidFill>
              <a:schemeClr val="bg2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Arial Narrow" pitchFamily="34" charset="0"/>
              </a:rPr>
              <a:t>Maintainability</a:t>
            </a:r>
          </a:p>
        </p:txBody>
      </p:sp>
      <p:sp>
        <p:nvSpPr>
          <p:cNvPr id="50" name="AutoShape 8"/>
          <p:cNvSpPr>
            <a:spLocks noChangeArrowheads="1"/>
          </p:cNvSpPr>
          <p:nvPr/>
        </p:nvSpPr>
        <p:spPr bwMode="auto">
          <a:xfrm>
            <a:off x="533400" y="3810000"/>
            <a:ext cx="1295400" cy="4572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28575">
            <a:solidFill>
              <a:schemeClr val="bg2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1400" b="1">
                <a:solidFill>
                  <a:schemeClr val="bg2"/>
                </a:solidFill>
                <a:latin typeface="Arial Narrow" pitchFamily="34" charset="0"/>
              </a:rPr>
              <a:t>Affordability</a:t>
            </a:r>
          </a:p>
        </p:txBody>
      </p:sp>
      <p:sp>
        <p:nvSpPr>
          <p:cNvPr id="51" name="AutoShape 9"/>
          <p:cNvSpPr>
            <a:spLocks noChangeArrowheads="1"/>
          </p:cNvSpPr>
          <p:nvPr/>
        </p:nvSpPr>
        <p:spPr bwMode="auto">
          <a:xfrm>
            <a:off x="533400" y="4343400"/>
            <a:ext cx="1295400" cy="4572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bg2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Arial Narrow" pitchFamily="34" charset="0"/>
              </a:rPr>
              <a:t>Interoperability</a:t>
            </a:r>
          </a:p>
        </p:txBody>
      </p:sp>
      <p:sp>
        <p:nvSpPr>
          <p:cNvPr id="52" name="AutoShape 10"/>
          <p:cNvSpPr>
            <a:spLocks noChangeArrowheads="1"/>
          </p:cNvSpPr>
          <p:nvPr/>
        </p:nvSpPr>
        <p:spPr bwMode="auto">
          <a:xfrm>
            <a:off x="533400" y="4876800"/>
            <a:ext cx="1295400" cy="457200"/>
          </a:xfrm>
          <a:prstGeom prst="roundRect">
            <a:avLst>
              <a:gd name="adj" fmla="val 16667"/>
            </a:avLst>
          </a:prstGeom>
          <a:solidFill>
            <a:srgbClr val="9999FF"/>
          </a:solidFill>
          <a:ln w="28575">
            <a:solidFill>
              <a:schemeClr val="bg2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Arial Narrow" pitchFamily="34" charset="0"/>
              </a:rPr>
              <a:t>Sustainability</a:t>
            </a:r>
          </a:p>
        </p:txBody>
      </p:sp>
      <p:sp>
        <p:nvSpPr>
          <p:cNvPr id="53" name="AutoShape 27"/>
          <p:cNvSpPr>
            <a:spLocks noChangeArrowheads="1"/>
          </p:cNvSpPr>
          <p:nvPr/>
        </p:nvSpPr>
        <p:spPr bwMode="auto">
          <a:xfrm>
            <a:off x="533400" y="5410200"/>
            <a:ext cx="1295400" cy="4572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28575">
            <a:solidFill>
              <a:schemeClr val="bg2"/>
            </a:solidFill>
            <a:prstDash val="sysDash"/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r>
              <a:rPr lang="en-US" sz="1400" b="1" dirty="0">
                <a:solidFill>
                  <a:schemeClr val="bg2"/>
                </a:solidFill>
                <a:latin typeface="Arial Narrow" pitchFamily="34" charset="0"/>
              </a:rPr>
              <a:t>Security</a:t>
            </a:r>
          </a:p>
        </p:txBody>
      </p:sp>
      <p:sp>
        <p:nvSpPr>
          <p:cNvPr id="54" name="AutoShape 27"/>
          <p:cNvSpPr>
            <a:spLocks noChangeArrowheads="1"/>
          </p:cNvSpPr>
          <p:nvPr/>
        </p:nvSpPr>
        <p:spPr bwMode="auto">
          <a:xfrm>
            <a:off x="2286000" y="5715000"/>
            <a:ext cx="1295400" cy="3048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28575">
            <a:solidFill>
              <a:schemeClr val="bg2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sz="1400" b="1" dirty="0">
                <a:solidFill>
                  <a:schemeClr val="bg2"/>
                </a:solidFill>
                <a:latin typeface="Arial Narrow" pitchFamily="34" charset="0"/>
              </a:rPr>
              <a:t>Audit</a:t>
            </a:r>
          </a:p>
        </p:txBody>
      </p:sp>
      <p:cxnSp>
        <p:nvCxnSpPr>
          <p:cNvPr id="55" name="Straight Connector 54"/>
          <p:cNvCxnSpPr>
            <a:stCxn id="53" idx="3"/>
            <a:endCxn id="54" idx="1"/>
          </p:cNvCxnSpPr>
          <p:nvPr/>
        </p:nvCxnSpPr>
        <p:spPr>
          <a:xfrm>
            <a:off x="1828800" y="5638800"/>
            <a:ext cx="457200" cy="22860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6"/>
          <p:cNvGrpSpPr/>
          <p:nvPr/>
        </p:nvGrpSpPr>
        <p:grpSpPr>
          <a:xfrm>
            <a:off x="1524000" y="5486400"/>
            <a:ext cx="169984" cy="249114"/>
            <a:chOff x="7619999" y="2209801"/>
            <a:chExt cx="304801" cy="380999"/>
          </a:xfrm>
        </p:grpSpPr>
        <p:sp>
          <p:nvSpPr>
            <p:cNvPr id="58" name="Rectangle 57"/>
            <p:cNvSpPr/>
            <p:nvPr/>
          </p:nvSpPr>
          <p:spPr>
            <a:xfrm>
              <a:off x="7619999" y="2209801"/>
              <a:ext cx="304801" cy="22859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/>
                </a:solidFill>
              </a:endParaRP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7619999" y="2209801"/>
              <a:ext cx="1" cy="380999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2"/>
          <p:cNvGrpSpPr/>
          <p:nvPr/>
        </p:nvGrpSpPr>
        <p:grpSpPr>
          <a:xfrm>
            <a:off x="7162800" y="5257800"/>
            <a:ext cx="169984" cy="249114"/>
            <a:chOff x="7619999" y="2209801"/>
            <a:chExt cx="304801" cy="380999"/>
          </a:xfrm>
        </p:grpSpPr>
        <p:sp>
          <p:nvSpPr>
            <p:cNvPr id="64" name="Rectangle 63"/>
            <p:cNvSpPr/>
            <p:nvPr/>
          </p:nvSpPr>
          <p:spPr>
            <a:xfrm>
              <a:off x="7619999" y="2209801"/>
              <a:ext cx="304801" cy="228599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7619999" y="2209801"/>
              <a:ext cx="1" cy="380999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Straight Connector 66"/>
          <p:cNvCxnSpPr/>
          <p:nvPr/>
        </p:nvCxnSpPr>
        <p:spPr>
          <a:xfrm>
            <a:off x="1828800" y="3505200"/>
            <a:ext cx="533400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AutoShape 27"/>
          <p:cNvSpPr>
            <a:spLocks noChangeArrowheads="1"/>
          </p:cNvSpPr>
          <p:nvPr/>
        </p:nvSpPr>
        <p:spPr bwMode="auto">
          <a:xfrm>
            <a:off x="2362200" y="3276600"/>
            <a:ext cx="1447800" cy="457200"/>
          </a:xfrm>
          <a:prstGeom prst="roundRect">
            <a:avLst>
              <a:gd name="adj" fmla="val 16667"/>
            </a:avLst>
          </a:prstGeom>
          <a:solidFill>
            <a:srgbClr val="CA945E"/>
          </a:solidFill>
          <a:ln w="28575">
            <a:solidFill>
              <a:schemeClr val="bg2"/>
            </a:solidFill>
            <a:prstDash val="lgDashDot"/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sz="1400" b="1" dirty="0">
                <a:latin typeface="Arial Narrow" pitchFamily="34" charset="0"/>
              </a:rPr>
              <a:t>Alternate DBs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267200" y="3352800"/>
            <a:ext cx="289560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2"/>
                </a:solidFill>
              </a:rPr>
              <a:t>Code can be ported to other databases (M, L)</a:t>
            </a:r>
          </a:p>
        </p:txBody>
      </p:sp>
      <p:cxnSp>
        <p:nvCxnSpPr>
          <p:cNvPr id="74" name="Straight Connector 73"/>
          <p:cNvCxnSpPr>
            <a:endCxn id="73" idx="1"/>
          </p:cNvCxnSpPr>
          <p:nvPr/>
        </p:nvCxnSpPr>
        <p:spPr>
          <a:xfrm flipV="1">
            <a:off x="3810000" y="3479758"/>
            <a:ext cx="457200" cy="25442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Isosceles Triangle 74"/>
          <p:cNvSpPr/>
          <p:nvPr/>
        </p:nvSpPr>
        <p:spPr>
          <a:xfrm>
            <a:off x="1526931" y="3373315"/>
            <a:ext cx="228600" cy="228600"/>
          </a:xfrm>
          <a:prstGeom prst="triangle">
            <a:avLst/>
          </a:prstGeom>
          <a:solidFill>
            <a:srgbClr val="FFC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6" name="Isosceles Triangle 75"/>
          <p:cNvSpPr/>
          <p:nvPr/>
        </p:nvSpPr>
        <p:spPr>
          <a:xfrm>
            <a:off x="3505200" y="3352800"/>
            <a:ext cx="228600" cy="228600"/>
          </a:xfrm>
          <a:prstGeom prst="triangle">
            <a:avLst/>
          </a:prstGeom>
          <a:solidFill>
            <a:srgbClr val="FFC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/>
          <p:cNvSpPr/>
          <p:nvPr/>
        </p:nvSpPr>
        <p:spPr>
          <a:xfrm>
            <a:off x="7086600" y="3352800"/>
            <a:ext cx="228600" cy="228600"/>
          </a:xfrm>
          <a:prstGeom prst="triangle">
            <a:avLst/>
          </a:prstGeom>
          <a:solidFill>
            <a:srgbClr val="FFC00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6858000" y="3048000"/>
            <a:ext cx="76200" cy="304800"/>
          </a:xfrm>
          <a:prstGeom prst="straightConnector1">
            <a:avLst/>
          </a:prstGeom>
          <a:ln w="285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181600" y="2362200"/>
            <a:ext cx="33528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Bradley Hand ITC" pitchFamily="66" charset="0"/>
              </a:rPr>
              <a:t>This quality has been ranked as a medium level of importance to the project but the architecture has low portability to other databases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114800" y="4114800"/>
            <a:ext cx="335280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Bradley Hand ITC" pitchFamily="66" charset="0"/>
              </a:rPr>
              <a:t>This quality has been ranked as a high level of importance to the project, but the implementation being considered has been evaluated as a low compliance.  This helps us rank project risks.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>
            <a:off x="3200400" y="3048000"/>
            <a:ext cx="381000" cy="457200"/>
          </a:xfrm>
          <a:prstGeom prst="straightConnector1">
            <a:avLst/>
          </a:prstGeom>
          <a:ln w="285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flipH="1">
            <a:off x="1676400" y="3048000"/>
            <a:ext cx="762000" cy="457200"/>
          </a:xfrm>
          <a:prstGeom prst="straightConnector1">
            <a:avLst/>
          </a:prstGeom>
          <a:ln w="285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286000" y="2590800"/>
            <a:ext cx="2590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Bradley Hand ITC" pitchFamily="66" charset="0"/>
              </a:rPr>
              <a:t>The highest warning rolls up to each parent node</a:t>
            </a:r>
          </a:p>
        </p:txBody>
      </p:sp>
      <p:cxnSp>
        <p:nvCxnSpPr>
          <p:cNvPr id="87" name="Straight Arrow Connector 86"/>
          <p:cNvCxnSpPr>
            <a:stCxn id="81" idx="2"/>
          </p:cNvCxnSpPr>
          <p:nvPr/>
        </p:nvCxnSpPr>
        <p:spPr>
          <a:xfrm>
            <a:off x="5791200" y="4945797"/>
            <a:ext cx="1219200" cy="235803"/>
          </a:xfrm>
          <a:prstGeom prst="straightConnector1">
            <a:avLst/>
          </a:prstGeom>
          <a:ln w="285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53" idx="3"/>
            <a:endCxn id="94" idx="1"/>
          </p:cNvCxnSpPr>
          <p:nvPr/>
        </p:nvCxnSpPr>
        <p:spPr>
          <a:xfrm flipV="1">
            <a:off x="1828800" y="5486400"/>
            <a:ext cx="457200" cy="15240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AutoShape 27"/>
          <p:cNvSpPr>
            <a:spLocks noChangeArrowheads="1"/>
          </p:cNvSpPr>
          <p:nvPr/>
        </p:nvSpPr>
        <p:spPr bwMode="auto">
          <a:xfrm>
            <a:off x="2286000" y="4953000"/>
            <a:ext cx="1295400" cy="3048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28575">
            <a:solidFill>
              <a:schemeClr val="bg2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sz="1400" b="1" dirty="0">
                <a:solidFill>
                  <a:schemeClr val="bg2"/>
                </a:solidFill>
                <a:latin typeface="Arial Narrow" pitchFamily="34" charset="0"/>
              </a:rPr>
              <a:t>Authentication</a:t>
            </a:r>
          </a:p>
        </p:txBody>
      </p:sp>
      <p:sp>
        <p:nvSpPr>
          <p:cNvPr id="100" name="AutoShape 27"/>
          <p:cNvSpPr>
            <a:spLocks noChangeArrowheads="1"/>
          </p:cNvSpPr>
          <p:nvPr/>
        </p:nvSpPr>
        <p:spPr bwMode="auto">
          <a:xfrm>
            <a:off x="2286000" y="6096000"/>
            <a:ext cx="1295400" cy="304800"/>
          </a:xfrm>
          <a:prstGeom prst="roundRect">
            <a:avLst>
              <a:gd name="adj" fmla="val 16667"/>
            </a:avLst>
          </a:prstGeom>
          <a:solidFill>
            <a:srgbClr val="CC99FF"/>
          </a:solidFill>
          <a:ln w="28575">
            <a:solidFill>
              <a:schemeClr val="bg2"/>
            </a:solidFill>
            <a:round/>
            <a:headEnd/>
            <a:tailEnd/>
          </a:ln>
          <a:effectLst>
            <a:outerShdw dist="71842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en-US" sz="1400" b="1" dirty="0">
                <a:solidFill>
                  <a:schemeClr val="bg2"/>
                </a:solidFill>
                <a:latin typeface="Arial Narrow" pitchFamily="34" charset="0"/>
              </a:rPr>
              <a:t>Encryption</a:t>
            </a:r>
          </a:p>
        </p:txBody>
      </p:sp>
      <p:grpSp>
        <p:nvGrpSpPr>
          <p:cNvPr id="9" name="Group 111"/>
          <p:cNvGrpSpPr/>
          <p:nvPr/>
        </p:nvGrpSpPr>
        <p:grpSpPr>
          <a:xfrm>
            <a:off x="2286000" y="5334000"/>
            <a:ext cx="1295400" cy="304800"/>
            <a:chOff x="2286000" y="5181600"/>
            <a:chExt cx="1295400" cy="304800"/>
          </a:xfrm>
        </p:grpSpPr>
        <p:sp>
          <p:nvSpPr>
            <p:cNvPr id="94" name="AutoShape 27"/>
            <p:cNvSpPr>
              <a:spLocks noChangeArrowheads="1"/>
            </p:cNvSpPr>
            <p:nvPr/>
          </p:nvSpPr>
          <p:spPr bwMode="auto">
            <a:xfrm>
              <a:off x="2286000" y="5181600"/>
              <a:ext cx="1295400" cy="304800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28575">
              <a:solidFill>
                <a:schemeClr val="bg2"/>
              </a:solidFill>
              <a:prstDash val="sysDash"/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en-US" sz="1400" b="1" dirty="0">
                  <a:solidFill>
                    <a:schemeClr val="bg2"/>
                  </a:solidFill>
                  <a:latin typeface="Arial Narrow" pitchFamily="34" charset="0"/>
                </a:rPr>
                <a:t>Authorization</a:t>
              </a:r>
            </a:p>
          </p:txBody>
        </p:sp>
        <p:grpSp>
          <p:nvGrpSpPr>
            <p:cNvPr id="10" name="Group 59"/>
            <p:cNvGrpSpPr/>
            <p:nvPr/>
          </p:nvGrpSpPr>
          <p:grpSpPr>
            <a:xfrm>
              <a:off x="3352801" y="5257800"/>
              <a:ext cx="190500" cy="228600"/>
              <a:chOff x="7619999" y="2209801"/>
              <a:chExt cx="304801" cy="380999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7619999" y="2209801"/>
                <a:ext cx="304801" cy="228599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7619999" y="2209801"/>
                <a:ext cx="1" cy="380999"/>
              </a:xfrm>
              <a:prstGeom prst="line">
                <a:avLst/>
              </a:prstGeom>
              <a:ln w="3810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5" name="Straight Connector 104"/>
          <p:cNvCxnSpPr>
            <a:stCxn id="53" idx="3"/>
            <a:endCxn id="100" idx="1"/>
          </p:cNvCxnSpPr>
          <p:nvPr/>
        </p:nvCxnSpPr>
        <p:spPr>
          <a:xfrm>
            <a:off x="1828800" y="5638800"/>
            <a:ext cx="457200" cy="60960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53" idx="3"/>
            <a:endCxn id="99" idx="1"/>
          </p:cNvCxnSpPr>
          <p:nvPr/>
        </p:nvCxnSpPr>
        <p:spPr>
          <a:xfrm flipV="1">
            <a:off x="1828800" y="5105400"/>
            <a:ext cx="457200" cy="53340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>
            <a:off x="1828800" y="1828800"/>
            <a:ext cx="533400" cy="76200"/>
          </a:xfrm>
          <a:prstGeom prst="straightConnector1">
            <a:avLst/>
          </a:prstGeom>
          <a:ln w="285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438400" y="1600201"/>
            <a:ext cx="41910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Bradley Hand ITC" pitchFamily="66" charset="0"/>
              </a:rPr>
              <a:t>A solid green border indicates no problems – our architecture and product meet the requirements of the project</a:t>
            </a:r>
          </a:p>
        </p:txBody>
      </p:sp>
      <p:cxnSp>
        <p:nvCxnSpPr>
          <p:cNvPr id="15" name="Straight Connector 14"/>
          <p:cNvCxnSpPr>
            <a:stCxn id="94" idx="3"/>
            <a:endCxn id="8" idx="1"/>
          </p:cNvCxnSpPr>
          <p:nvPr/>
        </p:nvCxnSpPr>
        <p:spPr>
          <a:xfrm flipV="1">
            <a:off x="3581400" y="5384758"/>
            <a:ext cx="533400" cy="101642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>
            <a:off x="1828800" y="4572000"/>
            <a:ext cx="533400" cy="838200"/>
          </a:xfrm>
          <a:prstGeom prst="straightConnector1">
            <a:avLst/>
          </a:prstGeom>
          <a:ln w="285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057400" y="4114800"/>
            <a:ext cx="2057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latin typeface="Bradley Hand ITC" pitchFamily="66" charset="0"/>
              </a:rPr>
              <a:t>A dashed red line indicates architectural risk</a:t>
            </a:r>
          </a:p>
        </p:txBody>
      </p:sp>
      <p:cxnSp>
        <p:nvCxnSpPr>
          <p:cNvPr id="134" name="Straight Arrow Connector 133"/>
          <p:cNvCxnSpPr>
            <a:endCxn id="94" idx="0"/>
          </p:cNvCxnSpPr>
          <p:nvPr/>
        </p:nvCxnSpPr>
        <p:spPr>
          <a:xfrm>
            <a:off x="2819400" y="4572000"/>
            <a:ext cx="114300" cy="762000"/>
          </a:xfrm>
          <a:prstGeom prst="straightConnector1">
            <a:avLst/>
          </a:prstGeom>
          <a:ln w="28575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oter Placeholder 5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Kelly-McCreary &amp; Associates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524000"/>
            <a:ext cx="8229600" cy="1752600"/>
          </a:xfrm>
        </p:spPr>
        <p:txBody>
          <a:bodyPr/>
          <a:lstStyle/>
          <a:p>
            <a:r>
              <a:rPr lang="en-US" sz="2000" dirty="0"/>
              <a:t>"…is the ability of the system to undergo changes with a degree of ease. These changes could impact components, services, features, and interfaces when adding or changing the functionality, fixing errors, and meeting new business requirements."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B3308-7388-4834-8CF3-9219291794E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Kelly-McCreary &amp; Associates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>
            <a:off x="990600" y="3352800"/>
            <a:ext cx="1752600" cy="91440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Narrow" pitchFamily="34" charset="0"/>
              </a:rPr>
              <a:t>winner!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71800" y="3200400"/>
            <a:ext cx="5088252" cy="1015663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sz="6000" b="1" kern="0" dirty="0">
                <a:solidFill>
                  <a:schemeClr val="bg2"/>
                </a:solidFill>
                <a:latin typeface="Arial Narrow" pitchFamily="34" charset="0"/>
                <a:ea typeface="Arial" charset="0"/>
                <a:cs typeface="Arial"/>
              </a:rPr>
              <a:t>Business Agility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4495800"/>
            <a:ext cx="7319632" cy="1557349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sz="2800" kern="0" dirty="0">
                <a:solidFill>
                  <a:schemeClr val="bg2"/>
                </a:solidFill>
                <a:latin typeface="Arial Narrow" pitchFamily="34" charset="0"/>
                <a:ea typeface="Arial" charset="0"/>
                <a:cs typeface="Arial"/>
              </a:rPr>
              <a:t>The "big win" for many NoSQL converts</a:t>
            </a: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sz="2800" i="1" kern="0" dirty="0">
                <a:solidFill>
                  <a:schemeClr val="bg2"/>
                </a:solidFill>
                <a:latin typeface="Arial Narrow" pitchFamily="34" charset="0"/>
                <a:ea typeface="Arial" charset="0"/>
                <a:cs typeface="Arial"/>
              </a:rPr>
              <a:t>"We came for the scalability, we stayed for the agility"</a:t>
            </a:r>
          </a:p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sz="2800" kern="0" dirty="0">
                <a:solidFill>
                  <a:schemeClr val="bg2"/>
                </a:solidFill>
                <a:latin typeface="Arial Narrow" pitchFamily="34" charset="0"/>
                <a:ea typeface="Arial" charset="0"/>
                <a:cs typeface="Arial"/>
              </a:rPr>
              <a:t>SAAM has a stronger focus on change impact analysis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B3308-7388-4834-8CF3-9219291794E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Kelly-McCreary &amp; Associates</a:t>
            </a:r>
            <a:endParaRPr lang="en-US" dirty="0"/>
          </a:p>
        </p:txBody>
      </p:sp>
      <p:pic>
        <p:nvPicPr>
          <p:cNvPr id="15361" name="Picture 1" descr="D:\ws\manning-nosql\ch10-images\side-effects-vs-no-side-effect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609600"/>
            <a:ext cx="7826375" cy="5437188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the capability for components and subsystems to be suitable for use in other applications and in other scenarios. Reusability minimizes the duplication of components and also the implementation time.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B3308-7388-4834-8CF3-9219291794E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Kelly-McCreary &amp; Associates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52600" y="3810000"/>
            <a:ext cx="2209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Reusability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4648200" y="3810000"/>
            <a:ext cx="2209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Maintainability</a:t>
            </a:r>
          </a:p>
        </p:txBody>
      </p:sp>
      <p:cxnSp>
        <p:nvCxnSpPr>
          <p:cNvPr id="8" name="Straight Arrow Connector 7"/>
          <p:cNvCxnSpPr>
            <a:stCxn id="6" idx="3"/>
            <a:endCxn id="7" idx="1"/>
          </p:cNvCxnSpPr>
          <p:nvPr/>
        </p:nvCxnSpPr>
        <p:spPr>
          <a:xfrm>
            <a:off x="3962400" y="4114800"/>
            <a:ext cx="685800" cy="0"/>
          </a:xfrm>
          <a:prstGeom prst="straightConnector1">
            <a:avLst/>
          </a:prstGeom>
          <a:ln w="5715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7" idx="2"/>
            <a:endCxn id="6" idx="2"/>
          </p:cNvCxnSpPr>
          <p:nvPr/>
        </p:nvCxnSpPr>
        <p:spPr>
          <a:xfrm rot="5400000">
            <a:off x="4305300" y="2971800"/>
            <a:ext cx="12700" cy="2895600"/>
          </a:xfrm>
          <a:prstGeom prst="bentConnector3">
            <a:avLst>
              <a:gd name="adj1" fmla="val 3924584"/>
            </a:avLst>
          </a:prstGeom>
          <a:ln w="57150">
            <a:solidFill>
              <a:schemeClr val="bg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66800" y="5334000"/>
            <a:ext cx="6858000" cy="954107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sz="2800" kern="0" dirty="0">
                <a:solidFill>
                  <a:schemeClr val="bg2"/>
                </a:solidFill>
                <a:latin typeface="Arial Narrow" pitchFamily="34" charset="0"/>
                <a:ea typeface="Arial" charset="0"/>
                <a:cs typeface="Arial"/>
              </a:rPr>
              <a:t>Take Home: reusing transforms (MapReduce etc.) is the key to agility in Big Data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00400" y="1752600"/>
            <a:ext cx="5257800" cy="45720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Evaluating Software Architectures: Methods and Case Studies</a:t>
            </a:r>
          </a:p>
          <a:p>
            <a:pPr>
              <a:buNone/>
            </a:pPr>
            <a:r>
              <a:rPr lang="en-US" dirty="0"/>
              <a:t>    by Paul Clements, Rick Kazman, and Mark Klein</a:t>
            </a:r>
          </a:p>
          <a:p>
            <a:r>
              <a:rPr lang="en-US" dirty="0"/>
              <a:t>Addison-Wesley, 2001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Book for ATAM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B3308-7388-4834-8CF3-9219291794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Kelly-McCreary &amp; Associates</a:t>
            </a:r>
            <a:endParaRPr lang="en-US" dirty="0"/>
          </a:p>
        </p:txBody>
      </p:sp>
      <p:pic>
        <p:nvPicPr>
          <p:cNvPr id="33794" name="Picture 2" descr="http://ecx.images-amazon.com/images/I/51V2RYH4WML._SY380_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905000"/>
            <a:ext cx="2400300" cy="36195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 rot="20901298">
            <a:off x="1383709" y="5309709"/>
            <a:ext cx="6705682" cy="52322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sz="2800" b="1" kern="0" dirty="0">
                <a:solidFill>
                  <a:schemeClr val="bg2"/>
                </a:solidFill>
                <a:latin typeface="Arial Narrow" pitchFamily="34" charset="0"/>
                <a:ea typeface="Arial" charset="0"/>
                <a:cs typeface="Arial"/>
              </a:rPr>
              <a:t>We need "Evaluating Database Architectures"!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6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12192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4724400"/>
          </a:xfrm>
        </p:spPr>
        <p:txBody>
          <a:bodyPr/>
          <a:lstStyle/>
          <a:p>
            <a:r>
              <a:rPr lang="en-US" sz="2400" dirty="0"/>
              <a:t>We need solution architects that are trained in the pros and cons of multiple database architectures</a:t>
            </a:r>
          </a:p>
          <a:p>
            <a:r>
              <a:rPr lang="en-US" sz="2400" dirty="0"/>
              <a:t>Select a database </a:t>
            </a:r>
            <a:r>
              <a:rPr lang="en-US" sz="2400" b="1" dirty="0"/>
              <a:t>architecture</a:t>
            </a:r>
            <a:r>
              <a:rPr lang="en-US" sz="2400" dirty="0"/>
              <a:t> first, then select a product</a:t>
            </a:r>
          </a:p>
          <a:p>
            <a:r>
              <a:rPr lang="en-US" sz="2400" dirty="0"/>
              <a:t>"One size fits all" will not keep organizations competitive</a:t>
            </a:r>
          </a:p>
          <a:p>
            <a:r>
              <a:rPr lang="en-US" sz="2400" dirty="0"/>
              <a:t>ATAM (and SAAM) are great processes to help understand the alternatives and objectively weigh the consequences of architectural decisions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B3308-7388-4834-8CF3-9219291794E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Kelly-McCreary &amp; Associates</a:t>
            </a:r>
            <a:endParaRPr lang="en-US" dirty="0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200400" y="1828800"/>
            <a:ext cx="5334000" cy="3352800"/>
          </a:xfrm>
        </p:spPr>
        <p:txBody>
          <a:bodyPr/>
          <a:lstStyle/>
          <a:p>
            <a:r>
              <a:rPr lang="en-US" dirty="0"/>
              <a:t>Making Sense of NoSQL</a:t>
            </a:r>
          </a:p>
          <a:p>
            <a:r>
              <a:rPr lang="en-US" dirty="0"/>
              <a:t>Manning Publications</a:t>
            </a:r>
          </a:p>
          <a:p>
            <a:r>
              <a:rPr lang="en-US" dirty="0"/>
              <a:t>Nov. 2013</a:t>
            </a:r>
          </a:p>
          <a:p>
            <a:r>
              <a:rPr lang="en-US" dirty="0"/>
              <a:t>Available in PDF, ePub and print</a:t>
            </a:r>
          </a:p>
          <a:p>
            <a:pPr lvl="1"/>
            <a:r>
              <a:rPr lang="en-US" dirty="0"/>
              <a:t>http://manning.com/mccreary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B3308-7388-4834-8CF3-9219291794E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Kelly-McCreary &amp; Associates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0" y="5715000"/>
            <a:ext cx="1524000" cy="381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indent="-342900" algn="ctr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z="1200" b="1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Dan McCreary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 descr="D:\Dan\My Documents\My Pictures\ann-m-kelly-headshot.jpg"/>
          <p:cNvPicPr>
            <a:picLocks noChangeAspect="1" noChangeArrowheads="1"/>
          </p:cNvPicPr>
          <p:nvPr/>
        </p:nvPicPr>
        <p:blipFill>
          <a:blip r:embed="rId2" cstate="print"/>
          <a:srcRect l="8571" r="11429"/>
          <a:stretch>
            <a:fillRect/>
          </a:stretch>
        </p:blipFill>
        <p:spPr bwMode="auto">
          <a:xfrm>
            <a:off x="533400" y="4343400"/>
            <a:ext cx="1066800" cy="1333500"/>
          </a:xfrm>
          <a:prstGeom prst="rect">
            <a:avLst/>
          </a:prstGeom>
          <a:noFill/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5791200"/>
            <a:ext cx="1371600" cy="381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Ann Kelly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8" name="Picture 3" descr="D:\Dan\My Documents\My Pictures\dan-headshot-2008-200px.jpg"/>
          <p:cNvPicPr>
            <a:picLocks noChangeAspect="1" noChangeArrowheads="1"/>
          </p:cNvPicPr>
          <p:nvPr/>
        </p:nvPicPr>
        <p:blipFill>
          <a:blip r:embed="rId3" cstate="print"/>
          <a:srcRect l="9000" r="19000"/>
          <a:stretch>
            <a:fillRect/>
          </a:stretch>
        </p:blipFill>
        <p:spPr bwMode="auto">
          <a:xfrm>
            <a:off x="1752600" y="4343400"/>
            <a:ext cx="1066800" cy="1333500"/>
          </a:xfrm>
          <a:prstGeom prst="rect">
            <a:avLst/>
          </a:prstGeom>
          <a:noFill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1905000"/>
            <a:ext cx="1698909" cy="213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533400"/>
          </a:xfrm>
        </p:spPr>
        <p:txBody>
          <a:bodyPr/>
          <a:lstStyle/>
          <a:p>
            <a:r>
              <a:rPr lang="en-US" sz="2400" dirty="0"/>
              <a:t>Quality Attribute Utility Tree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B3308-7388-4834-8CF3-9219291794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Kelly-McCreary &amp; Associates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762000"/>
            <a:ext cx="5787736" cy="530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2590800" y="4191000"/>
            <a:ext cx="1752600" cy="76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Kelly-McCreary &amp; Associates, LLC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/>
          <a:lstStyle/>
          <a:p>
            <a:fld id="{07FCC8A9-3E14-465E-9E9F-2C3E4C679BA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381000"/>
            <a:ext cx="5486400" cy="608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Important is the Database?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B3308-7388-4834-8CF3-9219291794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Kelly-McCreary &amp; Associates</a:t>
            </a:r>
            <a:endParaRPr lang="en-US" dirty="0"/>
          </a:p>
        </p:txBody>
      </p:sp>
      <p:sp>
        <p:nvSpPr>
          <p:cNvPr id="5" name="Can 4"/>
          <p:cNvSpPr/>
          <p:nvPr/>
        </p:nvSpPr>
        <p:spPr>
          <a:xfrm>
            <a:off x="2209800" y="3276600"/>
            <a:ext cx="4343400" cy="2590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 Narrow" pitchFamily="34" charset="0"/>
              </a:rPr>
              <a:t>Database</a:t>
            </a:r>
          </a:p>
        </p:txBody>
      </p:sp>
      <p:sp>
        <p:nvSpPr>
          <p:cNvPr id="6" name="Bevel 5"/>
          <p:cNvSpPr/>
          <p:nvPr/>
        </p:nvSpPr>
        <p:spPr>
          <a:xfrm>
            <a:off x="2514600" y="2133600"/>
            <a:ext cx="3581400" cy="7620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Arial Narrow" pitchFamily="34" charset="0"/>
              </a:rPr>
              <a:t>User Interface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5600" y="2133600"/>
            <a:ext cx="1459054" cy="52322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sz="2800" b="1" kern="0" dirty="0">
                <a:solidFill>
                  <a:schemeClr val="bg2"/>
                </a:solidFill>
                <a:latin typeface="Arial Narrow" pitchFamily="34" charset="0"/>
                <a:ea typeface="Arial" charset="0"/>
                <a:cs typeface="Arial"/>
              </a:rPr>
              <a:t>10%-20%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4114800"/>
            <a:ext cx="1459054" cy="523220"/>
          </a:xfrm>
          <a:prstGeom prst="rect">
            <a:avLst/>
          </a:prstGeom>
        </p:spPr>
        <p:txBody>
          <a:bodyPr wrap="none" rtlCol="0" anchor="ctr">
            <a:spAutoFit/>
          </a:bodyPr>
          <a:lstStyle/>
          <a:p>
            <a:pPr marL="342900" marR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en-US" sz="2800" b="1" kern="0" dirty="0">
                <a:solidFill>
                  <a:schemeClr val="bg2"/>
                </a:solidFill>
                <a:latin typeface="Arial Narrow" pitchFamily="34" charset="0"/>
                <a:ea typeface="Arial" charset="0"/>
                <a:cs typeface="Arial"/>
              </a:rPr>
              <a:t>80%-90%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Architecturally Significant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2236294-1A8B-4220-874E-3669EB5F120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762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requirement that drives overall architecture</a:t>
            </a:r>
          </a:p>
          <a:p>
            <a:r>
              <a:rPr lang="en-US" dirty="0"/>
              <a:t>Requires experts to know when a requirement is significant</a:t>
            </a:r>
          </a:p>
        </p:txBody>
      </p:sp>
      <p:sp>
        <p:nvSpPr>
          <p:cNvPr id="6" name="Rectangle 5"/>
          <p:cNvSpPr/>
          <p:nvPr/>
        </p:nvSpPr>
        <p:spPr>
          <a:xfrm>
            <a:off x="6477000" y="2133600"/>
            <a:ext cx="2209800" cy="25908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bg2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105400" y="36576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8" name="Oval 7"/>
          <p:cNvSpPr/>
          <p:nvPr/>
        </p:nvSpPr>
        <p:spPr>
          <a:xfrm>
            <a:off x="5410200" y="26670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9" name="Oval 8"/>
          <p:cNvSpPr/>
          <p:nvPr/>
        </p:nvSpPr>
        <p:spPr>
          <a:xfrm>
            <a:off x="5791200" y="33528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10" name="Oval 9"/>
          <p:cNvSpPr/>
          <p:nvPr/>
        </p:nvSpPr>
        <p:spPr>
          <a:xfrm>
            <a:off x="4724400" y="29718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11" name="Oval 10"/>
          <p:cNvSpPr/>
          <p:nvPr/>
        </p:nvSpPr>
        <p:spPr>
          <a:xfrm>
            <a:off x="1676400" y="32004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12" name="Oval 11"/>
          <p:cNvSpPr/>
          <p:nvPr/>
        </p:nvSpPr>
        <p:spPr>
          <a:xfrm>
            <a:off x="1981200" y="22098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13" name="Oval 12"/>
          <p:cNvSpPr/>
          <p:nvPr/>
        </p:nvSpPr>
        <p:spPr>
          <a:xfrm>
            <a:off x="2362200" y="2895600"/>
            <a:ext cx="304800" cy="304800"/>
          </a:xfrm>
          <a:prstGeom prst="ellipse">
            <a:avLst/>
          </a:prstGeom>
          <a:solidFill>
            <a:schemeClr val="accent6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14" name="Oval 13"/>
          <p:cNvSpPr/>
          <p:nvPr/>
        </p:nvSpPr>
        <p:spPr>
          <a:xfrm>
            <a:off x="1295400" y="25146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15" name="Oval 14"/>
          <p:cNvSpPr/>
          <p:nvPr/>
        </p:nvSpPr>
        <p:spPr>
          <a:xfrm>
            <a:off x="3276600" y="27432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16" name="Oval 15"/>
          <p:cNvSpPr/>
          <p:nvPr/>
        </p:nvSpPr>
        <p:spPr>
          <a:xfrm>
            <a:off x="3657600" y="19812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17" name="Oval 16"/>
          <p:cNvSpPr/>
          <p:nvPr/>
        </p:nvSpPr>
        <p:spPr>
          <a:xfrm>
            <a:off x="4114800" y="23622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18" name="Oval 17"/>
          <p:cNvSpPr/>
          <p:nvPr/>
        </p:nvSpPr>
        <p:spPr>
          <a:xfrm>
            <a:off x="3048000" y="19812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19" name="Oval 18"/>
          <p:cNvSpPr/>
          <p:nvPr/>
        </p:nvSpPr>
        <p:spPr>
          <a:xfrm>
            <a:off x="3200400" y="44958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20" name="Oval 19"/>
          <p:cNvSpPr/>
          <p:nvPr/>
        </p:nvSpPr>
        <p:spPr>
          <a:xfrm>
            <a:off x="3505200" y="35052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21" name="Oval 20"/>
          <p:cNvSpPr/>
          <p:nvPr/>
        </p:nvSpPr>
        <p:spPr>
          <a:xfrm>
            <a:off x="3886200" y="41910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22" name="Oval 21"/>
          <p:cNvSpPr/>
          <p:nvPr/>
        </p:nvSpPr>
        <p:spPr>
          <a:xfrm>
            <a:off x="2819400" y="38100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23" name="Oval 22"/>
          <p:cNvSpPr/>
          <p:nvPr/>
        </p:nvSpPr>
        <p:spPr>
          <a:xfrm>
            <a:off x="1981200" y="36576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24" name="Oval 23"/>
          <p:cNvSpPr/>
          <p:nvPr/>
        </p:nvSpPr>
        <p:spPr>
          <a:xfrm>
            <a:off x="457200" y="33528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25" name="Oval 24"/>
          <p:cNvSpPr/>
          <p:nvPr/>
        </p:nvSpPr>
        <p:spPr>
          <a:xfrm>
            <a:off x="1295400" y="39624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26" name="Oval 25"/>
          <p:cNvSpPr/>
          <p:nvPr/>
        </p:nvSpPr>
        <p:spPr>
          <a:xfrm>
            <a:off x="4876800" y="2209800"/>
            <a:ext cx="304800" cy="304800"/>
          </a:xfrm>
          <a:prstGeom prst="ellipse">
            <a:avLst/>
          </a:prstGeom>
          <a:solidFill>
            <a:schemeClr val="accent6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27" name="Oval 26"/>
          <p:cNvSpPr/>
          <p:nvPr/>
        </p:nvSpPr>
        <p:spPr>
          <a:xfrm>
            <a:off x="609600" y="21336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28" name="Oval 27"/>
          <p:cNvSpPr/>
          <p:nvPr/>
        </p:nvSpPr>
        <p:spPr>
          <a:xfrm>
            <a:off x="1371600" y="1676400"/>
            <a:ext cx="304800" cy="304800"/>
          </a:xfrm>
          <a:prstGeom prst="ellipse">
            <a:avLst/>
          </a:prstGeom>
          <a:solidFill>
            <a:schemeClr val="accent6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10400" y="3276600"/>
            <a:ext cx="1633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Architecturally</a:t>
            </a:r>
          </a:p>
          <a:p>
            <a:r>
              <a:rPr lang="en-US" sz="1800" dirty="0">
                <a:solidFill>
                  <a:schemeClr val="bg2"/>
                </a:solidFill>
              </a:rPr>
              <a:t>Significant</a:t>
            </a:r>
          </a:p>
          <a:p>
            <a:r>
              <a:rPr lang="en-US" sz="1800" dirty="0">
                <a:solidFill>
                  <a:schemeClr val="bg2"/>
                </a:solidFill>
              </a:rPr>
              <a:t>Requirement</a:t>
            </a:r>
          </a:p>
        </p:txBody>
      </p:sp>
      <p:sp>
        <p:nvSpPr>
          <p:cNvPr id="30" name="Oval 29"/>
          <p:cNvSpPr/>
          <p:nvPr/>
        </p:nvSpPr>
        <p:spPr>
          <a:xfrm>
            <a:off x="6629400" y="3429000"/>
            <a:ext cx="304800" cy="304800"/>
          </a:xfrm>
          <a:prstGeom prst="ellipse">
            <a:avLst/>
          </a:prstGeom>
          <a:solidFill>
            <a:schemeClr val="accent6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086600" y="2362200"/>
            <a:ext cx="1505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Normal</a:t>
            </a:r>
          </a:p>
          <a:p>
            <a:r>
              <a:rPr lang="en-US" sz="1800" dirty="0">
                <a:solidFill>
                  <a:schemeClr val="bg2"/>
                </a:solidFill>
              </a:rPr>
              <a:t>Requirement</a:t>
            </a:r>
          </a:p>
        </p:txBody>
      </p:sp>
      <p:sp>
        <p:nvSpPr>
          <p:cNvPr id="32" name="Oval 31"/>
          <p:cNvSpPr/>
          <p:nvPr/>
        </p:nvSpPr>
        <p:spPr>
          <a:xfrm>
            <a:off x="6629400" y="25146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33" name="Oval 32"/>
          <p:cNvSpPr/>
          <p:nvPr/>
        </p:nvSpPr>
        <p:spPr>
          <a:xfrm>
            <a:off x="4114800" y="35052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34" name="Oval 33"/>
          <p:cNvSpPr/>
          <p:nvPr/>
        </p:nvSpPr>
        <p:spPr>
          <a:xfrm>
            <a:off x="4572000" y="36576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35" name="Oval 34"/>
          <p:cNvSpPr/>
          <p:nvPr/>
        </p:nvSpPr>
        <p:spPr>
          <a:xfrm>
            <a:off x="4191000" y="29718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36" name="Oval 35"/>
          <p:cNvSpPr/>
          <p:nvPr/>
        </p:nvSpPr>
        <p:spPr>
          <a:xfrm>
            <a:off x="4648200" y="44958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37" name="Oval 36"/>
          <p:cNvSpPr/>
          <p:nvPr/>
        </p:nvSpPr>
        <p:spPr>
          <a:xfrm>
            <a:off x="3962400" y="48006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38" name="Oval 37"/>
          <p:cNvSpPr/>
          <p:nvPr/>
        </p:nvSpPr>
        <p:spPr>
          <a:xfrm>
            <a:off x="1066800" y="32766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39" name="Oval 38"/>
          <p:cNvSpPr/>
          <p:nvPr/>
        </p:nvSpPr>
        <p:spPr>
          <a:xfrm>
            <a:off x="685800" y="25908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40" name="Oval 39"/>
          <p:cNvSpPr/>
          <p:nvPr/>
        </p:nvSpPr>
        <p:spPr>
          <a:xfrm>
            <a:off x="1981200" y="43434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41" name="Oval 40"/>
          <p:cNvSpPr/>
          <p:nvPr/>
        </p:nvSpPr>
        <p:spPr>
          <a:xfrm>
            <a:off x="685800" y="4038600"/>
            <a:ext cx="304800" cy="3048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42" name="Oval 41"/>
          <p:cNvSpPr/>
          <p:nvPr/>
        </p:nvSpPr>
        <p:spPr>
          <a:xfrm>
            <a:off x="2590800" y="4419600"/>
            <a:ext cx="304800" cy="304800"/>
          </a:xfrm>
          <a:prstGeom prst="ellipse">
            <a:avLst/>
          </a:prstGeom>
          <a:solidFill>
            <a:schemeClr val="accent6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2"/>
                </a:solidFill>
              </a:rPr>
              <a:t>R</a:t>
            </a:r>
          </a:p>
        </p:txBody>
      </p:sp>
      <p:sp>
        <p:nvSpPr>
          <p:cNvPr id="43" name="Footer Placeholder 4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Kelly-McCreary &amp; Associates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262"/>
  <p:tag name="HOTSPOTTYPE" val="DefinedInNavigator"/>
  <p:tag name="DEFINEDINNAVIGATOR" val="True"/>
</p:tagLst>
</file>

<file path=ppt/theme/theme1.xml><?xml version="1.0" encoding="utf-8"?>
<a:theme xmlns:a="http://schemas.openxmlformats.org/drawingml/2006/main" name="KMA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bg2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rtlCol="0" anchor="ctr">
        <a:spAutoFit/>
      </a:bodyPr>
      <a:lstStyle>
        <a:defPPr marL="342900" marR="0" indent="-342900" algn="ctr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tabLst/>
          <a:defRPr sz="2800" b="1" kern="0" dirty="0" smtClean="0">
            <a:solidFill>
              <a:schemeClr val="bg2"/>
            </a:solidFill>
            <a:latin typeface="Arial Narrow" pitchFamily="34" charset="0"/>
            <a:ea typeface="Arial" charset="0"/>
            <a:cs typeface="Arial"/>
          </a:defRPr>
        </a:defPPr>
      </a:lstStyle>
    </a:txDef>
  </a:objectDefaults>
  <a:extraClrSchemeLst>
    <a:extraClrScheme>
      <a:clrScheme name="Office Theme 1">
        <a:dk1>
          <a:srgbClr val="009999"/>
        </a:dk1>
        <a:lt1>
          <a:srgbClr val="FFFFFF"/>
        </a:lt1>
        <a:dk2>
          <a:srgbClr val="000066"/>
        </a:dk2>
        <a:lt2>
          <a:srgbClr val="339966"/>
        </a:lt2>
        <a:accent1>
          <a:srgbClr val="00CC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E2CA"/>
        </a:accent5>
        <a:accent6>
          <a:srgbClr val="008AB9"/>
        </a:accent6>
        <a:hlink>
          <a:srgbClr val="33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9900"/>
        </a:dk2>
        <a:lt2>
          <a:srgbClr val="CC0000"/>
        </a:lt2>
        <a:accent1>
          <a:srgbClr val="CCCC00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2D2DB9"/>
        </a:accent6>
        <a:hlink>
          <a:srgbClr val="0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333399"/>
        </a:dk1>
        <a:lt1>
          <a:srgbClr val="FFFFCC"/>
        </a:lt1>
        <a:dk2>
          <a:srgbClr val="000000"/>
        </a:dk2>
        <a:lt2>
          <a:srgbClr val="0000FF"/>
        </a:lt2>
        <a:accent1>
          <a:srgbClr val="800000"/>
        </a:accent1>
        <a:accent2>
          <a:srgbClr val="3366CC"/>
        </a:accent2>
        <a:accent3>
          <a:srgbClr val="AAAAAA"/>
        </a:accent3>
        <a:accent4>
          <a:srgbClr val="DADAAE"/>
        </a:accent4>
        <a:accent5>
          <a:srgbClr val="C0AAAA"/>
        </a:accent5>
        <a:accent6>
          <a:srgbClr val="2D5CB9"/>
        </a:accent6>
        <a:hlink>
          <a:srgbClr val="FFFF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CC3300"/>
        </a:dk1>
        <a:lt1>
          <a:srgbClr val="FFFFCC"/>
        </a:lt1>
        <a:dk2>
          <a:srgbClr val="000000"/>
        </a:dk2>
        <a:lt2>
          <a:srgbClr val="CC6600"/>
        </a:lt2>
        <a:accent1>
          <a:srgbClr val="993300"/>
        </a:accent1>
        <a:accent2>
          <a:srgbClr val="808000"/>
        </a:accent2>
        <a:accent3>
          <a:srgbClr val="AAAAAA"/>
        </a:accent3>
        <a:accent4>
          <a:srgbClr val="DADAAE"/>
        </a:accent4>
        <a:accent5>
          <a:srgbClr val="CAADAA"/>
        </a:accent5>
        <a:accent6>
          <a:srgbClr val="7373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66CCFF"/>
        </a:dk1>
        <a:lt1>
          <a:srgbClr val="CCECFF"/>
        </a:lt1>
        <a:dk2>
          <a:srgbClr val="000000"/>
        </a:dk2>
        <a:lt2>
          <a:srgbClr val="9999FF"/>
        </a:lt2>
        <a:accent1>
          <a:srgbClr val="FFFFFF"/>
        </a:accent1>
        <a:accent2>
          <a:srgbClr val="99CCFF"/>
        </a:accent2>
        <a:accent3>
          <a:srgbClr val="AAAAAA"/>
        </a:accent3>
        <a:accent4>
          <a:srgbClr val="AEC9DA"/>
        </a:accent4>
        <a:accent5>
          <a:srgbClr val="FFFFFF"/>
        </a:accent5>
        <a:accent6>
          <a:srgbClr val="8AB9E7"/>
        </a:accent6>
        <a:hlink>
          <a:srgbClr val="CCEC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993366"/>
        </a:dk1>
        <a:lt1>
          <a:srgbClr val="FFFFCC"/>
        </a:lt1>
        <a:dk2>
          <a:srgbClr val="333399"/>
        </a:dk2>
        <a:lt2>
          <a:srgbClr val="0066FF"/>
        </a:lt2>
        <a:accent1>
          <a:srgbClr val="6600FF"/>
        </a:accent1>
        <a:accent2>
          <a:srgbClr val="0099CC"/>
        </a:accent2>
        <a:accent3>
          <a:srgbClr val="ADADCA"/>
        </a:accent3>
        <a:accent4>
          <a:srgbClr val="DADAAE"/>
        </a:accent4>
        <a:accent5>
          <a:srgbClr val="B8AAFF"/>
        </a:accent5>
        <a:accent6>
          <a:srgbClr val="008AB9"/>
        </a:accent6>
        <a:hlink>
          <a:srgbClr val="66FF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993366"/>
        </a:dk1>
        <a:lt1>
          <a:srgbClr val="EAEAEA"/>
        </a:lt1>
        <a:dk2>
          <a:srgbClr val="660066"/>
        </a:dk2>
        <a:lt2>
          <a:srgbClr val="CC0000"/>
        </a:lt2>
        <a:accent1>
          <a:srgbClr val="A50021"/>
        </a:accent1>
        <a:accent2>
          <a:srgbClr val="660033"/>
        </a:accent2>
        <a:accent3>
          <a:srgbClr val="B8AAB8"/>
        </a:accent3>
        <a:accent4>
          <a:srgbClr val="C8C8C8"/>
        </a:accent4>
        <a:accent5>
          <a:srgbClr val="CFAAAB"/>
        </a:accent5>
        <a:accent6>
          <a:srgbClr val="5C00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759EEC4-39D7-42D0-88BB-59F0EA08493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KMA-Template</Template>
  <TotalTime>14123</TotalTime>
  <Words>1956</Words>
  <Application>Microsoft Macintosh PowerPoint</Application>
  <PresentationFormat>On-screen Show (4:3)</PresentationFormat>
  <Paragraphs>487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Arial Narrow</vt:lpstr>
      <vt:lpstr>Bradley Hand ITC</vt:lpstr>
      <vt:lpstr>Times New Roman</vt:lpstr>
      <vt:lpstr>Wingdings</vt:lpstr>
      <vt:lpstr>KMA-Template</vt:lpstr>
      <vt:lpstr>ATAM for Database Selection</vt:lpstr>
      <vt:lpstr>Selection Process</vt:lpstr>
      <vt:lpstr>Suggested Process</vt:lpstr>
      <vt:lpstr>ATAM Process Flow</vt:lpstr>
      <vt:lpstr>Key Book for ATAM</vt:lpstr>
      <vt:lpstr>Quality Attribute Utility Tree Application</vt:lpstr>
      <vt:lpstr>PowerPoint Presentation</vt:lpstr>
      <vt:lpstr>How Important is the Database?</vt:lpstr>
      <vt:lpstr>Architecturally Significant Features</vt:lpstr>
      <vt:lpstr>Before NoSQL</vt:lpstr>
      <vt:lpstr>After NoSQL</vt:lpstr>
      <vt:lpstr>The "Hash Mod"</vt:lpstr>
      <vt:lpstr>Hash Ring</vt:lpstr>
      <vt:lpstr>Swift File System Example</vt:lpstr>
      <vt:lpstr>REST API</vt:lpstr>
      <vt:lpstr>Replicas Increase Read</vt:lpstr>
      <vt:lpstr>Files System Block Sizes</vt:lpstr>
      <vt:lpstr>Map Reduce Transforms</vt:lpstr>
      <vt:lpstr>Shared Nothing Architecture</vt:lpstr>
      <vt:lpstr>Key Value Store Examples</vt:lpstr>
      <vt:lpstr>Tunable Reads and Writes</vt:lpstr>
      <vt:lpstr>Portability and APIs</vt:lpstr>
      <vt:lpstr>Simple Operations</vt:lpstr>
      <vt:lpstr>Key Value Store Operations</vt:lpstr>
      <vt:lpstr>Selection on Values</vt:lpstr>
      <vt:lpstr>Web pages in key-value store</vt:lpstr>
      <vt:lpstr>Automatic Sharding</vt:lpstr>
      <vt:lpstr>Four Translations</vt:lpstr>
      <vt:lpstr>Sample Comparison</vt:lpstr>
      <vt:lpstr>Zero Translation</vt:lpstr>
      <vt:lpstr>Database Tradeoff Analysis</vt:lpstr>
      <vt:lpstr>The Paradigm Shift</vt:lpstr>
      <vt:lpstr>Reality Sets In</vt:lpstr>
      <vt:lpstr>Reference Utility Tree from Book</vt:lpstr>
      <vt:lpstr>Finding the right tool for the job</vt:lpstr>
      <vt:lpstr>Architecture Selection</vt:lpstr>
      <vt:lpstr>Use Case Driven Difficulty Analysis</vt:lpstr>
      <vt:lpstr>Quality Attribute Utility Tree</vt:lpstr>
      <vt:lpstr>Variations Used</vt:lpstr>
      <vt:lpstr>Sample Utility Tree</vt:lpstr>
      <vt:lpstr>Hand in Glove</vt:lpstr>
      <vt:lpstr>Finding the right metaphor</vt:lpstr>
      <vt:lpstr>Change in focus of Security</vt:lpstr>
      <vt:lpstr>The Big Problem: Standards</vt:lpstr>
      <vt:lpstr>PowerPoint Presentation</vt:lpstr>
      <vt:lpstr>Using Quality Trees to Communicate Risk</vt:lpstr>
      <vt:lpstr>Maintainability</vt:lpstr>
      <vt:lpstr>PowerPoint Presentation</vt:lpstr>
      <vt:lpstr>Reusability</vt:lpstr>
      <vt:lpstr>Summary</vt:lpstr>
      <vt:lpstr>Reference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ATAM for Database Selection</dc:title>
  <dc:subject/>
  <dc:creator>Dan</dc:creator>
  <cp:keywords/>
  <dc:description/>
  <cp:lastModifiedBy>Dan McCreary</cp:lastModifiedBy>
  <cp:revision>1381</cp:revision>
  <cp:lastPrinted>1601-01-01T00:00:00Z</cp:lastPrinted>
  <dcterms:created xsi:type="dcterms:W3CDTF">2013-03-12T16:13:19Z</dcterms:created>
  <dcterms:modified xsi:type="dcterms:W3CDTF">2024-01-28T19:35:00Z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TC010184381033</vt:lpwstr>
  </property>
</Properties>
</file>