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46"/>
  </p:notesMasterIdLst>
  <p:sldIdLst>
    <p:sldId id="256" r:id="rId3"/>
    <p:sldId id="266" r:id="rId4"/>
    <p:sldId id="291" r:id="rId5"/>
    <p:sldId id="295" r:id="rId6"/>
    <p:sldId id="293" r:id="rId7"/>
    <p:sldId id="292" r:id="rId8"/>
    <p:sldId id="300" r:id="rId9"/>
    <p:sldId id="294" r:id="rId10"/>
    <p:sldId id="297" r:id="rId11"/>
    <p:sldId id="298" r:id="rId12"/>
    <p:sldId id="299" r:id="rId13"/>
    <p:sldId id="296" r:id="rId14"/>
    <p:sldId id="302" r:id="rId15"/>
    <p:sldId id="304" r:id="rId16"/>
    <p:sldId id="288" r:id="rId17"/>
    <p:sldId id="305" r:id="rId18"/>
    <p:sldId id="278" r:id="rId19"/>
    <p:sldId id="303" r:id="rId20"/>
    <p:sldId id="267" r:id="rId21"/>
    <p:sldId id="289" r:id="rId22"/>
    <p:sldId id="268" r:id="rId23"/>
    <p:sldId id="306" r:id="rId24"/>
    <p:sldId id="286" r:id="rId25"/>
    <p:sldId id="272" r:id="rId26"/>
    <p:sldId id="273" r:id="rId27"/>
    <p:sldId id="274" r:id="rId28"/>
    <p:sldId id="275" r:id="rId29"/>
    <p:sldId id="276" r:id="rId30"/>
    <p:sldId id="280" r:id="rId31"/>
    <p:sldId id="281" r:id="rId32"/>
    <p:sldId id="283" r:id="rId33"/>
    <p:sldId id="287" r:id="rId34"/>
    <p:sldId id="282" r:id="rId35"/>
    <p:sldId id="290" r:id="rId36"/>
    <p:sldId id="307" r:id="rId37"/>
    <p:sldId id="284" r:id="rId38"/>
    <p:sldId id="285" r:id="rId39"/>
    <p:sldId id="269" r:id="rId40"/>
    <p:sldId id="265" r:id="rId41"/>
    <p:sldId id="270" r:id="rId42"/>
    <p:sldId id="308" r:id="rId43"/>
    <p:sldId id="262" r:id="rId44"/>
    <p:sldId id="309" r:id="rId45"/>
  </p:sldIdLst>
  <p:sldSz cx="9144000" cy="6858000" type="screen4x3"/>
  <p:notesSz cx="6946900" cy="9283700"/>
  <p:custDataLst>
    <p:tags r:id="rId47"/>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CCFF"/>
    <a:srgbClr val="0000FF"/>
    <a:srgbClr val="EBF7FF"/>
    <a:srgbClr val="CCECFF"/>
    <a:srgbClr val="FFCC00"/>
    <a:srgbClr val="CC6600"/>
    <a:srgbClr val="996633"/>
    <a:srgbClr val="993300"/>
    <a:srgbClr val="FFCC99"/>
    <a:srgbClr val="CC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4" autoAdjust="0"/>
    <p:restoredTop sz="94624" autoAdjust="0"/>
  </p:normalViewPr>
  <p:slideViewPr>
    <p:cSldViewPr>
      <p:cViewPr varScale="1">
        <p:scale>
          <a:sx n="102" d="100"/>
          <a:sy n="102" d="100"/>
        </p:scale>
        <p:origin x="-14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lvl1pPr defTabSz="927100" eaLnBrk="0" hangingPunct="0">
              <a:defRPr sz="1200">
                <a:latin typeface="Times New Roman" pitchFamily="18" charset="0"/>
              </a:defRPr>
            </a:lvl1pPr>
          </a:lstStyle>
          <a:p>
            <a:endParaRPr lang="en-US"/>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lvl1pPr algn="r" defTabSz="927100" eaLnBrk="0" hangingPunct="0">
              <a:defRPr sz="1200">
                <a:latin typeface="Times New Roman" pitchFamily="18" charset="0"/>
              </a:defRPr>
            </a:lvl1pPr>
          </a:lstStyle>
          <a:p>
            <a:endParaRPr lang="en-US"/>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9" rIns="92738" bIns="46369" numCol="1" anchor="b" anchorCtr="0" compatLnSpc="1">
            <a:prstTxWarp prst="textNoShape">
              <a:avLst/>
            </a:prstTxWarp>
          </a:bodyPr>
          <a:lstStyle>
            <a:lvl1pPr defTabSz="927100" eaLnBrk="0" hangingPunct="0">
              <a:defRPr sz="1200">
                <a:latin typeface="Times New Roman" pitchFamily="18" charset="0"/>
              </a:defRPr>
            </a:lvl1pPr>
          </a:lstStyle>
          <a:p>
            <a:endParaRPr lang="en-US"/>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2738" tIns="46369" rIns="92738" bIns="46369" numCol="1" anchor="b" anchorCtr="0" compatLnSpc="1">
            <a:prstTxWarp prst="textNoShape">
              <a:avLst/>
            </a:prstTxWarp>
          </a:bodyPr>
          <a:lstStyle>
            <a:lvl1pPr algn="r" defTabSz="927100" eaLnBrk="0" hangingPunct="0">
              <a:defRPr sz="1200">
                <a:latin typeface="Times New Roman" pitchFamily="18" charset="0"/>
              </a:defRPr>
            </a:lvl1pPr>
          </a:lstStyle>
          <a:p>
            <a:fld id="{C5AD84BD-B57F-44ED-B432-012949432F91}" type="slidenum">
              <a:rPr lang="en-US"/>
              <a:pPr/>
              <a:t>‹#›</a:t>
            </a:fld>
            <a:endParaRPr lang="en-US"/>
          </a:p>
        </p:txBody>
      </p:sp>
    </p:spTree>
    <p:extLst>
      <p:ext uri="{BB962C8B-B14F-4D97-AF65-F5344CB8AC3E}">
        <p14:creationId xmlns="" xmlns:p14="http://schemas.microsoft.com/office/powerpoint/2010/main" val="3480004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0724" name="Rectangle 4"/>
          <p:cNvSpPr>
            <a:spLocks noGrp="1" noChangeArrowheads="1"/>
          </p:cNvSpPr>
          <p:nvPr>
            <p:ph type="subTitle" idx="1"/>
          </p:nvPr>
        </p:nvSpPr>
        <p:spPr>
          <a:xfrm>
            <a:off x="1447800" y="4267200"/>
            <a:ext cx="6324600" cy="685800"/>
          </a:xfrm>
        </p:spPr>
        <p:txBody>
          <a:bodyPr/>
          <a:lstStyle>
            <a:lvl1pPr marL="0" indent="0" algn="ctr">
              <a:lnSpc>
                <a:spcPct val="80000"/>
              </a:lnSpc>
              <a:buFont typeface="Wingdings" pitchFamily="2" charset="2"/>
              <a:buNone/>
              <a:defRPr sz="3200"/>
            </a:lvl1pPr>
          </a:lstStyle>
          <a:p>
            <a:pPr lvl="0"/>
            <a:r>
              <a:rPr lang="en-US" noProof="0" smtClean="0"/>
              <a:t>Click to edit Master subtitle style</a:t>
            </a:r>
            <a:endParaRPr lang="en-US" noProof="0" dirty="0" smtClean="0"/>
          </a:p>
        </p:txBody>
      </p:sp>
      <p:sp>
        <p:nvSpPr>
          <p:cNvPr id="4" name="Title 3"/>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0"/>
          </p:nvPr>
        </p:nvSpPr>
        <p:spPr/>
        <p:txBody>
          <a:bodyPr/>
          <a:lstStyle/>
          <a:p>
            <a:fld id="{F5AB3308-7388-4834-8CF3-9219291794E5}" type="slidenum">
              <a:rPr lang="en-US" smtClean="0"/>
              <a:pPr/>
              <a:t>‹#›</a:t>
            </a:fld>
            <a:endParaRPr lang="en-US" dirty="0"/>
          </a:p>
        </p:txBody>
      </p:sp>
      <p:sp>
        <p:nvSpPr>
          <p:cNvPr id="7" name="Footer Placeholder 6"/>
          <p:cNvSpPr>
            <a:spLocks noGrp="1"/>
          </p:cNvSpPr>
          <p:nvPr>
            <p:ph type="ftr" sz="quarter" idx="11"/>
          </p:nvPr>
        </p:nvSpPr>
        <p:spPr/>
        <p:txBody>
          <a:bodyPr/>
          <a:lstStyle/>
          <a:p>
            <a:r>
              <a:rPr lang="en-US" smtClean="0"/>
              <a:t>Kelly-McCreary &amp; Associates</a:t>
            </a:r>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SzPct val="100000"/>
              <a:buFont typeface="Arial" pitchFamily="34" charset="0"/>
              <a:buChar char="•"/>
              <a:defRPr/>
            </a:lvl1pPr>
            <a:lvl2pPr>
              <a:buSzPct val="100000"/>
              <a:buFont typeface="Arial" pitchFamily="34" charset="0"/>
              <a:buChar char="•"/>
              <a:defRPr/>
            </a:lvl2pPr>
            <a:lvl3pPr>
              <a:buSzPct val="100000"/>
              <a:buFont typeface="Arial" pitchFamily="34" charset="0"/>
              <a:buChar char="•"/>
              <a:defRPr/>
            </a:lvl3pPr>
            <a:lvl4pPr>
              <a:buSzPct val="100000"/>
              <a:buFont typeface="Arial" pitchFamily="34" charset="0"/>
              <a:buChar char="•"/>
              <a:defRPr/>
            </a:lvl4pPr>
            <a:lvl5pPr>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2" name="Slide Number Placeholder 11"/>
          <p:cNvSpPr>
            <a:spLocks noGrp="1"/>
          </p:cNvSpPr>
          <p:nvPr>
            <p:ph type="sldNum" sz="quarter" idx="10"/>
          </p:nvPr>
        </p:nvSpPr>
        <p:spPr/>
        <p:txBody>
          <a:bodyPr/>
          <a:lstStyle/>
          <a:p>
            <a:fld id="{F5AB3308-7388-4834-8CF3-9219291794E5}" type="slidenum">
              <a:rPr lang="en-US" smtClean="0"/>
              <a:pPr/>
              <a:t>‹#›</a:t>
            </a:fld>
            <a:endParaRPr lang="en-US" dirty="0"/>
          </a:p>
        </p:txBody>
      </p:sp>
      <p:sp>
        <p:nvSpPr>
          <p:cNvPr id="13" name="Footer Placeholder 12"/>
          <p:cNvSpPr>
            <a:spLocks noGrp="1"/>
          </p:cNvSpPr>
          <p:nvPr>
            <p:ph type="ftr" sz="quarter" idx="11"/>
          </p:nvPr>
        </p:nvSpPr>
        <p:spPr/>
        <p:txBody>
          <a:bodyPr/>
          <a:lstStyle/>
          <a:p>
            <a:r>
              <a:rPr lang="en-US" smtClean="0"/>
              <a:t>Kelly-McCreary &amp; Associates</a:t>
            </a:r>
            <a:endParaRPr lang="en-US" dirty="0"/>
          </a:p>
        </p:txBody>
      </p:sp>
      <p:sp>
        <p:nvSpPr>
          <p:cNvPr id="14" name="Rectangle 13"/>
          <p:cNvSpPr/>
          <p:nvPr userDrawn="1"/>
        </p:nvSpPr>
        <p:spPr>
          <a:xfrm>
            <a:off x="381000" y="1371600"/>
            <a:ext cx="8229600" cy="152400"/>
          </a:xfrm>
          <a:prstGeom prst="rect">
            <a:avLst/>
          </a:prstGeom>
          <a:gradFill flip="none" rotWithShape="1">
            <a:gsLst>
              <a:gs pos="0">
                <a:schemeClr val="accent1">
                  <a:tint val="66000"/>
                  <a:satMod val="160000"/>
                </a:schemeClr>
              </a:gs>
              <a:gs pos="50000">
                <a:schemeClr val="accent1">
                  <a:tint val="44500"/>
                  <a:satMod val="160000"/>
                </a:schemeClr>
              </a:gs>
              <a:gs pos="100000">
                <a:srgbClr val="FFCC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 xmlns:p14="http://schemas.microsoft.com/office/powerpoint/2010/main" val="1989242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F5AB3308-7388-4834-8CF3-9219291794E5}" type="slidenum">
              <a:rPr lang="en-US" smtClean="0"/>
              <a:pPr/>
              <a:t>‹#›</a:t>
            </a:fld>
            <a:endParaRPr lang="en-US" dirty="0"/>
          </a:p>
        </p:txBody>
      </p:sp>
      <p:sp>
        <p:nvSpPr>
          <p:cNvPr id="6" name="Footer Placeholder 5"/>
          <p:cNvSpPr>
            <a:spLocks noGrp="1"/>
          </p:cNvSpPr>
          <p:nvPr>
            <p:ph type="ftr" sz="quarter" idx="11"/>
          </p:nvPr>
        </p:nvSpPr>
        <p:spPr/>
        <p:txBody>
          <a:bodyPr/>
          <a:lstStyle/>
          <a:p>
            <a:r>
              <a:rPr lang="en-US" smtClean="0"/>
              <a:t>Kelly-McCreary &amp; Associates</a:t>
            </a:r>
            <a:endParaRPr lang="en-US" dirty="0"/>
          </a:p>
        </p:txBody>
      </p:sp>
      <p:sp>
        <p:nvSpPr>
          <p:cNvPr id="7" name="Rectangle 6"/>
          <p:cNvSpPr/>
          <p:nvPr userDrawn="1"/>
        </p:nvSpPr>
        <p:spPr>
          <a:xfrm>
            <a:off x="381000" y="1371600"/>
            <a:ext cx="8229600" cy="152400"/>
          </a:xfrm>
          <a:prstGeom prst="rect">
            <a:avLst/>
          </a:prstGeom>
          <a:gradFill flip="none" rotWithShape="1">
            <a:gsLst>
              <a:gs pos="0">
                <a:schemeClr val="accent1">
                  <a:tint val="66000"/>
                  <a:satMod val="160000"/>
                </a:schemeClr>
              </a:gs>
              <a:gs pos="50000">
                <a:schemeClr val="accent1">
                  <a:tint val="44500"/>
                  <a:satMod val="160000"/>
                </a:schemeClr>
              </a:gs>
              <a:gs pos="100000">
                <a:srgbClr val="FFCC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 xmlns:p14="http://schemas.microsoft.com/office/powerpoint/2010/main" val="2275980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F5AB3308-7388-4834-8CF3-9219291794E5}" type="slidenum">
              <a:rPr lang="en-US" smtClean="0"/>
              <a:pPr/>
              <a:t>‹#›</a:t>
            </a:fld>
            <a:endParaRPr lang="en-US" dirty="0"/>
          </a:p>
        </p:txBody>
      </p:sp>
      <p:sp>
        <p:nvSpPr>
          <p:cNvPr id="8" name="Footer Placeholder 7"/>
          <p:cNvSpPr>
            <a:spLocks noGrp="1"/>
          </p:cNvSpPr>
          <p:nvPr>
            <p:ph type="ftr" sz="quarter" idx="11"/>
          </p:nvPr>
        </p:nvSpPr>
        <p:spPr/>
        <p:txBody>
          <a:bodyPr/>
          <a:lstStyle/>
          <a:p>
            <a:r>
              <a:rPr lang="en-US" smtClean="0"/>
              <a:t>Kelly-McCreary &amp; Associates</a:t>
            </a:r>
            <a:endParaRPr lang="en-US" dirty="0"/>
          </a:p>
        </p:txBody>
      </p:sp>
      <p:sp>
        <p:nvSpPr>
          <p:cNvPr id="9" name="Rectangle 8"/>
          <p:cNvSpPr/>
          <p:nvPr userDrawn="1"/>
        </p:nvSpPr>
        <p:spPr>
          <a:xfrm>
            <a:off x="381000" y="1371600"/>
            <a:ext cx="8229600" cy="152400"/>
          </a:xfrm>
          <a:prstGeom prst="rect">
            <a:avLst/>
          </a:prstGeom>
          <a:gradFill flip="none" rotWithShape="1">
            <a:gsLst>
              <a:gs pos="0">
                <a:schemeClr val="accent1">
                  <a:tint val="66000"/>
                  <a:satMod val="160000"/>
                </a:schemeClr>
              </a:gs>
              <a:gs pos="50000">
                <a:schemeClr val="accent1">
                  <a:tint val="44500"/>
                  <a:satMod val="160000"/>
                </a:schemeClr>
              </a:gs>
              <a:gs pos="100000">
                <a:srgbClr val="FFCC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 xmlns:p14="http://schemas.microsoft.com/office/powerpoint/2010/main" val="27624520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F5AB3308-7388-4834-8CF3-9219291794E5}" type="slidenum">
              <a:rPr lang="en-US" smtClean="0"/>
              <a:pPr/>
              <a:t>‹#›</a:t>
            </a:fld>
            <a:endParaRPr lang="en-US" dirty="0"/>
          </a:p>
        </p:txBody>
      </p:sp>
      <p:sp>
        <p:nvSpPr>
          <p:cNvPr id="8" name="Footer Placeholder 7"/>
          <p:cNvSpPr>
            <a:spLocks noGrp="1"/>
          </p:cNvSpPr>
          <p:nvPr>
            <p:ph type="ftr" sz="quarter" idx="11"/>
          </p:nvPr>
        </p:nvSpPr>
        <p:spPr/>
        <p:txBody>
          <a:bodyPr/>
          <a:lstStyle/>
          <a:p>
            <a:r>
              <a:rPr lang="en-US" smtClean="0"/>
              <a:t>Kelly-McCreary &amp; Associates</a:t>
            </a:r>
            <a:endParaRPr lang="en-US" dirty="0"/>
          </a:p>
        </p:txBody>
      </p:sp>
      <p:sp>
        <p:nvSpPr>
          <p:cNvPr id="9" name="Rectangle 8"/>
          <p:cNvSpPr/>
          <p:nvPr userDrawn="1"/>
        </p:nvSpPr>
        <p:spPr>
          <a:xfrm>
            <a:off x="381000" y="1371600"/>
            <a:ext cx="8229600" cy="152400"/>
          </a:xfrm>
          <a:prstGeom prst="rect">
            <a:avLst/>
          </a:prstGeom>
          <a:gradFill flip="none" rotWithShape="1">
            <a:gsLst>
              <a:gs pos="0">
                <a:schemeClr val="accent1">
                  <a:tint val="66000"/>
                  <a:satMod val="160000"/>
                </a:schemeClr>
              </a:gs>
              <a:gs pos="50000">
                <a:schemeClr val="accent1">
                  <a:tint val="44500"/>
                  <a:satMod val="160000"/>
                </a:schemeClr>
              </a:gs>
              <a:gs pos="100000">
                <a:srgbClr val="FFCC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 xmlns:p14="http://schemas.microsoft.com/office/powerpoint/2010/main" val="17173938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5AB3308-7388-4834-8CF3-9219291794E5}" type="slidenum">
              <a:rPr lang="en-US" smtClean="0"/>
              <a:pPr/>
              <a:t>‹#›</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Tree>
    <p:extLst>
      <p:ext uri="{BB962C8B-B14F-4D97-AF65-F5344CB8AC3E}">
        <p14:creationId xmlns="" xmlns:p14="http://schemas.microsoft.com/office/powerpoint/2010/main" val="261709083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381000" y="1524000"/>
            <a:ext cx="82296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9713" name="Rectangle 17"/>
          <p:cNvSpPr>
            <a:spLocks noGrp="1" noChangeArrowheads="1"/>
          </p:cNvSpPr>
          <p:nvPr>
            <p:ph type="title"/>
          </p:nvPr>
        </p:nvSpPr>
        <p:spPr bwMode="auto">
          <a:xfrm>
            <a:off x="381000" y="152400"/>
            <a:ext cx="82296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4" name="Rectangle 3"/>
          <p:cNvSpPr/>
          <p:nvPr/>
        </p:nvSpPr>
        <p:spPr>
          <a:xfrm>
            <a:off x="381000" y="1371600"/>
            <a:ext cx="8229600" cy="152400"/>
          </a:xfrm>
          <a:prstGeom prst="rect">
            <a:avLst/>
          </a:prstGeom>
          <a:gradFill flip="none" rotWithShape="1">
            <a:gsLst>
              <a:gs pos="0">
                <a:schemeClr val="accent1">
                  <a:tint val="66000"/>
                  <a:satMod val="160000"/>
                </a:schemeClr>
              </a:gs>
              <a:gs pos="50000">
                <a:schemeClr val="accent1">
                  <a:tint val="44500"/>
                  <a:satMod val="160000"/>
                </a:schemeClr>
              </a:gs>
              <a:gs pos="100000">
                <a:srgbClr val="FFCC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chemeClr val="bg2">
                    <a:lumMod val="50000"/>
                    <a:lumOff val="50000"/>
                  </a:schemeClr>
                </a:solidFill>
              </a:defRPr>
            </a:lvl1pPr>
          </a:lstStyle>
          <a:p>
            <a:r>
              <a:rPr lang="en-US" smtClean="0"/>
              <a:t>Kelly-McCreary &amp; Associates</a:t>
            </a:r>
            <a:endParaRPr lang="en-US" dirty="0"/>
          </a:p>
        </p:txBody>
      </p:sp>
      <p:sp>
        <p:nvSpPr>
          <p:cNvPr id="6" name="Slide Number Placeholder 5"/>
          <p:cNvSpPr>
            <a:spLocks noGrp="1"/>
          </p:cNvSpPr>
          <p:nvPr>
            <p:ph type="sldNum" sz="quarter" idx="4"/>
          </p:nvPr>
        </p:nvSpPr>
        <p:spPr>
          <a:xfrm>
            <a:off x="8153400" y="6324600"/>
            <a:ext cx="533400" cy="365125"/>
          </a:xfrm>
          <a:prstGeom prst="rect">
            <a:avLst/>
          </a:prstGeom>
        </p:spPr>
        <p:txBody>
          <a:bodyPr vert="horz" lIns="91440" tIns="45720" rIns="91440" bIns="45720" rtlCol="0" anchor="ctr"/>
          <a:lstStyle>
            <a:lvl1pPr algn="r">
              <a:defRPr sz="1200">
                <a:solidFill>
                  <a:schemeClr val="bg2">
                    <a:lumMod val="50000"/>
                    <a:lumOff val="50000"/>
                  </a:schemeClr>
                </a:solidFill>
              </a:defRPr>
            </a:lvl1pPr>
          </a:lstStyle>
          <a:p>
            <a:fld id="{F5AB3308-7388-4834-8CF3-9219291794E5}" type="slidenum">
              <a:rPr lang="en-US" smtClean="0"/>
              <a:pPr/>
              <a:t>‹#›</a:t>
            </a:fld>
            <a:endParaRPr lang="en-US" dirty="0"/>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6" r:id="rId3"/>
    <p:sldLayoutId id="2147483664" r:id="rId4"/>
    <p:sldLayoutId id="2147483665" r:id="rId5"/>
    <p:sldLayoutId id="2147483667" r:id="rId6"/>
  </p:sldLayoutIdLst>
  <p:transition/>
  <p:timing>
    <p:tnLst>
      <p:par>
        <p:cTn id="1" dur="indefinite" restart="never" nodeType="tmRoot"/>
      </p:par>
    </p:tnLst>
  </p:timing>
  <p:hf hdr="0" dt="0"/>
  <p:txStyles>
    <p:titleStyle>
      <a:lvl1pPr algn="ctr" rtl="0" eaLnBrk="1" fontAlgn="base" hangingPunct="1">
        <a:spcBef>
          <a:spcPct val="0"/>
        </a:spcBef>
        <a:spcAft>
          <a:spcPct val="0"/>
        </a:spcAft>
        <a:defRPr sz="4000" b="1">
          <a:solidFill>
            <a:schemeClr val="accent1">
              <a:lumMod val="50000"/>
            </a:schemeClr>
          </a:solidFill>
          <a:latin typeface="+mj-lt"/>
          <a:ea typeface="+mj-ea"/>
          <a:cs typeface="+mj-cs"/>
        </a:defRPr>
      </a:lvl1pPr>
      <a:lvl2pPr algn="l" rtl="0" eaLnBrk="1" fontAlgn="base" hangingPunct="1">
        <a:spcBef>
          <a:spcPct val="0"/>
        </a:spcBef>
        <a:spcAft>
          <a:spcPct val="0"/>
        </a:spcAft>
        <a:defRPr sz="4000" b="1">
          <a:solidFill>
            <a:srgbClr val="000000"/>
          </a:solidFill>
          <a:latin typeface="Arial Narrow" pitchFamily="34" charset="0"/>
        </a:defRPr>
      </a:lvl2pPr>
      <a:lvl3pPr algn="l" rtl="0" eaLnBrk="1" fontAlgn="base" hangingPunct="1">
        <a:spcBef>
          <a:spcPct val="0"/>
        </a:spcBef>
        <a:spcAft>
          <a:spcPct val="0"/>
        </a:spcAft>
        <a:defRPr sz="4000" b="1">
          <a:solidFill>
            <a:srgbClr val="000000"/>
          </a:solidFill>
          <a:latin typeface="Arial Narrow" pitchFamily="34" charset="0"/>
        </a:defRPr>
      </a:lvl3pPr>
      <a:lvl4pPr algn="l" rtl="0" eaLnBrk="1" fontAlgn="base" hangingPunct="1">
        <a:spcBef>
          <a:spcPct val="0"/>
        </a:spcBef>
        <a:spcAft>
          <a:spcPct val="0"/>
        </a:spcAft>
        <a:defRPr sz="4000" b="1">
          <a:solidFill>
            <a:srgbClr val="000000"/>
          </a:solidFill>
          <a:latin typeface="Arial Narrow" pitchFamily="34" charset="0"/>
        </a:defRPr>
      </a:lvl4pPr>
      <a:lvl5pPr algn="l" rtl="0" eaLnBrk="1" fontAlgn="base" hangingPunct="1">
        <a:spcBef>
          <a:spcPct val="0"/>
        </a:spcBef>
        <a:spcAft>
          <a:spcPct val="0"/>
        </a:spcAft>
        <a:defRPr sz="4000" b="1">
          <a:solidFill>
            <a:srgbClr val="000000"/>
          </a:solidFill>
          <a:latin typeface="Arial Narrow" pitchFamily="34" charset="0"/>
        </a:defRPr>
      </a:lvl5pPr>
      <a:lvl6pPr marL="457200" algn="l" rtl="0" eaLnBrk="1" fontAlgn="base" hangingPunct="1">
        <a:spcBef>
          <a:spcPct val="0"/>
        </a:spcBef>
        <a:spcAft>
          <a:spcPct val="0"/>
        </a:spcAft>
        <a:defRPr sz="4000" b="1">
          <a:solidFill>
            <a:srgbClr val="000000"/>
          </a:solidFill>
          <a:latin typeface="Arial Narrow" pitchFamily="34" charset="0"/>
        </a:defRPr>
      </a:lvl6pPr>
      <a:lvl7pPr marL="914400" algn="l" rtl="0" eaLnBrk="1" fontAlgn="base" hangingPunct="1">
        <a:spcBef>
          <a:spcPct val="0"/>
        </a:spcBef>
        <a:spcAft>
          <a:spcPct val="0"/>
        </a:spcAft>
        <a:defRPr sz="4000" b="1">
          <a:solidFill>
            <a:srgbClr val="000000"/>
          </a:solidFill>
          <a:latin typeface="Arial Narrow" pitchFamily="34" charset="0"/>
        </a:defRPr>
      </a:lvl7pPr>
      <a:lvl8pPr marL="1371600" algn="l" rtl="0" eaLnBrk="1" fontAlgn="base" hangingPunct="1">
        <a:spcBef>
          <a:spcPct val="0"/>
        </a:spcBef>
        <a:spcAft>
          <a:spcPct val="0"/>
        </a:spcAft>
        <a:defRPr sz="4000" b="1">
          <a:solidFill>
            <a:srgbClr val="000000"/>
          </a:solidFill>
          <a:latin typeface="Arial Narrow" pitchFamily="34" charset="0"/>
        </a:defRPr>
      </a:lvl8pPr>
      <a:lvl9pPr marL="1828800" algn="l" rtl="0" eaLnBrk="1" fontAlgn="base" hangingPunct="1">
        <a:spcBef>
          <a:spcPct val="0"/>
        </a:spcBef>
        <a:spcAft>
          <a:spcPct val="0"/>
        </a:spcAft>
        <a:defRPr sz="4000" b="1">
          <a:solidFill>
            <a:srgbClr val="000000"/>
          </a:solidFill>
          <a:latin typeface="Arial Narrow" pitchFamily="34" charset="0"/>
        </a:defRPr>
      </a:lvl9pPr>
    </p:titleStyle>
    <p:bodyStyle>
      <a:lvl1pPr marL="342900" indent="-342900" algn="l" rtl="0" eaLnBrk="1" fontAlgn="base" hangingPunct="1">
        <a:spcBef>
          <a:spcPct val="20000"/>
        </a:spcBef>
        <a:spcAft>
          <a:spcPct val="0"/>
        </a:spcAft>
        <a:buClr>
          <a:schemeClr val="accent1">
            <a:lumMod val="50000"/>
          </a:schemeClr>
        </a:buClr>
        <a:buSzPct val="100000"/>
        <a:buFont typeface="Arial" pitchFamily="34" charset="0"/>
        <a:buChar char="•"/>
        <a:defRPr sz="2800">
          <a:solidFill>
            <a:schemeClr val="accent1">
              <a:lumMod val="50000"/>
            </a:schemeClr>
          </a:solidFill>
          <a:latin typeface="+mn-lt"/>
          <a:ea typeface="+mn-ea"/>
          <a:cs typeface="+mn-cs"/>
        </a:defRPr>
      </a:lvl1pPr>
      <a:lvl2pPr marL="742950" indent="-285750" algn="l" rtl="0" eaLnBrk="1" fontAlgn="base" hangingPunct="1">
        <a:spcBef>
          <a:spcPct val="20000"/>
        </a:spcBef>
        <a:spcAft>
          <a:spcPct val="0"/>
        </a:spcAft>
        <a:buClr>
          <a:schemeClr val="accent1">
            <a:lumMod val="50000"/>
          </a:schemeClr>
        </a:buClr>
        <a:buSzPct val="100000"/>
        <a:buFont typeface="Arial" pitchFamily="34" charset="0"/>
        <a:buChar char="•"/>
        <a:defRPr sz="2400">
          <a:solidFill>
            <a:schemeClr val="accent1">
              <a:lumMod val="50000"/>
            </a:schemeClr>
          </a:solidFill>
          <a:latin typeface="+mn-lt"/>
        </a:defRPr>
      </a:lvl2pPr>
      <a:lvl3pPr marL="1143000" indent="-228600" algn="l" rtl="0" eaLnBrk="1" fontAlgn="base" hangingPunct="1">
        <a:spcBef>
          <a:spcPct val="20000"/>
        </a:spcBef>
        <a:spcAft>
          <a:spcPct val="0"/>
        </a:spcAft>
        <a:buClr>
          <a:schemeClr val="accent1">
            <a:lumMod val="50000"/>
          </a:schemeClr>
        </a:buClr>
        <a:buSzPct val="100000"/>
        <a:buFont typeface="Arial" pitchFamily="34" charset="0"/>
        <a:buChar char="•"/>
        <a:defRPr sz="2000">
          <a:solidFill>
            <a:schemeClr val="accent1">
              <a:lumMod val="50000"/>
            </a:schemeClr>
          </a:solidFill>
          <a:latin typeface="+mn-lt"/>
        </a:defRPr>
      </a:lvl3pPr>
      <a:lvl4pPr marL="1600200" indent="-228600" algn="l" rtl="0" eaLnBrk="1" fontAlgn="base" hangingPunct="1">
        <a:spcBef>
          <a:spcPct val="20000"/>
        </a:spcBef>
        <a:spcAft>
          <a:spcPct val="0"/>
        </a:spcAft>
        <a:buClr>
          <a:schemeClr val="accent1">
            <a:lumMod val="50000"/>
          </a:schemeClr>
        </a:buClr>
        <a:buSzPct val="100000"/>
        <a:buFont typeface="Arial" pitchFamily="34" charset="0"/>
        <a:buChar char="•"/>
        <a:defRPr>
          <a:solidFill>
            <a:schemeClr val="accent1">
              <a:lumMod val="50000"/>
            </a:schemeClr>
          </a:solidFill>
          <a:latin typeface="+mn-lt"/>
        </a:defRPr>
      </a:lvl4pPr>
      <a:lvl5pPr marL="2057400" indent="-228600" algn="l" rtl="0" eaLnBrk="1" fontAlgn="base" hangingPunct="1">
        <a:spcBef>
          <a:spcPct val="20000"/>
        </a:spcBef>
        <a:spcAft>
          <a:spcPct val="0"/>
        </a:spcAft>
        <a:buClr>
          <a:schemeClr val="accent1">
            <a:lumMod val="50000"/>
          </a:schemeClr>
        </a:buClr>
        <a:buSzPct val="100000"/>
        <a:buFont typeface="Arial" pitchFamily="34" charset="0"/>
        <a:buChar char="•"/>
        <a:defRPr>
          <a:solidFill>
            <a:schemeClr val="accent1">
              <a:lumMod val="50000"/>
            </a:schemeClr>
          </a:solidFill>
          <a:latin typeface="+mn-lt"/>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19.pn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1371600" y="1676400"/>
            <a:ext cx="6324600" cy="1371600"/>
          </a:xfrm>
        </p:spPr>
        <p:txBody>
          <a:bodyPr/>
          <a:lstStyle/>
          <a:p>
            <a:r>
              <a:rPr lang="en-US" dirty="0" smtClean="0"/>
              <a:t>ATAM for NoSQL Database Selection</a:t>
            </a:r>
            <a:endParaRPr lang="en-US" dirty="0"/>
          </a:p>
        </p:txBody>
      </p:sp>
      <p:sp>
        <p:nvSpPr>
          <p:cNvPr id="4103" name="Rectangle 7"/>
          <p:cNvSpPr>
            <a:spLocks noGrp="1" noChangeArrowheads="1"/>
          </p:cNvSpPr>
          <p:nvPr>
            <p:ph type="subTitle" idx="1"/>
          </p:nvPr>
        </p:nvSpPr>
        <p:spPr>
          <a:xfrm>
            <a:off x="1447800" y="3505200"/>
            <a:ext cx="6324600" cy="2514600"/>
          </a:xfrm>
        </p:spPr>
        <p:txBody>
          <a:bodyPr/>
          <a:lstStyle/>
          <a:p>
            <a:r>
              <a:rPr lang="en-US" dirty="0" smtClean="0"/>
              <a:t>Using Architecture (Not Products) to Guide </a:t>
            </a:r>
            <a:r>
              <a:rPr lang="en-US" dirty="0"/>
              <a:t>D</a:t>
            </a:r>
            <a:r>
              <a:rPr lang="en-US" dirty="0" smtClean="0"/>
              <a:t>atabase </a:t>
            </a:r>
            <a:r>
              <a:rPr lang="en-US" dirty="0"/>
              <a:t>S</a:t>
            </a:r>
            <a:r>
              <a:rPr lang="en-US" dirty="0" smtClean="0"/>
              <a:t>election</a:t>
            </a:r>
          </a:p>
          <a:p>
            <a:endParaRPr lang="en-US" dirty="0" smtClean="0"/>
          </a:p>
          <a:p>
            <a:r>
              <a:rPr lang="en-US" dirty="0" smtClean="0"/>
              <a:t>Dan McCreary</a:t>
            </a:r>
          </a:p>
          <a:p>
            <a:r>
              <a:rPr lang="en-US" dirty="0" smtClean="0"/>
              <a:t>Kelly-McCreary &amp; Associates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n 16"/>
          <p:cNvSpPr/>
          <p:nvPr/>
        </p:nvSpPr>
        <p:spPr bwMode="auto">
          <a:xfrm>
            <a:off x="3086100" y="4686300"/>
            <a:ext cx="2552700" cy="1714500"/>
          </a:xfrm>
          <a:prstGeom prst="can">
            <a:avLst/>
          </a:prstGeom>
          <a:solidFill>
            <a:schemeClr val="bg2">
              <a:lumMod val="50000"/>
              <a:lumOff val="50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bg1"/>
              </a:solidFill>
              <a:effectLst/>
              <a:latin typeface="Arial Narrow" pitchFamily="34" charset="0"/>
            </a:endParaRPr>
          </a:p>
        </p:txBody>
      </p:sp>
      <p:sp>
        <p:nvSpPr>
          <p:cNvPr id="2" name="Title 1"/>
          <p:cNvSpPr>
            <a:spLocks noGrp="1"/>
          </p:cNvSpPr>
          <p:nvPr>
            <p:ph type="title"/>
          </p:nvPr>
        </p:nvSpPr>
        <p:spPr/>
        <p:txBody>
          <a:bodyPr/>
          <a:lstStyle/>
          <a:p>
            <a:r>
              <a:rPr lang="en-US" dirty="0" smtClean="0"/>
              <a:t>Kurt's Suggestion</a:t>
            </a:r>
            <a:endParaRPr lang="en-US" dirty="0"/>
          </a:p>
        </p:txBody>
      </p:sp>
      <p:sp>
        <p:nvSpPr>
          <p:cNvPr id="3" name="Content Placeholder 2"/>
          <p:cNvSpPr>
            <a:spLocks noGrp="1"/>
          </p:cNvSpPr>
          <p:nvPr>
            <p:ph idx="1"/>
          </p:nvPr>
        </p:nvSpPr>
        <p:spPr>
          <a:xfrm>
            <a:off x="838200" y="5143500"/>
            <a:ext cx="7315200" cy="457200"/>
          </a:xfrm>
          <a:solidFill>
            <a:schemeClr val="tx1">
              <a:lumMod val="85000"/>
            </a:schemeClr>
          </a:solidFill>
          <a:ln w="38100">
            <a:noFill/>
          </a:ln>
        </p:spPr>
        <p:txBody>
          <a:bodyPr/>
          <a:lstStyle/>
          <a:p>
            <a:pPr algn="ctr">
              <a:buNone/>
            </a:pPr>
            <a:r>
              <a:rPr lang="en-US" sz="2400" b="1" dirty="0" smtClean="0">
                <a:solidFill>
                  <a:schemeClr val="bg1"/>
                </a:solidFill>
                <a:latin typeface="Courier New" pitchFamily="49" charset="0"/>
                <a:cs typeface="Courier New" pitchFamily="49" charset="0"/>
              </a:rPr>
              <a:t>store($collection, $file-name, $data)</a:t>
            </a:r>
            <a:endParaRPr lang="en-US" sz="2400" b="1" dirty="0">
              <a:solidFill>
                <a:schemeClr val="bg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dirty="0" smtClean="0"/>
              <a:t>Copyright  2010 Dan McCreary &amp; Associates</a:t>
            </a:r>
            <a:endParaRPr lang="en-US" dirty="0"/>
          </a:p>
        </p:txBody>
      </p:sp>
      <p:sp>
        <p:nvSpPr>
          <p:cNvPr id="6" name="Rectangle 5"/>
          <p:cNvSpPr/>
          <p:nvPr/>
        </p:nvSpPr>
        <p:spPr bwMode="auto">
          <a:xfrm>
            <a:off x="6515100" y="2171700"/>
            <a:ext cx="1485900" cy="1600200"/>
          </a:xfrm>
          <a:prstGeom prst="rect">
            <a:avLst/>
          </a:prstGeom>
          <a:solidFill>
            <a:schemeClr val="tx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smtClean="0">
              <a:solidFill>
                <a:schemeClr val="bg1"/>
              </a:solidFill>
              <a:latin typeface="Arial Narrow" pitchFamily="34" charset="0"/>
            </a:endParaRPr>
          </a:p>
        </p:txBody>
      </p:sp>
      <p:sp>
        <p:nvSpPr>
          <p:cNvPr id="7" name="TextBox 6"/>
          <p:cNvSpPr txBox="1"/>
          <p:nvPr/>
        </p:nvSpPr>
        <p:spPr>
          <a:xfrm>
            <a:off x="6972300" y="3886200"/>
            <a:ext cx="1257011" cy="307777"/>
          </a:xfrm>
          <a:prstGeom prst="rect">
            <a:avLst/>
          </a:prstGeom>
          <a:noFill/>
        </p:spPr>
        <p:txBody>
          <a:bodyPr wrap="none" rtlCol="0">
            <a:spAutoFit/>
          </a:bodyPr>
          <a:lstStyle/>
          <a:p>
            <a:r>
              <a:rPr lang="en-US" sz="1400" dirty="0" smtClean="0">
                <a:solidFill>
                  <a:schemeClr val="bg1"/>
                </a:solidFill>
              </a:rPr>
              <a:t>Web Browser</a:t>
            </a:r>
            <a:endParaRPr lang="en-US" sz="1400" dirty="0">
              <a:solidFill>
                <a:schemeClr val="bg1"/>
              </a:solidFill>
            </a:endParaRPr>
          </a:p>
        </p:txBody>
      </p:sp>
      <p:sp>
        <p:nvSpPr>
          <p:cNvPr id="8" name="TextBox 7"/>
          <p:cNvSpPr txBox="1"/>
          <p:nvPr/>
        </p:nvSpPr>
        <p:spPr>
          <a:xfrm>
            <a:off x="6858000" y="3086100"/>
            <a:ext cx="914400" cy="461665"/>
          </a:xfrm>
          <a:prstGeom prst="rect">
            <a:avLst/>
          </a:prstGeom>
          <a:solidFill>
            <a:schemeClr val="tx1">
              <a:lumMod val="75000"/>
            </a:schemeClr>
          </a:solidFill>
          <a:ln w="28575">
            <a:noFill/>
          </a:ln>
          <a:scene3d>
            <a:camera prst="orthographicFront"/>
            <a:lightRig rig="threePt" dir="t"/>
          </a:scene3d>
          <a:sp3d>
            <a:bevelT/>
          </a:sp3d>
        </p:spPr>
        <p:txBody>
          <a:bodyPr wrap="square" rtlCol="0">
            <a:spAutoFit/>
          </a:bodyPr>
          <a:lstStyle/>
          <a:p>
            <a:pPr algn="ctr"/>
            <a:r>
              <a:rPr lang="en-US" dirty="0" smtClean="0">
                <a:solidFill>
                  <a:schemeClr val="bg1"/>
                </a:solidFill>
              </a:rPr>
              <a:t>Save</a:t>
            </a:r>
            <a:endParaRPr lang="en-US" dirty="0">
              <a:solidFill>
                <a:schemeClr val="bg1"/>
              </a:solidFill>
            </a:endParaRPr>
          </a:p>
        </p:txBody>
      </p:sp>
      <p:sp>
        <p:nvSpPr>
          <p:cNvPr id="9" name="TextBox 8"/>
          <p:cNvSpPr txBox="1"/>
          <p:nvPr/>
        </p:nvSpPr>
        <p:spPr>
          <a:xfrm>
            <a:off x="6858000" y="2400300"/>
            <a:ext cx="1016560" cy="307777"/>
          </a:xfrm>
          <a:prstGeom prst="rect">
            <a:avLst/>
          </a:prstGeom>
          <a:solidFill>
            <a:schemeClr val="tx1">
              <a:lumMod val="75000"/>
            </a:schemeClr>
          </a:solidFill>
        </p:spPr>
        <p:txBody>
          <a:bodyPr wrap="none" rtlCol="0">
            <a:spAutoFit/>
          </a:bodyPr>
          <a:lstStyle/>
          <a:p>
            <a:r>
              <a:rPr lang="en-US" sz="1400" dirty="0" smtClean="0">
                <a:solidFill>
                  <a:schemeClr val="bg1"/>
                </a:solidFill>
              </a:rPr>
              <a:t>Web Form</a:t>
            </a:r>
            <a:endParaRPr lang="en-US" sz="1400" dirty="0">
              <a:solidFill>
                <a:schemeClr val="bg1"/>
              </a:solidFill>
            </a:endParaRPr>
          </a:p>
        </p:txBody>
      </p:sp>
      <p:cxnSp>
        <p:nvCxnSpPr>
          <p:cNvPr id="11" name="Straight Arrow Connector 10"/>
          <p:cNvCxnSpPr>
            <a:stCxn id="8" idx="2"/>
          </p:cNvCxnSpPr>
          <p:nvPr/>
        </p:nvCxnSpPr>
        <p:spPr bwMode="auto">
          <a:xfrm rot="5400000">
            <a:off x="5831532" y="3659833"/>
            <a:ext cx="1595737" cy="1371600"/>
          </a:xfrm>
          <a:prstGeom prst="straightConnector1">
            <a:avLst/>
          </a:prstGeom>
          <a:solidFill>
            <a:srgbClr val="3399FF"/>
          </a:solidFill>
          <a:ln w="38100" cap="flat" cmpd="sng" algn="ctr">
            <a:solidFill>
              <a:schemeClr val="bg2"/>
            </a:solidFill>
            <a:prstDash val="solid"/>
            <a:round/>
            <a:headEnd type="none" w="med" len="med"/>
            <a:tailEnd type="arrow"/>
          </a:ln>
          <a:effectLst/>
        </p:spPr>
      </p:cxnSp>
      <p:pic>
        <p:nvPicPr>
          <p:cNvPr id="1026" name="Picture 2"/>
          <p:cNvPicPr>
            <a:picLocks noChangeAspect="1" noChangeArrowheads="1"/>
          </p:cNvPicPr>
          <p:nvPr/>
        </p:nvPicPr>
        <p:blipFill>
          <a:blip r:embed="rId2" cstate="screen"/>
          <a:srcRect/>
          <a:stretch>
            <a:fillRect/>
          </a:stretch>
        </p:blipFill>
        <p:spPr bwMode="auto">
          <a:xfrm>
            <a:off x="2514600" y="2857500"/>
            <a:ext cx="952500" cy="1247775"/>
          </a:xfrm>
          <a:prstGeom prst="rect">
            <a:avLst/>
          </a:prstGeom>
          <a:noFill/>
          <a:ln w="9525">
            <a:noFill/>
            <a:miter lim="800000"/>
            <a:headEnd/>
            <a:tailEnd/>
          </a:ln>
        </p:spPr>
      </p:pic>
      <p:sp>
        <p:nvSpPr>
          <p:cNvPr id="14" name="Oval Callout 13"/>
          <p:cNvSpPr/>
          <p:nvPr/>
        </p:nvSpPr>
        <p:spPr bwMode="auto">
          <a:xfrm>
            <a:off x="457200" y="1600200"/>
            <a:ext cx="3276600" cy="1028700"/>
          </a:xfrm>
          <a:prstGeom prst="wedgeEllipseCallout">
            <a:avLst>
              <a:gd name="adj1" fmla="val 23926"/>
              <a:gd name="adj2" fmla="val 67355"/>
            </a:avLst>
          </a:prstGeom>
          <a:solidFill>
            <a:srgbClr val="FFFF99"/>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Arial Narrow" pitchFamily="34" charset="0"/>
              </a:rPr>
              <a:t>Use a</a:t>
            </a:r>
            <a:r>
              <a:rPr kumimoji="0" lang="en-US" sz="2400" b="1" i="0" u="none" strike="noStrike" cap="none" normalizeH="0" dirty="0" smtClean="0">
                <a:ln>
                  <a:noFill/>
                </a:ln>
                <a:solidFill>
                  <a:schemeClr val="bg1"/>
                </a:solidFill>
                <a:effectLst/>
                <a:latin typeface="Arial Narrow" pitchFamily="34" charset="0"/>
              </a:rPr>
              <a:t> </a:t>
            </a:r>
            <a:r>
              <a:rPr lang="en-US" dirty="0" smtClean="0">
                <a:solidFill>
                  <a:schemeClr val="bg1"/>
                </a:solidFill>
                <a:latin typeface="Arial Narrow" pitchFamily="34" charset="0"/>
              </a:rPr>
              <a:t>Native XML </a:t>
            </a:r>
            <a:r>
              <a:rPr kumimoji="0" lang="en-US" sz="2400" b="1" i="0" u="none" strike="noStrike" cap="none" normalizeH="0" baseline="0" dirty="0" smtClean="0">
                <a:ln>
                  <a:noFill/>
                </a:ln>
                <a:solidFill>
                  <a:schemeClr val="bg1"/>
                </a:solidFill>
                <a:effectLst/>
                <a:latin typeface="Arial Narrow" pitchFamily="34" charset="0"/>
              </a:rPr>
              <a:t>Database!</a:t>
            </a:r>
          </a:p>
        </p:txBody>
      </p:sp>
      <p:sp>
        <p:nvSpPr>
          <p:cNvPr id="15" name="TextBox 14"/>
          <p:cNvSpPr txBox="1"/>
          <p:nvPr/>
        </p:nvSpPr>
        <p:spPr>
          <a:xfrm>
            <a:off x="2286000" y="4114800"/>
            <a:ext cx="1640193" cy="461665"/>
          </a:xfrm>
          <a:prstGeom prst="rect">
            <a:avLst/>
          </a:prstGeom>
          <a:noFill/>
        </p:spPr>
        <p:txBody>
          <a:bodyPr wrap="none" rtlCol="0">
            <a:spAutoFit/>
          </a:bodyPr>
          <a:lstStyle/>
          <a:p>
            <a:r>
              <a:rPr lang="en-US" dirty="0" smtClean="0">
                <a:solidFill>
                  <a:schemeClr val="bg1"/>
                </a:solidFill>
              </a:rPr>
              <a:t>Kurt Cagle</a:t>
            </a:r>
            <a:endParaRPr lang="en-US" dirty="0">
              <a:solidFill>
                <a:schemeClr val="bg1"/>
              </a:solidFill>
            </a:endParaRPr>
          </a:p>
        </p:txBody>
      </p:sp>
      <p:sp>
        <p:nvSpPr>
          <p:cNvPr id="19" name="TextBox 18"/>
          <p:cNvSpPr txBox="1"/>
          <p:nvPr/>
        </p:nvSpPr>
        <p:spPr>
          <a:xfrm>
            <a:off x="3668843" y="5741233"/>
            <a:ext cx="1524000" cy="461665"/>
          </a:xfrm>
          <a:prstGeom prst="rect">
            <a:avLst/>
          </a:prstGeom>
          <a:noFill/>
        </p:spPr>
        <p:txBody>
          <a:bodyPr wrap="square" rtlCol="0">
            <a:spAutoFit/>
          </a:bodyPr>
          <a:lstStyle/>
          <a:p>
            <a:r>
              <a:rPr lang="en-US" dirty="0" smtClean="0"/>
              <a:t>eXist-db</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00100"/>
          </a:xfrm>
        </p:spPr>
        <p:txBody>
          <a:bodyPr/>
          <a:lstStyle/>
          <a:p>
            <a:r>
              <a:rPr lang="en-US" dirty="0" smtClean="0"/>
              <a:t>Zero Translation</a:t>
            </a:r>
            <a:endParaRPr lang="en-US" dirty="0"/>
          </a:p>
        </p:txBody>
      </p:sp>
      <p:sp>
        <p:nvSpPr>
          <p:cNvPr id="3" name="Content Placeholder 2"/>
          <p:cNvSpPr>
            <a:spLocks noGrp="1"/>
          </p:cNvSpPr>
          <p:nvPr>
            <p:ph idx="1"/>
          </p:nvPr>
        </p:nvSpPr>
        <p:spPr>
          <a:xfrm>
            <a:off x="762000" y="3771900"/>
            <a:ext cx="7772400" cy="2400300"/>
          </a:xfrm>
        </p:spPr>
        <p:txBody>
          <a:bodyPr/>
          <a:lstStyle/>
          <a:p>
            <a:r>
              <a:rPr lang="en-US" sz="2400" dirty="0" smtClean="0"/>
              <a:t>XML lives in the web browser (</a:t>
            </a:r>
            <a:r>
              <a:rPr lang="en-US" sz="2400" b="1" dirty="0" smtClean="0"/>
              <a:t>X</a:t>
            </a:r>
            <a:r>
              <a:rPr lang="en-US" sz="2400" dirty="0" smtClean="0"/>
              <a:t>Forms)</a:t>
            </a:r>
          </a:p>
          <a:p>
            <a:r>
              <a:rPr lang="en-US" sz="2400" b="1" dirty="0" smtClean="0"/>
              <a:t>R</a:t>
            </a:r>
            <a:r>
              <a:rPr lang="en-US" sz="2400" dirty="0" smtClean="0"/>
              <a:t>EST interfaces</a:t>
            </a:r>
          </a:p>
          <a:p>
            <a:r>
              <a:rPr lang="en-US" sz="2400" dirty="0" smtClean="0"/>
              <a:t>XML in the database (Native XML, </a:t>
            </a:r>
            <a:r>
              <a:rPr lang="en-US" sz="2400" b="1" dirty="0" smtClean="0"/>
              <a:t>X</a:t>
            </a:r>
            <a:r>
              <a:rPr lang="en-US" sz="2400" dirty="0" smtClean="0"/>
              <a:t>Query)</a:t>
            </a:r>
          </a:p>
          <a:p>
            <a:r>
              <a:rPr lang="en-US" sz="2400" b="1" dirty="0" smtClean="0"/>
              <a:t>XRX</a:t>
            </a:r>
            <a:r>
              <a:rPr lang="en-US" sz="2400" dirty="0" smtClean="0"/>
              <a:t> Web Application Architecture</a:t>
            </a:r>
          </a:p>
          <a:p>
            <a:r>
              <a:rPr lang="en-US" sz="2400" dirty="0" smtClean="0"/>
              <a:t>No translation!</a:t>
            </a:r>
            <a:endParaRPr lang="en-US" sz="2400" dirty="0"/>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dirty="0" smtClean="0"/>
              <a:t>Copyright  2010 Dan McCreary &amp; Associates</a:t>
            </a:r>
            <a:endParaRPr lang="en-US" dirty="0"/>
          </a:p>
        </p:txBody>
      </p:sp>
      <p:sp>
        <p:nvSpPr>
          <p:cNvPr id="6" name="Rectangle 5"/>
          <p:cNvSpPr/>
          <p:nvPr/>
        </p:nvSpPr>
        <p:spPr bwMode="auto">
          <a:xfrm>
            <a:off x="1447800" y="1600200"/>
            <a:ext cx="1600200" cy="1371600"/>
          </a:xfrm>
          <a:prstGeom prst="rect">
            <a:avLst/>
          </a:prstGeom>
          <a:solidFill>
            <a:schemeClr val="tx1">
              <a:lumMod val="85000"/>
            </a:schemeClr>
          </a:solidFill>
          <a:ln w="12700" cap="flat" cmpd="sng" algn="ctr">
            <a:solidFill>
              <a:schemeClr val="bg2">
                <a:lumMod val="85000"/>
                <a:lumOff val="1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smtClean="0">
              <a:solidFill>
                <a:schemeClr val="bg1"/>
              </a:solidFill>
              <a:latin typeface="Arial Narrow" pitchFamily="34" charset="0"/>
            </a:endParaRPr>
          </a:p>
        </p:txBody>
      </p:sp>
      <p:sp>
        <p:nvSpPr>
          <p:cNvPr id="7" name="Can 6"/>
          <p:cNvSpPr/>
          <p:nvPr/>
        </p:nvSpPr>
        <p:spPr bwMode="auto">
          <a:xfrm>
            <a:off x="6019800" y="1600200"/>
            <a:ext cx="1600200" cy="1257300"/>
          </a:xfrm>
          <a:prstGeom prst="can">
            <a:avLst>
              <a:gd name="adj" fmla="val 16667"/>
            </a:avLst>
          </a:prstGeom>
          <a:solidFill>
            <a:schemeClr val="tx1">
              <a:lumMod val="85000"/>
            </a:schemeClr>
          </a:solidFill>
          <a:ln w="12700" cap="flat" cmpd="sng" algn="ctr">
            <a:solidFill>
              <a:schemeClr val="bg2">
                <a:lumMod val="85000"/>
                <a:lumOff val="1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pic>
        <p:nvPicPr>
          <p:cNvPr id="8" name="Picture 7"/>
          <p:cNvPicPr>
            <a:picLocks noChangeAspect="1"/>
          </p:cNvPicPr>
          <p:nvPr/>
        </p:nvPicPr>
        <p:blipFill>
          <a:blip r:embed="rId2" cstate="screen"/>
          <a:stretch>
            <a:fillRect/>
          </a:stretch>
        </p:blipFill>
        <p:spPr>
          <a:xfrm>
            <a:off x="1790700" y="1943100"/>
            <a:ext cx="914400" cy="358140"/>
          </a:xfrm>
          <a:prstGeom prst="rect">
            <a:avLst/>
          </a:prstGeom>
        </p:spPr>
      </p:pic>
      <p:pic>
        <p:nvPicPr>
          <p:cNvPr id="9" name="Picture 8"/>
          <p:cNvPicPr>
            <a:picLocks noChangeAspect="1"/>
          </p:cNvPicPr>
          <p:nvPr/>
        </p:nvPicPr>
        <p:blipFill>
          <a:blip r:embed="rId2" cstate="screen"/>
          <a:stretch>
            <a:fillRect/>
          </a:stretch>
        </p:blipFill>
        <p:spPr>
          <a:xfrm>
            <a:off x="6362700" y="1943100"/>
            <a:ext cx="914400" cy="358140"/>
          </a:xfrm>
          <a:prstGeom prst="rect">
            <a:avLst/>
          </a:prstGeom>
        </p:spPr>
      </p:pic>
      <p:cxnSp>
        <p:nvCxnSpPr>
          <p:cNvPr id="10" name="Straight Arrow Connector 9"/>
          <p:cNvCxnSpPr>
            <a:stCxn id="8" idx="3"/>
            <a:endCxn id="9" idx="1"/>
          </p:cNvCxnSpPr>
          <p:nvPr/>
        </p:nvCxnSpPr>
        <p:spPr bwMode="auto">
          <a:xfrm>
            <a:off x="2705100" y="2122170"/>
            <a:ext cx="3657600" cy="1588"/>
          </a:xfrm>
          <a:prstGeom prst="straightConnector1">
            <a:avLst/>
          </a:prstGeom>
          <a:solidFill>
            <a:srgbClr val="3399FF"/>
          </a:solidFill>
          <a:ln w="38100" cap="flat" cmpd="sng" algn="ctr">
            <a:solidFill>
              <a:schemeClr val="bg2"/>
            </a:solidFill>
            <a:prstDash val="solid"/>
            <a:round/>
            <a:headEnd type="triangle" w="med" len="med"/>
            <a:tailEnd type="triangle"/>
          </a:ln>
          <a:effectLst/>
        </p:spPr>
      </p:cxnSp>
      <p:sp>
        <p:nvSpPr>
          <p:cNvPr id="11" name="TextBox 10"/>
          <p:cNvSpPr txBox="1"/>
          <p:nvPr/>
        </p:nvSpPr>
        <p:spPr>
          <a:xfrm>
            <a:off x="1332191" y="3086100"/>
            <a:ext cx="2027351" cy="461665"/>
          </a:xfrm>
          <a:prstGeom prst="rect">
            <a:avLst/>
          </a:prstGeom>
          <a:noFill/>
        </p:spPr>
        <p:txBody>
          <a:bodyPr wrap="none" rtlCol="0">
            <a:spAutoFit/>
          </a:bodyPr>
          <a:lstStyle/>
          <a:p>
            <a:pPr algn="ctr"/>
            <a:r>
              <a:rPr lang="en-US" dirty="0" smtClean="0">
                <a:solidFill>
                  <a:schemeClr val="bg1"/>
                </a:solidFill>
              </a:rPr>
              <a:t>Web Browser</a:t>
            </a:r>
            <a:endParaRPr lang="en-US" dirty="0">
              <a:solidFill>
                <a:schemeClr val="bg1"/>
              </a:solidFill>
            </a:endParaRPr>
          </a:p>
        </p:txBody>
      </p:sp>
      <p:sp>
        <p:nvSpPr>
          <p:cNvPr id="12" name="TextBox 11"/>
          <p:cNvSpPr txBox="1"/>
          <p:nvPr/>
        </p:nvSpPr>
        <p:spPr>
          <a:xfrm>
            <a:off x="5765558" y="3086100"/>
            <a:ext cx="2159374" cy="461665"/>
          </a:xfrm>
          <a:prstGeom prst="rect">
            <a:avLst/>
          </a:prstGeom>
          <a:noFill/>
        </p:spPr>
        <p:txBody>
          <a:bodyPr wrap="none" rtlCol="0">
            <a:spAutoFit/>
          </a:bodyPr>
          <a:lstStyle/>
          <a:p>
            <a:pPr algn="ctr"/>
            <a:r>
              <a:rPr lang="en-US" dirty="0" smtClean="0">
                <a:solidFill>
                  <a:schemeClr val="bg1"/>
                </a:solidFill>
              </a:rPr>
              <a:t>XML database</a:t>
            </a:r>
            <a:endParaRPr lang="en-US" dirty="0">
              <a:solidFill>
                <a:schemeClr val="bg1"/>
              </a:solidFill>
            </a:endParaRPr>
          </a:p>
        </p:txBody>
      </p:sp>
      <p:sp>
        <p:nvSpPr>
          <p:cNvPr id="23" name="TextBox 22"/>
          <p:cNvSpPr txBox="1"/>
          <p:nvPr/>
        </p:nvSpPr>
        <p:spPr>
          <a:xfrm>
            <a:off x="1739404" y="2286000"/>
            <a:ext cx="992580" cy="369332"/>
          </a:xfrm>
          <a:prstGeom prst="rect">
            <a:avLst/>
          </a:prstGeom>
          <a:noFill/>
        </p:spPr>
        <p:txBody>
          <a:bodyPr wrap="none" rtlCol="0">
            <a:spAutoFit/>
          </a:bodyPr>
          <a:lstStyle/>
          <a:p>
            <a:pPr algn="ctr"/>
            <a:r>
              <a:rPr lang="en-US" sz="1800" dirty="0" smtClean="0">
                <a:solidFill>
                  <a:schemeClr val="bg1"/>
                </a:solidFill>
              </a:rPr>
              <a:t>XForms</a:t>
            </a:r>
            <a:endParaRPr lang="en-US" sz="18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Tradeoff Analysis</a:t>
            </a:r>
            <a:endParaRPr lang="en-US" dirty="0"/>
          </a:p>
        </p:txBody>
      </p:sp>
      <p:sp>
        <p:nvSpPr>
          <p:cNvPr id="6" name="Text Placeholder 5"/>
          <p:cNvSpPr>
            <a:spLocks noGrp="1"/>
          </p:cNvSpPr>
          <p:nvPr>
            <p:ph type="body" idx="1"/>
          </p:nvPr>
        </p:nvSpPr>
        <p:spPr>
          <a:xfrm>
            <a:off x="460375" y="1371600"/>
            <a:ext cx="4040188" cy="639762"/>
          </a:xfrm>
        </p:spPr>
        <p:txBody>
          <a:bodyPr/>
          <a:lstStyle/>
          <a:p>
            <a:pPr algn="ctr"/>
            <a:r>
              <a:rPr lang="en-US" dirty="0" smtClean="0"/>
              <a:t>My Way</a:t>
            </a:r>
            <a:endParaRPr lang="en-US" dirty="0"/>
          </a:p>
        </p:txBody>
      </p:sp>
      <p:sp>
        <p:nvSpPr>
          <p:cNvPr id="2" name="Content Placeholder 1"/>
          <p:cNvSpPr>
            <a:spLocks noGrp="1"/>
          </p:cNvSpPr>
          <p:nvPr>
            <p:ph sz="half" idx="2"/>
          </p:nvPr>
        </p:nvSpPr>
        <p:spPr>
          <a:xfrm>
            <a:off x="460375" y="2011362"/>
            <a:ext cx="4040188" cy="3951288"/>
          </a:xfrm>
        </p:spPr>
        <p:txBody>
          <a:bodyPr/>
          <a:lstStyle/>
          <a:p>
            <a:r>
              <a:rPr lang="en-US" dirty="0" smtClean="0"/>
              <a:t>10,000 lines of code to break CRV XML document into Java component and use Hibernate to store each element into columns of tables</a:t>
            </a:r>
          </a:p>
          <a:p>
            <a:r>
              <a:rPr lang="en-US" dirty="0" smtClean="0"/>
              <a:t>45 SQL inserts store</a:t>
            </a:r>
          </a:p>
          <a:p>
            <a:r>
              <a:rPr lang="en-US" dirty="0" smtClean="0"/>
              <a:t>20 joins to extract</a:t>
            </a:r>
          </a:p>
          <a:p>
            <a:r>
              <a:rPr lang="en-US" dirty="0" smtClean="0"/>
              <a:t>Six months</a:t>
            </a:r>
          </a:p>
          <a:p>
            <a:r>
              <a:rPr lang="en-US" dirty="0" smtClean="0"/>
              <a:t>Four developers (Java, SQL, DBA, Project Manager)</a:t>
            </a:r>
            <a:endParaRPr lang="en-US" dirty="0"/>
          </a:p>
        </p:txBody>
      </p:sp>
      <p:sp>
        <p:nvSpPr>
          <p:cNvPr id="7" name="Text Placeholder 6"/>
          <p:cNvSpPr>
            <a:spLocks noGrp="1"/>
          </p:cNvSpPr>
          <p:nvPr>
            <p:ph type="body" sz="quarter" idx="3"/>
          </p:nvPr>
        </p:nvSpPr>
        <p:spPr>
          <a:xfrm>
            <a:off x="4648200" y="1371600"/>
            <a:ext cx="4041775" cy="639762"/>
          </a:xfrm>
        </p:spPr>
        <p:txBody>
          <a:bodyPr/>
          <a:lstStyle/>
          <a:p>
            <a:pPr algn="ctr"/>
            <a:r>
              <a:rPr lang="en-US" dirty="0" smtClean="0"/>
              <a:t>Kurt's Way</a:t>
            </a:r>
            <a:endParaRPr lang="en-US" dirty="0"/>
          </a:p>
        </p:txBody>
      </p:sp>
      <p:sp>
        <p:nvSpPr>
          <p:cNvPr id="8" name="Content Placeholder 7"/>
          <p:cNvSpPr>
            <a:spLocks noGrp="1"/>
          </p:cNvSpPr>
          <p:nvPr>
            <p:ph sz="quarter" idx="4"/>
          </p:nvPr>
        </p:nvSpPr>
        <p:spPr>
          <a:xfrm>
            <a:off x="4648200" y="2011362"/>
            <a:ext cx="4041775" cy="3951288"/>
          </a:xfrm>
        </p:spPr>
        <p:txBody>
          <a:bodyPr/>
          <a:lstStyle/>
          <a:p>
            <a:r>
              <a:rPr lang="en-US" dirty="0" smtClean="0"/>
              <a:t>One line of codes to store CRB</a:t>
            </a:r>
          </a:p>
          <a:p>
            <a:r>
              <a:rPr lang="en-US" dirty="0" smtClean="0"/>
              <a:t>One day to write</a:t>
            </a:r>
          </a:p>
          <a:p>
            <a:r>
              <a:rPr lang="en-US" dirty="0" smtClean="0"/>
              <a:t>One week to test</a:t>
            </a:r>
          </a:p>
          <a:p>
            <a:r>
              <a:rPr lang="en-US" dirty="0" smtClean="0"/>
              <a:t>100x increase in agility</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Paradigm Shift</a:t>
            </a:r>
            <a:endParaRPr lang="en-US" dirty="0"/>
          </a:p>
        </p:txBody>
      </p:sp>
      <p:sp>
        <p:nvSpPr>
          <p:cNvPr id="7" name="Slide Number Placeholder 6"/>
          <p:cNvSpPr>
            <a:spLocks noGrp="1"/>
          </p:cNvSpPr>
          <p:nvPr>
            <p:ph type="sldNum" sz="quarter" idx="10"/>
          </p:nvPr>
        </p:nvSpPr>
        <p:spPr/>
        <p:txBody>
          <a:bodyPr/>
          <a:lstStyle/>
          <a:p>
            <a:fld id="{F5AB3308-7388-4834-8CF3-9219291794E5}" type="slidenum">
              <a:rPr lang="en-US" smtClean="0"/>
              <a:pPr/>
              <a:t>13</a:t>
            </a:fld>
            <a:endParaRPr lang="en-US" dirty="0"/>
          </a:p>
        </p:txBody>
      </p:sp>
      <p:sp>
        <p:nvSpPr>
          <p:cNvPr id="8" name="Footer Placeholder 7"/>
          <p:cNvSpPr>
            <a:spLocks noGrp="1"/>
          </p:cNvSpPr>
          <p:nvPr>
            <p:ph type="ftr" sz="quarter" idx="11"/>
          </p:nvPr>
        </p:nvSpPr>
        <p:spPr/>
        <p:txBody>
          <a:bodyPr/>
          <a:lstStyle/>
          <a:p>
            <a:r>
              <a:rPr lang="en-US" smtClean="0"/>
              <a:t>Kelly-McCreary &amp; Associates</a:t>
            </a:r>
            <a:endParaRPr lang="en-US" dirty="0"/>
          </a:p>
        </p:txBody>
      </p:sp>
      <p:cxnSp>
        <p:nvCxnSpPr>
          <p:cNvPr id="11" name="Straight Arrow Connector 10"/>
          <p:cNvCxnSpPr/>
          <p:nvPr/>
        </p:nvCxnSpPr>
        <p:spPr>
          <a:xfrm>
            <a:off x="533400" y="2133600"/>
            <a:ext cx="3429000" cy="0"/>
          </a:xfrm>
          <a:prstGeom prst="straightConnector1">
            <a:avLst/>
          </a:prstGeom>
          <a:ln w="76200">
            <a:solidFill>
              <a:schemeClr val="bg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876800" y="2133600"/>
            <a:ext cx="3429000" cy="0"/>
          </a:xfrm>
          <a:prstGeom prst="straightConnector1">
            <a:avLst/>
          </a:prstGeom>
          <a:ln w="76200">
            <a:solidFill>
              <a:schemeClr val="bg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1828800"/>
            <a:ext cx="838692" cy="523220"/>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b="1" kern="0" dirty="0" smtClean="0">
                <a:solidFill>
                  <a:schemeClr val="bg2"/>
                </a:solidFill>
                <a:latin typeface="Arial Narrow" pitchFamily="34" charset="0"/>
                <a:ea typeface="Arial" charset="0"/>
                <a:cs typeface="Arial"/>
              </a:rPr>
              <a:t>2006</a:t>
            </a:r>
          </a:p>
        </p:txBody>
      </p:sp>
      <p:sp>
        <p:nvSpPr>
          <p:cNvPr id="14" name="TextBox 13"/>
          <p:cNvSpPr txBox="1"/>
          <p:nvPr/>
        </p:nvSpPr>
        <p:spPr>
          <a:xfrm>
            <a:off x="806025" y="2819400"/>
            <a:ext cx="3161442" cy="1557349"/>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kern="0" dirty="0" smtClean="0">
                <a:solidFill>
                  <a:schemeClr val="bg2"/>
                </a:solidFill>
                <a:latin typeface="Arial Narrow" pitchFamily="34" charset="0"/>
                <a:ea typeface="Arial" charset="0"/>
                <a:cs typeface="Arial"/>
              </a:rPr>
              <a:t>RDBMSs are the </a:t>
            </a:r>
            <a:r>
              <a:rPr lang="en-US" sz="2800" b="1" kern="0" dirty="0" smtClean="0">
                <a:solidFill>
                  <a:schemeClr val="bg2"/>
                </a:solidFill>
                <a:latin typeface="Arial Narrow" pitchFamily="34" charset="0"/>
                <a:ea typeface="Arial" charset="0"/>
                <a:cs typeface="Arial"/>
              </a:rPr>
              <a:t>only</a:t>
            </a:r>
          </a:p>
          <a:p>
            <a:pPr marL="342900" marR="0" indent="-342900" algn="ctr" defTabSz="914400" rtl="0" eaLnBrk="0" fontAlgn="base" latinLnBrk="0" hangingPunct="0">
              <a:lnSpc>
                <a:spcPct val="100000"/>
              </a:lnSpc>
              <a:spcBef>
                <a:spcPct val="20000"/>
              </a:spcBef>
              <a:spcAft>
                <a:spcPct val="0"/>
              </a:spcAft>
              <a:buClrTx/>
              <a:buSzTx/>
              <a:tabLst/>
            </a:pPr>
            <a:r>
              <a:rPr lang="en-US" sz="2800" kern="0" dirty="0" smtClean="0">
                <a:solidFill>
                  <a:schemeClr val="bg2"/>
                </a:solidFill>
                <a:latin typeface="Arial Narrow" pitchFamily="34" charset="0"/>
                <a:ea typeface="Arial" charset="0"/>
                <a:cs typeface="Arial"/>
              </a:rPr>
              <a:t>way to store enterprise</a:t>
            </a:r>
          </a:p>
          <a:p>
            <a:pPr marL="342900" marR="0" indent="-342900" algn="ctr" defTabSz="914400" rtl="0" eaLnBrk="0" fontAlgn="base" latinLnBrk="0" hangingPunct="0">
              <a:lnSpc>
                <a:spcPct val="100000"/>
              </a:lnSpc>
              <a:spcBef>
                <a:spcPct val="20000"/>
              </a:spcBef>
              <a:spcAft>
                <a:spcPct val="0"/>
              </a:spcAft>
              <a:buClrTx/>
              <a:buSzTx/>
              <a:tabLst/>
            </a:pPr>
            <a:r>
              <a:rPr lang="en-US" sz="2800" kern="0" dirty="0" smtClean="0">
                <a:solidFill>
                  <a:schemeClr val="bg2"/>
                </a:solidFill>
                <a:latin typeface="Arial Narrow" pitchFamily="34" charset="0"/>
                <a:ea typeface="Arial" charset="0"/>
                <a:cs typeface="Arial"/>
              </a:rPr>
              <a:t>data</a:t>
            </a:r>
          </a:p>
        </p:txBody>
      </p:sp>
      <p:sp>
        <p:nvSpPr>
          <p:cNvPr id="15" name="TextBox 14"/>
          <p:cNvSpPr txBox="1"/>
          <p:nvPr/>
        </p:nvSpPr>
        <p:spPr>
          <a:xfrm>
            <a:off x="4800600" y="2895600"/>
            <a:ext cx="3276600" cy="2246769"/>
          </a:xfrm>
          <a:prstGeom prst="rect">
            <a:avLst/>
          </a:prstGeom>
        </p:spPr>
        <p:txBody>
          <a:bodyPr wrap="square" rtlCol="0" anchor="ctr">
            <a:spAutoFit/>
          </a:bodyPr>
          <a:lstStyle/>
          <a:p>
            <a:pPr marR="0" algn="ctr" defTabSz="914400" rtl="0" eaLnBrk="0" fontAlgn="base" latinLnBrk="0" hangingPunct="0">
              <a:lnSpc>
                <a:spcPct val="100000"/>
              </a:lnSpc>
              <a:spcBef>
                <a:spcPct val="20000"/>
              </a:spcBef>
              <a:spcAft>
                <a:spcPct val="0"/>
              </a:spcAft>
              <a:buClrTx/>
              <a:buSzTx/>
              <a:tabLst/>
            </a:pPr>
            <a:r>
              <a:rPr lang="en-US" sz="2800" kern="0" dirty="0" smtClean="0">
                <a:solidFill>
                  <a:schemeClr val="bg2"/>
                </a:solidFill>
                <a:latin typeface="Arial Narrow" pitchFamily="34" charset="0"/>
                <a:ea typeface="Arial" charset="0"/>
                <a:cs typeface="Arial"/>
              </a:rPr>
              <a:t>There are </a:t>
            </a:r>
            <a:r>
              <a:rPr lang="en-US" sz="2800" b="1" kern="0" dirty="0" smtClean="0">
                <a:solidFill>
                  <a:schemeClr val="bg2"/>
                </a:solidFill>
                <a:latin typeface="Arial Narrow" pitchFamily="34" charset="0"/>
                <a:ea typeface="Arial" charset="0"/>
                <a:cs typeface="Arial"/>
              </a:rPr>
              <a:t>many</a:t>
            </a:r>
            <a:r>
              <a:rPr lang="en-US" sz="2800" kern="0" dirty="0" smtClean="0">
                <a:solidFill>
                  <a:schemeClr val="bg2"/>
                </a:solidFill>
                <a:latin typeface="Arial Narrow" pitchFamily="34" charset="0"/>
                <a:ea typeface="Arial" charset="0"/>
                <a:cs typeface="Arial"/>
              </a:rPr>
              <a:t> ways to store enterprise data and if you pick the right one your </a:t>
            </a:r>
            <a:r>
              <a:rPr lang="en-US" sz="2800" b="1" kern="0" dirty="0" smtClean="0">
                <a:solidFill>
                  <a:schemeClr val="bg2"/>
                </a:solidFill>
                <a:latin typeface="Arial Narrow" pitchFamily="34" charset="0"/>
                <a:ea typeface="Arial" charset="0"/>
                <a:cs typeface="Arial"/>
              </a:rPr>
              <a:t>agility</a:t>
            </a:r>
            <a:r>
              <a:rPr lang="en-US" sz="2800" kern="0" dirty="0" smtClean="0">
                <a:solidFill>
                  <a:schemeClr val="bg2"/>
                </a:solidFill>
                <a:latin typeface="Arial Narrow" pitchFamily="34" charset="0"/>
                <a:ea typeface="Arial" charset="0"/>
                <a:cs typeface="Arial"/>
              </a:rPr>
              <a:t> can go up x1,000</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Reality Sets In</a:t>
            </a:r>
            <a:endParaRPr lang="en-US" dirty="0"/>
          </a:p>
        </p:txBody>
      </p:sp>
      <p:sp>
        <p:nvSpPr>
          <p:cNvPr id="6" name="Text Placeholder 5"/>
          <p:cNvSpPr>
            <a:spLocks noGrp="1"/>
          </p:cNvSpPr>
          <p:nvPr>
            <p:ph type="body" idx="1"/>
          </p:nvPr>
        </p:nvSpPr>
        <p:spPr/>
        <p:txBody>
          <a:bodyPr/>
          <a:lstStyle/>
          <a:p>
            <a:r>
              <a:rPr lang="en-US" dirty="0" smtClean="0"/>
              <a:t>What I wanted</a:t>
            </a:r>
            <a:endParaRPr lang="en-US" dirty="0"/>
          </a:p>
        </p:txBody>
      </p:sp>
      <p:sp>
        <p:nvSpPr>
          <p:cNvPr id="7" name="Content Placeholder 6"/>
          <p:cNvSpPr>
            <a:spLocks noGrp="1"/>
          </p:cNvSpPr>
          <p:nvPr>
            <p:ph sz="half" idx="2"/>
          </p:nvPr>
        </p:nvSpPr>
        <p:spPr/>
        <p:txBody>
          <a:bodyPr/>
          <a:lstStyle/>
          <a:p>
            <a:r>
              <a:rPr lang="en-US" b="1" dirty="0" smtClean="0"/>
              <a:t>Objective</a:t>
            </a:r>
            <a:r>
              <a:rPr lang="en-US" dirty="0" smtClean="0"/>
              <a:t> architecture analysis</a:t>
            </a:r>
          </a:p>
          <a:p>
            <a:r>
              <a:rPr lang="en-US" b="1" dirty="0" smtClean="0"/>
              <a:t>Fairly</a:t>
            </a:r>
            <a:r>
              <a:rPr lang="en-US" dirty="0" smtClean="0"/>
              <a:t> weigh the pros and cons of each alternative</a:t>
            </a:r>
          </a:p>
          <a:p>
            <a:r>
              <a:rPr lang="en-US" dirty="0" smtClean="0"/>
              <a:t>Be surrounded by people that know the strengths and weakness of </a:t>
            </a:r>
            <a:r>
              <a:rPr lang="en-US" b="1" dirty="0" smtClean="0"/>
              <a:t>many</a:t>
            </a:r>
            <a:r>
              <a:rPr lang="en-US" dirty="0" smtClean="0"/>
              <a:t> alternatives</a:t>
            </a:r>
            <a:endParaRPr lang="en-US" dirty="0"/>
          </a:p>
        </p:txBody>
      </p:sp>
      <p:sp>
        <p:nvSpPr>
          <p:cNvPr id="8" name="Text Placeholder 7"/>
          <p:cNvSpPr>
            <a:spLocks noGrp="1"/>
          </p:cNvSpPr>
          <p:nvPr>
            <p:ph type="body" sz="quarter" idx="3"/>
          </p:nvPr>
        </p:nvSpPr>
        <p:spPr/>
        <p:txBody>
          <a:bodyPr/>
          <a:lstStyle/>
          <a:p>
            <a:r>
              <a:rPr lang="en-US" dirty="0" smtClean="0"/>
              <a:t>What I got</a:t>
            </a:r>
            <a:endParaRPr lang="en-US" dirty="0"/>
          </a:p>
        </p:txBody>
      </p:sp>
      <p:sp>
        <p:nvSpPr>
          <p:cNvPr id="9" name="Content Placeholder 8"/>
          <p:cNvSpPr>
            <a:spLocks noGrp="1"/>
          </p:cNvSpPr>
          <p:nvPr>
            <p:ph sz="quarter" idx="4"/>
          </p:nvPr>
        </p:nvSpPr>
        <p:spPr/>
        <p:txBody>
          <a:bodyPr/>
          <a:lstStyle/>
          <a:p>
            <a:r>
              <a:rPr lang="en-US" dirty="0" smtClean="0"/>
              <a:t>Architecture decisions driven by an RDBMS </a:t>
            </a:r>
            <a:r>
              <a:rPr lang="en-US" b="1" dirty="0" smtClean="0"/>
              <a:t>license</a:t>
            </a:r>
          </a:p>
          <a:p>
            <a:r>
              <a:rPr lang="en-US" dirty="0" smtClean="0"/>
              <a:t>Architecture decisions made by </a:t>
            </a:r>
            <a:r>
              <a:rPr lang="en-US" b="1" dirty="0" smtClean="0"/>
              <a:t>one person </a:t>
            </a:r>
            <a:r>
              <a:rPr lang="en-US" dirty="0" smtClean="0"/>
              <a:t>with limited exposure to alternatives</a:t>
            </a:r>
          </a:p>
          <a:p>
            <a:r>
              <a:rPr lang="en-US" dirty="0" smtClean="0"/>
              <a:t>Architecture decisions made by </a:t>
            </a:r>
            <a:r>
              <a:rPr lang="en-US" b="1" dirty="0" smtClean="0"/>
              <a:t>lack of knowledge</a:t>
            </a:r>
          </a:p>
          <a:p>
            <a:r>
              <a:rPr lang="en-US" dirty="0" smtClean="0"/>
              <a:t>Architecture by </a:t>
            </a:r>
            <a:r>
              <a:rPr lang="en-US" b="1" dirty="0" smtClean="0"/>
              <a:t>fear</a:t>
            </a:r>
            <a:r>
              <a:rPr lang="en-US" dirty="0" smtClean="0"/>
              <a:t> of the unknown</a:t>
            </a:r>
          </a:p>
          <a:p>
            <a:endParaRPr lang="en-US" dirty="0"/>
          </a:p>
        </p:txBody>
      </p:sp>
      <p:sp>
        <p:nvSpPr>
          <p:cNvPr id="3" name="Slide Number Placeholder 2"/>
          <p:cNvSpPr>
            <a:spLocks noGrp="1"/>
          </p:cNvSpPr>
          <p:nvPr>
            <p:ph type="sldNum" sz="quarter" idx="10"/>
          </p:nvPr>
        </p:nvSpPr>
        <p:spPr/>
        <p:txBody>
          <a:bodyPr/>
          <a:lstStyle/>
          <a:p>
            <a:fld id="{F5AB3308-7388-4834-8CF3-9219291794E5}"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smtClean="0"/>
              <a:t>Kelly-McCreary &amp; Associates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00400" y="1752600"/>
            <a:ext cx="5257800" cy="4572000"/>
          </a:xfrm>
        </p:spPr>
        <p:txBody>
          <a:bodyPr/>
          <a:lstStyle/>
          <a:p>
            <a:pPr>
              <a:buNone/>
            </a:pPr>
            <a:r>
              <a:rPr lang="en-US" b="1" dirty="0" smtClean="0"/>
              <a:t>Evaluating Software Architectures: Methods and Case Studies</a:t>
            </a:r>
          </a:p>
          <a:p>
            <a:pPr>
              <a:buNone/>
            </a:pPr>
            <a:r>
              <a:rPr lang="en-US" dirty="0" smtClean="0"/>
              <a:t>    by Paul Clements, Rick Kazman, and Mark Klein</a:t>
            </a:r>
          </a:p>
          <a:p>
            <a:r>
              <a:rPr lang="en-US" dirty="0" smtClean="0"/>
              <a:t>Addison-Wesley, 2001</a:t>
            </a:r>
            <a:endParaRPr lang="en-US" dirty="0"/>
          </a:p>
        </p:txBody>
      </p:sp>
      <p:sp>
        <p:nvSpPr>
          <p:cNvPr id="3" name="Title 2"/>
          <p:cNvSpPr>
            <a:spLocks noGrp="1"/>
          </p:cNvSpPr>
          <p:nvPr>
            <p:ph type="title"/>
          </p:nvPr>
        </p:nvSpPr>
        <p:spPr/>
        <p:txBody>
          <a:bodyPr/>
          <a:lstStyle/>
          <a:p>
            <a:r>
              <a:rPr lang="en-US" dirty="0" smtClean="0"/>
              <a:t>Key Book for ATAM</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pic>
        <p:nvPicPr>
          <p:cNvPr id="33794" name="Picture 2" descr="http://ecx.images-amazon.com/images/I/51V2RYH4WML._SY380_.jpg"/>
          <p:cNvPicPr>
            <a:picLocks noChangeAspect="1" noChangeArrowheads="1"/>
          </p:cNvPicPr>
          <p:nvPr/>
        </p:nvPicPr>
        <p:blipFill>
          <a:blip r:embed="rId2" cstate="print"/>
          <a:srcRect/>
          <a:stretch>
            <a:fillRect/>
          </a:stretch>
        </p:blipFill>
        <p:spPr bwMode="auto">
          <a:xfrm>
            <a:off x="533400" y="1905000"/>
            <a:ext cx="2400300" cy="3619500"/>
          </a:xfrm>
          <a:prstGeom prst="rect">
            <a:avLst/>
          </a:prstGeom>
          <a:noFill/>
        </p:spPr>
      </p:pic>
      <p:sp>
        <p:nvSpPr>
          <p:cNvPr id="7" name="TextBox 6"/>
          <p:cNvSpPr txBox="1"/>
          <p:nvPr/>
        </p:nvSpPr>
        <p:spPr>
          <a:xfrm rot="20901298">
            <a:off x="1383709" y="5309709"/>
            <a:ext cx="6705682" cy="523220"/>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b="1" kern="0" dirty="0" smtClean="0">
                <a:solidFill>
                  <a:schemeClr val="bg2"/>
                </a:solidFill>
                <a:latin typeface="Arial Narrow" pitchFamily="34" charset="0"/>
                <a:ea typeface="Arial" charset="0"/>
                <a:cs typeface="Arial"/>
              </a:rPr>
              <a:t>We need "Evaluating Database Architectures"!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the Database?</a:t>
            </a:r>
            <a:endParaRPr lang="en-US" dirty="0"/>
          </a:p>
        </p:txBody>
      </p:sp>
      <p:sp>
        <p:nvSpPr>
          <p:cNvPr id="3" name="Slide Number Placeholder 2"/>
          <p:cNvSpPr>
            <a:spLocks noGrp="1"/>
          </p:cNvSpPr>
          <p:nvPr>
            <p:ph type="sldNum" sz="quarter" idx="10"/>
          </p:nvPr>
        </p:nvSpPr>
        <p:spPr/>
        <p:txBody>
          <a:bodyPr/>
          <a:lstStyle/>
          <a:p>
            <a:fld id="{F5AB3308-7388-4834-8CF3-9219291794E5}"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smtClean="0"/>
              <a:t>Kelly-McCreary &amp; Associates</a:t>
            </a:r>
            <a:endParaRPr lang="en-US" dirty="0"/>
          </a:p>
        </p:txBody>
      </p:sp>
      <p:sp>
        <p:nvSpPr>
          <p:cNvPr id="5" name="Can 4"/>
          <p:cNvSpPr/>
          <p:nvPr/>
        </p:nvSpPr>
        <p:spPr>
          <a:xfrm>
            <a:off x="2209800" y="3276600"/>
            <a:ext cx="4343400" cy="2590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Arial Narrow" pitchFamily="34" charset="0"/>
              </a:rPr>
              <a:t>Database</a:t>
            </a:r>
            <a:endParaRPr lang="en-US" sz="4000" b="1" dirty="0">
              <a:latin typeface="Arial Narrow" pitchFamily="34" charset="0"/>
            </a:endParaRPr>
          </a:p>
        </p:txBody>
      </p:sp>
      <p:sp>
        <p:nvSpPr>
          <p:cNvPr id="6" name="Bevel 5"/>
          <p:cNvSpPr/>
          <p:nvPr/>
        </p:nvSpPr>
        <p:spPr>
          <a:xfrm>
            <a:off x="2514600" y="2133600"/>
            <a:ext cx="3581400" cy="762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Arial Narrow" pitchFamily="34" charset="0"/>
              </a:rPr>
              <a:t>User Interface</a:t>
            </a:r>
            <a:endParaRPr lang="en-US" sz="4000" b="1" dirty="0">
              <a:latin typeface="Arial Narrow" pitchFamily="34" charset="0"/>
            </a:endParaRPr>
          </a:p>
        </p:txBody>
      </p:sp>
      <p:sp>
        <p:nvSpPr>
          <p:cNvPr id="7" name="TextBox 6"/>
          <p:cNvSpPr txBox="1"/>
          <p:nvPr/>
        </p:nvSpPr>
        <p:spPr>
          <a:xfrm>
            <a:off x="6705600" y="2133600"/>
            <a:ext cx="1459054" cy="523220"/>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b="1" kern="0" dirty="0" smtClean="0">
                <a:solidFill>
                  <a:schemeClr val="bg2"/>
                </a:solidFill>
                <a:latin typeface="Arial Narrow" pitchFamily="34" charset="0"/>
                <a:ea typeface="Arial" charset="0"/>
                <a:cs typeface="Arial"/>
              </a:rPr>
              <a:t>10%-20%</a:t>
            </a:r>
          </a:p>
        </p:txBody>
      </p:sp>
      <p:sp>
        <p:nvSpPr>
          <p:cNvPr id="8" name="TextBox 7"/>
          <p:cNvSpPr txBox="1"/>
          <p:nvPr/>
        </p:nvSpPr>
        <p:spPr>
          <a:xfrm>
            <a:off x="6858000" y="4114800"/>
            <a:ext cx="1459054" cy="523220"/>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b="1" kern="0" dirty="0" smtClean="0">
                <a:solidFill>
                  <a:schemeClr val="bg2"/>
                </a:solidFill>
                <a:latin typeface="Arial Narrow" pitchFamily="34" charset="0"/>
                <a:ea typeface="Arial" charset="0"/>
                <a:cs typeface="Arial"/>
              </a:rPr>
              <a:t>80%-90%</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Utility Tree from Book</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52236294-1A8B-4220-874E-3669EB5F1201}" type="slidenum">
              <a:rPr lang="en-US" smtClean="0"/>
              <a:pPr>
                <a:defRPr/>
              </a:pPr>
              <a:t>17</a:t>
            </a:fld>
            <a:endParaRPr lang="en-US"/>
          </a:p>
        </p:txBody>
      </p:sp>
      <p:pic>
        <p:nvPicPr>
          <p:cNvPr id="1026" name="Picture 2"/>
          <p:cNvPicPr>
            <a:picLocks noChangeAspect="1" noChangeArrowheads="1"/>
          </p:cNvPicPr>
          <p:nvPr/>
        </p:nvPicPr>
        <p:blipFill>
          <a:blip r:embed="rId2" cstate="print"/>
          <a:srcRect b="7011"/>
          <a:stretch>
            <a:fillRect/>
          </a:stretch>
        </p:blipFill>
        <p:spPr bwMode="auto">
          <a:xfrm>
            <a:off x="1752600" y="1371600"/>
            <a:ext cx="5152420" cy="40386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Kelly-McCreary &amp; Associates</a:t>
            </a:r>
            <a:endParaRPr lang="en-US" dirty="0"/>
          </a:p>
        </p:txBody>
      </p:sp>
      <p:sp>
        <p:nvSpPr>
          <p:cNvPr id="6" name="TextBox 5"/>
          <p:cNvSpPr txBox="1"/>
          <p:nvPr/>
        </p:nvSpPr>
        <p:spPr>
          <a:xfrm>
            <a:off x="1981200" y="5715000"/>
            <a:ext cx="4336445" cy="523220"/>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b="1" kern="0" dirty="0" smtClean="0">
                <a:solidFill>
                  <a:schemeClr val="bg2"/>
                </a:solidFill>
                <a:latin typeface="Arial Narrow" pitchFamily="34" charset="0"/>
                <a:ea typeface="Arial" charset="0"/>
                <a:cs typeface="Arial"/>
              </a:rPr>
              <a:t>Note: Mostly Database Issues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Anger, Wiki, Conference, Book</a:t>
            </a:r>
            <a:endParaRPr lang="en-US" dirty="0"/>
          </a:p>
        </p:txBody>
      </p:sp>
      <p:sp>
        <p:nvSpPr>
          <p:cNvPr id="3" name="Slide Number Placeholder 2"/>
          <p:cNvSpPr>
            <a:spLocks noGrp="1"/>
          </p:cNvSpPr>
          <p:nvPr>
            <p:ph type="sldNum" sz="quarter" idx="10"/>
          </p:nvPr>
        </p:nvSpPr>
        <p:spPr/>
        <p:txBody>
          <a:bodyPr/>
          <a:lstStyle/>
          <a:p>
            <a:fld id="{F5AB3308-7388-4834-8CF3-9219291794E5}" type="slidenum">
              <a:rPr lang="en-US" smtClean="0"/>
              <a:pPr/>
              <a:t>18</a:t>
            </a:fld>
            <a:endParaRPr lang="en-US" dirty="0"/>
          </a:p>
        </p:txBody>
      </p:sp>
      <p:sp>
        <p:nvSpPr>
          <p:cNvPr id="4" name="Footer Placeholder 3"/>
          <p:cNvSpPr>
            <a:spLocks noGrp="1"/>
          </p:cNvSpPr>
          <p:nvPr>
            <p:ph type="ftr" sz="quarter" idx="11"/>
          </p:nvPr>
        </p:nvSpPr>
        <p:spPr/>
        <p:txBody>
          <a:bodyPr/>
          <a:lstStyle/>
          <a:p>
            <a:r>
              <a:rPr lang="en-US" smtClean="0"/>
              <a:t>Kelly-McCreary &amp; Associates</a:t>
            </a:r>
            <a:endParaRPr lang="en-US" dirty="0"/>
          </a:p>
        </p:txBody>
      </p:sp>
      <p:pic>
        <p:nvPicPr>
          <p:cNvPr id="4098" name="Picture 2" descr="https://encrypted-tbn2.gstatic.com/images?q=tbn:ANd9GcT0qIWU62TIlxGsfdQp6W7GtDqWkQPUw3lQVnStorchKyGqSLJ79w"/>
          <p:cNvPicPr>
            <a:picLocks noChangeAspect="1" noChangeArrowheads="1"/>
          </p:cNvPicPr>
          <p:nvPr/>
        </p:nvPicPr>
        <p:blipFill>
          <a:blip r:embed="rId2" cstate="print">
            <a:clrChange>
              <a:clrFrom>
                <a:srgbClr val="FFFFFF"/>
              </a:clrFrom>
              <a:clrTo>
                <a:srgbClr val="FFFFFF">
                  <a:alpha val="0"/>
                </a:srgbClr>
              </a:clrTo>
            </a:clrChange>
          </a:blip>
          <a:stretch>
            <a:fillRect/>
          </a:stretch>
        </p:blipFill>
        <p:spPr bwMode="auto">
          <a:xfrm>
            <a:off x="381000" y="1447800"/>
            <a:ext cx="2143125" cy="2143125"/>
          </a:xfrm>
          <a:prstGeom prst="rect">
            <a:avLst/>
          </a:prstGeom>
          <a:noFill/>
          <a:ln>
            <a:noFill/>
          </a:ln>
        </p:spPr>
      </p:pic>
      <p:pic>
        <p:nvPicPr>
          <p:cNvPr id="4100" name="Picture 4" descr="http://nosql2013.dataversity.net/uploads/logos/74_site.jpg"/>
          <p:cNvPicPr>
            <a:picLocks noChangeAspect="1" noChangeArrowheads="1"/>
          </p:cNvPicPr>
          <p:nvPr/>
        </p:nvPicPr>
        <p:blipFill>
          <a:blip r:embed="rId3" cstate="print"/>
          <a:srcRect/>
          <a:stretch>
            <a:fillRect/>
          </a:stretch>
        </p:blipFill>
        <p:spPr bwMode="auto">
          <a:xfrm>
            <a:off x="533400" y="4953000"/>
            <a:ext cx="4789714" cy="762000"/>
          </a:xfrm>
          <a:prstGeom prst="rect">
            <a:avLst/>
          </a:prstGeom>
          <a:noFill/>
        </p:spPr>
      </p:pic>
      <p:sp>
        <p:nvSpPr>
          <p:cNvPr id="7" name="Right Arrow 6"/>
          <p:cNvSpPr/>
          <p:nvPr/>
        </p:nvSpPr>
        <p:spPr>
          <a:xfrm>
            <a:off x="2514600" y="2286000"/>
            <a:ext cx="609600" cy="45720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257" y="4343400"/>
            <a:ext cx="1656223" cy="523220"/>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b="1" kern="0" dirty="0" smtClean="0">
                <a:solidFill>
                  <a:schemeClr val="bg2"/>
                </a:solidFill>
                <a:latin typeface="Arial Narrow" pitchFamily="34" charset="0"/>
                <a:ea typeface="Arial" charset="0"/>
                <a:cs typeface="Arial"/>
              </a:rPr>
              <a:t>2011, 2012</a:t>
            </a:r>
          </a:p>
        </p:txBody>
      </p:sp>
      <p:pic>
        <p:nvPicPr>
          <p:cNvPr id="4101" name="Picture 5"/>
          <p:cNvPicPr>
            <a:picLocks noChangeAspect="1" noChangeArrowheads="1"/>
          </p:cNvPicPr>
          <p:nvPr/>
        </p:nvPicPr>
        <p:blipFill>
          <a:blip r:embed="rId4" cstate="print"/>
          <a:srcRect/>
          <a:stretch>
            <a:fillRect/>
          </a:stretch>
        </p:blipFill>
        <p:spPr bwMode="auto">
          <a:xfrm>
            <a:off x="4191000" y="1676400"/>
            <a:ext cx="3252787" cy="2547937"/>
          </a:xfrm>
          <a:prstGeom prst="rect">
            <a:avLst/>
          </a:prstGeom>
          <a:noFill/>
          <a:ln w="9525">
            <a:noFill/>
            <a:miter lim="800000"/>
            <a:headEnd/>
            <a:tailEnd/>
          </a:ln>
        </p:spPr>
      </p:pic>
      <p:pic>
        <p:nvPicPr>
          <p:cNvPr id="10" name="Picture 4"/>
          <p:cNvPicPr>
            <a:picLocks noChangeAspect="1" noChangeArrowheads="1"/>
          </p:cNvPicPr>
          <p:nvPr/>
        </p:nvPicPr>
        <p:blipFill>
          <a:blip r:embed="rId5" cstate="print"/>
          <a:srcRect/>
          <a:stretch>
            <a:fillRect/>
          </a:stretch>
        </p:blipFill>
        <p:spPr bwMode="auto">
          <a:xfrm>
            <a:off x="6324600" y="4343400"/>
            <a:ext cx="1698909" cy="2133599"/>
          </a:xfrm>
          <a:prstGeom prst="rect">
            <a:avLst/>
          </a:prstGeom>
          <a:noFill/>
          <a:ln w="9525">
            <a:noFill/>
            <a:miter lim="800000"/>
            <a:headEnd/>
            <a:tailEnd/>
          </a:ln>
        </p:spPr>
      </p:pic>
      <p:sp>
        <p:nvSpPr>
          <p:cNvPr id="11" name="Right Arrow 10"/>
          <p:cNvSpPr/>
          <p:nvPr/>
        </p:nvSpPr>
        <p:spPr>
          <a:xfrm rot="8050418">
            <a:off x="3043355" y="3806908"/>
            <a:ext cx="609600" cy="45720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562600" y="5029200"/>
            <a:ext cx="609600" cy="45720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NoSQL is real and it’s here to stay</a:t>
            </a:r>
          </a:p>
        </p:txBody>
      </p:sp>
      <p:sp>
        <p:nvSpPr>
          <p:cNvPr id="2" name="Title 1"/>
          <p:cNvSpPr>
            <a:spLocks noGrp="1"/>
          </p:cNvSpPr>
          <p:nvPr>
            <p:ph type="title"/>
          </p:nvPr>
        </p:nvSpPr>
        <p:spPr/>
        <p:txBody>
          <a:bodyPr/>
          <a:lstStyle/>
          <a:p>
            <a:r>
              <a:rPr lang="en-US" dirty="0" smtClean="0"/>
              <a:t>RDBMS vs. NoSQL</a:t>
            </a:r>
            <a:endParaRPr lang="en-US" dirty="0"/>
          </a:p>
        </p:txBody>
      </p:sp>
      <p:sp>
        <p:nvSpPr>
          <p:cNvPr id="5" name="TextBox 4"/>
          <p:cNvSpPr txBox="1"/>
          <p:nvPr/>
        </p:nvSpPr>
        <p:spPr>
          <a:xfrm>
            <a:off x="685800" y="5486400"/>
            <a:ext cx="8002255" cy="307777"/>
          </a:xfrm>
          <a:prstGeom prst="rect">
            <a:avLst/>
          </a:prstGeom>
          <a:noFill/>
        </p:spPr>
        <p:txBody>
          <a:bodyPr wrap="none" rtlCol="0">
            <a:spAutoFit/>
          </a:bodyPr>
          <a:lstStyle/>
          <a:p>
            <a:r>
              <a:rPr lang="en-US" sz="1400" dirty="0" smtClean="0">
                <a:solidFill>
                  <a:schemeClr val="bg2"/>
                </a:solidFill>
              </a:rPr>
              <a:t>http://www.google.com/trends/explore#q=nosql%2C%20rdbms&amp;date=1%2F2009%2051m&amp;cmpt=q</a:t>
            </a:r>
            <a:endParaRPr lang="en-US" sz="1400" dirty="0">
              <a:solidFill>
                <a:schemeClr val="bg2"/>
              </a:solidFill>
            </a:endParaRPr>
          </a:p>
        </p:txBody>
      </p:sp>
      <p:pic>
        <p:nvPicPr>
          <p:cNvPr id="1028" name="Picture 4"/>
          <p:cNvPicPr>
            <a:picLocks noChangeAspect="1" noChangeArrowheads="1"/>
          </p:cNvPicPr>
          <p:nvPr/>
        </p:nvPicPr>
        <p:blipFill>
          <a:blip r:embed="rId2" cstate="print"/>
          <a:srcRect/>
          <a:stretch>
            <a:fillRect/>
          </a:stretch>
        </p:blipFill>
        <p:spPr bwMode="auto">
          <a:xfrm>
            <a:off x="1562652" y="2895600"/>
            <a:ext cx="7091662" cy="2505075"/>
          </a:xfrm>
          <a:prstGeom prst="rect">
            <a:avLst/>
          </a:prstGeom>
          <a:noFill/>
          <a:ln w="9525">
            <a:noFill/>
            <a:miter lim="800000"/>
            <a:headEnd/>
            <a:tailEnd/>
          </a:ln>
        </p:spPr>
      </p:pic>
      <p:sp>
        <p:nvSpPr>
          <p:cNvPr id="10" name="TextBox 9"/>
          <p:cNvSpPr txBox="1"/>
          <p:nvPr/>
        </p:nvSpPr>
        <p:spPr>
          <a:xfrm>
            <a:off x="457200" y="3352800"/>
            <a:ext cx="1297150" cy="461665"/>
          </a:xfrm>
          <a:prstGeom prst="rect">
            <a:avLst/>
          </a:prstGeom>
          <a:noFill/>
        </p:spPr>
        <p:txBody>
          <a:bodyPr wrap="none" rtlCol="0">
            <a:spAutoFit/>
          </a:bodyPr>
          <a:lstStyle/>
          <a:p>
            <a:r>
              <a:rPr lang="en-US" dirty="0" smtClean="0">
                <a:solidFill>
                  <a:srgbClr val="FF0000"/>
                </a:solidFill>
              </a:rPr>
              <a:t>RDBMS</a:t>
            </a:r>
            <a:endParaRPr lang="en-US" dirty="0">
              <a:solidFill>
                <a:srgbClr val="FF0000"/>
              </a:solidFill>
            </a:endParaRPr>
          </a:p>
        </p:txBody>
      </p:sp>
      <p:sp>
        <p:nvSpPr>
          <p:cNvPr id="11" name="TextBox 10"/>
          <p:cNvSpPr txBox="1"/>
          <p:nvPr/>
        </p:nvSpPr>
        <p:spPr>
          <a:xfrm>
            <a:off x="457200" y="4648200"/>
            <a:ext cx="1194558" cy="461665"/>
          </a:xfrm>
          <a:prstGeom prst="rect">
            <a:avLst/>
          </a:prstGeom>
          <a:noFill/>
        </p:spPr>
        <p:txBody>
          <a:bodyPr wrap="none" rtlCol="0">
            <a:spAutoFit/>
          </a:bodyPr>
          <a:lstStyle/>
          <a:p>
            <a:r>
              <a:rPr lang="en-US" dirty="0" smtClean="0">
                <a:solidFill>
                  <a:srgbClr val="0000FF"/>
                </a:solidFill>
              </a:rPr>
              <a:t>NoSQL</a:t>
            </a:r>
            <a:endParaRPr lang="en-US" dirty="0">
              <a:solidFill>
                <a:srgbClr val="0000FF"/>
              </a:solidFill>
            </a:endParaRPr>
          </a:p>
        </p:txBody>
      </p:sp>
      <p:sp>
        <p:nvSpPr>
          <p:cNvPr id="12" name="TextBox 11"/>
          <p:cNvSpPr txBox="1"/>
          <p:nvPr/>
        </p:nvSpPr>
        <p:spPr>
          <a:xfrm>
            <a:off x="3276600" y="2362200"/>
            <a:ext cx="2336537" cy="461665"/>
          </a:xfrm>
          <a:prstGeom prst="rect">
            <a:avLst/>
          </a:prstGeom>
          <a:noFill/>
        </p:spPr>
        <p:txBody>
          <a:bodyPr wrap="none" rtlCol="0">
            <a:spAutoFit/>
          </a:bodyPr>
          <a:lstStyle/>
          <a:p>
            <a:r>
              <a:rPr lang="en-US" b="1" dirty="0" smtClean="0"/>
              <a:t>Google Trends</a:t>
            </a:r>
            <a:endParaRPr lang="en-US" b="1" dirty="0"/>
          </a:p>
        </p:txBody>
      </p:sp>
      <p:sp>
        <p:nvSpPr>
          <p:cNvPr id="9" name="Slide Number Placeholder 8"/>
          <p:cNvSpPr>
            <a:spLocks noGrp="1"/>
          </p:cNvSpPr>
          <p:nvPr>
            <p:ph type="sldNum" sz="quarter" idx="10"/>
          </p:nvPr>
        </p:nvSpPr>
        <p:spPr/>
        <p:txBody>
          <a:bodyPr/>
          <a:lstStyle/>
          <a:p>
            <a:fld id="{F5AB3308-7388-4834-8CF3-9219291794E5}" type="slidenum">
              <a:rPr lang="en-US" smtClean="0"/>
              <a:pPr/>
              <a:t>19</a:t>
            </a:fld>
            <a:endParaRPr lang="en-US" dirty="0"/>
          </a:p>
        </p:txBody>
      </p:sp>
      <p:sp>
        <p:nvSpPr>
          <p:cNvPr id="13" name="Footer Placeholder 12"/>
          <p:cNvSpPr>
            <a:spLocks noGrp="1"/>
          </p:cNvSpPr>
          <p:nvPr>
            <p:ph type="ftr" sz="quarter" idx="11"/>
          </p:nvPr>
        </p:nvSpPr>
        <p:spPr/>
        <p:txBody>
          <a:bodyPr/>
          <a:lstStyle/>
          <a:p>
            <a:r>
              <a:rPr lang="en-US" smtClean="0"/>
              <a:t>Kelly-McCreary &amp; Associates</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smtClean="0"/>
              <a:t>New NoSQL databases offer more options to the database architect. Selecting the right NoSQL database for your project has become a nontrivial task. Yet selecting the right database can result in huge cost savings and increased agility. This presentation will show how the Architecture Tradeoff Analysis Method (ATAM) can be applied to objectively select the best database architecture for a project. </a:t>
            </a:r>
          </a:p>
          <a:p>
            <a:pPr marL="0" indent="0">
              <a:buNone/>
            </a:pPr>
            <a:r>
              <a:rPr lang="en-US" sz="2000" dirty="0" smtClean="0"/>
              <a:t>We review the core NoSQL database architecture patterns (key-value stores, column-family stores, graph databases, and document databases) and then present examples of using quality trees to score business problems with alternative architectures. We’ll address creative ways to use combinations of NoSQL architectures, cloud database services, and frameworks such as Hadoop, HDFS, and MapReduce to build back-end solutions that combine low operational costs and horizontal scalability. The presentation includes real-world case studies of this process.</a:t>
            </a:r>
            <a:endParaRPr lang="en-US" sz="2000" dirty="0"/>
          </a:p>
        </p:txBody>
      </p:sp>
      <p:sp>
        <p:nvSpPr>
          <p:cNvPr id="2" name="Title 1"/>
          <p:cNvSpPr>
            <a:spLocks noGrp="1"/>
          </p:cNvSpPr>
          <p:nvPr>
            <p:ph type="title"/>
          </p:nvPr>
        </p:nvSpPr>
        <p:spPr/>
        <p:txBody>
          <a:bodyPr/>
          <a:lstStyle/>
          <a:p>
            <a:r>
              <a:rPr lang="en-US" dirty="0" smtClean="0"/>
              <a:t>Session Description</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Before NoSQL</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
        <p:nvSpPr>
          <p:cNvPr id="6" name="Text Placeholder 7"/>
          <p:cNvSpPr txBox="1">
            <a:spLocks/>
          </p:cNvSpPr>
          <p:nvPr/>
        </p:nvSpPr>
        <p:spPr>
          <a:xfrm>
            <a:off x="609600" y="1600200"/>
            <a:ext cx="1676400" cy="487362"/>
          </a:xfrm>
          <a:prstGeom prst="rect">
            <a:avLst/>
          </a:prstGeom>
          <a:ln>
            <a:noFill/>
          </a:ln>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US" sz="2800" b="1" i="0" u="none" strike="noStrike" kern="0" cap="none" spc="0" normalizeH="0" baseline="0" noProof="0" dirty="0" smtClean="0">
                <a:ln>
                  <a:noFill/>
                </a:ln>
                <a:solidFill>
                  <a:schemeClr val="bg2"/>
                </a:solidFill>
                <a:effectLst/>
                <a:uLnTx/>
                <a:uFillTx/>
                <a:latin typeface="Arial Narrow" pitchFamily="34" charset="0"/>
                <a:ea typeface="Arial" charset="0"/>
                <a:cs typeface="Arial"/>
              </a:rPr>
              <a:t>Relational</a:t>
            </a:r>
            <a:endParaRPr kumimoji="0" lang="en-US" sz="2800" b="1" i="0" u="none" strike="noStrike" kern="0" cap="none" spc="0" normalizeH="0" baseline="0" noProof="0" dirty="0">
              <a:ln>
                <a:noFill/>
              </a:ln>
              <a:solidFill>
                <a:schemeClr val="bg2"/>
              </a:solidFill>
              <a:effectLst/>
              <a:uLnTx/>
              <a:uFillTx/>
              <a:latin typeface="Arial Narrow" pitchFamily="34" charset="0"/>
              <a:ea typeface="Arial" charset="0"/>
              <a:cs typeface="Arial"/>
            </a:endParaRPr>
          </a:p>
        </p:txBody>
      </p:sp>
      <p:grpSp>
        <p:nvGrpSpPr>
          <p:cNvPr id="7" name="Group 6"/>
          <p:cNvGrpSpPr/>
          <p:nvPr/>
        </p:nvGrpSpPr>
        <p:grpSpPr>
          <a:xfrm>
            <a:off x="685800" y="2133600"/>
            <a:ext cx="1447800" cy="1447800"/>
            <a:chOff x="457200" y="2133600"/>
            <a:chExt cx="1447800" cy="1447800"/>
          </a:xfrm>
        </p:grpSpPr>
        <p:sp>
          <p:nvSpPr>
            <p:cNvPr id="8" name="Rectangle 7"/>
            <p:cNvSpPr/>
            <p:nvPr/>
          </p:nvSpPr>
          <p:spPr bwMode="auto">
            <a:xfrm>
              <a:off x="457202" y="2133600"/>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9" name="Rectangle 8"/>
            <p:cNvSpPr/>
            <p:nvPr/>
          </p:nvSpPr>
          <p:spPr bwMode="auto">
            <a:xfrm>
              <a:off x="457202" y="2314575"/>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0" name="Rectangle 9"/>
            <p:cNvSpPr/>
            <p:nvPr/>
          </p:nvSpPr>
          <p:spPr bwMode="auto">
            <a:xfrm>
              <a:off x="457201" y="2495550"/>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1" name="Rectangle 10"/>
            <p:cNvSpPr/>
            <p:nvPr/>
          </p:nvSpPr>
          <p:spPr bwMode="auto">
            <a:xfrm>
              <a:off x="457201" y="2676525"/>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2" name="Rectangle 11"/>
            <p:cNvSpPr/>
            <p:nvPr/>
          </p:nvSpPr>
          <p:spPr bwMode="auto">
            <a:xfrm>
              <a:off x="457201" y="2857500"/>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3" name="Rectangle 12"/>
            <p:cNvSpPr/>
            <p:nvPr/>
          </p:nvSpPr>
          <p:spPr bwMode="auto">
            <a:xfrm>
              <a:off x="457201" y="3038475"/>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4" name="Rectangle 13"/>
            <p:cNvSpPr/>
            <p:nvPr/>
          </p:nvSpPr>
          <p:spPr bwMode="auto">
            <a:xfrm>
              <a:off x="457200" y="3219450"/>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5" name="Rectangle 14"/>
            <p:cNvSpPr/>
            <p:nvPr/>
          </p:nvSpPr>
          <p:spPr bwMode="auto">
            <a:xfrm>
              <a:off x="457200" y="3400425"/>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6" name="Rectangle 15"/>
            <p:cNvSpPr/>
            <p:nvPr/>
          </p:nvSpPr>
          <p:spPr bwMode="auto">
            <a:xfrm>
              <a:off x="801914" y="2133600"/>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7" name="Rectangle 16"/>
            <p:cNvSpPr/>
            <p:nvPr/>
          </p:nvSpPr>
          <p:spPr bwMode="auto">
            <a:xfrm>
              <a:off x="801914" y="2314575"/>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8" name="Rectangle 17"/>
            <p:cNvSpPr/>
            <p:nvPr/>
          </p:nvSpPr>
          <p:spPr bwMode="auto">
            <a:xfrm>
              <a:off x="801913" y="2495550"/>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9" name="Rectangle 18"/>
            <p:cNvSpPr/>
            <p:nvPr/>
          </p:nvSpPr>
          <p:spPr bwMode="auto">
            <a:xfrm>
              <a:off x="801913" y="2676525"/>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20" name="Rectangle 19"/>
            <p:cNvSpPr/>
            <p:nvPr/>
          </p:nvSpPr>
          <p:spPr bwMode="auto">
            <a:xfrm>
              <a:off x="801913" y="2857500"/>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21" name="Rectangle 20"/>
            <p:cNvSpPr/>
            <p:nvPr/>
          </p:nvSpPr>
          <p:spPr bwMode="auto">
            <a:xfrm>
              <a:off x="801913" y="3038475"/>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22" name="Rectangle 21"/>
            <p:cNvSpPr/>
            <p:nvPr/>
          </p:nvSpPr>
          <p:spPr bwMode="auto">
            <a:xfrm>
              <a:off x="801912" y="3219450"/>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23" name="Rectangle 22"/>
            <p:cNvSpPr/>
            <p:nvPr/>
          </p:nvSpPr>
          <p:spPr bwMode="auto">
            <a:xfrm>
              <a:off x="801912" y="3400425"/>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24" name="Rectangle 23"/>
            <p:cNvSpPr/>
            <p:nvPr/>
          </p:nvSpPr>
          <p:spPr bwMode="auto">
            <a:xfrm>
              <a:off x="1353458" y="2133600"/>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25" name="Rectangle 24"/>
            <p:cNvSpPr/>
            <p:nvPr/>
          </p:nvSpPr>
          <p:spPr bwMode="auto">
            <a:xfrm>
              <a:off x="1353458" y="2314575"/>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26" name="Rectangle 25"/>
            <p:cNvSpPr/>
            <p:nvPr/>
          </p:nvSpPr>
          <p:spPr bwMode="auto">
            <a:xfrm>
              <a:off x="1353457" y="2495550"/>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27" name="Rectangle 26"/>
            <p:cNvSpPr/>
            <p:nvPr/>
          </p:nvSpPr>
          <p:spPr bwMode="auto">
            <a:xfrm>
              <a:off x="1353457" y="2676525"/>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28" name="Rectangle 27"/>
            <p:cNvSpPr/>
            <p:nvPr/>
          </p:nvSpPr>
          <p:spPr bwMode="auto">
            <a:xfrm>
              <a:off x="1353457" y="2857500"/>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29" name="Rectangle 28"/>
            <p:cNvSpPr/>
            <p:nvPr/>
          </p:nvSpPr>
          <p:spPr bwMode="auto">
            <a:xfrm>
              <a:off x="1353457" y="3038475"/>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30" name="Rectangle 29"/>
            <p:cNvSpPr/>
            <p:nvPr/>
          </p:nvSpPr>
          <p:spPr bwMode="auto">
            <a:xfrm>
              <a:off x="1353457" y="3219450"/>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31" name="Rectangle 30"/>
            <p:cNvSpPr/>
            <p:nvPr/>
          </p:nvSpPr>
          <p:spPr bwMode="auto">
            <a:xfrm>
              <a:off x="1353457" y="3400425"/>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32" name="Rectangle 31"/>
            <p:cNvSpPr/>
            <p:nvPr/>
          </p:nvSpPr>
          <p:spPr bwMode="auto">
            <a:xfrm>
              <a:off x="1629229" y="2133600"/>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33" name="Rectangle 32"/>
            <p:cNvSpPr/>
            <p:nvPr/>
          </p:nvSpPr>
          <p:spPr bwMode="auto">
            <a:xfrm>
              <a:off x="1629229" y="2314575"/>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34" name="Rectangle 33"/>
            <p:cNvSpPr/>
            <p:nvPr/>
          </p:nvSpPr>
          <p:spPr bwMode="auto">
            <a:xfrm>
              <a:off x="1629228" y="2495550"/>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35" name="Rectangle 34"/>
            <p:cNvSpPr/>
            <p:nvPr/>
          </p:nvSpPr>
          <p:spPr bwMode="auto">
            <a:xfrm>
              <a:off x="1629228" y="2676525"/>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36" name="Rectangle 35"/>
            <p:cNvSpPr/>
            <p:nvPr/>
          </p:nvSpPr>
          <p:spPr bwMode="auto">
            <a:xfrm>
              <a:off x="1629228" y="2857500"/>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37" name="Rectangle 36"/>
            <p:cNvSpPr/>
            <p:nvPr/>
          </p:nvSpPr>
          <p:spPr bwMode="auto">
            <a:xfrm>
              <a:off x="1629228" y="3038475"/>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38" name="Rectangle 37"/>
            <p:cNvSpPr/>
            <p:nvPr/>
          </p:nvSpPr>
          <p:spPr bwMode="auto">
            <a:xfrm>
              <a:off x="1629227" y="3219450"/>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39" name="Rectangle 38"/>
            <p:cNvSpPr/>
            <p:nvPr/>
          </p:nvSpPr>
          <p:spPr bwMode="auto">
            <a:xfrm>
              <a:off x="1629227" y="3400425"/>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grpSp>
      <p:sp>
        <p:nvSpPr>
          <p:cNvPr id="40" name="Text Placeholder 7"/>
          <p:cNvSpPr txBox="1">
            <a:spLocks/>
          </p:cNvSpPr>
          <p:nvPr/>
        </p:nvSpPr>
        <p:spPr>
          <a:xfrm>
            <a:off x="2971800" y="1600200"/>
            <a:ext cx="2743200" cy="487362"/>
          </a:xfrm>
          <a:prstGeom prst="rect">
            <a:avLst/>
          </a:prstGeom>
          <a:ln>
            <a:noFill/>
          </a:ln>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US" sz="2800" b="1" i="0" u="none" strike="noStrike" kern="0" cap="none" spc="0" normalizeH="0" baseline="0" noProof="0" dirty="0" smtClean="0">
                <a:ln>
                  <a:noFill/>
                </a:ln>
                <a:solidFill>
                  <a:schemeClr val="bg2"/>
                </a:solidFill>
                <a:effectLst/>
                <a:uLnTx/>
                <a:uFillTx/>
                <a:latin typeface="Arial Narrow" pitchFamily="34" charset="0"/>
                <a:ea typeface="Arial" charset="0"/>
                <a:cs typeface="Arial"/>
              </a:rPr>
              <a:t>Analytical (OLAP)</a:t>
            </a:r>
            <a:endParaRPr kumimoji="0" lang="en-US" sz="2800" b="1" i="0" u="none" strike="noStrike" kern="0" cap="none" spc="0" normalizeH="0" baseline="0" noProof="0" dirty="0">
              <a:ln>
                <a:noFill/>
              </a:ln>
              <a:solidFill>
                <a:schemeClr val="bg2"/>
              </a:solidFill>
              <a:effectLst/>
              <a:uLnTx/>
              <a:uFillTx/>
              <a:latin typeface="Arial Narrow" pitchFamily="34" charset="0"/>
              <a:ea typeface="Arial" charset="0"/>
              <a:cs typeface="Arial"/>
            </a:endParaRPr>
          </a:p>
        </p:txBody>
      </p:sp>
      <p:grpSp>
        <p:nvGrpSpPr>
          <p:cNvPr id="41" name="Group 232"/>
          <p:cNvGrpSpPr/>
          <p:nvPr/>
        </p:nvGrpSpPr>
        <p:grpSpPr>
          <a:xfrm>
            <a:off x="3733800" y="2133600"/>
            <a:ext cx="1143000" cy="1524000"/>
            <a:chOff x="3581400" y="1828800"/>
            <a:chExt cx="1143000" cy="1524000"/>
          </a:xfrm>
        </p:grpSpPr>
        <p:sp>
          <p:nvSpPr>
            <p:cNvPr id="42" name="Rectangle 41"/>
            <p:cNvSpPr/>
            <p:nvPr/>
          </p:nvSpPr>
          <p:spPr bwMode="auto">
            <a:xfrm>
              <a:off x="4038600" y="1828800"/>
              <a:ext cx="228600" cy="1524000"/>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43" name="Rectangle 42"/>
            <p:cNvSpPr/>
            <p:nvPr/>
          </p:nvSpPr>
          <p:spPr bwMode="auto">
            <a:xfrm>
              <a:off x="3581400" y="1905000"/>
              <a:ext cx="228600" cy="457200"/>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44" name="Rectangle 43"/>
            <p:cNvSpPr/>
            <p:nvPr/>
          </p:nvSpPr>
          <p:spPr bwMode="auto">
            <a:xfrm>
              <a:off x="3581400" y="2514600"/>
              <a:ext cx="228600" cy="457200"/>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45" name="Rectangle 44"/>
            <p:cNvSpPr/>
            <p:nvPr/>
          </p:nvSpPr>
          <p:spPr bwMode="auto">
            <a:xfrm>
              <a:off x="4495800" y="1905000"/>
              <a:ext cx="228600" cy="457200"/>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46" name="Rectangle 45"/>
            <p:cNvSpPr/>
            <p:nvPr/>
          </p:nvSpPr>
          <p:spPr bwMode="auto">
            <a:xfrm>
              <a:off x="4495800" y="2514600"/>
              <a:ext cx="228600" cy="457200"/>
            </a:xfrm>
            <a:prstGeom prst="rect">
              <a:avLst/>
            </a:prstGeom>
            <a:solidFill>
              <a:srgbClr val="BFBFBF"/>
            </a:solidFill>
            <a:ln w="12700" cap="flat" cmpd="sng" algn="ctr">
              <a:solidFill>
                <a:schemeClr val="bg2"/>
              </a:solidFill>
              <a:prstDash val="solid"/>
              <a:round/>
              <a:headEnd type="none" w="med" len="med"/>
              <a:tailEnd type="none" w="med" len="med"/>
            </a:ln>
            <a:effectLst/>
          </p:spPr>
        </p:sp>
        <p:cxnSp>
          <p:nvCxnSpPr>
            <p:cNvPr id="47" name="Straight Arrow Connector 46"/>
            <p:cNvCxnSpPr/>
            <p:nvPr/>
          </p:nvCxnSpPr>
          <p:spPr>
            <a:xfrm>
              <a:off x="3810000" y="2128978"/>
              <a:ext cx="228600" cy="4622"/>
            </a:xfrm>
            <a:prstGeom prst="straightConnector1">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810000" y="2743200"/>
              <a:ext cx="228600" cy="4622"/>
            </a:xfrm>
            <a:prstGeom prst="straightConnector1">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267200" y="2133600"/>
              <a:ext cx="228600" cy="4622"/>
            </a:xfrm>
            <a:prstGeom prst="straightConnector1">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267200" y="2743200"/>
              <a:ext cx="228600" cy="4622"/>
            </a:xfrm>
            <a:prstGeom prst="straightConnector1">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NoSQL</a:t>
            </a:r>
            <a:endParaRPr lang="en-US" dirty="0"/>
          </a:p>
        </p:txBody>
      </p:sp>
      <p:sp>
        <p:nvSpPr>
          <p:cNvPr id="143" name="Text Placeholder 7"/>
          <p:cNvSpPr txBox="1">
            <a:spLocks/>
          </p:cNvSpPr>
          <p:nvPr/>
        </p:nvSpPr>
        <p:spPr>
          <a:xfrm>
            <a:off x="609600" y="1600200"/>
            <a:ext cx="1676400" cy="487362"/>
          </a:xfrm>
          <a:prstGeom prst="rect">
            <a:avLst/>
          </a:prstGeom>
          <a:ln>
            <a:noFill/>
          </a:ln>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US" sz="2800" b="1" i="0" u="none" strike="noStrike" kern="0" cap="none" spc="0" normalizeH="0" baseline="0" noProof="0" dirty="0" smtClean="0">
                <a:ln>
                  <a:noFill/>
                </a:ln>
                <a:solidFill>
                  <a:schemeClr val="bg2"/>
                </a:solidFill>
                <a:effectLst/>
                <a:uLnTx/>
                <a:uFillTx/>
                <a:latin typeface="Arial Narrow" pitchFamily="34" charset="0"/>
                <a:ea typeface="Arial" charset="0"/>
                <a:cs typeface="Arial"/>
              </a:rPr>
              <a:t>Relational</a:t>
            </a:r>
            <a:endParaRPr kumimoji="0" lang="en-US" sz="2800" b="1" i="0" u="none" strike="noStrike" kern="0" cap="none" spc="0" normalizeH="0" baseline="0" noProof="0" dirty="0">
              <a:ln>
                <a:noFill/>
              </a:ln>
              <a:solidFill>
                <a:schemeClr val="bg2"/>
              </a:solidFill>
              <a:effectLst/>
              <a:uLnTx/>
              <a:uFillTx/>
              <a:latin typeface="Arial Narrow" pitchFamily="34" charset="0"/>
              <a:ea typeface="Arial" charset="0"/>
              <a:cs typeface="Arial"/>
            </a:endParaRPr>
          </a:p>
        </p:txBody>
      </p:sp>
      <p:grpSp>
        <p:nvGrpSpPr>
          <p:cNvPr id="271" name="Group 270"/>
          <p:cNvGrpSpPr/>
          <p:nvPr/>
        </p:nvGrpSpPr>
        <p:grpSpPr>
          <a:xfrm>
            <a:off x="685800" y="2133600"/>
            <a:ext cx="1447800" cy="1447800"/>
            <a:chOff x="457200" y="2133600"/>
            <a:chExt cx="1447800" cy="1447800"/>
          </a:xfrm>
        </p:grpSpPr>
        <p:sp>
          <p:nvSpPr>
            <p:cNvPr id="145" name="Rectangle 144"/>
            <p:cNvSpPr/>
            <p:nvPr/>
          </p:nvSpPr>
          <p:spPr bwMode="auto">
            <a:xfrm>
              <a:off x="457202" y="2133600"/>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46" name="Rectangle 145"/>
            <p:cNvSpPr/>
            <p:nvPr/>
          </p:nvSpPr>
          <p:spPr bwMode="auto">
            <a:xfrm>
              <a:off x="457202" y="2314575"/>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47" name="Rectangle 146"/>
            <p:cNvSpPr/>
            <p:nvPr/>
          </p:nvSpPr>
          <p:spPr bwMode="auto">
            <a:xfrm>
              <a:off x="457201" y="2495550"/>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48" name="Rectangle 147"/>
            <p:cNvSpPr/>
            <p:nvPr/>
          </p:nvSpPr>
          <p:spPr bwMode="auto">
            <a:xfrm>
              <a:off x="457201" y="2676525"/>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49" name="Rectangle 148"/>
            <p:cNvSpPr/>
            <p:nvPr/>
          </p:nvSpPr>
          <p:spPr bwMode="auto">
            <a:xfrm>
              <a:off x="457201" y="2857500"/>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50" name="Rectangle 149"/>
            <p:cNvSpPr/>
            <p:nvPr/>
          </p:nvSpPr>
          <p:spPr bwMode="auto">
            <a:xfrm>
              <a:off x="457201" y="3038475"/>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51" name="Rectangle 150"/>
            <p:cNvSpPr/>
            <p:nvPr/>
          </p:nvSpPr>
          <p:spPr bwMode="auto">
            <a:xfrm>
              <a:off x="457200" y="3219450"/>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52" name="Rectangle 151"/>
            <p:cNvSpPr/>
            <p:nvPr/>
          </p:nvSpPr>
          <p:spPr bwMode="auto">
            <a:xfrm>
              <a:off x="457200" y="3400425"/>
              <a:ext cx="344714" cy="180975"/>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153" name="Rectangle 152"/>
            <p:cNvSpPr/>
            <p:nvPr/>
          </p:nvSpPr>
          <p:spPr bwMode="auto">
            <a:xfrm>
              <a:off x="801914" y="2133600"/>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54" name="Rectangle 153"/>
            <p:cNvSpPr/>
            <p:nvPr/>
          </p:nvSpPr>
          <p:spPr bwMode="auto">
            <a:xfrm>
              <a:off x="801914" y="2314575"/>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55" name="Rectangle 154"/>
            <p:cNvSpPr/>
            <p:nvPr/>
          </p:nvSpPr>
          <p:spPr bwMode="auto">
            <a:xfrm>
              <a:off x="801913" y="2495550"/>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56" name="Rectangle 155"/>
            <p:cNvSpPr/>
            <p:nvPr/>
          </p:nvSpPr>
          <p:spPr bwMode="auto">
            <a:xfrm>
              <a:off x="801913" y="2676525"/>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57" name="Rectangle 156"/>
            <p:cNvSpPr/>
            <p:nvPr/>
          </p:nvSpPr>
          <p:spPr bwMode="auto">
            <a:xfrm>
              <a:off x="801913" y="2857500"/>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58" name="Rectangle 157"/>
            <p:cNvSpPr/>
            <p:nvPr/>
          </p:nvSpPr>
          <p:spPr bwMode="auto">
            <a:xfrm>
              <a:off x="801913" y="3038475"/>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59" name="Rectangle 158"/>
            <p:cNvSpPr/>
            <p:nvPr/>
          </p:nvSpPr>
          <p:spPr bwMode="auto">
            <a:xfrm>
              <a:off x="801912" y="3219450"/>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60" name="Rectangle 159"/>
            <p:cNvSpPr/>
            <p:nvPr/>
          </p:nvSpPr>
          <p:spPr bwMode="auto">
            <a:xfrm>
              <a:off x="801912" y="3400425"/>
              <a:ext cx="551543" cy="180975"/>
            </a:xfrm>
            <a:prstGeom prst="rect">
              <a:avLst/>
            </a:prstGeom>
            <a:solidFill>
              <a:srgbClr val="92D050"/>
            </a:solidFill>
            <a:ln w="12700" cap="flat" cmpd="sng" algn="ctr">
              <a:solidFill>
                <a:schemeClr val="bg2"/>
              </a:solidFill>
              <a:prstDash val="solid"/>
              <a:round/>
              <a:headEnd type="none" w="med" len="med"/>
              <a:tailEnd type="none" w="med" len="med"/>
            </a:ln>
            <a:effectLst/>
          </p:spPr>
        </p:sp>
        <p:sp>
          <p:nvSpPr>
            <p:cNvPr id="161" name="Rectangle 160"/>
            <p:cNvSpPr/>
            <p:nvPr/>
          </p:nvSpPr>
          <p:spPr bwMode="auto">
            <a:xfrm>
              <a:off x="1353458" y="2133600"/>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162" name="Rectangle 161"/>
            <p:cNvSpPr/>
            <p:nvPr/>
          </p:nvSpPr>
          <p:spPr bwMode="auto">
            <a:xfrm>
              <a:off x="1353458" y="2314575"/>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163" name="Rectangle 162"/>
            <p:cNvSpPr/>
            <p:nvPr/>
          </p:nvSpPr>
          <p:spPr bwMode="auto">
            <a:xfrm>
              <a:off x="1353457" y="2495550"/>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164" name="Rectangle 163"/>
            <p:cNvSpPr/>
            <p:nvPr/>
          </p:nvSpPr>
          <p:spPr bwMode="auto">
            <a:xfrm>
              <a:off x="1353457" y="2676525"/>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165" name="Rectangle 164"/>
            <p:cNvSpPr/>
            <p:nvPr/>
          </p:nvSpPr>
          <p:spPr bwMode="auto">
            <a:xfrm>
              <a:off x="1353457" y="2857500"/>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166" name="Rectangle 165"/>
            <p:cNvSpPr/>
            <p:nvPr/>
          </p:nvSpPr>
          <p:spPr bwMode="auto">
            <a:xfrm>
              <a:off x="1353457" y="3038475"/>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167" name="Rectangle 166"/>
            <p:cNvSpPr/>
            <p:nvPr/>
          </p:nvSpPr>
          <p:spPr bwMode="auto">
            <a:xfrm>
              <a:off x="1353457" y="3219450"/>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168" name="Rectangle 167"/>
            <p:cNvSpPr/>
            <p:nvPr/>
          </p:nvSpPr>
          <p:spPr bwMode="auto">
            <a:xfrm>
              <a:off x="1353457" y="3400425"/>
              <a:ext cx="275771" cy="180975"/>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169" name="Rectangle 168"/>
            <p:cNvSpPr/>
            <p:nvPr/>
          </p:nvSpPr>
          <p:spPr bwMode="auto">
            <a:xfrm>
              <a:off x="1629229" y="2133600"/>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170" name="Rectangle 169"/>
            <p:cNvSpPr/>
            <p:nvPr/>
          </p:nvSpPr>
          <p:spPr bwMode="auto">
            <a:xfrm>
              <a:off x="1629229" y="2314575"/>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171" name="Rectangle 170"/>
            <p:cNvSpPr/>
            <p:nvPr/>
          </p:nvSpPr>
          <p:spPr bwMode="auto">
            <a:xfrm>
              <a:off x="1629228" y="2495550"/>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172" name="Rectangle 171"/>
            <p:cNvSpPr/>
            <p:nvPr/>
          </p:nvSpPr>
          <p:spPr bwMode="auto">
            <a:xfrm>
              <a:off x="1629228" y="2676525"/>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173" name="Rectangle 172"/>
            <p:cNvSpPr/>
            <p:nvPr/>
          </p:nvSpPr>
          <p:spPr bwMode="auto">
            <a:xfrm>
              <a:off x="1629228" y="2857500"/>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174" name="Rectangle 173"/>
            <p:cNvSpPr/>
            <p:nvPr/>
          </p:nvSpPr>
          <p:spPr bwMode="auto">
            <a:xfrm>
              <a:off x="1629228" y="3038475"/>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175" name="Rectangle 174"/>
            <p:cNvSpPr/>
            <p:nvPr/>
          </p:nvSpPr>
          <p:spPr bwMode="auto">
            <a:xfrm>
              <a:off x="1629227" y="3219450"/>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sp>
          <p:nvSpPr>
            <p:cNvPr id="176" name="Rectangle 175"/>
            <p:cNvSpPr/>
            <p:nvPr/>
          </p:nvSpPr>
          <p:spPr bwMode="auto">
            <a:xfrm>
              <a:off x="1629227" y="3400425"/>
              <a:ext cx="275771" cy="180975"/>
            </a:xfrm>
            <a:prstGeom prst="rect">
              <a:avLst/>
            </a:prstGeom>
            <a:solidFill>
              <a:srgbClr val="00B0F0"/>
            </a:solidFill>
            <a:ln w="12700" cap="flat" cmpd="sng" algn="ctr">
              <a:solidFill>
                <a:schemeClr val="bg2"/>
              </a:solidFill>
              <a:prstDash val="solid"/>
              <a:round/>
              <a:headEnd type="none" w="med" len="med"/>
              <a:tailEnd type="none" w="med" len="med"/>
            </a:ln>
            <a:effectLst/>
          </p:spPr>
        </p:sp>
      </p:grpSp>
      <p:sp>
        <p:nvSpPr>
          <p:cNvPr id="177" name="Text Placeholder 7"/>
          <p:cNvSpPr txBox="1">
            <a:spLocks/>
          </p:cNvSpPr>
          <p:nvPr/>
        </p:nvSpPr>
        <p:spPr>
          <a:xfrm>
            <a:off x="2971800" y="1600200"/>
            <a:ext cx="2743200" cy="487362"/>
          </a:xfrm>
          <a:prstGeom prst="rect">
            <a:avLst/>
          </a:prstGeom>
          <a:ln>
            <a:noFill/>
          </a:ln>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US" sz="2800" b="1" i="0" u="none" strike="noStrike" kern="0" cap="none" spc="0" normalizeH="0" baseline="0" noProof="0" dirty="0" smtClean="0">
                <a:ln>
                  <a:noFill/>
                </a:ln>
                <a:solidFill>
                  <a:schemeClr val="bg2"/>
                </a:solidFill>
                <a:effectLst/>
                <a:uLnTx/>
                <a:uFillTx/>
                <a:latin typeface="Arial Narrow" pitchFamily="34" charset="0"/>
                <a:ea typeface="Arial" charset="0"/>
                <a:cs typeface="Arial"/>
              </a:rPr>
              <a:t>Analytical (OLAP)</a:t>
            </a:r>
            <a:endParaRPr kumimoji="0" lang="en-US" sz="2800" b="1" i="0" u="none" strike="noStrike" kern="0" cap="none" spc="0" normalizeH="0" baseline="0" noProof="0" dirty="0">
              <a:ln>
                <a:noFill/>
              </a:ln>
              <a:solidFill>
                <a:schemeClr val="bg2"/>
              </a:solidFill>
              <a:effectLst/>
              <a:uLnTx/>
              <a:uFillTx/>
              <a:latin typeface="Arial Narrow" pitchFamily="34" charset="0"/>
              <a:ea typeface="Arial" charset="0"/>
              <a:cs typeface="Arial"/>
            </a:endParaRPr>
          </a:p>
        </p:txBody>
      </p:sp>
      <p:sp>
        <p:nvSpPr>
          <p:cNvPr id="178" name="Text Placeholder 7"/>
          <p:cNvSpPr txBox="1">
            <a:spLocks/>
          </p:cNvSpPr>
          <p:nvPr/>
        </p:nvSpPr>
        <p:spPr>
          <a:xfrm>
            <a:off x="6629400" y="1600200"/>
            <a:ext cx="1828800" cy="487362"/>
          </a:xfrm>
          <a:prstGeom prst="rect">
            <a:avLst/>
          </a:prstGeom>
          <a:ln>
            <a:noFill/>
          </a:ln>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n-US" sz="2800" b="1" i="0" u="none" strike="noStrike" kern="0" cap="none" spc="0" normalizeH="0" baseline="0" noProof="0" dirty="0" smtClean="0">
                <a:ln>
                  <a:noFill/>
                </a:ln>
                <a:solidFill>
                  <a:schemeClr val="bg2"/>
                </a:solidFill>
                <a:effectLst/>
                <a:uLnTx/>
                <a:uFillTx/>
                <a:latin typeface="Arial Narrow" pitchFamily="34" charset="0"/>
                <a:ea typeface="Arial" charset="0"/>
                <a:cs typeface="Arial"/>
              </a:rPr>
              <a:t>Key-Value</a:t>
            </a:r>
            <a:endParaRPr kumimoji="0" lang="en-US" sz="2800" b="1" i="0" u="none" strike="noStrike" kern="0" cap="none" spc="0" normalizeH="0" baseline="0" noProof="0" dirty="0">
              <a:ln>
                <a:noFill/>
              </a:ln>
              <a:solidFill>
                <a:schemeClr val="bg2"/>
              </a:solidFill>
              <a:effectLst/>
              <a:uLnTx/>
              <a:uFillTx/>
              <a:latin typeface="Arial Narrow" pitchFamily="34" charset="0"/>
              <a:ea typeface="Arial" charset="0"/>
              <a:cs typeface="Arial"/>
            </a:endParaRPr>
          </a:p>
        </p:txBody>
      </p:sp>
      <p:sp>
        <p:nvSpPr>
          <p:cNvPr id="179" name="Text Placeholder 7"/>
          <p:cNvSpPr txBox="1">
            <a:spLocks/>
          </p:cNvSpPr>
          <p:nvPr/>
        </p:nvSpPr>
        <p:spPr>
          <a:xfrm>
            <a:off x="0" y="3810000"/>
            <a:ext cx="2514600" cy="487362"/>
          </a:xfrm>
          <a:prstGeom prst="rect">
            <a:avLst/>
          </a:prstGeom>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lang="en-US" sz="2800" b="1" kern="0" dirty="0" smtClean="0">
                <a:latin typeface="Arial Narrow" pitchFamily="34" charset="0"/>
                <a:ea typeface="Arial" charset="0"/>
                <a:cs typeface="Arial"/>
              </a:rPr>
              <a:t>Column-Family</a:t>
            </a:r>
            <a:endParaRPr kumimoji="0" lang="en-US" sz="2800" b="1" i="0" u="none" strike="noStrike" kern="0" cap="none" spc="0" normalizeH="0" baseline="0" noProof="0" dirty="0">
              <a:ln>
                <a:noFill/>
              </a:ln>
              <a:solidFill>
                <a:schemeClr val="tx1"/>
              </a:solidFill>
              <a:effectLst/>
              <a:uLnTx/>
              <a:uFillTx/>
              <a:latin typeface="Arial Narrow" pitchFamily="34" charset="0"/>
              <a:ea typeface="Arial" charset="0"/>
              <a:cs typeface="Arial"/>
            </a:endParaRPr>
          </a:p>
        </p:txBody>
      </p:sp>
      <p:sp>
        <p:nvSpPr>
          <p:cNvPr id="180" name="Text Placeholder 7"/>
          <p:cNvSpPr txBox="1">
            <a:spLocks/>
          </p:cNvSpPr>
          <p:nvPr/>
        </p:nvSpPr>
        <p:spPr>
          <a:xfrm>
            <a:off x="6019800" y="3886200"/>
            <a:ext cx="2514600" cy="487362"/>
          </a:xfrm>
          <a:prstGeom prst="rect">
            <a:avLst/>
          </a:prstGeom>
          <a:ln>
            <a:noFill/>
          </a:ln>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lang="en-US" sz="2800" b="1" kern="0" dirty="0" smtClean="0">
                <a:solidFill>
                  <a:schemeClr val="bg2"/>
                </a:solidFill>
                <a:latin typeface="Arial Narrow" pitchFamily="34" charset="0"/>
                <a:ea typeface="Arial" charset="0"/>
                <a:cs typeface="Arial"/>
              </a:rPr>
              <a:t>Document</a:t>
            </a:r>
            <a:endParaRPr kumimoji="0" lang="en-US" sz="2800" b="1" i="0" u="none" strike="noStrike" kern="0" cap="none" spc="0" normalizeH="0" baseline="0" noProof="0" dirty="0">
              <a:ln>
                <a:noFill/>
              </a:ln>
              <a:solidFill>
                <a:schemeClr val="bg2"/>
              </a:solidFill>
              <a:effectLst/>
              <a:uLnTx/>
              <a:uFillTx/>
              <a:latin typeface="Arial Narrow" pitchFamily="34" charset="0"/>
              <a:ea typeface="Arial" charset="0"/>
              <a:cs typeface="Arial"/>
            </a:endParaRPr>
          </a:p>
        </p:txBody>
      </p:sp>
      <p:sp>
        <p:nvSpPr>
          <p:cNvPr id="181" name="Text Placeholder 7"/>
          <p:cNvSpPr txBox="1">
            <a:spLocks/>
          </p:cNvSpPr>
          <p:nvPr/>
        </p:nvSpPr>
        <p:spPr>
          <a:xfrm>
            <a:off x="3009900" y="3886200"/>
            <a:ext cx="2514600" cy="487362"/>
          </a:xfrm>
          <a:prstGeom prst="rect">
            <a:avLst/>
          </a:prstGeom>
          <a:ln>
            <a:noFill/>
          </a:ln>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lang="en-US" sz="2800" b="1" kern="0" dirty="0" smtClean="0">
                <a:solidFill>
                  <a:schemeClr val="bg2"/>
                </a:solidFill>
                <a:latin typeface="Arial Narrow" pitchFamily="34" charset="0"/>
                <a:ea typeface="Arial" charset="0"/>
                <a:cs typeface="Arial"/>
              </a:rPr>
              <a:t>Graph</a:t>
            </a:r>
            <a:endParaRPr kumimoji="0" lang="en-US" sz="2800" b="1" i="0" u="none" strike="noStrike" kern="0" cap="none" spc="0" normalizeH="0" baseline="0" noProof="0" dirty="0">
              <a:ln>
                <a:noFill/>
              </a:ln>
              <a:solidFill>
                <a:schemeClr val="bg2"/>
              </a:solidFill>
              <a:effectLst/>
              <a:uLnTx/>
              <a:uFillTx/>
              <a:latin typeface="Arial Narrow" pitchFamily="34" charset="0"/>
              <a:ea typeface="Arial" charset="0"/>
              <a:cs typeface="Arial"/>
            </a:endParaRPr>
          </a:p>
        </p:txBody>
      </p:sp>
      <p:grpSp>
        <p:nvGrpSpPr>
          <p:cNvPr id="4" name="Group 42"/>
          <p:cNvGrpSpPr/>
          <p:nvPr/>
        </p:nvGrpSpPr>
        <p:grpSpPr>
          <a:xfrm>
            <a:off x="6324600" y="4419600"/>
            <a:ext cx="1752600" cy="1676400"/>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bg2"/>
              </a:solidFill>
              <a:prstDash val="solid"/>
              <a:round/>
              <a:headEnd type="none" w="med" len="med"/>
              <a:tailEnd type="none" w="med" len="med"/>
            </a:ln>
            <a:effectLst/>
          </p:spPr>
        </p:cxnSp>
      </p:grpSp>
      <p:grpSp>
        <p:nvGrpSpPr>
          <p:cNvPr id="5" name="Group 232"/>
          <p:cNvGrpSpPr/>
          <p:nvPr/>
        </p:nvGrpSpPr>
        <p:grpSpPr>
          <a:xfrm>
            <a:off x="3733800" y="2133600"/>
            <a:ext cx="1143000" cy="1524000"/>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bg2"/>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bg2"/>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bg2"/>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242"/>
          <p:cNvGrpSpPr/>
          <p:nvPr/>
        </p:nvGrpSpPr>
        <p:grpSpPr>
          <a:xfrm>
            <a:off x="3429000" y="4495800"/>
            <a:ext cx="1676400" cy="1600200"/>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bg2"/>
                </a:solidFill>
                <a:effectLst/>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a:off x="6705600" y="2209800"/>
            <a:ext cx="1600200" cy="1447800"/>
            <a:chOff x="6705600" y="2209800"/>
            <a:chExt cx="1600200" cy="1447800"/>
          </a:xfrm>
        </p:grpSpPr>
        <p:sp>
          <p:nvSpPr>
            <p:cNvPr id="267" name="Rectangle 266"/>
            <p:cNvSpPr/>
            <p:nvPr/>
          </p:nvSpPr>
          <p:spPr>
            <a:xfrm>
              <a:off x="6705600" y="2209800"/>
              <a:ext cx="381000" cy="304800"/>
            </a:xfrm>
            <a:prstGeom prst="rect">
              <a:avLst/>
            </a:prstGeom>
            <a:solidFill>
              <a:schemeClr val="accent2">
                <a:lumMod val="40000"/>
                <a:lumOff val="6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rtlCol="0" anchor="ctr"/>
            <a:lstStyle/>
            <a:p>
              <a:pPr algn="ctr"/>
              <a:r>
                <a:rPr lang="en-US" sz="1600" dirty="0" smtClean="0">
                  <a:solidFill>
                    <a:schemeClr val="bg2"/>
                  </a:solidFill>
                  <a:latin typeface="Arial Narrow" pitchFamily="34" charset="0"/>
                </a:rPr>
                <a:t>key</a:t>
              </a:r>
            </a:p>
          </p:txBody>
        </p:sp>
        <p:sp>
          <p:nvSpPr>
            <p:cNvPr id="268" name="Oval 267"/>
            <p:cNvSpPr/>
            <p:nvPr/>
          </p:nvSpPr>
          <p:spPr>
            <a:xfrm>
              <a:off x="7391400" y="2209800"/>
              <a:ext cx="914400" cy="3048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Narrow" pitchFamily="34" charset="0"/>
                </a:rPr>
                <a:t>value</a:t>
              </a:r>
            </a:p>
          </p:txBody>
        </p:sp>
        <p:cxnSp>
          <p:nvCxnSpPr>
            <p:cNvPr id="269" name="Straight Arrow Connector 268"/>
            <p:cNvCxnSpPr>
              <a:stCxn id="267" idx="3"/>
              <a:endCxn id="268" idx="2"/>
            </p:cNvCxnSpPr>
            <p:nvPr/>
          </p:nvCxnSpPr>
          <p:spPr>
            <a:xfrm>
              <a:off x="7086600" y="2362200"/>
              <a:ext cx="304800" cy="0"/>
            </a:xfrm>
            <a:prstGeom prst="straightConnector1">
              <a:avLst/>
            </a:prstGeom>
            <a:ln w="190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a:xfrm>
              <a:off x="6705600" y="2590800"/>
              <a:ext cx="381000" cy="304800"/>
            </a:xfrm>
            <a:prstGeom prst="rect">
              <a:avLst/>
            </a:prstGeom>
            <a:solidFill>
              <a:srgbClr val="FFCC6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rtlCol="0" anchor="ctr"/>
            <a:lstStyle/>
            <a:p>
              <a:pPr algn="ctr"/>
              <a:r>
                <a:rPr lang="en-US" sz="1600" dirty="0" smtClean="0">
                  <a:solidFill>
                    <a:schemeClr val="bg2"/>
                  </a:solidFill>
                  <a:latin typeface="Arial Narrow" pitchFamily="34" charset="0"/>
                </a:rPr>
                <a:t>key</a:t>
              </a:r>
            </a:p>
          </p:txBody>
        </p:sp>
        <p:sp>
          <p:nvSpPr>
            <p:cNvPr id="280" name="Oval 279"/>
            <p:cNvSpPr/>
            <p:nvPr/>
          </p:nvSpPr>
          <p:spPr>
            <a:xfrm>
              <a:off x="7391400" y="2590800"/>
              <a:ext cx="914400" cy="3048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Narrow" pitchFamily="34" charset="0"/>
                </a:rPr>
                <a:t>value</a:t>
              </a:r>
            </a:p>
          </p:txBody>
        </p:sp>
        <p:cxnSp>
          <p:nvCxnSpPr>
            <p:cNvPr id="281" name="Straight Arrow Connector 280"/>
            <p:cNvCxnSpPr>
              <a:stCxn id="279" idx="3"/>
              <a:endCxn id="280" idx="2"/>
            </p:cNvCxnSpPr>
            <p:nvPr/>
          </p:nvCxnSpPr>
          <p:spPr>
            <a:xfrm>
              <a:off x="7086600" y="2743200"/>
              <a:ext cx="304800" cy="0"/>
            </a:xfrm>
            <a:prstGeom prst="straightConnector1">
              <a:avLst/>
            </a:prstGeom>
            <a:ln w="190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6705600" y="2971800"/>
              <a:ext cx="381000" cy="304800"/>
            </a:xfrm>
            <a:prstGeom prst="rect">
              <a:avLst/>
            </a:prstGeom>
            <a:solidFill>
              <a:srgbClr val="FFFF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rtlCol="0" anchor="ctr"/>
            <a:lstStyle/>
            <a:p>
              <a:pPr algn="ctr"/>
              <a:r>
                <a:rPr lang="en-US" sz="1600" dirty="0" smtClean="0">
                  <a:solidFill>
                    <a:schemeClr val="bg2"/>
                  </a:solidFill>
                  <a:latin typeface="Arial Narrow" pitchFamily="34" charset="0"/>
                </a:rPr>
                <a:t>key</a:t>
              </a:r>
            </a:p>
          </p:txBody>
        </p:sp>
        <p:sp>
          <p:nvSpPr>
            <p:cNvPr id="277" name="Oval 276"/>
            <p:cNvSpPr/>
            <p:nvPr/>
          </p:nvSpPr>
          <p:spPr>
            <a:xfrm>
              <a:off x="7391400" y="2971800"/>
              <a:ext cx="914400" cy="3048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Narrow" pitchFamily="34" charset="0"/>
                </a:rPr>
                <a:t>value</a:t>
              </a:r>
            </a:p>
          </p:txBody>
        </p:sp>
        <p:cxnSp>
          <p:nvCxnSpPr>
            <p:cNvPr id="278" name="Straight Arrow Connector 277"/>
            <p:cNvCxnSpPr>
              <a:stCxn id="276" idx="3"/>
              <a:endCxn id="277" idx="2"/>
            </p:cNvCxnSpPr>
            <p:nvPr/>
          </p:nvCxnSpPr>
          <p:spPr>
            <a:xfrm>
              <a:off x="7086600" y="3124200"/>
              <a:ext cx="304800" cy="0"/>
            </a:xfrm>
            <a:prstGeom prst="straightConnector1">
              <a:avLst/>
            </a:prstGeom>
            <a:ln w="190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3" name="Rectangle 272"/>
            <p:cNvSpPr/>
            <p:nvPr/>
          </p:nvSpPr>
          <p:spPr>
            <a:xfrm>
              <a:off x="6705600" y="3352800"/>
              <a:ext cx="381000" cy="304800"/>
            </a:xfrm>
            <a:prstGeom prst="rect">
              <a:avLst/>
            </a:prstGeom>
            <a:solidFill>
              <a:schemeClr val="accent3">
                <a:lumMod val="40000"/>
                <a:lumOff val="6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rtlCol="0" anchor="ctr"/>
            <a:lstStyle/>
            <a:p>
              <a:pPr algn="ctr"/>
              <a:r>
                <a:rPr lang="en-US" sz="1600" dirty="0" smtClean="0">
                  <a:solidFill>
                    <a:schemeClr val="bg2"/>
                  </a:solidFill>
                  <a:latin typeface="Arial Narrow" pitchFamily="34" charset="0"/>
                </a:rPr>
                <a:t>key</a:t>
              </a:r>
            </a:p>
          </p:txBody>
        </p:sp>
        <p:sp>
          <p:nvSpPr>
            <p:cNvPr id="274" name="Oval 273"/>
            <p:cNvSpPr/>
            <p:nvPr/>
          </p:nvSpPr>
          <p:spPr>
            <a:xfrm>
              <a:off x="7391400" y="3352800"/>
              <a:ext cx="914400" cy="3048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Narrow" pitchFamily="34" charset="0"/>
                </a:rPr>
                <a:t>value</a:t>
              </a:r>
            </a:p>
          </p:txBody>
        </p:sp>
        <p:cxnSp>
          <p:nvCxnSpPr>
            <p:cNvPr id="275" name="Straight Arrow Connector 274"/>
            <p:cNvCxnSpPr>
              <a:stCxn id="273" idx="3"/>
              <a:endCxn id="274" idx="2"/>
            </p:cNvCxnSpPr>
            <p:nvPr/>
          </p:nvCxnSpPr>
          <p:spPr>
            <a:xfrm>
              <a:off x="7086600" y="3505200"/>
              <a:ext cx="304800" cy="0"/>
            </a:xfrm>
            <a:prstGeom prst="straightConnector1">
              <a:avLst/>
            </a:prstGeom>
            <a:ln w="190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41"/>
          <p:cNvGrpSpPr/>
          <p:nvPr/>
        </p:nvGrpSpPr>
        <p:grpSpPr>
          <a:xfrm>
            <a:off x="685800" y="4495800"/>
            <a:ext cx="1676401" cy="1447800"/>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bg2"/>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bg2"/>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bg2"/>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bg2"/>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bg2"/>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bg2"/>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bg2"/>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bg2"/>
              </a:solidFill>
              <a:prstDash val="solid"/>
              <a:round/>
              <a:headEnd type="none" w="med" len="med"/>
              <a:tailEnd type="none" w="med" len="med"/>
            </a:ln>
            <a:effectLst/>
          </p:spPr>
        </p:sp>
      </p:grpSp>
      <p:sp>
        <p:nvSpPr>
          <p:cNvPr id="282" name="Slide Number Placeholder 2"/>
          <p:cNvSpPr txBox="1">
            <a:spLocks/>
          </p:cNvSpPr>
          <p:nvPr/>
        </p:nvSpPr>
        <p:spPr>
          <a:xfrm>
            <a:off x="8458200" y="6400800"/>
            <a:ext cx="457200" cy="304800"/>
          </a:xfrm>
          <a:prstGeom prst="rect">
            <a:avLst/>
          </a:prstGeom>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798B074-17C8-9B4B-AB31-716511C0D839}" type="slidenum">
              <a:rPr kumimoji="0" lang="en-US" sz="1400" b="0" i="0" u="none" strike="noStrike" kern="1200" cap="none" spc="0" normalizeH="0" baseline="0" noProof="0" smtClean="0">
                <a:ln>
                  <a:noFill/>
                </a:ln>
                <a:solidFill>
                  <a:schemeClr val="bg2"/>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21</a:t>
            </a:fld>
            <a:endParaRPr kumimoji="0" lang="en-US" sz="1400" b="0" i="0" u="none" strike="noStrike" kern="1200" cap="none" spc="0" normalizeH="0" baseline="0" noProof="0" dirty="0">
              <a:ln>
                <a:noFill/>
              </a:ln>
              <a:solidFill>
                <a:schemeClr val="bg2"/>
              </a:solidFill>
              <a:effectLst/>
              <a:uLnTx/>
              <a:uFillTx/>
              <a:latin typeface="Arial" charset="0"/>
              <a:ea typeface="+mn-ea"/>
              <a:cs typeface="+mn-cs"/>
            </a:endParaRPr>
          </a:p>
        </p:txBody>
      </p:sp>
      <p:sp>
        <p:nvSpPr>
          <p:cNvPr id="144" name="Text Placeholder 7"/>
          <p:cNvSpPr txBox="1">
            <a:spLocks/>
          </p:cNvSpPr>
          <p:nvPr/>
        </p:nvSpPr>
        <p:spPr>
          <a:xfrm>
            <a:off x="304800" y="3886200"/>
            <a:ext cx="2514600" cy="487362"/>
          </a:xfrm>
          <a:prstGeom prst="rect">
            <a:avLst/>
          </a:prstGeom>
        </p:spPr>
        <p:txBody>
          <a:bodyPr anchor="ctr"/>
          <a:lstStyle/>
          <a:p>
            <a:pPr marL="342900" marR="0" lvl="0" indent="-342900" algn="ctr" defTabSz="914400" rtl="0" eaLnBrk="0" fontAlgn="base" latinLnBrk="0" hangingPunct="0">
              <a:lnSpc>
                <a:spcPct val="100000"/>
              </a:lnSpc>
              <a:spcBef>
                <a:spcPct val="20000"/>
              </a:spcBef>
              <a:spcAft>
                <a:spcPct val="0"/>
              </a:spcAft>
              <a:buClrTx/>
              <a:buSzTx/>
              <a:tabLst/>
              <a:defRPr/>
            </a:pPr>
            <a:r>
              <a:rPr lang="en-US" sz="2800" b="1" kern="0" dirty="0" smtClean="0">
                <a:solidFill>
                  <a:schemeClr val="bg2"/>
                </a:solidFill>
                <a:latin typeface="Arial Narrow" pitchFamily="34" charset="0"/>
                <a:ea typeface="Arial" charset="0"/>
                <a:cs typeface="Arial"/>
              </a:rPr>
              <a:t>Column-Family</a:t>
            </a:r>
            <a:endParaRPr kumimoji="0" lang="en-US" sz="2800" b="1" i="0" u="none" strike="noStrike" kern="0" cap="none" spc="0" normalizeH="0" baseline="0" noProof="0" dirty="0">
              <a:ln>
                <a:noFill/>
              </a:ln>
              <a:solidFill>
                <a:schemeClr val="bg2"/>
              </a:solidFill>
              <a:effectLst/>
              <a:uLnTx/>
              <a:uFillTx/>
              <a:latin typeface="Arial Narrow" pitchFamily="34" charset="0"/>
              <a:ea typeface="Arial" charset="0"/>
              <a:cs typeface="Arial"/>
            </a:endParaRPr>
          </a:p>
        </p:txBody>
      </p:sp>
      <p:sp>
        <p:nvSpPr>
          <p:cNvPr id="202" name="Footer Placeholder 201"/>
          <p:cNvSpPr>
            <a:spLocks noGrp="1"/>
          </p:cNvSpPr>
          <p:nvPr>
            <p:ph type="ftr" sz="quarter" idx="11"/>
          </p:nvPr>
        </p:nvSpPr>
        <p:spPr/>
        <p:txBody>
          <a:bodyPr/>
          <a:lstStyle/>
          <a:p>
            <a:r>
              <a:rPr lang="en-US" smtClean="0"/>
              <a:t>Kelly-McCreary &amp; Associates</a:t>
            </a:r>
            <a:endParaRPr lang="en-US" dirty="0"/>
          </a:p>
        </p:txBody>
      </p:sp>
      <p:sp>
        <p:nvSpPr>
          <p:cNvPr id="272" name="Slide Number Placeholder 271"/>
          <p:cNvSpPr>
            <a:spLocks noGrp="1"/>
          </p:cNvSpPr>
          <p:nvPr>
            <p:ph type="sldNum" sz="quarter" idx="10"/>
          </p:nvPr>
        </p:nvSpPr>
        <p:spPr/>
        <p:txBody>
          <a:bodyPr/>
          <a:lstStyle/>
          <a:p>
            <a:fld id="{F5AB3308-7388-4834-8CF3-9219291794E5}" type="slidenum">
              <a:rPr lang="en-US" smtClean="0"/>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71800" y="1524000"/>
            <a:ext cx="5638800" cy="4800600"/>
          </a:xfrm>
        </p:spPr>
        <p:txBody>
          <a:bodyPr/>
          <a:lstStyle/>
          <a:p>
            <a:pPr marL="514350" indent="-514350">
              <a:buFont typeface="+mj-lt"/>
              <a:buAutoNum type="arabicPeriod"/>
            </a:pPr>
            <a:r>
              <a:rPr lang="en-US" sz="3200" dirty="0" smtClean="0"/>
              <a:t>Define high level Requirements</a:t>
            </a:r>
          </a:p>
          <a:p>
            <a:pPr marL="514350" indent="-514350">
              <a:buFont typeface="+mj-lt"/>
              <a:buAutoNum type="arabicPeriod"/>
            </a:pPr>
            <a:r>
              <a:rPr lang="en-US" sz="3200" dirty="0" smtClean="0"/>
              <a:t>Consider all six major architectures (SQL and NoSQL)</a:t>
            </a:r>
          </a:p>
          <a:p>
            <a:pPr marL="514350" indent="-514350">
              <a:buFont typeface="+mj-lt"/>
              <a:buAutoNum type="arabicPeriod"/>
            </a:pPr>
            <a:r>
              <a:rPr lang="en-US" sz="3200" dirty="0" smtClean="0"/>
              <a:t>Select database architecture </a:t>
            </a:r>
            <a:r>
              <a:rPr lang="en-US" sz="3200" b="1" dirty="0" smtClean="0"/>
              <a:t>first</a:t>
            </a:r>
          </a:p>
          <a:p>
            <a:pPr marL="514350" indent="-514350">
              <a:buFont typeface="+mj-lt"/>
              <a:buAutoNum type="arabicPeriod"/>
            </a:pPr>
            <a:r>
              <a:rPr lang="en-US" sz="3200" dirty="0" smtClean="0"/>
              <a:t>Select products that support the architecture </a:t>
            </a:r>
            <a:r>
              <a:rPr lang="en-US" sz="3200" b="1" dirty="0" smtClean="0"/>
              <a:t>second</a:t>
            </a:r>
            <a:endParaRPr lang="en-US" sz="3200" b="1" dirty="0"/>
          </a:p>
        </p:txBody>
      </p:sp>
      <p:sp>
        <p:nvSpPr>
          <p:cNvPr id="5" name="Title 4"/>
          <p:cNvSpPr>
            <a:spLocks noGrp="1"/>
          </p:cNvSpPr>
          <p:nvPr>
            <p:ph type="title"/>
          </p:nvPr>
        </p:nvSpPr>
        <p:spPr>
          <a:xfrm>
            <a:off x="381000" y="228600"/>
            <a:ext cx="8229600" cy="1219200"/>
          </a:xfrm>
        </p:spPr>
        <p:txBody>
          <a:bodyPr/>
          <a:lstStyle/>
          <a:p>
            <a:r>
              <a:rPr lang="en-US" dirty="0" smtClean="0"/>
              <a:t>Suggested Process</a:t>
            </a:r>
            <a:endParaRPr lang="en-US" dirty="0"/>
          </a:p>
        </p:txBody>
      </p:sp>
      <p:sp>
        <p:nvSpPr>
          <p:cNvPr id="3" name="Slide Number Placeholder 2"/>
          <p:cNvSpPr>
            <a:spLocks noGrp="1"/>
          </p:cNvSpPr>
          <p:nvPr>
            <p:ph type="sldNum" sz="quarter" idx="10"/>
          </p:nvPr>
        </p:nvSpPr>
        <p:spPr/>
        <p:txBody>
          <a:bodyPr/>
          <a:lstStyle/>
          <a:p>
            <a:fld id="{F5AB3308-7388-4834-8CF3-9219291794E5}" type="slidenum">
              <a:rPr lang="en-US" smtClean="0"/>
              <a:pPr/>
              <a:t>22</a:t>
            </a:fld>
            <a:endParaRPr lang="en-US" dirty="0"/>
          </a:p>
        </p:txBody>
      </p:sp>
      <p:sp>
        <p:nvSpPr>
          <p:cNvPr id="4" name="Footer Placeholder 3"/>
          <p:cNvSpPr>
            <a:spLocks noGrp="1"/>
          </p:cNvSpPr>
          <p:nvPr>
            <p:ph type="ftr" sz="quarter" idx="11"/>
          </p:nvPr>
        </p:nvSpPr>
        <p:spPr/>
        <p:txBody>
          <a:bodyPr/>
          <a:lstStyle/>
          <a:p>
            <a:r>
              <a:rPr lang="en-US" smtClean="0"/>
              <a:t>Kelly-McCreary &amp; Associates</a:t>
            </a:r>
            <a:endParaRPr lang="en-US" dirty="0"/>
          </a:p>
        </p:txBody>
      </p:sp>
      <p:sp>
        <p:nvSpPr>
          <p:cNvPr id="7" name="Right Arrow 6"/>
          <p:cNvSpPr/>
          <p:nvPr/>
        </p:nvSpPr>
        <p:spPr>
          <a:xfrm>
            <a:off x="457200" y="3124200"/>
            <a:ext cx="22860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right tool for the job</a:t>
            </a:r>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52236294-1A8B-4220-874E-3669EB5F1201}" type="slidenum">
              <a:rPr lang="en-US" smtClean="0"/>
              <a:pPr>
                <a:defRPr/>
              </a:pPr>
              <a:t>23</a:t>
            </a:fld>
            <a:endParaRPr lang="en-US"/>
          </a:p>
        </p:txBody>
      </p:sp>
      <p:sp>
        <p:nvSpPr>
          <p:cNvPr id="18" name="Footer Placeholder 17"/>
          <p:cNvSpPr>
            <a:spLocks noGrp="1"/>
          </p:cNvSpPr>
          <p:nvPr>
            <p:ph type="ftr" sz="quarter" idx="11"/>
          </p:nvPr>
        </p:nvSpPr>
        <p:spPr/>
        <p:txBody>
          <a:bodyPr/>
          <a:lstStyle/>
          <a:p>
            <a:r>
              <a:rPr lang="en-US" smtClean="0"/>
              <a:t>Kelly-McCreary &amp; Associates</a:t>
            </a:r>
            <a:endParaRPr lang="en-US" dirty="0"/>
          </a:p>
        </p:txBody>
      </p:sp>
      <p:sp>
        <p:nvSpPr>
          <p:cNvPr id="16" name="Rectangle 15"/>
          <p:cNvSpPr/>
          <p:nvPr/>
        </p:nvSpPr>
        <p:spPr>
          <a:xfrm>
            <a:off x="990600" y="2971800"/>
            <a:ext cx="7239000" cy="2743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14338" name="Picture 2" descr="https://encrypted-tbn1.gstatic.com/images?q=tbn:ANd9GcRGjdaFiVrRy1ClXNX0QF1IAZkLkUxkCPZkcUTc8IHXCMXb8XGUaw"/>
          <p:cNvPicPr>
            <a:picLocks noChangeAspect="1" noChangeArrowheads="1"/>
          </p:cNvPicPr>
          <p:nvPr/>
        </p:nvPicPr>
        <p:blipFill>
          <a:blip r:embed="rId2" cstate="print"/>
          <a:srcRect/>
          <a:stretch>
            <a:fillRect/>
          </a:stretch>
        </p:blipFill>
        <p:spPr bwMode="auto">
          <a:xfrm>
            <a:off x="4419600" y="1600200"/>
            <a:ext cx="1600200" cy="690087"/>
          </a:xfrm>
          <a:prstGeom prst="rect">
            <a:avLst/>
          </a:prstGeom>
          <a:noFill/>
        </p:spPr>
      </p:pic>
      <p:pic>
        <p:nvPicPr>
          <p:cNvPr id="14340" name="Picture 4" descr="http://static.ddmcdn.com/gif/hammer-1.jpg"/>
          <p:cNvPicPr>
            <a:picLocks noChangeAspect="1" noChangeArrowheads="1"/>
          </p:cNvPicPr>
          <p:nvPr/>
        </p:nvPicPr>
        <p:blipFill>
          <a:blip r:embed="rId3" cstate="print"/>
          <a:srcRect/>
          <a:stretch>
            <a:fillRect/>
          </a:stretch>
        </p:blipFill>
        <p:spPr bwMode="auto">
          <a:xfrm>
            <a:off x="1371600" y="3200399"/>
            <a:ext cx="990600" cy="936117"/>
          </a:xfrm>
          <a:prstGeom prst="rect">
            <a:avLst/>
          </a:prstGeom>
          <a:noFill/>
        </p:spPr>
      </p:pic>
      <p:pic>
        <p:nvPicPr>
          <p:cNvPr id="14342" name="Picture 6" descr="https://encrypted-tbn1.gstatic.com/images?q=tbn:ANd9GcRiqQVArzIzI5FNDDLFYUBt95zaPM34JFjuQy_N5WurjGhuJMzi2A"/>
          <p:cNvPicPr>
            <a:picLocks noChangeAspect="1" noChangeArrowheads="1"/>
          </p:cNvPicPr>
          <p:nvPr/>
        </p:nvPicPr>
        <p:blipFill>
          <a:blip r:embed="rId4" cstate="print"/>
          <a:srcRect/>
          <a:stretch>
            <a:fillRect/>
          </a:stretch>
        </p:blipFill>
        <p:spPr bwMode="auto">
          <a:xfrm>
            <a:off x="3200400" y="3124200"/>
            <a:ext cx="1043836" cy="993914"/>
          </a:xfrm>
          <a:prstGeom prst="rect">
            <a:avLst/>
          </a:prstGeom>
          <a:noFill/>
        </p:spPr>
      </p:pic>
      <p:pic>
        <p:nvPicPr>
          <p:cNvPr id="14344" name="Picture 8" descr="http://keenetrial.com/blog/wp-content/uploads/2011/02/screwdriver.png"/>
          <p:cNvPicPr>
            <a:picLocks noChangeAspect="1" noChangeArrowheads="1"/>
          </p:cNvPicPr>
          <p:nvPr/>
        </p:nvPicPr>
        <p:blipFill>
          <a:blip r:embed="rId5" cstate="print"/>
          <a:srcRect/>
          <a:stretch>
            <a:fillRect/>
          </a:stretch>
        </p:blipFill>
        <p:spPr bwMode="auto">
          <a:xfrm>
            <a:off x="6400800" y="3048000"/>
            <a:ext cx="1584960" cy="990600"/>
          </a:xfrm>
          <a:prstGeom prst="rect">
            <a:avLst/>
          </a:prstGeom>
          <a:noFill/>
        </p:spPr>
      </p:pic>
      <p:pic>
        <p:nvPicPr>
          <p:cNvPr id="14346" name="Picture 10" descr="http://static.ddmcdn.com/gif/pliers-1.jpg"/>
          <p:cNvPicPr>
            <a:picLocks noChangeAspect="1" noChangeArrowheads="1"/>
          </p:cNvPicPr>
          <p:nvPr/>
        </p:nvPicPr>
        <p:blipFill>
          <a:blip r:embed="rId6" cstate="print"/>
          <a:srcRect/>
          <a:stretch>
            <a:fillRect/>
          </a:stretch>
        </p:blipFill>
        <p:spPr bwMode="auto">
          <a:xfrm>
            <a:off x="4572000" y="3200400"/>
            <a:ext cx="1484045" cy="990600"/>
          </a:xfrm>
          <a:prstGeom prst="rect">
            <a:avLst/>
          </a:prstGeom>
          <a:noFill/>
        </p:spPr>
      </p:pic>
      <p:pic>
        <p:nvPicPr>
          <p:cNvPr id="14348" name="Picture 12" descr="https://encrypted-tbn2.gstatic.com/images?q=tbn:ANd9GcRLa6ZTAB5oIBSioUOw6sYIFyrktH7qNiSe2F5O1NSfaAhOxt1T"/>
          <p:cNvPicPr>
            <a:picLocks noChangeAspect="1" noChangeArrowheads="1"/>
          </p:cNvPicPr>
          <p:nvPr/>
        </p:nvPicPr>
        <p:blipFill>
          <a:blip r:embed="rId7" cstate="print"/>
          <a:srcRect/>
          <a:stretch>
            <a:fillRect/>
          </a:stretch>
        </p:blipFill>
        <p:spPr bwMode="auto">
          <a:xfrm>
            <a:off x="2819400" y="4343400"/>
            <a:ext cx="1625599" cy="1219200"/>
          </a:xfrm>
          <a:prstGeom prst="rect">
            <a:avLst/>
          </a:prstGeom>
          <a:noFill/>
        </p:spPr>
      </p:pic>
      <p:pic>
        <p:nvPicPr>
          <p:cNvPr id="14350" name="Picture 14" descr="http://i.ebayimg.com/t/VINTAGE-WOODEN-HANDLE-SCREWDRIVERS-LOT-of-13-/00/s/MTE5MFgxNjAw/$(KGrHqN,!qsFC)6q0yvbBQ6ickyicQ~~60_57.JPG"/>
          <p:cNvPicPr>
            <a:picLocks noChangeAspect="1" noChangeArrowheads="1"/>
          </p:cNvPicPr>
          <p:nvPr/>
        </p:nvPicPr>
        <p:blipFill>
          <a:blip r:embed="rId8" cstate="print"/>
          <a:srcRect/>
          <a:stretch>
            <a:fillRect/>
          </a:stretch>
        </p:blipFill>
        <p:spPr bwMode="auto">
          <a:xfrm>
            <a:off x="1295400" y="4495800"/>
            <a:ext cx="1229445" cy="914400"/>
          </a:xfrm>
          <a:prstGeom prst="rect">
            <a:avLst/>
          </a:prstGeom>
          <a:noFill/>
        </p:spPr>
      </p:pic>
      <p:pic>
        <p:nvPicPr>
          <p:cNvPr id="14352" name="Picture 16" descr="http://homeelectrical.webs.com/photos/electrical-tols/vicegrip.jpg"/>
          <p:cNvPicPr>
            <a:picLocks noChangeAspect="1" noChangeArrowheads="1"/>
          </p:cNvPicPr>
          <p:nvPr/>
        </p:nvPicPr>
        <p:blipFill>
          <a:blip r:embed="rId9" cstate="print"/>
          <a:srcRect/>
          <a:stretch>
            <a:fillRect/>
          </a:stretch>
        </p:blipFill>
        <p:spPr bwMode="auto">
          <a:xfrm>
            <a:off x="6400800" y="4038600"/>
            <a:ext cx="1613906" cy="1609726"/>
          </a:xfrm>
          <a:prstGeom prst="rect">
            <a:avLst/>
          </a:prstGeom>
          <a:noFill/>
        </p:spPr>
      </p:pic>
      <p:pic>
        <p:nvPicPr>
          <p:cNvPr id="14354" name="Picture 18" descr="http://www.toolking.com/media/catalog/product/w/6/w6c.jpg"/>
          <p:cNvPicPr>
            <a:picLocks noChangeAspect="1" noChangeArrowheads="1"/>
          </p:cNvPicPr>
          <p:nvPr/>
        </p:nvPicPr>
        <p:blipFill>
          <a:blip r:embed="rId10" cstate="print"/>
          <a:srcRect/>
          <a:stretch>
            <a:fillRect/>
          </a:stretch>
        </p:blipFill>
        <p:spPr bwMode="auto">
          <a:xfrm>
            <a:off x="4648200" y="4495800"/>
            <a:ext cx="1282232" cy="981075"/>
          </a:xfrm>
          <a:prstGeom prst="rect">
            <a:avLst/>
          </a:prstGeom>
          <a:noFill/>
        </p:spPr>
      </p:pic>
      <p:sp>
        <p:nvSpPr>
          <p:cNvPr id="14" name="TextBox 13"/>
          <p:cNvSpPr txBox="1"/>
          <p:nvPr/>
        </p:nvSpPr>
        <p:spPr>
          <a:xfrm>
            <a:off x="1752600" y="1676400"/>
            <a:ext cx="2438400" cy="461665"/>
          </a:xfrm>
          <a:prstGeom prst="rect">
            <a:avLst/>
          </a:prstGeom>
          <a:noFill/>
        </p:spPr>
        <p:txBody>
          <a:bodyPr wrap="square" rtlCol="0">
            <a:spAutoFit/>
          </a:bodyPr>
          <a:lstStyle/>
          <a:p>
            <a:pPr algn="r"/>
            <a:r>
              <a:rPr lang="en-US" b="1" dirty="0" smtClean="0">
                <a:solidFill>
                  <a:schemeClr val="bg2"/>
                </a:solidFill>
              </a:rPr>
              <a:t>The Problem:</a:t>
            </a:r>
            <a:endParaRPr lang="en-US" b="1" dirty="0">
              <a:solidFill>
                <a:schemeClr val="bg2"/>
              </a:solidFill>
            </a:endParaRPr>
          </a:p>
        </p:txBody>
      </p:sp>
      <p:sp>
        <p:nvSpPr>
          <p:cNvPr id="15" name="TextBox 14"/>
          <p:cNvSpPr txBox="1"/>
          <p:nvPr/>
        </p:nvSpPr>
        <p:spPr>
          <a:xfrm>
            <a:off x="990600" y="2590800"/>
            <a:ext cx="4267200" cy="461665"/>
          </a:xfrm>
          <a:prstGeom prst="rect">
            <a:avLst/>
          </a:prstGeom>
          <a:noFill/>
        </p:spPr>
        <p:txBody>
          <a:bodyPr wrap="square" rtlCol="0">
            <a:spAutoFit/>
          </a:bodyPr>
          <a:lstStyle/>
          <a:p>
            <a:r>
              <a:rPr lang="en-US" b="1" dirty="0" smtClean="0">
                <a:solidFill>
                  <a:schemeClr val="bg2"/>
                </a:solidFill>
              </a:rPr>
              <a:t>Many possible Solutions:</a:t>
            </a:r>
            <a:endParaRPr lang="en-US" b="1" dirty="0">
              <a:solidFill>
                <a:schemeClr val="bg2"/>
              </a:solidFill>
            </a:endParaRPr>
          </a:p>
        </p:txBody>
      </p:sp>
      <p:sp>
        <p:nvSpPr>
          <p:cNvPr id="20" name="TextBox 19"/>
          <p:cNvSpPr txBox="1"/>
          <p:nvPr/>
        </p:nvSpPr>
        <p:spPr>
          <a:xfrm>
            <a:off x="996154" y="5867400"/>
            <a:ext cx="6843540" cy="400110"/>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000" b="1" kern="0" dirty="0" smtClean="0">
                <a:solidFill>
                  <a:schemeClr val="bg2"/>
                </a:solidFill>
                <a:latin typeface="Arial Narrow" pitchFamily="34" charset="0"/>
                <a:ea typeface="Arial" charset="0"/>
                <a:cs typeface="Arial"/>
              </a:rPr>
              <a:t>What tool will have the best fit? Multiple tools? One item vs. many?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14400"/>
          </a:xfrm>
        </p:spPr>
        <p:txBody>
          <a:bodyPr/>
          <a:lstStyle/>
          <a:p>
            <a:r>
              <a:rPr lang="en-US" dirty="0" smtClean="0"/>
              <a:t>Architecture Selection</a:t>
            </a:r>
            <a:endParaRPr lang="en-US" dirty="0"/>
          </a:p>
        </p:txBody>
      </p:sp>
      <p:sp>
        <p:nvSpPr>
          <p:cNvPr id="3" name="Content Placeholder 2"/>
          <p:cNvSpPr>
            <a:spLocks noGrp="1"/>
          </p:cNvSpPr>
          <p:nvPr>
            <p:ph idx="1"/>
          </p:nvPr>
        </p:nvSpPr>
        <p:spPr>
          <a:xfrm>
            <a:off x="457200" y="5029200"/>
            <a:ext cx="8229600" cy="1096963"/>
          </a:xfrm>
        </p:spPr>
        <p:txBody>
          <a:bodyPr/>
          <a:lstStyle/>
          <a:p>
            <a:r>
              <a:rPr lang="en-US" dirty="0" smtClean="0"/>
              <a:t>Don't underestimate the role of </a:t>
            </a:r>
            <a:r>
              <a:rPr lang="en-US" b="1" dirty="0" smtClean="0"/>
              <a:t>marketing</a:t>
            </a:r>
            <a:r>
              <a:rPr lang="en-US" dirty="0" smtClean="0"/>
              <a:t> to promote good architecture!</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52236294-1A8B-4220-874E-3669EB5F1201}" type="slidenum">
              <a:rPr lang="en-US" smtClean="0"/>
              <a:pPr>
                <a:defRPr/>
              </a:pPr>
              <a:t>24</a:t>
            </a:fld>
            <a:endParaRPr lang="en-US"/>
          </a:p>
        </p:txBody>
      </p:sp>
      <p:sp>
        <p:nvSpPr>
          <p:cNvPr id="131" name="Oval 130"/>
          <p:cNvSpPr/>
          <p:nvPr/>
        </p:nvSpPr>
        <p:spPr>
          <a:xfrm>
            <a:off x="3733800" y="2743200"/>
            <a:ext cx="1981200" cy="1524000"/>
          </a:xfrm>
          <a:prstGeom prst="ellipse">
            <a:avLst/>
          </a:prstGeom>
          <a:solidFill>
            <a:schemeClr val="tx1">
              <a:lumMod val="8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8" name="Group 32"/>
          <p:cNvGrpSpPr/>
          <p:nvPr/>
        </p:nvGrpSpPr>
        <p:grpSpPr>
          <a:xfrm>
            <a:off x="2590800" y="2667000"/>
            <a:ext cx="609600" cy="609600"/>
            <a:chOff x="1295400" y="2514600"/>
            <a:chExt cx="609600" cy="609600"/>
          </a:xfrm>
          <a:solidFill>
            <a:schemeClr val="bg2"/>
          </a:solidFill>
        </p:grpSpPr>
        <p:grpSp>
          <p:nvGrpSpPr>
            <p:cNvPr id="10" name="Group 19"/>
            <p:cNvGrpSpPr/>
            <p:nvPr/>
          </p:nvGrpSpPr>
          <p:grpSpPr>
            <a:xfrm>
              <a:off x="1524000" y="2514600"/>
              <a:ext cx="152400" cy="457200"/>
              <a:chOff x="1524000" y="2514600"/>
              <a:chExt cx="152400" cy="457200"/>
            </a:xfrm>
            <a:grpFill/>
          </p:grpSpPr>
          <p:sp>
            <p:nvSpPr>
              <p:cNvPr id="5"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7" name="Straight Connector 6"/>
              <p:cNvCxnSpPr>
                <a:stCxn id="5"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1" name="Group 20"/>
            <p:cNvGrpSpPr/>
            <p:nvPr/>
          </p:nvGrpSpPr>
          <p:grpSpPr>
            <a:xfrm>
              <a:off x="1752600" y="2590800"/>
              <a:ext cx="152400" cy="457200"/>
              <a:chOff x="1524000" y="2514600"/>
              <a:chExt cx="152400" cy="457200"/>
            </a:xfrm>
            <a:grpFill/>
          </p:grpSpPr>
          <p:sp>
            <p:nvSpPr>
              <p:cNvPr id="22" name="Oval 21"/>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23" name="Straight Connector 22"/>
              <p:cNvCxnSpPr>
                <a:stCxn id="22"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 name="Group 26"/>
            <p:cNvGrpSpPr/>
            <p:nvPr/>
          </p:nvGrpSpPr>
          <p:grpSpPr>
            <a:xfrm>
              <a:off x="1295400" y="2667000"/>
              <a:ext cx="152400" cy="457200"/>
              <a:chOff x="1524000" y="2514600"/>
              <a:chExt cx="152400" cy="457200"/>
            </a:xfrm>
            <a:grpFill/>
          </p:grpSpPr>
          <p:sp>
            <p:nvSpPr>
              <p:cNvPr id="28" name="Oval 27"/>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29" name="Straight Connector 28"/>
              <p:cNvCxnSpPr>
                <a:stCxn id="28"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grpSp>
        <p:nvGrpSpPr>
          <p:cNvPr id="15" name="Group 52"/>
          <p:cNvGrpSpPr/>
          <p:nvPr/>
        </p:nvGrpSpPr>
        <p:grpSpPr>
          <a:xfrm>
            <a:off x="6172200" y="3657600"/>
            <a:ext cx="609600" cy="609600"/>
            <a:chOff x="1295400" y="2514600"/>
            <a:chExt cx="609600" cy="609600"/>
          </a:xfrm>
          <a:solidFill>
            <a:schemeClr val="bg2"/>
          </a:solidFill>
        </p:grpSpPr>
        <p:grpSp>
          <p:nvGrpSpPr>
            <p:cNvPr id="16" name="Group 19"/>
            <p:cNvGrpSpPr/>
            <p:nvPr/>
          </p:nvGrpSpPr>
          <p:grpSpPr>
            <a:xfrm>
              <a:off x="1524000" y="2514600"/>
              <a:ext cx="152400" cy="457200"/>
              <a:chOff x="1524000" y="2514600"/>
              <a:chExt cx="152400" cy="457200"/>
            </a:xfrm>
            <a:grpFill/>
          </p:grpSpPr>
          <p:sp>
            <p:nvSpPr>
              <p:cNvPr id="67"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68" name="Straight Connector 67"/>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 name="Group 20"/>
            <p:cNvGrpSpPr/>
            <p:nvPr/>
          </p:nvGrpSpPr>
          <p:grpSpPr>
            <a:xfrm>
              <a:off x="1752600" y="2590800"/>
              <a:ext cx="152400" cy="457200"/>
              <a:chOff x="1524000" y="2514600"/>
              <a:chExt cx="152400" cy="457200"/>
            </a:xfrm>
            <a:grpFill/>
          </p:grpSpPr>
          <p:sp>
            <p:nvSpPr>
              <p:cNvPr id="62" name="Oval 61"/>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63" name="Straight Connector 62"/>
              <p:cNvCxnSpPr>
                <a:stCxn id="62"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8" name="Group 26"/>
            <p:cNvGrpSpPr/>
            <p:nvPr/>
          </p:nvGrpSpPr>
          <p:grpSpPr>
            <a:xfrm>
              <a:off x="1295400" y="2667000"/>
              <a:ext cx="152400" cy="457200"/>
              <a:chOff x="1524000" y="2514600"/>
              <a:chExt cx="152400" cy="457200"/>
            </a:xfrm>
            <a:grpFill/>
          </p:grpSpPr>
          <p:sp>
            <p:nvSpPr>
              <p:cNvPr id="57" name="Oval 56"/>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58" name="Straight Connector 57"/>
              <p:cNvCxnSpPr>
                <a:stCxn id="57"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72" name="TextBox 71"/>
          <p:cNvSpPr txBox="1"/>
          <p:nvPr/>
        </p:nvSpPr>
        <p:spPr>
          <a:xfrm>
            <a:off x="2286000" y="3276600"/>
            <a:ext cx="1167306" cy="307777"/>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Business Unit</a:t>
            </a:r>
          </a:p>
        </p:txBody>
      </p:sp>
      <p:grpSp>
        <p:nvGrpSpPr>
          <p:cNvPr id="20" name="Group 33"/>
          <p:cNvGrpSpPr/>
          <p:nvPr/>
        </p:nvGrpSpPr>
        <p:grpSpPr>
          <a:xfrm>
            <a:off x="6096000" y="2514600"/>
            <a:ext cx="609600" cy="609600"/>
            <a:chOff x="1295400" y="2514600"/>
            <a:chExt cx="609600" cy="609600"/>
          </a:xfrm>
          <a:solidFill>
            <a:schemeClr val="bg2"/>
          </a:solidFill>
        </p:grpSpPr>
        <p:grpSp>
          <p:nvGrpSpPr>
            <p:cNvPr id="21" name="Group 19"/>
            <p:cNvGrpSpPr/>
            <p:nvPr/>
          </p:nvGrpSpPr>
          <p:grpSpPr>
            <a:xfrm>
              <a:off x="1524000" y="2514600"/>
              <a:ext cx="152400" cy="457200"/>
              <a:chOff x="1524000" y="2514600"/>
              <a:chExt cx="152400" cy="457200"/>
            </a:xfrm>
            <a:grpFill/>
          </p:grpSpPr>
          <p:sp>
            <p:nvSpPr>
              <p:cNvPr id="48"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49" name="Straight Connector 48"/>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7" name="Group 20"/>
            <p:cNvGrpSpPr/>
            <p:nvPr/>
          </p:nvGrpSpPr>
          <p:grpSpPr>
            <a:xfrm>
              <a:off x="1752600" y="2590800"/>
              <a:ext cx="152400" cy="457200"/>
              <a:chOff x="1524000" y="2514600"/>
              <a:chExt cx="152400" cy="457200"/>
            </a:xfrm>
            <a:grpFill/>
          </p:grpSpPr>
          <p:sp>
            <p:nvSpPr>
              <p:cNvPr id="43" name="Oval 42"/>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44" name="Straight Connector 43"/>
              <p:cNvCxnSpPr>
                <a:stCxn id="43"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3" name="Group 26"/>
            <p:cNvGrpSpPr/>
            <p:nvPr/>
          </p:nvGrpSpPr>
          <p:grpSpPr>
            <a:xfrm>
              <a:off x="1295400" y="2667000"/>
              <a:ext cx="152400" cy="457200"/>
              <a:chOff x="1524000" y="2514600"/>
              <a:chExt cx="152400" cy="457200"/>
            </a:xfrm>
            <a:grpFill/>
          </p:grpSpPr>
          <p:sp>
            <p:nvSpPr>
              <p:cNvPr id="38" name="Oval 37"/>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39" name="Straight Connector 38"/>
              <p:cNvCxnSpPr>
                <a:stCxn id="38"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73" name="TextBox 72"/>
          <p:cNvSpPr txBox="1"/>
          <p:nvPr/>
        </p:nvSpPr>
        <p:spPr>
          <a:xfrm>
            <a:off x="5943600" y="3124200"/>
            <a:ext cx="978153" cy="307777"/>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Developers</a:t>
            </a:r>
            <a:endParaRPr lang="en-US" sz="1400" b="1" dirty="0">
              <a:solidFill>
                <a:schemeClr val="bg2"/>
              </a:solidFill>
              <a:latin typeface="Arial Narrow" pitchFamily="34" charset="0"/>
            </a:endParaRPr>
          </a:p>
        </p:txBody>
      </p:sp>
      <p:sp>
        <p:nvSpPr>
          <p:cNvPr id="74" name="TextBox 73"/>
          <p:cNvSpPr txBox="1"/>
          <p:nvPr/>
        </p:nvSpPr>
        <p:spPr>
          <a:xfrm>
            <a:off x="6019800" y="4267200"/>
            <a:ext cx="962123" cy="307777"/>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Operations</a:t>
            </a:r>
            <a:endParaRPr lang="en-US" sz="1400" b="1" dirty="0">
              <a:solidFill>
                <a:schemeClr val="bg2"/>
              </a:solidFill>
              <a:latin typeface="Arial Narrow" pitchFamily="34" charset="0"/>
            </a:endParaRPr>
          </a:p>
        </p:txBody>
      </p:sp>
      <p:sp>
        <p:nvSpPr>
          <p:cNvPr id="76" name="Rounded Rectangular Callout 75"/>
          <p:cNvSpPr/>
          <p:nvPr/>
        </p:nvSpPr>
        <p:spPr>
          <a:xfrm>
            <a:off x="7010400" y="2514600"/>
            <a:ext cx="1600200" cy="838200"/>
          </a:xfrm>
          <a:prstGeom prst="wedgeRoundRectCallout">
            <a:avLst>
              <a:gd name="adj1" fmla="val -68344"/>
              <a:gd name="adj2" fmla="val -28365"/>
              <a:gd name="adj3" fmla="val 1666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Narrow" pitchFamily="34" charset="0"/>
              </a:rPr>
              <a:t>Make it easy to</a:t>
            </a:r>
          </a:p>
          <a:p>
            <a:pPr algn="ctr"/>
            <a:r>
              <a:rPr lang="en-US" sz="1400" dirty="0" smtClean="0">
                <a:solidFill>
                  <a:schemeClr val="tx1"/>
                </a:solidFill>
                <a:latin typeface="Arial Narrow" pitchFamily="34" charset="0"/>
              </a:rPr>
              <a:t>create and maintain code</a:t>
            </a:r>
            <a:endParaRPr lang="en-US" sz="1400" dirty="0">
              <a:solidFill>
                <a:schemeClr val="tx1"/>
              </a:solidFill>
              <a:latin typeface="Arial Narrow" pitchFamily="34" charset="0"/>
            </a:endParaRPr>
          </a:p>
        </p:txBody>
      </p:sp>
      <p:sp>
        <p:nvSpPr>
          <p:cNvPr id="77" name="Rounded Rectangular Callout 76"/>
          <p:cNvSpPr/>
          <p:nvPr/>
        </p:nvSpPr>
        <p:spPr>
          <a:xfrm>
            <a:off x="7162800" y="3733800"/>
            <a:ext cx="1447800" cy="609600"/>
          </a:xfrm>
          <a:prstGeom prst="wedgeRoundRectCallout">
            <a:avLst>
              <a:gd name="adj1" fmla="val -68344"/>
              <a:gd name="adj2" fmla="val -28365"/>
              <a:gd name="adj3" fmla="val 1666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Narrow" pitchFamily="34" charset="0"/>
              </a:rPr>
              <a:t>Make it easy to</a:t>
            </a:r>
          </a:p>
          <a:p>
            <a:pPr algn="ctr"/>
            <a:r>
              <a:rPr lang="en-US" sz="1400" dirty="0" smtClean="0">
                <a:solidFill>
                  <a:schemeClr val="tx1"/>
                </a:solidFill>
                <a:latin typeface="Arial Narrow" pitchFamily="34" charset="0"/>
              </a:rPr>
              <a:t>monitor and scale</a:t>
            </a:r>
            <a:endParaRPr lang="en-US" sz="1400" dirty="0">
              <a:solidFill>
                <a:schemeClr val="tx1"/>
              </a:solidFill>
              <a:latin typeface="Arial Narrow" pitchFamily="34" charset="0"/>
            </a:endParaRPr>
          </a:p>
        </p:txBody>
      </p:sp>
      <p:sp>
        <p:nvSpPr>
          <p:cNvPr id="78" name="Rounded Rectangular Callout 77"/>
          <p:cNvSpPr/>
          <p:nvPr/>
        </p:nvSpPr>
        <p:spPr>
          <a:xfrm>
            <a:off x="685800" y="2438400"/>
            <a:ext cx="1524000" cy="609600"/>
          </a:xfrm>
          <a:prstGeom prst="wedgeRoundRectCallout">
            <a:avLst>
              <a:gd name="adj1" fmla="val 76226"/>
              <a:gd name="adj2" fmla="val 32212"/>
              <a:gd name="adj3" fmla="val 1666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Narrow" pitchFamily="34" charset="0"/>
              </a:rPr>
              <a:t>Make it easy to</a:t>
            </a:r>
          </a:p>
          <a:p>
            <a:pPr algn="ctr"/>
            <a:r>
              <a:rPr lang="en-US" sz="1400" dirty="0" smtClean="0">
                <a:solidFill>
                  <a:schemeClr val="tx1"/>
                </a:solidFill>
                <a:latin typeface="Arial Narrow" pitchFamily="34" charset="0"/>
              </a:rPr>
              <a:t>use and extend</a:t>
            </a:r>
            <a:endParaRPr lang="en-US" sz="1400" dirty="0">
              <a:solidFill>
                <a:schemeClr val="tx1"/>
              </a:solidFill>
              <a:latin typeface="Arial Narrow" pitchFamily="34" charset="0"/>
            </a:endParaRPr>
          </a:p>
        </p:txBody>
      </p:sp>
      <p:sp>
        <p:nvSpPr>
          <p:cNvPr id="79" name="TextBox 78"/>
          <p:cNvSpPr txBox="1"/>
          <p:nvPr/>
        </p:nvSpPr>
        <p:spPr>
          <a:xfrm>
            <a:off x="3810000" y="3581400"/>
            <a:ext cx="1750799" cy="523220"/>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Architecture Selection</a:t>
            </a:r>
          </a:p>
          <a:p>
            <a:pPr algn="ctr"/>
            <a:r>
              <a:rPr lang="en-US" sz="1400" b="1" dirty="0" smtClean="0">
                <a:solidFill>
                  <a:schemeClr val="bg2"/>
                </a:solidFill>
                <a:latin typeface="Arial Narrow" pitchFamily="34" charset="0"/>
              </a:rPr>
              <a:t>Team</a:t>
            </a:r>
            <a:endParaRPr lang="en-US" sz="1400" b="1" dirty="0">
              <a:solidFill>
                <a:schemeClr val="bg2"/>
              </a:solidFill>
              <a:latin typeface="Arial Narrow" pitchFamily="34" charset="0"/>
            </a:endParaRPr>
          </a:p>
        </p:txBody>
      </p:sp>
      <p:grpSp>
        <p:nvGrpSpPr>
          <p:cNvPr id="34" name="Group 19"/>
          <p:cNvGrpSpPr/>
          <p:nvPr/>
        </p:nvGrpSpPr>
        <p:grpSpPr>
          <a:xfrm>
            <a:off x="4648200" y="3048000"/>
            <a:ext cx="152400" cy="457200"/>
            <a:chOff x="1524000" y="2514600"/>
            <a:chExt cx="152400" cy="457200"/>
          </a:xfrm>
          <a:solidFill>
            <a:schemeClr val="bg2"/>
          </a:solidFill>
        </p:grpSpPr>
        <p:sp>
          <p:nvSpPr>
            <p:cNvPr id="94"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95" name="Straight Connector 9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5" name="Group 20"/>
          <p:cNvGrpSpPr/>
          <p:nvPr/>
        </p:nvGrpSpPr>
        <p:grpSpPr>
          <a:xfrm>
            <a:off x="4876800" y="3124200"/>
            <a:ext cx="152400" cy="457200"/>
            <a:chOff x="1524000" y="2514600"/>
            <a:chExt cx="152400" cy="457200"/>
          </a:xfrm>
          <a:solidFill>
            <a:schemeClr val="bg2"/>
          </a:solidFill>
        </p:grpSpPr>
        <p:sp>
          <p:nvSpPr>
            <p:cNvPr id="89" name="Oval 88"/>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90" name="Straight Connector 89"/>
            <p:cNvCxnSpPr>
              <a:stCxn id="89"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6" name="Group 26"/>
          <p:cNvGrpSpPr/>
          <p:nvPr/>
        </p:nvGrpSpPr>
        <p:grpSpPr>
          <a:xfrm>
            <a:off x="4191000" y="3048000"/>
            <a:ext cx="152400" cy="457200"/>
            <a:chOff x="1524000" y="2514600"/>
            <a:chExt cx="152400" cy="457200"/>
          </a:xfrm>
          <a:solidFill>
            <a:schemeClr val="bg2"/>
          </a:solidFill>
        </p:grpSpPr>
        <p:sp>
          <p:nvSpPr>
            <p:cNvPr id="84" name="Oval 83"/>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85" name="Straight Connector 84"/>
            <p:cNvCxnSpPr>
              <a:stCxn id="84"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7" name="Group 20"/>
          <p:cNvGrpSpPr/>
          <p:nvPr/>
        </p:nvGrpSpPr>
        <p:grpSpPr>
          <a:xfrm>
            <a:off x="5105400" y="2971800"/>
            <a:ext cx="152400" cy="457200"/>
            <a:chOff x="1524000" y="2514600"/>
            <a:chExt cx="152400" cy="457200"/>
          </a:xfrm>
          <a:solidFill>
            <a:schemeClr val="bg2"/>
          </a:solidFill>
        </p:grpSpPr>
        <p:sp>
          <p:nvSpPr>
            <p:cNvPr id="100" name="Oval 99"/>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01" name="Straight Connector 100"/>
            <p:cNvCxnSpPr>
              <a:stCxn id="100"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2" name="Rounded Rectangular Callout 131"/>
          <p:cNvSpPr/>
          <p:nvPr/>
        </p:nvSpPr>
        <p:spPr>
          <a:xfrm>
            <a:off x="609600" y="3505200"/>
            <a:ext cx="1752600" cy="609600"/>
          </a:xfrm>
          <a:prstGeom prst="wedgeRoundRectCallout">
            <a:avLst>
              <a:gd name="adj1" fmla="val 76226"/>
              <a:gd name="adj2" fmla="val 32212"/>
              <a:gd name="adj3" fmla="val 1666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Narrow" pitchFamily="34" charset="0"/>
              </a:rPr>
              <a:t>Provide long-term competitive advantage</a:t>
            </a:r>
            <a:endParaRPr lang="en-US" sz="1400" dirty="0">
              <a:solidFill>
                <a:schemeClr val="tx1"/>
              </a:solidFill>
              <a:latin typeface="Arial Narrow" pitchFamily="34" charset="0"/>
            </a:endParaRPr>
          </a:p>
        </p:txBody>
      </p:sp>
      <p:grpSp>
        <p:nvGrpSpPr>
          <p:cNvPr id="122" name="Group 121"/>
          <p:cNvGrpSpPr/>
          <p:nvPr/>
        </p:nvGrpSpPr>
        <p:grpSpPr>
          <a:xfrm>
            <a:off x="2591546" y="3733800"/>
            <a:ext cx="881973" cy="841177"/>
            <a:chOff x="2591546" y="3276600"/>
            <a:chExt cx="881973" cy="841177"/>
          </a:xfrm>
        </p:grpSpPr>
        <p:sp>
          <p:nvSpPr>
            <p:cNvPr id="111" name="TextBox 110"/>
            <p:cNvSpPr txBox="1"/>
            <p:nvPr/>
          </p:nvSpPr>
          <p:spPr>
            <a:xfrm>
              <a:off x="2591546" y="3810000"/>
              <a:ext cx="881973" cy="307777"/>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Marketing</a:t>
              </a:r>
            </a:p>
          </p:txBody>
        </p:sp>
        <p:grpSp>
          <p:nvGrpSpPr>
            <p:cNvPr id="53" name="Group 19"/>
            <p:cNvGrpSpPr/>
            <p:nvPr/>
          </p:nvGrpSpPr>
          <p:grpSpPr>
            <a:xfrm>
              <a:off x="3058475" y="3276600"/>
              <a:ext cx="152400" cy="457200"/>
              <a:chOff x="1524000" y="2514600"/>
              <a:chExt cx="152400" cy="457200"/>
            </a:xfrm>
            <a:solidFill>
              <a:schemeClr val="bg2"/>
            </a:solidFill>
          </p:grpSpPr>
          <p:sp>
            <p:nvSpPr>
              <p:cNvPr id="126"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27" name="Straight Connector 126"/>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54" name="Group 26"/>
            <p:cNvGrpSpPr/>
            <p:nvPr/>
          </p:nvGrpSpPr>
          <p:grpSpPr>
            <a:xfrm>
              <a:off x="2829875" y="3429000"/>
              <a:ext cx="152400" cy="457200"/>
              <a:chOff x="1524000" y="2514600"/>
              <a:chExt cx="152400" cy="457200"/>
            </a:xfrm>
            <a:solidFill>
              <a:schemeClr val="bg2"/>
            </a:solidFill>
          </p:grpSpPr>
          <p:sp>
            <p:nvSpPr>
              <p:cNvPr id="116" name="Oval 115"/>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17" name="Straight Connector 116"/>
              <p:cNvCxnSpPr>
                <a:stCxn id="116"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55" name="Group 19"/>
            <p:cNvGrpSpPr/>
            <p:nvPr/>
          </p:nvGrpSpPr>
          <p:grpSpPr>
            <a:xfrm>
              <a:off x="3276600" y="3352800"/>
              <a:ext cx="152400" cy="457200"/>
              <a:chOff x="1524000" y="2514600"/>
              <a:chExt cx="152400" cy="457200"/>
            </a:xfrm>
            <a:solidFill>
              <a:schemeClr val="bg2"/>
            </a:solidFill>
          </p:grpSpPr>
          <p:sp>
            <p:nvSpPr>
              <p:cNvPr id="134"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35" name="Straight Connector 13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grpSp>
        <p:nvGrpSpPr>
          <p:cNvPr id="56" name="Group 26"/>
          <p:cNvGrpSpPr/>
          <p:nvPr/>
        </p:nvGrpSpPr>
        <p:grpSpPr>
          <a:xfrm>
            <a:off x="4419600" y="3124200"/>
            <a:ext cx="152400" cy="457200"/>
            <a:chOff x="1524000" y="2514600"/>
            <a:chExt cx="152400" cy="457200"/>
          </a:xfrm>
          <a:solidFill>
            <a:schemeClr val="bg2"/>
          </a:solidFill>
        </p:grpSpPr>
        <p:sp>
          <p:nvSpPr>
            <p:cNvPr id="140" name="Oval 139"/>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41" name="Straight Connector 140"/>
            <p:cNvCxnSpPr>
              <a:stCxn id="140"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4495800" y="1828800"/>
            <a:ext cx="1053495" cy="917377"/>
            <a:chOff x="4495800" y="1371600"/>
            <a:chExt cx="1053495" cy="917377"/>
          </a:xfrm>
        </p:grpSpPr>
        <p:sp>
          <p:nvSpPr>
            <p:cNvPr id="124" name="TextBox 123"/>
            <p:cNvSpPr txBox="1"/>
            <p:nvPr/>
          </p:nvSpPr>
          <p:spPr>
            <a:xfrm>
              <a:off x="4495800" y="1981200"/>
              <a:ext cx="1053495" cy="307777"/>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Architecture</a:t>
              </a:r>
            </a:p>
          </p:txBody>
        </p:sp>
        <p:grpSp>
          <p:nvGrpSpPr>
            <p:cNvPr id="125" name="Group 19"/>
            <p:cNvGrpSpPr/>
            <p:nvPr/>
          </p:nvGrpSpPr>
          <p:grpSpPr>
            <a:xfrm>
              <a:off x="4886529" y="1371600"/>
              <a:ext cx="152400" cy="457200"/>
              <a:chOff x="1524000" y="2514600"/>
              <a:chExt cx="152400" cy="457200"/>
            </a:xfrm>
            <a:solidFill>
              <a:schemeClr val="bg2"/>
            </a:solidFill>
          </p:grpSpPr>
          <p:sp>
            <p:nvSpPr>
              <p:cNvPr id="155"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56" name="Straight Connector 155"/>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3" name="Group 26"/>
            <p:cNvGrpSpPr/>
            <p:nvPr/>
          </p:nvGrpSpPr>
          <p:grpSpPr>
            <a:xfrm>
              <a:off x="4657929" y="1524000"/>
              <a:ext cx="152400" cy="457200"/>
              <a:chOff x="1524000" y="2514600"/>
              <a:chExt cx="152400" cy="457200"/>
            </a:xfrm>
            <a:solidFill>
              <a:schemeClr val="bg2"/>
            </a:solidFill>
          </p:grpSpPr>
          <p:sp>
            <p:nvSpPr>
              <p:cNvPr id="150" name="Oval 149"/>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51" name="Straight Connector 150"/>
              <p:cNvCxnSpPr>
                <a:stCxn id="150"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9" name="Group 19"/>
            <p:cNvGrpSpPr/>
            <p:nvPr/>
          </p:nvGrpSpPr>
          <p:grpSpPr>
            <a:xfrm>
              <a:off x="5104654" y="1447800"/>
              <a:ext cx="152400" cy="457200"/>
              <a:chOff x="1524000" y="2514600"/>
              <a:chExt cx="152400" cy="457200"/>
            </a:xfrm>
            <a:solidFill>
              <a:schemeClr val="bg2"/>
            </a:solidFill>
          </p:grpSpPr>
          <p:sp>
            <p:nvSpPr>
              <p:cNvPr id="145"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46" name="Straight Connector 145"/>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61" name="Footer Placeholder 160"/>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Process</a:t>
            </a:r>
            <a:endParaRPr lang="en-US" dirty="0"/>
          </a:p>
        </p:txBody>
      </p:sp>
      <p:grpSp>
        <p:nvGrpSpPr>
          <p:cNvPr id="97" name="Group 96"/>
          <p:cNvGrpSpPr/>
          <p:nvPr/>
        </p:nvGrpSpPr>
        <p:grpSpPr>
          <a:xfrm>
            <a:off x="304800" y="1981200"/>
            <a:ext cx="8458200" cy="3736777"/>
            <a:chOff x="304800" y="1981200"/>
            <a:chExt cx="8458200" cy="3736777"/>
          </a:xfrm>
        </p:grpSpPr>
        <p:grpSp>
          <p:nvGrpSpPr>
            <p:cNvPr id="3" name="Group 2"/>
            <p:cNvGrpSpPr/>
            <p:nvPr/>
          </p:nvGrpSpPr>
          <p:grpSpPr>
            <a:xfrm>
              <a:off x="304800" y="2057400"/>
              <a:ext cx="8458200" cy="2362200"/>
              <a:chOff x="609600" y="2590800"/>
              <a:chExt cx="7696200" cy="2362200"/>
            </a:xfrm>
          </p:grpSpPr>
          <p:sp>
            <p:nvSpPr>
              <p:cNvPr id="4" name="Rectangle 3"/>
              <p:cNvSpPr/>
              <p:nvPr/>
            </p:nvSpPr>
            <p:spPr>
              <a:xfrm>
                <a:off x="609600" y="3657600"/>
                <a:ext cx="1447800" cy="1295400"/>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2"/>
                    </a:solidFill>
                    <a:latin typeface="Arial Narrow" pitchFamily="34" charset="0"/>
                  </a:rPr>
                  <a:t>Gather All</a:t>
                </a:r>
              </a:p>
              <a:p>
                <a:pPr algn="ctr"/>
                <a:r>
                  <a:rPr lang="en-US" sz="2000" b="1" dirty="0" smtClean="0">
                    <a:solidFill>
                      <a:schemeClr val="tx2"/>
                    </a:solidFill>
                    <a:latin typeface="Arial Narrow" pitchFamily="34" charset="0"/>
                  </a:rPr>
                  <a:t>Business</a:t>
                </a:r>
              </a:p>
              <a:p>
                <a:pPr algn="ctr"/>
                <a:r>
                  <a:rPr lang="en-US" sz="2000" b="1" dirty="0" smtClean="0">
                    <a:solidFill>
                      <a:schemeClr val="tx2"/>
                    </a:solidFill>
                    <a:latin typeface="Arial Narrow" pitchFamily="34" charset="0"/>
                  </a:rPr>
                  <a:t>Requirements</a:t>
                </a:r>
                <a:endParaRPr lang="en-US" sz="2000" b="1" dirty="0">
                  <a:solidFill>
                    <a:schemeClr val="tx2"/>
                  </a:solidFill>
                  <a:latin typeface="Arial Narrow" pitchFamily="34" charset="0"/>
                </a:endParaRPr>
              </a:p>
            </p:txBody>
          </p:sp>
          <p:sp>
            <p:nvSpPr>
              <p:cNvPr id="5" name="Rectangle 4"/>
              <p:cNvSpPr/>
              <p:nvPr/>
            </p:nvSpPr>
            <p:spPr>
              <a:xfrm>
                <a:off x="2362200" y="3657600"/>
                <a:ext cx="1752600" cy="1295400"/>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2"/>
                    </a:solidFill>
                    <a:latin typeface="Arial Narrow" pitchFamily="34" charset="0"/>
                  </a:rPr>
                  <a:t>Find Architecturally</a:t>
                </a:r>
              </a:p>
              <a:p>
                <a:pPr algn="ctr"/>
                <a:r>
                  <a:rPr lang="en-US" sz="2000" b="1" dirty="0" smtClean="0">
                    <a:solidFill>
                      <a:schemeClr val="tx2"/>
                    </a:solidFill>
                    <a:latin typeface="Arial Narrow" pitchFamily="34" charset="0"/>
                  </a:rPr>
                  <a:t>Significant Requirements</a:t>
                </a:r>
              </a:p>
            </p:txBody>
          </p:sp>
          <p:sp>
            <p:nvSpPr>
              <p:cNvPr id="6" name="Rectangle 5"/>
              <p:cNvSpPr/>
              <p:nvPr/>
            </p:nvSpPr>
            <p:spPr>
              <a:xfrm>
                <a:off x="4419600" y="3657600"/>
                <a:ext cx="2057400" cy="1295400"/>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2"/>
                    </a:solidFill>
                    <a:latin typeface="Arial Narrow" pitchFamily="34" charset="0"/>
                  </a:rPr>
                  <a:t>Score Effort for Each Requirement for Each Architecture</a:t>
                </a:r>
              </a:p>
            </p:txBody>
          </p:sp>
          <p:sp>
            <p:nvSpPr>
              <p:cNvPr id="7" name="Rectangle 6"/>
              <p:cNvSpPr/>
              <p:nvPr/>
            </p:nvSpPr>
            <p:spPr>
              <a:xfrm>
                <a:off x="6781800" y="3657600"/>
                <a:ext cx="1524000" cy="1295400"/>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2"/>
                    </a:solidFill>
                    <a:latin typeface="Arial Narrow" pitchFamily="34" charset="0"/>
                  </a:rPr>
                  <a:t>Total Effort for</a:t>
                </a:r>
              </a:p>
              <a:p>
                <a:pPr algn="ctr"/>
                <a:r>
                  <a:rPr lang="en-US" sz="2000" b="1" dirty="0" smtClean="0">
                    <a:solidFill>
                      <a:schemeClr val="tx2"/>
                    </a:solidFill>
                    <a:latin typeface="Arial Narrow" pitchFamily="34" charset="0"/>
                  </a:rPr>
                  <a:t>Each Architecture</a:t>
                </a:r>
              </a:p>
            </p:txBody>
          </p:sp>
          <p:cxnSp>
            <p:nvCxnSpPr>
              <p:cNvPr id="8" name="Straight Arrow Connector 7"/>
              <p:cNvCxnSpPr>
                <a:stCxn id="4" idx="3"/>
                <a:endCxn id="5" idx="1"/>
              </p:cNvCxnSpPr>
              <p:nvPr/>
            </p:nvCxnSpPr>
            <p:spPr>
              <a:xfrm>
                <a:off x="2057400" y="4305300"/>
                <a:ext cx="304800" cy="0"/>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14800" y="4267200"/>
                <a:ext cx="304800" cy="0"/>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77000" y="4267200"/>
                <a:ext cx="304800" cy="0"/>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19600" y="2590800"/>
                <a:ext cx="2057400" cy="762000"/>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2"/>
                    </a:solidFill>
                    <a:latin typeface="Arial Narrow" pitchFamily="34" charset="0"/>
                  </a:rPr>
                  <a:t>Select Top</a:t>
                </a:r>
              </a:p>
              <a:p>
                <a:pPr algn="ctr"/>
                <a:r>
                  <a:rPr lang="en-US" sz="2000" b="1" dirty="0" smtClean="0">
                    <a:solidFill>
                      <a:schemeClr val="tx2"/>
                    </a:solidFill>
                    <a:latin typeface="Arial Narrow" pitchFamily="34" charset="0"/>
                  </a:rPr>
                  <a:t>Architectures</a:t>
                </a:r>
                <a:endParaRPr lang="en-US" sz="2000" b="1" dirty="0" smtClean="0">
                  <a:solidFill>
                    <a:schemeClr val="tx2"/>
                  </a:solidFill>
                  <a:latin typeface="Arial Narrow" pitchFamily="34" charset="0"/>
                </a:endParaRPr>
              </a:p>
            </p:txBody>
          </p:sp>
          <p:cxnSp>
            <p:nvCxnSpPr>
              <p:cNvPr id="12" name="Straight Arrow Connector 11"/>
              <p:cNvCxnSpPr>
                <a:stCxn id="11" idx="2"/>
                <a:endCxn id="6" idx="0"/>
              </p:cNvCxnSpPr>
              <p:nvPr/>
            </p:nvCxnSpPr>
            <p:spPr>
              <a:xfrm>
                <a:off x="5448300" y="3352800"/>
                <a:ext cx="0" cy="304800"/>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3400" y="2057400"/>
              <a:ext cx="1167306" cy="917377"/>
              <a:chOff x="1981200" y="4495800"/>
              <a:chExt cx="1167306" cy="917377"/>
            </a:xfrm>
          </p:grpSpPr>
          <p:grpSp>
            <p:nvGrpSpPr>
              <p:cNvPr id="14" name="Group 32"/>
              <p:cNvGrpSpPr/>
              <p:nvPr/>
            </p:nvGrpSpPr>
            <p:grpSpPr>
              <a:xfrm>
                <a:off x="2286000" y="4495800"/>
                <a:ext cx="609600" cy="609600"/>
                <a:chOff x="1295400" y="2514600"/>
                <a:chExt cx="609600" cy="609600"/>
              </a:xfrm>
              <a:solidFill>
                <a:schemeClr val="bg2"/>
              </a:solidFill>
            </p:grpSpPr>
            <p:grpSp>
              <p:nvGrpSpPr>
                <p:cNvPr id="15" name="Group 19"/>
                <p:cNvGrpSpPr/>
                <p:nvPr/>
              </p:nvGrpSpPr>
              <p:grpSpPr>
                <a:xfrm>
                  <a:off x="1524000" y="2514600"/>
                  <a:ext cx="152400" cy="457200"/>
                  <a:chOff x="1524000" y="2514600"/>
                  <a:chExt cx="152400" cy="457200"/>
                </a:xfrm>
                <a:grpFill/>
              </p:grpSpPr>
              <p:sp>
                <p:nvSpPr>
                  <p:cNvPr id="28"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29" name="Straight Connector 28"/>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6" name="Group 20"/>
                <p:cNvGrpSpPr/>
                <p:nvPr/>
              </p:nvGrpSpPr>
              <p:grpSpPr>
                <a:xfrm>
                  <a:off x="1752600" y="2590800"/>
                  <a:ext cx="152400" cy="457200"/>
                  <a:chOff x="1524000" y="2514600"/>
                  <a:chExt cx="152400" cy="457200"/>
                </a:xfrm>
                <a:grpFill/>
              </p:grpSpPr>
              <p:sp>
                <p:nvSpPr>
                  <p:cNvPr id="23" name="Oval 22"/>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24" name="Straight Connector 23"/>
                  <p:cNvCxnSpPr>
                    <a:stCxn id="23"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 name="Group 26"/>
                <p:cNvGrpSpPr/>
                <p:nvPr/>
              </p:nvGrpSpPr>
              <p:grpSpPr>
                <a:xfrm>
                  <a:off x="1295400" y="2667000"/>
                  <a:ext cx="152400" cy="457200"/>
                  <a:chOff x="1524000" y="2514600"/>
                  <a:chExt cx="152400" cy="457200"/>
                </a:xfrm>
                <a:grpFill/>
              </p:grpSpPr>
              <p:sp>
                <p:nvSpPr>
                  <p:cNvPr id="18" name="Oval 17"/>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19" name="Straight Connector 18"/>
                  <p:cNvCxnSpPr>
                    <a:stCxn id="18"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1981200" y="5105400"/>
                <a:ext cx="1167306" cy="307777"/>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Business Unit</a:t>
                </a:r>
              </a:p>
            </p:txBody>
          </p:sp>
        </p:grpSp>
        <p:sp>
          <p:nvSpPr>
            <p:cNvPr id="34" name="TextBox 33"/>
            <p:cNvSpPr txBox="1"/>
            <p:nvPr/>
          </p:nvSpPr>
          <p:spPr>
            <a:xfrm>
              <a:off x="609600" y="5410200"/>
              <a:ext cx="881973" cy="307777"/>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Marketing</a:t>
              </a:r>
            </a:p>
          </p:txBody>
        </p:sp>
        <p:grpSp>
          <p:nvGrpSpPr>
            <p:cNvPr id="35" name="Group 19"/>
            <p:cNvGrpSpPr/>
            <p:nvPr/>
          </p:nvGrpSpPr>
          <p:grpSpPr>
            <a:xfrm>
              <a:off x="1000329" y="4800600"/>
              <a:ext cx="152400" cy="457200"/>
              <a:chOff x="1524000" y="2514600"/>
              <a:chExt cx="152400" cy="457200"/>
            </a:xfrm>
            <a:solidFill>
              <a:schemeClr val="bg2"/>
            </a:solidFill>
          </p:grpSpPr>
          <p:sp>
            <p:nvSpPr>
              <p:cNvPr id="36"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37" name="Straight Connector 36"/>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41" name="Group 26"/>
            <p:cNvGrpSpPr/>
            <p:nvPr/>
          </p:nvGrpSpPr>
          <p:grpSpPr>
            <a:xfrm>
              <a:off x="771729" y="4953000"/>
              <a:ext cx="152400" cy="457200"/>
              <a:chOff x="1524000" y="2514600"/>
              <a:chExt cx="152400" cy="457200"/>
            </a:xfrm>
            <a:solidFill>
              <a:schemeClr val="bg2"/>
            </a:solidFill>
          </p:grpSpPr>
          <p:sp>
            <p:nvSpPr>
              <p:cNvPr id="42" name="Oval 41"/>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43" name="Straight Connector 42"/>
              <p:cNvCxnSpPr>
                <a:stCxn id="42"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47" name="Group 19"/>
            <p:cNvGrpSpPr/>
            <p:nvPr/>
          </p:nvGrpSpPr>
          <p:grpSpPr>
            <a:xfrm>
              <a:off x="1218454" y="4876800"/>
              <a:ext cx="152400" cy="457200"/>
              <a:chOff x="1524000" y="2514600"/>
              <a:chExt cx="152400" cy="457200"/>
            </a:xfrm>
            <a:solidFill>
              <a:schemeClr val="bg2"/>
            </a:solidFill>
          </p:grpSpPr>
          <p:sp>
            <p:nvSpPr>
              <p:cNvPr id="48"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49" name="Straight Connector 48"/>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2971800" y="1981200"/>
              <a:ext cx="1053495" cy="917377"/>
              <a:chOff x="4495800" y="1371600"/>
              <a:chExt cx="1053495" cy="917377"/>
            </a:xfrm>
          </p:grpSpPr>
          <p:sp>
            <p:nvSpPr>
              <p:cNvPr id="76" name="TextBox 75"/>
              <p:cNvSpPr txBox="1"/>
              <p:nvPr/>
            </p:nvSpPr>
            <p:spPr>
              <a:xfrm>
                <a:off x="4495800" y="1981200"/>
                <a:ext cx="1053495" cy="307777"/>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Architecture</a:t>
                </a:r>
              </a:p>
            </p:txBody>
          </p:sp>
          <p:grpSp>
            <p:nvGrpSpPr>
              <p:cNvPr id="77" name="Group 19"/>
              <p:cNvGrpSpPr/>
              <p:nvPr/>
            </p:nvGrpSpPr>
            <p:grpSpPr>
              <a:xfrm>
                <a:off x="4886529" y="1371600"/>
                <a:ext cx="152400" cy="457200"/>
                <a:chOff x="1524000" y="2514600"/>
                <a:chExt cx="152400" cy="457200"/>
              </a:xfrm>
              <a:solidFill>
                <a:schemeClr val="bg2"/>
              </a:solidFill>
            </p:grpSpPr>
            <p:sp>
              <p:nvSpPr>
                <p:cNvPr id="90"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91" name="Straight Connector 90"/>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8" name="Group 26"/>
              <p:cNvGrpSpPr/>
              <p:nvPr/>
            </p:nvGrpSpPr>
            <p:grpSpPr>
              <a:xfrm>
                <a:off x="4657929" y="1524000"/>
                <a:ext cx="152400" cy="457200"/>
                <a:chOff x="1524000" y="2514600"/>
                <a:chExt cx="152400" cy="457200"/>
              </a:xfrm>
              <a:solidFill>
                <a:schemeClr val="bg2"/>
              </a:solidFill>
            </p:grpSpPr>
            <p:sp>
              <p:nvSpPr>
                <p:cNvPr id="85" name="Oval 8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86" name="Straight Connector 85"/>
                <p:cNvCxnSpPr>
                  <a:stCxn id="85" idx="4"/>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9" name="Group 19"/>
              <p:cNvGrpSpPr/>
              <p:nvPr/>
            </p:nvGrpSpPr>
            <p:grpSpPr>
              <a:xfrm>
                <a:off x="5104654" y="1447800"/>
                <a:ext cx="152400" cy="457200"/>
                <a:chOff x="1524000" y="2514600"/>
                <a:chExt cx="152400" cy="457200"/>
              </a:xfrm>
              <a:solidFill>
                <a:schemeClr val="bg2"/>
              </a:solidFill>
            </p:grpSpPr>
            <p:sp>
              <p:nvSpPr>
                <p:cNvPr id="80" name="Oval 4"/>
                <p:cNvSpPr/>
                <p:nvPr/>
              </p:nvSpPr>
              <p:spPr>
                <a:xfrm>
                  <a:off x="1524000" y="2514600"/>
                  <a:ext cx="152400" cy="15240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81" name="Straight Connector 80"/>
                <p:cNvCxnSpPr/>
                <p:nvPr/>
              </p:nvCxnSpPr>
              <p:spPr>
                <a:xfrm>
                  <a:off x="1600200" y="2667000"/>
                  <a:ext cx="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524000" y="2743200"/>
                  <a:ext cx="152400" cy="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15240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600200" y="2819400"/>
                  <a:ext cx="76200" cy="15240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grpSp>
      <p:sp>
        <p:nvSpPr>
          <p:cNvPr id="95" name="Slide Number Placeholder 94"/>
          <p:cNvSpPr>
            <a:spLocks noGrp="1"/>
          </p:cNvSpPr>
          <p:nvPr>
            <p:ph type="sldNum" sz="quarter" idx="10"/>
          </p:nvPr>
        </p:nvSpPr>
        <p:spPr/>
        <p:txBody>
          <a:bodyPr/>
          <a:lstStyle/>
          <a:p>
            <a:fld id="{F5AB3308-7388-4834-8CF3-9219291794E5}" type="slidenum">
              <a:rPr lang="en-US" smtClean="0"/>
              <a:pPr/>
              <a:t>25</a:t>
            </a:fld>
            <a:endParaRPr lang="en-US" dirty="0"/>
          </a:p>
        </p:txBody>
      </p:sp>
      <p:sp>
        <p:nvSpPr>
          <p:cNvPr id="96" name="Footer Placeholder 95"/>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Driven Difficulty Analysis</a:t>
            </a:r>
            <a:endParaRPr lang="en-US" dirty="0"/>
          </a:p>
        </p:txBody>
      </p:sp>
      <p:sp>
        <p:nvSpPr>
          <p:cNvPr id="3" name="Content Placeholder 2"/>
          <p:cNvSpPr>
            <a:spLocks noGrp="1"/>
          </p:cNvSpPr>
          <p:nvPr>
            <p:ph idx="1"/>
          </p:nvPr>
        </p:nvSpPr>
        <p:spPr>
          <a:xfrm>
            <a:off x="457200" y="5410200"/>
            <a:ext cx="8229600" cy="715963"/>
          </a:xfrm>
        </p:spPr>
        <p:txBody>
          <a:bodyPr/>
          <a:lstStyle/>
          <a:p>
            <a:r>
              <a:rPr lang="en-US" dirty="0" smtClean="0"/>
              <a:t>architecture-score-card, not a product score card!</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52236294-1A8B-4220-874E-3669EB5F1201}" type="slidenum">
              <a:rPr lang="en-US" smtClean="0"/>
              <a:pPr>
                <a:defRPr/>
              </a:pPr>
              <a:t>26</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209550" y="2019300"/>
            <a:ext cx="8724900" cy="28194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Architecturally Significant Features</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52236294-1A8B-4220-874E-3669EB5F1201}" type="slidenum">
              <a:rPr lang="en-US" smtClean="0"/>
              <a:pPr>
                <a:defRPr/>
              </a:pPr>
              <a:t>27</a:t>
            </a:fld>
            <a:endParaRPr lang="en-US"/>
          </a:p>
        </p:txBody>
      </p:sp>
      <p:sp>
        <p:nvSpPr>
          <p:cNvPr id="5" name="Content Placeholder 2"/>
          <p:cNvSpPr>
            <a:spLocks noGrp="1"/>
          </p:cNvSpPr>
          <p:nvPr>
            <p:ph idx="1"/>
          </p:nvPr>
        </p:nvSpPr>
        <p:spPr>
          <a:xfrm>
            <a:off x="457200" y="5257800"/>
            <a:ext cx="8229600" cy="762000"/>
          </a:xfrm>
        </p:spPr>
        <p:txBody>
          <a:bodyPr>
            <a:normAutofit fontScale="85000" lnSpcReduction="20000"/>
          </a:bodyPr>
          <a:lstStyle/>
          <a:p>
            <a:r>
              <a:rPr lang="en-US" dirty="0" smtClean="0"/>
              <a:t>A requirement that drives overall architecture</a:t>
            </a:r>
          </a:p>
          <a:p>
            <a:r>
              <a:rPr lang="en-US" dirty="0" smtClean="0"/>
              <a:t>Requires experts to know when a requirement is significant</a:t>
            </a:r>
            <a:endParaRPr lang="en-US" dirty="0"/>
          </a:p>
        </p:txBody>
      </p:sp>
      <p:sp>
        <p:nvSpPr>
          <p:cNvPr id="6" name="Rectangle 5"/>
          <p:cNvSpPr/>
          <p:nvPr/>
        </p:nvSpPr>
        <p:spPr>
          <a:xfrm>
            <a:off x="6477000" y="2133600"/>
            <a:ext cx="2209800" cy="2590800"/>
          </a:xfrm>
          <a:prstGeom prst="rect">
            <a:avLst/>
          </a:prstGeom>
          <a:solidFill>
            <a:schemeClr val="bg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2"/>
              </a:solidFill>
            </a:endParaRPr>
          </a:p>
        </p:txBody>
      </p:sp>
      <p:sp>
        <p:nvSpPr>
          <p:cNvPr id="7" name="Oval 6"/>
          <p:cNvSpPr/>
          <p:nvPr/>
        </p:nvSpPr>
        <p:spPr>
          <a:xfrm>
            <a:off x="5105400" y="3657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8" name="Oval 7"/>
          <p:cNvSpPr/>
          <p:nvPr/>
        </p:nvSpPr>
        <p:spPr>
          <a:xfrm>
            <a:off x="5410200" y="26670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9" name="Oval 8"/>
          <p:cNvSpPr/>
          <p:nvPr/>
        </p:nvSpPr>
        <p:spPr>
          <a:xfrm>
            <a:off x="5791200" y="33528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0" name="Oval 9"/>
          <p:cNvSpPr/>
          <p:nvPr/>
        </p:nvSpPr>
        <p:spPr>
          <a:xfrm>
            <a:off x="4724400" y="29718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1" name="Oval 10"/>
          <p:cNvSpPr/>
          <p:nvPr/>
        </p:nvSpPr>
        <p:spPr>
          <a:xfrm>
            <a:off x="1676400" y="32004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2" name="Oval 11"/>
          <p:cNvSpPr/>
          <p:nvPr/>
        </p:nvSpPr>
        <p:spPr>
          <a:xfrm>
            <a:off x="1981200" y="22098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3" name="Oval 12"/>
          <p:cNvSpPr/>
          <p:nvPr/>
        </p:nvSpPr>
        <p:spPr>
          <a:xfrm>
            <a:off x="2362200" y="2895600"/>
            <a:ext cx="304800" cy="304800"/>
          </a:xfrm>
          <a:prstGeom prst="ellipse">
            <a:avLst/>
          </a:prstGeom>
          <a:solidFill>
            <a:schemeClr val="accent6"/>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4" name="Oval 13"/>
          <p:cNvSpPr/>
          <p:nvPr/>
        </p:nvSpPr>
        <p:spPr>
          <a:xfrm>
            <a:off x="1295400" y="2514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5" name="Oval 14"/>
          <p:cNvSpPr/>
          <p:nvPr/>
        </p:nvSpPr>
        <p:spPr>
          <a:xfrm>
            <a:off x="3276600" y="27432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6" name="Oval 15"/>
          <p:cNvSpPr/>
          <p:nvPr/>
        </p:nvSpPr>
        <p:spPr>
          <a:xfrm>
            <a:off x="3657600" y="19812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7" name="Oval 16"/>
          <p:cNvSpPr/>
          <p:nvPr/>
        </p:nvSpPr>
        <p:spPr>
          <a:xfrm>
            <a:off x="4114800" y="23622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8" name="Oval 17"/>
          <p:cNvSpPr/>
          <p:nvPr/>
        </p:nvSpPr>
        <p:spPr>
          <a:xfrm>
            <a:off x="3048000" y="19812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19" name="Oval 18"/>
          <p:cNvSpPr/>
          <p:nvPr/>
        </p:nvSpPr>
        <p:spPr>
          <a:xfrm>
            <a:off x="3200400" y="44958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0" name="Oval 19"/>
          <p:cNvSpPr/>
          <p:nvPr/>
        </p:nvSpPr>
        <p:spPr>
          <a:xfrm>
            <a:off x="3505200" y="35052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1" name="Oval 20"/>
          <p:cNvSpPr/>
          <p:nvPr/>
        </p:nvSpPr>
        <p:spPr>
          <a:xfrm>
            <a:off x="3886200" y="41910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2" name="Oval 21"/>
          <p:cNvSpPr/>
          <p:nvPr/>
        </p:nvSpPr>
        <p:spPr>
          <a:xfrm>
            <a:off x="2819400" y="38100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3" name="Oval 22"/>
          <p:cNvSpPr/>
          <p:nvPr/>
        </p:nvSpPr>
        <p:spPr>
          <a:xfrm>
            <a:off x="1981200" y="3657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4" name="Oval 23"/>
          <p:cNvSpPr/>
          <p:nvPr/>
        </p:nvSpPr>
        <p:spPr>
          <a:xfrm>
            <a:off x="457200" y="33528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5" name="Oval 24"/>
          <p:cNvSpPr/>
          <p:nvPr/>
        </p:nvSpPr>
        <p:spPr>
          <a:xfrm>
            <a:off x="1295400" y="39624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6" name="Oval 25"/>
          <p:cNvSpPr/>
          <p:nvPr/>
        </p:nvSpPr>
        <p:spPr>
          <a:xfrm>
            <a:off x="4876800" y="2209800"/>
            <a:ext cx="304800" cy="304800"/>
          </a:xfrm>
          <a:prstGeom prst="ellipse">
            <a:avLst/>
          </a:prstGeom>
          <a:solidFill>
            <a:schemeClr val="accent6"/>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7" name="Oval 26"/>
          <p:cNvSpPr/>
          <p:nvPr/>
        </p:nvSpPr>
        <p:spPr>
          <a:xfrm>
            <a:off x="609600" y="2133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8" name="Oval 27"/>
          <p:cNvSpPr/>
          <p:nvPr/>
        </p:nvSpPr>
        <p:spPr>
          <a:xfrm>
            <a:off x="1371600" y="1676400"/>
            <a:ext cx="304800" cy="304800"/>
          </a:xfrm>
          <a:prstGeom prst="ellipse">
            <a:avLst/>
          </a:prstGeom>
          <a:solidFill>
            <a:schemeClr val="accent6"/>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29" name="TextBox 28"/>
          <p:cNvSpPr txBox="1"/>
          <p:nvPr/>
        </p:nvSpPr>
        <p:spPr>
          <a:xfrm>
            <a:off x="7010400" y="3276600"/>
            <a:ext cx="1633781" cy="923330"/>
          </a:xfrm>
          <a:prstGeom prst="rect">
            <a:avLst/>
          </a:prstGeom>
          <a:noFill/>
        </p:spPr>
        <p:txBody>
          <a:bodyPr wrap="none" rtlCol="0">
            <a:spAutoFit/>
          </a:bodyPr>
          <a:lstStyle/>
          <a:p>
            <a:r>
              <a:rPr lang="en-US" sz="1800" dirty="0" smtClean="0">
                <a:solidFill>
                  <a:schemeClr val="bg2"/>
                </a:solidFill>
              </a:rPr>
              <a:t>Architecturally</a:t>
            </a:r>
          </a:p>
          <a:p>
            <a:r>
              <a:rPr lang="en-US" sz="1800" dirty="0" smtClean="0">
                <a:solidFill>
                  <a:schemeClr val="bg2"/>
                </a:solidFill>
              </a:rPr>
              <a:t>Significant</a:t>
            </a:r>
          </a:p>
          <a:p>
            <a:r>
              <a:rPr lang="en-US" sz="1800" dirty="0" smtClean="0">
                <a:solidFill>
                  <a:schemeClr val="bg2"/>
                </a:solidFill>
              </a:rPr>
              <a:t>Requirement</a:t>
            </a:r>
            <a:endParaRPr lang="en-US" sz="1800" dirty="0">
              <a:solidFill>
                <a:schemeClr val="bg2"/>
              </a:solidFill>
            </a:endParaRPr>
          </a:p>
        </p:txBody>
      </p:sp>
      <p:sp>
        <p:nvSpPr>
          <p:cNvPr id="30" name="Oval 29"/>
          <p:cNvSpPr/>
          <p:nvPr/>
        </p:nvSpPr>
        <p:spPr>
          <a:xfrm>
            <a:off x="6629400" y="3429000"/>
            <a:ext cx="304800" cy="304800"/>
          </a:xfrm>
          <a:prstGeom prst="ellipse">
            <a:avLst/>
          </a:prstGeom>
          <a:solidFill>
            <a:schemeClr val="accent6"/>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2"/>
                </a:solidFill>
              </a:rPr>
              <a:t>R</a:t>
            </a:r>
            <a:endParaRPr lang="en-US" sz="1400" dirty="0">
              <a:solidFill>
                <a:schemeClr val="bg2"/>
              </a:solidFill>
            </a:endParaRPr>
          </a:p>
        </p:txBody>
      </p:sp>
      <p:sp>
        <p:nvSpPr>
          <p:cNvPr id="31" name="TextBox 30"/>
          <p:cNvSpPr txBox="1"/>
          <p:nvPr/>
        </p:nvSpPr>
        <p:spPr>
          <a:xfrm>
            <a:off x="7086600" y="2362200"/>
            <a:ext cx="1505540" cy="646331"/>
          </a:xfrm>
          <a:prstGeom prst="rect">
            <a:avLst/>
          </a:prstGeom>
          <a:noFill/>
        </p:spPr>
        <p:txBody>
          <a:bodyPr wrap="none" rtlCol="0">
            <a:spAutoFit/>
          </a:bodyPr>
          <a:lstStyle/>
          <a:p>
            <a:r>
              <a:rPr lang="en-US" sz="1800" dirty="0" smtClean="0">
                <a:solidFill>
                  <a:schemeClr val="bg2"/>
                </a:solidFill>
              </a:rPr>
              <a:t>Normal</a:t>
            </a:r>
          </a:p>
          <a:p>
            <a:r>
              <a:rPr lang="en-US" sz="1800" dirty="0" smtClean="0">
                <a:solidFill>
                  <a:schemeClr val="bg2"/>
                </a:solidFill>
              </a:rPr>
              <a:t>Requirement</a:t>
            </a:r>
            <a:endParaRPr lang="en-US" sz="1800" dirty="0">
              <a:solidFill>
                <a:schemeClr val="bg2"/>
              </a:solidFill>
            </a:endParaRPr>
          </a:p>
        </p:txBody>
      </p:sp>
      <p:sp>
        <p:nvSpPr>
          <p:cNvPr id="32" name="Oval 31"/>
          <p:cNvSpPr/>
          <p:nvPr/>
        </p:nvSpPr>
        <p:spPr>
          <a:xfrm>
            <a:off x="6629400" y="2514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2"/>
                </a:solidFill>
              </a:rPr>
              <a:t>R</a:t>
            </a:r>
            <a:endParaRPr lang="en-US" sz="1400" dirty="0">
              <a:solidFill>
                <a:schemeClr val="bg2"/>
              </a:solidFill>
            </a:endParaRPr>
          </a:p>
        </p:txBody>
      </p:sp>
      <p:sp>
        <p:nvSpPr>
          <p:cNvPr id="33" name="Oval 32"/>
          <p:cNvSpPr/>
          <p:nvPr/>
        </p:nvSpPr>
        <p:spPr>
          <a:xfrm>
            <a:off x="4114800" y="35052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34" name="Oval 33"/>
          <p:cNvSpPr/>
          <p:nvPr/>
        </p:nvSpPr>
        <p:spPr>
          <a:xfrm>
            <a:off x="4572000" y="3657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35" name="Oval 34"/>
          <p:cNvSpPr/>
          <p:nvPr/>
        </p:nvSpPr>
        <p:spPr>
          <a:xfrm>
            <a:off x="4191000" y="29718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36" name="Oval 35"/>
          <p:cNvSpPr/>
          <p:nvPr/>
        </p:nvSpPr>
        <p:spPr>
          <a:xfrm>
            <a:off x="4648200" y="44958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37" name="Oval 36"/>
          <p:cNvSpPr/>
          <p:nvPr/>
        </p:nvSpPr>
        <p:spPr>
          <a:xfrm>
            <a:off x="3962400" y="4800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38" name="Oval 37"/>
          <p:cNvSpPr/>
          <p:nvPr/>
        </p:nvSpPr>
        <p:spPr>
          <a:xfrm>
            <a:off x="1066800" y="3276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39" name="Oval 38"/>
          <p:cNvSpPr/>
          <p:nvPr/>
        </p:nvSpPr>
        <p:spPr>
          <a:xfrm>
            <a:off x="685800" y="25908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40" name="Oval 39"/>
          <p:cNvSpPr/>
          <p:nvPr/>
        </p:nvSpPr>
        <p:spPr>
          <a:xfrm>
            <a:off x="1981200" y="43434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41" name="Oval 40"/>
          <p:cNvSpPr/>
          <p:nvPr/>
        </p:nvSpPr>
        <p:spPr>
          <a:xfrm>
            <a:off x="685800" y="4038600"/>
            <a:ext cx="304800" cy="304800"/>
          </a:xfrm>
          <a:prstGeom prst="ellipse">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42" name="Oval 41"/>
          <p:cNvSpPr/>
          <p:nvPr/>
        </p:nvSpPr>
        <p:spPr>
          <a:xfrm>
            <a:off x="2590800" y="4419600"/>
            <a:ext cx="304800" cy="304800"/>
          </a:xfrm>
          <a:prstGeom prst="ellipse">
            <a:avLst/>
          </a:prstGeom>
          <a:solidFill>
            <a:schemeClr val="accent6"/>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2"/>
                </a:solidFill>
              </a:rPr>
              <a:t>R</a:t>
            </a:r>
            <a:endParaRPr lang="en-US" dirty="0">
              <a:solidFill>
                <a:schemeClr val="bg2"/>
              </a:solidFill>
            </a:endParaRPr>
          </a:p>
        </p:txBody>
      </p:sp>
      <p:sp>
        <p:nvSpPr>
          <p:cNvPr id="43" name="Footer Placeholder 42"/>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sz="2400" dirty="0" smtClean="0">
                <a:solidFill>
                  <a:schemeClr val="tx1"/>
                </a:solidFill>
              </a:rPr>
              <a:t>Quality Attribute Utility Tree</a:t>
            </a:r>
            <a:endParaRPr lang="en-US" sz="2400" dirty="0">
              <a:solidFill>
                <a:schemeClr val="tx1"/>
              </a:solidFill>
            </a:endParaRPr>
          </a:p>
        </p:txBody>
      </p:sp>
      <p:sp>
        <p:nvSpPr>
          <p:cNvPr id="68" name="Slide Number Placeholder 67"/>
          <p:cNvSpPr>
            <a:spLocks noGrp="1"/>
          </p:cNvSpPr>
          <p:nvPr>
            <p:ph type="sldNum" sz="quarter" idx="10"/>
          </p:nvPr>
        </p:nvSpPr>
        <p:spPr/>
        <p:txBody>
          <a:bodyPr/>
          <a:lstStyle/>
          <a:p>
            <a:fld id="{F5AB3308-7388-4834-8CF3-9219291794E5}" type="slidenum">
              <a:rPr lang="en-US" smtClean="0"/>
              <a:pPr/>
              <a:t>28</a:t>
            </a:fld>
            <a:endParaRPr lang="en-US" dirty="0"/>
          </a:p>
        </p:txBody>
      </p:sp>
      <p:sp>
        <p:nvSpPr>
          <p:cNvPr id="69" name="Footer Placeholder 68"/>
          <p:cNvSpPr>
            <a:spLocks noGrp="1"/>
          </p:cNvSpPr>
          <p:nvPr>
            <p:ph type="ftr" sz="quarter" idx="11"/>
          </p:nvPr>
        </p:nvSpPr>
        <p:spPr/>
        <p:txBody>
          <a:bodyPr/>
          <a:lstStyle/>
          <a:p>
            <a:r>
              <a:rPr lang="en-US" smtClean="0"/>
              <a:t>Kelly-McCreary &amp; Associates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66800" y="1"/>
            <a:ext cx="6781800" cy="6858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Used</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smtClean="0"/>
              <a:t>Change focus from "Performance" to "Scalability"</a:t>
            </a:r>
          </a:p>
          <a:p>
            <a:r>
              <a:rPr lang="en-US" dirty="0" smtClean="0"/>
              <a:t>Change "Modifiability" to "Agility"</a:t>
            </a:r>
          </a:p>
          <a:p>
            <a:r>
              <a:rPr lang="en-US" dirty="0" smtClean="0"/>
              <a:t>Increased emphasis on:</a:t>
            </a:r>
          </a:p>
          <a:p>
            <a:pPr lvl="1"/>
            <a:r>
              <a:rPr lang="en-US" dirty="0" smtClean="0"/>
              <a:t>Big Data</a:t>
            </a:r>
          </a:p>
          <a:p>
            <a:pPr lvl="1"/>
            <a:r>
              <a:rPr lang="en-US" dirty="0" smtClean="0"/>
              <a:t>Searchability</a:t>
            </a:r>
          </a:p>
          <a:p>
            <a:pPr lvl="1"/>
            <a:r>
              <a:rPr lang="en-US" dirty="0" smtClean="0"/>
              <a:t>Monitorability</a:t>
            </a:r>
          </a:p>
          <a:p>
            <a:pPr lvl="1"/>
            <a:r>
              <a:rPr lang="en-US" dirty="0" smtClean="0"/>
              <a:t>Supportability</a:t>
            </a:r>
          </a:p>
          <a:p>
            <a:pPr lvl="1"/>
            <a:r>
              <a:rPr lang="en-US" dirty="0" smtClean="0"/>
              <a:t>Affordability</a:t>
            </a:r>
          </a:p>
          <a:p>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52236294-1A8B-4220-874E-3669EB5F1201}" type="slidenum">
              <a:rPr lang="en-US" smtClean="0"/>
              <a:pPr>
                <a:defRPr/>
              </a:pPr>
              <a:t>29</a:t>
            </a:fld>
            <a:endParaRPr lang="en-US"/>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229600" cy="3581400"/>
          </a:xfrm>
        </p:spPr>
        <p:txBody>
          <a:bodyPr/>
          <a:lstStyle/>
          <a:p>
            <a:r>
              <a:rPr lang="en-US" dirty="0" smtClean="0"/>
              <a:t>How I got into using ATAM for database selection</a:t>
            </a:r>
          </a:p>
          <a:p>
            <a:r>
              <a:rPr lang="en-US" dirty="0" smtClean="0"/>
              <a:t>Background as of 2006</a:t>
            </a:r>
          </a:p>
          <a:p>
            <a:pPr lvl="1"/>
            <a:r>
              <a:rPr lang="en-US" dirty="0" smtClean="0"/>
              <a:t>Worked for Steve Jobs at NeXT</a:t>
            </a:r>
          </a:p>
          <a:p>
            <a:pPr lvl="1"/>
            <a:r>
              <a:rPr lang="en-US" dirty="0" smtClean="0"/>
              <a:t>Object-oriented development Objective-C, Java</a:t>
            </a:r>
          </a:p>
          <a:p>
            <a:pPr lvl="1"/>
            <a:r>
              <a:rPr lang="en-US" dirty="0" smtClean="0"/>
              <a:t>Strong focus on object-relational mapping</a:t>
            </a:r>
          </a:p>
          <a:p>
            <a:pPr lvl="2"/>
            <a:r>
              <a:rPr lang="en-US" dirty="0" smtClean="0"/>
              <a:t>DBKit, WebObjects, Hibernate, Oracle, Sybase, MS-SQL Server</a:t>
            </a:r>
          </a:p>
          <a:p>
            <a:pPr lvl="1"/>
            <a:r>
              <a:rPr lang="en-US" dirty="0" smtClean="0"/>
              <a:t>7 years doing XML (CriMNet), Metadata Registries (ISO/IEC 11179) and Semantics (RDF, OWL etc.)</a:t>
            </a:r>
          </a:p>
        </p:txBody>
      </p:sp>
      <p:sp>
        <p:nvSpPr>
          <p:cNvPr id="3" name="Title 2"/>
          <p:cNvSpPr>
            <a:spLocks noGrp="1"/>
          </p:cNvSpPr>
          <p:nvPr>
            <p:ph type="title"/>
          </p:nvPr>
        </p:nvSpPr>
        <p:spPr/>
        <p:txBody>
          <a:bodyPr/>
          <a:lstStyle/>
          <a:p>
            <a:r>
              <a:rPr lang="en-US" dirty="0" smtClean="0"/>
              <a:t>My Story</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ATAM Process Flow</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52236294-1A8B-4220-874E-3669EB5F1201}" type="slidenum">
              <a:rPr lang="en-US" smtClean="0"/>
              <a:pPr>
                <a:defRPr/>
              </a:pPr>
              <a:t>30</a:t>
            </a:fld>
            <a:endParaRPr lang="en-US"/>
          </a:p>
        </p:txBody>
      </p:sp>
      <p:sp>
        <p:nvSpPr>
          <p:cNvPr id="5" name="Rectangle 4"/>
          <p:cNvSpPr/>
          <p:nvPr/>
        </p:nvSpPr>
        <p:spPr>
          <a:xfrm>
            <a:off x="1219200" y="1752600"/>
            <a:ext cx="6705600" cy="4038600"/>
          </a:xfrm>
          <a:prstGeom prst="rect">
            <a:avLst/>
          </a:prstGeom>
          <a:solidFill>
            <a:schemeClr val="bg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 name="Rectangle 5"/>
          <p:cNvSpPr/>
          <p:nvPr/>
        </p:nvSpPr>
        <p:spPr>
          <a:xfrm>
            <a:off x="1752600" y="1981200"/>
            <a:ext cx="1219200" cy="533400"/>
          </a:xfrm>
          <a:prstGeom prst="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Business</a:t>
            </a:r>
          </a:p>
          <a:p>
            <a:pPr algn="ctr"/>
            <a:r>
              <a:rPr lang="en-US" sz="1600" b="1" dirty="0" smtClean="0">
                <a:solidFill>
                  <a:schemeClr val="bg2"/>
                </a:solidFill>
                <a:latin typeface="Arial Narrow" pitchFamily="34" charset="0"/>
              </a:rPr>
              <a:t>Drivers</a:t>
            </a:r>
            <a:endParaRPr lang="en-US" sz="1600" b="1" dirty="0">
              <a:solidFill>
                <a:schemeClr val="bg2"/>
              </a:solidFill>
              <a:latin typeface="Arial Narrow" pitchFamily="34" charset="0"/>
            </a:endParaRPr>
          </a:p>
        </p:txBody>
      </p:sp>
      <p:sp>
        <p:nvSpPr>
          <p:cNvPr id="7" name="Rectangle 6"/>
          <p:cNvSpPr/>
          <p:nvPr/>
        </p:nvSpPr>
        <p:spPr>
          <a:xfrm>
            <a:off x="3352800" y="1981200"/>
            <a:ext cx="1295400" cy="533400"/>
          </a:xfrm>
          <a:prstGeom prst="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Quality</a:t>
            </a:r>
          </a:p>
          <a:p>
            <a:pPr algn="ctr"/>
            <a:r>
              <a:rPr lang="en-US" sz="1600" b="1" dirty="0" smtClean="0">
                <a:solidFill>
                  <a:schemeClr val="bg2"/>
                </a:solidFill>
                <a:latin typeface="Arial Narrow" pitchFamily="34" charset="0"/>
              </a:rPr>
              <a:t>Attributes</a:t>
            </a:r>
            <a:endParaRPr lang="en-US" sz="1600" b="1" dirty="0">
              <a:solidFill>
                <a:schemeClr val="bg2"/>
              </a:solidFill>
              <a:latin typeface="Arial Narrow" pitchFamily="34" charset="0"/>
            </a:endParaRPr>
          </a:p>
        </p:txBody>
      </p:sp>
      <p:sp>
        <p:nvSpPr>
          <p:cNvPr id="8" name="Rectangle 7"/>
          <p:cNvSpPr/>
          <p:nvPr/>
        </p:nvSpPr>
        <p:spPr>
          <a:xfrm>
            <a:off x="5029200" y="1981200"/>
            <a:ext cx="1219200" cy="533400"/>
          </a:xfrm>
          <a:prstGeom prst="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User</a:t>
            </a:r>
          </a:p>
          <a:p>
            <a:pPr algn="ctr"/>
            <a:r>
              <a:rPr lang="en-US" sz="1600" b="1" dirty="0" smtClean="0">
                <a:solidFill>
                  <a:schemeClr val="bg2"/>
                </a:solidFill>
                <a:latin typeface="Arial Narrow" pitchFamily="34" charset="0"/>
              </a:rPr>
              <a:t>Stories</a:t>
            </a:r>
            <a:endParaRPr lang="en-US" sz="1600" b="1" dirty="0">
              <a:solidFill>
                <a:schemeClr val="bg2"/>
              </a:solidFill>
              <a:latin typeface="Arial Narrow" pitchFamily="34" charset="0"/>
            </a:endParaRPr>
          </a:p>
        </p:txBody>
      </p:sp>
      <p:sp>
        <p:nvSpPr>
          <p:cNvPr id="9" name="Oval 8"/>
          <p:cNvSpPr/>
          <p:nvPr/>
        </p:nvSpPr>
        <p:spPr>
          <a:xfrm>
            <a:off x="6553200" y="1981200"/>
            <a:ext cx="1295400" cy="1219200"/>
          </a:xfrm>
          <a:prstGeom prst="ellipse">
            <a:avLst/>
          </a:prstGeom>
          <a:solidFill>
            <a:srgbClr val="92D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solidFill>
                  <a:schemeClr val="bg2"/>
                </a:solidFill>
                <a:latin typeface="Arial Narrow" pitchFamily="34" charset="0"/>
              </a:rPr>
              <a:t>Analysis</a:t>
            </a:r>
            <a:endParaRPr lang="en-US" sz="2000" b="1" dirty="0">
              <a:solidFill>
                <a:schemeClr val="bg2"/>
              </a:solidFill>
              <a:latin typeface="Arial Narrow" pitchFamily="34" charset="0"/>
            </a:endParaRPr>
          </a:p>
        </p:txBody>
      </p:sp>
      <p:cxnSp>
        <p:nvCxnSpPr>
          <p:cNvPr id="10" name="Straight Arrow Connector 9"/>
          <p:cNvCxnSpPr>
            <a:stCxn id="6" idx="3"/>
          </p:cNvCxnSpPr>
          <p:nvPr/>
        </p:nvCxnSpPr>
        <p:spPr>
          <a:xfrm>
            <a:off x="2971800" y="2247900"/>
            <a:ext cx="3810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48200" y="2209800"/>
            <a:ext cx="3810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752600" y="2667000"/>
            <a:ext cx="1219200" cy="533400"/>
          </a:xfrm>
          <a:prstGeom prst="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Architecture</a:t>
            </a:r>
            <a:br>
              <a:rPr lang="en-US" sz="1600" b="1" dirty="0" smtClean="0">
                <a:solidFill>
                  <a:schemeClr val="bg2"/>
                </a:solidFill>
                <a:latin typeface="Arial Narrow" pitchFamily="34" charset="0"/>
              </a:rPr>
            </a:br>
            <a:r>
              <a:rPr lang="en-US" sz="1600" b="1" dirty="0" smtClean="0">
                <a:solidFill>
                  <a:schemeClr val="bg2"/>
                </a:solidFill>
                <a:latin typeface="Arial Narrow" pitchFamily="34" charset="0"/>
              </a:rPr>
              <a:t>Plan</a:t>
            </a:r>
            <a:endParaRPr lang="en-US" sz="1600" b="1" dirty="0">
              <a:solidFill>
                <a:schemeClr val="bg2"/>
              </a:solidFill>
              <a:latin typeface="Arial Narrow" pitchFamily="34" charset="0"/>
            </a:endParaRPr>
          </a:p>
        </p:txBody>
      </p:sp>
      <p:sp>
        <p:nvSpPr>
          <p:cNvPr id="13" name="Rectangle 12"/>
          <p:cNvSpPr/>
          <p:nvPr/>
        </p:nvSpPr>
        <p:spPr>
          <a:xfrm>
            <a:off x="3352800" y="2667000"/>
            <a:ext cx="1295400" cy="533400"/>
          </a:xfrm>
          <a:prstGeom prst="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Architectural</a:t>
            </a:r>
          </a:p>
          <a:p>
            <a:pPr algn="ctr"/>
            <a:r>
              <a:rPr lang="en-US" sz="1600" b="1" dirty="0" smtClean="0">
                <a:solidFill>
                  <a:schemeClr val="bg2"/>
                </a:solidFill>
                <a:latin typeface="Arial Narrow" pitchFamily="34" charset="0"/>
              </a:rPr>
              <a:t>Approaches</a:t>
            </a:r>
            <a:endParaRPr lang="en-US" sz="1600" b="1" dirty="0">
              <a:solidFill>
                <a:schemeClr val="bg2"/>
              </a:solidFill>
              <a:latin typeface="Arial Narrow" pitchFamily="34" charset="0"/>
            </a:endParaRPr>
          </a:p>
        </p:txBody>
      </p:sp>
      <p:sp>
        <p:nvSpPr>
          <p:cNvPr id="14" name="Rectangle 13"/>
          <p:cNvSpPr/>
          <p:nvPr/>
        </p:nvSpPr>
        <p:spPr>
          <a:xfrm>
            <a:off x="5029200" y="2667000"/>
            <a:ext cx="1219200" cy="533400"/>
          </a:xfrm>
          <a:prstGeom prst="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Architectural</a:t>
            </a:r>
          </a:p>
          <a:p>
            <a:pPr algn="ctr"/>
            <a:r>
              <a:rPr lang="en-US" sz="1600" b="1" dirty="0" smtClean="0">
                <a:solidFill>
                  <a:schemeClr val="bg2"/>
                </a:solidFill>
                <a:latin typeface="Arial Narrow" pitchFamily="34" charset="0"/>
              </a:rPr>
              <a:t>Decisions</a:t>
            </a:r>
            <a:endParaRPr lang="en-US" sz="1600" b="1" dirty="0">
              <a:solidFill>
                <a:schemeClr val="bg2"/>
              </a:solidFill>
              <a:latin typeface="Arial Narrow" pitchFamily="34" charset="0"/>
            </a:endParaRPr>
          </a:p>
        </p:txBody>
      </p:sp>
      <p:cxnSp>
        <p:nvCxnSpPr>
          <p:cNvPr id="15" name="Straight Arrow Connector 14"/>
          <p:cNvCxnSpPr>
            <a:stCxn id="12" idx="3"/>
          </p:cNvCxnSpPr>
          <p:nvPr/>
        </p:nvCxnSpPr>
        <p:spPr>
          <a:xfrm>
            <a:off x="2971800" y="2933700"/>
            <a:ext cx="3810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48200" y="2895600"/>
            <a:ext cx="3810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248400" y="2286000"/>
            <a:ext cx="3810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248400" y="2895600"/>
            <a:ext cx="3810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29200" y="3429000"/>
            <a:ext cx="1219200" cy="457200"/>
          </a:xfrm>
          <a:prstGeom prst="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Tradeoffs</a:t>
            </a:r>
            <a:endParaRPr lang="en-US" sz="1600" b="1" dirty="0">
              <a:solidFill>
                <a:schemeClr val="bg2"/>
              </a:solidFill>
              <a:latin typeface="Arial Narrow" pitchFamily="34" charset="0"/>
            </a:endParaRPr>
          </a:p>
        </p:txBody>
      </p:sp>
      <p:sp>
        <p:nvSpPr>
          <p:cNvPr id="20" name="Rectangle 19"/>
          <p:cNvSpPr/>
          <p:nvPr/>
        </p:nvSpPr>
        <p:spPr>
          <a:xfrm>
            <a:off x="5029200" y="4038600"/>
            <a:ext cx="1219200" cy="533400"/>
          </a:xfrm>
          <a:prstGeom prst="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Sensitivity</a:t>
            </a:r>
          </a:p>
          <a:p>
            <a:pPr algn="ctr"/>
            <a:r>
              <a:rPr lang="en-US" sz="1600" b="1" dirty="0" smtClean="0">
                <a:solidFill>
                  <a:schemeClr val="bg2"/>
                </a:solidFill>
                <a:latin typeface="Arial Narrow" pitchFamily="34" charset="0"/>
              </a:rPr>
              <a:t>Points</a:t>
            </a:r>
            <a:endParaRPr lang="en-US" sz="1600" b="1" dirty="0">
              <a:solidFill>
                <a:schemeClr val="bg2"/>
              </a:solidFill>
              <a:latin typeface="Arial Narrow" pitchFamily="34" charset="0"/>
            </a:endParaRPr>
          </a:p>
        </p:txBody>
      </p:sp>
      <p:sp>
        <p:nvSpPr>
          <p:cNvPr id="21" name="Rectangle 20"/>
          <p:cNvSpPr/>
          <p:nvPr/>
        </p:nvSpPr>
        <p:spPr>
          <a:xfrm>
            <a:off x="5029200" y="4724400"/>
            <a:ext cx="1219200" cy="381000"/>
          </a:xfrm>
          <a:prstGeom prst="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Non-Risks</a:t>
            </a:r>
            <a:endParaRPr lang="en-US" sz="1600" b="1" dirty="0">
              <a:solidFill>
                <a:schemeClr val="bg2"/>
              </a:solidFill>
              <a:latin typeface="Arial Narrow" pitchFamily="34" charset="0"/>
            </a:endParaRPr>
          </a:p>
        </p:txBody>
      </p:sp>
      <p:sp>
        <p:nvSpPr>
          <p:cNvPr id="22" name="Rectangle 21"/>
          <p:cNvSpPr/>
          <p:nvPr/>
        </p:nvSpPr>
        <p:spPr>
          <a:xfrm>
            <a:off x="5029200" y="5257800"/>
            <a:ext cx="1219200" cy="381000"/>
          </a:xfrm>
          <a:prstGeom prst="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Risks</a:t>
            </a:r>
            <a:endParaRPr lang="en-US" sz="1600" b="1" dirty="0">
              <a:solidFill>
                <a:schemeClr val="bg2"/>
              </a:solidFill>
              <a:latin typeface="Arial Narrow" pitchFamily="34" charset="0"/>
            </a:endParaRPr>
          </a:p>
        </p:txBody>
      </p:sp>
      <p:sp>
        <p:nvSpPr>
          <p:cNvPr id="23" name="Rectangle 22"/>
          <p:cNvSpPr/>
          <p:nvPr/>
        </p:nvSpPr>
        <p:spPr>
          <a:xfrm>
            <a:off x="7162800" y="3200400"/>
            <a:ext cx="76200" cy="231695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24" name="Straight Arrow Connector 23"/>
          <p:cNvCxnSpPr>
            <a:endCxn id="19" idx="3"/>
          </p:cNvCxnSpPr>
          <p:nvPr/>
        </p:nvCxnSpPr>
        <p:spPr>
          <a:xfrm rot="10800000">
            <a:off x="6248400" y="3657600"/>
            <a:ext cx="9144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6248400" y="4267200"/>
            <a:ext cx="9144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752600" y="5257800"/>
            <a:ext cx="1219200" cy="381000"/>
          </a:xfrm>
          <a:prstGeom prst="rect">
            <a:avLst/>
          </a:prstGeom>
          <a:solidFill>
            <a:schemeClr val="accent6">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solidFill>
                <a:latin typeface="Arial Narrow" pitchFamily="34" charset="0"/>
              </a:rPr>
              <a:t>Risk Themes</a:t>
            </a:r>
            <a:endParaRPr lang="en-US" sz="1600" b="1" dirty="0">
              <a:solidFill>
                <a:schemeClr val="bg2"/>
              </a:solidFill>
              <a:latin typeface="Arial Narrow" pitchFamily="34" charset="0"/>
            </a:endParaRPr>
          </a:p>
        </p:txBody>
      </p:sp>
      <p:cxnSp>
        <p:nvCxnSpPr>
          <p:cNvPr id="27" name="Straight Arrow Connector 26"/>
          <p:cNvCxnSpPr/>
          <p:nvPr/>
        </p:nvCxnSpPr>
        <p:spPr>
          <a:xfrm rot="10800000">
            <a:off x="6248400" y="4953000"/>
            <a:ext cx="9144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5486400"/>
            <a:ext cx="9144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1"/>
            <a:endCxn id="26" idx="3"/>
          </p:cNvCxnSpPr>
          <p:nvPr/>
        </p:nvCxnSpPr>
        <p:spPr>
          <a:xfrm rot="10800000">
            <a:off x="2971800" y="5448300"/>
            <a:ext cx="20574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371600" y="2895600"/>
            <a:ext cx="3810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371600" y="2286000"/>
            <a:ext cx="381000" cy="1588"/>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371600" y="2286000"/>
            <a:ext cx="76200" cy="3124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3" name="Rectangle 32"/>
          <p:cNvSpPr/>
          <p:nvPr/>
        </p:nvSpPr>
        <p:spPr>
          <a:xfrm>
            <a:off x="1371600" y="5410200"/>
            <a:ext cx="381000" cy="76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4" name="TextBox 33"/>
          <p:cNvSpPr txBox="1"/>
          <p:nvPr/>
        </p:nvSpPr>
        <p:spPr>
          <a:xfrm>
            <a:off x="3429000" y="5105400"/>
            <a:ext cx="1072730" cy="307777"/>
          </a:xfrm>
          <a:prstGeom prst="rect">
            <a:avLst/>
          </a:prstGeom>
          <a:noFill/>
          <a:ln>
            <a:noFill/>
          </a:ln>
        </p:spPr>
        <p:txBody>
          <a:bodyPr wrap="none" rtlCol="0">
            <a:spAutoFit/>
          </a:bodyPr>
          <a:lstStyle/>
          <a:p>
            <a:r>
              <a:rPr lang="en-US" sz="1400" b="1" dirty="0" smtClean="0">
                <a:solidFill>
                  <a:schemeClr val="bg2"/>
                </a:solidFill>
                <a:latin typeface="Arial Narrow" pitchFamily="34" charset="0"/>
              </a:rPr>
              <a:t>Distilled info</a:t>
            </a:r>
            <a:endParaRPr lang="en-US" sz="1400" b="1" dirty="0">
              <a:solidFill>
                <a:schemeClr val="bg2"/>
              </a:solidFill>
              <a:latin typeface="Arial Narrow" pitchFamily="34" charset="0"/>
            </a:endParaRPr>
          </a:p>
        </p:txBody>
      </p:sp>
      <p:sp>
        <p:nvSpPr>
          <p:cNvPr id="35" name="TextBox 34"/>
          <p:cNvSpPr txBox="1"/>
          <p:nvPr/>
        </p:nvSpPr>
        <p:spPr>
          <a:xfrm>
            <a:off x="1447800" y="4038600"/>
            <a:ext cx="742511" cy="307777"/>
          </a:xfrm>
          <a:prstGeom prst="rect">
            <a:avLst/>
          </a:prstGeom>
          <a:noFill/>
          <a:ln>
            <a:noFill/>
          </a:ln>
        </p:spPr>
        <p:txBody>
          <a:bodyPr wrap="none" rtlCol="0">
            <a:spAutoFit/>
          </a:bodyPr>
          <a:lstStyle/>
          <a:p>
            <a:r>
              <a:rPr lang="en-US" sz="1400" b="1" dirty="0" smtClean="0">
                <a:solidFill>
                  <a:schemeClr val="bg2"/>
                </a:solidFill>
                <a:latin typeface="Arial Narrow" pitchFamily="34" charset="0"/>
              </a:rPr>
              <a:t>Impacts</a:t>
            </a:r>
            <a:endParaRPr lang="en-US" sz="1400" b="1" dirty="0">
              <a:solidFill>
                <a:schemeClr val="bg2"/>
              </a:solidFill>
              <a:latin typeface="Arial Narrow" pitchFamily="34" charset="0"/>
            </a:endParaRPr>
          </a:p>
        </p:txBody>
      </p:sp>
      <p:sp>
        <p:nvSpPr>
          <p:cNvPr id="36" name="Footer Placeholder 35"/>
          <p:cNvSpPr>
            <a:spLocks noGrp="1"/>
          </p:cNvSpPr>
          <p:nvPr>
            <p:ph type="ftr" sz="quarter" idx="11"/>
          </p:nvPr>
        </p:nvSpPr>
        <p:spPr>
          <a:xfrm>
            <a:off x="3124200" y="6248400"/>
            <a:ext cx="2895600" cy="365125"/>
          </a:xfrm>
        </p:spPr>
        <p:txBody>
          <a:bodyPr/>
          <a:lstStyle/>
          <a:p>
            <a:r>
              <a:rPr lang="en-US" smtClean="0"/>
              <a:t>Kelly-McCreary &amp; Associates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Utility Tree</a:t>
            </a:r>
            <a:endParaRPr lang="en-US" dirty="0"/>
          </a:p>
        </p:txBody>
      </p:sp>
      <p:sp>
        <p:nvSpPr>
          <p:cNvPr id="3" name="Content Placeholder 2"/>
          <p:cNvSpPr>
            <a:spLocks noGrp="1"/>
          </p:cNvSpPr>
          <p:nvPr>
            <p:ph idx="1"/>
          </p:nvPr>
        </p:nvSpPr>
        <p:spPr>
          <a:xfrm>
            <a:off x="1905000" y="1600200"/>
            <a:ext cx="6781800" cy="4525963"/>
          </a:xfrm>
        </p:spPr>
        <p:txBody>
          <a:bodyPr/>
          <a:lstStyle/>
          <a:p>
            <a:r>
              <a:rPr lang="en-US" dirty="0" smtClean="0"/>
              <a:t>Each topic (Quality Attribute) helps focus the discussion of a selection team</a:t>
            </a:r>
          </a:p>
          <a:p>
            <a:r>
              <a:rPr lang="en-US" dirty="0" smtClean="0"/>
              <a:t>The topics vary from project to project</a:t>
            </a:r>
          </a:p>
          <a:p>
            <a:r>
              <a:rPr lang="en-US" dirty="0" smtClean="0"/>
              <a:t>Big Data projects focus on "Scalability" and "Findability" etc.</a:t>
            </a:r>
          </a:p>
          <a:p>
            <a:r>
              <a:rPr lang="en-US" dirty="0" smtClean="0"/>
              <a:t>Objective ranking of requirements before you begin talking about architecture alternatives</a:t>
            </a:r>
          </a:p>
          <a:p>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52236294-1A8B-4220-874E-3669EB5F1201}" type="slidenum">
              <a:rPr lang="en-US" smtClean="0"/>
              <a:pPr>
                <a:defRPr/>
              </a:pPr>
              <a:t>31</a:t>
            </a:fld>
            <a:endParaRPr lang="en-US"/>
          </a:p>
        </p:txBody>
      </p:sp>
      <p:sp>
        <p:nvSpPr>
          <p:cNvPr id="5" name="AutoShape 5"/>
          <p:cNvSpPr>
            <a:spLocks noChangeArrowheads="1"/>
          </p:cNvSpPr>
          <p:nvPr/>
        </p:nvSpPr>
        <p:spPr bwMode="auto">
          <a:xfrm>
            <a:off x="381000" y="1676400"/>
            <a:ext cx="1295400" cy="457200"/>
          </a:xfrm>
          <a:prstGeom prst="roundRect">
            <a:avLst>
              <a:gd name="adj" fmla="val 16667"/>
            </a:avLst>
          </a:prstGeom>
          <a:solidFill>
            <a:srgbClr val="FF99CC"/>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Availability</a:t>
            </a:r>
            <a:endParaRPr lang="en-US" sz="1400" b="1" dirty="0">
              <a:solidFill>
                <a:schemeClr val="bg2"/>
              </a:solidFill>
              <a:latin typeface="Arial Narrow" pitchFamily="34" charset="0"/>
            </a:endParaRPr>
          </a:p>
        </p:txBody>
      </p:sp>
      <p:sp>
        <p:nvSpPr>
          <p:cNvPr id="6" name="AutoShape 6"/>
          <p:cNvSpPr>
            <a:spLocks noChangeArrowheads="1"/>
          </p:cNvSpPr>
          <p:nvPr/>
        </p:nvSpPr>
        <p:spPr bwMode="auto">
          <a:xfrm>
            <a:off x="381000" y="2209800"/>
            <a:ext cx="1295400" cy="457200"/>
          </a:xfrm>
          <a:prstGeom prst="roundRect">
            <a:avLst>
              <a:gd name="adj" fmla="val 16667"/>
            </a:avLst>
          </a:prstGeom>
          <a:solidFill>
            <a:srgbClr val="FFCC00"/>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Scalability</a:t>
            </a:r>
            <a:endParaRPr lang="en-US" sz="1400" b="1" dirty="0">
              <a:solidFill>
                <a:schemeClr val="bg2"/>
              </a:solidFill>
              <a:latin typeface="Arial Narrow" pitchFamily="34" charset="0"/>
            </a:endParaRPr>
          </a:p>
        </p:txBody>
      </p:sp>
      <p:sp>
        <p:nvSpPr>
          <p:cNvPr id="7" name="AutoShape 7"/>
          <p:cNvSpPr>
            <a:spLocks noChangeArrowheads="1"/>
          </p:cNvSpPr>
          <p:nvPr/>
        </p:nvSpPr>
        <p:spPr bwMode="auto">
          <a:xfrm>
            <a:off x="381000" y="2743200"/>
            <a:ext cx="1295400" cy="457200"/>
          </a:xfrm>
          <a:prstGeom prst="roundRect">
            <a:avLst>
              <a:gd name="adj" fmla="val 16667"/>
            </a:avLst>
          </a:prstGeom>
          <a:solidFill>
            <a:srgbClr val="FFFF66"/>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Maintainability</a:t>
            </a:r>
            <a:endParaRPr lang="en-US" sz="1400" b="1" dirty="0">
              <a:solidFill>
                <a:schemeClr val="bg2"/>
              </a:solidFill>
              <a:latin typeface="Arial Narrow" pitchFamily="34" charset="0"/>
            </a:endParaRPr>
          </a:p>
        </p:txBody>
      </p:sp>
      <p:sp>
        <p:nvSpPr>
          <p:cNvPr id="8" name="AutoShape 8"/>
          <p:cNvSpPr>
            <a:spLocks noChangeArrowheads="1"/>
          </p:cNvSpPr>
          <p:nvPr/>
        </p:nvSpPr>
        <p:spPr bwMode="auto">
          <a:xfrm>
            <a:off x="381000" y="3276600"/>
            <a:ext cx="1295400" cy="457200"/>
          </a:xfrm>
          <a:prstGeom prst="roundRect">
            <a:avLst>
              <a:gd name="adj" fmla="val 16667"/>
            </a:avLst>
          </a:prstGeom>
          <a:solidFill>
            <a:srgbClr val="CCFF99"/>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a:solidFill>
                  <a:schemeClr val="bg2"/>
                </a:solidFill>
                <a:latin typeface="Arial Narrow" pitchFamily="34" charset="0"/>
              </a:rPr>
              <a:t>Affordability</a:t>
            </a:r>
          </a:p>
        </p:txBody>
      </p:sp>
      <p:sp>
        <p:nvSpPr>
          <p:cNvPr id="9" name="AutoShape 9"/>
          <p:cNvSpPr>
            <a:spLocks noChangeArrowheads="1"/>
          </p:cNvSpPr>
          <p:nvPr/>
        </p:nvSpPr>
        <p:spPr bwMode="auto">
          <a:xfrm>
            <a:off x="381000" y="3810000"/>
            <a:ext cx="1295400" cy="457200"/>
          </a:xfrm>
          <a:prstGeom prst="roundRect">
            <a:avLst>
              <a:gd name="adj" fmla="val 16667"/>
            </a:avLst>
          </a:prstGeom>
          <a:solidFill>
            <a:schemeClr val="tx2">
              <a:lumMod val="20000"/>
              <a:lumOff val="80000"/>
            </a:schemeClr>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Interoperability</a:t>
            </a:r>
            <a:endParaRPr lang="en-US" sz="1400" b="1" dirty="0">
              <a:solidFill>
                <a:schemeClr val="bg2"/>
              </a:solidFill>
              <a:latin typeface="Arial Narrow" pitchFamily="34" charset="0"/>
            </a:endParaRPr>
          </a:p>
        </p:txBody>
      </p:sp>
      <p:sp>
        <p:nvSpPr>
          <p:cNvPr id="10" name="AutoShape 10"/>
          <p:cNvSpPr>
            <a:spLocks noChangeArrowheads="1"/>
          </p:cNvSpPr>
          <p:nvPr/>
        </p:nvSpPr>
        <p:spPr bwMode="auto">
          <a:xfrm>
            <a:off x="381000" y="4343400"/>
            <a:ext cx="1295400" cy="457200"/>
          </a:xfrm>
          <a:prstGeom prst="roundRect">
            <a:avLst>
              <a:gd name="adj" fmla="val 16667"/>
            </a:avLst>
          </a:prstGeom>
          <a:solidFill>
            <a:srgbClr val="9999FF"/>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Sustainability</a:t>
            </a:r>
            <a:endParaRPr lang="en-US" sz="1400" b="1" dirty="0">
              <a:solidFill>
                <a:schemeClr val="bg2"/>
              </a:solidFill>
              <a:latin typeface="Arial Narrow" pitchFamily="34" charset="0"/>
            </a:endParaRPr>
          </a:p>
        </p:txBody>
      </p:sp>
      <p:sp>
        <p:nvSpPr>
          <p:cNvPr id="11" name="AutoShape 27"/>
          <p:cNvSpPr>
            <a:spLocks noChangeArrowheads="1"/>
          </p:cNvSpPr>
          <p:nvPr/>
        </p:nvSpPr>
        <p:spPr bwMode="auto">
          <a:xfrm>
            <a:off x="381000" y="4876800"/>
            <a:ext cx="1295400" cy="457200"/>
          </a:xfrm>
          <a:prstGeom prst="roundRect">
            <a:avLst>
              <a:gd name="adj" fmla="val 16667"/>
            </a:avLst>
          </a:prstGeom>
          <a:solidFill>
            <a:srgbClr val="CC99FF"/>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a:solidFill>
                  <a:schemeClr val="bg2"/>
                </a:solidFill>
                <a:latin typeface="Arial Narrow" pitchFamily="34" charset="0"/>
              </a:rPr>
              <a:t>Security</a:t>
            </a:r>
          </a:p>
        </p:txBody>
      </p:sp>
      <p:sp>
        <p:nvSpPr>
          <p:cNvPr id="12" name="AutoShape 27"/>
          <p:cNvSpPr>
            <a:spLocks noChangeArrowheads="1"/>
          </p:cNvSpPr>
          <p:nvPr/>
        </p:nvSpPr>
        <p:spPr bwMode="auto">
          <a:xfrm>
            <a:off x="381000" y="5410200"/>
            <a:ext cx="1295400" cy="457200"/>
          </a:xfrm>
          <a:prstGeom prst="roundRect">
            <a:avLst>
              <a:gd name="adj" fmla="val 16667"/>
            </a:avLst>
          </a:prstGeom>
          <a:solidFill>
            <a:srgbClr val="996633"/>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Portability</a:t>
            </a:r>
            <a:endParaRPr lang="en-US" sz="1400" b="1" dirty="0">
              <a:solidFill>
                <a:schemeClr val="bg2"/>
              </a:solidFill>
              <a:latin typeface="Arial Narrow" pitchFamily="34" charset="0"/>
            </a:endParaRPr>
          </a:p>
        </p:txBody>
      </p:sp>
      <p:sp>
        <p:nvSpPr>
          <p:cNvPr id="13" name="AutoShape 27"/>
          <p:cNvSpPr>
            <a:spLocks noChangeArrowheads="1"/>
          </p:cNvSpPr>
          <p:nvPr/>
        </p:nvSpPr>
        <p:spPr bwMode="auto">
          <a:xfrm>
            <a:off x="381000" y="5943600"/>
            <a:ext cx="1295400" cy="457200"/>
          </a:xfrm>
          <a:prstGeom prst="roundRect">
            <a:avLst>
              <a:gd name="adj" fmla="val 16667"/>
            </a:avLst>
          </a:prstGeom>
          <a:solidFill>
            <a:schemeClr val="bg1">
              <a:lumMod val="60000"/>
              <a:lumOff val="40000"/>
            </a:schemeClr>
          </a:solidFill>
          <a:ln w="952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Findability</a:t>
            </a:r>
            <a:endParaRPr lang="en-US" sz="1400" b="1" dirty="0">
              <a:solidFill>
                <a:schemeClr val="bg2"/>
              </a:solidFill>
              <a:latin typeface="Arial Narrow" pitchFamily="34" charset="0"/>
            </a:endParaRPr>
          </a:p>
        </p:txBody>
      </p:sp>
      <p:sp>
        <p:nvSpPr>
          <p:cNvPr id="14" name="Footer Placeholder 13"/>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86200" y="1524000"/>
            <a:ext cx="4724400" cy="4800600"/>
          </a:xfrm>
        </p:spPr>
        <p:txBody>
          <a:bodyPr/>
          <a:lstStyle/>
          <a:p>
            <a:r>
              <a:rPr lang="en-US" dirty="0" smtClean="0"/>
              <a:t>The </a:t>
            </a:r>
            <a:r>
              <a:rPr lang="en-US" b="1" dirty="0" smtClean="0"/>
              <a:t>quality</a:t>
            </a:r>
            <a:r>
              <a:rPr lang="en-US" dirty="0" smtClean="0"/>
              <a:t> of the fit is driven by the quality of each finger's fit</a:t>
            </a:r>
          </a:p>
          <a:p>
            <a:r>
              <a:rPr lang="en-US" dirty="0" smtClean="0"/>
              <a:t>If one finger doesn’t fit the entire glove has a poor fit</a:t>
            </a:r>
          </a:p>
          <a:p>
            <a:r>
              <a:rPr lang="en-US" dirty="0" smtClean="0"/>
              <a:t>"Quality trees" help us evaluate the overall fitness of a problem and solution</a:t>
            </a:r>
          </a:p>
          <a:p>
            <a:r>
              <a:rPr lang="en-US" dirty="0" smtClean="0"/>
              <a:t>Removes focus on a single dimension</a:t>
            </a:r>
            <a:endParaRPr lang="en-US" dirty="0"/>
          </a:p>
        </p:txBody>
      </p:sp>
      <p:sp>
        <p:nvSpPr>
          <p:cNvPr id="6" name="Title 5"/>
          <p:cNvSpPr>
            <a:spLocks noGrp="1"/>
          </p:cNvSpPr>
          <p:nvPr>
            <p:ph type="title"/>
          </p:nvPr>
        </p:nvSpPr>
        <p:spPr/>
        <p:txBody>
          <a:bodyPr/>
          <a:lstStyle/>
          <a:p>
            <a:r>
              <a:rPr lang="en-US" dirty="0" smtClean="0"/>
              <a:t>Hand in Glove</a:t>
            </a:r>
            <a:endParaRPr lang="en-US" dirty="0"/>
          </a:p>
        </p:txBody>
      </p:sp>
      <p:sp>
        <p:nvSpPr>
          <p:cNvPr id="3" name="Slide Number Placeholder 2"/>
          <p:cNvSpPr>
            <a:spLocks noGrp="1"/>
          </p:cNvSpPr>
          <p:nvPr>
            <p:ph type="sldNum" sz="quarter" idx="10"/>
          </p:nvPr>
        </p:nvSpPr>
        <p:spPr/>
        <p:txBody>
          <a:bodyPr/>
          <a:lstStyle/>
          <a:p>
            <a:fld id="{F5AB3308-7388-4834-8CF3-9219291794E5}" type="slidenum">
              <a:rPr lang="en-US" smtClean="0"/>
              <a:pPr/>
              <a:t>32</a:t>
            </a:fld>
            <a:endParaRPr lang="en-US" dirty="0"/>
          </a:p>
        </p:txBody>
      </p:sp>
      <p:sp>
        <p:nvSpPr>
          <p:cNvPr id="4" name="Footer Placeholder 3"/>
          <p:cNvSpPr>
            <a:spLocks noGrp="1"/>
          </p:cNvSpPr>
          <p:nvPr>
            <p:ph type="ftr" sz="quarter" idx="11"/>
          </p:nvPr>
        </p:nvSpPr>
        <p:spPr/>
        <p:txBody>
          <a:bodyPr/>
          <a:lstStyle/>
          <a:p>
            <a:r>
              <a:rPr lang="en-US" smtClean="0"/>
              <a:t>Kelly-McCreary &amp; Associates</a:t>
            </a:r>
            <a:endParaRPr lang="en-US" dirty="0"/>
          </a:p>
        </p:txBody>
      </p:sp>
      <p:pic>
        <p:nvPicPr>
          <p:cNvPr id="1026" name="Picture 2" descr="http://static.zoovy.com/img/cypherstyles/W555-H720-Bffffff-V1/H/hand_spin_glove_left_palm.jpg"/>
          <p:cNvPicPr>
            <a:picLocks noChangeAspect="1" noChangeArrowheads="1"/>
          </p:cNvPicPr>
          <p:nvPr/>
        </p:nvPicPr>
        <p:blipFill>
          <a:blip r:embed="rId2" cstate="print"/>
          <a:srcRect/>
          <a:stretch>
            <a:fillRect/>
          </a:stretch>
        </p:blipFill>
        <p:spPr bwMode="auto">
          <a:xfrm>
            <a:off x="609600" y="1752600"/>
            <a:ext cx="3171825" cy="4114800"/>
          </a:xfrm>
          <a:prstGeom prst="rect">
            <a:avLst/>
          </a:prstGeom>
          <a:noFill/>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right metaphor</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52236294-1A8B-4220-874E-3669EB5F1201}" type="slidenum">
              <a:rPr lang="en-US" smtClean="0"/>
              <a:pPr>
                <a:defRPr/>
              </a:pPr>
              <a:t>33</a:t>
            </a:fld>
            <a:endParaRPr lang="en-US"/>
          </a:p>
        </p:txBody>
      </p:sp>
      <p:grpSp>
        <p:nvGrpSpPr>
          <p:cNvPr id="17" name="Group 92"/>
          <p:cNvGrpSpPr/>
          <p:nvPr/>
        </p:nvGrpSpPr>
        <p:grpSpPr>
          <a:xfrm>
            <a:off x="7239000" y="2286000"/>
            <a:ext cx="228600" cy="533400"/>
            <a:chOff x="6019800" y="4267200"/>
            <a:chExt cx="228600" cy="533400"/>
          </a:xfrm>
          <a:solidFill>
            <a:schemeClr val="tx1">
              <a:lumMod val="65000"/>
              <a:lumOff val="35000"/>
            </a:schemeClr>
          </a:solidFill>
        </p:grpSpPr>
        <p:sp>
          <p:nvSpPr>
            <p:cNvPr id="94" name="Oval 93"/>
            <p:cNvSpPr/>
            <p:nvPr/>
          </p:nvSpPr>
          <p:spPr>
            <a:xfrm>
              <a:off x="6019800" y="4267200"/>
              <a:ext cx="228600" cy="228600"/>
            </a:xfrm>
            <a:prstGeom prst="ellipse">
              <a:avLst/>
            </a:prstGeom>
            <a:gr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5" name="Trapezoid 94"/>
            <p:cNvSpPr/>
            <p:nvPr/>
          </p:nvSpPr>
          <p:spPr>
            <a:xfrm>
              <a:off x="6019800" y="4495800"/>
              <a:ext cx="228600" cy="304800"/>
            </a:xfrm>
            <a:prstGeom prst="trapezoid">
              <a:avLst/>
            </a:prstGeom>
            <a:gr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grpSp>
        <p:nvGrpSpPr>
          <p:cNvPr id="18" name="Group 89"/>
          <p:cNvGrpSpPr/>
          <p:nvPr/>
        </p:nvGrpSpPr>
        <p:grpSpPr>
          <a:xfrm>
            <a:off x="5943600" y="2286000"/>
            <a:ext cx="228600" cy="533400"/>
            <a:chOff x="6019800" y="4267200"/>
            <a:chExt cx="228600" cy="533400"/>
          </a:xfrm>
          <a:solidFill>
            <a:schemeClr val="tx1">
              <a:lumMod val="65000"/>
              <a:lumOff val="35000"/>
            </a:schemeClr>
          </a:solidFill>
        </p:grpSpPr>
        <p:sp>
          <p:nvSpPr>
            <p:cNvPr id="91" name="Oval 90"/>
            <p:cNvSpPr/>
            <p:nvPr/>
          </p:nvSpPr>
          <p:spPr>
            <a:xfrm>
              <a:off x="6019800" y="4267200"/>
              <a:ext cx="228600" cy="228600"/>
            </a:xfrm>
            <a:prstGeom prst="ellipse">
              <a:avLst/>
            </a:prstGeom>
            <a:gr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2" name="Trapezoid 91"/>
            <p:cNvSpPr/>
            <p:nvPr/>
          </p:nvSpPr>
          <p:spPr>
            <a:xfrm>
              <a:off x="6019800" y="4495800"/>
              <a:ext cx="228600" cy="304800"/>
            </a:xfrm>
            <a:prstGeom prst="trapezoid">
              <a:avLst/>
            </a:prstGeom>
            <a:gr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grpSp>
        <p:nvGrpSpPr>
          <p:cNvPr id="27" name="Group 86"/>
          <p:cNvGrpSpPr/>
          <p:nvPr/>
        </p:nvGrpSpPr>
        <p:grpSpPr>
          <a:xfrm>
            <a:off x="4648200" y="2286000"/>
            <a:ext cx="228600" cy="533400"/>
            <a:chOff x="6019800" y="4267200"/>
            <a:chExt cx="228600" cy="533400"/>
          </a:xfrm>
          <a:solidFill>
            <a:schemeClr val="tx1">
              <a:lumMod val="65000"/>
              <a:lumOff val="35000"/>
            </a:schemeClr>
          </a:solidFill>
        </p:grpSpPr>
        <p:sp>
          <p:nvSpPr>
            <p:cNvPr id="88" name="Oval 87"/>
            <p:cNvSpPr/>
            <p:nvPr/>
          </p:nvSpPr>
          <p:spPr>
            <a:xfrm>
              <a:off x="6019800" y="4267200"/>
              <a:ext cx="228600" cy="228600"/>
            </a:xfrm>
            <a:prstGeom prst="ellipse">
              <a:avLst/>
            </a:prstGeom>
            <a:gr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89" name="Trapezoid 88"/>
            <p:cNvSpPr/>
            <p:nvPr/>
          </p:nvSpPr>
          <p:spPr>
            <a:xfrm>
              <a:off x="6019800" y="4495800"/>
              <a:ext cx="228600" cy="304800"/>
            </a:xfrm>
            <a:prstGeom prst="trapezoid">
              <a:avLst/>
            </a:prstGeom>
            <a:gr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pic>
        <p:nvPicPr>
          <p:cNvPr id="5" name="Picture 3"/>
          <p:cNvPicPr>
            <a:picLocks noChangeAspect="1" noChangeArrowheads="1"/>
          </p:cNvPicPr>
          <p:nvPr/>
        </p:nvPicPr>
        <p:blipFill>
          <a:blip r:embed="rId2" cstate="print"/>
          <a:srcRect/>
          <a:stretch>
            <a:fillRect/>
          </a:stretch>
        </p:blipFill>
        <p:spPr bwMode="auto">
          <a:xfrm>
            <a:off x="609600" y="1905000"/>
            <a:ext cx="3162300" cy="1123950"/>
          </a:xfrm>
          <a:prstGeom prst="rect">
            <a:avLst/>
          </a:prstGeom>
          <a:noFill/>
          <a:ln w="9525">
            <a:noFill/>
            <a:miter lim="800000"/>
            <a:headEnd/>
            <a:tailEnd/>
          </a:ln>
        </p:spPr>
      </p:pic>
      <p:grpSp>
        <p:nvGrpSpPr>
          <p:cNvPr id="37" name="Group 5"/>
          <p:cNvGrpSpPr/>
          <p:nvPr/>
        </p:nvGrpSpPr>
        <p:grpSpPr>
          <a:xfrm>
            <a:off x="2200276" y="3007519"/>
            <a:ext cx="783430" cy="1057275"/>
            <a:chOff x="5638800" y="3046531"/>
            <a:chExt cx="773905" cy="1018263"/>
          </a:xfrm>
        </p:grpSpPr>
        <p:pic>
          <p:nvPicPr>
            <p:cNvPr id="7" name="Picture 4"/>
            <p:cNvPicPr>
              <a:picLocks noChangeAspect="1" noChangeArrowheads="1"/>
            </p:cNvPicPr>
            <p:nvPr/>
          </p:nvPicPr>
          <p:blipFill>
            <a:blip r:embed="rId3" cstate="print"/>
            <a:srcRect t="56140"/>
            <a:stretch>
              <a:fillRect/>
            </a:stretch>
          </p:blipFill>
          <p:spPr bwMode="auto">
            <a:xfrm>
              <a:off x="5638800" y="3046531"/>
              <a:ext cx="773905" cy="477719"/>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t="8991" b="43859"/>
            <a:stretch>
              <a:fillRect/>
            </a:stretch>
          </p:blipFill>
          <p:spPr bwMode="auto">
            <a:xfrm>
              <a:off x="5638800" y="3326605"/>
              <a:ext cx="771525" cy="511969"/>
            </a:xfrm>
            <a:prstGeom prst="rect">
              <a:avLst/>
            </a:prstGeom>
            <a:noFill/>
            <a:ln w="9525">
              <a:noFill/>
              <a:miter lim="800000"/>
              <a:headEnd/>
              <a:tailEnd/>
            </a:ln>
          </p:spPr>
        </p:pic>
        <p:pic>
          <p:nvPicPr>
            <p:cNvPr id="9" name="Picture 4"/>
            <p:cNvPicPr>
              <a:picLocks noChangeAspect="1" noChangeArrowheads="1"/>
            </p:cNvPicPr>
            <p:nvPr/>
          </p:nvPicPr>
          <p:blipFill>
            <a:blip r:embed="rId3" cstate="print"/>
            <a:srcRect l="9877" t="56141" r="50617" b="15789"/>
            <a:stretch>
              <a:fillRect/>
            </a:stretch>
          </p:blipFill>
          <p:spPr bwMode="auto">
            <a:xfrm>
              <a:off x="6057898" y="3048000"/>
              <a:ext cx="304800" cy="304800"/>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t="23026" b="43859"/>
            <a:stretch>
              <a:fillRect/>
            </a:stretch>
          </p:blipFill>
          <p:spPr bwMode="auto">
            <a:xfrm>
              <a:off x="5638800" y="3705225"/>
              <a:ext cx="771525" cy="359569"/>
            </a:xfrm>
            <a:prstGeom prst="rect">
              <a:avLst/>
            </a:prstGeom>
            <a:noFill/>
            <a:ln w="9525">
              <a:noFill/>
              <a:miter lim="800000"/>
              <a:headEnd/>
              <a:tailEnd/>
            </a:ln>
          </p:spPr>
        </p:pic>
      </p:grpSp>
      <p:pic>
        <p:nvPicPr>
          <p:cNvPr id="11" name="Picture 5"/>
          <p:cNvPicPr>
            <a:picLocks noChangeAspect="1" noChangeArrowheads="1"/>
          </p:cNvPicPr>
          <p:nvPr/>
        </p:nvPicPr>
        <p:blipFill>
          <a:blip r:embed="rId4" cstate="print"/>
          <a:srcRect/>
          <a:stretch>
            <a:fillRect/>
          </a:stretch>
        </p:blipFill>
        <p:spPr bwMode="auto">
          <a:xfrm>
            <a:off x="609600" y="4038600"/>
            <a:ext cx="3190875" cy="1095375"/>
          </a:xfrm>
          <a:prstGeom prst="rect">
            <a:avLst/>
          </a:prstGeom>
          <a:noFill/>
          <a:ln w="9525">
            <a:noFill/>
            <a:miter lim="800000"/>
            <a:headEnd/>
            <a:tailEnd/>
          </a:ln>
        </p:spPr>
      </p:pic>
      <p:pic>
        <p:nvPicPr>
          <p:cNvPr id="12" name="Picture 6"/>
          <p:cNvPicPr>
            <a:picLocks noChangeAspect="1" noChangeArrowheads="1"/>
          </p:cNvPicPr>
          <p:nvPr/>
        </p:nvPicPr>
        <p:blipFill>
          <a:blip r:embed="rId5" cstate="print"/>
          <a:srcRect l="-1945"/>
          <a:stretch>
            <a:fillRect/>
          </a:stretch>
        </p:blipFill>
        <p:spPr bwMode="auto">
          <a:xfrm>
            <a:off x="609600" y="2971800"/>
            <a:ext cx="1573068" cy="1095375"/>
          </a:xfrm>
          <a:prstGeom prst="rect">
            <a:avLst/>
          </a:prstGeom>
          <a:noFill/>
          <a:ln w="9525">
            <a:noFill/>
            <a:miter lim="800000"/>
            <a:headEnd/>
            <a:tailEnd/>
          </a:ln>
        </p:spPr>
      </p:pic>
      <p:pic>
        <p:nvPicPr>
          <p:cNvPr id="13" name="Picture 7"/>
          <p:cNvPicPr>
            <a:picLocks noChangeAspect="1" noChangeArrowheads="1"/>
          </p:cNvPicPr>
          <p:nvPr/>
        </p:nvPicPr>
        <p:blipFill>
          <a:blip r:embed="rId6" cstate="print"/>
          <a:srcRect/>
          <a:stretch>
            <a:fillRect/>
          </a:stretch>
        </p:blipFill>
        <p:spPr bwMode="auto">
          <a:xfrm>
            <a:off x="2971800" y="2971800"/>
            <a:ext cx="809625" cy="1076325"/>
          </a:xfrm>
          <a:prstGeom prst="rect">
            <a:avLst/>
          </a:prstGeom>
          <a:noFill/>
          <a:ln w="9525">
            <a:noFill/>
            <a:miter lim="800000"/>
            <a:headEnd/>
            <a:tailEnd/>
          </a:ln>
        </p:spPr>
      </p:pic>
      <p:sp>
        <p:nvSpPr>
          <p:cNvPr id="14" name="Rectangle 13"/>
          <p:cNvSpPr/>
          <p:nvPr/>
        </p:nvSpPr>
        <p:spPr>
          <a:xfrm>
            <a:off x="2133600" y="2926556"/>
            <a:ext cx="914400" cy="118824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bg2"/>
              </a:solidFill>
              <a:latin typeface="Arial Narrow" pitchFamily="34" charset="0"/>
            </a:endParaRPr>
          </a:p>
        </p:txBody>
      </p:sp>
      <p:sp>
        <p:nvSpPr>
          <p:cNvPr id="34" name="Rectangle 33"/>
          <p:cNvSpPr/>
          <p:nvPr/>
        </p:nvSpPr>
        <p:spPr>
          <a:xfrm>
            <a:off x="4191000" y="1981200"/>
            <a:ext cx="1219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Customer A</a:t>
            </a:r>
            <a:endParaRPr lang="en-US" sz="1600" b="1" dirty="0">
              <a:solidFill>
                <a:schemeClr val="tx1"/>
              </a:solidFill>
              <a:latin typeface="Arial Narrow" pitchFamily="34" charset="0"/>
            </a:endParaRPr>
          </a:p>
        </p:txBody>
      </p:sp>
      <p:sp>
        <p:nvSpPr>
          <p:cNvPr id="35" name="Rectangle 34"/>
          <p:cNvSpPr/>
          <p:nvPr/>
        </p:nvSpPr>
        <p:spPr>
          <a:xfrm>
            <a:off x="5486400" y="1981200"/>
            <a:ext cx="1219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Customer B</a:t>
            </a:r>
            <a:endParaRPr lang="en-US" sz="1600" b="1" dirty="0">
              <a:solidFill>
                <a:schemeClr val="tx1"/>
              </a:solidFill>
              <a:latin typeface="Arial Narrow" pitchFamily="34" charset="0"/>
            </a:endParaRPr>
          </a:p>
        </p:txBody>
      </p:sp>
      <p:sp>
        <p:nvSpPr>
          <p:cNvPr id="36" name="Rectangle 35"/>
          <p:cNvSpPr/>
          <p:nvPr/>
        </p:nvSpPr>
        <p:spPr>
          <a:xfrm>
            <a:off x="6781800" y="1981200"/>
            <a:ext cx="1219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rPr>
              <a:t>Customer C</a:t>
            </a:r>
            <a:endParaRPr lang="en-US" sz="1600" b="1" dirty="0">
              <a:solidFill>
                <a:schemeClr val="tx1"/>
              </a:solidFill>
              <a:latin typeface="Arial Narrow" pitchFamily="34" charset="0"/>
            </a:endParaRPr>
          </a:p>
        </p:txBody>
      </p:sp>
      <p:sp>
        <p:nvSpPr>
          <p:cNvPr id="38" name="Rectangle 37"/>
          <p:cNvSpPr/>
          <p:nvPr/>
        </p:nvSpPr>
        <p:spPr>
          <a:xfrm>
            <a:off x="4191000" y="2590800"/>
            <a:ext cx="1219200" cy="3810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bg2"/>
              </a:solidFill>
              <a:latin typeface="Arial Narrow" pitchFamily="34" charset="0"/>
            </a:endParaRPr>
          </a:p>
        </p:txBody>
      </p:sp>
      <p:sp>
        <p:nvSpPr>
          <p:cNvPr id="39" name="Rectangle 38"/>
          <p:cNvSpPr/>
          <p:nvPr/>
        </p:nvSpPr>
        <p:spPr>
          <a:xfrm>
            <a:off x="5486400" y="2590800"/>
            <a:ext cx="1219200" cy="3810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bg2"/>
              </a:solidFill>
              <a:latin typeface="Arial Narrow" pitchFamily="34" charset="0"/>
            </a:endParaRPr>
          </a:p>
        </p:txBody>
      </p:sp>
      <p:sp>
        <p:nvSpPr>
          <p:cNvPr id="40" name="Rectangle 39"/>
          <p:cNvSpPr/>
          <p:nvPr/>
        </p:nvSpPr>
        <p:spPr>
          <a:xfrm>
            <a:off x="6781800" y="2590800"/>
            <a:ext cx="1219200" cy="3810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bg2"/>
              </a:solidFill>
              <a:latin typeface="Arial Narrow" pitchFamily="34" charset="0"/>
            </a:endParaRPr>
          </a:p>
        </p:txBody>
      </p:sp>
      <p:sp>
        <p:nvSpPr>
          <p:cNvPr id="41" name="Rectangle 40"/>
          <p:cNvSpPr/>
          <p:nvPr/>
        </p:nvSpPr>
        <p:spPr>
          <a:xfrm>
            <a:off x="4191000" y="2286000"/>
            <a:ext cx="76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latin typeface="Arial Narrow" pitchFamily="34" charset="0"/>
            </a:endParaRPr>
          </a:p>
        </p:txBody>
      </p:sp>
      <p:sp>
        <p:nvSpPr>
          <p:cNvPr id="42" name="Rectangle 41"/>
          <p:cNvSpPr/>
          <p:nvPr/>
        </p:nvSpPr>
        <p:spPr>
          <a:xfrm>
            <a:off x="5334000" y="2286000"/>
            <a:ext cx="76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latin typeface="Arial Narrow" pitchFamily="34" charset="0"/>
            </a:endParaRPr>
          </a:p>
        </p:txBody>
      </p:sp>
      <p:sp>
        <p:nvSpPr>
          <p:cNvPr id="43" name="Rectangle 42"/>
          <p:cNvSpPr/>
          <p:nvPr/>
        </p:nvSpPr>
        <p:spPr>
          <a:xfrm>
            <a:off x="5486400" y="2286000"/>
            <a:ext cx="76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latin typeface="Arial Narrow" pitchFamily="34" charset="0"/>
            </a:endParaRPr>
          </a:p>
        </p:txBody>
      </p:sp>
      <p:sp>
        <p:nvSpPr>
          <p:cNvPr id="44" name="Rectangle 43"/>
          <p:cNvSpPr/>
          <p:nvPr/>
        </p:nvSpPr>
        <p:spPr>
          <a:xfrm>
            <a:off x="6629400" y="2286000"/>
            <a:ext cx="76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latin typeface="Arial Narrow" pitchFamily="34" charset="0"/>
            </a:endParaRPr>
          </a:p>
        </p:txBody>
      </p:sp>
      <p:sp>
        <p:nvSpPr>
          <p:cNvPr id="45" name="Rectangle 44"/>
          <p:cNvSpPr/>
          <p:nvPr/>
        </p:nvSpPr>
        <p:spPr>
          <a:xfrm>
            <a:off x="6781800" y="2286000"/>
            <a:ext cx="76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latin typeface="Arial Narrow" pitchFamily="34" charset="0"/>
            </a:endParaRPr>
          </a:p>
        </p:txBody>
      </p:sp>
      <p:sp>
        <p:nvSpPr>
          <p:cNvPr id="46" name="Rectangle 45"/>
          <p:cNvSpPr/>
          <p:nvPr/>
        </p:nvSpPr>
        <p:spPr>
          <a:xfrm>
            <a:off x="7924800" y="2286000"/>
            <a:ext cx="76200" cy="304800"/>
          </a:xfrm>
          <a:prstGeom prst="rect">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latin typeface="Arial Narrow" pitchFamily="34" charset="0"/>
            </a:endParaRPr>
          </a:p>
        </p:txBody>
      </p:sp>
      <p:grpSp>
        <p:nvGrpSpPr>
          <p:cNvPr id="47" name="Group 64"/>
          <p:cNvGrpSpPr/>
          <p:nvPr/>
        </p:nvGrpSpPr>
        <p:grpSpPr>
          <a:xfrm>
            <a:off x="4800600" y="2514600"/>
            <a:ext cx="228600" cy="533400"/>
            <a:chOff x="6019800" y="4267200"/>
            <a:chExt cx="228600" cy="533400"/>
          </a:xfrm>
        </p:grpSpPr>
        <p:sp>
          <p:nvSpPr>
            <p:cNvPr id="61" name="Oval 60"/>
            <p:cNvSpPr/>
            <p:nvPr/>
          </p:nvSpPr>
          <p:spPr>
            <a:xfrm>
              <a:off x="6019800" y="42672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2" name="Trapezoid 61"/>
            <p:cNvSpPr/>
            <p:nvPr/>
          </p:nvSpPr>
          <p:spPr>
            <a:xfrm>
              <a:off x="6019800" y="44958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grpSp>
        <p:nvGrpSpPr>
          <p:cNvPr id="56" name="Group 85"/>
          <p:cNvGrpSpPr/>
          <p:nvPr/>
        </p:nvGrpSpPr>
        <p:grpSpPr>
          <a:xfrm>
            <a:off x="6096000" y="2514600"/>
            <a:ext cx="1828800" cy="2133600"/>
            <a:chOff x="5867400" y="2590800"/>
            <a:chExt cx="1828800" cy="2133600"/>
          </a:xfrm>
        </p:grpSpPr>
        <p:grpSp>
          <p:nvGrpSpPr>
            <p:cNvPr id="65" name="Group 36"/>
            <p:cNvGrpSpPr/>
            <p:nvPr/>
          </p:nvGrpSpPr>
          <p:grpSpPr>
            <a:xfrm>
              <a:off x="5867400" y="2590800"/>
              <a:ext cx="762000" cy="1066800"/>
              <a:chOff x="5638800" y="2743200"/>
              <a:chExt cx="762000" cy="1066800"/>
            </a:xfrm>
          </p:grpSpPr>
          <p:sp>
            <p:nvSpPr>
              <p:cNvPr id="15" name="Oval 14"/>
              <p:cNvSpPr/>
              <p:nvPr/>
            </p:nvSpPr>
            <p:spPr>
              <a:xfrm>
                <a:off x="5638800" y="27432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Trapezoid 15"/>
              <p:cNvSpPr/>
              <p:nvPr/>
            </p:nvSpPr>
            <p:spPr>
              <a:xfrm>
                <a:off x="5638800" y="29718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9" name="Oval 18"/>
              <p:cNvSpPr/>
              <p:nvPr/>
            </p:nvSpPr>
            <p:spPr>
              <a:xfrm>
                <a:off x="5715000" y="28194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0" name="Trapezoid 19"/>
              <p:cNvSpPr/>
              <p:nvPr/>
            </p:nvSpPr>
            <p:spPr>
              <a:xfrm>
                <a:off x="5715000" y="30480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1" name="Oval 20"/>
              <p:cNvSpPr/>
              <p:nvPr/>
            </p:nvSpPr>
            <p:spPr>
              <a:xfrm>
                <a:off x="5791200" y="28956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rapezoid 21"/>
              <p:cNvSpPr/>
              <p:nvPr/>
            </p:nvSpPr>
            <p:spPr>
              <a:xfrm>
                <a:off x="5791200" y="31242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3" name="Oval 22"/>
              <p:cNvSpPr/>
              <p:nvPr/>
            </p:nvSpPr>
            <p:spPr>
              <a:xfrm>
                <a:off x="5867400" y="29718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4" name="Trapezoid 23"/>
              <p:cNvSpPr/>
              <p:nvPr/>
            </p:nvSpPr>
            <p:spPr>
              <a:xfrm>
                <a:off x="5867400" y="32004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66" name="Group 26"/>
              <p:cNvGrpSpPr/>
              <p:nvPr/>
            </p:nvGrpSpPr>
            <p:grpSpPr>
              <a:xfrm>
                <a:off x="5943600" y="3048000"/>
                <a:ext cx="228600" cy="533400"/>
                <a:chOff x="6019800" y="3124200"/>
                <a:chExt cx="228600" cy="533400"/>
              </a:xfrm>
            </p:grpSpPr>
            <p:sp>
              <p:nvSpPr>
                <p:cNvPr id="25" name="Oval 24"/>
                <p:cNvSpPr/>
                <p:nvPr/>
              </p:nvSpPr>
              <p:spPr>
                <a:xfrm>
                  <a:off x="6019800" y="31242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6" name="Trapezoid 25"/>
                <p:cNvSpPr/>
                <p:nvPr/>
              </p:nvSpPr>
              <p:spPr>
                <a:xfrm>
                  <a:off x="6019800" y="33528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28" name="Oval 27"/>
              <p:cNvSpPr/>
              <p:nvPr/>
            </p:nvSpPr>
            <p:spPr>
              <a:xfrm>
                <a:off x="6019800" y="31242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9" name="Trapezoid 28"/>
              <p:cNvSpPr/>
              <p:nvPr/>
            </p:nvSpPr>
            <p:spPr>
              <a:xfrm>
                <a:off x="6019800" y="33528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0" name="Oval 29"/>
              <p:cNvSpPr/>
              <p:nvPr/>
            </p:nvSpPr>
            <p:spPr>
              <a:xfrm>
                <a:off x="6096000" y="32004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1" name="Trapezoid 30"/>
              <p:cNvSpPr/>
              <p:nvPr/>
            </p:nvSpPr>
            <p:spPr>
              <a:xfrm>
                <a:off x="6096000" y="34290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2" name="Oval 31"/>
              <p:cNvSpPr/>
              <p:nvPr/>
            </p:nvSpPr>
            <p:spPr>
              <a:xfrm>
                <a:off x="6172200" y="32766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3" name="Trapezoid 32"/>
              <p:cNvSpPr/>
              <p:nvPr/>
            </p:nvSpPr>
            <p:spPr>
              <a:xfrm>
                <a:off x="6172200" y="35052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grpSp>
          <p:nvGrpSpPr>
            <p:cNvPr id="67" name="Group 68"/>
            <p:cNvGrpSpPr/>
            <p:nvPr/>
          </p:nvGrpSpPr>
          <p:grpSpPr>
            <a:xfrm>
              <a:off x="6477000" y="3200400"/>
              <a:ext cx="685800" cy="990600"/>
              <a:chOff x="5486400" y="3733800"/>
              <a:chExt cx="685800" cy="990600"/>
            </a:xfrm>
          </p:grpSpPr>
          <p:sp>
            <p:nvSpPr>
              <p:cNvPr id="48" name="Oval 47"/>
              <p:cNvSpPr/>
              <p:nvPr/>
            </p:nvSpPr>
            <p:spPr>
              <a:xfrm>
                <a:off x="5486400" y="37338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9" name="Trapezoid 48"/>
              <p:cNvSpPr/>
              <p:nvPr/>
            </p:nvSpPr>
            <p:spPr>
              <a:xfrm>
                <a:off x="5486400" y="39624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0" name="Oval 49"/>
              <p:cNvSpPr/>
              <p:nvPr/>
            </p:nvSpPr>
            <p:spPr>
              <a:xfrm>
                <a:off x="5562600" y="38100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1" name="Trapezoid 50"/>
              <p:cNvSpPr/>
              <p:nvPr/>
            </p:nvSpPr>
            <p:spPr>
              <a:xfrm>
                <a:off x="5562600" y="40386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2" name="Oval 51"/>
              <p:cNvSpPr/>
              <p:nvPr/>
            </p:nvSpPr>
            <p:spPr>
              <a:xfrm>
                <a:off x="5638800" y="38862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3" name="Trapezoid 52"/>
              <p:cNvSpPr/>
              <p:nvPr/>
            </p:nvSpPr>
            <p:spPr>
              <a:xfrm>
                <a:off x="5638800" y="41148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4" name="Oval 53"/>
              <p:cNvSpPr/>
              <p:nvPr/>
            </p:nvSpPr>
            <p:spPr>
              <a:xfrm>
                <a:off x="5715000" y="39624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Trapezoid 54"/>
              <p:cNvSpPr/>
              <p:nvPr/>
            </p:nvSpPr>
            <p:spPr>
              <a:xfrm>
                <a:off x="5715000" y="41910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68" name="Group 26"/>
              <p:cNvGrpSpPr/>
              <p:nvPr/>
            </p:nvGrpSpPr>
            <p:grpSpPr>
              <a:xfrm>
                <a:off x="5791200" y="4038600"/>
                <a:ext cx="228600" cy="533400"/>
                <a:chOff x="6019800" y="3124200"/>
                <a:chExt cx="228600" cy="533400"/>
              </a:xfrm>
            </p:grpSpPr>
            <p:sp>
              <p:nvSpPr>
                <p:cNvPr id="63" name="Oval 62"/>
                <p:cNvSpPr/>
                <p:nvPr/>
              </p:nvSpPr>
              <p:spPr>
                <a:xfrm>
                  <a:off x="6019800" y="31242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4" name="Trapezoid 63"/>
                <p:cNvSpPr/>
                <p:nvPr/>
              </p:nvSpPr>
              <p:spPr>
                <a:xfrm>
                  <a:off x="6019800" y="33528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57" name="Oval 56"/>
              <p:cNvSpPr/>
              <p:nvPr/>
            </p:nvSpPr>
            <p:spPr>
              <a:xfrm>
                <a:off x="5867400" y="41148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8" name="Trapezoid 57"/>
              <p:cNvSpPr/>
              <p:nvPr/>
            </p:nvSpPr>
            <p:spPr>
              <a:xfrm>
                <a:off x="5867400" y="43434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9" name="Oval 58"/>
              <p:cNvSpPr/>
              <p:nvPr/>
            </p:nvSpPr>
            <p:spPr>
              <a:xfrm>
                <a:off x="5943600" y="41910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0" name="Trapezoid 59"/>
              <p:cNvSpPr/>
              <p:nvPr/>
            </p:nvSpPr>
            <p:spPr>
              <a:xfrm>
                <a:off x="5943600" y="44196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grpSp>
          <p:nvGrpSpPr>
            <p:cNvPr id="69" name="Group 69"/>
            <p:cNvGrpSpPr/>
            <p:nvPr/>
          </p:nvGrpSpPr>
          <p:grpSpPr>
            <a:xfrm>
              <a:off x="7010400" y="3733800"/>
              <a:ext cx="685800" cy="990600"/>
              <a:chOff x="5486400" y="3733800"/>
              <a:chExt cx="685800" cy="990600"/>
            </a:xfrm>
          </p:grpSpPr>
          <p:sp>
            <p:nvSpPr>
              <p:cNvPr id="71" name="Oval 70"/>
              <p:cNvSpPr/>
              <p:nvPr/>
            </p:nvSpPr>
            <p:spPr>
              <a:xfrm>
                <a:off x="5486400" y="37338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2" name="Trapezoid 71"/>
              <p:cNvSpPr/>
              <p:nvPr/>
            </p:nvSpPr>
            <p:spPr>
              <a:xfrm>
                <a:off x="5486400" y="39624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3" name="Oval 72"/>
              <p:cNvSpPr/>
              <p:nvPr/>
            </p:nvSpPr>
            <p:spPr>
              <a:xfrm>
                <a:off x="5562600" y="38100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4" name="Trapezoid 73"/>
              <p:cNvSpPr/>
              <p:nvPr/>
            </p:nvSpPr>
            <p:spPr>
              <a:xfrm>
                <a:off x="5562600" y="40386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5" name="Oval 74"/>
              <p:cNvSpPr/>
              <p:nvPr/>
            </p:nvSpPr>
            <p:spPr>
              <a:xfrm>
                <a:off x="5638800" y="38862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6" name="Trapezoid 75"/>
              <p:cNvSpPr/>
              <p:nvPr/>
            </p:nvSpPr>
            <p:spPr>
              <a:xfrm>
                <a:off x="5638800" y="41148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7" name="Oval 76"/>
              <p:cNvSpPr/>
              <p:nvPr/>
            </p:nvSpPr>
            <p:spPr>
              <a:xfrm>
                <a:off x="5715000" y="39624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8" name="Trapezoid 77"/>
              <p:cNvSpPr/>
              <p:nvPr/>
            </p:nvSpPr>
            <p:spPr>
              <a:xfrm>
                <a:off x="5715000" y="41910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70" name="Group 26"/>
              <p:cNvGrpSpPr/>
              <p:nvPr/>
            </p:nvGrpSpPr>
            <p:grpSpPr>
              <a:xfrm>
                <a:off x="5791200" y="4038600"/>
                <a:ext cx="228600" cy="533400"/>
                <a:chOff x="6019800" y="3124200"/>
                <a:chExt cx="228600" cy="533400"/>
              </a:xfrm>
            </p:grpSpPr>
            <p:sp>
              <p:nvSpPr>
                <p:cNvPr id="84" name="Oval 83"/>
                <p:cNvSpPr/>
                <p:nvPr/>
              </p:nvSpPr>
              <p:spPr>
                <a:xfrm>
                  <a:off x="6019800" y="31242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85" name="Trapezoid 84"/>
                <p:cNvSpPr/>
                <p:nvPr/>
              </p:nvSpPr>
              <p:spPr>
                <a:xfrm>
                  <a:off x="6019800" y="33528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sp>
            <p:nvSpPr>
              <p:cNvPr id="80" name="Oval 79"/>
              <p:cNvSpPr/>
              <p:nvPr/>
            </p:nvSpPr>
            <p:spPr>
              <a:xfrm>
                <a:off x="5867400" y="41148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81" name="Trapezoid 80"/>
              <p:cNvSpPr/>
              <p:nvPr/>
            </p:nvSpPr>
            <p:spPr>
              <a:xfrm>
                <a:off x="5867400" y="43434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82" name="Oval 81"/>
              <p:cNvSpPr/>
              <p:nvPr/>
            </p:nvSpPr>
            <p:spPr>
              <a:xfrm>
                <a:off x="5943600" y="4191000"/>
                <a:ext cx="228600" cy="228600"/>
              </a:xfrm>
              <a:prstGeom prst="ellipse">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83" name="Trapezoid 82"/>
              <p:cNvSpPr/>
              <p:nvPr/>
            </p:nvSpPr>
            <p:spPr>
              <a:xfrm>
                <a:off x="5943600" y="4419600"/>
                <a:ext cx="228600" cy="304800"/>
              </a:xfrm>
              <a:prstGeom prst="trapezoid">
                <a:avLst/>
              </a:prstGeom>
              <a:solidFill>
                <a:schemeClr val="tx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grpSp>
      <p:cxnSp>
        <p:nvCxnSpPr>
          <p:cNvPr id="97" name="Straight Arrow Connector 96"/>
          <p:cNvCxnSpPr/>
          <p:nvPr/>
        </p:nvCxnSpPr>
        <p:spPr>
          <a:xfrm flipH="1" flipV="1">
            <a:off x="3048000" y="3657600"/>
            <a:ext cx="990600" cy="60960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962400" y="4191000"/>
            <a:ext cx="2819400" cy="1015663"/>
          </a:xfrm>
          <a:prstGeom prst="rect">
            <a:avLst/>
          </a:prstGeom>
          <a:noFill/>
        </p:spPr>
        <p:txBody>
          <a:bodyPr wrap="square" rtlCol="0">
            <a:spAutoFit/>
          </a:bodyPr>
          <a:lstStyle/>
          <a:p>
            <a:r>
              <a:rPr lang="en-US" sz="1200" b="1" dirty="0" smtClean="0">
                <a:solidFill>
                  <a:srgbClr val="0000FF"/>
                </a:solidFill>
                <a:latin typeface="Bradley Hand ITC" pitchFamily="66" charset="0"/>
              </a:rPr>
              <a:t>This customer is running a report that takes a long time to run on a single system.  If we used a NoSQL solution the report would be evenly distributed on all servers and runs in 1/12 the time.</a:t>
            </a:r>
            <a:endParaRPr lang="en-US" sz="1200" b="1" dirty="0">
              <a:solidFill>
                <a:srgbClr val="0000FF"/>
              </a:solidFill>
              <a:latin typeface="Bradley Hand ITC" pitchFamily="66" charset="0"/>
            </a:endParaRPr>
          </a:p>
        </p:txBody>
      </p:sp>
      <p:sp>
        <p:nvSpPr>
          <p:cNvPr id="103" name="TextBox 102"/>
          <p:cNvSpPr txBox="1"/>
          <p:nvPr/>
        </p:nvSpPr>
        <p:spPr>
          <a:xfrm>
            <a:off x="3962400" y="3124200"/>
            <a:ext cx="2286000" cy="830997"/>
          </a:xfrm>
          <a:prstGeom prst="rect">
            <a:avLst/>
          </a:prstGeom>
          <a:noFill/>
        </p:spPr>
        <p:txBody>
          <a:bodyPr wrap="square" rtlCol="0">
            <a:spAutoFit/>
          </a:bodyPr>
          <a:lstStyle/>
          <a:p>
            <a:r>
              <a:rPr lang="en-US" sz="1200" b="1" dirty="0" smtClean="0">
                <a:solidFill>
                  <a:srgbClr val="0000FF"/>
                </a:solidFill>
                <a:latin typeface="Bradley Hand ITC" pitchFamily="66" charset="0"/>
              </a:rPr>
              <a:t>This is like the situation when many people are forced to go to the longest line  even when other agents are not busy.</a:t>
            </a:r>
            <a:endParaRPr lang="en-US" sz="1200" b="1" dirty="0">
              <a:solidFill>
                <a:srgbClr val="0000FF"/>
              </a:solidFill>
              <a:latin typeface="Bradley Hand ITC" pitchFamily="66" charset="0"/>
            </a:endParaRPr>
          </a:p>
        </p:txBody>
      </p:sp>
      <p:sp>
        <p:nvSpPr>
          <p:cNvPr id="105" name="TextBox 104"/>
          <p:cNvSpPr txBox="1"/>
          <p:nvPr/>
        </p:nvSpPr>
        <p:spPr>
          <a:xfrm>
            <a:off x="1371600" y="1600200"/>
            <a:ext cx="1996059" cy="461665"/>
          </a:xfrm>
          <a:prstGeom prst="rect">
            <a:avLst/>
          </a:prstGeom>
          <a:noFill/>
        </p:spPr>
        <p:txBody>
          <a:bodyPr wrap="none" rtlCol="0">
            <a:spAutoFit/>
          </a:bodyPr>
          <a:lstStyle/>
          <a:p>
            <a:r>
              <a:rPr lang="en-US" b="1" dirty="0" smtClean="0">
                <a:solidFill>
                  <a:schemeClr val="bg2"/>
                </a:solidFill>
                <a:latin typeface="Arial Narrow" pitchFamily="34" charset="0"/>
              </a:rPr>
              <a:t>CPU Utilization</a:t>
            </a:r>
            <a:endParaRPr lang="en-US" b="1" dirty="0">
              <a:solidFill>
                <a:schemeClr val="bg2"/>
              </a:solidFill>
              <a:latin typeface="Arial Narrow" pitchFamily="34" charset="0"/>
            </a:endParaRPr>
          </a:p>
        </p:txBody>
      </p:sp>
      <p:sp>
        <p:nvSpPr>
          <p:cNvPr id="96" name="Rounded Rectangle 95"/>
          <p:cNvSpPr/>
          <p:nvPr/>
        </p:nvSpPr>
        <p:spPr>
          <a:xfrm>
            <a:off x="4953000" y="1524000"/>
            <a:ext cx="2133600" cy="38100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latin typeface="Arial Narrow" pitchFamily="34" charset="0"/>
              </a:rPr>
              <a:t>Airline Checkin</a:t>
            </a:r>
          </a:p>
        </p:txBody>
      </p:sp>
      <p:sp>
        <p:nvSpPr>
          <p:cNvPr id="98" name="Footer Placeholder 97"/>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229600" cy="990600"/>
          </a:xfrm>
        </p:spPr>
        <p:txBody>
          <a:bodyPr/>
          <a:lstStyle/>
          <a:p>
            <a:r>
              <a:rPr lang="en-US" dirty="0" smtClean="0"/>
              <a:t>Requirements by threat type (DOS, Injection, Internal, Social Engineering)</a:t>
            </a:r>
            <a:endParaRPr lang="en-US" dirty="0"/>
          </a:p>
        </p:txBody>
      </p:sp>
      <p:sp>
        <p:nvSpPr>
          <p:cNvPr id="3" name="Title 2"/>
          <p:cNvSpPr>
            <a:spLocks noGrp="1"/>
          </p:cNvSpPr>
          <p:nvPr>
            <p:ph type="title"/>
          </p:nvPr>
        </p:nvSpPr>
        <p:spPr/>
        <p:txBody>
          <a:bodyPr/>
          <a:lstStyle/>
          <a:p>
            <a:r>
              <a:rPr lang="en-US" dirty="0" smtClean="0"/>
              <a:t>Change in focus of Security</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cxnSp>
        <p:nvCxnSpPr>
          <p:cNvPr id="6" name="AutoShape 53"/>
          <p:cNvCxnSpPr>
            <a:cxnSpLocks noChangeShapeType="1"/>
            <a:stCxn id="7" idx="3"/>
            <a:endCxn id="10" idx="1"/>
          </p:cNvCxnSpPr>
          <p:nvPr/>
        </p:nvCxnSpPr>
        <p:spPr bwMode="auto">
          <a:xfrm flipV="1">
            <a:off x="2201968" y="3433273"/>
            <a:ext cx="533400" cy="224327"/>
          </a:xfrm>
          <a:prstGeom prst="straightConnector1">
            <a:avLst/>
          </a:prstGeom>
          <a:noFill/>
          <a:ln w="28575">
            <a:solidFill>
              <a:schemeClr val="bg2"/>
            </a:solidFill>
            <a:round/>
            <a:headEnd/>
            <a:tailEnd/>
          </a:ln>
        </p:spPr>
      </p:cxnSp>
      <p:sp>
        <p:nvSpPr>
          <p:cNvPr id="7" name="AutoShape 27"/>
          <p:cNvSpPr>
            <a:spLocks noChangeArrowheads="1"/>
          </p:cNvSpPr>
          <p:nvPr/>
        </p:nvSpPr>
        <p:spPr bwMode="auto">
          <a:xfrm>
            <a:off x="525568" y="3352800"/>
            <a:ext cx="1676400" cy="609600"/>
          </a:xfrm>
          <a:prstGeom prst="roundRect">
            <a:avLst>
              <a:gd name="adj" fmla="val 16667"/>
            </a:avLst>
          </a:prstGeom>
          <a:solidFill>
            <a:srgbClr val="CC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defRPr/>
            </a:pPr>
            <a:r>
              <a:rPr lang="en-US" sz="3200" dirty="0">
                <a:solidFill>
                  <a:schemeClr val="bg2"/>
                </a:solidFill>
              </a:rPr>
              <a:t>Security</a:t>
            </a:r>
          </a:p>
        </p:txBody>
      </p:sp>
      <p:sp>
        <p:nvSpPr>
          <p:cNvPr id="8" name="AutoShape 41"/>
          <p:cNvSpPr>
            <a:spLocks noChangeArrowheads="1"/>
          </p:cNvSpPr>
          <p:nvPr/>
        </p:nvSpPr>
        <p:spPr bwMode="auto">
          <a:xfrm>
            <a:off x="2743200" y="2819400"/>
            <a:ext cx="1820967" cy="313346"/>
          </a:xfrm>
          <a:prstGeom prst="roundRect">
            <a:avLst>
              <a:gd name="adj" fmla="val 16667"/>
            </a:avLst>
          </a:prstGeom>
          <a:solidFill>
            <a:srgbClr val="CC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defRPr/>
            </a:pPr>
            <a:r>
              <a:rPr lang="en-US" sz="1800" dirty="0" smtClean="0">
                <a:solidFill>
                  <a:schemeClr val="bg2"/>
                </a:solidFill>
              </a:rPr>
              <a:t>Authentication</a:t>
            </a:r>
            <a:endParaRPr lang="en-US" sz="1800" dirty="0">
              <a:solidFill>
                <a:schemeClr val="bg2"/>
              </a:solidFill>
            </a:endParaRPr>
          </a:p>
        </p:txBody>
      </p:sp>
      <p:cxnSp>
        <p:nvCxnSpPr>
          <p:cNvPr id="9" name="AutoShape 54"/>
          <p:cNvCxnSpPr>
            <a:cxnSpLocks noChangeShapeType="1"/>
            <a:stCxn id="7" idx="3"/>
            <a:endCxn id="8" idx="1"/>
          </p:cNvCxnSpPr>
          <p:nvPr/>
        </p:nvCxnSpPr>
        <p:spPr bwMode="auto">
          <a:xfrm flipV="1">
            <a:off x="2201968" y="2976073"/>
            <a:ext cx="541232" cy="681527"/>
          </a:xfrm>
          <a:prstGeom prst="straightConnector1">
            <a:avLst/>
          </a:prstGeom>
          <a:noFill/>
          <a:ln w="28575">
            <a:solidFill>
              <a:schemeClr val="bg2"/>
            </a:solidFill>
            <a:round/>
            <a:headEnd/>
            <a:tailEnd/>
          </a:ln>
        </p:spPr>
      </p:cxnSp>
      <p:sp>
        <p:nvSpPr>
          <p:cNvPr id="10" name="AutoShape 58"/>
          <p:cNvSpPr>
            <a:spLocks noChangeArrowheads="1"/>
          </p:cNvSpPr>
          <p:nvPr/>
        </p:nvSpPr>
        <p:spPr bwMode="auto">
          <a:xfrm>
            <a:off x="2735368" y="3276600"/>
            <a:ext cx="1820967" cy="313346"/>
          </a:xfrm>
          <a:prstGeom prst="roundRect">
            <a:avLst>
              <a:gd name="adj" fmla="val 16667"/>
            </a:avLst>
          </a:prstGeom>
          <a:solidFill>
            <a:srgbClr val="CC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defRPr/>
            </a:pPr>
            <a:r>
              <a:rPr lang="en-US" sz="1800" dirty="0" smtClean="0">
                <a:solidFill>
                  <a:schemeClr val="bg2"/>
                </a:solidFill>
              </a:rPr>
              <a:t>Authorization</a:t>
            </a:r>
            <a:endParaRPr lang="en-US" sz="1800" dirty="0">
              <a:solidFill>
                <a:schemeClr val="bg2"/>
              </a:solidFill>
            </a:endParaRPr>
          </a:p>
        </p:txBody>
      </p:sp>
      <p:cxnSp>
        <p:nvCxnSpPr>
          <p:cNvPr id="11" name="AutoShape 59"/>
          <p:cNvCxnSpPr>
            <a:cxnSpLocks noChangeShapeType="1"/>
            <a:stCxn id="7" idx="3"/>
            <a:endCxn id="10" idx="1"/>
          </p:cNvCxnSpPr>
          <p:nvPr/>
        </p:nvCxnSpPr>
        <p:spPr bwMode="auto">
          <a:xfrm flipV="1">
            <a:off x="2201968" y="3433273"/>
            <a:ext cx="533400" cy="224327"/>
          </a:xfrm>
          <a:prstGeom prst="straightConnector1">
            <a:avLst/>
          </a:prstGeom>
          <a:noFill/>
          <a:ln w="28575">
            <a:solidFill>
              <a:schemeClr val="bg2"/>
            </a:solidFill>
            <a:round/>
            <a:headEnd/>
            <a:tailEnd/>
          </a:ln>
        </p:spPr>
      </p:cxnSp>
      <p:sp>
        <p:nvSpPr>
          <p:cNvPr id="17" name="AutoShape 58"/>
          <p:cNvSpPr>
            <a:spLocks noChangeArrowheads="1"/>
          </p:cNvSpPr>
          <p:nvPr/>
        </p:nvSpPr>
        <p:spPr bwMode="auto">
          <a:xfrm>
            <a:off x="2735368" y="3733800"/>
            <a:ext cx="1820967" cy="313346"/>
          </a:xfrm>
          <a:prstGeom prst="roundRect">
            <a:avLst>
              <a:gd name="adj" fmla="val 16667"/>
            </a:avLst>
          </a:prstGeom>
          <a:solidFill>
            <a:srgbClr val="CC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defRPr/>
            </a:pPr>
            <a:r>
              <a:rPr lang="en-US" sz="1800" dirty="0" smtClean="0">
                <a:solidFill>
                  <a:schemeClr val="bg2"/>
                </a:solidFill>
              </a:rPr>
              <a:t>Audit</a:t>
            </a:r>
            <a:endParaRPr lang="en-US" sz="1800" dirty="0">
              <a:solidFill>
                <a:schemeClr val="bg2"/>
              </a:solidFill>
            </a:endParaRPr>
          </a:p>
        </p:txBody>
      </p:sp>
      <p:sp>
        <p:nvSpPr>
          <p:cNvPr id="18" name="AutoShape 58"/>
          <p:cNvSpPr>
            <a:spLocks noChangeArrowheads="1"/>
          </p:cNvSpPr>
          <p:nvPr/>
        </p:nvSpPr>
        <p:spPr bwMode="auto">
          <a:xfrm>
            <a:off x="2735368" y="4191000"/>
            <a:ext cx="1820967" cy="313346"/>
          </a:xfrm>
          <a:prstGeom prst="roundRect">
            <a:avLst>
              <a:gd name="adj" fmla="val 16667"/>
            </a:avLst>
          </a:prstGeom>
          <a:solidFill>
            <a:srgbClr val="CC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defRPr/>
            </a:pPr>
            <a:r>
              <a:rPr lang="en-US" sz="1800" dirty="0" smtClean="0">
                <a:solidFill>
                  <a:schemeClr val="bg2"/>
                </a:solidFill>
              </a:rPr>
              <a:t>Encryption</a:t>
            </a:r>
            <a:endParaRPr lang="en-US" sz="1800" dirty="0">
              <a:solidFill>
                <a:schemeClr val="bg2"/>
              </a:solidFill>
            </a:endParaRPr>
          </a:p>
        </p:txBody>
      </p:sp>
      <p:cxnSp>
        <p:nvCxnSpPr>
          <p:cNvPr id="22" name="AutoShape 59"/>
          <p:cNvCxnSpPr>
            <a:cxnSpLocks noChangeShapeType="1"/>
            <a:stCxn id="7" idx="3"/>
            <a:endCxn id="17" idx="1"/>
          </p:cNvCxnSpPr>
          <p:nvPr/>
        </p:nvCxnSpPr>
        <p:spPr bwMode="auto">
          <a:xfrm>
            <a:off x="2201968" y="3657600"/>
            <a:ext cx="533400" cy="232873"/>
          </a:xfrm>
          <a:prstGeom prst="straightConnector1">
            <a:avLst/>
          </a:prstGeom>
          <a:noFill/>
          <a:ln w="28575">
            <a:solidFill>
              <a:schemeClr val="bg2"/>
            </a:solidFill>
            <a:round/>
            <a:headEnd/>
            <a:tailEnd/>
          </a:ln>
        </p:spPr>
      </p:cxnSp>
      <p:cxnSp>
        <p:nvCxnSpPr>
          <p:cNvPr id="24" name="AutoShape 59"/>
          <p:cNvCxnSpPr>
            <a:cxnSpLocks noChangeShapeType="1"/>
            <a:stCxn id="7" idx="3"/>
            <a:endCxn id="18" idx="1"/>
          </p:cNvCxnSpPr>
          <p:nvPr/>
        </p:nvCxnSpPr>
        <p:spPr bwMode="auto">
          <a:xfrm>
            <a:off x="2201968" y="3657600"/>
            <a:ext cx="533400" cy="690073"/>
          </a:xfrm>
          <a:prstGeom prst="straightConnector1">
            <a:avLst/>
          </a:prstGeom>
          <a:noFill/>
          <a:ln w="28575">
            <a:solidFill>
              <a:schemeClr val="bg2"/>
            </a:solidFill>
            <a:round/>
            <a:headEnd/>
            <a:tailEnd/>
          </a:ln>
        </p:spPr>
      </p:cxnSp>
      <p:sp>
        <p:nvSpPr>
          <p:cNvPr id="31" name="TextBox 30"/>
          <p:cNvSpPr txBox="1"/>
          <p:nvPr/>
        </p:nvSpPr>
        <p:spPr>
          <a:xfrm>
            <a:off x="4724400" y="2835532"/>
            <a:ext cx="3124200" cy="338554"/>
          </a:xfrm>
          <a:prstGeom prst="rect">
            <a:avLst/>
          </a:prstGeom>
        </p:spPr>
        <p:txBody>
          <a:bodyPr wrap="square" rtlCol="0" anchor="ctr">
            <a:spAutoFit/>
          </a:bodyPr>
          <a:lstStyle/>
          <a:p>
            <a:pPr marL="342900" marR="0" indent="-342900" defTabSz="914400" rtl="0" eaLnBrk="0" fontAlgn="base" latinLnBrk="0" hangingPunct="0">
              <a:lnSpc>
                <a:spcPct val="100000"/>
              </a:lnSpc>
              <a:spcBef>
                <a:spcPct val="20000"/>
              </a:spcBef>
              <a:spcAft>
                <a:spcPct val="0"/>
              </a:spcAft>
              <a:buClrTx/>
              <a:buSzTx/>
              <a:tabLst/>
            </a:pPr>
            <a:r>
              <a:rPr lang="en-US" sz="1600" kern="0" dirty="0" smtClean="0">
                <a:solidFill>
                  <a:schemeClr val="bg2"/>
                </a:solidFill>
                <a:latin typeface="Arial Narrow" pitchFamily="34" charset="0"/>
                <a:ea typeface="Arial" charset="0"/>
                <a:cs typeface="Arial"/>
              </a:rPr>
              <a:t>Validating users</a:t>
            </a:r>
          </a:p>
        </p:txBody>
      </p:sp>
      <p:sp>
        <p:nvSpPr>
          <p:cNvPr id="32" name="TextBox 31"/>
          <p:cNvSpPr txBox="1"/>
          <p:nvPr/>
        </p:nvSpPr>
        <p:spPr>
          <a:xfrm>
            <a:off x="4724400" y="3307378"/>
            <a:ext cx="3124200" cy="338554"/>
          </a:xfrm>
          <a:prstGeom prst="rect">
            <a:avLst/>
          </a:prstGeom>
        </p:spPr>
        <p:txBody>
          <a:bodyPr wrap="square" rtlCol="0" anchor="ctr">
            <a:spAutoFit/>
          </a:bodyPr>
          <a:lstStyle/>
          <a:p>
            <a:pPr marL="342900" marR="0" indent="-342900" defTabSz="914400" rtl="0" eaLnBrk="0" fontAlgn="base" latinLnBrk="0" hangingPunct="0">
              <a:lnSpc>
                <a:spcPct val="100000"/>
              </a:lnSpc>
              <a:spcBef>
                <a:spcPct val="20000"/>
              </a:spcBef>
              <a:spcAft>
                <a:spcPct val="0"/>
              </a:spcAft>
              <a:buClrTx/>
              <a:buSzTx/>
              <a:tabLst/>
            </a:pPr>
            <a:r>
              <a:rPr lang="en-US" sz="1600" kern="0" dirty="0" smtClean="0">
                <a:solidFill>
                  <a:schemeClr val="bg2"/>
                </a:solidFill>
                <a:latin typeface="Arial Narrow" pitchFamily="34" charset="0"/>
                <a:ea typeface="Arial" charset="0"/>
                <a:cs typeface="Arial"/>
              </a:rPr>
              <a:t>Granting access rights to resources</a:t>
            </a:r>
          </a:p>
        </p:txBody>
      </p:sp>
      <p:sp>
        <p:nvSpPr>
          <p:cNvPr id="33" name="TextBox 32"/>
          <p:cNvSpPr txBox="1"/>
          <p:nvPr/>
        </p:nvSpPr>
        <p:spPr>
          <a:xfrm>
            <a:off x="4724400" y="3688378"/>
            <a:ext cx="3200400" cy="338554"/>
          </a:xfrm>
          <a:prstGeom prst="rect">
            <a:avLst/>
          </a:prstGeom>
        </p:spPr>
        <p:txBody>
          <a:bodyPr wrap="square" rtlCol="0" anchor="ctr">
            <a:spAutoFit/>
          </a:bodyPr>
          <a:lstStyle/>
          <a:p>
            <a:pPr marL="342900" marR="0" indent="-342900" defTabSz="914400" rtl="0" eaLnBrk="0" fontAlgn="base" latinLnBrk="0" hangingPunct="0">
              <a:lnSpc>
                <a:spcPct val="100000"/>
              </a:lnSpc>
              <a:spcBef>
                <a:spcPct val="20000"/>
              </a:spcBef>
              <a:spcAft>
                <a:spcPct val="0"/>
              </a:spcAft>
              <a:buClrTx/>
              <a:buSzTx/>
              <a:tabLst/>
            </a:pPr>
            <a:r>
              <a:rPr lang="en-US" sz="1600" kern="0" dirty="0" smtClean="0">
                <a:solidFill>
                  <a:schemeClr val="bg2"/>
                </a:solidFill>
                <a:latin typeface="Arial Narrow" pitchFamily="34" charset="0"/>
                <a:ea typeface="Arial" charset="0"/>
                <a:cs typeface="Arial"/>
              </a:rPr>
              <a:t>Who changed what and when</a:t>
            </a:r>
          </a:p>
        </p:txBody>
      </p:sp>
      <p:sp>
        <p:nvSpPr>
          <p:cNvPr id="34" name="TextBox 33"/>
          <p:cNvSpPr txBox="1"/>
          <p:nvPr/>
        </p:nvSpPr>
        <p:spPr>
          <a:xfrm>
            <a:off x="4724400" y="4145578"/>
            <a:ext cx="3276859" cy="338554"/>
          </a:xfrm>
          <a:prstGeom prst="rect">
            <a:avLst/>
          </a:prstGeom>
        </p:spPr>
        <p:txBody>
          <a:bodyPr wrap="none" rtlCol="0" anchor="ctr">
            <a:spAutoFit/>
          </a:bodyPr>
          <a:lstStyle/>
          <a:p>
            <a:pPr marL="342900" marR="0" indent="-342900" defTabSz="914400" rtl="0" eaLnBrk="0" fontAlgn="base" latinLnBrk="0" hangingPunct="0">
              <a:lnSpc>
                <a:spcPct val="100000"/>
              </a:lnSpc>
              <a:spcBef>
                <a:spcPct val="20000"/>
              </a:spcBef>
              <a:spcAft>
                <a:spcPct val="0"/>
              </a:spcAft>
              <a:buClrTx/>
              <a:buSzTx/>
              <a:tabLst/>
            </a:pPr>
            <a:r>
              <a:rPr lang="en-US" sz="1600" kern="0" dirty="0" smtClean="0">
                <a:solidFill>
                  <a:schemeClr val="bg2"/>
                </a:solidFill>
                <a:latin typeface="Arial Narrow" pitchFamily="34" charset="0"/>
                <a:ea typeface="Arial" charset="0"/>
                <a:cs typeface="Arial"/>
              </a:rPr>
              <a:t>Encrypting/signing data within a database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495800"/>
            <a:ext cx="8229600" cy="1828800"/>
          </a:xfrm>
        </p:spPr>
        <p:txBody>
          <a:bodyPr/>
          <a:lstStyle/>
          <a:p>
            <a:r>
              <a:rPr lang="en-US" dirty="0" smtClean="0"/>
              <a:t>The ability to share code between other NoSQL databases (even within the same type) is </a:t>
            </a:r>
            <a:r>
              <a:rPr lang="en-US" b="1" dirty="0" smtClean="0"/>
              <a:t>very</a:t>
            </a:r>
            <a:r>
              <a:rPr lang="en-US" dirty="0" smtClean="0"/>
              <a:t> limited</a:t>
            </a:r>
            <a:endParaRPr lang="en-US" dirty="0"/>
          </a:p>
        </p:txBody>
      </p:sp>
      <p:sp>
        <p:nvSpPr>
          <p:cNvPr id="3" name="Title 2"/>
          <p:cNvSpPr>
            <a:spLocks noGrp="1"/>
          </p:cNvSpPr>
          <p:nvPr>
            <p:ph type="title"/>
          </p:nvPr>
        </p:nvSpPr>
        <p:spPr/>
        <p:txBody>
          <a:bodyPr/>
          <a:lstStyle/>
          <a:p>
            <a:r>
              <a:rPr lang="en-US" dirty="0" smtClean="0"/>
              <a:t>The Big Problem: Standards</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cxnSp>
        <p:nvCxnSpPr>
          <p:cNvPr id="6" name="AutoShape 53"/>
          <p:cNvCxnSpPr>
            <a:cxnSpLocks noChangeShapeType="1"/>
            <a:stCxn id="7" idx="3"/>
            <a:endCxn id="10" idx="1"/>
          </p:cNvCxnSpPr>
          <p:nvPr/>
        </p:nvCxnSpPr>
        <p:spPr bwMode="auto">
          <a:xfrm flipV="1">
            <a:off x="2354368" y="2595073"/>
            <a:ext cx="533400" cy="224327"/>
          </a:xfrm>
          <a:prstGeom prst="straightConnector1">
            <a:avLst/>
          </a:prstGeom>
          <a:noFill/>
          <a:ln w="28575">
            <a:solidFill>
              <a:schemeClr val="bg2"/>
            </a:solidFill>
            <a:round/>
            <a:headEnd/>
            <a:tailEnd/>
          </a:ln>
        </p:spPr>
      </p:cxnSp>
      <p:sp>
        <p:nvSpPr>
          <p:cNvPr id="7" name="AutoShape 27"/>
          <p:cNvSpPr>
            <a:spLocks noChangeArrowheads="1"/>
          </p:cNvSpPr>
          <p:nvPr/>
        </p:nvSpPr>
        <p:spPr bwMode="auto">
          <a:xfrm>
            <a:off x="381000" y="2514600"/>
            <a:ext cx="1973368" cy="609600"/>
          </a:xfrm>
          <a:prstGeom prst="roundRect">
            <a:avLst>
              <a:gd name="adj" fmla="val 16667"/>
            </a:avLst>
          </a:prstGeom>
          <a:solidFill>
            <a:srgbClr val="FFCC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defRPr/>
            </a:pPr>
            <a:r>
              <a:rPr lang="en-US" sz="3200" dirty="0" smtClean="0">
                <a:solidFill>
                  <a:schemeClr val="bg2"/>
                </a:solidFill>
              </a:rPr>
              <a:t>Portability</a:t>
            </a:r>
            <a:endParaRPr lang="en-US" sz="3200" dirty="0">
              <a:solidFill>
                <a:schemeClr val="bg2"/>
              </a:solidFill>
            </a:endParaRPr>
          </a:p>
        </p:txBody>
      </p:sp>
      <p:sp>
        <p:nvSpPr>
          <p:cNvPr id="8" name="AutoShape 41"/>
          <p:cNvSpPr>
            <a:spLocks noChangeArrowheads="1"/>
          </p:cNvSpPr>
          <p:nvPr/>
        </p:nvSpPr>
        <p:spPr bwMode="auto">
          <a:xfrm>
            <a:off x="2895600" y="1981200"/>
            <a:ext cx="1820967" cy="313346"/>
          </a:xfrm>
          <a:prstGeom prst="roundRect">
            <a:avLst>
              <a:gd name="adj" fmla="val 16667"/>
            </a:avLst>
          </a:prstGeom>
          <a:solidFill>
            <a:srgbClr val="FFCC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defRPr/>
            </a:pPr>
            <a:r>
              <a:rPr lang="en-US" sz="1800" dirty="0" smtClean="0">
                <a:solidFill>
                  <a:schemeClr val="bg2"/>
                </a:solidFill>
              </a:rPr>
              <a:t>Port to other DB</a:t>
            </a:r>
            <a:endParaRPr lang="en-US" sz="1800" dirty="0">
              <a:solidFill>
                <a:schemeClr val="bg2"/>
              </a:solidFill>
            </a:endParaRPr>
          </a:p>
        </p:txBody>
      </p:sp>
      <p:cxnSp>
        <p:nvCxnSpPr>
          <p:cNvPr id="9" name="AutoShape 54"/>
          <p:cNvCxnSpPr>
            <a:cxnSpLocks noChangeShapeType="1"/>
            <a:stCxn id="7" idx="3"/>
            <a:endCxn id="8" idx="1"/>
          </p:cNvCxnSpPr>
          <p:nvPr/>
        </p:nvCxnSpPr>
        <p:spPr bwMode="auto">
          <a:xfrm flipV="1">
            <a:off x="2354368" y="2137873"/>
            <a:ext cx="541232" cy="681527"/>
          </a:xfrm>
          <a:prstGeom prst="straightConnector1">
            <a:avLst/>
          </a:prstGeom>
          <a:noFill/>
          <a:ln w="28575">
            <a:solidFill>
              <a:schemeClr val="bg2"/>
            </a:solidFill>
            <a:round/>
            <a:headEnd/>
            <a:tailEnd/>
          </a:ln>
        </p:spPr>
      </p:cxnSp>
      <p:sp>
        <p:nvSpPr>
          <p:cNvPr id="10" name="AutoShape 58"/>
          <p:cNvSpPr>
            <a:spLocks noChangeArrowheads="1"/>
          </p:cNvSpPr>
          <p:nvPr/>
        </p:nvSpPr>
        <p:spPr bwMode="auto">
          <a:xfrm>
            <a:off x="2887768" y="2438400"/>
            <a:ext cx="1820967" cy="313346"/>
          </a:xfrm>
          <a:prstGeom prst="roundRect">
            <a:avLst>
              <a:gd name="adj" fmla="val 16667"/>
            </a:avLst>
          </a:prstGeom>
          <a:solidFill>
            <a:srgbClr val="FFCC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defRPr/>
            </a:pPr>
            <a:r>
              <a:rPr lang="en-US" sz="1800" dirty="0" smtClean="0">
                <a:solidFill>
                  <a:schemeClr val="bg2"/>
                </a:solidFill>
              </a:rPr>
              <a:t>Share code</a:t>
            </a:r>
            <a:endParaRPr lang="en-US" sz="1800" dirty="0">
              <a:solidFill>
                <a:schemeClr val="bg2"/>
              </a:solidFill>
            </a:endParaRPr>
          </a:p>
        </p:txBody>
      </p:sp>
      <p:cxnSp>
        <p:nvCxnSpPr>
          <p:cNvPr id="11" name="AutoShape 59"/>
          <p:cNvCxnSpPr>
            <a:cxnSpLocks noChangeShapeType="1"/>
            <a:stCxn id="7" idx="3"/>
            <a:endCxn id="10" idx="1"/>
          </p:cNvCxnSpPr>
          <p:nvPr/>
        </p:nvCxnSpPr>
        <p:spPr bwMode="auto">
          <a:xfrm flipV="1">
            <a:off x="2354368" y="2595073"/>
            <a:ext cx="533400" cy="224327"/>
          </a:xfrm>
          <a:prstGeom prst="straightConnector1">
            <a:avLst/>
          </a:prstGeom>
          <a:noFill/>
          <a:ln w="28575">
            <a:solidFill>
              <a:schemeClr val="bg2"/>
            </a:solidFill>
            <a:round/>
            <a:headEnd/>
            <a:tailEnd/>
          </a:ln>
        </p:spPr>
      </p:cxnSp>
      <p:sp>
        <p:nvSpPr>
          <p:cNvPr id="12" name="AutoShape 58"/>
          <p:cNvSpPr>
            <a:spLocks noChangeArrowheads="1"/>
          </p:cNvSpPr>
          <p:nvPr/>
        </p:nvSpPr>
        <p:spPr bwMode="auto">
          <a:xfrm>
            <a:off x="2887768" y="2895600"/>
            <a:ext cx="1820967" cy="313346"/>
          </a:xfrm>
          <a:prstGeom prst="roundRect">
            <a:avLst>
              <a:gd name="adj" fmla="val 16667"/>
            </a:avLst>
          </a:prstGeom>
          <a:solidFill>
            <a:srgbClr val="FFCC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defRPr/>
            </a:pPr>
            <a:r>
              <a:rPr lang="en-US" sz="1800" dirty="0" smtClean="0">
                <a:solidFill>
                  <a:schemeClr val="bg2"/>
                </a:solidFill>
              </a:rPr>
              <a:t>Reuse</a:t>
            </a:r>
            <a:endParaRPr lang="en-US" sz="1800" dirty="0">
              <a:solidFill>
                <a:schemeClr val="bg2"/>
              </a:solidFill>
            </a:endParaRPr>
          </a:p>
        </p:txBody>
      </p:sp>
      <p:sp>
        <p:nvSpPr>
          <p:cNvPr id="13" name="AutoShape 58"/>
          <p:cNvSpPr>
            <a:spLocks noChangeArrowheads="1"/>
          </p:cNvSpPr>
          <p:nvPr/>
        </p:nvSpPr>
        <p:spPr bwMode="auto">
          <a:xfrm>
            <a:off x="2887768" y="3352800"/>
            <a:ext cx="1820967" cy="313346"/>
          </a:xfrm>
          <a:prstGeom prst="roundRect">
            <a:avLst>
              <a:gd name="adj" fmla="val 16667"/>
            </a:avLst>
          </a:prstGeom>
          <a:solidFill>
            <a:srgbClr val="FFCC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defRPr/>
            </a:pPr>
            <a:r>
              <a:rPr lang="en-US" sz="1800" dirty="0" smtClean="0">
                <a:solidFill>
                  <a:schemeClr val="bg2"/>
                </a:solidFill>
              </a:rPr>
              <a:t>Training</a:t>
            </a:r>
            <a:endParaRPr lang="en-US" sz="1800" dirty="0">
              <a:solidFill>
                <a:schemeClr val="bg2"/>
              </a:solidFill>
            </a:endParaRPr>
          </a:p>
        </p:txBody>
      </p:sp>
      <p:cxnSp>
        <p:nvCxnSpPr>
          <p:cNvPr id="14" name="AutoShape 59"/>
          <p:cNvCxnSpPr>
            <a:cxnSpLocks noChangeShapeType="1"/>
            <a:stCxn id="7" idx="3"/>
            <a:endCxn id="12" idx="1"/>
          </p:cNvCxnSpPr>
          <p:nvPr/>
        </p:nvCxnSpPr>
        <p:spPr bwMode="auto">
          <a:xfrm>
            <a:off x="2354368" y="2819400"/>
            <a:ext cx="533400" cy="232873"/>
          </a:xfrm>
          <a:prstGeom prst="straightConnector1">
            <a:avLst/>
          </a:prstGeom>
          <a:noFill/>
          <a:ln w="28575">
            <a:solidFill>
              <a:schemeClr val="bg2"/>
            </a:solidFill>
            <a:round/>
            <a:headEnd/>
            <a:tailEnd/>
          </a:ln>
        </p:spPr>
      </p:cxnSp>
      <p:cxnSp>
        <p:nvCxnSpPr>
          <p:cNvPr id="15" name="AutoShape 59"/>
          <p:cNvCxnSpPr>
            <a:cxnSpLocks noChangeShapeType="1"/>
            <a:stCxn id="7" idx="3"/>
            <a:endCxn id="13" idx="1"/>
          </p:cNvCxnSpPr>
          <p:nvPr/>
        </p:nvCxnSpPr>
        <p:spPr bwMode="auto">
          <a:xfrm>
            <a:off x="2354368" y="2819400"/>
            <a:ext cx="533400" cy="690073"/>
          </a:xfrm>
          <a:prstGeom prst="straightConnector1">
            <a:avLst/>
          </a:prstGeom>
          <a:noFill/>
          <a:ln w="28575">
            <a:solidFill>
              <a:schemeClr val="bg2"/>
            </a:solidFill>
            <a:round/>
            <a:headEnd/>
            <a:tailEnd/>
          </a:ln>
        </p:spPr>
      </p:cxnSp>
      <p:sp>
        <p:nvSpPr>
          <p:cNvPr id="16" name="TextBox 15"/>
          <p:cNvSpPr txBox="1"/>
          <p:nvPr/>
        </p:nvSpPr>
        <p:spPr>
          <a:xfrm>
            <a:off x="4800600" y="1981200"/>
            <a:ext cx="4191000" cy="338554"/>
          </a:xfrm>
          <a:prstGeom prst="rect">
            <a:avLst/>
          </a:prstGeom>
        </p:spPr>
        <p:txBody>
          <a:bodyPr wrap="square" rtlCol="0" anchor="ctr">
            <a:spAutoFit/>
          </a:bodyPr>
          <a:lstStyle/>
          <a:p>
            <a:pPr marL="342900" marR="0" indent="-342900" defTabSz="914400" rtl="0" eaLnBrk="0" fontAlgn="base" latinLnBrk="0" hangingPunct="0">
              <a:lnSpc>
                <a:spcPct val="100000"/>
              </a:lnSpc>
              <a:spcBef>
                <a:spcPct val="20000"/>
              </a:spcBef>
              <a:spcAft>
                <a:spcPct val="0"/>
              </a:spcAft>
              <a:buClrTx/>
              <a:buSzTx/>
              <a:tabLst/>
            </a:pPr>
            <a:r>
              <a:rPr lang="en-US" sz="1600" kern="0" dirty="0" smtClean="0">
                <a:solidFill>
                  <a:schemeClr val="bg2"/>
                </a:solidFill>
                <a:latin typeface="Arial Narrow" pitchFamily="34" charset="0"/>
                <a:ea typeface="Arial" charset="0"/>
                <a:cs typeface="Arial"/>
              </a:rPr>
              <a:t>Ability to port applications to other NoSQL databases</a:t>
            </a:r>
          </a:p>
        </p:txBody>
      </p:sp>
      <p:sp>
        <p:nvSpPr>
          <p:cNvPr id="17" name="TextBox 16"/>
          <p:cNvSpPr txBox="1"/>
          <p:nvPr/>
        </p:nvSpPr>
        <p:spPr>
          <a:xfrm>
            <a:off x="4876800" y="2469178"/>
            <a:ext cx="3657600" cy="338554"/>
          </a:xfrm>
          <a:prstGeom prst="rect">
            <a:avLst/>
          </a:prstGeom>
        </p:spPr>
        <p:txBody>
          <a:bodyPr wrap="square" rtlCol="0" anchor="ctr">
            <a:spAutoFit/>
          </a:bodyPr>
          <a:lstStyle/>
          <a:p>
            <a:pPr marL="342900" marR="0" indent="-342900" defTabSz="914400" rtl="0" eaLnBrk="0" fontAlgn="base" latinLnBrk="0" hangingPunct="0">
              <a:lnSpc>
                <a:spcPct val="100000"/>
              </a:lnSpc>
              <a:spcBef>
                <a:spcPct val="20000"/>
              </a:spcBef>
              <a:spcAft>
                <a:spcPct val="0"/>
              </a:spcAft>
              <a:buClrTx/>
              <a:buSzTx/>
              <a:tabLst/>
            </a:pPr>
            <a:r>
              <a:rPr lang="en-US" sz="1600" kern="0" dirty="0" smtClean="0">
                <a:solidFill>
                  <a:schemeClr val="bg2"/>
                </a:solidFill>
                <a:latin typeface="Arial Narrow" pitchFamily="34" charset="0"/>
                <a:ea typeface="Arial" charset="0"/>
                <a:cs typeface="Arial"/>
              </a:rPr>
              <a:t>Ability to share code with other databases</a:t>
            </a:r>
          </a:p>
        </p:txBody>
      </p:sp>
      <p:sp>
        <p:nvSpPr>
          <p:cNvPr id="18" name="TextBox 17"/>
          <p:cNvSpPr txBox="1"/>
          <p:nvPr/>
        </p:nvSpPr>
        <p:spPr>
          <a:xfrm>
            <a:off x="4876800" y="2850178"/>
            <a:ext cx="3657600" cy="338554"/>
          </a:xfrm>
          <a:prstGeom prst="rect">
            <a:avLst/>
          </a:prstGeom>
        </p:spPr>
        <p:txBody>
          <a:bodyPr wrap="square" rtlCol="0" anchor="ctr">
            <a:spAutoFit/>
          </a:bodyPr>
          <a:lstStyle/>
          <a:p>
            <a:pPr marL="342900" marR="0" indent="-342900" defTabSz="914400" rtl="0" eaLnBrk="0" fontAlgn="base" latinLnBrk="0" hangingPunct="0">
              <a:lnSpc>
                <a:spcPct val="100000"/>
              </a:lnSpc>
              <a:spcBef>
                <a:spcPct val="20000"/>
              </a:spcBef>
              <a:spcAft>
                <a:spcPct val="0"/>
              </a:spcAft>
              <a:buClrTx/>
              <a:buSzTx/>
              <a:tabLst/>
            </a:pPr>
            <a:r>
              <a:rPr lang="en-US" sz="1600" kern="0" dirty="0" smtClean="0">
                <a:solidFill>
                  <a:schemeClr val="bg2"/>
                </a:solidFill>
                <a:latin typeface="Arial Narrow" pitchFamily="34" charset="0"/>
                <a:ea typeface="Arial" charset="0"/>
                <a:cs typeface="Arial"/>
              </a:rPr>
              <a:t>Ability to reuse code from other databases</a:t>
            </a:r>
          </a:p>
        </p:txBody>
      </p:sp>
      <p:sp>
        <p:nvSpPr>
          <p:cNvPr id="19" name="TextBox 18"/>
          <p:cNvSpPr txBox="1"/>
          <p:nvPr/>
        </p:nvSpPr>
        <p:spPr>
          <a:xfrm>
            <a:off x="4876800" y="3307378"/>
            <a:ext cx="3509294" cy="338554"/>
          </a:xfrm>
          <a:prstGeom prst="rect">
            <a:avLst/>
          </a:prstGeom>
        </p:spPr>
        <p:txBody>
          <a:bodyPr wrap="none" rtlCol="0" anchor="ctr">
            <a:spAutoFit/>
          </a:bodyPr>
          <a:lstStyle/>
          <a:p>
            <a:pPr marL="342900" marR="0" indent="-342900" defTabSz="914400" rtl="0" eaLnBrk="0" fontAlgn="base" latinLnBrk="0" hangingPunct="0">
              <a:lnSpc>
                <a:spcPct val="100000"/>
              </a:lnSpc>
              <a:spcBef>
                <a:spcPct val="20000"/>
              </a:spcBef>
              <a:spcAft>
                <a:spcPct val="0"/>
              </a:spcAft>
              <a:buClrTx/>
              <a:buSzTx/>
              <a:tabLst/>
            </a:pPr>
            <a:r>
              <a:rPr lang="en-US" sz="1600" kern="0" dirty="0" smtClean="0">
                <a:solidFill>
                  <a:schemeClr val="bg2"/>
                </a:solidFill>
                <a:latin typeface="Arial Narrow" pitchFamily="34" charset="0"/>
                <a:ea typeface="Arial" charset="0"/>
                <a:cs typeface="Arial"/>
              </a:rPr>
              <a:t>Ability to reuse training from other databases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pPr>
              <a:defRPr/>
            </a:pPr>
            <a:fld id="{4C9057A7-6560-4ACF-A47A-082CC475B206}" type="slidenum">
              <a:rPr lang="en-US" smtClean="0"/>
              <a:pPr>
                <a:defRPr/>
              </a:pPr>
              <a:t>36</a:t>
            </a:fld>
            <a:endParaRPr lang="en-US"/>
          </a:p>
        </p:txBody>
      </p:sp>
      <p:pic>
        <p:nvPicPr>
          <p:cNvPr id="1026" name="Picture 2" descr="D:\ws\manning-nosql\ch12-images\quality-tree-v2.png"/>
          <p:cNvPicPr>
            <a:picLocks noChangeAspect="1" noChangeArrowheads="1"/>
          </p:cNvPicPr>
          <p:nvPr/>
        </p:nvPicPr>
        <p:blipFill>
          <a:blip r:embed="rId2" cstate="print"/>
          <a:srcRect/>
          <a:stretch>
            <a:fillRect/>
          </a:stretch>
        </p:blipFill>
        <p:spPr bwMode="auto">
          <a:xfrm>
            <a:off x="2057400" y="533400"/>
            <a:ext cx="4886325" cy="6069012"/>
          </a:xfrm>
          <a:prstGeom prst="rect">
            <a:avLst/>
          </a:prstGeom>
          <a:noFill/>
        </p:spPr>
      </p:pic>
      <p:sp>
        <p:nvSpPr>
          <p:cNvPr id="5" name="Footer Placeholder 4"/>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Using Quality Trees to Communicate Risk</a:t>
            </a:r>
            <a:endParaRPr lang="en-US" sz="3600" dirty="0"/>
          </a:p>
        </p:txBody>
      </p:sp>
      <p:sp>
        <p:nvSpPr>
          <p:cNvPr id="4" name="Slide Number Placeholder 3"/>
          <p:cNvSpPr>
            <a:spLocks noGrp="1"/>
          </p:cNvSpPr>
          <p:nvPr>
            <p:ph type="sldNum" sz="quarter" idx="4294967295"/>
          </p:nvPr>
        </p:nvSpPr>
        <p:spPr>
          <a:xfrm>
            <a:off x="6553200" y="6356350"/>
            <a:ext cx="2133600" cy="365125"/>
          </a:xfrm>
          <a:prstGeom prst="rect">
            <a:avLst/>
          </a:prstGeom>
          <a:ln>
            <a:noFill/>
          </a:ln>
        </p:spPr>
        <p:txBody>
          <a:bodyPr/>
          <a:lstStyle/>
          <a:p>
            <a:pPr>
              <a:defRPr/>
            </a:pPr>
            <a:fld id="{52236294-1A8B-4220-874E-3669EB5F1201}" type="slidenum">
              <a:rPr lang="en-US" smtClean="0"/>
              <a:pPr>
                <a:defRPr/>
              </a:pPr>
              <a:t>37</a:t>
            </a:fld>
            <a:endParaRPr lang="en-US"/>
          </a:p>
        </p:txBody>
      </p:sp>
      <p:sp>
        <p:nvSpPr>
          <p:cNvPr id="43" name="AutoShape 27"/>
          <p:cNvSpPr>
            <a:spLocks noChangeArrowheads="1"/>
          </p:cNvSpPr>
          <p:nvPr/>
        </p:nvSpPr>
        <p:spPr bwMode="auto">
          <a:xfrm>
            <a:off x="533400" y="3276600"/>
            <a:ext cx="1295400" cy="457200"/>
          </a:xfrm>
          <a:prstGeom prst="roundRect">
            <a:avLst>
              <a:gd name="adj" fmla="val 16667"/>
            </a:avLst>
          </a:prstGeom>
          <a:solidFill>
            <a:srgbClr val="CA945E"/>
          </a:solidFill>
          <a:ln w="28575">
            <a:solidFill>
              <a:schemeClr val="bg2"/>
            </a:solidFill>
            <a:prstDash val="lgDashDot"/>
            <a:round/>
            <a:headEnd/>
            <a:tailEnd/>
          </a:ln>
          <a:effectLst>
            <a:outerShdw dist="71842" dir="2700000" algn="ctr" rotWithShape="0">
              <a:schemeClr val="bg2">
                <a:alpha val="50000"/>
              </a:schemeClr>
            </a:outerShdw>
          </a:effectLst>
        </p:spPr>
        <p:txBody>
          <a:bodyPr wrap="none" anchor="ctr"/>
          <a:lstStyle/>
          <a:p>
            <a:r>
              <a:rPr lang="en-US" sz="1400" b="1" dirty="0" smtClean="0">
                <a:solidFill>
                  <a:schemeClr val="bg2"/>
                </a:solidFill>
                <a:latin typeface="Arial Narrow" pitchFamily="34" charset="0"/>
              </a:rPr>
              <a:t>Portability</a:t>
            </a:r>
            <a:endParaRPr lang="en-US" sz="1400" b="1" dirty="0">
              <a:solidFill>
                <a:schemeClr val="bg2"/>
              </a:solidFill>
              <a:latin typeface="Arial Narrow" pitchFamily="34" charset="0"/>
            </a:endParaRPr>
          </a:p>
        </p:txBody>
      </p:sp>
      <p:sp>
        <p:nvSpPr>
          <p:cNvPr id="8" name="TextBox 7"/>
          <p:cNvSpPr txBox="1"/>
          <p:nvPr/>
        </p:nvSpPr>
        <p:spPr>
          <a:xfrm>
            <a:off x="4114800" y="5257800"/>
            <a:ext cx="3352800" cy="253916"/>
          </a:xfrm>
          <a:prstGeom prst="rect">
            <a:avLst/>
          </a:prstGeom>
          <a:noFill/>
          <a:ln>
            <a:noFill/>
          </a:ln>
        </p:spPr>
        <p:txBody>
          <a:bodyPr wrap="square" rtlCol="0">
            <a:spAutoFit/>
          </a:bodyPr>
          <a:lstStyle/>
          <a:p>
            <a:r>
              <a:rPr lang="en-US" sz="1050" dirty="0" smtClean="0">
                <a:solidFill>
                  <a:schemeClr val="bg2"/>
                </a:solidFill>
              </a:rPr>
              <a:t>Only some roles can update some records (H, L)</a:t>
            </a:r>
            <a:endParaRPr lang="en-US" sz="1050" dirty="0">
              <a:solidFill>
                <a:schemeClr val="bg2"/>
              </a:solidFill>
            </a:endParaRPr>
          </a:p>
        </p:txBody>
      </p:sp>
      <p:grpSp>
        <p:nvGrpSpPr>
          <p:cNvPr id="5" name="Group 43"/>
          <p:cNvGrpSpPr/>
          <p:nvPr/>
        </p:nvGrpSpPr>
        <p:grpSpPr>
          <a:xfrm>
            <a:off x="1600200" y="3810000"/>
            <a:ext cx="169984" cy="249114"/>
            <a:chOff x="7619999" y="2209801"/>
            <a:chExt cx="304801" cy="380999"/>
          </a:xfrm>
        </p:grpSpPr>
        <p:sp>
          <p:nvSpPr>
            <p:cNvPr id="45" name="Rectangle 44"/>
            <p:cNvSpPr/>
            <p:nvPr/>
          </p:nvSpPr>
          <p:spPr>
            <a:xfrm>
              <a:off x="7619999" y="2209801"/>
              <a:ext cx="304801" cy="228599"/>
            </a:xfrm>
            <a:prstGeom prst="rect">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46" name="Straight Connector 45"/>
            <p:cNvCxnSpPr/>
            <p:nvPr/>
          </p:nvCxnSpPr>
          <p:spPr>
            <a:xfrm>
              <a:off x="7619999" y="2209801"/>
              <a:ext cx="1" cy="38099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47" name="AutoShape 5"/>
          <p:cNvSpPr>
            <a:spLocks noChangeArrowheads="1"/>
          </p:cNvSpPr>
          <p:nvPr/>
        </p:nvSpPr>
        <p:spPr bwMode="auto">
          <a:xfrm>
            <a:off x="533400" y="1676400"/>
            <a:ext cx="1295400" cy="457200"/>
          </a:xfrm>
          <a:prstGeom prst="roundRect">
            <a:avLst>
              <a:gd name="adj" fmla="val 16667"/>
            </a:avLst>
          </a:prstGeom>
          <a:solidFill>
            <a:srgbClr val="FF99CC"/>
          </a:solidFill>
          <a:ln w="19050">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Availability</a:t>
            </a:r>
            <a:endParaRPr lang="en-US" sz="1400" b="1" dirty="0">
              <a:solidFill>
                <a:schemeClr val="bg2"/>
              </a:solidFill>
              <a:latin typeface="Arial Narrow" pitchFamily="34" charset="0"/>
            </a:endParaRPr>
          </a:p>
        </p:txBody>
      </p:sp>
      <p:sp>
        <p:nvSpPr>
          <p:cNvPr id="48" name="AutoShape 6"/>
          <p:cNvSpPr>
            <a:spLocks noChangeArrowheads="1"/>
          </p:cNvSpPr>
          <p:nvPr/>
        </p:nvSpPr>
        <p:spPr bwMode="auto">
          <a:xfrm>
            <a:off x="533400" y="2209800"/>
            <a:ext cx="1295400" cy="457200"/>
          </a:xfrm>
          <a:prstGeom prst="roundRect">
            <a:avLst>
              <a:gd name="adj" fmla="val 16667"/>
            </a:avLst>
          </a:prstGeom>
          <a:solidFill>
            <a:srgbClr val="FFCC00"/>
          </a:solidFill>
          <a:ln w="19050">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Scalability</a:t>
            </a:r>
            <a:endParaRPr lang="en-US" sz="1400" b="1" dirty="0">
              <a:solidFill>
                <a:schemeClr val="bg2"/>
              </a:solidFill>
              <a:latin typeface="Arial Narrow" pitchFamily="34" charset="0"/>
            </a:endParaRPr>
          </a:p>
        </p:txBody>
      </p:sp>
      <p:sp>
        <p:nvSpPr>
          <p:cNvPr id="49" name="AutoShape 7"/>
          <p:cNvSpPr>
            <a:spLocks noChangeArrowheads="1"/>
          </p:cNvSpPr>
          <p:nvPr/>
        </p:nvSpPr>
        <p:spPr bwMode="auto">
          <a:xfrm>
            <a:off x="533400" y="2743200"/>
            <a:ext cx="1295400" cy="457200"/>
          </a:xfrm>
          <a:prstGeom prst="roundRect">
            <a:avLst>
              <a:gd name="adj" fmla="val 16667"/>
            </a:avLst>
          </a:prstGeom>
          <a:solidFill>
            <a:srgbClr val="FFFF66"/>
          </a:solidFill>
          <a:ln w="19050">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Maintainability</a:t>
            </a:r>
            <a:endParaRPr lang="en-US" sz="1400" b="1" dirty="0">
              <a:solidFill>
                <a:schemeClr val="bg2"/>
              </a:solidFill>
              <a:latin typeface="Arial Narrow" pitchFamily="34" charset="0"/>
            </a:endParaRPr>
          </a:p>
        </p:txBody>
      </p:sp>
      <p:sp>
        <p:nvSpPr>
          <p:cNvPr id="50" name="AutoShape 8"/>
          <p:cNvSpPr>
            <a:spLocks noChangeArrowheads="1"/>
          </p:cNvSpPr>
          <p:nvPr/>
        </p:nvSpPr>
        <p:spPr bwMode="auto">
          <a:xfrm>
            <a:off x="533400" y="3810000"/>
            <a:ext cx="1295400" cy="457200"/>
          </a:xfrm>
          <a:prstGeom prst="roundRect">
            <a:avLst>
              <a:gd name="adj" fmla="val 16667"/>
            </a:avLst>
          </a:prstGeom>
          <a:solidFill>
            <a:srgbClr val="CCFF99"/>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a:solidFill>
                  <a:schemeClr val="bg2"/>
                </a:solidFill>
                <a:latin typeface="Arial Narrow" pitchFamily="34" charset="0"/>
              </a:rPr>
              <a:t>Affordability</a:t>
            </a:r>
          </a:p>
        </p:txBody>
      </p:sp>
      <p:sp>
        <p:nvSpPr>
          <p:cNvPr id="51" name="AutoShape 9"/>
          <p:cNvSpPr>
            <a:spLocks noChangeArrowheads="1"/>
          </p:cNvSpPr>
          <p:nvPr/>
        </p:nvSpPr>
        <p:spPr bwMode="auto">
          <a:xfrm>
            <a:off x="533400" y="4343400"/>
            <a:ext cx="1295400" cy="457200"/>
          </a:xfrm>
          <a:prstGeom prst="roundRect">
            <a:avLst>
              <a:gd name="adj" fmla="val 16667"/>
            </a:avLst>
          </a:prstGeom>
          <a:solidFill>
            <a:schemeClr val="tx2">
              <a:lumMod val="20000"/>
              <a:lumOff val="80000"/>
            </a:schemeClr>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Interoperability</a:t>
            </a:r>
            <a:endParaRPr lang="en-US" sz="1400" b="1" dirty="0">
              <a:solidFill>
                <a:schemeClr val="bg2"/>
              </a:solidFill>
              <a:latin typeface="Arial Narrow" pitchFamily="34" charset="0"/>
            </a:endParaRPr>
          </a:p>
        </p:txBody>
      </p:sp>
      <p:sp>
        <p:nvSpPr>
          <p:cNvPr id="52" name="AutoShape 10"/>
          <p:cNvSpPr>
            <a:spLocks noChangeArrowheads="1"/>
          </p:cNvSpPr>
          <p:nvPr/>
        </p:nvSpPr>
        <p:spPr bwMode="auto">
          <a:xfrm>
            <a:off x="533400" y="4876800"/>
            <a:ext cx="1295400" cy="457200"/>
          </a:xfrm>
          <a:prstGeom prst="roundRect">
            <a:avLst>
              <a:gd name="adj" fmla="val 16667"/>
            </a:avLst>
          </a:prstGeom>
          <a:solidFill>
            <a:srgbClr val="99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pPr algn="ctr"/>
            <a:r>
              <a:rPr lang="en-US" sz="1400" b="1" dirty="0" smtClean="0">
                <a:solidFill>
                  <a:schemeClr val="bg2"/>
                </a:solidFill>
                <a:latin typeface="Arial Narrow" pitchFamily="34" charset="0"/>
              </a:rPr>
              <a:t>Sustainability</a:t>
            </a:r>
            <a:endParaRPr lang="en-US" sz="1400" b="1" dirty="0">
              <a:solidFill>
                <a:schemeClr val="bg2"/>
              </a:solidFill>
              <a:latin typeface="Arial Narrow" pitchFamily="34" charset="0"/>
            </a:endParaRPr>
          </a:p>
        </p:txBody>
      </p:sp>
      <p:sp>
        <p:nvSpPr>
          <p:cNvPr id="53" name="AutoShape 27"/>
          <p:cNvSpPr>
            <a:spLocks noChangeArrowheads="1"/>
          </p:cNvSpPr>
          <p:nvPr/>
        </p:nvSpPr>
        <p:spPr bwMode="auto">
          <a:xfrm>
            <a:off x="533400" y="5410200"/>
            <a:ext cx="1295400" cy="457200"/>
          </a:xfrm>
          <a:prstGeom prst="roundRect">
            <a:avLst>
              <a:gd name="adj" fmla="val 16667"/>
            </a:avLst>
          </a:prstGeom>
          <a:solidFill>
            <a:srgbClr val="CC99FF"/>
          </a:solidFill>
          <a:ln w="28575">
            <a:solidFill>
              <a:schemeClr val="bg2"/>
            </a:solidFill>
            <a:prstDash val="sysDash"/>
            <a:round/>
            <a:headEnd/>
            <a:tailEnd/>
          </a:ln>
          <a:effectLst>
            <a:outerShdw dist="71842" dir="2700000" algn="ctr" rotWithShape="0">
              <a:schemeClr val="bg2">
                <a:alpha val="50000"/>
              </a:schemeClr>
            </a:outerShdw>
          </a:effectLst>
        </p:spPr>
        <p:txBody>
          <a:bodyPr wrap="none" anchor="ctr"/>
          <a:lstStyle/>
          <a:p>
            <a:pPr algn="ctr"/>
            <a:r>
              <a:rPr lang="en-US" sz="1400" b="1" dirty="0">
                <a:solidFill>
                  <a:schemeClr val="bg2"/>
                </a:solidFill>
                <a:latin typeface="Arial Narrow" pitchFamily="34" charset="0"/>
              </a:rPr>
              <a:t>Security</a:t>
            </a:r>
          </a:p>
        </p:txBody>
      </p:sp>
      <p:sp>
        <p:nvSpPr>
          <p:cNvPr id="54" name="AutoShape 27"/>
          <p:cNvSpPr>
            <a:spLocks noChangeArrowheads="1"/>
          </p:cNvSpPr>
          <p:nvPr/>
        </p:nvSpPr>
        <p:spPr bwMode="auto">
          <a:xfrm>
            <a:off x="2286000" y="5715000"/>
            <a:ext cx="1295400" cy="304800"/>
          </a:xfrm>
          <a:prstGeom prst="roundRect">
            <a:avLst>
              <a:gd name="adj" fmla="val 16667"/>
            </a:avLst>
          </a:prstGeom>
          <a:solidFill>
            <a:srgbClr val="CC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r>
              <a:rPr lang="en-US" sz="1400" b="1" dirty="0" smtClean="0">
                <a:solidFill>
                  <a:schemeClr val="bg2"/>
                </a:solidFill>
                <a:latin typeface="Arial Narrow" pitchFamily="34" charset="0"/>
              </a:rPr>
              <a:t>Audit</a:t>
            </a:r>
            <a:endParaRPr lang="en-US" sz="1400" b="1" dirty="0">
              <a:solidFill>
                <a:schemeClr val="bg2"/>
              </a:solidFill>
              <a:latin typeface="Arial Narrow" pitchFamily="34" charset="0"/>
            </a:endParaRPr>
          </a:p>
        </p:txBody>
      </p:sp>
      <p:cxnSp>
        <p:nvCxnSpPr>
          <p:cNvPr id="55" name="Straight Connector 54"/>
          <p:cNvCxnSpPr>
            <a:stCxn id="53" idx="3"/>
            <a:endCxn id="54" idx="1"/>
          </p:cNvCxnSpPr>
          <p:nvPr/>
        </p:nvCxnSpPr>
        <p:spPr>
          <a:xfrm>
            <a:off x="1828800" y="5638800"/>
            <a:ext cx="457200" cy="22860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56"/>
          <p:cNvGrpSpPr/>
          <p:nvPr/>
        </p:nvGrpSpPr>
        <p:grpSpPr>
          <a:xfrm>
            <a:off x="1524000" y="5486400"/>
            <a:ext cx="169984" cy="249114"/>
            <a:chOff x="7619999" y="2209801"/>
            <a:chExt cx="304801" cy="380999"/>
          </a:xfrm>
        </p:grpSpPr>
        <p:sp>
          <p:nvSpPr>
            <p:cNvPr id="58" name="Rectangle 57"/>
            <p:cNvSpPr/>
            <p:nvPr/>
          </p:nvSpPr>
          <p:spPr>
            <a:xfrm>
              <a:off x="7619999" y="2209801"/>
              <a:ext cx="304801" cy="228599"/>
            </a:xfrm>
            <a:prstGeom prst="rect">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59" name="Straight Connector 58"/>
            <p:cNvCxnSpPr/>
            <p:nvPr/>
          </p:nvCxnSpPr>
          <p:spPr>
            <a:xfrm>
              <a:off x="7619999" y="2209801"/>
              <a:ext cx="1" cy="38099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 name="Group 62"/>
          <p:cNvGrpSpPr/>
          <p:nvPr/>
        </p:nvGrpSpPr>
        <p:grpSpPr>
          <a:xfrm>
            <a:off x="7162800" y="5257800"/>
            <a:ext cx="169984" cy="249114"/>
            <a:chOff x="7619999" y="2209801"/>
            <a:chExt cx="304801" cy="380999"/>
          </a:xfrm>
        </p:grpSpPr>
        <p:sp>
          <p:nvSpPr>
            <p:cNvPr id="64" name="Rectangle 63"/>
            <p:cNvSpPr/>
            <p:nvPr/>
          </p:nvSpPr>
          <p:spPr>
            <a:xfrm>
              <a:off x="7619999" y="2209801"/>
              <a:ext cx="304801" cy="228599"/>
            </a:xfrm>
            <a:prstGeom prst="rect">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7619999" y="2209801"/>
              <a:ext cx="1" cy="38099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1828800" y="3505200"/>
            <a:ext cx="533400"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9" name="AutoShape 27"/>
          <p:cNvSpPr>
            <a:spLocks noChangeArrowheads="1"/>
          </p:cNvSpPr>
          <p:nvPr/>
        </p:nvSpPr>
        <p:spPr bwMode="auto">
          <a:xfrm>
            <a:off x="2362200" y="3276600"/>
            <a:ext cx="1447800" cy="457200"/>
          </a:xfrm>
          <a:prstGeom prst="roundRect">
            <a:avLst>
              <a:gd name="adj" fmla="val 16667"/>
            </a:avLst>
          </a:prstGeom>
          <a:solidFill>
            <a:srgbClr val="CA945E"/>
          </a:solidFill>
          <a:ln w="28575">
            <a:solidFill>
              <a:schemeClr val="bg2"/>
            </a:solidFill>
            <a:prstDash val="lgDashDot"/>
            <a:round/>
            <a:headEnd/>
            <a:tailEnd/>
          </a:ln>
          <a:effectLst>
            <a:outerShdw dist="71842" dir="2700000" algn="ctr" rotWithShape="0">
              <a:schemeClr val="bg2">
                <a:alpha val="50000"/>
              </a:schemeClr>
            </a:outerShdw>
          </a:effectLst>
        </p:spPr>
        <p:txBody>
          <a:bodyPr wrap="none" anchor="ctr"/>
          <a:lstStyle/>
          <a:p>
            <a:r>
              <a:rPr lang="en-US" sz="1400" b="1" dirty="0" smtClean="0">
                <a:latin typeface="Arial Narrow" pitchFamily="34" charset="0"/>
              </a:rPr>
              <a:t>Alternate DBs</a:t>
            </a:r>
            <a:endParaRPr lang="en-US" sz="1400" b="1" dirty="0">
              <a:latin typeface="Arial Narrow" pitchFamily="34" charset="0"/>
            </a:endParaRPr>
          </a:p>
        </p:txBody>
      </p:sp>
      <p:sp>
        <p:nvSpPr>
          <p:cNvPr id="73" name="TextBox 72"/>
          <p:cNvSpPr txBox="1"/>
          <p:nvPr/>
        </p:nvSpPr>
        <p:spPr>
          <a:xfrm>
            <a:off x="4267200" y="3352800"/>
            <a:ext cx="2895600" cy="253916"/>
          </a:xfrm>
          <a:prstGeom prst="rect">
            <a:avLst/>
          </a:prstGeom>
          <a:noFill/>
          <a:ln>
            <a:noFill/>
          </a:ln>
        </p:spPr>
        <p:txBody>
          <a:bodyPr wrap="square" rtlCol="0">
            <a:spAutoFit/>
          </a:bodyPr>
          <a:lstStyle/>
          <a:p>
            <a:r>
              <a:rPr lang="en-US" sz="1050" dirty="0" smtClean="0">
                <a:solidFill>
                  <a:schemeClr val="bg2"/>
                </a:solidFill>
              </a:rPr>
              <a:t>Code can be ported to other databases (M, L)</a:t>
            </a:r>
            <a:endParaRPr lang="en-US" sz="1050" dirty="0">
              <a:solidFill>
                <a:schemeClr val="bg2"/>
              </a:solidFill>
            </a:endParaRPr>
          </a:p>
        </p:txBody>
      </p:sp>
      <p:cxnSp>
        <p:nvCxnSpPr>
          <p:cNvPr id="74" name="Straight Connector 73"/>
          <p:cNvCxnSpPr>
            <a:endCxn id="73" idx="1"/>
          </p:cNvCxnSpPr>
          <p:nvPr/>
        </p:nvCxnSpPr>
        <p:spPr>
          <a:xfrm flipV="1">
            <a:off x="3810000" y="3479758"/>
            <a:ext cx="457200" cy="25442"/>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a:off x="1526931" y="3373315"/>
            <a:ext cx="228600" cy="228600"/>
          </a:xfrm>
          <a:prstGeom prst="triangle">
            <a:avLst/>
          </a:prstGeom>
          <a:solidFill>
            <a:srgbClr val="FFC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6" name="Isosceles Triangle 75"/>
          <p:cNvSpPr/>
          <p:nvPr/>
        </p:nvSpPr>
        <p:spPr>
          <a:xfrm>
            <a:off x="3505200" y="3352800"/>
            <a:ext cx="228600" cy="228600"/>
          </a:xfrm>
          <a:prstGeom prst="triangle">
            <a:avLst/>
          </a:prstGeom>
          <a:solidFill>
            <a:srgbClr val="FFC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7086600" y="3352800"/>
            <a:ext cx="228600" cy="228600"/>
          </a:xfrm>
          <a:prstGeom prst="triangle">
            <a:avLst/>
          </a:prstGeom>
          <a:solidFill>
            <a:srgbClr val="FFC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p:nvPr/>
        </p:nvCxnSpPr>
        <p:spPr>
          <a:xfrm flipH="1">
            <a:off x="6858000" y="3048000"/>
            <a:ext cx="76200" cy="304800"/>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181600" y="2362200"/>
            <a:ext cx="3352800" cy="646331"/>
          </a:xfrm>
          <a:prstGeom prst="rect">
            <a:avLst/>
          </a:prstGeom>
          <a:noFill/>
          <a:ln>
            <a:noFill/>
          </a:ln>
        </p:spPr>
        <p:txBody>
          <a:bodyPr wrap="square" rtlCol="0">
            <a:spAutoFit/>
          </a:bodyPr>
          <a:lstStyle/>
          <a:p>
            <a:r>
              <a:rPr lang="en-US" sz="1200" b="1" dirty="0" smtClean="0">
                <a:solidFill>
                  <a:srgbClr val="0000FF"/>
                </a:solidFill>
                <a:latin typeface="Bradley Hand ITC" pitchFamily="66" charset="0"/>
              </a:rPr>
              <a:t>This quality has been ranked as a medium level of importance to the project but the architecture has low portability to other databases</a:t>
            </a:r>
            <a:endParaRPr lang="en-US" sz="1200" b="1" dirty="0">
              <a:solidFill>
                <a:srgbClr val="0000FF"/>
              </a:solidFill>
              <a:latin typeface="Bradley Hand ITC" pitchFamily="66" charset="0"/>
            </a:endParaRPr>
          </a:p>
        </p:txBody>
      </p:sp>
      <p:sp>
        <p:nvSpPr>
          <p:cNvPr id="81" name="TextBox 80"/>
          <p:cNvSpPr txBox="1"/>
          <p:nvPr/>
        </p:nvSpPr>
        <p:spPr>
          <a:xfrm>
            <a:off x="4114800" y="4114800"/>
            <a:ext cx="3352800" cy="830997"/>
          </a:xfrm>
          <a:prstGeom prst="rect">
            <a:avLst/>
          </a:prstGeom>
          <a:noFill/>
          <a:ln>
            <a:noFill/>
          </a:ln>
        </p:spPr>
        <p:txBody>
          <a:bodyPr wrap="square" rtlCol="0">
            <a:spAutoFit/>
          </a:bodyPr>
          <a:lstStyle/>
          <a:p>
            <a:r>
              <a:rPr lang="en-US" sz="1200" b="1" dirty="0" smtClean="0">
                <a:solidFill>
                  <a:srgbClr val="0000FF"/>
                </a:solidFill>
                <a:latin typeface="Bradley Hand ITC" pitchFamily="66" charset="0"/>
              </a:rPr>
              <a:t>This quality has been ranked as a high level of importance to the project, but the implementation being considered has been evaluated as a low compliance.  This helps us rank project risks.</a:t>
            </a:r>
            <a:endParaRPr lang="en-US" sz="1200" b="1" dirty="0">
              <a:solidFill>
                <a:srgbClr val="0000FF"/>
              </a:solidFill>
              <a:latin typeface="Bradley Hand ITC" pitchFamily="66" charset="0"/>
            </a:endParaRPr>
          </a:p>
        </p:txBody>
      </p:sp>
      <p:cxnSp>
        <p:nvCxnSpPr>
          <p:cNvPr id="82" name="Straight Arrow Connector 81"/>
          <p:cNvCxnSpPr/>
          <p:nvPr/>
        </p:nvCxnSpPr>
        <p:spPr>
          <a:xfrm>
            <a:off x="3200400" y="3048000"/>
            <a:ext cx="381000" cy="457200"/>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1676400" y="3048000"/>
            <a:ext cx="762000" cy="457200"/>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286000" y="2590800"/>
            <a:ext cx="2590800" cy="461665"/>
          </a:xfrm>
          <a:prstGeom prst="rect">
            <a:avLst/>
          </a:prstGeom>
          <a:noFill/>
          <a:ln>
            <a:noFill/>
          </a:ln>
        </p:spPr>
        <p:txBody>
          <a:bodyPr wrap="square" rtlCol="0">
            <a:spAutoFit/>
          </a:bodyPr>
          <a:lstStyle/>
          <a:p>
            <a:r>
              <a:rPr lang="en-US" sz="1200" b="1" dirty="0" smtClean="0">
                <a:solidFill>
                  <a:srgbClr val="0000FF"/>
                </a:solidFill>
                <a:latin typeface="Bradley Hand ITC" pitchFamily="66" charset="0"/>
              </a:rPr>
              <a:t>The highest warning rolls up to each parent node</a:t>
            </a:r>
            <a:endParaRPr lang="en-US" sz="1200" b="1" dirty="0">
              <a:solidFill>
                <a:srgbClr val="0000FF"/>
              </a:solidFill>
              <a:latin typeface="Bradley Hand ITC" pitchFamily="66" charset="0"/>
            </a:endParaRPr>
          </a:p>
        </p:txBody>
      </p:sp>
      <p:cxnSp>
        <p:nvCxnSpPr>
          <p:cNvPr id="87" name="Straight Arrow Connector 86"/>
          <p:cNvCxnSpPr>
            <a:stCxn id="81" idx="2"/>
          </p:cNvCxnSpPr>
          <p:nvPr/>
        </p:nvCxnSpPr>
        <p:spPr>
          <a:xfrm>
            <a:off x="5791200" y="4945797"/>
            <a:ext cx="1219200" cy="235803"/>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53" idx="3"/>
            <a:endCxn id="94" idx="1"/>
          </p:cNvCxnSpPr>
          <p:nvPr/>
        </p:nvCxnSpPr>
        <p:spPr>
          <a:xfrm flipV="1">
            <a:off x="1828800" y="5486400"/>
            <a:ext cx="457200" cy="15240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99" name="AutoShape 27"/>
          <p:cNvSpPr>
            <a:spLocks noChangeArrowheads="1"/>
          </p:cNvSpPr>
          <p:nvPr/>
        </p:nvSpPr>
        <p:spPr bwMode="auto">
          <a:xfrm>
            <a:off x="2286000" y="4953000"/>
            <a:ext cx="1295400" cy="304800"/>
          </a:xfrm>
          <a:prstGeom prst="roundRect">
            <a:avLst>
              <a:gd name="adj" fmla="val 16667"/>
            </a:avLst>
          </a:prstGeom>
          <a:solidFill>
            <a:srgbClr val="CC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r>
              <a:rPr lang="en-US" sz="1400" b="1" dirty="0" smtClean="0">
                <a:solidFill>
                  <a:schemeClr val="bg2"/>
                </a:solidFill>
                <a:latin typeface="Arial Narrow" pitchFamily="34" charset="0"/>
              </a:rPr>
              <a:t>Authentication</a:t>
            </a:r>
            <a:endParaRPr lang="en-US" sz="1400" b="1" dirty="0">
              <a:solidFill>
                <a:schemeClr val="bg2"/>
              </a:solidFill>
              <a:latin typeface="Arial Narrow" pitchFamily="34" charset="0"/>
            </a:endParaRPr>
          </a:p>
        </p:txBody>
      </p:sp>
      <p:sp>
        <p:nvSpPr>
          <p:cNvPr id="100" name="AutoShape 27"/>
          <p:cNvSpPr>
            <a:spLocks noChangeArrowheads="1"/>
          </p:cNvSpPr>
          <p:nvPr/>
        </p:nvSpPr>
        <p:spPr bwMode="auto">
          <a:xfrm>
            <a:off x="2286000" y="6096000"/>
            <a:ext cx="1295400" cy="304800"/>
          </a:xfrm>
          <a:prstGeom prst="roundRect">
            <a:avLst>
              <a:gd name="adj" fmla="val 16667"/>
            </a:avLst>
          </a:prstGeom>
          <a:solidFill>
            <a:srgbClr val="CC99FF"/>
          </a:solidFill>
          <a:ln w="28575">
            <a:solidFill>
              <a:schemeClr val="bg2"/>
            </a:solidFill>
            <a:round/>
            <a:headEnd/>
            <a:tailEnd/>
          </a:ln>
          <a:effectLst>
            <a:outerShdw dist="71842" dir="2700000" algn="ctr" rotWithShape="0">
              <a:schemeClr val="bg2">
                <a:alpha val="50000"/>
              </a:schemeClr>
            </a:outerShdw>
          </a:effectLst>
        </p:spPr>
        <p:txBody>
          <a:bodyPr wrap="none" anchor="ctr"/>
          <a:lstStyle/>
          <a:p>
            <a:r>
              <a:rPr lang="en-US" sz="1400" b="1" dirty="0" smtClean="0">
                <a:solidFill>
                  <a:schemeClr val="bg2"/>
                </a:solidFill>
                <a:latin typeface="Arial Narrow" pitchFamily="34" charset="0"/>
              </a:rPr>
              <a:t>Encryption</a:t>
            </a:r>
            <a:endParaRPr lang="en-US" sz="1400" b="1" dirty="0">
              <a:solidFill>
                <a:schemeClr val="bg2"/>
              </a:solidFill>
              <a:latin typeface="Arial Narrow" pitchFamily="34" charset="0"/>
            </a:endParaRPr>
          </a:p>
        </p:txBody>
      </p:sp>
      <p:grpSp>
        <p:nvGrpSpPr>
          <p:cNvPr id="9" name="Group 111"/>
          <p:cNvGrpSpPr/>
          <p:nvPr/>
        </p:nvGrpSpPr>
        <p:grpSpPr>
          <a:xfrm>
            <a:off x="2286000" y="5334000"/>
            <a:ext cx="1295400" cy="304800"/>
            <a:chOff x="2286000" y="5181600"/>
            <a:chExt cx="1295400" cy="304800"/>
          </a:xfrm>
        </p:grpSpPr>
        <p:sp>
          <p:nvSpPr>
            <p:cNvPr id="94" name="AutoShape 27"/>
            <p:cNvSpPr>
              <a:spLocks noChangeArrowheads="1"/>
            </p:cNvSpPr>
            <p:nvPr/>
          </p:nvSpPr>
          <p:spPr bwMode="auto">
            <a:xfrm>
              <a:off x="2286000" y="5181600"/>
              <a:ext cx="1295400" cy="304800"/>
            </a:xfrm>
            <a:prstGeom prst="roundRect">
              <a:avLst>
                <a:gd name="adj" fmla="val 16667"/>
              </a:avLst>
            </a:prstGeom>
            <a:solidFill>
              <a:srgbClr val="CC99FF"/>
            </a:solidFill>
            <a:ln w="28575">
              <a:solidFill>
                <a:schemeClr val="bg2"/>
              </a:solidFill>
              <a:prstDash val="sysDash"/>
              <a:round/>
              <a:headEnd/>
              <a:tailEnd/>
            </a:ln>
            <a:effectLst>
              <a:outerShdw dist="71842" dir="2700000" algn="ctr" rotWithShape="0">
                <a:schemeClr val="bg2">
                  <a:alpha val="50000"/>
                </a:schemeClr>
              </a:outerShdw>
            </a:effectLst>
          </p:spPr>
          <p:txBody>
            <a:bodyPr wrap="none" anchor="ctr"/>
            <a:lstStyle/>
            <a:p>
              <a:r>
                <a:rPr lang="en-US" sz="1400" b="1" dirty="0" smtClean="0">
                  <a:solidFill>
                    <a:schemeClr val="bg2"/>
                  </a:solidFill>
                  <a:latin typeface="Arial Narrow" pitchFamily="34" charset="0"/>
                </a:rPr>
                <a:t>Authorization</a:t>
              </a:r>
              <a:endParaRPr lang="en-US" sz="1400" b="1" dirty="0">
                <a:solidFill>
                  <a:schemeClr val="bg2"/>
                </a:solidFill>
                <a:latin typeface="Arial Narrow" pitchFamily="34" charset="0"/>
              </a:endParaRPr>
            </a:p>
          </p:txBody>
        </p:sp>
        <p:grpSp>
          <p:nvGrpSpPr>
            <p:cNvPr id="10" name="Group 59"/>
            <p:cNvGrpSpPr/>
            <p:nvPr/>
          </p:nvGrpSpPr>
          <p:grpSpPr>
            <a:xfrm>
              <a:off x="3352801" y="5257800"/>
              <a:ext cx="190500" cy="228600"/>
              <a:chOff x="7619999" y="2209801"/>
              <a:chExt cx="304801" cy="380999"/>
            </a:xfrm>
          </p:grpSpPr>
          <p:sp>
            <p:nvSpPr>
              <p:cNvPr id="61" name="Rectangle 60"/>
              <p:cNvSpPr/>
              <p:nvPr/>
            </p:nvSpPr>
            <p:spPr>
              <a:xfrm>
                <a:off x="7619999" y="2209801"/>
                <a:ext cx="304801" cy="228599"/>
              </a:xfrm>
              <a:prstGeom prst="rect">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cxnSp>
            <p:nvCxnSpPr>
              <p:cNvPr id="62" name="Straight Connector 61"/>
              <p:cNvCxnSpPr/>
              <p:nvPr/>
            </p:nvCxnSpPr>
            <p:spPr>
              <a:xfrm>
                <a:off x="7619999" y="2209801"/>
                <a:ext cx="1" cy="38099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cxnSp>
        <p:nvCxnSpPr>
          <p:cNvPr id="105" name="Straight Connector 104"/>
          <p:cNvCxnSpPr>
            <a:stCxn id="53" idx="3"/>
            <a:endCxn id="100" idx="1"/>
          </p:cNvCxnSpPr>
          <p:nvPr/>
        </p:nvCxnSpPr>
        <p:spPr>
          <a:xfrm>
            <a:off x="1828800" y="5638800"/>
            <a:ext cx="457200" cy="60960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53" idx="3"/>
            <a:endCxn id="99" idx="1"/>
          </p:cNvCxnSpPr>
          <p:nvPr/>
        </p:nvCxnSpPr>
        <p:spPr>
          <a:xfrm flipV="1">
            <a:off x="1828800" y="5105400"/>
            <a:ext cx="457200" cy="53340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1828800" y="1828800"/>
            <a:ext cx="533400" cy="76200"/>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438400" y="1600201"/>
            <a:ext cx="4191000" cy="461665"/>
          </a:xfrm>
          <a:prstGeom prst="rect">
            <a:avLst/>
          </a:prstGeom>
          <a:noFill/>
          <a:ln>
            <a:noFill/>
          </a:ln>
        </p:spPr>
        <p:txBody>
          <a:bodyPr wrap="square" rtlCol="0">
            <a:spAutoFit/>
          </a:bodyPr>
          <a:lstStyle/>
          <a:p>
            <a:r>
              <a:rPr lang="en-US" sz="1200" b="1" dirty="0" smtClean="0">
                <a:solidFill>
                  <a:srgbClr val="0000FF"/>
                </a:solidFill>
                <a:latin typeface="Bradley Hand ITC" pitchFamily="66" charset="0"/>
              </a:rPr>
              <a:t>A solid green border indicates no problems – our architecture and product meet the requirements of the project</a:t>
            </a:r>
            <a:endParaRPr lang="en-US" sz="1200" b="1" dirty="0">
              <a:solidFill>
                <a:srgbClr val="0000FF"/>
              </a:solidFill>
              <a:latin typeface="Bradley Hand ITC" pitchFamily="66" charset="0"/>
            </a:endParaRPr>
          </a:p>
        </p:txBody>
      </p:sp>
      <p:cxnSp>
        <p:nvCxnSpPr>
          <p:cNvPr id="15" name="Straight Connector 14"/>
          <p:cNvCxnSpPr>
            <a:stCxn id="94" idx="3"/>
            <a:endCxn id="8" idx="1"/>
          </p:cNvCxnSpPr>
          <p:nvPr/>
        </p:nvCxnSpPr>
        <p:spPr>
          <a:xfrm flipV="1">
            <a:off x="3581400" y="5384758"/>
            <a:ext cx="533400" cy="101642"/>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1828800" y="4572000"/>
            <a:ext cx="533400" cy="838200"/>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057400" y="4114800"/>
            <a:ext cx="2057400" cy="461665"/>
          </a:xfrm>
          <a:prstGeom prst="rect">
            <a:avLst/>
          </a:prstGeom>
          <a:noFill/>
          <a:ln>
            <a:noFill/>
          </a:ln>
        </p:spPr>
        <p:txBody>
          <a:bodyPr wrap="square" rtlCol="0">
            <a:spAutoFit/>
          </a:bodyPr>
          <a:lstStyle/>
          <a:p>
            <a:r>
              <a:rPr lang="en-US" sz="1200" b="1" dirty="0" smtClean="0">
                <a:solidFill>
                  <a:srgbClr val="0000FF"/>
                </a:solidFill>
                <a:latin typeface="Bradley Hand ITC" pitchFamily="66" charset="0"/>
              </a:rPr>
              <a:t>A dashed red line indicates architectural risk</a:t>
            </a:r>
            <a:endParaRPr lang="en-US" sz="1200" b="1" dirty="0">
              <a:solidFill>
                <a:srgbClr val="0000FF"/>
              </a:solidFill>
              <a:latin typeface="Bradley Hand ITC" pitchFamily="66" charset="0"/>
            </a:endParaRPr>
          </a:p>
        </p:txBody>
      </p:sp>
      <p:cxnSp>
        <p:nvCxnSpPr>
          <p:cNvPr id="134" name="Straight Arrow Connector 133"/>
          <p:cNvCxnSpPr>
            <a:endCxn id="94" idx="0"/>
          </p:cNvCxnSpPr>
          <p:nvPr/>
        </p:nvCxnSpPr>
        <p:spPr>
          <a:xfrm>
            <a:off x="2819400" y="4572000"/>
            <a:ext cx="114300" cy="762000"/>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56" name="Footer Placeholder 55"/>
          <p:cNvSpPr>
            <a:spLocks noGrp="1"/>
          </p:cNvSpPr>
          <p:nvPr>
            <p:ph type="ftr" sz="quarter" idx="11"/>
          </p:nvPr>
        </p:nvSpPr>
        <p:spPr/>
        <p:txBody>
          <a:bodyPr/>
          <a:lstStyle/>
          <a:p>
            <a:r>
              <a:rPr lang="en-US" smtClean="0"/>
              <a:t>Kelly-McCreary &amp; Associates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229600" cy="1752600"/>
          </a:xfrm>
        </p:spPr>
        <p:txBody>
          <a:bodyPr/>
          <a:lstStyle/>
          <a:p>
            <a:r>
              <a:rPr lang="en-US" sz="2400" dirty="0" smtClean="0"/>
              <a:t>"…is the ability of the system to undergo changes with a degree of ease. These changes could impact components, services, features, and interfaces when adding or changing the functionality, fixing errors, and meeting new business requirements."</a:t>
            </a:r>
            <a:endParaRPr lang="en-US" sz="2400" dirty="0"/>
          </a:p>
        </p:txBody>
      </p:sp>
      <p:sp>
        <p:nvSpPr>
          <p:cNvPr id="3" name="Title 2"/>
          <p:cNvSpPr>
            <a:spLocks noGrp="1"/>
          </p:cNvSpPr>
          <p:nvPr>
            <p:ph type="title"/>
          </p:nvPr>
        </p:nvSpPr>
        <p:spPr/>
        <p:txBody>
          <a:bodyPr/>
          <a:lstStyle/>
          <a:p>
            <a:r>
              <a:rPr lang="en-US" dirty="0" smtClean="0"/>
              <a:t>Maintainability</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
        <p:nvSpPr>
          <p:cNvPr id="6" name="Right Arrow 5"/>
          <p:cNvSpPr/>
          <p:nvPr/>
        </p:nvSpPr>
        <p:spPr>
          <a:xfrm>
            <a:off x="990600" y="3352800"/>
            <a:ext cx="1752600" cy="9144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Narrow" pitchFamily="34" charset="0"/>
              </a:rPr>
              <a:t>winner!</a:t>
            </a:r>
            <a:endParaRPr lang="en-US" b="1" dirty="0">
              <a:latin typeface="Arial Narrow" pitchFamily="34" charset="0"/>
            </a:endParaRPr>
          </a:p>
        </p:txBody>
      </p:sp>
      <p:sp>
        <p:nvSpPr>
          <p:cNvPr id="7" name="TextBox 6"/>
          <p:cNvSpPr txBox="1"/>
          <p:nvPr/>
        </p:nvSpPr>
        <p:spPr>
          <a:xfrm>
            <a:off x="2971800" y="3200400"/>
            <a:ext cx="5088252" cy="1015663"/>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6000" b="1" kern="0" dirty="0" smtClean="0">
                <a:solidFill>
                  <a:schemeClr val="bg2"/>
                </a:solidFill>
                <a:latin typeface="Arial Narrow" pitchFamily="34" charset="0"/>
                <a:ea typeface="Arial" charset="0"/>
                <a:cs typeface="Arial"/>
              </a:rPr>
              <a:t>Business Agility</a:t>
            </a:r>
          </a:p>
        </p:txBody>
      </p:sp>
      <p:sp>
        <p:nvSpPr>
          <p:cNvPr id="8" name="TextBox 7"/>
          <p:cNvSpPr txBox="1"/>
          <p:nvPr/>
        </p:nvSpPr>
        <p:spPr>
          <a:xfrm>
            <a:off x="838200" y="4495800"/>
            <a:ext cx="7319632" cy="1557349"/>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kern="0" dirty="0" smtClean="0">
                <a:solidFill>
                  <a:schemeClr val="bg2"/>
                </a:solidFill>
                <a:latin typeface="Arial Narrow" pitchFamily="34" charset="0"/>
                <a:ea typeface="Arial" charset="0"/>
                <a:cs typeface="Arial"/>
              </a:rPr>
              <a:t>The "big win" for many NoSQL converts</a:t>
            </a:r>
          </a:p>
          <a:p>
            <a:pPr marL="342900" marR="0" indent="-342900" algn="ctr" defTabSz="914400" rtl="0" eaLnBrk="0" fontAlgn="base" latinLnBrk="0" hangingPunct="0">
              <a:lnSpc>
                <a:spcPct val="100000"/>
              </a:lnSpc>
              <a:spcBef>
                <a:spcPct val="20000"/>
              </a:spcBef>
              <a:spcAft>
                <a:spcPct val="0"/>
              </a:spcAft>
              <a:buClrTx/>
              <a:buSzTx/>
              <a:tabLst/>
            </a:pPr>
            <a:r>
              <a:rPr lang="en-US" sz="2800" i="1" kern="0" dirty="0" smtClean="0">
                <a:solidFill>
                  <a:schemeClr val="bg2"/>
                </a:solidFill>
                <a:latin typeface="Arial Narrow" pitchFamily="34" charset="0"/>
                <a:ea typeface="Arial" charset="0"/>
                <a:cs typeface="Arial"/>
              </a:rPr>
              <a:t>"We came for the scalability, we stayed for the agility"</a:t>
            </a:r>
          </a:p>
          <a:p>
            <a:pPr marL="342900" marR="0" indent="-342900" algn="ctr" defTabSz="914400" rtl="0" eaLnBrk="0" fontAlgn="base" latinLnBrk="0" hangingPunct="0">
              <a:lnSpc>
                <a:spcPct val="100000"/>
              </a:lnSpc>
              <a:spcBef>
                <a:spcPct val="20000"/>
              </a:spcBef>
              <a:spcAft>
                <a:spcPct val="0"/>
              </a:spcAft>
              <a:buClrTx/>
              <a:buSzTx/>
              <a:tabLst/>
            </a:pPr>
            <a:r>
              <a:rPr lang="en-US" sz="2800" kern="0" dirty="0" smtClean="0">
                <a:solidFill>
                  <a:schemeClr val="bg2"/>
                </a:solidFill>
                <a:latin typeface="Arial Narrow" pitchFamily="34" charset="0"/>
                <a:ea typeface="Arial" charset="0"/>
                <a:cs typeface="Arial"/>
              </a:rPr>
              <a:t>SAAM has a stronger focus on change impact analysis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F5AB3308-7388-4834-8CF3-9219291794E5}" type="slidenum">
              <a:rPr lang="en-US" smtClean="0"/>
              <a:pPr/>
              <a:t>39</a:t>
            </a:fld>
            <a:endParaRPr lang="en-US" dirty="0"/>
          </a:p>
        </p:txBody>
      </p:sp>
      <p:sp>
        <p:nvSpPr>
          <p:cNvPr id="8" name="Footer Placeholder 7"/>
          <p:cNvSpPr>
            <a:spLocks noGrp="1"/>
          </p:cNvSpPr>
          <p:nvPr>
            <p:ph type="ftr" sz="quarter" idx="11"/>
          </p:nvPr>
        </p:nvSpPr>
        <p:spPr/>
        <p:txBody>
          <a:bodyPr/>
          <a:lstStyle/>
          <a:p>
            <a:r>
              <a:rPr lang="en-US" smtClean="0"/>
              <a:t>Kelly-McCreary &amp; Associates</a:t>
            </a:r>
            <a:endParaRPr lang="en-US" dirty="0"/>
          </a:p>
        </p:txBody>
      </p:sp>
      <p:pic>
        <p:nvPicPr>
          <p:cNvPr id="15361" name="Picture 1" descr="D:\ws\manning-nosql\ch10-images\side-effects-vs-no-side-effects.png"/>
          <p:cNvPicPr>
            <a:picLocks noChangeAspect="1" noChangeArrowheads="1"/>
          </p:cNvPicPr>
          <p:nvPr/>
        </p:nvPicPr>
        <p:blipFill>
          <a:blip r:embed="rId2" cstate="print"/>
          <a:srcRect/>
          <a:stretch>
            <a:fillRect/>
          </a:stretch>
        </p:blipFill>
        <p:spPr bwMode="auto">
          <a:xfrm>
            <a:off x="609600" y="609600"/>
            <a:ext cx="7826375" cy="5437188"/>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fld id="{F5AB3308-7388-4834-8CF3-9219291794E5}"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pic>
        <p:nvPicPr>
          <p:cNvPr id="6" name="Picture 7"/>
          <p:cNvPicPr>
            <a:picLocks noChangeAspect="1" noChangeArrowheads="1"/>
          </p:cNvPicPr>
          <p:nvPr/>
        </p:nvPicPr>
        <p:blipFill>
          <a:blip r:embed="rId2" cstate="print"/>
          <a:srcRect/>
          <a:stretch>
            <a:fillRect/>
          </a:stretch>
        </p:blipFill>
        <p:spPr bwMode="auto">
          <a:xfrm>
            <a:off x="685800" y="0"/>
            <a:ext cx="7162800" cy="6826250"/>
          </a:xfrm>
          <a:prstGeom prst="rect">
            <a:avLst/>
          </a:prstGeom>
          <a:noFill/>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defines the capability for components and subsystems to be suitable for use in other applications and in other scenarios. Reusability minimizes the duplication of components and also the implementation time.</a:t>
            </a:r>
            <a:br>
              <a:rPr lang="en-US" dirty="0" smtClean="0"/>
            </a:br>
            <a:endParaRPr lang="en-US" dirty="0" smtClean="0"/>
          </a:p>
          <a:p>
            <a:endParaRPr lang="en-US" dirty="0"/>
          </a:p>
        </p:txBody>
      </p:sp>
      <p:sp>
        <p:nvSpPr>
          <p:cNvPr id="3" name="Title 2"/>
          <p:cNvSpPr>
            <a:spLocks noGrp="1"/>
          </p:cNvSpPr>
          <p:nvPr>
            <p:ph type="title"/>
          </p:nvPr>
        </p:nvSpPr>
        <p:spPr/>
        <p:txBody>
          <a:bodyPr/>
          <a:lstStyle/>
          <a:p>
            <a:r>
              <a:rPr lang="en-US" dirty="0" smtClean="0"/>
              <a:t>Reusability</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
        <p:nvSpPr>
          <p:cNvPr id="6" name="Rectangle 5"/>
          <p:cNvSpPr/>
          <p:nvPr/>
        </p:nvSpPr>
        <p:spPr>
          <a:xfrm>
            <a:off x="1752600" y="38100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Reusability</a:t>
            </a:r>
            <a:endParaRPr lang="en-US" b="1" dirty="0"/>
          </a:p>
        </p:txBody>
      </p:sp>
      <p:sp>
        <p:nvSpPr>
          <p:cNvPr id="7" name="Rectangle 6"/>
          <p:cNvSpPr/>
          <p:nvPr/>
        </p:nvSpPr>
        <p:spPr>
          <a:xfrm>
            <a:off x="4648200" y="38100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Maintainability</a:t>
            </a:r>
            <a:endParaRPr lang="en-US" b="1" dirty="0"/>
          </a:p>
        </p:txBody>
      </p:sp>
      <p:cxnSp>
        <p:nvCxnSpPr>
          <p:cNvPr id="8" name="Straight Arrow Connector 7"/>
          <p:cNvCxnSpPr>
            <a:stCxn id="6" idx="3"/>
            <a:endCxn id="7" idx="1"/>
          </p:cNvCxnSpPr>
          <p:nvPr/>
        </p:nvCxnSpPr>
        <p:spPr>
          <a:xfrm>
            <a:off x="3962400" y="4114800"/>
            <a:ext cx="685800" cy="0"/>
          </a:xfrm>
          <a:prstGeom prst="straightConnector1">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2"/>
            <a:endCxn id="6" idx="2"/>
          </p:cNvCxnSpPr>
          <p:nvPr/>
        </p:nvCxnSpPr>
        <p:spPr>
          <a:xfrm rot="5400000">
            <a:off x="4305300" y="2971800"/>
            <a:ext cx="12700" cy="2895600"/>
          </a:xfrm>
          <a:prstGeom prst="bentConnector3">
            <a:avLst>
              <a:gd name="adj1" fmla="val 3924584"/>
            </a:avLst>
          </a:prstGeom>
          <a:ln w="57150">
            <a:solidFill>
              <a:schemeClr val="bg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66800" y="5334000"/>
            <a:ext cx="6858000" cy="954107"/>
          </a:xfrm>
          <a:prstGeom prst="rect">
            <a:avLst/>
          </a:prstGeom>
        </p:spPr>
        <p:txBody>
          <a:bodyPr wrap="squar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2800" kern="0" dirty="0" smtClean="0">
                <a:solidFill>
                  <a:schemeClr val="bg2"/>
                </a:solidFill>
                <a:latin typeface="Arial Narrow" pitchFamily="34" charset="0"/>
                <a:ea typeface="Arial" charset="0"/>
                <a:cs typeface="Arial"/>
              </a:rPr>
              <a:t>Take Home: reusing transforms (MapReduce etc.) is the key to agility in Big Data</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8229600" cy="533400"/>
          </a:xfrm>
        </p:spPr>
        <p:txBody>
          <a:bodyPr/>
          <a:lstStyle/>
          <a:p>
            <a:r>
              <a:rPr lang="en-US" sz="2400" dirty="0" smtClean="0"/>
              <a:t>XForms Quality Attribute Utility Tree</a:t>
            </a:r>
            <a:endParaRPr lang="en-US" sz="2400"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47800" y="762000"/>
            <a:ext cx="5787736" cy="5305425"/>
          </a:xfrm>
          <a:prstGeom prst="rect">
            <a:avLst/>
          </a:prstGeom>
          <a:noFill/>
          <a:ln w="9525">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381000" y="152400"/>
            <a:ext cx="8229600" cy="1219200"/>
          </a:xfrm>
        </p:spPr>
        <p:txBody>
          <a:bodyPr/>
          <a:lstStyle/>
          <a:p>
            <a:r>
              <a:rPr lang="en-US" dirty="0" smtClean="0"/>
              <a:t>Summary</a:t>
            </a:r>
            <a:endParaRPr lang="en-US" dirty="0"/>
          </a:p>
        </p:txBody>
      </p:sp>
      <p:sp>
        <p:nvSpPr>
          <p:cNvPr id="10247" name="Rectangle 7"/>
          <p:cNvSpPr>
            <a:spLocks noGrp="1" noChangeArrowheads="1"/>
          </p:cNvSpPr>
          <p:nvPr>
            <p:ph type="body" idx="1"/>
          </p:nvPr>
        </p:nvSpPr>
        <p:spPr>
          <a:xfrm>
            <a:off x="381000" y="1600200"/>
            <a:ext cx="8229600" cy="4724400"/>
          </a:xfrm>
        </p:spPr>
        <p:txBody>
          <a:bodyPr/>
          <a:lstStyle/>
          <a:p>
            <a:r>
              <a:rPr lang="en-US" dirty="0" smtClean="0"/>
              <a:t>We need solution architects that are trained in the pros and cons of multiple database architectures</a:t>
            </a:r>
          </a:p>
          <a:p>
            <a:r>
              <a:rPr lang="en-US" dirty="0" smtClean="0"/>
              <a:t>Select a database </a:t>
            </a:r>
            <a:r>
              <a:rPr lang="en-US" b="1" dirty="0" smtClean="0"/>
              <a:t>architecture</a:t>
            </a:r>
            <a:r>
              <a:rPr lang="en-US" dirty="0" smtClean="0"/>
              <a:t> first, then select a product</a:t>
            </a:r>
          </a:p>
          <a:p>
            <a:r>
              <a:rPr lang="en-US" dirty="0" smtClean="0"/>
              <a:t>"One size fits all" will not keep organizations competitive</a:t>
            </a:r>
          </a:p>
          <a:p>
            <a:r>
              <a:rPr lang="en-US" dirty="0" smtClean="0"/>
              <a:t>ATAM (and SAAM) are great processes to help understand the alternatives and objectively weigh the consequences of architectural decisions</a:t>
            </a:r>
            <a:endParaRPr lang="en-US" dirty="0"/>
          </a:p>
        </p:txBody>
      </p:sp>
      <p:sp>
        <p:nvSpPr>
          <p:cNvPr id="4" name="Slide Number Placeholder 3"/>
          <p:cNvSpPr>
            <a:spLocks noGrp="1"/>
          </p:cNvSpPr>
          <p:nvPr>
            <p:ph type="sldNum" sz="quarter" idx="10"/>
          </p:nvPr>
        </p:nvSpPr>
        <p:spPr/>
        <p:txBody>
          <a:bodyPr/>
          <a:lstStyle/>
          <a:p>
            <a:fld id="{F5AB3308-7388-4834-8CF3-9219291794E5}"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200400" y="1828800"/>
            <a:ext cx="5334000" cy="2286000"/>
          </a:xfrm>
        </p:spPr>
        <p:txBody>
          <a:bodyPr/>
          <a:lstStyle/>
          <a:p>
            <a:r>
              <a:rPr lang="en-US" dirty="0" smtClean="0"/>
              <a:t>Making Sense of NoSQL</a:t>
            </a:r>
          </a:p>
          <a:p>
            <a:r>
              <a:rPr lang="en-US" dirty="0" smtClean="0"/>
              <a:t>Manning Publications</a:t>
            </a:r>
          </a:p>
          <a:p>
            <a:r>
              <a:rPr lang="en-US" dirty="0" smtClean="0"/>
              <a:t>Available in PDF now via MEAP</a:t>
            </a:r>
          </a:p>
          <a:p>
            <a:pPr lvl="1"/>
            <a:r>
              <a:rPr lang="en-US" dirty="0" smtClean="0"/>
              <a:t>http://manning.com/mccreary</a:t>
            </a:r>
          </a:p>
          <a:p>
            <a:r>
              <a:rPr lang="en-US" dirty="0" smtClean="0"/>
              <a:t>In print in July, 2013</a:t>
            </a:r>
            <a:endParaRPr lang="en-US" dirty="0"/>
          </a:p>
        </p:txBody>
      </p:sp>
      <p:sp>
        <p:nvSpPr>
          <p:cNvPr id="2" name="Title 1"/>
          <p:cNvSpPr>
            <a:spLocks noGrp="1"/>
          </p:cNvSpPr>
          <p:nvPr>
            <p:ph type="title"/>
          </p:nvPr>
        </p:nvSpPr>
        <p:spPr/>
        <p:txBody>
          <a:bodyPr/>
          <a:lstStyle/>
          <a:p>
            <a:r>
              <a:rPr lang="en-US" dirty="0" smtClean="0"/>
              <a:t>Reference</a:t>
            </a:r>
            <a:endParaRPr lang="en-US" dirty="0"/>
          </a:p>
        </p:txBody>
      </p:sp>
      <p:sp>
        <p:nvSpPr>
          <p:cNvPr id="3" name="Slide Number Placeholder 2"/>
          <p:cNvSpPr>
            <a:spLocks noGrp="1"/>
          </p:cNvSpPr>
          <p:nvPr>
            <p:ph type="sldNum" sz="quarter" idx="10"/>
          </p:nvPr>
        </p:nvSpPr>
        <p:spPr/>
        <p:txBody>
          <a:bodyPr/>
          <a:lstStyle/>
          <a:p>
            <a:fld id="{F5AB3308-7388-4834-8CF3-9219291794E5}" type="slidenum">
              <a:rPr lang="en-US" smtClean="0"/>
              <a:pPr/>
              <a:t>43</a:t>
            </a:fld>
            <a:endParaRPr lang="en-US" dirty="0"/>
          </a:p>
        </p:txBody>
      </p:sp>
      <p:sp>
        <p:nvSpPr>
          <p:cNvPr id="4" name="Footer Placeholder 3"/>
          <p:cNvSpPr>
            <a:spLocks noGrp="1"/>
          </p:cNvSpPr>
          <p:nvPr>
            <p:ph type="ftr" sz="quarter" idx="11"/>
          </p:nvPr>
        </p:nvSpPr>
        <p:spPr/>
        <p:txBody>
          <a:bodyPr/>
          <a:lstStyle/>
          <a:p>
            <a:r>
              <a:rPr lang="en-US" dirty="0" smtClean="0"/>
              <a:t>Kelly-McCreary &amp; Associates</a:t>
            </a:r>
            <a:endParaRPr lang="en-US" dirty="0"/>
          </a:p>
        </p:txBody>
      </p:sp>
      <p:sp>
        <p:nvSpPr>
          <p:cNvPr id="5" name="Content Placeholder 2"/>
          <p:cNvSpPr txBox="1">
            <a:spLocks/>
          </p:cNvSpPr>
          <p:nvPr/>
        </p:nvSpPr>
        <p:spPr>
          <a:xfrm>
            <a:off x="1524000" y="5715000"/>
            <a:ext cx="1524000" cy="381000"/>
          </a:xfrm>
          <a:prstGeom prst="rect">
            <a:avLst/>
          </a:prstGeom>
        </p:spPr>
        <p:txBody>
          <a:bodyPr>
            <a:normAutofit/>
          </a:bodyPr>
          <a:lstStyle/>
          <a:p>
            <a:pPr marL="342900" marR="0" indent="-342900" algn="ctr" defTabSz="914400" eaLnBrk="1" fontAlgn="base" latinLnBrk="0" hangingPunct="1">
              <a:lnSpc>
                <a:spcPct val="100000"/>
              </a:lnSpc>
              <a:spcBef>
                <a:spcPct val="20000"/>
              </a:spcBef>
              <a:spcAft>
                <a:spcPct val="0"/>
              </a:spcAft>
              <a:buClr>
                <a:schemeClr val="accent1">
                  <a:lumMod val="50000"/>
                </a:schemeClr>
              </a:buClr>
              <a:buSzPct val="100000"/>
              <a:buFont typeface="Arial" pitchFamily="34" charset="0"/>
              <a:buNone/>
              <a:tabLst/>
              <a:defRPr/>
            </a:pPr>
            <a:r>
              <a:rPr lang="en-US" sz="1200" b="1" dirty="0" smtClean="0">
                <a:solidFill>
                  <a:schemeClr val="bg2"/>
                </a:solidFill>
                <a:latin typeface="Arial" pitchFamily="34" charset="0"/>
                <a:cs typeface="Arial" pitchFamily="34" charset="0"/>
              </a:rPr>
              <a:t>Dan McCreary</a:t>
            </a:r>
          </a:p>
          <a:p>
            <a:pPr marL="342900" marR="0" lvl="0" indent="-342900" algn="ctr" defTabSz="914400" rtl="0" eaLnBrk="1" fontAlgn="base" latinLnBrk="0" hangingPunct="1">
              <a:lnSpc>
                <a:spcPct val="100000"/>
              </a:lnSpc>
              <a:spcBef>
                <a:spcPct val="20000"/>
              </a:spcBef>
              <a:spcAft>
                <a:spcPct val="0"/>
              </a:spcAft>
              <a:buClr>
                <a:schemeClr val="accent1">
                  <a:lumMod val="50000"/>
                </a:schemeClr>
              </a:buClr>
              <a:buSzPct val="100000"/>
              <a:buFont typeface="Arial" pitchFamily="34" charset="0"/>
              <a:buNone/>
              <a:tabLst/>
              <a:defRPr/>
            </a:pPr>
            <a:endParaRPr kumimoji="0" lang="en-US" sz="1200" b="1" i="0" u="none" strike="noStrike" kern="0" cap="none" spc="0" normalizeH="0" baseline="0" noProof="0" dirty="0">
              <a:ln>
                <a:noFill/>
              </a:ln>
              <a:solidFill>
                <a:schemeClr val="bg2"/>
              </a:solidFill>
              <a:effectLst/>
              <a:uLnTx/>
              <a:uFillTx/>
              <a:latin typeface="+mn-lt"/>
              <a:ea typeface="+mn-ea"/>
              <a:cs typeface="+mn-cs"/>
            </a:endParaRPr>
          </a:p>
        </p:txBody>
      </p:sp>
      <p:pic>
        <p:nvPicPr>
          <p:cNvPr id="6" name="Picture 2" descr="D:\Dan\My Documents\My Pictures\ann-m-kelly-headshot.jpg"/>
          <p:cNvPicPr>
            <a:picLocks noChangeAspect="1" noChangeArrowheads="1"/>
          </p:cNvPicPr>
          <p:nvPr/>
        </p:nvPicPr>
        <p:blipFill>
          <a:blip r:embed="rId2" cstate="print"/>
          <a:srcRect l="8571" r="11429"/>
          <a:stretch>
            <a:fillRect/>
          </a:stretch>
        </p:blipFill>
        <p:spPr bwMode="auto">
          <a:xfrm>
            <a:off x="533400" y="4343400"/>
            <a:ext cx="1066800" cy="1333500"/>
          </a:xfrm>
          <a:prstGeom prst="rect">
            <a:avLst/>
          </a:prstGeom>
          <a:noFill/>
        </p:spPr>
      </p:pic>
      <p:sp>
        <p:nvSpPr>
          <p:cNvPr id="7" name="Content Placeholder 2"/>
          <p:cNvSpPr txBox="1">
            <a:spLocks/>
          </p:cNvSpPr>
          <p:nvPr/>
        </p:nvSpPr>
        <p:spPr>
          <a:xfrm>
            <a:off x="381000" y="5791200"/>
            <a:ext cx="1371600" cy="381000"/>
          </a:xfrm>
          <a:prstGeom prst="rect">
            <a:avLst/>
          </a:prstGeom>
        </p:spPr>
        <p:txBody>
          <a:bodyPr vert="horz" lIns="91440" tIns="45720" rIns="91440" bIns="45720" rtlCol="0" anchor="ctr" anchorCtr="0">
            <a:noAutofit/>
          </a:bodyPr>
          <a:lstStyle/>
          <a:p>
            <a:pPr marL="342900" lvl="0" indent="-342900" algn="ctr">
              <a:spcBef>
                <a:spcPct val="20000"/>
              </a:spcBef>
              <a:defRPr/>
            </a:pPr>
            <a:r>
              <a:rPr kumimoji="0" lang="en-US" sz="1200" b="1"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Ann Kelly</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endParaRPr>
          </a:p>
        </p:txBody>
      </p:sp>
      <p:pic>
        <p:nvPicPr>
          <p:cNvPr id="8" name="Picture 3" descr="D:\Dan\My Documents\My Pictures\dan-headshot-2008-200px.jpg"/>
          <p:cNvPicPr>
            <a:picLocks noChangeAspect="1" noChangeArrowheads="1"/>
          </p:cNvPicPr>
          <p:nvPr/>
        </p:nvPicPr>
        <p:blipFill>
          <a:blip r:embed="rId3" cstate="print"/>
          <a:srcRect l="9000" r="19000"/>
          <a:stretch>
            <a:fillRect/>
          </a:stretch>
        </p:blipFill>
        <p:spPr bwMode="auto">
          <a:xfrm>
            <a:off x="1752600" y="4343400"/>
            <a:ext cx="1066800" cy="1333500"/>
          </a:xfrm>
          <a:prstGeom prst="rect">
            <a:avLst/>
          </a:prstGeom>
          <a:noFill/>
        </p:spPr>
      </p:pic>
      <p:pic>
        <p:nvPicPr>
          <p:cNvPr id="9" name="Picture 4"/>
          <p:cNvPicPr>
            <a:picLocks noChangeAspect="1" noChangeArrowheads="1"/>
          </p:cNvPicPr>
          <p:nvPr/>
        </p:nvPicPr>
        <p:blipFill>
          <a:blip r:embed="rId4" cstate="print"/>
          <a:srcRect/>
          <a:stretch>
            <a:fillRect/>
          </a:stretch>
        </p:blipFill>
        <p:spPr bwMode="auto">
          <a:xfrm>
            <a:off x="914400" y="1905000"/>
            <a:ext cx="1698909" cy="2133599"/>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fld id="{F5AB3308-7388-4834-8CF3-9219291794E5}"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04800" y="457200"/>
            <a:ext cx="8610600" cy="558165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fld id="{F5AB3308-7388-4834-8CF3-9219291794E5}"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23850" y="304800"/>
            <a:ext cx="8506605" cy="594360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fld id="{F5AB3308-7388-4834-8CF3-9219291794E5}" type="slidenum">
              <a:rPr lang="en-US" smtClean="0"/>
              <a:pPr/>
              <a:t>7</a:t>
            </a:fld>
            <a:endParaRPr lang="en-US" dirty="0"/>
          </a:p>
        </p:txBody>
      </p:sp>
      <p:sp>
        <p:nvSpPr>
          <p:cNvPr id="4" name="Footer Placeholder 3"/>
          <p:cNvSpPr>
            <a:spLocks noGrp="1"/>
          </p:cNvSpPr>
          <p:nvPr>
            <p:ph type="ftr" sz="quarter" idx="11"/>
          </p:nvPr>
        </p:nvSpPr>
        <p:spPr/>
        <p:txBody>
          <a:bodyPr/>
          <a:lstStyle/>
          <a:p>
            <a:r>
              <a:rPr lang="en-US" smtClean="0"/>
              <a:t>Kelly-McCreary &amp; Associates</a:t>
            </a:r>
            <a:endParaRPr lang="en-US" dirty="0"/>
          </a:p>
        </p:txBody>
      </p:sp>
      <p:pic>
        <p:nvPicPr>
          <p:cNvPr id="5" name="Picture 6"/>
          <p:cNvPicPr>
            <a:picLocks noChangeAspect="1" noChangeArrowheads="1"/>
          </p:cNvPicPr>
          <p:nvPr/>
        </p:nvPicPr>
        <p:blipFill>
          <a:blip r:embed="rId2" cstate="print"/>
          <a:srcRect/>
          <a:stretch>
            <a:fillRect/>
          </a:stretch>
        </p:blipFill>
        <p:spPr bwMode="auto">
          <a:xfrm>
            <a:off x="609600" y="304800"/>
            <a:ext cx="8113600" cy="6200775"/>
          </a:xfrm>
          <a:prstGeom prst="rect">
            <a:avLst/>
          </a:prstGeom>
          <a:noFill/>
        </p:spPr>
      </p:pic>
      <p:sp>
        <p:nvSpPr>
          <p:cNvPr id="6" name="TextBox 5"/>
          <p:cNvSpPr txBox="1"/>
          <p:nvPr/>
        </p:nvSpPr>
        <p:spPr>
          <a:xfrm rot="20506698">
            <a:off x="5200896" y="3796741"/>
            <a:ext cx="2959465" cy="646331"/>
          </a:xfrm>
          <a:prstGeom prst="rect">
            <a:avLst/>
          </a:prstGeom>
        </p:spPr>
        <p:txBody>
          <a:bodyPr wrap="none" rtlCol="0" anchor="ctr">
            <a:spAutoFit/>
          </a:bodyPr>
          <a:lstStyle/>
          <a:p>
            <a:pPr marL="342900" marR="0" indent="-342900" algn="ctr" defTabSz="914400" rtl="0" eaLnBrk="0" fontAlgn="base" latinLnBrk="0" hangingPunct="0">
              <a:lnSpc>
                <a:spcPct val="100000"/>
              </a:lnSpc>
              <a:spcBef>
                <a:spcPct val="20000"/>
              </a:spcBef>
              <a:spcAft>
                <a:spcPct val="0"/>
              </a:spcAft>
              <a:buClrTx/>
              <a:buSzTx/>
              <a:tabLst/>
            </a:pPr>
            <a:r>
              <a:rPr lang="en-US" sz="3600" b="1" kern="0" dirty="0" smtClean="0">
                <a:solidFill>
                  <a:srgbClr val="0000FF"/>
                </a:solidFill>
                <a:latin typeface="Arial Narrow" pitchFamily="34" charset="0"/>
                <a:ea typeface="Arial" charset="0"/>
                <a:cs typeface="Arial"/>
              </a:rPr>
              <a:t>XForms Rocks!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fld id="{F5AB3308-7388-4834-8CF3-9219291794E5}"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Kelly-McCreary &amp; Associates</a:t>
            </a:r>
            <a:endParaRPr lang="en-US" dirty="0"/>
          </a:p>
        </p:txBody>
      </p:sp>
      <p:pic>
        <p:nvPicPr>
          <p:cNvPr id="6" name="Picture 6"/>
          <p:cNvPicPr>
            <a:picLocks noChangeAspect="1" noChangeArrowheads="1"/>
          </p:cNvPicPr>
          <p:nvPr/>
        </p:nvPicPr>
        <p:blipFill>
          <a:blip r:embed="rId2" cstate="print"/>
          <a:srcRect/>
          <a:stretch>
            <a:fillRect/>
          </a:stretch>
        </p:blipFill>
        <p:spPr bwMode="auto">
          <a:xfrm>
            <a:off x="762000" y="0"/>
            <a:ext cx="7543800" cy="6620725"/>
          </a:xfrm>
          <a:prstGeom prst="rect">
            <a:avLst/>
          </a:prstGeom>
          <a:noFill/>
        </p:spPr>
      </p:pic>
      <p:sp>
        <p:nvSpPr>
          <p:cNvPr id="7" name="Left Arrow 6"/>
          <p:cNvSpPr/>
          <p:nvPr/>
        </p:nvSpPr>
        <p:spPr>
          <a:xfrm>
            <a:off x="5257800" y="914400"/>
            <a:ext cx="1143000" cy="3810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876300" y="1676400"/>
            <a:ext cx="1485900" cy="1600200"/>
          </a:xfrm>
          <a:prstGeom prst="rect">
            <a:avLst/>
          </a:prstGeom>
          <a:solidFill>
            <a:schemeClr val="tx1">
              <a:lumMod val="9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endParaRPr lang="en-US" dirty="0" smtClean="0">
              <a:solidFill>
                <a:schemeClr val="bg1"/>
              </a:solidFill>
              <a:latin typeface="Arial Narrow" pitchFamily="34" charset="0"/>
            </a:endParaRPr>
          </a:p>
        </p:txBody>
      </p:sp>
      <p:sp>
        <p:nvSpPr>
          <p:cNvPr id="2" name="Title 1"/>
          <p:cNvSpPr>
            <a:spLocks noGrp="1"/>
          </p:cNvSpPr>
          <p:nvPr>
            <p:ph type="title"/>
          </p:nvPr>
        </p:nvSpPr>
        <p:spPr/>
        <p:txBody>
          <a:bodyPr/>
          <a:lstStyle/>
          <a:p>
            <a:pPr lvl="0"/>
            <a:r>
              <a:rPr lang="en-US" dirty="0" smtClean="0">
                <a:solidFill>
                  <a:schemeClr val="bg1"/>
                </a:solidFill>
                <a:ea typeface="Arial" charset="0"/>
                <a:cs typeface="Arial"/>
              </a:rPr>
              <a:t>Four Translations</a:t>
            </a:r>
            <a:endParaRPr lang="en-US" dirty="0">
              <a:solidFill>
                <a:schemeClr val="bg1"/>
              </a:solidFill>
            </a:endParaRPr>
          </a:p>
        </p:txBody>
      </p:sp>
      <p:sp>
        <p:nvSpPr>
          <p:cNvPr id="4" name="Slide Number Placeholder 3"/>
          <p:cNvSpPr>
            <a:spLocks noGrp="1"/>
          </p:cNvSpPr>
          <p:nvPr>
            <p:ph type="sldNum" sz="quarter" idx="10"/>
          </p:nvPr>
        </p:nvSpPr>
        <p:spPr/>
        <p:txBody>
          <a:bodyPr/>
          <a:lstStyle/>
          <a:p>
            <a:pPr>
              <a:defRPr/>
            </a:pPr>
            <a:fld id="{E141E93A-0CD0-B146-88D5-A1851004B248}"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dirty="0" smtClean="0"/>
              <a:t>Copyright  2010 Dan McCreary &amp; Associates</a:t>
            </a:r>
            <a:endParaRPr lang="en-US" dirty="0"/>
          </a:p>
        </p:txBody>
      </p:sp>
      <p:sp>
        <p:nvSpPr>
          <p:cNvPr id="3" name="Content Placeholder 2"/>
          <p:cNvSpPr>
            <a:spLocks noGrp="1"/>
          </p:cNvSpPr>
          <p:nvPr>
            <p:ph idx="4294967295"/>
          </p:nvPr>
        </p:nvSpPr>
        <p:spPr>
          <a:xfrm>
            <a:off x="1371600" y="3886200"/>
            <a:ext cx="6324600" cy="2286000"/>
          </a:xfrm>
        </p:spPr>
        <p:txBody>
          <a:bodyPr/>
          <a:lstStyle/>
          <a:p>
            <a:r>
              <a:rPr lang="en-US" sz="3200" dirty="0" smtClean="0">
                <a:latin typeface="Arial Narrow" pitchFamily="34" charset="0"/>
              </a:rPr>
              <a:t>T</a:t>
            </a:r>
            <a:r>
              <a:rPr lang="en-US" sz="1800" dirty="0" smtClean="0">
                <a:latin typeface="Arial Narrow" pitchFamily="34" charset="0"/>
              </a:rPr>
              <a:t>1</a:t>
            </a:r>
            <a:r>
              <a:rPr lang="en-US" sz="3200" dirty="0" smtClean="0">
                <a:latin typeface="Arial Narrow" pitchFamily="34" charset="0"/>
              </a:rPr>
              <a:t> – HTML into Java Objects</a:t>
            </a:r>
          </a:p>
          <a:p>
            <a:r>
              <a:rPr lang="en-US" sz="3200" dirty="0" smtClean="0">
                <a:latin typeface="Arial Narrow" pitchFamily="34" charset="0"/>
              </a:rPr>
              <a:t>T</a:t>
            </a:r>
            <a:r>
              <a:rPr lang="en-US" sz="1800" dirty="0" smtClean="0">
                <a:latin typeface="Arial Narrow" pitchFamily="34" charset="0"/>
              </a:rPr>
              <a:t>2</a:t>
            </a:r>
            <a:r>
              <a:rPr lang="en-US" sz="3200" dirty="0" smtClean="0">
                <a:latin typeface="Arial Narrow" pitchFamily="34" charset="0"/>
              </a:rPr>
              <a:t> – Java Objects into SQL Tables</a:t>
            </a:r>
          </a:p>
          <a:p>
            <a:r>
              <a:rPr lang="en-US" sz="3200" dirty="0" smtClean="0">
                <a:latin typeface="Arial Narrow" pitchFamily="34" charset="0"/>
              </a:rPr>
              <a:t>T</a:t>
            </a:r>
            <a:r>
              <a:rPr lang="en-US" sz="1800" dirty="0" smtClean="0">
                <a:latin typeface="Arial Narrow" pitchFamily="34" charset="0"/>
              </a:rPr>
              <a:t>3</a:t>
            </a:r>
            <a:r>
              <a:rPr lang="en-US" sz="3200" dirty="0" smtClean="0">
                <a:latin typeface="Arial Narrow" pitchFamily="34" charset="0"/>
              </a:rPr>
              <a:t> – Tables into Objects</a:t>
            </a:r>
          </a:p>
          <a:p>
            <a:r>
              <a:rPr lang="en-US" sz="3200" dirty="0" smtClean="0">
                <a:latin typeface="Arial Narrow" pitchFamily="34" charset="0"/>
              </a:rPr>
              <a:t>T</a:t>
            </a:r>
            <a:r>
              <a:rPr lang="en-US" sz="1800" dirty="0" smtClean="0">
                <a:latin typeface="Arial Narrow" pitchFamily="34" charset="0"/>
              </a:rPr>
              <a:t>4</a:t>
            </a:r>
            <a:r>
              <a:rPr lang="en-US" sz="3200" dirty="0" smtClean="0">
                <a:latin typeface="Arial Narrow" pitchFamily="34" charset="0"/>
              </a:rPr>
              <a:t> – Objects into HTML</a:t>
            </a:r>
            <a:endParaRPr lang="en-US" sz="3200" dirty="0">
              <a:latin typeface="Arial Narrow" pitchFamily="34" charset="0"/>
            </a:endParaRPr>
          </a:p>
        </p:txBody>
      </p:sp>
      <p:sp>
        <p:nvSpPr>
          <p:cNvPr id="6" name="Can 5"/>
          <p:cNvSpPr/>
          <p:nvPr/>
        </p:nvSpPr>
        <p:spPr bwMode="auto">
          <a:xfrm>
            <a:off x="6705600" y="1905000"/>
            <a:ext cx="1257300" cy="1257300"/>
          </a:xfrm>
          <a:prstGeom prst="can">
            <a:avLst>
              <a:gd name="adj" fmla="val 16667"/>
            </a:avLst>
          </a:prstGeom>
          <a:solidFill>
            <a:schemeClr val="tx1">
              <a:lumMod val="85000"/>
            </a:schemeClr>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pic>
        <p:nvPicPr>
          <p:cNvPr id="8" name="Picture 7"/>
          <p:cNvPicPr>
            <a:picLocks noChangeAspect="1"/>
          </p:cNvPicPr>
          <p:nvPr/>
        </p:nvPicPr>
        <p:blipFill>
          <a:blip r:embed="rId2" cstate="screen"/>
          <a:stretch>
            <a:fillRect/>
          </a:stretch>
        </p:blipFill>
        <p:spPr>
          <a:xfrm>
            <a:off x="990600" y="1905000"/>
            <a:ext cx="1257300" cy="1257300"/>
          </a:xfrm>
          <a:prstGeom prst="rect">
            <a:avLst/>
          </a:prstGeom>
          <a:ln>
            <a:noFill/>
          </a:ln>
        </p:spPr>
      </p:pic>
      <p:grpSp>
        <p:nvGrpSpPr>
          <p:cNvPr id="7" name="Group 8"/>
          <p:cNvGrpSpPr/>
          <p:nvPr/>
        </p:nvGrpSpPr>
        <p:grpSpPr>
          <a:xfrm>
            <a:off x="4191000" y="2247900"/>
            <a:ext cx="571499" cy="617676"/>
            <a:chOff x="1828800" y="1896924"/>
            <a:chExt cx="874975" cy="846276"/>
          </a:xfrm>
        </p:grpSpPr>
        <p:sp>
          <p:nvSpPr>
            <p:cNvPr id="10" name="Oval 9"/>
            <p:cNvSpPr/>
            <p:nvPr/>
          </p:nvSpPr>
          <p:spPr bwMode="auto">
            <a:xfrm>
              <a:off x="1828800" y="1896924"/>
              <a:ext cx="874975" cy="846276"/>
            </a:xfrm>
            <a:prstGeom prst="ellipse">
              <a:avLst/>
            </a:prstGeom>
            <a:solidFill>
              <a:srgbClr val="FFCC66"/>
            </a:solidFill>
            <a:ln w="12700" cap="flat" cmpd="sng" algn="ctr">
              <a:solidFill>
                <a:schemeClr val="bg2"/>
              </a:solidFill>
              <a:prstDash val="solid"/>
              <a:round/>
              <a:headEnd type="none" w="med" len="med"/>
              <a:tailEnd type="none" w="med" len="med"/>
            </a:ln>
            <a:effectLst/>
          </p:spPr>
        </p:sp>
        <p:sp>
          <p:nvSpPr>
            <p:cNvPr id="11" name="Oval 10"/>
            <p:cNvSpPr/>
            <p:nvPr/>
          </p:nvSpPr>
          <p:spPr bwMode="auto">
            <a:xfrm>
              <a:off x="1981199" y="2051050"/>
              <a:ext cx="568325" cy="539750"/>
            </a:xfrm>
            <a:prstGeom prst="ellipse">
              <a:avLst/>
            </a:prstGeom>
            <a:solidFill>
              <a:srgbClr val="A4CBFF"/>
            </a:solidFill>
            <a:ln w="12700" cap="flat" cmpd="sng" algn="ctr">
              <a:solidFill>
                <a:schemeClr val="bg2"/>
              </a:solidFill>
              <a:prstDash val="solid"/>
              <a:round/>
              <a:headEnd type="none" w="med" len="med"/>
              <a:tailEnd type="none" w="med" len="med"/>
            </a:ln>
            <a:effectLst/>
          </p:spPr>
        </p:sp>
        <p:cxnSp>
          <p:nvCxnSpPr>
            <p:cNvPr id="12" name="Straight Connector 11"/>
            <p:cNvCxnSpPr>
              <a:stCxn id="10" idx="1"/>
              <a:endCxn id="11" idx="1"/>
            </p:cNvCxnSpPr>
            <p:nvPr/>
          </p:nvCxnSpPr>
          <p:spPr bwMode="auto">
            <a:xfrm rot="16200000" flipH="1">
              <a:off x="1956063" y="2021731"/>
              <a:ext cx="109237" cy="107491"/>
            </a:xfrm>
            <a:prstGeom prst="line">
              <a:avLst/>
            </a:prstGeom>
            <a:solidFill>
              <a:srgbClr val="3399FF"/>
            </a:solidFill>
            <a:ln w="12700" cap="flat" cmpd="sng" algn="ctr">
              <a:solidFill>
                <a:schemeClr val="bg2"/>
              </a:solidFill>
              <a:prstDash val="solid"/>
              <a:round/>
              <a:headEnd type="none" w="med" len="med"/>
              <a:tailEnd type="none" w="med" len="med"/>
            </a:ln>
            <a:effectLst/>
          </p:spPr>
        </p:cxnSp>
        <p:cxnSp>
          <p:nvCxnSpPr>
            <p:cNvPr id="13" name="Straight Connector 12"/>
            <p:cNvCxnSpPr>
              <a:stCxn id="10" idx="3"/>
              <a:endCxn id="11" idx="3"/>
            </p:cNvCxnSpPr>
            <p:nvPr/>
          </p:nvCxnSpPr>
          <p:spPr bwMode="auto">
            <a:xfrm rot="5400000" flipH="1" flipV="1">
              <a:off x="1956926" y="2511765"/>
              <a:ext cx="107511" cy="107491"/>
            </a:xfrm>
            <a:prstGeom prst="line">
              <a:avLst/>
            </a:prstGeom>
            <a:solidFill>
              <a:srgbClr val="3399FF"/>
            </a:solidFill>
            <a:ln w="12700" cap="flat" cmpd="sng" algn="ctr">
              <a:solidFill>
                <a:schemeClr val="bg2"/>
              </a:solidFill>
              <a:prstDash val="solid"/>
              <a:round/>
              <a:headEnd type="none" w="med" len="med"/>
              <a:tailEnd type="none" w="med" len="med"/>
            </a:ln>
            <a:effectLst/>
          </p:spPr>
        </p:cxnSp>
        <p:cxnSp>
          <p:nvCxnSpPr>
            <p:cNvPr id="14" name="Straight Connector 13"/>
            <p:cNvCxnSpPr>
              <a:stCxn id="11" idx="7"/>
              <a:endCxn id="10" idx="7"/>
            </p:cNvCxnSpPr>
            <p:nvPr/>
          </p:nvCxnSpPr>
          <p:spPr bwMode="auto">
            <a:xfrm rot="5400000" flipH="1" flipV="1">
              <a:off x="2466348" y="2020806"/>
              <a:ext cx="109237" cy="109343"/>
            </a:xfrm>
            <a:prstGeom prst="line">
              <a:avLst/>
            </a:prstGeom>
            <a:solidFill>
              <a:srgbClr val="3399FF"/>
            </a:solidFill>
            <a:ln w="12700" cap="flat" cmpd="sng" algn="ctr">
              <a:solidFill>
                <a:schemeClr val="bg2"/>
              </a:solidFill>
              <a:prstDash val="solid"/>
              <a:round/>
              <a:headEnd type="none" w="med" len="med"/>
              <a:tailEnd type="none" w="med" len="med"/>
            </a:ln>
            <a:effectLst/>
          </p:spPr>
        </p:cxnSp>
        <p:cxnSp>
          <p:nvCxnSpPr>
            <p:cNvPr id="15" name="Straight Connector 14"/>
            <p:cNvCxnSpPr/>
            <p:nvPr/>
          </p:nvCxnSpPr>
          <p:spPr bwMode="auto">
            <a:xfrm>
              <a:off x="2514600" y="2438400"/>
              <a:ext cx="136525" cy="92075"/>
            </a:xfrm>
            <a:prstGeom prst="line">
              <a:avLst/>
            </a:prstGeom>
            <a:solidFill>
              <a:srgbClr val="3399FF"/>
            </a:solidFill>
            <a:ln w="12700" cap="flat" cmpd="sng" algn="ctr">
              <a:solidFill>
                <a:schemeClr val="bg2"/>
              </a:solidFill>
              <a:prstDash val="solid"/>
              <a:round/>
              <a:headEnd type="none" w="med" len="med"/>
              <a:tailEnd type="none" w="med" len="med"/>
            </a:ln>
            <a:effectLst/>
          </p:spPr>
        </p:cxnSp>
      </p:grpSp>
      <p:grpSp>
        <p:nvGrpSpPr>
          <p:cNvPr id="9" name="Group 15"/>
          <p:cNvGrpSpPr/>
          <p:nvPr/>
        </p:nvGrpSpPr>
        <p:grpSpPr>
          <a:xfrm>
            <a:off x="6934200" y="2133600"/>
            <a:ext cx="800100" cy="914400"/>
            <a:chOff x="3086100" y="1943100"/>
            <a:chExt cx="685800" cy="685800"/>
          </a:xfrm>
        </p:grpSpPr>
        <p:sp>
          <p:nvSpPr>
            <p:cNvPr id="17" name="Rectangle 16"/>
            <p:cNvSpPr/>
            <p:nvPr/>
          </p:nvSpPr>
          <p:spPr bwMode="auto">
            <a:xfrm>
              <a:off x="3086100" y="1943100"/>
              <a:ext cx="114300" cy="685800"/>
            </a:xfrm>
            <a:prstGeom prst="rect">
              <a:avLst/>
            </a:prstGeom>
            <a:solidFill>
              <a:srgbClr val="A4CBFF"/>
            </a:solidFill>
            <a:ln w="12700" cap="flat" cmpd="sng" algn="ctr">
              <a:solidFill>
                <a:schemeClr val="bg2"/>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
          <p:nvSpPr>
            <p:cNvPr id="18" name="Rectangle 17"/>
            <p:cNvSpPr/>
            <p:nvPr/>
          </p:nvSpPr>
          <p:spPr bwMode="auto">
            <a:xfrm>
              <a:off x="3200400" y="1943100"/>
              <a:ext cx="228600" cy="685800"/>
            </a:xfrm>
            <a:prstGeom prst="rect">
              <a:avLst/>
            </a:prstGeom>
            <a:solidFill>
              <a:srgbClr val="A4CBFF"/>
            </a:solidFill>
            <a:ln w="12700" cap="flat" cmpd="sng" algn="ctr">
              <a:solidFill>
                <a:schemeClr val="bg2"/>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
          <p:nvSpPr>
            <p:cNvPr id="19" name="Rectangle 18"/>
            <p:cNvSpPr/>
            <p:nvPr/>
          </p:nvSpPr>
          <p:spPr bwMode="auto">
            <a:xfrm>
              <a:off x="3429000" y="1943100"/>
              <a:ext cx="114300" cy="685800"/>
            </a:xfrm>
            <a:prstGeom prst="rect">
              <a:avLst/>
            </a:prstGeom>
            <a:solidFill>
              <a:srgbClr val="A4CBFF"/>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
          <p:nvSpPr>
            <p:cNvPr id="20" name="Rectangle 19"/>
            <p:cNvSpPr/>
            <p:nvPr/>
          </p:nvSpPr>
          <p:spPr bwMode="auto">
            <a:xfrm>
              <a:off x="3543300" y="1943100"/>
              <a:ext cx="228600" cy="685800"/>
            </a:xfrm>
            <a:prstGeom prst="rect">
              <a:avLst/>
            </a:prstGeom>
            <a:solidFill>
              <a:srgbClr val="A4CBFF"/>
            </a:solid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cxnSp>
          <p:nvCxnSpPr>
            <p:cNvPr id="21" name="Straight Connector 20"/>
            <p:cNvCxnSpPr/>
            <p:nvPr/>
          </p:nvCxnSpPr>
          <p:spPr bwMode="auto">
            <a:xfrm>
              <a:off x="3086100" y="2057400"/>
              <a:ext cx="685800" cy="0"/>
            </a:xfrm>
            <a:prstGeom prst="line">
              <a:avLst/>
            </a:prstGeom>
            <a:solidFill>
              <a:srgbClr val="3399FF"/>
            </a:solidFill>
            <a:ln w="12700" cap="flat" cmpd="sng" algn="ctr">
              <a:solidFill>
                <a:schemeClr val="bg2"/>
              </a:solidFill>
              <a:prstDash val="solid"/>
              <a:round/>
              <a:headEnd type="none" w="med" len="med"/>
              <a:tailEnd type="none" w="med" len="med"/>
            </a:ln>
            <a:effectLst/>
          </p:spPr>
        </p:cxnSp>
        <p:cxnSp>
          <p:nvCxnSpPr>
            <p:cNvPr id="22" name="Straight Connector 21"/>
            <p:cNvCxnSpPr/>
            <p:nvPr/>
          </p:nvCxnSpPr>
          <p:spPr bwMode="auto">
            <a:xfrm>
              <a:off x="3086100" y="2171700"/>
              <a:ext cx="685800" cy="0"/>
            </a:xfrm>
            <a:prstGeom prst="line">
              <a:avLst/>
            </a:prstGeom>
            <a:solidFill>
              <a:srgbClr val="3399FF"/>
            </a:solidFill>
            <a:ln w="12700" cap="flat" cmpd="sng" algn="ctr">
              <a:solidFill>
                <a:schemeClr val="bg2"/>
              </a:solidFill>
              <a:prstDash val="solid"/>
              <a:round/>
              <a:headEnd type="none" w="med" len="med"/>
              <a:tailEnd type="none" w="med" len="med"/>
            </a:ln>
            <a:effectLst/>
          </p:spPr>
        </p:cxnSp>
        <p:cxnSp>
          <p:nvCxnSpPr>
            <p:cNvPr id="23" name="Straight Connector 22"/>
            <p:cNvCxnSpPr/>
            <p:nvPr/>
          </p:nvCxnSpPr>
          <p:spPr bwMode="auto">
            <a:xfrm>
              <a:off x="3086100" y="2286000"/>
              <a:ext cx="685800" cy="0"/>
            </a:xfrm>
            <a:prstGeom prst="line">
              <a:avLst/>
            </a:prstGeom>
            <a:solidFill>
              <a:srgbClr val="3399FF"/>
            </a:solidFill>
            <a:ln w="12700" cap="flat" cmpd="sng" algn="ctr">
              <a:solidFill>
                <a:schemeClr val="bg2"/>
              </a:solidFill>
              <a:prstDash val="solid"/>
              <a:round/>
              <a:headEnd type="none" w="med" len="med"/>
              <a:tailEnd type="none" w="med" len="med"/>
            </a:ln>
            <a:effectLst/>
          </p:spPr>
        </p:cxnSp>
        <p:cxnSp>
          <p:nvCxnSpPr>
            <p:cNvPr id="24" name="Straight Connector 23"/>
            <p:cNvCxnSpPr/>
            <p:nvPr/>
          </p:nvCxnSpPr>
          <p:spPr bwMode="auto">
            <a:xfrm>
              <a:off x="3086100" y="2400300"/>
              <a:ext cx="685800" cy="0"/>
            </a:xfrm>
            <a:prstGeom prst="line">
              <a:avLst/>
            </a:prstGeom>
            <a:solidFill>
              <a:srgbClr val="3399FF"/>
            </a:solidFill>
            <a:ln w="12700" cap="flat" cmpd="sng" algn="ctr">
              <a:solidFill>
                <a:schemeClr val="bg2"/>
              </a:solidFill>
              <a:prstDash val="solid"/>
              <a:round/>
              <a:headEnd type="none" w="med" len="med"/>
              <a:tailEnd type="none" w="med" len="med"/>
            </a:ln>
            <a:effectLst/>
          </p:spPr>
        </p:cxnSp>
        <p:cxnSp>
          <p:nvCxnSpPr>
            <p:cNvPr id="25" name="Straight Connector 24"/>
            <p:cNvCxnSpPr/>
            <p:nvPr/>
          </p:nvCxnSpPr>
          <p:spPr bwMode="auto">
            <a:xfrm>
              <a:off x="3086100" y="2514600"/>
              <a:ext cx="685800" cy="0"/>
            </a:xfrm>
            <a:prstGeom prst="line">
              <a:avLst/>
            </a:prstGeom>
            <a:solidFill>
              <a:srgbClr val="3399FF"/>
            </a:solidFill>
            <a:ln w="12700" cap="flat" cmpd="sng" algn="ctr">
              <a:solidFill>
                <a:schemeClr val="bg2"/>
              </a:solidFill>
              <a:prstDash val="solid"/>
              <a:round/>
              <a:headEnd type="none" w="med" len="med"/>
              <a:tailEnd type="none" w="med" len="med"/>
            </a:ln>
            <a:effectLst/>
          </p:spPr>
        </p:cxnSp>
      </p:grpSp>
      <p:sp>
        <p:nvSpPr>
          <p:cNvPr id="26" name="Oval 25"/>
          <p:cNvSpPr/>
          <p:nvPr/>
        </p:nvSpPr>
        <p:spPr bwMode="auto">
          <a:xfrm>
            <a:off x="3162300" y="1790700"/>
            <a:ext cx="457200" cy="519351"/>
          </a:xfrm>
          <a:prstGeom prst="ellipse">
            <a:avLst/>
          </a:prstGeom>
          <a:solidFill>
            <a:srgbClr val="FF0000"/>
          </a:solidFill>
          <a:ln w="9525" cap="flat" cmpd="sng" algn="ctr">
            <a:solidFill>
              <a:schemeClr val="bg2"/>
            </a:solidFill>
            <a:prstDash val="solid"/>
            <a:round/>
            <a:headEnd type="none" w="med" len="med"/>
            <a:tailEnd type="triangle" w="med" len="med"/>
          </a:ln>
          <a:effectLst/>
        </p:spPr>
        <p:txBody>
          <a:bodyPr wrap="square" lIns="36576" tIns="0" rIns="0" bIns="0" anchor="ctr" anchorCtr="0">
            <a:spAutoFit/>
          </a:bodyPr>
          <a:lstStyle/>
          <a:p>
            <a:pPr algn="ctr"/>
            <a:r>
              <a:rPr lang="en-US" dirty="0" smtClean="0"/>
              <a:t>T</a:t>
            </a:r>
            <a:r>
              <a:rPr lang="en-US" sz="1000" dirty="0" smtClean="0"/>
              <a:t>1</a:t>
            </a:r>
            <a:endParaRPr lang="en-US" sz="1000" dirty="0"/>
          </a:p>
        </p:txBody>
      </p:sp>
      <p:sp>
        <p:nvSpPr>
          <p:cNvPr id="27" name="Oval 26"/>
          <p:cNvSpPr/>
          <p:nvPr/>
        </p:nvSpPr>
        <p:spPr bwMode="auto">
          <a:xfrm>
            <a:off x="5334000" y="2788325"/>
            <a:ext cx="457200" cy="519351"/>
          </a:xfrm>
          <a:prstGeom prst="ellipse">
            <a:avLst/>
          </a:prstGeom>
          <a:solidFill>
            <a:srgbClr val="FF0000"/>
          </a:solidFill>
          <a:ln w="9525" cap="flat" cmpd="sng" algn="ctr">
            <a:solidFill>
              <a:schemeClr val="bg2"/>
            </a:solidFill>
            <a:prstDash val="solid"/>
            <a:round/>
            <a:headEnd type="none" w="med" len="med"/>
            <a:tailEnd type="triangle" w="med" len="med"/>
          </a:ln>
          <a:effectLst/>
        </p:spPr>
        <p:txBody>
          <a:bodyPr wrap="square" lIns="36576" tIns="0" rIns="0" bIns="0" anchor="ctr" anchorCtr="0">
            <a:spAutoFit/>
          </a:bodyPr>
          <a:lstStyle/>
          <a:p>
            <a:pPr algn="ctr"/>
            <a:r>
              <a:rPr lang="en-US" dirty="0" smtClean="0"/>
              <a:t>T</a:t>
            </a:r>
            <a:r>
              <a:rPr lang="en-US" sz="1000" dirty="0" smtClean="0"/>
              <a:t>4</a:t>
            </a:r>
            <a:endParaRPr lang="en-US" sz="1000" dirty="0"/>
          </a:p>
        </p:txBody>
      </p:sp>
      <p:sp>
        <p:nvSpPr>
          <p:cNvPr id="28" name="Oval 27"/>
          <p:cNvSpPr/>
          <p:nvPr/>
        </p:nvSpPr>
        <p:spPr bwMode="auto">
          <a:xfrm>
            <a:off x="5334000" y="1759625"/>
            <a:ext cx="457200" cy="519351"/>
          </a:xfrm>
          <a:prstGeom prst="ellipse">
            <a:avLst/>
          </a:prstGeom>
          <a:solidFill>
            <a:srgbClr val="FF0000"/>
          </a:solidFill>
          <a:ln w="9525" cap="flat" cmpd="sng" algn="ctr">
            <a:solidFill>
              <a:schemeClr val="bg2"/>
            </a:solidFill>
            <a:prstDash val="solid"/>
            <a:round/>
            <a:headEnd type="none" w="med" len="med"/>
            <a:tailEnd type="triangle" w="med" len="med"/>
          </a:ln>
          <a:effectLst/>
        </p:spPr>
        <p:txBody>
          <a:bodyPr wrap="square" lIns="36576" tIns="0" rIns="0" bIns="0" anchor="ctr" anchorCtr="0">
            <a:spAutoFit/>
          </a:bodyPr>
          <a:lstStyle/>
          <a:p>
            <a:pPr algn="ctr"/>
            <a:r>
              <a:rPr lang="en-US" dirty="0" smtClean="0"/>
              <a:t>T</a:t>
            </a:r>
            <a:r>
              <a:rPr lang="en-US" sz="1000" dirty="0" smtClean="0"/>
              <a:t>2</a:t>
            </a:r>
            <a:endParaRPr lang="en-US" sz="1000" dirty="0"/>
          </a:p>
        </p:txBody>
      </p:sp>
      <p:sp>
        <p:nvSpPr>
          <p:cNvPr id="29" name="Oval 28"/>
          <p:cNvSpPr/>
          <p:nvPr/>
        </p:nvSpPr>
        <p:spPr bwMode="auto">
          <a:xfrm>
            <a:off x="3162300" y="2788325"/>
            <a:ext cx="457200" cy="519351"/>
          </a:xfrm>
          <a:prstGeom prst="ellipse">
            <a:avLst/>
          </a:prstGeom>
          <a:solidFill>
            <a:srgbClr val="FF0000"/>
          </a:solidFill>
          <a:ln w="9525" cap="flat" cmpd="sng" algn="ctr">
            <a:solidFill>
              <a:schemeClr val="bg2"/>
            </a:solidFill>
            <a:prstDash val="solid"/>
            <a:round/>
            <a:headEnd type="none" w="med" len="med"/>
            <a:tailEnd type="triangle" w="med" len="med"/>
          </a:ln>
          <a:effectLst/>
        </p:spPr>
        <p:txBody>
          <a:bodyPr wrap="square" lIns="36576" tIns="0" rIns="0" bIns="0" anchor="ctr" anchorCtr="0">
            <a:spAutoFit/>
          </a:bodyPr>
          <a:lstStyle/>
          <a:p>
            <a:pPr algn="ctr"/>
            <a:r>
              <a:rPr lang="en-US" dirty="0" smtClean="0"/>
              <a:t>T</a:t>
            </a:r>
            <a:r>
              <a:rPr lang="en-US" sz="1000" dirty="0" smtClean="0"/>
              <a:t>3</a:t>
            </a:r>
            <a:endParaRPr lang="en-US" sz="1000" dirty="0"/>
          </a:p>
        </p:txBody>
      </p:sp>
      <p:cxnSp>
        <p:nvCxnSpPr>
          <p:cNvPr id="30" name="Straight Arrow Connector 29"/>
          <p:cNvCxnSpPr>
            <a:endCxn id="26" idx="2"/>
          </p:cNvCxnSpPr>
          <p:nvPr/>
        </p:nvCxnSpPr>
        <p:spPr bwMode="auto">
          <a:xfrm flipV="1">
            <a:off x="2362200" y="2050376"/>
            <a:ext cx="800100" cy="197524"/>
          </a:xfrm>
          <a:prstGeom prst="straightConnector1">
            <a:avLst/>
          </a:prstGeom>
          <a:solidFill>
            <a:srgbClr val="3399FF"/>
          </a:solidFill>
          <a:ln w="38100" cap="flat" cmpd="sng" algn="ctr">
            <a:solidFill>
              <a:schemeClr val="bg2"/>
            </a:solidFill>
            <a:prstDash val="solid"/>
            <a:round/>
            <a:headEnd type="none" w="med" len="med"/>
            <a:tailEnd type="triangle"/>
          </a:ln>
          <a:effectLst/>
        </p:spPr>
      </p:cxnSp>
      <p:cxnSp>
        <p:nvCxnSpPr>
          <p:cNvPr id="31" name="Straight Arrow Connector 30"/>
          <p:cNvCxnSpPr>
            <a:stCxn id="26" idx="6"/>
            <a:endCxn id="10" idx="1"/>
          </p:cNvCxnSpPr>
          <p:nvPr/>
        </p:nvCxnSpPr>
        <p:spPr bwMode="auto">
          <a:xfrm>
            <a:off x="3619500" y="2050376"/>
            <a:ext cx="655194" cy="287980"/>
          </a:xfrm>
          <a:prstGeom prst="straightConnector1">
            <a:avLst/>
          </a:prstGeom>
          <a:solidFill>
            <a:srgbClr val="3399FF"/>
          </a:solidFill>
          <a:ln w="38100" cap="flat" cmpd="sng" algn="ctr">
            <a:solidFill>
              <a:schemeClr val="bg2"/>
            </a:solidFill>
            <a:prstDash val="solid"/>
            <a:round/>
            <a:headEnd type="none" w="med" len="med"/>
            <a:tailEnd type="triangle"/>
          </a:ln>
          <a:effectLst/>
        </p:spPr>
      </p:cxnSp>
      <p:cxnSp>
        <p:nvCxnSpPr>
          <p:cNvPr id="32" name="Straight Arrow Connector 31"/>
          <p:cNvCxnSpPr>
            <a:stCxn id="10" idx="7"/>
            <a:endCxn id="28" idx="2"/>
          </p:cNvCxnSpPr>
          <p:nvPr/>
        </p:nvCxnSpPr>
        <p:spPr bwMode="auto">
          <a:xfrm rot="5400000" flipH="1" flipV="1">
            <a:off x="4846875" y="1851232"/>
            <a:ext cx="319055" cy="655195"/>
          </a:xfrm>
          <a:prstGeom prst="straightConnector1">
            <a:avLst/>
          </a:prstGeom>
          <a:solidFill>
            <a:srgbClr val="3399FF"/>
          </a:solidFill>
          <a:ln w="38100" cap="flat" cmpd="sng" algn="ctr">
            <a:solidFill>
              <a:schemeClr val="bg2"/>
            </a:solidFill>
            <a:prstDash val="solid"/>
            <a:round/>
            <a:headEnd type="none" w="med" len="med"/>
            <a:tailEnd type="triangle"/>
          </a:ln>
          <a:effectLst/>
        </p:spPr>
      </p:cxnSp>
      <p:cxnSp>
        <p:nvCxnSpPr>
          <p:cNvPr id="33" name="Straight Arrow Connector 32"/>
          <p:cNvCxnSpPr>
            <a:stCxn id="28" idx="6"/>
          </p:cNvCxnSpPr>
          <p:nvPr/>
        </p:nvCxnSpPr>
        <p:spPr bwMode="auto">
          <a:xfrm>
            <a:off x="5791200" y="2019301"/>
            <a:ext cx="914400" cy="342899"/>
          </a:xfrm>
          <a:prstGeom prst="straightConnector1">
            <a:avLst/>
          </a:prstGeom>
          <a:solidFill>
            <a:srgbClr val="3399FF"/>
          </a:solidFill>
          <a:ln w="38100" cap="flat" cmpd="sng" algn="ctr">
            <a:solidFill>
              <a:schemeClr val="bg2"/>
            </a:solidFill>
            <a:prstDash val="solid"/>
            <a:round/>
            <a:headEnd type="none" w="med" len="med"/>
            <a:tailEnd type="triangle"/>
          </a:ln>
          <a:effectLst/>
        </p:spPr>
      </p:cxnSp>
      <p:cxnSp>
        <p:nvCxnSpPr>
          <p:cNvPr id="34" name="Straight Arrow Connector 33"/>
          <p:cNvCxnSpPr>
            <a:endCxn id="27" idx="6"/>
          </p:cNvCxnSpPr>
          <p:nvPr/>
        </p:nvCxnSpPr>
        <p:spPr bwMode="auto">
          <a:xfrm rot="10800000" flipV="1">
            <a:off x="5791200" y="2819399"/>
            <a:ext cx="914400" cy="228601"/>
          </a:xfrm>
          <a:prstGeom prst="straightConnector1">
            <a:avLst/>
          </a:prstGeom>
          <a:solidFill>
            <a:srgbClr val="3399FF"/>
          </a:solidFill>
          <a:ln w="38100" cap="flat" cmpd="sng" algn="ctr">
            <a:solidFill>
              <a:schemeClr val="bg2"/>
            </a:solidFill>
            <a:prstDash val="solid"/>
            <a:round/>
            <a:headEnd type="none" w="med" len="med"/>
            <a:tailEnd type="triangle"/>
          </a:ln>
          <a:effectLst/>
        </p:spPr>
      </p:cxnSp>
      <p:cxnSp>
        <p:nvCxnSpPr>
          <p:cNvPr id="35" name="Straight Arrow Connector 34"/>
          <p:cNvCxnSpPr>
            <a:stCxn id="27" idx="2"/>
            <a:endCxn id="10" idx="5"/>
          </p:cNvCxnSpPr>
          <p:nvPr/>
        </p:nvCxnSpPr>
        <p:spPr bwMode="auto">
          <a:xfrm rot="10800000">
            <a:off x="4678806" y="2775121"/>
            <a:ext cx="655195" cy="272881"/>
          </a:xfrm>
          <a:prstGeom prst="straightConnector1">
            <a:avLst/>
          </a:prstGeom>
          <a:solidFill>
            <a:srgbClr val="3399FF"/>
          </a:solidFill>
          <a:ln w="38100" cap="flat" cmpd="sng" algn="ctr">
            <a:solidFill>
              <a:schemeClr val="bg2"/>
            </a:solidFill>
            <a:prstDash val="solid"/>
            <a:round/>
            <a:headEnd type="none" w="med" len="med"/>
            <a:tailEnd type="triangle"/>
          </a:ln>
          <a:effectLst/>
        </p:spPr>
      </p:cxnSp>
      <p:cxnSp>
        <p:nvCxnSpPr>
          <p:cNvPr id="36" name="Straight Arrow Connector 35"/>
          <p:cNvCxnSpPr>
            <a:stCxn id="10" idx="3"/>
            <a:endCxn id="29" idx="6"/>
          </p:cNvCxnSpPr>
          <p:nvPr/>
        </p:nvCxnSpPr>
        <p:spPr bwMode="auto">
          <a:xfrm rot="5400000">
            <a:off x="3810657" y="2583963"/>
            <a:ext cx="272881" cy="655194"/>
          </a:xfrm>
          <a:prstGeom prst="straightConnector1">
            <a:avLst/>
          </a:prstGeom>
          <a:solidFill>
            <a:srgbClr val="3399FF"/>
          </a:solidFill>
          <a:ln w="38100" cap="flat" cmpd="sng" algn="ctr">
            <a:solidFill>
              <a:schemeClr val="bg2"/>
            </a:solidFill>
            <a:prstDash val="solid"/>
            <a:round/>
            <a:headEnd type="none" w="med" len="med"/>
            <a:tailEnd type="triangle"/>
          </a:ln>
          <a:effectLst/>
        </p:spPr>
      </p:cxnSp>
      <p:cxnSp>
        <p:nvCxnSpPr>
          <p:cNvPr id="37" name="Straight Arrow Connector 36"/>
          <p:cNvCxnSpPr>
            <a:stCxn id="29" idx="2"/>
          </p:cNvCxnSpPr>
          <p:nvPr/>
        </p:nvCxnSpPr>
        <p:spPr bwMode="auto">
          <a:xfrm rot="10800000">
            <a:off x="2362200" y="2819401"/>
            <a:ext cx="800100" cy="228601"/>
          </a:xfrm>
          <a:prstGeom prst="straightConnector1">
            <a:avLst/>
          </a:prstGeom>
          <a:solidFill>
            <a:srgbClr val="3399FF"/>
          </a:solidFill>
          <a:ln w="38100" cap="flat" cmpd="sng" algn="ctr">
            <a:solidFill>
              <a:schemeClr val="bg2"/>
            </a:solidFill>
            <a:prstDash val="solid"/>
            <a:round/>
            <a:headEnd type="none" w="med" len="med"/>
            <a:tailEnd type="triangle"/>
          </a:ln>
          <a:effectLst/>
        </p:spPr>
      </p:cxnSp>
      <p:sp>
        <p:nvSpPr>
          <p:cNvPr id="38" name="TextBox 37"/>
          <p:cNvSpPr txBox="1"/>
          <p:nvPr/>
        </p:nvSpPr>
        <p:spPr>
          <a:xfrm>
            <a:off x="3962401" y="3276600"/>
            <a:ext cx="1152880" cy="523220"/>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Object Middle</a:t>
            </a:r>
          </a:p>
          <a:p>
            <a:pPr algn="ctr"/>
            <a:r>
              <a:rPr lang="en-US" sz="1400" b="1" dirty="0" smtClean="0">
                <a:solidFill>
                  <a:schemeClr val="bg2"/>
                </a:solidFill>
                <a:latin typeface="Arial Narrow" pitchFamily="34" charset="0"/>
              </a:rPr>
              <a:t>Tier</a:t>
            </a:r>
            <a:endParaRPr lang="en-US" sz="1400" b="1" dirty="0">
              <a:solidFill>
                <a:schemeClr val="bg2"/>
              </a:solidFill>
              <a:latin typeface="Arial Narrow" pitchFamily="34" charset="0"/>
            </a:endParaRPr>
          </a:p>
        </p:txBody>
      </p:sp>
      <p:sp>
        <p:nvSpPr>
          <p:cNvPr id="39" name="TextBox 38"/>
          <p:cNvSpPr txBox="1"/>
          <p:nvPr/>
        </p:nvSpPr>
        <p:spPr>
          <a:xfrm>
            <a:off x="6934200" y="3162300"/>
            <a:ext cx="889987" cy="523220"/>
          </a:xfrm>
          <a:prstGeom prst="rect">
            <a:avLst/>
          </a:prstGeom>
          <a:noFill/>
          <a:ln>
            <a:noFill/>
          </a:ln>
        </p:spPr>
        <p:txBody>
          <a:bodyPr wrap="none" rtlCol="0">
            <a:spAutoFit/>
          </a:bodyPr>
          <a:lstStyle/>
          <a:p>
            <a:pPr algn="ctr"/>
            <a:r>
              <a:rPr lang="en-US" sz="1400" b="1" dirty="0" smtClean="0">
                <a:solidFill>
                  <a:schemeClr val="bg2"/>
                </a:solidFill>
                <a:latin typeface="Arial Narrow" pitchFamily="34" charset="0"/>
              </a:rPr>
              <a:t>Relational</a:t>
            </a:r>
          </a:p>
          <a:p>
            <a:pPr algn="ctr"/>
            <a:r>
              <a:rPr lang="en-US" sz="1400" b="1" dirty="0" smtClean="0">
                <a:solidFill>
                  <a:schemeClr val="bg2"/>
                </a:solidFill>
                <a:latin typeface="Arial Narrow" pitchFamily="34" charset="0"/>
              </a:rPr>
              <a:t>Database</a:t>
            </a:r>
            <a:endParaRPr lang="en-US" sz="1400" b="1" dirty="0">
              <a:solidFill>
                <a:schemeClr val="bg2"/>
              </a:solidFill>
              <a:latin typeface="Arial Narrow" pitchFamily="34" charset="0"/>
            </a:endParaRPr>
          </a:p>
        </p:txBody>
      </p:sp>
      <p:sp>
        <p:nvSpPr>
          <p:cNvPr id="41" name="TextBox 40"/>
          <p:cNvSpPr txBox="1"/>
          <p:nvPr/>
        </p:nvSpPr>
        <p:spPr>
          <a:xfrm>
            <a:off x="1104900" y="3276600"/>
            <a:ext cx="1123064" cy="307777"/>
          </a:xfrm>
          <a:prstGeom prst="rect">
            <a:avLst/>
          </a:prstGeom>
          <a:noFill/>
          <a:ln>
            <a:noFill/>
          </a:ln>
        </p:spPr>
        <p:txBody>
          <a:bodyPr wrap="none" rtlCol="0">
            <a:spAutoFit/>
          </a:bodyPr>
          <a:lstStyle/>
          <a:p>
            <a:r>
              <a:rPr lang="en-US" sz="1400" b="1" dirty="0" smtClean="0">
                <a:solidFill>
                  <a:schemeClr val="bg2"/>
                </a:solidFill>
                <a:latin typeface="Arial Narrow" pitchFamily="34" charset="0"/>
              </a:rPr>
              <a:t>Web Browser</a:t>
            </a:r>
            <a:endParaRPr lang="en-US" sz="1400" b="1" dirty="0">
              <a:solidFill>
                <a:schemeClr val="bg2"/>
              </a:solidFill>
              <a:latin typeface="Arial Narrow"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KMA-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bg2"/>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bodyPr wrap="none" rtlCol="0" anchor="ctr">
        <a:spAutoFit/>
      </a:bodyPr>
      <a:lstStyle>
        <a:defPPr marL="342900" marR="0" indent="-342900" algn="ctr" defTabSz="914400" rtl="0" eaLnBrk="0" fontAlgn="base" latinLnBrk="0" hangingPunct="0">
          <a:lnSpc>
            <a:spcPct val="100000"/>
          </a:lnSpc>
          <a:spcBef>
            <a:spcPct val="20000"/>
          </a:spcBef>
          <a:spcAft>
            <a:spcPct val="0"/>
          </a:spcAft>
          <a:buClrTx/>
          <a:buSzTx/>
          <a:tabLst/>
          <a:defRPr sz="2800" b="1" kern="0" dirty="0" smtClean="0">
            <a:solidFill>
              <a:schemeClr val="bg2"/>
            </a:solidFill>
            <a:latin typeface="Arial Narrow" pitchFamily="34" charset="0"/>
            <a:ea typeface="Arial" charset="0"/>
            <a:cs typeface="Arial"/>
          </a:defRPr>
        </a:defPPr>
      </a:lstStyle>
    </a:txDef>
  </a:objectDefaults>
  <a:extraClrSchemeLst>
    <a:extraClrScheme>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Office Theme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Theme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Office Theme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759EEC4-39D7-42D0-88BB-59F0EA0849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KMA-Template</Template>
  <TotalTime>14052</TotalTime>
  <Words>1716</Words>
  <Application>Microsoft Office PowerPoint</Application>
  <PresentationFormat>On-screen Show (4:3)</PresentationFormat>
  <Paragraphs>411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KMA-Template</vt:lpstr>
      <vt:lpstr>ATAM for NoSQL Database Selection</vt:lpstr>
      <vt:lpstr>Session Description</vt:lpstr>
      <vt:lpstr>My Story</vt:lpstr>
      <vt:lpstr>Slide 4</vt:lpstr>
      <vt:lpstr>Slide 5</vt:lpstr>
      <vt:lpstr>Slide 6</vt:lpstr>
      <vt:lpstr>Slide 7</vt:lpstr>
      <vt:lpstr>Slide 8</vt:lpstr>
      <vt:lpstr>Four Translations</vt:lpstr>
      <vt:lpstr>Kurt's Suggestion</vt:lpstr>
      <vt:lpstr>Zero Translation</vt:lpstr>
      <vt:lpstr>Database Tradeoff Analysis</vt:lpstr>
      <vt:lpstr>The Paradigm Shift</vt:lpstr>
      <vt:lpstr>Reality Sets In</vt:lpstr>
      <vt:lpstr>Key Book for ATAM</vt:lpstr>
      <vt:lpstr>How Important is the Database?</vt:lpstr>
      <vt:lpstr>Reference Utility Tree from Book</vt:lpstr>
      <vt:lpstr>Anger, Wiki, Conference, Book</vt:lpstr>
      <vt:lpstr>RDBMS vs. NoSQL</vt:lpstr>
      <vt:lpstr>Before NoSQL</vt:lpstr>
      <vt:lpstr>After NoSQL</vt:lpstr>
      <vt:lpstr>Suggested Process</vt:lpstr>
      <vt:lpstr>Finding the right tool for the job</vt:lpstr>
      <vt:lpstr>Architecture Selection</vt:lpstr>
      <vt:lpstr>Selection Process</vt:lpstr>
      <vt:lpstr>Use Case Driven Difficulty Analysis</vt:lpstr>
      <vt:lpstr>Architecturally Significant Features</vt:lpstr>
      <vt:lpstr>Quality Attribute Utility Tree</vt:lpstr>
      <vt:lpstr>Variations Used</vt:lpstr>
      <vt:lpstr>ATAM Process Flow</vt:lpstr>
      <vt:lpstr>Sample Utility Tree</vt:lpstr>
      <vt:lpstr>Hand in Glove</vt:lpstr>
      <vt:lpstr>Finding the right metaphor</vt:lpstr>
      <vt:lpstr>Change in focus of Security</vt:lpstr>
      <vt:lpstr>The Big Problem: Standards</vt:lpstr>
      <vt:lpstr>Slide 36</vt:lpstr>
      <vt:lpstr>Using Quality Trees to Communicate Risk</vt:lpstr>
      <vt:lpstr>Maintainability</vt:lpstr>
      <vt:lpstr>Slide 39</vt:lpstr>
      <vt:lpstr>Reusability</vt:lpstr>
      <vt:lpstr>XForms Quality Attribute Utility Tree</vt:lpstr>
      <vt:lpstr>Summary</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and Metcalf</dc:title>
  <dc:creator>Dan</dc:creator>
  <cp:lastModifiedBy>Dan</cp:lastModifiedBy>
  <cp:revision>1373</cp:revision>
  <cp:lastPrinted>1601-01-01T00:00:00Z</cp:lastPrinted>
  <dcterms:created xsi:type="dcterms:W3CDTF">2013-03-12T16:13:19Z</dcterms:created>
  <dcterms:modified xsi:type="dcterms:W3CDTF">2013-07-19T11:05:18Z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TC010184381033</vt:lpwstr>
  </property>
</Properties>
</file>