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58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ED0"/>
    <a:srgbClr val="FF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33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D6380A2-F9F6-44E6-95C4-6642F0D238CA}" type="datetimeFigureOut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82AEE281-E0BF-4EA4-9788-67B1288E7A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C7580D-4EEB-483B-B9A8-9AF859D75E57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121DDC-A106-4B3F-A374-E6AAC72B88F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" y="12954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>
            <a:lvl1pPr>
              <a:defRPr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 Narrow" pitchFamily="34" charset="0"/>
              </a:defRPr>
            </a:lvl1pPr>
            <a:lvl2pPr>
              <a:defRPr>
                <a:latin typeface="Arial Narrow" pitchFamily="34" charset="0"/>
              </a:defRPr>
            </a:lvl2pPr>
            <a:lvl3pPr>
              <a:defRPr>
                <a:latin typeface="Arial Narrow" pitchFamily="34" charset="0"/>
              </a:defRPr>
            </a:lvl3pPr>
            <a:lvl4pPr>
              <a:defRPr>
                <a:latin typeface="Arial Narrow" pitchFamily="34" charset="0"/>
              </a:defRPr>
            </a:lvl4pPr>
            <a:lvl5pPr>
              <a:defRPr>
                <a:latin typeface="Arial Narrow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6D356-3AAA-4508-B187-57E25ED66E67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B81A4-F49A-4D4D-8D06-AE2401FAE5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" y="12954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D8EC6-44A1-419D-A673-6C92D7F4C933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9849B-B4FE-4BB1-A993-B822051166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" y="12954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767C9-8C68-44B8-83D6-FC2A03C9B17F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2B51EB-72D6-483D-B7D4-46CFF5174E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" y="1295400"/>
            <a:ext cx="8229600" cy="1524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rgbClr val="FFCC9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7CC1ED-F7ED-4862-9BE4-71E72945D275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12ECED-5E06-497B-AEC3-D1FF58754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2A94D4-912A-4CBC-8FC7-EB258FFD19D2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1EC81-765D-4C24-B5E4-8C9926D7BB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3154C98-70E5-47EE-B3F6-C9A2D952749C}" type="datetime1">
              <a:rPr lang="en-US"/>
              <a:pPr>
                <a:defRPr/>
              </a:pPr>
              <a:t>3/20/2013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 Narrow" pitchFamily="34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Kelly-McCreary &amp; Associates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A087026-FC98-4C3C-937C-7999334E76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8" r:id="rId2"/>
    <p:sldLayoutId id="2147483679" r:id="rId3"/>
    <p:sldLayoutId id="2147483680" r:id="rId4"/>
    <p:sldLayoutId id="2147483681" r:id="rId5"/>
    <p:sldLayoutId id="2147483677" r:id="rId6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kern="1200">
          <a:solidFill>
            <a:schemeClr val="tx1"/>
          </a:solidFill>
          <a:latin typeface="Arial Narrow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ATAM Quality Tree Tool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Implemented with NoSQL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D2323-699F-4E5F-B4EF-1E9E5BDF719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Graphically edit quality trees with web interface</a:t>
            </a:r>
          </a:p>
          <a:p>
            <a:pPr lvl="1"/>
            <a:r>
              <a:rPr lang="en-US" dirty="0" smtClean="0"/>
              <a:t>flexible web forms for data entry</a:t>
            </a:r>
          </a:p>
          <a:p>
            <a:r>
              <a:rPr lang="en-US" dirty="0" smtClean="0"/>
              <a:t>Assign importance, difficulty scores to each node</a:t>
            </a:r>
          </a:p>
          <a:p>
            <a:r>
              <a:rPr lang="en-US" dirty="0" smtClean="0"/>
              <a:t>Expand/Collapse Regions</a:t>
            </a:r>
          </a:p>
          <a:p>
            <a:r>
              <a:rPr lang="en-US" dirty="0" smtClean="0"/>
              <a:t>Transform to multiple outputs</a:t>
            </a:r>
          </a:p>
          <a:p>
            <a:pPr lvl="1"/>
            <a:r>
              <a:rPr lang="en-US" dirty="0" smtClean="0"/>
              <a:t>HTML, XML, DocBook, SVG, Concept Maps, PowerPoint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B81A4-F49A-4D4D-8D06-AE2401FAE5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Sample Quality Tree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057A7-6560-4ACF-A47A-082CC475B20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pSp>
        <p:nvGrpSpPr>
          <p:cNvPr id="4" name="Group 152"/>
          <p:cNvGrpSpPr/>
          <p:nvPr/>
        </p:nvGrpSpPr>
        <p:grpSpPr>
          <a:xfrm>
            <a:off x="1981200" y="1447800"/>
            <a:ext cx="6781800" cy="4892675"/>
            <a:chOff x="1981200" y="1447800"/>
            <a:chExt cx="6781800" cy="4892675"/>
          </a:xfrm>
        </p:grpSpPr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>
              <a:off x="1984375" y="16764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Searchability</a:t>
              </a:r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auto">
            <a:xfrm>
              <a:off x="1984375" y="23622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XML Importability</a:t>
              </a:r>
            </a:p>
          </p:txBody>
        </p:sp>
        <p:sp>
          <p:nvSpPr>
            <p:cNvPr id="78" name="AutoShape 7"/>
            <p:cNvSpPr>
              <a:spLocks noChangeArrowheads="1"/>
            </p:cNvSpPr>
            <p:nvPr/>
          </p:nvSpPr>
          <p:spPr bwMode="auto">
            <a:xfrm>
              <a:off x="1984375" y="30480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Transformability</a:t>
              </a:r>
            </a:p>
          </p:txBody>
        </p:sp>
        <p:sp>
          <p:nvSpPr>
            <p:cNvPr id="79" name="AutoShape 8"/>
            <p:cNvSpPr>
              <a:spLocks noChangeArrowheads="1"/>
            </p:cNvSpPr>
            <p:nvPr/>
          </p:nvSpPr>
          <p:spPr bwMode="auto">
            <a:xfrm>
              <a:off x="1984375" y="3657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Affordability</a:t>
              </a:r>
            </a:p>
          </p:txBody>
        </p:sp>
        <p:sp>
          <p:nvSpPr>
            <p:cNvPr id="80" name="AutoShape 9"/>
            <p:cNvSpPr>
              <a:spLocks noChangeArrowheads="1"/>
            </p:cNvSpPr>
            <p:nvPr/>
          </p:nvSpPr>
          <p:spPr bwMode="auto">
            <a:xfrm>
              <a:off x="1981200" y="43434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/>
                <a:t>Sustainability</a:t>
              </a:r>
            </a:p>
          </p:txBody>
        </p:sp>
        <p:sp>
          <p:nvSpPr>
            <p:cNvPr id="87" name="Text Box 17"/>
            <p:cNvSpPr txBox="1">
              <a:spLocks noChangeArrowheads="1"/>
            </p:cNvSpPr>
            <p:nvPr/>
          </p:nvSpPr>
          <p:spPr bwMode="auto">
            <a:xfrm>
              <a:off x="4828698" y="2345821"/>
              <a:ext cx="2100261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Easy to add new XML data. (C, H)</a:t>
              </a:r>
            </a:p>
          </p:txBody>
        </p:sp>
        <p:sp>
          <p:nvSpPr>
            <p:cNvPr id="88" name="Text Box 19"/>
            <p:cNvSpPr txBox="1">
              <a:spLocks noChangeArrowheads="1"/>
            </p:cNvSpPr>
            <p:nvPr/>
          </p:nvSpPr>
          <p:spPr bwMode="auto">
            <a:xfrm>
              <a:off x="5032372" y="3615582"/>
              <a:ext cx="214994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Use </a:t>
              </a:r>
              <a:r>
                <a:rPr lang="en-US" sz="1000" dirty="0" smtClean="0"/>
                <a:t>Open Source </a:t>
              </a:r>
              <a:r>
                <a:rPr lang="en-US" sz="1000" dirty="0"/>
                <a:t>Software. (H, H)</a:t>
              </a:r>
            </a:p>
          </p:txBody>
        </p:sp>
        <p:sp>
          <p:nvSpPr>
            <p:cNvPr id="89" name="Text Box 20"/>
            <p:cNvSpPr txBox="1">
              <a:spLocks noChangeArrowheads="1"/>
            </p:cNvSpPr>
            <p:nvPr/>
          </p:nvSpPr>
          <p:spPr bwMode="auto">
            <a:xfrm>
              <a:off x="5029197" y="4267200"/>
              <a:ext cx="21852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Use </a:t>
              </a:r>
              <a:r>
                <a:rPr lang="en-US" sz="1000" dirty="0" smtClean="0"/>
                <a:t>established standards</a:t>
              </a:r>
              <a:r>
                <a:rPr lang="en-US" sz="1000" dirty="0"/>
                <a:t>. (VH, H)</a:t>
              </a:r>
            </a:p>
          </p:txBody>
        </p:sp>
        <p:sp>
          <p:nvSpPr>
            <p:cNvPr id="90" name="Text Box 22"/>
            <p:cNvSpPr txBox="1">
              <a:spLocks noChangeArrowheads="1"/>
            </p:cNvSpPr>
            <p:nvPr/>
          </p:nvSpPr>
          <p:spPr bwMode="auto">
            <a:xfrm>
              <a:off x="4775197" y="1473200"/>
              <a:ext cx="2459036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Fulltext search on document data. (H, H)</a:t>
              </a:r>
            </a:p>
          </p:txBody>
        </p:sp>
        <p:sp>
          <p:nvSpPr>
            <p:cNvPr id="91" name="Text Box 23"/>
            <p:cNvSpPr txBox="1">
              <a:spLocks noChangeArrowheads="1"/>
            </p:cNvSpPr>
            <p:nvPr/>
          </p:nvSpPr>
          <p:spPr bwMode="auto">
            <a:xfrm>
              <a:off x="4498972" y="2895600"/>
              <a:ext cx="215899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Easy to transform XML data. (H, H)</a:t>
              </a:r>
            </a:p>
          </p:txBody>
        </p:sp>
        <p:sp>
          <p:nvSpPr>
            <p:cNvPr id="92" name="AutoShape 24"/>
            <p:cNvSpPr>
              <a:spLocks noChangeArrowheads="1"/>
            </p:cNvSpPr>
            <p:nvPr/>
          </p:nvSpPr>
          <p:spPr bwMode="auto">
            <a:xfrm>
              <a:off x="3733800" y="4343400"/>
              <a:ext cx="10668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/>
                <a:t>Standards</a:t>
              </a:r>
            </a:p>
          </p:txBody>
        </p:sp>
        <p:sp>
          <p:nvSpPr>
            <p:cNvPr id="93" name="AutoShape 25"/>
            <p:cNvSpPr>
              <a:spLocks noChangeArrowheads="1"/>
            </p:cNvSpPr>
            <p:nvPr/>
          </p:nvSpPr>
          <p:spPr bwMode="auto">
            <a:xfrm>
              <a:off x="3733800" y="4648200"/>
              <a:ext cx="1066800" cy="2286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/>
                <a:t>Ease of Change</a:t>
              </a:r>
            </a:p>
          </p:txBody>
        </p:sp>
        <p:sp>
          <p:nvSpPr>
            <p:cNvPr id="94" name="Text Box 26"/>
            <p:cNvSpPr txBox="1">
              <a:spLocks noChangeArrowheads="1"/>
            </p:cNvSpPr>
            <p:nvPr/>
          </p:nvSpPr>
          <p:spPr bwMode="auto">
            <a:xfrm>
              <a:off x="5037743" y="4478708"/>
              <a:ext cx="222884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Use declarative languages. (VH, H)</a:t>
              </a:r>
            </a:p>
          </p:txBody>
        </p:sp>
        <p:sp>
          <p:nvSpPr>
            <p:cNvPr id="95" name="AutoShape 29"/>
            <p:cNvSpPr>
              <a:spLocks noChangeArrowheads="1"/>
            </p:cNvSpPr>
            <p:nvPr/>
          </p:nvSpPr>
          <p:spPr bwMode="auto">
            <a:xfrm>
              <a:off x="3736975" y="14478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Fulltext Search</a:t>
              </a:r>
            </a:p>
          </p:txBody>
        </p:sp>
        <p:sp>
          <p:nvSpPr>
            <p:cNvPr id="96" name="AutoShape 30"/>
            <p:cNvSpPr>
              <a:spLocks noChangeArrowheads="1"/>
            </p:cNvSpPr>
            <p:nvPr/>
          </p:nvSpPr>
          <p:spPr bwMode="auto">
            <a:xfrm>
              <a:off x="3736975" y="17526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XML Search</a:t>
              </a:r>
            </a:p>
          </p:txBody>
        </p:sp>
        <p:sp>
          <p:nvSpPr>
            <p:cNvPr id="97" name="AutoShape 31"/>
            <p:cNvSpPr>
              <a:spLocks noChangeArrowheads="1"/>
            </p:cNvSpPr>
            <p:nvPr/>
          </p:nvSpPr>
          <p:spPr bwMode="auto">
            <a:xfrm>
              <a:off x="3736975" y="20574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Custom Scoring</a:t>
              </a:r>
            </a:p>
          </p:txBody>
        </p:sp>
        <p:cxnSp>
          <p:nvCxnSpPr>
            <p:cNvPr id="98" name="AutoShape 32"/>
            <p:cNvCxnSpPr>
              <a:cxnSpLocks noChangeShapeType="1"/>
            </p:cNvCxnSpPr>
            <p:nvPr/>
          </p:nvCxnSpPr>
          <p:spPr bwMode="auto">
            <a:xfrm flipV="1">
              <a:off x="3508373" y="1562100"/>
              <a:ext cx="228600" cy="3429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99" name="AutoShape 33"/>
            <p:cNvCxnSpPr>
              <a:cxnSpLocks noChangeShapeType="1"/>
              <a:stCxn id="76" idx="3"/>
              <a:endCxn id="96" idx="1"/>
            </p:cNvCxnSpPr>
            <p:nvPr/>
          </p:nvCxnSpPr>
          <p:spPr bwMode="auto">
            <a:xfrm flipV="1">
              <a:off x="3508373" y="1866900"/>
              <a:ext cx="228600" cy="381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" name="AutoShape 34"/>
            <p:cNvCxnSpPr>
              <a:cxnSpLocks noChangeShapeType="1"/>
              <a:stCxn id="76" idx="3"/>
              <a:endCxn id="97" idx="1"/>
            </p:cNvCxnSpPr>
            <p:nvPr/>
          </p:nvCxnSpPr>
          <p:spPr bwMode="auto">
            <a:xfrm>
              <a:off x="3508373" y="1905000"/>
              <a:ext cx="228600" cy="2667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1" name="AutoShape 35"/>
            <p:cNvSpPr>
              <a:spLocks noChangeArrowheads="1"/>
            </p:cNvSpPr>
            <p:nvPr/>
          </p:nvSpPr>
          <p:spPr bwMode="auto">
            <a:xfrm>
              <a:off x="3736975" y="23622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Drag-and-drop</a:t>
              </a:r>
            </a:p>
          </p:txBody>
        </p:sp>
        <p:sp>
          <p:nvSpPr>
            <p:cNvPr id="102" name="AutoShape 36"/>
            <p:cNvSpPr>
              <a:spLocks noChangeArrowheads="1"/>
            </p:cNvSpPr>
            <p:nvPr/>
          </p:nvSpPr>
          <p:spPr bwMode="auto">
            <a:xfrm>
              <a:off x="3736975" y="26670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Bulk Import</a:t>
              </a:r>
            </a:p>
          </p:txBody>
        </p:sp>
        <p:sp>
          <p:nvSpPr>
            <p:cNvPr id="103" name="AutoShape 37"/>
            <p:cNvSpPr>
              <a:spLocks noChangeArrowheads="1"/>
            </p:cNvSpPr>
            <p:nvPr/>
          </p:nvSpPr>
          <p:spPr bwMode="auto">
            <a:xfrm>
              <a:off x="3736975" y="3657600"/>
              <a:ext cx="1143000" cy="2286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No License Fees</a:t>
              </a: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3736975" y="2971800"/>
              <a:ext cx="685800" cy="228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XQuery</a:t>
              </a:r>
            </a:p>
          </p:txBody>
        </p:sp>
        <p:sp>
          <p:nvSpPr>
            <p:cNvPr id="105" name="AutoShape 39"/>
            <p:cNvSpPr>
              <a:spLocks noChangeArrowheads="1"/>
            </p:cNvSpPr>
            <p:nvPr/>
          </p:nvSpPr>
          <p:spPr bwMode="auto">
            <a:xfrm>
              <a:off x="3736975" y="3276600"/>
              <a:ext cx="685800" cy="228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XSLT</a:t>
              </a:r>
            </a:p>
          </p:txBody>
        </p:sp>
        <p:sp>
          <p:nvSpPr>
            <p:cNvPr id="106" name="AutoShape 42"/>
            <p:cNvSpPr>
              <a:spLocks noChangeArrowheads="1"/>
            </p:cNvSpPr>
            <p:nvPr/>
          </p:nvSpPr>
          <p:spPr bwMode="auto">
            <a:xfrm>
              <a:off x="3736975" y="3962400"/>
              <a:ext cx="1143000" cy="2286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Standards Based</a:t>
              </a:r>
            </a:p>
          </p:txBody>
        </p:sp>
        <p:cxnSp>
          <p:nvCxnSpPr>
            <p:cNvPr id="107" name="AutoShape 43"/>
            <p:cNvCxnSpPr>
              <a:cxnSpLocks noChangeShapeType="1"/>
            </p:cNvCxnSpPr>
            <p:nvPr/>
          </p:nvCxnSpPr>
          <p:spPr bwMode="auto">
            <a:xfrm flipV="1">
              <a:off x="3508373" y="24765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" name="AutoShape 44"/>
            <p:cNvCxnSpPr>
              <a:cxnSpLocks noChangeShapeType="1"/>
              <a:stCxn id="77" idx="3"/>
              <a:endCxn id="102" idx="1"/>
            </p:cNvCxnSpPr>
            <p:nvPr/>
          </p:nvCxnSpPr>
          <p:spPr bwMode="auto">
            <a:xfrm>
              <a:off x="3508373" y="2590800"/>
              <a:ext cx="2286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45"/>
            <p:cNvCxnSpPr>
              <a:cxnSpLocks noChangeShapeType="1"/>
              <a:stCxn id="78" idx="3"/>
              <a:endCxn id="104" idx="1"/>
            </p:cNvCxnSpPr>
            <p:nvPr/>
          </p:nvCxnSpPr>
          <p:spPr bwMode="auto">
            <a:xfrm flipV="1">
              <a:off x="3508373" y="3086100"/>
              <a:ext cx="2286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46"/>
            <p:cNvCxnSpPr>
              <a:cxnSpLocks noChangeShapeType="1"/>
              <a:stCxn id="78" idx="3"/>
              <a:endCxn id="105" idx="1"/>
            </p:cNvCxnSpPr>
            <p:nvPr/>
          </p:nvCxnSpPr>
          <p:spPr bwMode="auto">
            <a:xfrm>
              <a:off x="3508373" y="32766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47"/>
            <p:cNvCxnSpPr>
              <a:cxnSpLocks noChangeShapeType="1"/>
              <a:stCxn id="79" idx="3"/>
              <a:endCxn id="103" idx="1"/>
            </p:cNvCxnSpPr>
            <p:nvPr/>
          </p:nvCxnSpPr>
          <p:spPr bwMode="auto">
            <a:xfrm flipV="1">
              <a:off x="3508373" y="37719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" name="AutoShape 48"/>
            <p:cNvCxnSpPr>
              <a:cxnSpLocks noChangeShapeType="1"/>
              <a:stCxn id="79" idx="3"/>
              <a:endCxn id="106" idx="1"/>
            </p:cNvCxnSpPr>
            <p:nvPr/>
          </p:nvCxnSpPr>
          <p:spPr bwMode="auto">
            <a:xfrm>
              <a:off x="3508373" y="3886200"/>
              <a:ext cx="2286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" name="AutoShape 49"/>
            <p:cNvCxnSpPr>
              <a:cxnSpLocks noChangeShapeType="1"/>
              <a:stCxn id="80" idx="3"/>
              <a:endCxn id="92" idx="1"/>
            </p:cNvCxnSpPr>
            <p:nvPr/>
          </p:nvCxnSpPr>
          <p:spPr bwMode="auto">
            <a:xfrm flipV="1">
              <a:off x="3505200" y="44577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4" name="AutoShape 50"/>
            <p:cNvCxnSpPr>
              <a:cxnSpLocks noChangeShapeType="1"/>
              <a:stCxn id="80" idx="3"/>
              <a:endCxn id="93" idx="1"/>
            </p:cNvCxnSpPr>
            <p:nvPr/>
          </p:nvCxnSpPr>
          <p:spPr bwMode="auto">
            <a:xfrm>
              <a:off x="3505200" y="4572000"/>
              <a:ext cx="2286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16" name="Text Box 57"/>
            <p:cNvSpPr txBox="1">
              <a:spLocks noChangeArrowheads="1"/>
            </p:cNvSpPr>
            <p:nvPr/>
          </p:nvSpPr>
          <p:spPr bwMode="auto">
            <a:xfrm>
              <a:off x="4800600" y="2057400"/>
              <a:ext cx="1896673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 smtClean="0"/>
                <a:t>Score rank </a:t>
              </a:r>
              <a:r>
                <a:rPr lang="en-US" sz="1000" dirty="0"/>
                <a:t>via XQuery. (M, H)</a:t>
              </a:r>
            </a:p>
          </p:txBody>
        </p:sp>
        <p:sp>
          <p:nvSpPr>
            <p:cNvPr id="135" name="AutoShape 10"/>
            <p:cNvSpPr>
              <a:spLocks noChangeArrowheads="1"/>
            </p:cNvSpPr>
            <p:nvPr/>
          </p:nvSpPr>
          <p:spPr bwMode="auto">
            <a:xfrm>
              <a:off x="1984375" y="49530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Interoperability</a:t>
              </a:r>
            </a:p>
          </p:txBody>
        </p:sp>
        <p:sp>
          <p:nvSpPr>
            <p:cNvPr id="136" name="Text Box 21"/>
            <p:cNvSpPr txBox="1">
              <a:spLocks noChangeArrowheads="1"/>
            </p:cNvSpPr>
            <p:nvPr/>
          </p:nvSpPr>
          <p:spPr bwMode="auto">
            <a:xfrm>
              <a:off x="5108572" y="4876800"/>
              <a:ext cx="183038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Use W3C Standards. (VH, H)</a:t>
              </a:r>
            </a:p>
          </p:txBody>
        </p:sp>
        <p:sp>
          <p:nvSpPr>
            <p:cNvPr id="137" name="AutoShape 40"/>
            <p:cNvSpPr>
              <a:spLocks noChangeArrowheads="1"/>
            </p:cNvSpPr>
            <p:nvPr/>
          </p:nvSpPr>
          <p:spPr bwMode="auto">
            <a:xfrm>
              <a:off x="3736975" y="4953000"/>
              <a:ext cx="1295400" cy="22860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/>
                <a:t>Web Services</a:t>
              </a:r>
            </a:p>
          </p:txBody>
        </p:sp>
        <p:cxnSp>
          <p:nvCxnSpPr>
            <p:cNvPr id="138" name="AutoShape 51"/>
            <p:cNvCxnSpPr>
              <a:cxnSpLocks noChangeShapeType="1"/>
              <a:stCxn id="135" idx="3"/>
              <a:endCxn id="137" idx="1"/>
            </p:cNvCxnSpPr>
            <p:nvPr/>
          </p:nvCxnSpPr>
          <p:spPr bwMode="auto">
            <a:xfrm flipV="1">
              <a:off x="3508373" y="5067300"/>
              <a:ext cx="2286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9" name="AutoShape 52"/>
            <p:cNvSpPr>
              <a:spLocks noChangeArrowheads="1"/>
            </p:cNvSpPr>
            <p:nvPr/>
          </p:nvSpPr>
          <p:spPr bwMode="auto">
            <a:xfrm>
              <a:off x="3736975" y="5257800"/>
              <a:ext cx="1295400" cy="22860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000" dirty="0"/>
                <a:t>No </a:t>
              </a:r>
              <a:r>
                <a:rPr lang="en-US" sz="1000" dirty="0" smtClean="0"/>
                <a:t>DB Translations</a:t>
              </a:r>
              <a:endParaRPr lang="en-US" sz="1000" dirty="0"/>
            </a:p>
          </p:txBody>
        </p:sp>
        <p:cxnSp>
          <p:nvCxnSpPr>
            <p:cNvPr id="140" name="AutoShape 53"/>
            <p:cNvCxnSpPr>
              <a:cxnSpLocks noChangeShapeType="1"/>
              <a:stCxn id="127" idx="3"/>
              <a:endCxn id="131" idx="1"/>
            </p:cNvCxnSpPr>
            <p:nvPr/>
          </p:nvCxnSpPr>
          <p:spPr bwMode="auto">
            <a:xfrm>
              <a:off x="3508375" y="5943600"/>
              <a:ext cx="225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41" name="Text Box 60"/>
            <p:cNvSpPr txBox="1">
              <a:spLocks noChangeArrowheads="1"/>
            </p:cNvSpPr>
            <p:nvPr/>
          </p:nvSpPr>
          <p:spPr bwMode="auto">
            <a:xfrm>
              <a:off x="5108572" y="5334000"/>
              <a:ext cx="2025648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Works with W3C Forms. (H, M)</a:t>
              </a:r>
            </a:p>
          </p:txBody>
        </p:sp>
        <p:sp>
          <p:nvSpPr>
            <p:cNvPr id="118" name="Text Box 61"/>
            <p:cNvSpPr txBox="1">
              <a:spLocks noChangeArrowheads="1"/>
            </p:cNvSpPr>
            <p:nvPr/>
          </p:nvSpPr>
          <p:spPr bwMode="auto">
            <a:xfrm>
              <a:off x="4498972" y="3352800"/>
              <a:ext cx="2154236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Works with web standards. (VH, H)</a:t>
              </a:r>
            </a:p>
          </p:txBody>
        </p:sp>
        <p:sp>
          <p:nvSpPr>
            <p:cNvPr id="119" name="Text Box 62"/>
            <p:cNvSpPr txBox="1">
              <a:spLocks noChangeArrowheads="1"/>
            </p:cNvSpPr>
            <p:nvPr/>
          </p:nvSpPr>
          <p:spPr bwMode="auto">
            <a:xfrm>
              <a:off x="5032372" y="3810000"/>
              <a:ext cx="235513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No complex languages to learn. (H, H)</a:t>
              </a:r>
            </a:p>
          </p:txBody>
        </p:sp>
        <p:sp>
          <p:nvSpPr>
            <p:cNvPr id="120" name="Text Box 63"/>
            <p:cNvSpPr txBox="1">
              <a:spLocks noChangeArrowheads="1"/>
            </p:cNvSpPr>
            <p:nvPr/>
          </p:nvSpPr>
          <p:spPr bwMode="auto">
            <a:xfrm>
              <a:off x="4800600" y="1752600"/>
              <a:ext cx="179568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Fast </a:t>
              </a:r>
              <a:r>
                <a:rPr lang="en-US" sz="1000" dirty="0" smtClean="0"/>
                <a:t>range searching</a:t>
              </a:r>
              <a:r>
                <a:rPr lang="en-US" sz="1000" dirty="0"/>
                <a:t>. (H, H)</a:t>
              </a:r>
            </a:p>
          </p:txBody>
        </p:sp>
        <p:sp>
          <p:nvSpPr>
            <p:cNvPr id="121" name="Text Box 64"/>
            <p:cNvSpPr txBox="1">
              <a:spLocks noChangeArrowheads="1"/>
            </p:cNvSpPr>
            <p:nvPr/>
          </p:nvSpPr>
          <p:spPr bwMode="auto">
            <a:xfrm>
              <a:off x="5040918" y="4004417"/>
              <a:ext cx="1316037" cy="244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Staff training. (H, M)</a:t>
              </a:r>
            </a:p>
          </p:txBody>
        </p:sp>
        <p:grpSp>
          <p:nvGrpSpPr>
            <p:cNvPr id="5" name="Group 80"/>
            <p:cNvGrpSpPr/>
            <p:nvPr/>
          </p:nvGrpSpPr>
          <p:grpSpPr>
            <a:xfrm>
              <a:off x="1984375" y="5638800"/>
              <a:ext cx="5332408" cy="701675"/>
              <a:chOff x="1216025" y="7756525"/>
              <a:chExt cx="5332408" cy="701675"/>
            </a:xfrm>
          </p:grpSpPr>
          <p:sp>
            <p:nvSpPr>
              <p:cNvPr id="127" name="AutoShape 27"/>
              <p:cNvSpPr>
                <a:spLocks noChangeArrowheads="1"/>
              </p:cNvSpPr>
              <p:nvPr/>
            </p:nvSpPr>
            <p:spPr bwMode="auto">
              <a:xfrm>
                <a:off x="1216025" y="7832725"/>
                <a:ext cx="15240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400"/>
                  <a:t>Security</a:t>
                </a:r>
              </a:p>
            </p:txBody>
          </p:sp>
          <p:sp>
            <p:nvSpPr>
              <p:cNvPr id="128" name="Text Box 28"/>
              <p:cNvSpPr txBox="1">
                <a:spLocks noChangeArrowheads="1"/>
              </p:cNvSpPr>
              <p:nvPr/>
            </p:nvSpPr>
            <p:spPr bwMode="auto">
              <a:xfrm>
                <a:off x="4264022" y="7756525"/>
                <a:ext cx="2284411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Prevents unauthorized access. (H, H)</a:t>
                </a:r>
              </a:p>
            </p:txBody>
          </p:sp>
          <p:sp>
            <p:nvSpPr>
              <p:cNvPr id="129" name="AutoShape 41"/>
              <p:cNvSpPr>
                <a:spLocks noChangeArrowheads="1"/>
              </p:cNvSpPr>
              <p:nvPr/>
            </p:nvSpPr>
            <p:spPr bwMode="auto">
              <a:xfrm>
                <a:off x="2976458" y="7765071"/>
                <a:ext cx="11430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Fine Grain Control</a:t>
                </a:r>
              </a:p>
            </p:txBody>
          </p:sp>
          <p:cxnSp>
            <p:nvCxnSpPr>
              <p:cNvPr id="130" name="AutoShape 54"/>
              <p:cNvCxnSpPr>
                <a:cxnSpLocks noChangeShapeType="1"/>
                <a:stCxn id="127" idx="3"/>
                <a:endCxn id="129" idx="1"/>
              </p:cNvCxnSpPr>
              <p:nvPr/>
            </p:nvCxnSpPr>
            <p:spPr bwMode="auto">
              <a:xfrm flipV="1">
                <a:off x="2740025" y="7879371"/>
                <a:ext cx="236433" cy="181954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1" name="AutoShape 58"/>
              <p:cNvSpPr>
                <a:spLocks noChangeArrowheads="1"/>
              </p:cNvSpPr>
              <p:nvPr/>
            </p:nvSpPr>
            <p:spPr bwMode="auto">
              <a:xfrm>
                <a:off x="2965450" y="8061325"/>
                <a:ext cx="1143000" cy="228600"/>
              </a:xfrm>
              <a:prstGeom prst="roundRect">
                <a:avLst>
                  <a:gd name="adj" fmla="val 16667"/>
                </a:avLst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71842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r>
                  <a:rPr lang="en-US" sz="1000"/>
                  <a:t>Role-based</a:t>
                </a:r>
              </a:p>
            </p:txBody>
          </p:sp>
          <p:cxnSp>
            <p:nvCxnSpPr>
              <p:cNvPr id="132" name="AutoShape 59"/>
              <p:cNvCxnSpPr>
                <a:cxnSpLocks noChangeShapeType="1"/>
                <a:stCxn id="127" idx="3"/>
                <a:endCxn id="131" idx="1"/>
              </p:cNvCxnSpPr>
              <p:nvPr/>
            </p:nvCxnSpPr>
            <p:spPr bwMode="auto">
              <a:xfrm>
                <a:off x="2740025" y="8061325"/>
                <a:ext cx="225425" cy="114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133" name="Text Box 65"/>
              <p:cNvSpPr txBox="1">
                <a:spLocks noChangeArrowheads="1"/>
              </p:cNvSpPr>
              <p:nvPr/>
            </p:nvSpPr>
            <p:spPr bwMode="auto">
              <a:xfrm>
                <a:off x="4264022" y="7985125"/>
                <a:ext cx="1978024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Collection-based access. (H, M)</a:t>
                </a:r>
              </a:p>
            </p:txBody>
          </p:sp>
          <p:sp>
            <p:nvSpPr>
              <p:cNvPr id="134" name="Text Box 66"/>
              <p:cNvSpPr txBox="1">
                <a:spLocks noChangeArrowheads="1"/>
              </p:cNvSpPr>
              <p:nvPr/>
            </p:nvSpPr>
            <p:spPr bwMode="auto">
              <a:xfrm>
                <a:off x="4264022" y="8213725"/>
                <a:ext cx="2078036" cy="2444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dirty="0"/>
                  <a:t>Centralized security policy. (H, M)</a:t>
                </a:r>
              </a:p>
            </p:txBody>
          </p:sp>
        </p:grpSp>
        <p:sp>
          <p:nvSpPr>
            <p:cNvPr id="123" name="Text Box 67"/>
            <p:cNvSpPr txBox="1">
              <a:spLocks noChangeArrowheads="1"/>
            </p:cNvSpPr>
            <p:nvPr/>
          </p:nvSpPr>
          <p:spPr bwMode="auto">
            <a:xfrm>
              <a:off x="5119304" y="5088287"/>
              <a:ext cx="243528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Mashups </a:t>
              </a:r>
              <a:r>
                <a:rPr lang="en-US" sz="1000" dirty="0" smtClean="0"/>
                <a:t>with </a:t>
              </a:r>
              <a:r>
                <a:rPr lang="en-US" sz="1000" dirty="0"/>
                <a:t>REST Interfaces. (VH, H)</a:t>
              </a:r>
            </a:p>
          </p:txBody>
        </p:sp>
        <p:sp>
          <p:nvSpPr>
            <p:cNvPr id="124" name="Text Box 68"/>
            <p:cNvSpPr txBox="1">
              <a:spLocks noChangeArrowheads="1"/>
            </p:cNvSpPr>
            <p:nvPr/>
          </p:nvSpPr>
          <p:spPr bwMode="auto">
            <a:xfrm>
              <a:off x="4837243" y="2616438"/>
              <a:ext cx="1654619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Batch Import tools. (M, M)</a:t>
              </a:r>
            </a:p>
          </p:txBody>
        </p:sp>
        <p:sp>
          <p:nvSpPr>
            <p:cNvPr id="125" name="Text Box 69"/>
            <p:cNvSpPr txBox="1">
              <a:spLocks noChangeArrowheads="1"/>
            </p:cNvSpPr>
            <p:nvPr/>
          </p:nvSpPr>
          <p:spPr bwMode="auto">
            <a:xfrm>
              <a:off x="4498972" y="3124200"/>
              <a:ext cx="2233302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Transform to HTML or PDF. (VH, H)</a:t>
              </a:r>
            </a:p>
          </p:txBody>
        </p:sp>
        <p:sp>
          <p:nvSpPr>
            <p:cNvPr id="126" name="Text Box 70"/>
            <p:cNvSpPr txBox="1">
              <a:spLocks noChangeArrowheads="1"/>
            </p:cNvSpPr>
            <p:nvPr/>
          </p:nvSpPr>
          <p:spPr bwMode="auto">
            <a:xfrm>
              <a:off x="5019482" y="4668870"/>
              <a:ext cx="2593978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dirty="0"/>
                <a:t>Customizable by non-programmers. (H, H)</a:t>
              </a:r>
            </a:p>
          </p:txBody>
        </p:sp>
        <p:cxnSp>
          <p:nvCxnSpPr>
            <p:cNvPr id="142" name="AutoShape 51"/>
            <p:cNvCxnSpPr>
              <a:cxnSpLocks noChangeShapeType="1"/>
              <a:stCxn id="135" idx="3"/>
              <a:endCxn id="139" idx="1"/>
            </p:cNvCxnSpPr>
            <p:nvPr/>
          </p:nvCxnSpPr>
          <p:spPr bwMode="auto">
            <a:xfrm>
              <a:off x="3508375" y="5181600"/>
              <a:ext cx="228600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6" name="Straight Arrow Connector 145"/>
            <p:cNvCxnSpPr/>
            <p:nvPr/>
          </p:nvCxnSpPr>
          <p:spPr>
            <a:xfrm flipV="1">
              <a:off x="6858000" y="1676400"/>
              <a:ext cx="0" cy="3810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9" name="TextBox 148"/>
            <p:cNvSpPr txBox="1"/>
            <p:nvPr/>
          </p:nvSpPr>
          <p:spPr>
            <a:xfrm>
              <a:off x="6705600" y="2057400"/>
              <a:ext cx="2057400" cy="253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00FF"/>
                  </a:solidFill>
                </a:rPr>
                <a:t>How Important to this project?</a:t>
              </a:r>
              <a:endParaRPr lang="en-US" sz="1050" dirty="0">
                <a:solidFill>
                  <a:srgbClr val="0000FF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7391400" y="1752600"/>
              <a:ext cx="1219200" cy="25391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rgbClr val="0000FF"/>
                  </a:solidFill>
                </a:rPr>
                <a:t>Solution support</a:t>
              </a:r>
              <a:endParaRPr lang="en-US" sz="1050" dirty="0">
                <a:solidFill>
                  <a:srgbClr val="0000FF"/>
                </a:solidFill>
              </a:endParaRPr>
            </a:p>
          </p:txBody>
        </p:sp>
        <p:cxnSp>
          <p:nvCxnSpPr>
            <p:cNvPr id="151" name="Straight Arrow Connector 150"/>
            <p:cNvCxnSpPr/>
            <p:nvPr/>
          </p:nvCxnSpPr>
          <p:spPr>
            <a:xfrm flipH="1" flipV="1">
              <a:off x="7086600" y="1676400"/>
              <a:ext cx="304800" cy="228600"/>
            </a:xfrm>
            <a:prstGeom prst="straightConnector1">
              <a:avLst/>
            </a:prstGeom>
            <a:ln>
              <a:solidFill>
                <a:srgbClr val="00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533400"/>
          </a:xfrm>
        </p:spPr>
        <p:txBody>
          <a:bodyPr/>
          <a:lstStyle/>
          <a:p>
            <a:r>
              <a:rPr lang="en-US" dirty="0" smtClean="0"/>
              <a:t>Quality Tree Icon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9057A7-6560-4ACF-A47A-082CC475B20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152" name="Group 151"/>
          <p:cNvGrpSpPr/>
          <p:nvPr/>
        </p:nvGrpSpPr>
        <p:grpSpPr>
          <a:xfrm>
            <a:off x="1981200" y="1752600"/>
            <a:ext cx="3048000" cy="4267200"/>
            <a:chOff x="1981200" y="1752600"/>
            <a:chExt cx="3048000" cy="4267200"/>
          </a:xfrm>
        </p:grpSpPr>
        <p:sp>
          <p:nvSpPr>
            <p:cNvPr id="76" name="AutoShape 5"/>
            <p:cNvSpPr>
              <a:spLocks noChangeArrowheads="1"/>
            </p:cNvSpPr>
            <p:nvPr/>
          </p:nvSpPr>
          <p:spPr bwMode="auto">
            <a:xfrm>
              <a:off x="1981200" y="18288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Searchability</a:t>
              </a:r>
            </a:p>
          </p:txBody>
        </p:sp>
        <p:sp>
          <p:nvSpPr>
            <p:cNvPr id="77" name="AutoShape 6"/>
            <p:cNvSpPr>
              <a:spLocks noChangeArrowheads="1"/>
            </p:cNvSpPr>
            <p:nvPr/>
          </p:nvSpPr>
          <p:spPr bwMode="auto">
            <a:xfrm>
              <a:off x="1981200" y="24384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 smtClean="0"/>
                <a:t>Importability</a:t>
              </a:r>
              <a:endParaRPr lang="en-US" sz="1400" dirty="0"/>
            </a:p>
          </p:txBody>
        </p:sp>
        <p:sp>
          <p:nvSpPr>
            <p:cNvPr id="78" name="AutoShape 7"/>
            <p:cNvSpPr>
              <a:spLocks noChangeArrowheads="1"/>
            </p:cNvSpPr>
            <p:nvPr/>
          </p:nvSpPr>
          <p:spPr bwMode="auto">
            <a:xfrm>
              <a:off x="1984375" y="30480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Transformability</a:t>
              </a:r>
            </a:p>
          </p:txBody>
        </p:sp>
        <p:sp>
          <p:nvSpPr>
            <p:cNvPr id="79" name="AutoShape 8"/>
            <p:cNvSpPr>
              <a:spLocks noChangeArrowheads="1"/>
            </p:cNvSpPr>
            <p:nvPr/>
          </p:nvSpPr>
          <p:spPr bwMode="auto">
            <a:xfrm>
              <a:off x="1984375" y="3657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Affordability</a:t>
              </a:r>
            </a:p>
          </p:txBody>
        </p:sp>
        <p:sp>
          <p:nvSpPr>
            <p:cNvPr id="80" name="AutoShape 9"/>
            <p:cNvSpPr>
              <a:spLocks noChangeArrowheads="1"/>
            </p:cNvSpPr>
            <p:nvPr/>
          </p:nvSpPr>
          <p:spPr bwMode="auto">
            <a:xfrm>
              <a:off x="1981200" y="42672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669ED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 dirty="0"/>
                <a:t>Sustainability</a:t>
              </a:r>
            </a:p>
          </p:txBody>
        </p:sp>
        <p:sp>
          <p:nvSpPr>
            <p:cNvPr id="92" name="AutoShape 24"/>
            <p:cNvSpPr>
              <a:spLocks noChangeArrowheads="1"/>
            </p:cNvSpPr>
            <p:nvPr/>
          </p:nvSpPr>
          <p:spPr bwMode="auto">
            <a:xfrm>
              <a:off x="3733800" y="4215864"/>
              <a:ext cx="1143000" cy="250631"/>
            </a:xfrm>
            <a:prstGeom prst="roundRect">
              <a:avLst>
                <a:gd name="adj" fmla="val 16667"/>
              </a:avLst>
            </a:prstGeom>
            <a:solidFill>
              <a:srgbClr val="669ED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 smtClean="0"/>
                <a:t>Standards Based</a:t>
              </a:r>
              <a:endParaRPr lang="en-US" sz="1000" dirty="0"/>
            </a:p>
          </p:txBody>
        </p:sp>
        <p:sp>
          <p:nvSpPr>
            <p:cNvPr id="93" name="AutoShape 25"/>
            <p:cNvSpPr>
              <a:spLocks noChangeArrowheads="1"/>
            </p:cNvSpPr>
            <p:nvPr/>
          </p:nvSpPr>
          <p:spPr bwMode="auto">
            <a:xfrm>
              <a:off x="3733800" y="4548558"/>
              <a:ext cx="1066800" cy="228600"/>
            </a:xfrm>
            <a:prstGeom prst="roundRect">
              <a:avLst>
                <a:gd name="adj" fmla="val 16667"/>
              </a:avLst>
            </a:prstGeom>
            <a:solidFill>
              <a:srgbClr val="669ED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Ease of Change</a:t>
              </a:r>
            </a:p>
          </p:txBody>
        </p:sp>
        <p:sp>
          <p:nvSpPr>
            <p:cNvPr id="95" name="AutoShape 29"/>
            <p:cNvSpPr>
              <a:spLocks noChangeArrowheads="1"/>
            </p:cNvSpPr>
            <p:nvPr/>
          </p:nvSpPr>
          <p:spPr bwMode="auto">
            <a:xfrm>
              <a:off x="3730625" y="1752600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Fulltext Search</a:t>
              </a:r>
            </a:p>
          </p:txBody>
        </p:sp>
        <p:sp>
          <p:nvSpPr>
            <p:cNvPr id="97" name="AutoShape 31"/>
            <p:cNvSpPr>
              <a:spLocks noChangeArrowheads="1"/>
            </p:cNvSpPr>
            <p:nvPr/>
          </p:nvSpPr>
          <p:spPr bwMode="auto">
            <a:xfrm>
              <a:off x="3730624" y="2057400"/>
              <a:ext cx="1069975" cy="234462"/>
            </a:xfrm>
            <a:prstGeom prst="roundRect">
              <a:avLst>
                <a:gd name="adj" fmla="val 16667"/>
              </a:avLst>
            </a:prstGeom>
            <a:solidFill>
              <a:srgbClr val="FF99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Custom </a:t>
              </a:r>
              <a:r>
                <a:rPr lang="en-US" sz="1000" dirty="0" smtClean="0"/>
                <a:t>Ranking</a:t>
              </a:r>
              <a:endParaRPr lang="en-US" sz="1000" dirty="0"/>
            </a:p>
          </p:txBody>
        </p:sp>
        <p:cxnSp>
          <p:nvCxnSpPr>
            <p:cNvPr id="98" name="AutoShape 32"/>
            <p:cNvCxnSpPr>
              <a:cxnSpLocks noChangeShapeType="1"/>
              <a:endCxn id="95" idx="1"/>
            </p:cNvCxnSpPr>
            <p:nvPr/>
          </p:nvCxnSpPr>
          <p:spPr bwMode="auto">
            <a:xfrm flipV="1">
              <a:off x="3505198" y="1866900"/>
              <a:ext cx="225427" cy="1905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0" name="AutoShape 34"/>
            <p:cNvCxnSpPr>
              <a:cxnSpLocks noChangeShapeType="1"/>
              <a:stCxn id="76" idx="3"/>
              <a:endCxn id="97" idx="1"/>
            </p:cNvCxnSpPr>
            <p:nvPr/>
          </p:nvCxnSpPr>
          <p:spPr bwMode="auto">
            <a:xfrm>
              <a:off x="3505200" y="2057400"/>
              <a:ext cx="225424" cy="11723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1" name="AutoShape 35"/>
            <p:cNvSpPr>
              <a:spLocks noChangeArrowheads="1"/>
            </p:cNvSpPr>
            <p:nvPr/>
          </p:nvSpPr>
          <p:spPr bwMode="auto">
            <a:xfrm>
              <a:off x="3730625" y="2373924"/>
              <a:ext cx="990600" cy="228600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Drag-and-drop</a:t>
              </a:r>
            </a:p>
          </p:txBody>
        </p:sp>
        <p:sp>
          <p:nvSpPr>
            <p:cNvPr id="102" name="AutoShape 36"/>
            <p:cNvSpPr>
              <a:spLocks noChangeArrowheads="1"/>
            </p:cNvSpPr>
            <p:nvPr/>
          </p:nvSpPr>
          <p:spPr bwMode="auto">
            <a:xfrm>
              <a:off x="3730625" y="2667000"/>
              <a:ext cx="841375" cy="246186"/>
            </a:xfrm>
            <a:prstGeom prst="roundRect">
              <a:avLst>
                <a:gd name="adj" fmla="val 16667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Bulk Import</a:t>
              </a:r>
            </a:p>
          </p:txBody>
        </p:sp>
        <p:sp>
          <p:nvSpPr>
            <p:cNvPr id="103" name="AutoShape 37"/>
            <p:cNvSpPr>
              <a:spLocks noChangeArrowheads="1"/>
            </p:cNvSpPr>
            <p:nvPr/>
          </p:nvSpPr>
          <p:spPr bwMode="auto">
            <a:xfrm>
              <a:off x="3733800" y="3616572"/>
              <a:ext cx="1143000" cy="2286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No License Fees</a:t>
              </a:r>
            </a:p>
          </p:txBody>
        </p:sp>
        <p:sp>
          <p:nvSpPr>
            <p:cNvPr id="104" name="AutoShape 38"/>
            <p:cNvSpPr>
              <a:spLocks noChangeArrowheads="1"/>
            </p:cNvSpPr>
            <p:nvPr/>
          </p:nvSpPr>
          <p:spPr bwMode="auto">
            <a:xfrm>
              <a:off x="3736975" y="2995248"/>
              <a:ext cx="685800" cy="228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XQuery</a:t>
              </a:r>
            </a:p>
          </p:txBody>
        </p:sp>
        <p:sp>
          <p:nvSpPr>
            <p:cNvPr id="105" name="AutoShape 39"/>
            <p:cNvSpPr>
              <a:spLocks noChangeArrowheads="1"/>
            </p:cNvSpPr>
            <p:nvPr/>
          </p:nvSpPr>
          <p:spPr bwMode="auto">
            <a:xfrm>
              <a:off x="3736974" y="3305910"/>
              <a:ext cx="758825" cy="228600"/>
            </a:xfrm>
            <a:prstGeom prst="roundRect">
              <a:avLst>
                <a:gd name="adj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 smtClean="0"/>
                <a:t>Typeswitch</a:t>
              </a:r>
              <a:endParaRPr lang="en-US" sz="1000" dirty="0"/>
            </a:p>
          </p:txBody>
        </p:sp>
        <p:sp>
          <p:nvSpPr>
            <p:cNvPr id="106" name="AutoShape 42"/>
            <p:cNvSpPr>
              <a:spLocks noChangeArrowheads="1"/>
            </p:cNvSpPr>
            <p:nvPr/>
          </p:nvSpPr>
          <p:spPr bwMode="auto">
            <a:xfrm>
              <a:off x="3733800" y="3927234"/>
              <a:ext cx="1143000" cy="228600"/>
            </a:xfrm>
            <a:prstGeom prst="roundRect">
              <a:avLst>
                <a:gd name="adj" fmla="val 16667"/>
              </a:avLst>
            </a:prstGeom>
            <a:solidFill>
              <a:srgbClr val="CC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Standards Based</a:t>
              </a:r>
            </a:p>
          </p:txBody>
        </p:sp>
        <p:cxnSp>
          <p:nvCxnSpPr>
            <p:cNvPr id="107" name="AutoShape 43"/>
            <p:cNvCxnSpPr>
              <a:cxnSpLocks noChangeShapeType="1"/>
              <a:stCxn id="77" idx="3"/>
              <a:endCxn id="101" idx="1"/>
            </p:cNvCxnSpPr>
            <p:nvPr/>
          </p:nvCxnSpPr>
          <p:spPr bwMode="auto">
            <a:xfrm flipV="1">
              <a:off x="3505200" y="2488224"/>
              <a:ext cx="225425" cy="17877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8" name="AutoShape 44"/>
            <p:cNvCxnSpPr>
              <a:cxnSpLocks noChangeShapeType="1"/>
              <a:stCxn id="77" idx="3"/>
              <a:endCxn id="102" idx="1"/>
            </p:cNvCxnSpPr>
            <p:nvPr/>
          </p:nvCxnSpPr>
          <p:spPr bwMode="auto">
            <a:xfrm>
              <a:off x="3505200" y="2667000"/>
              <a:ext cx="225425" cy="12309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9" name="AutoShape 45"/>
            <p:cNvCxnSpPr>
              <a:cxnSpLocks noChangeShapeType="1"/>
              <a:stCxn id="78" idx="3"/>
              <a:endCxn id="104" idx="1"/>
            </p:cNvCxnSpPr>
            <p:nvPr/>
          </p:nvCxnSpPr>
          <p:spPr bwMode="auto">
            <a:xfrm flipV="1">
              <a:off x="3508375" y="3109548"/>
              <a:ext cx="228600" cy="16705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0" name="AutoShape 46"/>
            <p:cNvCxnSpPr>
              <a:cxnSpLocks noChangeShapeType="1"/>
              <a:stCxn id="78" idx="3"/>
              <a:endCxn id="105" idx="1"/>
            </p:cNvCxnSpPr>
            <p:nvPr/>
          </p:nvCxnSpPr>
          <p:spPr bwMode="auto">
            <a:xfrm>
              <a:off x="3508375" y="3276600"/>
              <a:ext cx="228599" cy="14361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1" name="AutoShape 47"/>
            <p:cNvCxnSpPr>
              <a:cxnSpLocks noChangeShapeType="1"/>
              <a:stCxn id="79" idx="3"/>
              <a:endCxn id="103" idx="1"/>
            </p:cNvCxnSpPr>
            <p:nvPr/>
          </p:nvCxnSpPr>
          <p:spPr bwMode="auto">
            <a:xfrm flipV="1">
              <a:off x="3508375" y="3730872"/>
              <a:ext cx="225425" cy="1553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2" name="AutoShape 48"/>
            <p:cNvCxnSpPr>
              <a:cxnSpLocks noChangeShapeType="1"/>
              <a:stCxn id="79" idx="3"/>
              <a:endCxn id="106" idx="1"/>
            </p:cNvCxnSpPr>
            <p:nvPr/>
          </p:nvCxnSpPr>
          <p:spPr bwMode="auto">
            <a:xfrm>
              <a:off x="3508375" y="3886200"/>
              <a:ext cx="225425" cy="15533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3" name="AutoShape 49"/>
            <p:cNvCxnSpPr>
              <a:cxnSpLocks noChangeShapeType="1"/>
              <a:stCxn id="80" idx="3"/>
              <a:endCxn id="92" idx="1"/>
            </p:cNvCxnSpPr>
            <p:nvPr/>
          </p:nvCxnSpPr>
          <p:spPr bwMode="auto">
            <a:xfrm flipV="1">
              <a:off x="3505200" y="4341180"/>
              <a:ext cx="228600" cy="1546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14" name="AutoShape 50"/>
            <p:cNvCxnSpPr>
              <a:cxnSpLocks noChangeShapeType="1"/>
              <a:stCxn id="80" idx="3"/>
              <a:endCxn id="93" idx="1"/>
            </p:cNvCxnSpPr>
            <p:nvPr/>
          </p:nvCxnSpPr>
          <p:spPr bwMode="auto">
            <a:xfrm>
              <a:off x="3505200" y="4495800"/>
              <a:ext cx="228600" cy="16705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5" name="AutoShape 10"/>
            <p:cNvSpPr>
              <a:spLocks noChangeArrowheads="1"/>
            </p:cNvSpPr>
            <p:nvPr/>
          </p:nvSpPr>
          <p:spPr bwMode="auto">
            <a:xfrm>
              <a:off x="1984375" y="49530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Interoperability</a:t>
              </a:r>
            </a:p>
          </p:txBody>
        </p:sp>
        <p:sp>
          <p:nvSpPr>
            <p:cNvPr id="137" name="AutoShape 40"/>
            <p:cNvSpPr>
              <a:spLocks noChangeArrowheads="1"/>
            </p:cNvSpPr>
            <p:nvPr/>
          </p:nvSpPr>
          <p:spPr bwMode="auto">
            <a:xfrm>
              <a:off x="3733800" y="4876800"/>
              <a:ext cx="914400" cy="21102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Web Services</a:t>
              </a:r>
            </a:p>
          </p:txBody>
        </p:sp>
        <p:cxnSp>
          <p:nvCxnSpPr>
            <p:cNvPr id="138" name="AutoShape 51"/>
            <p:cNvCxnSpPr>
              <a:cxnSpLocks noChangeShapeType="1"/>
              <a:stCxn id="135" idx="3"/>
              <a:endCxn id="137" idx="1"/>
            </p:cNvCxnSpPr>
            <p:nvPr/>
          </p:nvCxnSpPr>
          <p:spPr bwMode="auto">
            <a:xfrm flipV="1">
              <a:off x="3508375" y="4982310"/>
              <a:ext cx="225425" cy="19929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9" name="AutoShape 52"/>
            <p:cNvSpPr>
              <a:spLocks noChangeArrowheads="1"/>
            </p:cNvSpPr>
            <p:nvPr/>
          </p:nvSpPr>
          <p:spPr bwMode="auto">
            <a:xfrm>
              <a:off x="3733800" y="5169882"/>
              <a:ext cx="1295400" cy="228600"/>
            </a:xfrm>
            <a:prstGeom prst="roundRect">
              <a:avLst>
                <a:gd name="adj" fmla="val 16667"/>
              </a:avLst>
            </a:prstGeom>
            <a:solidFill>
              <a:srgbClr val="99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No </a:t>
              </a:r>
              <a:r>
                <a:rPr lang="en-US" sz="1000" dirty="0" smtClean="0"/>
                <a:t>DB Translations</a:t>
              </a:r>
              <a:endParaRPr lang="en-US" sz="1000" dirty="0"/>
            </a:p>
          </p:txBody>
        </p:sp>
        <p:cxnSp>
          <p:nvCxnSpPr>
            <p:cNvPr id="140" name="AutoShape 53"/>
            <p:cNvCxnSpPr>
              <a:cxnSpLocks noChangeShapeType="1"/>
              <a:stCxn id="127" idx="3"/>
              <a:endCxn id="131" idx="1"/>
            </p:cNvCxnSpPr>
            <p:nvPr/>
          </p:nvCxnSpPr>
          <p:spPr bwMode="auto">
            <a:xfrm>
              <a:off x="3505200" y="5791200"/>
              <a:ext cx="225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27" name="AutoShape 27"/>
            <p:cNvSpPr>
              <a:spLocks noChangeArrowheads="1"/>
            </p:cNvSpPr>
            <p:nvPr/>
          </p:nvSpPr>
          <p:spPr bwMode="auto">
            <a:xfrm>
              <a:off x="1981200" y="5562600"/>
              <a:ext cx="1524000" cy="4572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400"/>
                <a:t>Security</a:t>
              </a:r>
            </a:p>
          </p:txBody>
        </p:sp>
        <p:sp>
          <p:nvSpPr>
            <p:cNvPr id="129" name="AutoShape 41"/>
            <p:cNvSpPr>
              <a:spLocks noChangeArrowheads="1"/>
            </p:cNvSpPr>
            <p:nvPr/>
          </p:nvSpPr>
          <p:spPr bwMode="auto">
            <a:xfrm>
              <a:off x="3741632" y="5486400"/>
              <a:ext cx="1211367" cy="222744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 dirty="0"/>
                <a:t>Fine Grain Control</a:t>
              </a:r>
            </a:p>
          </p:txBody>
        </p:sp>
        <p:cxnSp>
          <p:nvCxnSpPr>
            <p:cNvPr id="130" name="AutoShape 54"/>
            <p:cNvCxnSpPr>
              <a:cxnSpLocks noChangeShapeType="1"/>
              <a:stCxn id="127" idx="3"/>
              <a:endCxn id="129" idx="1"/>
            </p:cNvCxnSpPr>
            <p:nvPr/>
          </p:nvCxnSpPr>
          <p:spPr bwMode="auto">
            <a:xfrm flipV="1">
              <a:off x="3505200" y="5597772"/>
              <a:ext cx="236432" cy="1934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31" name="AutoShape 58"/>
            <p:cNvSpPr>
              <a:spLocks noChangeArrowheads="1"/>
            </p:cNvSpPr>
            <p:nvPr/>
          </p:nvSpPr>
          <p:spPr bwMode="auto">
            <a:xfrm>
              <a:off x="3730625" y="5791200"/>
              <a:ext cx="841375" cy="228600"/>
            </a:xfrm>
            <a:prstGeom prst="roundRect">
              <a:avLst>
                <a:gd name="adj" fmla="val 16667"/>
              </a:avLst>
            </a:prstGeom>
            <a:solidFill>
              <a:srgbClr val="CC99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7184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lang="en-US" sz="1000"/>
                <a:t>Role-based</a:t>
              </a:r>
            </a:p>
          </p:txBody>
        </p:sp>
        <p:cxnSp>
          <p:nvCxnSpPr>
            <p:cNvPr id="132" name="AutoShape 59"/>
            <p:cNvCxnSpPr>
              <a:cxnSpLocks noChangeShapeType="1"/>
              <a:stCxn id="127" idx="3"/>
              <a:endCxn id="131" idx="1"/>
            </p:cNvCxnSpPr>
            <p:nvPr/>
          </p:nvCxnSpPr>
          <p:spPr bwMode="auto">
            <a:xfrm>
              <a:off x="3505200" y="5791200"/>
              <a:ext cx="225425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42" name="AutoShape 51"/>
            <p:cNvCxnSpPr>
              <a:cxnSpLocks noChangeShapeType="1"/>
              <a:stCxn id="135" idx="3"/>
              <a:endCxn id="139" idx="1"/>
            </p:cNvCxnSpPr>
            <p:nvPr/>
          </p:nvCxnSpPr>
          <p:spPr bwMode="auto">
            <a:xfrm>
              <a:off x="3508375" y="5181600"/>
              <a:ext cx="225425" cy="10258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295400"/>
            <a:ext cx="6124575" cy="516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0"/>
            <a:ext cx="8229600" cy="563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2050" name="Picture 2" descr="http://www.rgoarchitects.com/blog/content/binary/UtilityTree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981950" cy="43719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38800"/>
            <a:ext cx="8229600" cy="487363"/>
          </a:xfrm>
        </p:spPr>
        <p:txBody>
          <a:bodyPr/>
          <a:lstStyle/>
          <a:p>
            <a:r>
              <a:rPr lang="en-US" dirty="0" smtClean="0"/>
              <a:t>figure-</a:t>
            </a:r>
            <a:r>
              <a:rPr lang="en-US" dirty="0" err="1" smtClean="0"/>
              <a:t>cmu</a:t>
            </a:r>
            <a:r>
              <a:rPr lang="en-US" dirty="0" smtClean="0"/>
              <a:t>-</a:t>
            </a:r>
            <a:r>
              <a:rPr lang="en-US" dirty="0" err="1" smtClean="0"/>
              <a:t>atam</a:t>
            </a:r>
            <a:r>
              <a:rPr lang="en-US" dirty="0" smtClean="0"/>
              <a:t>-process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236294-1A8B-4220-874E-3669EB5F120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19200" y="1524000"/>
            <a:ext cx="6705600" cy="403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752600" y="1752600"/>
            <a:ext cx="1219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Business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Drivers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52800" y="1752600"/>
            <a:ext cx="1295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Quality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Attributes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29200" y="1752600"/>
            <a:ext cx="1219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User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Stories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6553200" y="1752600"/>
            <a:ext cx="1295400" cy="1219200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  <a:latin typeface="Arial Narrow" pitchFamily="34" charset="0"/>
              </a:rPr>
              <a:t>Analysis</a:t>
            </a:r>
            <a:endParaRPr lang="en-US" sz="20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0" name="Straight Arrow Connector 9"/>
          <p:cNvCxnSpPr>
            <a:stCxn id="6" idx="3"/>
          </p:cNvCxnSpPr>
          <p:nvPr/>
        </p:nvCxnSpPr>
        <p:spPr>
          <a:xfrm>
            <a:off x="2971800" y="20193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648200" y="19812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752600" y="2438400"/>
            <a:ext cx="1219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Architecture</a:t>
            </a:r>
            <a:b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</a:br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Plan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52800" y="2438400"/>
            <a:ext cx="12954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Approaches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29200" y="2438400"/>
            <a:ext cx="1219200" cy="5334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Architectural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Decisions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15" name="Straight Arrow Connector 14"/>
          <p:cNvCxnSpPr>
            <a:stCxn id="12" idx="3"/>
          </p:cNvCxnSpPr>
          <p:nvPr/>
        </p:nvCxnSpPr>
        <p:spPr>
          <a:xfrm>
            <a:off x="2971800" y="27051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648200" y="26670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248400" y="20574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6248400" y="26670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00" y="3200400"/>
            <a:ext cx="1219200" cy="4572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Tradeoffs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029200" y="3810000"/>
            <a:ext cx="1219200" cy="533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Sensitivity</a:t>
            </a:r>
          </a:p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Points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029200" y="4495800"/>
            <a:ext cx="12192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Non-Risks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29200" y="5029200"/>
            <a:ext cx="1219200" cy="381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Risks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162800" y="2971800"/>
            <a:ext cx="76200" cy="231695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>
            <a:endCxn id="19" idx="3"/>
          </p:cNvCxnSpPr>
          <p:nvPr/>
        </p:nvCxnSpPr>
        <p:spPr>
          <a:xfrm rot="10800000">
            <a:off x="6248400" y="34290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10800000">
            <a:off x="6248400" y="40386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752600" y="5029200"/>
            <a:ext cx="1219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  <a:latin typeface="Arial Narrow" pitchFamily="34" charset="0"/>
              </a:rPr>
              <a:t>Risk Themes</a:t>
            </a:r>
            <a:endParaRPr lang="en-US" sz="1600" b="1" dirty="0">
              <a:solidFill>
                <a:schemeClr val="tx1"/>
              </a:solidFill>
              <a:latin typeface="Arial Narrow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rot="10800000">
            <a:off x="6248400" y="47244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rot="10800000">
            <a:off x="6248400" y="5257800"/>
            <a:ext cx="914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22" idx="1"/>
            <a:endCxn id="26" idx="3"/>
          </p:cNvCxnSpPr>
          <p:nvPr/>
        </p:nvCxnSpPr>
        <p:spPr>
          <a:xfrm rot="10800000">
            <a:off x="2971800" y="5219700"/>
            <a:ext cx="20574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1371600" y="26670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1371600" y="2057400"/>
            <a:ext cx="381000" cy="158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1371600" y="2057400"/>
            <a:ext cx="76200" cy="3124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371600" y="5181600"/>
            <a:ext cx="381000" cy="76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429000" y="4876800"/>
            <a:ext cx="10727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Distilled info</a:t>
            </a:r>
            <a:endParaRPr lang="en-US" sz="1400" b="1" dirty="0">
              <a:latin typeface="Arial Narrow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447800" y="3810000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Arial Narrow" pitchFamily="34" charset="0"/>
              </a:rPr>
              <a:t>Impacts</a:t>
            </a:r>
            <a:endParaRPr lang="en-US" sz="1400" b="1" dirty="0"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EB81A4-F49A-4D4D-8D06-AE2401FAE5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DMA</Template>
  <TotalTime>1554</TotalTime>
  <Words>358</Words>
  <Application>Microsoft Office PowerPoint</Application>
  <PresentationFormat>On-screen Show (4:3)</PresentationFormat>
  <Paragraphs>105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Narrow</vt:lpstr>
      <vt:lpstr>Calibri</vt:lpstr>
      <vt:lpstr>DMA</vt:lpstr>
      <vt:lpstr>ATAM Quality Tree Tool</vt:lpstr>
      <vt:lpstr>Goals</vt:lpstr>
      <vt:lpstr>Sample Quality Tree</vt:lpstr>
      <vt:lpstr>Quality Tree Icon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ATAM Quality Tree Tool</dc:title>
  <dc:creator>Dan</dc:creator>
  <cp:lastModifiedBy>Dan</cp:lastModifiedBy>
  <cp:revision>143</cp:revision>
  <dcterms:created xsi:type="dcterms:W3CDTF">2013-03-20T12:12:02Z</dcterms:created>
  <dcterms:modified xsi:type="dcterms:W3CDTF">2013-03-21T14:06:27Z</dcterms:modified>
</cp:coreProperties>
</file>