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65" r:id="rId4"/>
    <p:sldId id="258" r:id="rId5"/>
    <p:sldId id="259" r:id="rId6"/>
    <p:sldId id="260" r:id="rId7"/>
    <p:sldId id="261" r:id="rId8"/>
    <p:sldId id="262" r:id="rId9"/>
    <p:sldId id="263" r:id="rId10"/>
    <p:sldId id="270" r:id="rId11"/>
    <p:sldId id="269" r:id="rId12"/>
    <p:sldId id="268" r:id="rId13"/>
    <p:sldId id="271" r:id="rId14"/>
    <p:sldId id="264" r:id="rId15"/>
    <p:sldId id="272" r:id="rId16"/>
    <p:sldId id="273" r:id="rId17"/>
    <p:sldId id="266"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23"/>
    <p:restoredTop sz="96012"/>
  </p:normalViewPr>
  <p:slideViewPr>
    <p:cSldViewPr snapToGrid="0">
      <p:cViewPr>
        <p:scale>
          <a:sx n="92" d="100"/>
          <a:sy n="92" d="100"/>
        </p:scale>
        <p:origin x="1608" y="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DC3D2F-45F1-5C4F-B4F4-C3D8071D3768}" type="datetimeFigureOut">
              <a:rPr lang="en-US" smtClean="0"/>
              <a:t>1/29/24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49ADCB-D492-F34E-8D83-4C3259235B00}" type="slidenum">
              <a:rPr lang="en-US" smtClean="0"/>
              <a:t>‹#›</a:t>
            </a:fld>
            <a:endParaRPr lang="en-US"/>
          </a:p>
        </p:txBody>
      </p:sp>
    </p:spTree>
    <p:extLst>
      <p:ext uri="{BB962C8B-B14F-4D97-AF65-F5344CB8AC3E}">
        <p14:creationId xmlns:p14="http://schemas.microsoft.com/office/powerpoint/2010/main" val="3783760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C95DD-2E0E-754E-1A8D-C941DED286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AA9648-3E9B-A3AF-946F-3AF77607E3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0CDA79-15CB-983E-B0E0-CEBF3F01019E}"/>
              </a:ext>
            </a:extLst>
          </p:cNvPr>
          <p:cNvSpPr>
            <a:spLocks noGrp="1"/>
          </p:cNvSpPr>
          <p:nvPr>
            <p:ph type="dt" sz="half" idx="10"/>
          </p:nvPr>
        </p:nvSpPr>
        <p:spPr/>
        <p:txBody>
          <a:bodyPr/>
          <a:lstStyle/>
          <a:p>
            <a:fld id="{70291917-3C6F-0741-A004-18D9241FBB98}" type="datetime1">
              <a:rPr lang="en-US" smtClean="0"/>
              <a:t>1/29/24</a:t>
            </a:fld>
            <a:endParaRPr lang="en-US"/>
          </a:p>
        </p:txBody>
      </p:sp>
      <p:sp>
        <p:nvSpPr>
          <p:cNvPr id="5" name="Footer Placeholder 4">
            <a:extLst>
              <a:ext uri="{FF2B5EF4-FFF2-40B4-BE49-F238E27FC236}">
                <a16:creationId xmlns:a16="http://schemas.microsoft.com/office/drawing/2014/main" id="{73F3DC64-7ECB-691B-8191-7BADC2042F76}"/>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3968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1FC618-675D-1467-1F7F-031590A738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41CEE4-39A6-8BC0-8FF2-9EB52C531D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10A402-EFC0-4AFC-2EC7-ADE514CA4F83}"/>
              </a:ext>
            </a:extLst>
          </p:cNvPr>
          <p:cNvSpPr>
            <a:spLocks noGrp="1"/>
          </p:cNvSpPr>
          <p:nvPr>
            <p:ph type="dt" sz="half" idx="10"/>
          </p:nvPr>
        </p:nvSpPr>
        <p:spPr/>
        <p:txBody>
          <a:bodyPr/>
          <a:lstStyle/>
          <a:p>
            <a:fld id="{5A69F440-2C5A-D24F-996F-868B2AB45057}" type="datetime1">
              <a:rPr lang="en-US" smtClean="0"/>
              <a:t>1/29/24</a:t>
            </a:fld>
            <a:endParaRPr lang="en-US"/>
          </a:p>
        </p:txBody>
      </p:sp>
      <p:sp>
        <p:nvSpPr>
          <p:cNvPr id="5" name="Footer Placeholder 4">
            <a:extLst>
              <a:ext uri="{FF2B5EF4-FFF2-40B4-BE49-F238E27FC236}">
                <a16:creationId xmlns:a16="http://schemas.microsoft.com/office/drawing/2014/main" id="{5BB94436-1B32-A4E0-8724-B2D068F483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DD2CCF-F4E2-C111-76DF-4CB945E97274}"/>
              </a:ext>
            </a:extLst>
          </p:cNvPr>
          <p:cNvSpPr>
            <a:spLocks noGrp="1"/>
          </p:cNvSpPr>
          <p:nvPr>
            <p:ph type="sldNum" sz="quarter" idx="12"/>
          </p:nvPr>
        </p:nvSpPr>
        <p:spPr/>
        <p:txBody>
          <a:bodyPr/>
          <a:lstStyle/>
          <a:p>
            <a:fld id="{29AFCC15-27C9-9B47-BC0B-C32E11030AB4}" type="slidenum">
              <a:rPr lang="en-US" smtClean="0"/>
              <a:t>‹#›</a:t>
            </a:fld>
            <a:endParaRPr lang="en-US"/>
          </a:p>
        </p:txBody>
      </p:sp>
    </p:spTree>
    <p:extLst>
      <p:ext uri="{BB962C8B-B14F-4D97-AF65-F5344CB8AC3E}">
        <p14:creationId xmlns:p14="http://schemas.microsoft.com/office/powerpoint/2010/main" val="1626548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45A7-52D8-8968-5EB6-E4F26B1195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3E5FAB-EB6D-259F-AB67-CBC7DB71E5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1D502B-988D-4955-73CB-8FCC425A617F}"/>
              </a:ext>
            </a:extLst>
          </p:cNvPr>
          <p:cNvSpPr>
            <a:spLocks noGrp="1"/>
          </p:cNvSpPr>
          <p:nvPr>
            <p:ph type="dt" sz="half" idx="10"/>
          </p:nvPr>
        </p:nvSpPr>
        <p:spPr/>
        <p:txBody>
          <a:bodyPr/>
          <a:lstStyle/>
          <a:p>
            <a:fld id="{4EDCA4C2-923D-CF4A-92EB-35ACBE2BA4B7}" type="datetime1">
              <a:rPr lang="en-US" smtClean="0"/>
              <a:t>1/29/24</a:t>
            </a:fld>
            <a:endParaRPr lang="en-US"/>
          </a:p>
        </p:txBody>
      </p:sp>
      <p:sp>
        <p:nvSpPr>
          <p:cNvPr id="5" name="Footer Placeholder 4">
            <a:extLst>
              <a:ext uri="{FF2B5EF4-FFF2-40B4-BE49-F238E27FC236}">
                <a16:creationId xmlns:a16="http://schemas.microsoft.com/office/drawing/2014/main" id="{74A554FE-9870-AF2B-E7FB-29F558D29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34C7A-D132-673E-9E36-70DCD9C15551}"/>
              </a:ext>
            </a:extLst>
          </p:cNvPr>
          <p:cNvSpPr>
            <a:spLocks noGrp="1"/>
          </p:cNvSpPr>
          <p:nvPr>
            <p:ph type="sldNum" sz="quarter" idx="12"/>
          </p:nvPr>
        </p:nvSpPr>
        <p:spPr>
          <a:xfrm>
            <a:off x="9067800" y="6345452"/>
            <a:ext cx="2743200" cy="365125"/>
          </a:xfrm>
        </p:spPr>
        <p:txBody>
          <a:bodyPr/>
          <a:lstStyle>
            <a:lvl1pPr>
              <a:defRPr sz="1400" b="1">
                <a:solidFill>
                  <a:schemeClr val="tx1">
                    <a:lumMod val="50000"/>
                    <a:lumOff val="50000"/>
                  </a:schemeClr>
                </a:solidFill>
              </a:defRPr>
            </a:lvl1pPr>
          </a:lstStyle>
          <a:p>
            <a:fld id="{29AFCC15-27C9-9B47-BC0B-C32E11030AB4}" type="slidenum">
              <a:rPr lang="en-US" smtClean="0"/>
              <a:pPr/>
              <a:t>‹#›</a:t>
            </a:fld>
            <a:endParaRPr lang="en-US"/>
          </a:p>
        </p:txBody>
      </p:sp>
    </p:spTree>
    <p:extLst>
      <p:ext uri="{BB962C8B-B14F-4D97-AF65-F5344CB8AC3E}">
        <p14:creationId xmlns:p14="http://schemas.microsoft.com/office/powerpoint/2010/main" val="325732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CCDB8-E618-A2D5-9836-364407D851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3211E8-DF7F-F44B-E610-8628317182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1909AB-BD0C-0D09-4BA0-B8D1BF5248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01336E-DA61-0C7C-4E6B-63B84B385F37}"/>
              </a:ext>
            </a:extLst>
          </p:cNvPr>
          <p:cNvSpPr>
            <a:spLocks noGrp="1"/>
          </p:cNvSpPr>
          <p:nvPr>
            <p:ph type="dt" sz="half" idx="10"/>
          </p:nvPr>
        </p:nvSpPr>
        <p:spPr/>
        <p:txBody>
          <a:bodyPr/>
          <a:lstStyle/>
          <a:p>
            <a:fld id="{F8B98B07-C708-6246-BB5B-938AE7D61245}" type="datetime1">
              <a:rPr lang="en-US" smtClean="0"/>
              <a:t>1/29/24</a:t>
            </a:fld>
            <a:endParaRPr lang="en-US"/>
          </a:p>
        </p:txBody>
      </p:sp>
      <p:sp>
        <p:nvSpPr>
          <p:cNvPr id="6" name="Footer Placeholder 5">
            <a:extLst>
              <a:ext uri="{FF2B5EF4-FFF2-40B4-BE49-F238E27FC236}">
                <a16:creationId xmlns:a16="http://schemas.microsoft.com/office/drawing/2014/main" id="{6DA3CC06-E406-1192-95D0-14AEA99F19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D59B7D-1327-9ECC-F178-5D7E50DE74FC}"/>
              </a:ext>
            </a:extLst>
          </p:cNvPr>
          <p:cNvSpPr>
            <a:spLocks noGrp="1"/>
          </p:cNvSpPr>
          <p:nvPr>
            <p:ph type="sldNum" sz="quarter" idx="12"/>
          </p:nvPr>
        </p:nvSpPr>
        <p:spPr/>
        <p:txBody>
          <a:bodyPr/>
          <a:lstStyle/>
          <a:p>
            <a:fld id="{29AFCC15-27C9-9B47-BC0B-C32E11030AB4}" type="slidenum">
              <a:rPr lang="en-US" smtClean="0"/>
              <a:t>‹#›</a:t>
            </a:fld>
            <a:endParaRPr lang="en-US"/>
          </a:p>
        </p:txBody>
      </p:sp>
    </p:spTree>
    <p:extLst>
      <p:ext uri="{BB962C8B-B14F-4D97-AF65-F5344CB8AC3E}">
        <p14:creationId xmlns:p14="http://schemas.microsoft.com/office/powerpoint/2010/main" val="1350862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18A8B-1B97-772A-CF3A-6B1AFD91B5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145AB2-9A4C-97B6-F301-AE8E6E671F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EAB565-0470-548D-AE70-224EDFED44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82FC16-6015-CBCD-C038-057F222EB0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1D539B-B842-7D2C-AE7B-9281E2BD98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CAB28E-EFF7-E982-FAEF-E57CD0D74A2D}"/>
              </a:ext>
            </a:extLst>
          </p:cNvPr>
          <p:cNvSpPr>
            <a:spLocks noGrp="1"/>
          </p:cNvSpPr>
          <p:nvPr>
            <p:ph type="dt" sz="half" idx="10"/>
          </p:nvPr>
        </p:nvSpPr>
        <p:spPr/>
        <p:txBody>
          <a:bodyPr/>
          <a:lstStyle/>
          <a:p>
            <a:fld id="{D7B77D4C-248B-1F46-8597-9FA7398EC6AB}" type="datetime1">
              <a:rPr lang="en-US" smtClean="0"/>
              <a:t>1/29/24</a:t>
            </a:fld>
            <a:endParaRPr lang="en-US"/>
          </a:p>
        </p:txBody>
      </p:sp>
      <p:sp>
        <p:nvSpPr>
          <p:cNvPr id="8" name="Footer Placeholder 7">
            <a:extLst>
              <a:ext uri="{FF2B5EF4-FFF2-40B4-BE49-F238E27FC236}">
                <a16:creationId xmlns:a16="http://schemas.microsoft.com/office/drawing/2014/main" id="{8B5D73A4-5C1A-6927-B3A9-C574B6663C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C528A6-62E0-6161-C5CB-CA9416F7EF66}"/>
              </a:ext>
            </a:extLst>
          </p:cNvPr>
          <p:cNvSpPr>
            <a:spLocks noGrp="1"/>
          </p:cNvSpPr>
          <p:nvPr>
            <p:ph type="sldNum" sz="quarter" idx="12"/>
          </p:nvPr>
        </p:nvSpPr>
        <p:spPr/>
        <p:txBody>
          <a:bodyPr/>
          <a:lstStyle/>
          <a:p>
            <a:fld id="{29AFCC15-27C9-9B47-BC0B-C32E11030AB4}" type="slidenum">
              <a:rPr lang="en-US" smtClean="0"/>
              <a:t>‹#›</a:t>
            </a:fld>
            <a:endParaRPr lang="en-US"/>
          </a:p>
        </p:txBody>
      </p:sp>
    </p:spTree>
    <p:extLst>
      <p:ext uri="{BB962C8B-B14F-4D97-AF65-F5344CB8AC3E}">
        <p14:creationId xmlns:p14="http://schemas.microsoft.com/office/powerpoint/2010/main" val="3805582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73567-CF21-8C49-4B7E-91E8802838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86C345-2AB0-A24D-B826-55A5C131175E}"/>
              </a:ext>
            </a:extLst>
          </p:cNvPr>
          <p:cNvSpPr>
            <a:spLocks noGrp="1"/>
          </p:cNvSpPr>
          <p:nvPr>
            <p:ph type="dt" sz="half" idx="10"/>
          </p:nvPr>
        </p:nvSpPr>
        <p:spPr/>
        <p:txBody>
          <a:bodyPr/>
          <a:lstStyle/>
          <a:p>
            <a:fld id="{D3C05F69-027C-FB45-8CE0-D45E1B7B37F4}" type="datetime1">
              <a:rPr lang="en-US" smtClean="0"/>
              <a:t>1/29/24</a:t>
            </a:fld>
            <a:endParaRPr lang="en-US"/>
          </a:p>
        </p:txBody>
      </p:sp>
      <p:sp>
        <p:nvSpPr>
          <p:cNvPr id="4" name="Footer Placeholder 3">
            <a:extLst>
              <a:ext uri="{FF2B5EF4-FFF2-40B4-BE49-F238E27FC236}">
                <a16:creationId xmlns:a16="http://schemas.microsoft.com/office/drawing/2014/main" id="{4D9C698F-C2EB-6EAD-24AE-6F3172D496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FACBD9-E1C4-9626-ABAC-F108044141F0}"/>
              </a:ext>
            </a:extLst>
          </p:cNvPr>
          <p:cNvSpPr>
            <a:spLocks noGrp="1"/>
          </p:cNvSpPr>
          <p:nvPr>
            <p:ph type="sldNum" sz="quarter" idx="12"/>
          </p:nvPr>
        </p:nvSpPr>
        <p:spPr/>
        <p:txBody>
          <a:bodyPr/>
          <a:lstStyle/>
          <a:p>
            <a:fld id="{29AFCC15-27C9-9B47-BC0B-C32E11030AB4}" type="slidenum">
              <a:rPr lang="en-US" smtClean="0"/>
              <a:t>‹#›</a:t>
            </a:fld>
            <a:endParaRPr lang="en-US"/>
          </a:p>
        </p:txBody>
      </p:sp>
    </p:spTree>
    <p:extLst>
      <p:ext uri="{BB962C8B-B14F-4D97-AF65-F5344CB8AC3E}">
        <p14:creationId xmlns:p14="http://schemas.microsoft.com/office/powerpoint/2010/main" val="2491499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73D315-FA4C-3ECB-210C-D8175B286213}"/>
              </a:ext>
            </a:extLst>
          </p:cNvPr>
          <p:cNvSpPr>
            <a:spLocks noGrp="1"/>
          </p:cNvSpPr>
          <p:nvPr>
            <p:ph type="dt" sz="half" idx="10"/>
          </p:nvPr>
        </p:nvSpPr>
        <p:spPr/>
        <p:txBody>
          <a:bodyPr/>
          <a:lstStyle/>
          <a:p>
            <a:fld id="{4CFB071A-34F9-D247-BC1E-360F7E82BFF6}" type="datetime1">
              <a:rPr lang="en-US" smtClean="0"/>
              <a:t>1/29/24</a:t>
            </a:fld>
            <a:endParaRPr lang="en-US"/>
          </a:p>
        </p:txBody>
      </p:sp>
      <p:sp>
        <p:nvSpPr>
          <p:cNvPr id="3" name="Footer Placeholder 2">
            <a:extLst>
              <a:ext uri="{FF2B5EF4-FFF2-40B4-BE49-F238E27FC236}">
                <a16:creationId xmlns:a16="http://schemas.microsoft.com/office/drawing/2014/main" id="{AAC09F2D-EC33-699A-66D1-265830497F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9A05C5-9C30-9A98-1AFA-67B9EB4973E3}"/>
              </a:ext>
            </a:extLst>
          </p:cNvPr>
          <p:cNvSpPr>
            <a:spLocks noGrp="1"/>
          </p:cNvSpPr>
          <p:nvPr>
            <p:ph type="sldNum" sz="quarter" idx="12"/>
          </p:nvPr>
        </p:nvSpPr>
        <p:spPr/>
        <p:txBody>
          <a:bodyPr/>
          <a:lstStyle/>
          <a:p>
            <a:fld id="{29AFCC15-27C9-9B47-BC0B-C32E11030AB4}" type="slidenum">
              <a:rPr lang="en-US" smtClean="0"/>
              <a:t>‹#›</a:t>
            </a:fld>
            <a:endParaRPr lang="en-US"/>
          </a:p>
        </p:txBody>
      </p:sp>
    </p:spTree>
    <p:extLst>
      <p:ext uri="{BB962C8B-B14F-4D97-AF65-F5344CB8AC3E}">
        <p14:creationId xmlns:p14="http://schemas.microsoft.com/office/powerpoint/2010/main" val="148291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97E8C-6AB2-2CC9-3D6B-EC7183303D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1C846F-96D7-7DAA-68F4-7C0A21B550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E42FEE-2584-2822-DCE6-E314B27980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FF86AC-40C4-C8CB-DF0A-8DD722430BA5}"/>
              </a:ext>
            </a:extLst>
          </p:cNvPr>
          <p:cNvSpPr>
            <a:spLocks noGrp="1"/>
          </p:cNvSpPr>
          <p:nvPr>
            <p:ph type="dt" sz="half" idx="10"/>
          </p:nvPr>
        </p:nvSpPr>
        <p:spPr/>
        <p:txBody>
          <a:bodyPr/>
          <a:lstStyle/>
          <a:p>
            <a:fld id="{6387BB1C-453C-254E-A4DA-A14A978BE1D2}" type="datetime1">
              <a:rPr lang="en-US" smtClean="0"/>
              <a:t>1/29/24</a:t>
            </a:fld>
            <a:endParaRPr lang="en-US"/>
          </a:p>
        </p:txBody>
      </p:sp>
      <p:sp>
        <p:nvSpPr>
          <p:cNvPr id="6" name="Footer Placeholder 5">
            <a:extLst>
              <a:ext uri="{FF2B5EF4-FFF2-40B4-BE49-F238E27FC236}">
                <a16:creationId xmlns:a16="http://schemas.microsoft.com/office/drawing/2014/main" id="{F8537AA5-8632-64A8-6D14-E31ACDFAFC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081290-A7FA-C2DD-507B-095F34611DD4}"/>
              </a:ext>
            </a:extLst>
          </p:cNvPr>
          <p:cNvSpPr>
            <a:spLocks noGrp="1"/>
          </p:cNvSpPr>
          <p:nvPr>
            <p:ph type="sldNum" sz="quarter" idx="12"/>
          </p:nvPr>
        </p:nvSpPr>
        <p:spPr/>
        <p:txBody>
          <a:bodyPr/>
          <a:lstStyle/>
          <a:p>
            <a:fld id="{29AFCC15-27C9-9B47-BC0B-C32E11030AB4}" type="slidenum">
              <a:rPr lang="en-US" smtClean="0"/>
              <a:t>‹#›</a:t>
            </a:fld>
            <a:endParaRPr lang="en-US"/>
          </a:p>
        </p:txBody>
      </p:sp>
    </p:spTree>
    <p:extLst>
      <p:ext uri="{BB962C8B-B14F-4D97-AF65-F5344CB8AC3E}">
        <p14:creationId xmlns:p14="http://schemas.microsoft.com/office/powerpoint/2010/main" val="3547162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99CF-ACE7-F3A4-15F7-06294626CC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21E813-1845-5CC3-5FA6-C3AB980BE3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36312B-A58E-8FCB-644B-8421EFC26A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9C6C99-0918-DFAB-A273-4427C061272E}"/>
              </a:ext>
            </a:extLst>
          </p:cNvPr>
          <p:cNvSpPr>
            <a:spLocks noGrp="1"/>
          </p:cNvSpPr>
          <p:nvPr>
            <p:ph type="dt" sz="half" idx="10"/>
          </p:nvPr>
        </p:nvSpPr>
        <p:spPr/>
        <p:txBody>
          <a:bodyPr/>
          <a:lstStyle/>
          <a:p>
            <a:fld id="{441C9021-C3E4-E342-AB9C-9AEA9A9571DD}" type="datetime1">
              <a:rPr lang="en-US" smtClean="0"/>
              <a:t>1/29/24</a:t>
            </a:fld>
            <a:endParaRPr lang="en-US"/>
          </a:p>
        </p:txBody>
      </p:sp>
      <p:sp>
        <p:nvSpPr>
          <p:cNvPr id="6" name="Footer Placeholder 5">
            <a:extLst>
              <a:ext uri="{FF2B5EF4-FFF2-40B4-BE49-F238E27FC236}">
                <a16:creationId xmlns:a16="http://schemas.microsoft.com/office/drawing/2014/main" id="{5F6CC8BA-F1DB-9EE9-6B04-09BEF8CF51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9E82D9-2EAD-166E-464D-B4B9A13BDD0F}"/>
              </a:ext>
            </a:extLst>
          </p:cNvPr>
          <p:cNvSpPr>
            <a:spLocks noGrp="1"/>
          </p:cNvSpPr>
          <p:nvPr>
            <p:ph type="sldNum" sz="quarter" idx="12"/>
          </p:nvPr>
        </p:nvSpPr>
        <p:spPr/>
        <p:txBody>
          <a:bodyPr/>
          <a:lstStyle/>
          <a:p>
            <a:fld id="{29AFCC15-27C9-9B47-BC0B-C32E11030AB4}" type="slidenum">
              <a:rPr lang="en-US" smtClean="0"/>
              <a:t>‹#›</a:t>
            </a:fld>
            <a:endParaRPr lang="en-US"/>
          </a:p>
        </p:txBody>
      </p:sp>
    </p:spTree>
    <p:extLst>
      <p:ext uri="{BB962C8B-B14F-4D97-AF65-F5344CB8AC3E}">
        <p14:creationId xmlns:p14="http://schemas.microsoft.com/office/powerpoint/2010/main" val="317695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7C407-C1CF-8EFA-FEFA-E8CFE92B41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BF2B81-B8E4-715B-585A-95D00B9911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F4FAFB-6B40-F846-030E-737FA880F5B3}"/>
              </a:ext>
            </a:extLst>
          </p:cNvPr>
          <p:cNvSpPr>
            <a:spLocks noGrp="1"/>
          </p:cNvSpPr>
          <p:nvPr>
            <p:ph type="dt" sz="half" idx="10"/>
          </p:nvPr>
        </p:nvSpPr>
        <p:spPr/>
        <p:txBody>
          <a:bodyPr/>
          <a:lstStyle/>
          <a:p>
            <a:fld id="{58D19A5A-8EBD-B547-941D-8C3ACE609F65}" type="datetime1">
              <a:rPr lang="en-US" smtClean="0"/>
              <a:t>1/29/24</a:t>
            </a:fld>
            <a:endParaRPr lang="en-US"/>
          </a:p>
        </p:txBody>
      </p:sp>
      <p:sp>
        <p:nvSpPr>
          <p:cNvPr id="5" name="Footer Placeholder 4">
            <a:extLst>
              <a:ext uri="{FF2B5EF4-FFF2-40B4-BE49-F238E27FC236}">
                <a16:creationId xmlns:a16="http://schemas.microsoft.com/office/drawing/2014/main" id="{CD032FA3-54B9-88D8-361E-AD5243AE5D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CCC2C-4E3D-1CAE-B180-E3E332840F99}"/>
              </a:ext>
            </a:extLst>
          </p:cNvPr>
          <p:cNvSpPr>
            <a:spLocks noGrp="1"/>
          </p:cNvSpPr>
          <p:nvPr>
            <p:ph type="sldNum" sz="quarter" idx="12"/>
          </p:nvPr>
        </p:nvSpPr>
        <p:spPr/>
        <p:txBody>
          <a:bodyPr/>
          <a:lstStyle/>
          <a:p>
            <a:fld id="{29AFCC15-27C9-9B47-BC0B-C32E11030AB4}" type="slidenum">
              <a:rPr lang="en-US" smtClean="0"/>
              <a:t>‹#›</a:t>
            </a:fld>
            <a:endParaRPr lang="en-US"/>
          </a:p>
        </p:txBody>
      </p:sp>
    </p:spTree>
    <p:extLst>
      <p:ext uri="{BB962C8B-B14F-4D97-AF65-F5344CB8AC3E}">
        <p14:creationId xmlns:p14="http://schemas.microsoft.com/office/powerpoint/2010/main" val="1049219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23901F-9D8D-507B-53D6-3870A96B402B}"/>
              </a:ext>
            </a:extLst>
          </p:cNvPr>
          <p:cNvSpPr>
            <a:spLocks noGrp="1"/>
          </p:cNvSpPr>
          <p:nvPr>
            <p:ph type="title"/>
          </p:nvPr>
        </p:nvSpPr>
        <p:spPr>
          <a:xfrm>
            <a:off x="838200" y="217715"/>
            <a:ext cx="10515600" cy="10994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961DB6D-E6E0-7156-079A-FDEC4950A4A2}"/>
              </a:ext>
            </a:extLst>
          </p:cNvPr>
          <p:cNvSpPr>
            <a:spLocks noGrp="1"/>
          </p:cNvSpPr>
          <p:nvPr>
            <p:ph type="body" idx="1"/>
          </p:nvPr>
        </p:nvSpPr>
        <p:spPr>
          <a:xfrm>
            <a:off x="838200" y="1839817"/>
            <a:ext cx="10515600" cy="433714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7519CB2-EBA0-0C04-5485-C53BEFD86C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706F79-484B-254A-83EB-5215CF1D5CA5}" type="datetime1">
              <a:rPr lang="en-US" smtClean="0"/>
              <a:t>1/29/24</a:t>
            </a:fld>
            <a:endParaRPr lang="en-US"/>
          </a:p>
        </p:txBody>
      </p:sp>
      <p:sp>
        <p:nvSpPr>
          <p:cNvPr id="5" name="Footer Placeholder 4">
            <a:extLst>
              <a:ext uri="{FF2B5EF4-FFF2-40B4-BE49-F238E27FC236}">
                <a16:creationId xmlns:a16="http://schemas.microsoft.com/office/drawing/2014/main" id="{DD3363E8-4D49-1AED-8188-B9DB0FD0E3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98FB4D-1597-A123-F21F-81CED806BB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AFCC15-27C9-9B47-BC0B-C32E11030AB4}" type="slidenum">
              <a:rPr lang="en-US" smtClean="0"/>
              <a:t>‹#›</a:t>
            </a:fld>
            <a:endParaRPr lang="en-US"/>
          </a:p>
        </p:txBody>
      </p:sp>
      <p:sp>
        <p:nvSpPr>
          <p:cNvPr id="7" name="Rectangle 6">
            <a:extLst>
              <a:ext uri="{FF2B5EF4-FFF2-40B4-BE49-F238E27FC236}">
                <a16:creationId xmlns:a16="http://schemas.microsoft.com/office/drawing/2014/main" id="{C5A122F3-57D2-2233-46EF-3AF2EC908E01}"/>
              </a:ext>
            </a:extLst>
          </p:cNvPr>
          <p:cNvSpPr/>
          <p:nvPr userDrawn="1"/>
        </p:nvSpPr>
        <p:spPr>
          <a:xfrm>
            <a:off x="838200" y="1317171"/>
            <a:ext cx="10515600" cy="195943"/>
          </a:xfrm>
          <a:prstGeom prst="rect">
            <a:avLst/>
          </a:prstGeom>
          <a:gradFill flip="none" rotWithShape="1">
            <a:gsLst>
              <a:gs pos="0">
                <a:schemeClr val="accent2"/>
              </a:gs>
              <a:gs pos="50000">
                <a:schemeClr val="accent1">
                  <a:tint val="44500"/>
                  <a:satMod val="160000"/>
                </a:schemeClr>
              </a:gs>
              <a:gs pos="100000">
                <a:schemeClr val="bg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74226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F015A-2094-292A-5A83-11CBFF4A5B4D}"/>
              </a:ext>
            </a:extLst>
          </p:cNvPr>
          <p:cNvSpPr>
            <a:spLocks noGrp="1"/>
          </p:cNvSpPr>
          <p:nvPr>
            <p:ph type="ctrTitle"/>
          </p:nvPr>
        </p:nvSpPr>
        <p:spPr/>
        <p:txBody>
          <a:bodyPr/>
          <a:lstStyle/>
          <a:p>
            <a:r>
              <a:rPr lang="en-US" dirty="0"/>
              <a:t>AI Strategy</a:t>
            </a:r>
          </a:p>
        </p:txBody>
      </p:sp>
      <p:sp>
        <p:nvSpPr>
          <p:cNvPr id="3" name="Subtitle 2">
            <a:extLst>
              <a:ext uri="{FF2B5EF4-FFF2-40B4-BE49-F238E27FC236}">
                <a16:creationId xmlns:a16="http://schemas.microsoft.com/office/drawing/2014/main" id="{9CE1A040-F698-2F25-A802-36B5FFA3C0FE}"/>
              </a:ext>
            </a:extLst>
          </p:cNvPr>
          <p:cNvSpPr>
            <a:spLocks noGrp="1"/>
          </p:cNvSpPr>
          <p:nvPr>
            <p:ph type="subTitle" idx="1"/>
          </p:nvPr>
        </p:nvSpPr>
        <p:spPr/>
        <p:txBody>
          <a:bodyPr/>
          <a:lstStyle/>
          <a:p>
            <a:r>
              <a:rPr lang="en-US" dirty="0"/>
              <a:t>Dan McCreary</a:t>
            </a:r>
          </a:p>
          <a:p>
            <a:r>
              <a:rPr lang="en-US" dirty="0"/>
              <a:t>Version 2.7</a:t>
            </a:r>
          </a:p>
          <a:p>
            <a:r>
              <a:rPr lang="en-US" dirty="0"/>
              <a:t>Last Updated January 2024</a:t>
            </a:r>
          </a:p>
        </p:txBody>
      </p:sp>
      <p:sp>
        <p:nvSpPr>
          <p:cNvPr id="4" name="Slide Number Placeholder 3">
            <a:extLst>
              <a:ext uri="{FF2B5EF4-FFF2-40B4-BE49-F238E27FC236}">
                <a16:creationId xmlns:a16="http://schemas.microsoft.com/office/drawing/2014/main" id="{99DF25FF-F074-1903-683A-8805ECF0E8F3}"/>
              </a:ext>
            </a:extLst>
          </p:cNvPr>
          <p:cNvSpPr>
            <a:spLocks noGrp="1"/>
          </p:cNvSpPr>
          <p:nvPr>
            <p:ph type="sldNum" sz="quarter" idx="4294967295"/>
          </p:nvPr>
        </p:nvSpPr>
        <p:spPr>
          <a:xfrm>
            <a:off x="9026237" y="6356349"/>
            <a:ext cx="2743200" cy="365125"/>
          </a:xfrm>
        </p:spPr>
        <p:txBody>
          <a:bodyPr/>
          <a:lstStyle/>
          <a:p>
            <a:fld id="{29AFCC15-27C9-9B47-BC0B-C32E11030AB4}" type="slidenum">
              <a:rPr lang="en-US" smtClean="0"/>
              <a:t>1</a:t>
            </a:fld>
            <a:endParaRPr lang="en-US"/>
          </a:p>
        </p:txBody>
      </p:sp>
    </p:spTree>
    <p:extLst>
      <p:ext uri="{BB962C8B-B14F-4D97-AF65-F5344CB8AC3E}">
        <p14:creationId xmlns:p14="http://schemas.microsoft.com/office/powerpoint/2010/main" val="3528746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3146A-AA9F-F97A-B16E-D8C86DADCDC2}"/>
              </a:ext>
            </a:extLst>
          </p:cNvPr>
          <p:cNvSpPr>
            <a:spLocks noGrp="1"/>
          </p:cNvSpPr>
          <p:nvPr>
            <p:ph type="title"/>
          </p:nvPr>
        </p:nvSpPr>
        <p:spPr/>
        <p:txBody>
          <a:bodyPr/>
          <a:lstStyle/>
          <a:p>
            <a:r>
              <a:rPr lang="en-US" dirty="0"/>
              <a:t>Level Hopping is Not Realistic</a:t>
            </a:r>
          </a:p>
        </p:txBody>
      </p:sp>
      <p:sp>
        <p:nvSpPr>
          <p:cNvPr id="4" name="Slide Number Placeholder 3">
            <a:extLst>
              <a:ext uri="{FF2B5EF4-FFF2-40B4-BE49-F238E27FC236}">
                <a16:creationId xmlns:a16="http://schemas.microsoft.com/office/drawing/2014/main" id="{F13E98D4-FCC7-6BDA-0D7C-26412559F4AA}"/>
              </a:ext>
            </a:extLst>
          </p:cNvPr>
          <p:cNvSpPr>
            <a:spLocks noGrp="1"/>
          </p:cNvSpPr>
          <p:nvPr>
            <p:ph type="sldNum" sz="quarter" idx="12"/>
          </p:nvPr>
        </p:nvSpPr>
        <p:spPr/>
        <p:txBody>
          <a:bodyPr/>
          <a:lstStyle/>
          <a:p>
            <a:fld id="{29AFCC15-27C9-9B47-BC0B-C32E11030AB4}" type="slidenum">
              <a:rPr lang="en-US" smtClean="0"/>
              <a:t>10</a:t>
            </a:fld>
            <a:endParaRPr lang="en-US"/>
          </a:p>
        </p:txBody>
      </p:sp>
      <p:pic>
        <p:nvPicPr>
          <p:cNvPr id="5" name="Picture 4">
            <a:extLst>
              <a:ext uri="{FF2B5EF4-FFF2-40B4-BE49-F238E27FC236}">
                <a16:creationId xmlns:a16="http://schemas.microsoft.com/office/drawing/2014/main" id="{ABCBDF28-893B-F57E-278D-0072CC9E7BE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93592" y="1891391"/>
            <a:ext cx="7772400" cy="4070127"/>
          </a:xfrm>
          <a:prstGeom prst="rect">
            <a:avLst/>
          </a:prstGeom>
        </p:spPr>
      </p:pic>
      <p:sp>
        <p:nvSpPr>
          <p:cNvPr id="6" name="Bent Arrow 5">
            <a:extLst>
              <a:ext uri="{FF2B5EF4-FFF2-40B4-BE49-F238E27FC236}">
                <a16:creationId xmlns:a16="http://schemas.microsoft.com/office/drawing/2014/main" id="{F84C8DD8-EC41-3037-5E27-F668C576797F}"/>
              </a:ext>
            </a:extLst>
          </p:cNvPr>
          <p:cNvSpPr/>
          <p:nvPr/>
        </p:nvSpPr>
        <p:spPr>
          <a:xfrm>
            <a:off x="1531344" y="2357609"/>
            <a:ext cx="3591499" cy="2700475"/>
          </a:xfrm>
          <a:prstGeom prst="bentArrow">
            <a:avLst>
              <a:gd name="adj1" fmla="val 11830"/>
              <a:gd name="adj2" fmla="val 20370"/>
              <a:gd name="adj3" fmla="val 31256"/>
              <a:gd name="adj4" fmla="val 40129"/>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08402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1BA0F-D3E4-568F-A0E4-F6DD6C2503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5A92C6-2E7C-01A9-4D75-A3B86D844A86}"/>
              </a:ext>
            </a:extLst>
          </p:cNvPr>
          <p:cNvSpPr>
            <a:spLocks noGrp="1"/>
          </p:cNvSpPr>
          <p:nvPr>
            <p:ph type="title"/>
          </p:nvPr>
        </p:nvSpPr>
        <p:spPr/>
        <p:txBody>
          <a:bodyPr/>
          <a:lstStyle/>
          <a:p>
            <a:r>
              <a:rPr lang="en-US" dirty="0"/>
              <a:t>Custom Strategies To Improve</a:t>
            </a:r>
          </a:p>
        </p:txBody>
      </p:sp>
      <p:sp>
        <p:nvSpPr>
          <p:cNvPr id="4" name="Slide Number Placeholder 3">
            <a:extLst>
              <a:ext uri="{FF2B5EF4-FFF2-40B4-BE49-F238E27FC236}">
                <a16:creationId xmlns:a16="http://schemas.microsoft.com/office/drawing/2014/main" id="{A749B86E-3AE9-C1B7-5390-E4E51766B826}"/>
              </a:ext>
            </a:extLst>
          </p:cNvPr>
          <p:cNvSpPr>
            <a:spLocks noGrp="1"/>
          </p:cNvSpPr>
          <p:nvPr>
            <p:ph type="sldNum" sz="quarter" idx="12"/>
          </p:nvPr>
        </p:nvSpPr>
        <p:spPr/>
        <p:txBody>
          <a:bodyPr/>
          <a:lstStyle/>
          <a:p>
            <a:fld id="{29AFCC15-27C9-9B47-BC0B-C32E11030AB4}" type="slidenum">
              <a:rPr lang="en-US" smtClean="0"/>
              <a:t>11</a:t>
            </a:fld>
            <a:endParaRPr lang="en-US"/>
          </a:p>
        </p:txBody>
      </p:sp>
      <p:pic>
        <p:nvPicPr>
          <p:cNvPr id="6" name="Picture 5">
            <a:extLst>
              <a:ext uri="{FF2B5EF4-FFF2-40B4-BE49-F238E27FC236}">
                <a16:creationId xmlns:a16="http://schemas.microsoft.com/office/drawing/2014/main" id="{8159A31F-EF85-BC96-EA3E-897537391BB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247828" y="2286223"/>
            <a:ext cx="7772400" cy="4070127"/>
          </a:xfrm>
          <a:prstGeom prst="rect">
            <a:avLst/>
          </a:prstGeom>
        </p:spPr>
      </p:pic>
      <p:sp>
        <p:nvSpPr>
          <p:cNvPr id="3" name="Bent Arrow 2">
            <a:extLst>
              <a:ext uri="{FF2B5EF4-FFF2-40B4-BE49-F238E27FC236}">
                <a16:creationId xmlns:a16="http://schemas.microsoft.com/office/drawing/2014/main" id="{9098F0AA-3E96-3447-C50B-E5184177D41B}"/>
              </a:ext>
            </a:extLst>
          </p:cNvPr>
          <p:cNvSpPr/>
          <p:nvPr/>
        </p:nvSpPr>
        <p:spPr>
          <a:xfrm>
            <a:off x="1905918" y="4891489"/>
            <a:ext cx="760164" cy="594911"/>
          </a:xfrm>
          <a:prstGeom prst="ben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Bent Arrow 6">
            <a:extLst>
              <a:ext uri="{FF2B5EF4-FFF2-40B4-BE49-F238E27FC236}">
                <a16:creationId xmlns:a16="http://schemas.microsoft.com/office/drawing/2014/main" id="{795E1CAA-018B-BBEB-769F-9CA4DA48DCFC}"/>
              </a:ext>
            </a:extLst>
          </p:cNvPr>
          <p:cNvSpPr/>
          <p:nvPr/>
        </p:nvSpPr>
        <p:spPr>
          <a:xfrm>
            <a:off x="3226106" y="4107455"/>
            <a:ext cx="760164" cy="594911"/>
          </a:xfrm>
          <a:prstGeom prst="ben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Bent Arrow 7">
            <a:extLst>
              <a:ext uri="{FF2B5EF4-FFF2-40B4-BE49-F238E27FC236}">
                <a16:creationId xmlns:a16="http://schemas.microsoft.com/office/drawing/2014/main" id="{A439AA3C-2E95-82EE-06BD-B29745D34AFB}"/>
              </a:ext>
            </a:extLst>
          </p:cNvPr>
          <p:cNvSpPr/>
          <p:nvPr/>
        </p:nvSpPr>
        <p:spPr>
          <a:xfrm>
            <a:off x="4524260" y="3323421"/>
            <a:ext cx="760164" cy="594911"/>
          </a:xfrm>
          <a:prstGeom prst="ben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Bent Arrow 8">
            <a:extLst>
              <a:ext uri="{FF2B5EF4-FFF2-40B4-BE49-F238E27FC236}">
                <a16:creationId xmlns:a16="http://schemas.microsoft.com/office/drawing/2014/main" id="{27028DF3-E532-CCAF-2182-978F242EED1D}"/>
              </a:ext>
            </a:extLst>
          </p:cNvPr>
          <p:cNvSpPr/>
          <p:nvPr/>
        </p:nvSpPr>
        <p:spPr>
          <a:xfrm>
            <a:off x="5570862" y="2533097"/>
            <a:ext cx="760164" cy="594911"/>
          </a:xfrm>
          <a:prstGeom prst="ben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90256555-A124-822E-1786-FACCD1CCCCDB}"/>
              </a:ext>
            </a:extLst>
          </p:cNvPr>
          <p:cNvSpPr txBox="1"/>
          <p:nvPr/>
        </p:nvSpPr>
        <p:spPr>
          <a:xfrm>
            <a:off x="1247828" y="2438889"/>
            <a:ext cx="3528851" cy="646331"/>
          </a:xfrm>
          <a:prstGeom prst="rect">
            <a:avLst/>
          </a:prstGeom>
          <a:noFill/>
        </p:spPr>
        <p:txBody>
          <a:bodyPr wrap="none" rtlCol="0">
            <a:spAutoFit/>
          </a:bodyPr>
          <a:lstStyle/>
          <a:p>
            <a:r>
              <a:rPr lang="en-US" dirty="0"/>
              <a:t>Depending on where you are today,</a:t>
            </a:r>
          </a:p>
          <a:p>
            <a:r>
              <a:rPr lang="en-US" dirty="0"/>
              <a:t>your micro-strategies will vary.</a:t>
            </a:r>
          </a:p>
        </p:txBody>
      </p:sp>
    </p:spTree>
    <p:extLst>
      <p:ext uri="{BB962C8B-B14F-4D97-AF65-F5344CB8AC3E}">
        <p14:creationId xmlns:p14="http://schemas.microsoft.com/office/powerpoint/2010/main" val="3450489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FEF9D-5FD1-12D0-084A-7103BCD2E008}"/>
              </a:ext>
            </a:extLst>
          </p:cNvPr>
          <p:cNvSpPr>
            <a:spLocks noGrp="1"/>
          </p:cNvSpPr>
          <p:nvPr>
            <p:ph type="title"/>
          </p:nvPr>
        </p:nvSpPr>
        <p:spPr/>
        <p:txBody>
          <a:bodyPr/>
          <a:lstStyle/>
          <a:p>
            <a:r>
              <a:rPr lang="en-US" dirty="0"/>
              <a:t>Level Distribution Histogram</a:t>
            </a:r>
          </a:p>
        </p:txBody>
      </p:sp>
      <p:sp>
        <p:nvSpPr>
          <p:cNvPr id="3" name="Content Placeholder 2">
            <a:extLst>
              <a:ext uri="{FF2B5EF4-FFF2-40B4-BE49-F238E27FC236}">
                <a16:creationId xmlns:a16="http://schemas.microsoft.com/office/drawing/2014/main" id="{D296C077-3436-6E2D-D403-6FD5D895C909}"/>
              </a:ext>
            </a:extLst>
          </p:cNvPr>
          <p:cNvSpPr>
            <a:spLocks noGrp="1"/>
          </p:cNvSpPr>
          <p:nvPr>
            <p:ph idx="1"/>
          </p:nvPr>
        </p:nvSpPr>
        <p:spPr>
          <a:xfrm>
            <a:off x="838200" y="5574535"/>
            <a:ext cx="10515600" cy="602428"/>
          </a:xfrm>
        </p:spPr>
        <p:txBody>
          <a:bodyPr/>
          <a:lstStyle/>
          <a:p>
            <a:r>
              <a:rPr lang="en-US" dirty="0"/>
              <a:t>80% of companies are at L2: Repeatable</a:t>
            </a:r>
          </a:p>
        </p:txBody>
      </p:sp>
      <p:sp>
        <p:nvSpPr>
          <p:cNvPr id="4" name="Slide Number Placeholder 3">
            <a:extLst>
              <a:ext uri="{FF2B5EF4-FFF2-40B4-BE49-F238E27FC236}">
                <a16:creationId xmlns:a16="http://schemas.microsoft.com/office/drawing/2014/main" id="{BCFAF710-A748-7881-5BBF-080321ECD717}"/>
              </a:ext>
            </a:extLst>
          </p:cNvPr>
          <p:cNvSpPr>
            <a:spLocks noGrp="1"/>
          </p:cNvSpPr>
          <p:nvPr>
            <p:ph type="sldNum" sz="quarter" idx="12"/>
          </p:nvPr>
        </p:nvSpPr>
        <p:spPr/>
        <p:txBody>
          <a:bodyPr/>
          <a:lstStyle/>
          <a:p>
            <a:fld id="{29AFCC15-27C9-9B47-BC0B-C32E11030AB4}" type="slidenum">
              <a:rPr lang="en-US" smtClean="0"/>
              <a:t>12</a:t>
            </a:fld>
            <a:endParaRPr lang="en-US"/>
          </a:p>
        </p:txBody>
      </p:sp>
      <p:grpSp>
        <p:nvGrpSpPr>
          <p:cNvPr id="16" name="Group 15">
            <a:extLst>
              <a:ext uri="{FF2B5EF4-FFF2-40B4-BE49-F238E27FC236}">
                <a16:creationId xmlns:a16="http://schemas.microsoft.com/office/drawing/2014/main" id="{15C5A43C-A524-1DF4-94B6-062B092EE818}"/>
              </a:ext>
            </a:extLst>
          </p:cNvPr>
          <p:cNvGrpSpPr/>
          <p:nvPr/>
        </p:nvGrpSpPr>
        <p:grpSpPr>
          <a:xfrm>
            <a:off x="2456761" y="1744712"/>
            <a:ext cx="6290631" cy="2896167"/>
            <a:chOff x="2809301" y="1828799"/>
            <a:chExt cx="5201798" cy="2896167"/>
          </a:xfrm>
        </p:grpSpPr>
        <p:cxnSp>
          <p:nvCxnSpPr>
            <p:cNvPr id="6" name="Straight Arrow Connector 5">
              <a:extLst>
                <a:ext uri="{FF2B5EF4-FFF2-40B4-BE49-F238E27FC236}">
                  <a16:creationId xmlns:a16="http://schemas.microsoft.com/office/drawing/2014/main" id="{6577616E-8AE6-7354-262F-048A2C5C51A2}"/>
                </a:ext>
              </a:extLst>
            </p:cNvPr>
            <p:cNvCxnSpPr>
              <a:cxnSpLocks/>
            </p:cNvCxnSpPr>
            <p:nvPr/>
          </p:nvCxnSpPr>
          <p:spPr>
            <a:xfrm flipV="1">
              <a:off x="2809301" y="1828799"/>
              <a:ext cx="0" cy="28961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0BB870D-4B27-8D3C-B29E-B90CD152153A}"/>
                </a:ext>
              </a:extLst>
            </p:cNvPr>
            <p:cNvCxnSpPr>
              <a:cxnSpLocks/>
            </p:cNvCxnSpPr>
            <p:nvPr/>
          </p:nvCxnSpPr>
          <p:spPr>
            <a:xfrm>
              <a:off x="2809301" y="4724966"/>
              <a:ext cx="520179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4003004C-3882-B422-E48E-3E75779DD4AC}"/>
              </a:ext>
            </a:extLst>
          </p:cNvPr>
          <p:cNvSpPr txBox="1"/>
          <p:nvPr/>
        </p:nvSpPr>
        <p:spPr>
          <a:xfrm>
            <a:off x="838200" y="1741955"/>
            <a:ext cx="1463286" cy="923330"/>
          </a:xfrm>
          <a:prstGeom prst="rect">
            <a:avLst/>
          </a:prstGeom>
          <a:noFill/>
        </p:spPr>
        <p:txBody>
          <a:bodyPr wrap="none" rtlCol="0">
            <a:spAutoFit/>
          </a:bodyPr>
          <a:lstStyle/>
          <a:p>
            <a:r>
              <a:rPr lang="en-US" dirty="0"/>
              <a:t>Number of</a:t>
            </a:r>
          </a:p>
          <a:p>
            <a:r>
              <a:rPr lang="en-US" dirty="0"/>
              <a:t>Organizations</a:t>
            </a:r>
          </a:p>
          <a:p>
            <a:r>
              <a:rPr lang="en-US" dirty="0"/>
              <a:t>at Level</a:t>
            </a:r>
          </a:p>
        </p:txBody>
      </p:sp>
      <p:sp>
        <p:nvSpPr>
          <p:cNvPr id="11" name="TextBox 10">
            <a:extLst>
              <a:ext uri="{FF2B5EF4-FFF2-40B4-BE49-F238E27FC236}">
                <a16:creationId xmlns:a16="http://schemas.microsoft.com/office/drawing/2014/main" id="{9B351E94-AB48-6011-59F5-58D9A9DCA3A6}"/>
              </a:ext>
            </a:extLst>
          </p:cNvPr>
          <p:cNvSpPr txBox="1"/>
          <p:nvPr/>
        </p:nvSpPr>
        <p:spPr>
          <a:xfrm>
            <a:off x="2952521" y="4800342"/>
            <a:ext cx="710451" cy="369332"/>
          </a:xfrm>
          <a:prstGeom prst="rect">
            <a:avLst/>
          </a:prstGeom>
          <a:noFill/>
        </p:spPr>
        <p:txBody>
          <a:bodyPr wrap="none" rtlCol="0">
            <a:spAutoFit/>
          </a:bodyPr>
          <a:lstStyle/>
          <a:p>
            <a:r>
              <a:rPr lang="en-US" dirty="0"/>
              <a:t>Initial</a:t>
            </a:r>
          </a:p>
        </p:txBody>
      </p:sp>
      <p:sp>
        <p:nvSpPr>
          <p:cNvPr id="12" name="TextBox 11">
            <a:extLst>
              <a:ext uri="{FF2B5EF4-FFF2-40B4-BE49-F238E27FC236}">
                <a16:creationId xmlns:a16="http://schemas.microsoft.com/office/drawing/2014/main" id="{EB379261-102A-9E47-4016-B1BFE2528C21}"/>
              </a:ext>
            </a:extLst>
          </p:cNvPr>
          <p:cNvSpPr txBox="1"/>
          <p:nvPr/>
        </p:nvSpPr>
        <p:spPr>
          <a:xfrm>
            <a:off x="3779980" y="4800342"/>
            <a:ext cx="1241687" cy="369332"/>
          </a:xfrm>
          <a:prstGeom prst="rect">
            <a:avLst/>
          </a:prstGeom>
          <a:noFill/>
        </p:spPr>
        <p:txBody>
          <a:bodyPr wrap="none" rtlCol="0">
            <a:spAutoFit/>
          </a:bodyPr>
          <a:lstStyle/>
          <a:p>
            <a:r>
              <a:rPr lang="en-US" dirty="0"/>
              <a:t>Repeatable</a:t>
            </a:r>
          </a:p>
        </p:txBody>
      </p:sp>
      <p:sp>
        <p:nvSpPr>
          <p:cNvPr id="13" name="TextBox 12">
            <a:extLst>
              <a:ext uri="{FF2B5EF4-FFF2-40B4-BE49-F238E27FC236}">
                <a16:creationId xmlns:a16="http://schemas.microsoft.com/office/drawing/2014/main" id="{5E4ABE95-11CB-1E62-1B92-88E38E4D12ED}"/>
              </a:ext>
            </a:extLst>
          </p:cNvPr>
          <p:cNvSpPr txBox="1"/>
          <p:nvPr/>
        </p:nvSpPr>
        <p:spPr>
          <a:xfrm>
            <a:off x="5138675" y="4800342"/>
            <a:ext cx="923201" cy="369332"/>
          </a:xfrm>
          <a:prstGeom prst="rect">
            <a:avLst/>
          </a:prstGeom>
          <a:noFill/>
        </p:spPr>
        <p:txBody>
          <a:bodyPr wrap="none" rtlCol="0">
            <a:spAutoFit/>
          </a:bodyPr>
          <a:lstStyle/>
          <a:p>
            <a:r>
              <a:rPr lang="en-US" dirty="0"/>
              <a:t>Defined</a:t>
            </a:r>
          </a:p>
        </p:txBody>
      </p:sp>
      <p:sp>
        <p:nvSpPr>
          <p:cNvPr id="14" name="TextBox 13">
            <a:extLst>
              <a:ext uri="{FF2B5EF4-FFF2-40B4-BE49-F238E27FC236}">
                <a16:creationId xmlns:a16="http://schemas.microsoft.com/office/drawing/2014/main" id="{2E054DA1-E4DB-1BC2-F087-C1DEFB4FE591}"/>
              </a:ext>
            </a:extLst>
          </p:cNvPr>
          <p:cNvSpPr txBox="1"/>
          <p:nvPr/>
        </p:nvSpPr>
        <p:spPr>
          <a:xfrm>
            <a:off x="6178884" y="4800342"/>
            <a:ext cx="1069203" cy="369332"/>
          </a:xfrm>
          <a:prstGeom prst="rect">
            <a:avLst/>
          </a:prstGeom>
          <a:noFill/>
        </p:spPr>
        <p:txBody>
          <a:bodyPr wrap="none" rtlCol="0">
            <a:spAutoFit/>
          </a:bodyPr>
          <a:lstStyle/>
          <a:p>
            <a:r>
              <a:rPr lang="en-US" dirty="0"/>
              <a:t>Managed</a:t>
            </a:r>
          </a:p>
        </p:txBody>
      </p:sp>
      <p:sp>
        <p:nvSpPr>
          <p:cNvPr id="15" name="TextBox 14">
            <a:extLst>
              <a:ext uri="{FF2B5EF4-FFF2-40B4-BE49-F238E27FC236}">
                <a16:creationId xmlns:a16="http://schemas.microsoft.com/office/drawing/2014/main" id="{104E4BD9-E78D-F84E-DF63-671712BB8143}"/>
              </a:ext>
            </a:extLst>
          </p:cNvPr>
          <p:cNvSpPr txBox="1"/>
          <p:nvPr/>
        </p:nvSpPr>
        <p:spPr>
          <a:xfrm>
            <a:off x="7365093" y="4800342"/>
            <a:ext cx="1148263" cy="369332"/>
          </a:xfrm>
          <a:prstGeom prst="rect">
            <a:avLst/>
          </a:prstGeom>
          <a:noFill/>
        </p:spPr>
        <p:txBody>
          <a:bodyPr wrap="none" rtlCol="0">
            <a:spAutoFit/>
          </a:bodyPr>
          <a:lstStyle/>
          <a:p>
            <a:r>
              <a:rPr lang="en-US" dirty="0"/>
              <a:t>Optimized</a:t>
            </a:r>
          </a:p>
        </p:txBody>
      </p:sp>
      <p:sp>
        <p:nvSpPr>
          <p:cNvPr id="17" name="Rectangle 16">
            <a:extLst>
              <a:ext uri="{FF2B5EF4-FFF2-40B4-BE49-F238E27FC236}">
                <a16:creationId xmlns:a16="http://schemas.microsoft.com/office/drawing/2014/main" id="{7E47F2B3-9757-F558-3231-E981C5F96065}"/>
              </a:ext>
            </a:extLst>
          </p:cNvPr>
          <p:cNvSpPr/>
          <p:nvPr/>
        </p:nvSpPr>
        <p:spPr>
          <a:xfrm>
            <a:off x="2952521" y="4120308"/>
            <a:ext cx="710451" cy="520571"/>
          </a:xfrm>
          <a:prstGeom prst="rect">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004567-D84E-20CC-841F-3DC3C97CC20A}"/>
              </a:ext>
            </a:extLst>
          </p:cNvPr>
          <p:cNvSpPr/>
          <p:nvPr/>
        </p:nvSpPr>
        <p:spPr>
          <a:xfrm>
            <a:off x="4045597" y="1837743"/>
            <a:ext cx="710451" cy="2783214"/>
          </a:xfrm>
          <a:prstGeom prst="rect">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A61931A-727F-2996-0590-EB8040F33032}"/>
              </a:ext>
            </a:extLst>
          </p:cNvPr>
          <p:cNvSpPr/>
          <p:nvPr/>
        </p:nvSpPr>
        <p:spPr>
          <a:xfrm>
            <a:off x="5251807" y="4120308"/>
            <a:ext cx="710451" cy="520571"/>
          </a:xfrm>
          <a:prstGeom prst="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766D8-3B97-5832-61C1-E93ECFB95667}"/>
              </a:ext>
            </a:extLst>
          </p:cNvPr>
          <p:cNvSpPr/>
          <p:nvPr/>
        </p:nvSpPr>
        <p:spPr>
          <a:xfrm>
            <a:off x="6358259" y="4236018"/>
            <a:ext cx="710451" cy="384937"/>
          </a:xfrm>
          <a:prstGeom prst="rect">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76A0035-8C62-F371-1BC3-FA6A42B01A2C}"/>
              </a:ext>
            </a:extLst>
          </p:cNvPr>
          <p:cNvSpPr/>
          <p:nvPr/>
        </p:nvSpPr>
        <p:spPr>
          <a:xfrm>
            <a:off x="7583998" y="4481417"/>
            <a:ext cx="710451" cy="149500"/>
          </a:xfrm>
          <a:prstGeom prst="rect">
            <a:avLst/>
          </a:prstGeom>
          <a:solidFill>
            <a:srgbClr val="0432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a:extLst>
              <a:ext uri="{FF2B5EF4-FFF2-40B4-BE49-F238E27FC236}">
                <a16:creationId xmlns:a16="http://schemas.microsoft.com/office/drawing/2014/main" id="{CB68936C-9FA6-7140-AD3A-430A789DCFFE}"/>
              </a:ext>
            </a:extLst>
          </p:cNvPr>
          <p:cNvSpPr/>
          <p:nvPr/>
        </p:nvSpPr>
        <p:spPr>
          <a:xfrm rot="1581208" flipH="1">
            <a:off x="8096693" y="3276101"/>
            <a:ext cx="341767" cy="1135534"/>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470AB17F-F0FB-4F35-1A9C-0CB3A25CB6AC}"/>
              </a:ext>
            </a:extLst>
          </p:cNvPr>
          <p:cNvSpPr txBox="1"/>
          <p:nvPr/>
        </p:nvSpPr>
        <p:spPr>
          <a:xfrm>
            <a:off x="7782845" y="2380461"/>
            <a:ext cx="1952394" cy="646331"/>
          </a:xfrm>
          <a:prstGeom prst="rect">
            <a:avLst/>
          </a:prstGeom>
          <a:noFill/>
        </p:spPr>
        <p:txBody>
          <a:bodyPr wrap="none" rtlCol="0">
            <a:spAutoFit/>
          </a:bodyPr>
          <a:lstStyle/>
          <a:p>
            <a:pPr algn="ctr"/>
            <a:r>
              <a:rPr lang="en-US" dirty="0"/>
              <a:t>VC Funded Bay</a:t>
            </a:r>
          </a:p>
          <a:p>
            <a:r>
              <a:rPr lang="en-US" dirty="0"/>
              <a:t>Area Organizations</a:t>
            </a:r>
          </a:p>
        </p:txBody>
      </p:sp>
      <p:sp>
        <p:nvSpPr>
          <p:cNvPr id="24" name="TextBox 23">
            <a:extLst>
              <a:ext uri="{FF2B5EF4-FFF2-40B4-BE49-F238E27FC236}">
                <a16:creationId xmlns:a16="http://schemas.microsoft.com/office/drawing/2014/main" id="{BCDD77C2-46B6-DFB9-3E03-D46572691E20}"/>
              </a:ext>
            </a:extLst>
          </p:cNvPr>
          <p:cNvSpPr txBox="1"/>
          <p:nvPr/>
        </p:nvSpPr>
        <p:spPr>
          <a:xfrm>
            <a:off x="2476640" y="2583019"/>
            <a:ext cx="1549078" cy="646331"/>
          </a:xfrm>
          <a:prstGeom prst="rect">
            <a:avLst/>
          </a:prstGeom>
          <a:noFill/>
        </p:spPr>
        <p:txBody>
          <a:bodyPr wrap="none" rtlCol="0">
            <a:spAutoFit/>
          </a:bodyPr>
          <a:lstStyle/>
          <a:p>
            <a:pPr algn="ctr"/>
            <a:r>
              <a:rPr lang="en-US" dirty="0"/>
              <a:t>State Agencies</a:t>
            </a:r>
          </a:p>
          <a:p>
            <a:pPr algn="ctr"/>
            <a:r>
              <a:rPr lang="en-US" dirty="0"/>
              <a:t>In Minnesota</a:t>
            </a:r>
          </a:p>
        </p:txBody>
      </p:sp>
      <p:sp>
        <p:nvSpPr>
          <p:cNvPr id="25" name="Down Arrow 24">
            <a:extLst>
              <a:ext uri="{FF2B5EF4-FFF2-40B4-BE49-F238E27FC236}">
                <a16:creationId xmlns:a16="http://schemas.microsoft.com/office/drawing/2014/main" id="{9615F5B9-88AD-41A4-2276-649D8029C139}"/>
              </a:ext>
            </a:extLst>
          </p:cNvPr>
          <p:cNvSpPr/>
          <p:nvPr/>
        </p:nvSpPr>
        <p:spPr>
          <a:xfrm rot="21285913" flipH="1">
            <a:off x="3098809" y="3260784"/>
            <a:ext cx="304741" cy="820759"/>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1445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DB31F-B5D9-5612-1192-90866643272A}"/>
              </a:ext>
            </a:extLst>
          </p:cNvPr>
          <p:cNvSpPr>
            <a:spLocks noGrp="1"/>
          </p:cNvSpPr>
          <p:nvPr>
            <p:ph type="title"/>
          </p:nvPr>
        </p:nvSpPr>
        <p:spPr/>
        <p:txBody>
          <a:bodyPr/>
          <a:lstStyle/>
          <a:p>
            <a:r>
              <a:rPr lang="en-US" dirty="0"/>
              <a:t>Influence Diagram Graph</a:t>
            </a:r>
          </a:p>
        </p:txBody>
      </p:sp>
      <p:sp>
        <p:nvSpPr>
          <p:cNvPr id="3" name="Content Placeholder 2">
            <a:extLst>
              <a:ext uri="{FF2B5EF4-FFF2-40B4-BE49-F238E27FC236}">
                <a16:creationId xmlns:a16="http://schemas.microsoft.com/office/drawing/2014/main" id="{55E0AB1A-2F77-CA59-2E81-A29B0020017C}"/>
              </a:ext>
            </a:extLst>
          </p:cNvPr>
          <p:cNvSpPr>
            <a:spLocks noGrp="1"/>
          </p:cNvSpPr>
          <p:nvPr>
            <p:ph idx="1"/>
          </p:nvPr>
        </p:nvSpPr>
        <p:spPr>
          <a:xfrm>
            <a:off x="838200" y="5255653"/>
            <a:ext cx="10384857" cy="1094642"/>
          </a:xfrm>
        </p:spPr>
        <p:txBody>
          <a:bodyPr>
            <a:normAutofit fontScale="85000" lnSpcReduction="20000"/>
          </a:bodyPr>
          <a:lstStyle/>
          <a:p>
            <a:r>
              <a:rPr lang="en-US" dirty="0"/>
              <a:t>The </a:t>
            </a:r>
            <a:r>
              <a:rPr lang="en-US" b="1" dirty="0"/>
              <a:t>color</a:t>
            </a:r>
            <a:r>
              <a:rPr lang="en-US" dirty="0"/>
              <a:t> indicates their awareness of the potential of AI in your organization</a:t>
            </a:r>
          </a:p>
          <a:p>
            <a:r>
              <a:rPr lang="en-US" dirty="0"/>
              <a:t>The </a:t>
            </a:r>
            <a:r>
              <a:rPr lang="en-US" b="1" dirty="0"/>
              <a:t>weight</a:t>
            </a:r>
            <a:r>
              <a:rPr lang="en-US" dirty="0"/>
              <a:t> of the line shows their influence on the decision maker(s)</a:t>
            </a:r>
          </a:p>
        </p:txBody>
      </p:sp>
      <p:sp>
        <p:nvSpPr>
          <p:cNvPr id="4" name="Slide Number Placeholder 3">
            <a:extLst>
              <a:ext uri="{FF2B5EF4-FFF2-40B4-BE49-F238E27FC236}">
                <a16:creationId xmlns:a16="http://schemas.microsoft.com/office/drawing/2014/main" id="{D8681F91-91B3-D0F6-F317-E9D6516E9A34}"/>
              </a:ext>
            </a:extLst>
          </p:cNvPr>
          <p:cNvSpPr>
            <a:spLocks noGrp="1"/>
          </p:cNvSpPr>
          <p:nvPr>
            <p:ph type="sldNum" sz="quarter" idx="12"/>
          </p:nvPr>
        </p:nvSpPr>
        <p:spPr/>
        <p:txBody>
          <a:bodyPr/>
          <a:lstStyle/>
          <a:p>
            <a:fld id="{29AFCC15-27C9-9B47-BC0B-C32E11030AB4}" type="slidenum">
              <a:rPr lang="en-US" smtClean="0"/>
              <a:t>13</a:t>
            </a:fld>
            <a:endParaRPr lang="en-US"/>
          </a:p>
        </p:txBody>
      </p:sp>
      <p:sp>
        <p:nvSpPr>
          <p:cNvPr id="5" name="Rounded Rectangle 4">
            <a:extLst>
              <a:ext uri="{FF2B5EF4-FFF2-40B4-BE49-F238E27FC236}">
                <a16:creationId xmlns:a16="http://schemas.microsoft.com/office/drawing/2014/main" id="{B2734A2D-43DD-73C4-2FEC-7B2AAB5AE257}"/>
              </a:ext>
            </a:extLst>
          </p:cNvPr>
          <p:cNvSpPr/>
          <p:nvPr/>
        </p:nvSpPr>
        <p:spPr>
          <a:xfrm>
            <a:off x="4603700" y="1965622"/>
            <a:ext cx="991518" cy="52880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CEO</a:t>
            </a:r>
          </a:p>
        </p:txBody>
      </p:sp>
      <p:sp>
        <p:nvSpPr>
          <p:cNvPr id="6" name="Rounded Rectangle 5">
            <a:extLst>
              <a:ext uri="{FF2B5EF4-FFF2-40B4-BE49-F238E27FC236}">
                <a16:creationId xmlns:a16="http://schemas.microsoft.com/office/drawing/2014/main" id="{D01ED401-9AD3-E721-3E0F-4F9246F01C6C}"/>
              </a:ext>
            </a:extLst>
          </p:cNvPr>
          <p:cNvSpPr/>
          <p:nvPr/>
        </p:nvSpPr>
        <p:spPr>
          <a:xfrm>
            <a:off x="9601415" y="3238259"/>
            <a:ext cx="991518" cy="528809"/>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CFO</a:t>
            </a:r>
          </a:p>
        </p:txBody>
      </p:sp>
      <p:sp>
        <p:nvSpPr>
          <p:cNvPr id="8" name="Rounded Rectangle 7">
            <a:extLst>
              <a:ext uri="{FF2B5EF4-FFF2-40B4-BE49-F238E27FC236}">
                <a16:creationId xmlns:a16="http://schemas.microsoft.com/office/drawing/2014/main" id="{7B7612AD-D3DE-93D6-2E4B-29606E8BD6A7}"/>
              </a:ext>
            </a:extLst>
          </p:cNvPr>
          <p:cNvSpPr/>
          <p:nvPr/>
        </p:nvSpPr>
        <p:spPr>
          <a:xfrm>
            <a:off x="5585148" y="3238259"/>
            <a:ext cx="991518" cy="528809"/>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Legal</a:t>
            </a:r>
          </a:p>
        </p:txBody>
      </p:sp>
      <p:sp>
        <p:nvSpPr>
          <p:cNvPr id="9" name="Rounded Rectangle 8">
            <a:extLst>
              <a:ext uri="{FF2B5EF4-FFF2-40B4-BE49-F238E27FC236}">
                <a16:creationId xmlns:a16="http://schemas.microsoft.com/office/drawing/2014/main" id="{44554AF3-8B8A-B6C2-F432-1C653EA798D9}"/>
              </a:ext>
            </a:extLst>
          </p:cNvPr>
          <p:cNvSpPr/>
          <p:nvPr/>
        </p:nvSpPr>
        <p:spPr>
          <a:xfrm>
            <a:off x="6939005" y="3238259"/>
            <a:ext cx="991518" cy="528809"/>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HR</a:t>
            </a:r>
          </a:p>
        </p:txBody>
      </p:sp>
      <p:sp>
        <p:nvSpPr>
          <p:cNvPr id="10" name="Rounded Rectangle 9">
            <a:extLst>
              <a:ext uri="{FF2B5EF4-FFF2-40B4-BE49-F238E27FC236}">
                <a16:creationId xmlns:a16="http://schemas.microsoft.com/office/drawing/2014/main" id="{CE5782E4-86BD-E7D8-9BAB-EFD401CF63B8}"/>
              </a:ext>
            </a:extLst>
          </p:cNvPr>
          <p:cNvSpPr/>
          <p:nvPr/>
        </p:nvSpPr>
        <p:spPr>
          <a:xfrm>
            <a:off x="8270210" y="3244314"/>
            <a:ext cx="991518" cy="52880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Sales</a:t>
            </a:r>
          </a:p>
        </p:txBody>
      </p:sp>
      <p:sp>
        <p:nvSpPr>
          <p:cNvPr id="11" name="Rounded Rectangle 10">
            <a:extLst>
              <a:ext uri="{FF2B5EF4-FFF2-40B4-BE49-F238E27FC236}">
                <a16:creationId xmlns:a16="http://schemas.microsoft.com/office/drawing/2014/main" id="{903F728B-4287-A48E-0D7F-4465CF49006B}"/>
              </a:ext>
            </a:extLst>
          </p:cNvPr>
          <p:cNvSpPr/>
          <p:nvPr/>
        </p:nvSpPr>
        <p:spPr>
          <a:xfrm>
            <a:off x="2660943" y="3868196"/>
            <a:ext cx="1228381" cy="528809"/>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Product</a:t>
            </a:r>
          </a:p>
        </p:txBody>
      </p:sp>
      <p:sp>
        <p:nvSpPr>
          <p:cNvPr id="12" name="Rounded Rectangle 11">
            <a:extLst>
              <a:ext uri="{FF2B5EF4-FFF2-40B4-BE49-F238E27FC236}">
                <a16:creationId xmlns:a16="http://schemas.microsoft.com/office/drawing/2014/main" id="{24E97AEC-3314-EDA4-B921-69CA17E3EE72}"/>
              </a:ext>
            </a:extLst>
          </p:cNvPr>
          <p:cNvSpPr/>
          <p:nvPr/>
        </p:nvSpPr>
        <p:spPr>
          <a:xfrm>
            <a:off x="1375912" y="3859254"/>
            <a:ext cx="991518" cy="528809"/>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R&amp;D</a:t>
            </a:r>
          </a:p>
        </p:txBody>
      </p:sp>
      <p:sp>
        <p:nvSpPr>
          <p:cNvPr id="13" name="Rounded Rectangle 12">
            <a:extLst>
              <a:ext uri="{FF2B5EF4-FFF2-40B4-BE49-F238E27FC236}">
                <a16:creationId xmlns:a16="http://schemas.microsoft.com/office/drawing/2014/main" id="{0B5879DA-A1AB-621B-82EF-EB64DFFDC760}"/>
              </a:ext>
            </a:extLst>
          </p:cNvPr>
          <p:cNvSpPr/>
          <p:nvPr/>
        </p:nvSpPr>
        <p:spPr>
          <a:xfrm>
            <a:off x="4225797" y="3868196"/>
            <a:ext cx="1228381" cy="528809"/>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Marketing</a:t>
            </a:r>
          </a:p>
        </p:txBody>
      </p:sp>
      <p:cxnSp>
        <p:nvCxnSpPr>
          <p:cNvPr id="15" name="Straight Connector 14">
            <a:extLst>
              <a:ext uri="{FF2B5EF4-FFF2-40B4-BE49-F238E27FC236}">
                <a16:creationId xmlns:a16="http://schemas.microsoft.com/office/drawing/2014/main" id="{0E0677A6-AC33-2500-E7F9-2F8E95E8C957}"/>
              </a:ext>
            </a:extLst>
          </p:cNvPr>
          <p:cNvCxnSpPr>
            <a:cxnSpLocks/>
            <a:stCxn id="16" idx="3"/>
            <a:endCxn id="5" idx="2"/>
          </p:cNvCxnSpPr>
          <p:nvPr/>
        </p:nvCxnSpPr>
        <p:spPr>
          <a:xfrm flipV="1">
            <a:off x="2716878" y="2494431"/>
            <a:ext cx="2382581" cy="45429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77C08952-4229-2E57-C00E-B26FA598111F}"/>
              </a:ext>
            </a:extLst>
          </p:cNvPr>
          <p:cNvSpPr/>
          <p:nvPr/>
        </p:nvSpPr>
        <p:spPr>
          <a:xfrm>
            <a:off x="1725360" y="2684319"/>
            <a:ext cx="991518" cy="528809"/>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CIO</a:t>
            </a:r>
          </a:p>
        </p:txBody>
      </p:sp>
      <p:cxnSp>
        <p:nvCxnSpPr>
          <p:cNvPr id="17" name="Straight Connector 16">
            <a:extLst>
              <a:ext uri="{FF2B5EF4-FFF2-40B4-BE49-F238E27FC236}">
                <a16:creationId xmlns:a16="http://schemas.microsoft.com/office/drawing/2014/main" id="{6AB22F19-C1BC-08E3-1F12-4D5EB708F65C}"/>
              </a:ext>
            </a:extLst>
          </p:cNvPr>
          <p:cNvCxnSpPr>
            <a:cxnSpLocks/>
            <a:stCxn id="12" idx="0"/>
            <a:endCxn id="5" idx="2"/>
          </p:cNvCxnSpPr>
          <p:nvPr/>
        </p:nvCxnSpPr>
        <p:spPr>
          <a:xfrm flipV="1">
            <a:off x="1871671" y="2494431"/>
            <a:ext cx="3227788" cy="136482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12548F-E0E9-A919-DD76-CEBFD829C057}"/>
              </a:ext>
            </a:extLst>
          </p:cNvPr>
          <p:cNvCxnSpPr>
            <a:cxnSpLocks/>
            <a:stCxn id="11" idx="0"/>
            <a:endCxn id="5" idx="2"/>
          </p:cNvCxnSpPr>
          <p:nvPr/>
        </p:nvCxnSpPr>
        <p:spPr>
          <a:xfrm flipV="1">
            <a:off x="3275134" y="2494431"/>
            <a:ext cx="1824325" cy="137376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61C176C-724E-B496-5531-3104B47C20D3}"/>
              </a:ext>
            </a:extLst>
          </p:cNvPr>
          <p:cNvCxnSpPr>
            <a:cxnSpLocks/>
            <a:stCxn id="13" idx="0"/>
            <a:endCxn id="5" idx="2"/>
          </p:cNvCxnSpPr>
          <p:nvPr/>
        </p:nvCxnSpPr>
        <p:spPr>
          <a:xfrm flipV="1">
            <a:off x="4839988" y="2494431"/>
            <a:ext cx="259471" cy="13737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EBC6442-961E-FA13-B6BE-A8A07EBF31E3}"/>
              </a:ext>
            </a:extLst>
          </p:cNvPr>
          <p:cNvCxnSpPr>
            <a:cxnSpLocks/>
            <a:stCxn id="8" idx="0"/>
            <a:endCxn id="5" idx="2"/>
          </p:cNvCxnSpPr>
          <p:nvPr/>
        </p:nvCxnSpPr>
        <p:spPr>
          <a:xfrm flipH="1" flipV="1">
            <a:off x="5099459" y="2494431"/>
            <a:ext cx="981448" cy="7438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A7EF549-F014-DA0C-5865-4DEB5272E217}"/>
              </a:ext>
            </a:extLst>
          </p:cNvPr>
          <p:cNvCxnSpPr>
            <a:cxnSpLocks/>
            <a:stCxn id="9" idx="0"/>
            <a:endCxn id="5" idx="2"/>
          </p:cNvCxnSpPr>
          <p:nvPr/>
        </p:nvCxnSpPr>
        <p:spPr>
          <a:xfrm flipH="1" flipV="1">
            <a:off x="5099459" y="2494431"/>
            <a:ext cx="2335305" cy="7438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9FC3E1A-1BE4-C7B7-1274-2920D13EE5E8}"/>
              </a:ext>
            </a:extLst>
          </p:cNvPr>
          <p:cNvCxnSpPr>
            <a:cxnSpLocks/>
            <a:stCxn id="10" idx="0"/>
            <a:endCxn id="5" idx="2"/>
          </p:cNvCxnSpPr>
          <p:nvPr/>
        </p:nvCxnSpPr>
        <p:spPr>
          <a:xfrm flipH="1" flipV="1">
            <a:off x="5099459" y="2494431"/>
            <a:ext cx="3666510" cy="74988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3F1702B-10A4-E8D3-5E91-7CEC7B08599F}"/>
              </a:ext>
            </a:extLst>
          </p:cNvPr>
          <p:cNvCxnSpPr>
            <a:cxnSpLocks/>
            <a:stCxn id="6" idx="0"/>
            <a:endCxn id="5" idx="2"/>
          </p:cNvCxnSpPr>
          <p:nvPr/>
        </p:nvCxnSpPr>
        <p:spPr>
          <a:xfrm flipH="1" flipV="1">
            <a:off x="5099459" y="2494431"/>
            <a:ext cx="4997715" cy="7438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499D65FA-D107-B9E0-9A7B-628FE064A96A}"/>
              </a:ext>
            </a:extLst>
          </p:cNvPr>
          <p:cNvSpPr txBox="1"/>
          <p:nvPr/>
        </p:nvSpPr>
        <p:spPr>
          <a:xfrm>
            <a:off x="5965561" y="2038829"/>
            <a:ext cx="1632755" cy="369332"/>
          </a:xfrm>
          <a:prstGeom prst="rect">
            <a:avLst/>
          </a:prstGeom>
          <a:noFill/>
        </p:spPr>
        <p:txBody>
          <a:bodyPr wrap="none" rtlCol="0">
            <a:spAutoFit/>
          </a:bodyPr>
          <a:lstStyle/>
          <a:p>
            <a:r>
              <a:rPr lang="en-US" dirty="0"/>
              <a:t>Decision Maker</a:t>
            </a:r>
          </a:p>
        </p:txBody>
      </p:sp>
    </p:spTree>
    <p:extLst>
      <p:ext uri="{BB962C8B-B14F-4D97-AF65-F5344CB8AC3E}">
        <p14:creationId xmlns:p14="http://schemas.microsoft.com/office/powerpoint/2010/main" val="3038829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51F27-872A-8DBD-83ED-3128D6CA85FB}"/>
              </a:ext>
            </a:extLst>
          </p:cNvPr>
          <p:cNvSpPr>
            <a:spLocks noGrp="1"/>
          </p:cNvSpPr>
          <p:nvPr>
            <p:ph type="title"/>
          </p:nvPr>
        </p:nvSpPr>
        <p:spPr/>
        <p:txBody>
          <a:bodyPr/>
          <a:lstStyle/>
          <a:p>
            <a:r>
              <a:rPr lang="en-US" dirty="0"/>
              <a:t>Assessment Methods</a:t>
            </a:r>
          </a:p>
        </p:txBody>
      </p:sp>
      <p:sp>
        <p:nvSpPr>
          <p:cNvPr id="3" name="Content Placeholder 2">
            <a:extLst>
              <a:ext uri="{FF2B5EF4-FFF2-40B4-BE49-F238E27FC236}">
                <a16:creationId xmlns:a16="http://schemas.microsoft.com/office/drawing/2014/main" id="{527087BF-B930-A25F-902D-9109A02A6691}"/>
              </a:ext>
            </a:extLst>
          </p:cNvPr>
          <p:cNvSpPr>
            <a:spLocks noGrp="1"/>
          </p:cNvSpPr>
          <p:nvPr>
            <p:ph idx="1"/>
          </p:nvPr>
        </p:nvSpPr>
        <p:spPr/>
        <p:txBody>
          <a:bodyPr/>
          <a:lstStyle/>
          <a:p>
            <a:r>
              <a:rPr lang="en-US" b="1" dirty="0"/>
              <a:t>Automated</a:t>
            </a:r>
            <a:r>
              <a:rPr lang="en-US" dirty="0"/>
              <a:t>: Write an agent that scans all company email.  Classify each e-mail message on a scale of 1 to 10 to indicate if an employee shows awareness of the capabilities of AI and its impact to your products and customers.  Create a weighted total giving more weight to key influencers in your organization.</a:t>
            </a:r>
          </a:p>
          <a:p>
            <a:r>
              <a:rPr lang="en-US" b="1" dirty="0"/>
              <a:t>Manual</a:t>
            </a:r>
            <a:r>
              <a:rPr lang="en-US" dirty="0"/>
              <a:t>: Send out a survey.  Ask every employee where there are on a scale of 1 to 10 on how aware they are about how AI can impact their organization.  Use the same weighting technique to create a score.</a:t>
            </a:r>
          </a:p>
        </p:txBody>
      </p:sp>
      <p:sp>
        <p:nvSpPr>
          <p:cNvPr id="4" name="Slide Number Placeholder 3">
            <a:extLst>
              <a:ext uri="{FF2B5EF4-FFF2-40B4-BE49-F238E27FC236}">
                <a16:creationId xmlns:a16="http://schemas.microsoft.com/office/drawing/2014/main" id="{603E6A98-21D2-7E65-E25E-D01D3A40C680}"/>
              </a:ext>
            </a:extLst>
          </p:cNvPr>
          <p:cNvSpPr>
            <a:spLocks noGrp="1"/>
          </p:cNvSpPr>
          <p:nvPr>
            <p:ph type="sldNum" sz="quarter" idx="12"/>
          </p:nvPr>
        </p:nvSpPr>
        <p:spPr/>
        <p:txBody>
          <a:bodyPr/>
          <a:lstStyle/>
          <a:p>
            <a:fld id="{29AFCC15-27C9-9B47-BC0B-C32E11030AB4}" type="slidenum">
              <a:rPr lang="en-US" smtClean="0"/>
              <a:t>14</a:t>
            </a:fld>
            <a:endParaRPr lang="en-US"/>
          </a:p>
        </p:txBody>
      </p:sp>
    </p:spTree>
    <p:extLst>
      <p:ext uri="{BB962C8B-B14F-4D97-AF65-F5344CB8AC3E}">
        <p14:creationId xmlns:p14="http://schemas.microsoft.com/office/powerpoint/2010/main" val="539894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D84B3-2437-59D9-E26A-D440CEC9A68F}"/>
              </a:ext>
            </a:extLst>
          </p:cNvPr>
          <p:cNvSpPr>
            <a:spLocks noGrp="1"/>
          </p:cNvSpPr>
          <p:nvPr>
            <p:ph type="title"/>
          </p:nvPr>
        </p:nvSpPr>
        <p:spPr/>
        <p:txBody>
          <a:bodyPr/>
          <a:lstStyle/>
          <a:p>
            <a:r>
              <a:rPr lang="en-US" dirty="0"/>
              <a:t>Generating Micro-</a:t>
            </a:r>
            <a:r>
              <a:rPr lang="en-US" dirty="0" err="1"/>
              <a:t>Stragegies</a:t>
            </a:r>
            <a:endParaRPr lang="en-US" dirty="0"/>
          </a:p>
        </p:txBody>
      </p:sp>
      <p:sp>
        <p:nvSpPr>
          <p:cNvPr id="3" name="Content Placeholder 2">
            <a:extLst>
              <a:ext uri="{FF2B5EF4-FFF2-40B4-BE49-F238E27FC236}">
                <a16:creationId xmlns:a16="http://schemas.microsoft.com/office/drawing/2014/main" id="{7F1B0F82-8F31-2504-4E35-FBD8BBA9B951}"/>
              </a:ext>
            </a:extLst>
          </p:cNvPr>
          <p:cNvSpPr>
            <a:spLocks noGrp="1"/>
          </p:cNvSpPr>
          <p:nvPr>
            <p:ph idx="1"/>
          </p:nvPr>
        </p:nvSpPr>
        <p:spPr>
          <a:xfrm>
            <a:off x="838200" y="1662282"/>
            <a:ext cx="2923903" cy="356919"/>
          </a:xfrm>
        </p:spPr>
        <p:txBody>
          <a:bodyPr>
            <a:noAutofit/>
          </a:bodyPr>
          <a:lstStyle/>
          <a:p>
            <a:pPr marL="0" indent="0">
              <a:buNone/>
            </a:pPr>
            <a:r>
              <a:rPr lang="en-US" dirty="0"/>
              <a:t>Sample Prompt:</a:t>
            </a:r>
            <a:br>
              <a:rPr lang="en-US" dirty="0"/>
            </a:br>
            <a:endParaRPr lang="en-US" dirty="0"/>
          </a:p>
        </p:txBody>
      </p:sp>
      <p:sp>
        <p:nvSpPr>
          <p:cNvPr id="4" name="Slide Number Placeholder 3">
            <a:extLst>
              <a:ext uri="{FF2B5EF4-FFF2-40B4-BE49-F238E27FC236}">
                <a16:creationId xmlns:a16="http://schemas.microsoft.com/office/drawing/2014/main" id="{832B2DC2-3310-D959-1D3E-C95FC3E8EEC5}"/>
              </a:ext>
            </a:extLst>
          </p:cNvPr>
          <p:cNvSpPr>
            <a:spLocks noGrp="1"/>
          </p:cNvSpPr>
          <p:nvPr>
            <p:ph type="sldNum" sz="quarter" idx="12"/>
          </p:nvPr>
        </p:nvSpPr>
        <p:spPr/>
        <p:txBody>
          <a:bodyPr/>
          <a:lstStyle/>
          <a:p>
            <a:fld id="{29AFCC15-27C9-9B47-BC0B-C32E11030AB4}" type="slidenum">
              <a:rPr lang="en-US" smtClean="0"/>
              <a:t>15</a:t>
            </a:fld>
            <a:endParaRPr lang="en-US"/>
          </a:p>
        </p:txBody>
      </p:sp>
      <p:sp>
        <p:nvSpPr>
          <p:cNvPr id="5" name="TextBox 4">
            <a:extLst>
              <a:ext uri="{FF2B5EF4-FFF2-40B4-BE49-F238E27FC236}">
                <a16:creationId xmlns:a16="http://schemas.microsoft.com/office/drawing/2014/main" id="{16CA3A78-8374-E2A1-AB7B-579663859AB6}"/>
              </a:ext>
            </a:extLst>
          </p:cNvPr>
          <p:cNvSpPr txBox="1"/>
          <p:nvPr/>
        </p:nvSpPr>
        <p:spPr>
          <a:xfrm>
            <a:off x="1627414" y="2306267"/>
            <a:ext cx="8078290" cy="4050083"/>
          </a:xfrm>
          <a:prstGeom prst="rect">
            <a:avLst/>
          </a:prstGeom>
          <a:solidFill>
            <a:schemeClr val="bg1">
              <a:lumMod val="85000"/>
            </a:schemeClr>
          </a:solidFill>
          <a:ln>
            <a:solidFill>
              <a:schemeClr val="tx1"/>
            </a:solidFill>
          </a:ln>
        </p:spPr>
        <p:txBody>
          <a:bodyPr wrap="square" rtlCol="0">
            <a:noAutofit/>
          </a:bodyPr>
          <a:lstStyle/>
          <a:p>
            <a:pPr marL="0" indent="0">
              <a:buNone/>
            </a:pPr>
            <a:r>
              <a:rPr lang="en-US" dirty="0"/>
              <a:t>Generate a list of microstrategies. A microstrategy is a small step that</a:t>
            </a:r>
            <a:br>
              <a:rPr lang="en-US" dirty="0"/>
            </a:br>
            <a:r>
              <a:rPr lang="en-US" dirty="0"/>
              <a:t>we can do to move forward in a strategic direction. It can often be a </a:t>
            </a:r>
          </a:p>
          <a:p>
            <a:pPr marL="0" indent="0">
              <a:buNone/>
            </a:pPr>
            <a:r>
              <a:rPr lang="en-US" dirty="0"/>
              <a:t>simple survey, a contest, a seminar, a presentation, a laptop sticker,</a:t>
            </a:r>
          </a:p>
          <a:p>
            <a:pPr marL="0" indent="0">
              <a:buNone/>
            </a:pPr>
            <a:r>
              <a:rPr lang="en-US" dirty="0"/>
              <a:t>an award or recognition or a prize.</a:t>
            </a:r>
            <a:br>
              <a:rPr lang="en-US" dirty="0"/>
            </a:br>
            <a:br>
              <a:rPr lang="en-US" dirty="0"/>
            </a:br>
            <a:r>
              <a:rPr lang="en-US" dirty="0"/>
              <a:t>I work at a medium-sized company (10,000 employees).</a:t>
            </a:r>
          </a:p>
          <a:p>
            <a:pPr marL="0" indent="0">
              <a:buNone/>
            </a:pPr>
            <a:r>
              <a:rPr lang="en-US" dirty="0"/>
              <a:t>For AI Capability Maturing Model (CMM) </a:t>
            </a:r>
            <a:r>
              <a:rPr lang="en-US" b="1" dirty="0"/>
              <a:t>we are at level 2 (Repeatable) </a:t>
            </a:r>
          </a:p>
          <a:p>
            <a:pPr marL="0" indent="0">
              <a:buNone/>
            </a:pPr>
            <a:r>
              <a:rPr lang="en-US" dirty="0"/>
              <a:t>    with regard to our use of Generative AI (GenAI). </a:t>
            </a:r>
          </a:p>
          <a:p>
            <a:pPr marL="0" indent="0">
              <a:buNone/>
            </a:pPr>
            <a:r>
              <a:rPr lang="en-US" dirty="0"/>
              <a:t>We have a few pilot GenAI projects, but we would </a:t>
            </a:r>
          </a:p>
          <a:p>
            <a:pPr marL="0" indent="0">
              <a:buNone/>
            </a:pPr>
            <a:r>
              <a:rPr lang="en-US" dirty="0"/>
              <a:t>    like to move to the next level of maturity (Defined).</a:t>
            </a:r>
            <a:br>
              <a:rPr lang="en-US" dirty="0"/>
            </a:br>
            <a:r>
              <a:rPr lang="en-US" dirty="0"/>
              <a:t>What microstrategies would you suggest?</a:t>
            </a:r>
            <a:br>
              <a:rPr lang="en-US" dirty="0"/>
            </a:br>
            <a:br>
              <a:rPr lang="en-US" dirty="0"/>
            </a:br>
            <a:r>
              <a:rPr lang="en-US" dirty="0"/>
              <a:t>In the past, we have improved awareness using seminars,</a:t>
            </a:r>
          </a:p>
          <a:p>
            <a:pPr marL="0" indent="0">
              <a:buNone/>
            </a:pPr>
            <a:r>
              <a:rPr lang="en-US" dirty="0"/>
              <a:t>hackathons and recognition awards.</a:t>
            </a:r>
          </a:p>
        </p:txBody>
      </p:sp>
      <p:sp>
        <p:nvSpPr>
          <p:cNvPr id="6" name="Rounded Rectangle 5">
            <a:extLst>
              <a:ext uri="{FF2B5EF4-FFF2-40B4-BE49-F238E27FC236}">
                <a16:creationId xmlns:a16="http://schemas.microsoft.com/office/drawing/2014/main" id="{A6CE6019-AE6D-63DE-5CB9-7CC4858F6B77}"/>
              </a:ext>
            </a:extLst>
          </p:cNvPr>
          <p:cNvSpPr/>
          <p:nvPr/>
        </p:nvSpPr>
        <p:spPr>
          <a:xfrm>
            <a:off x="8556172" y="2349179"/>
            <a:ext cx="1149532" cy="396596"/>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Copy Text</a:t>
            </a:r>
          </a:p>
        </p:txBody>
      </p:sp>
    </p:spTree>
    <p:extLst>
      <p:ext uri="{BB962C8B-B14F-4D97-AF65-F5344CB8AC3E}">
        <p14:creationId xmlns:p14="http://schemas.microsoft.com/office/powerpoint/2010/main" val="707071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D07EC-A013-4BDA-A817-667156393787}"/>
              </a:ext>
            </a:extLst>
          </p:cNvPr>
          <p:cNvSpPr>
            <a:spLocks noGrp="1"/>
          </p:cNvSpPr>
          <p:nvPr>
            <p:ph type="title"/>
          </p:nvPr>
        </p:nvSpPr>
        <p:spPr/>
        <p:txBody>
          <a:bodyPr/>
          <a:lstStyle/>
          <a:p>
            <a:r>
              <a:rPr lang="en-US" dirty="0"/>
              <a:t>Sample Result of a L2 to L3</a:t>
            </a:r>
          </a:p>
        </p:txBody>
      </p:sp>
      <p:sp>
        <p:nvSpPr>
          <p:cNvPr id="5" name="Content Placeholder 4">
            <a:extLst>
              <a:ext uri="{FF2B5EF4-FFF2-40B4-BE49-F238E27FC236}">
                <a16:creationId xmlns:a16="http://schemas.microsoft.com/office/drawing/2014/main" id="{CD5675CF-0883-68EC-5435-1CE184F1BEE8}"/>
              </a:ext>
            </a:extLst>
          </p:cNvPr>
          <p:cNvSpPr>
            <a:spLocks noGrp="1"/>
          </p:cNvSpPr>
          <p:nvPr>
            <p:ph sz="half" idx="1"/>
          </p:nvPr>
        </p:nvSpPr>
        <p:spPr>
          <a:xfrm>
            <a:off x="838200" y="2005011"/>
            <a:ext cx="5181600" cy="4351338"/>
          </a:xfrm>
        </p:spPr>
        <p:txBody>
          <a:bodyPr>
            <a:noAutofit/>
          </a:bodyPr>
          <a:lstStyle/>
          <a:p>
            <a:pPr marL="0" indent="0">
              <a:buNone/>
            </a:pPr>
            <a:r>
              <a:rPr lang="en-US" sz="1600" dirty="0"/>
              <a:t>1. AI Project Showcase Contest</a:t>
            </a:r>
          </a:p>
          <a:p>
            <a:pPr marL="0" indent="0">
              <a:buNone/>
            </a:pPr>
            <a:r>
              <a:rPr lang="en-US" sz="1600" dirty="0"/>
              <a:t>2. Knowledge Sharing Webinars</a:t>
            </a:r>
          </a:p>
          <a:p>
            <a:pPr marL="0" indent="0">
              <a:buNone/>
            </a:pPr>
            <a:r>
              <a:rPr lang="en-US" sz="1600" dirty="0"/>
              <a:t>3. Cross-Departmental Collaboration Groups</a:t>
            </a:r>
          </a:p>
          <a:p>
            <a:pPr marL="0" indent="0">
              <a:buNone/>
            </a:pPr>
            <a:r>
              <a:rPr lang="en-US" sz="1600" dirty="0"/>
              <a:t>4.  GenAI Innovation Award</a:t>
            </a:r>
          </a:p>
          <a:p>
            <a:pPr marL="0" indent="0">
              <a:buNone/>
            </a:pPr>
            <a:r>
              <a:rPr lang="en-US" sz="1600" dirty="0"/>
              <a:t>5.  GenAI Process Documentation Drive</a:t>
            </a:r>
          </a:p>
          <a:p>
            <a:pPr marL="0" indent="0">
              <a:buNone/>
            </a:pPr>
            <a:r>
              <a:rPr lang="en-US" sz="1600" dirty="0"/>
              <a:t>6.  Monthly GenAI Newsletter and best practices within the organization.</a:t>
            </a:r>
          </a:p>
          <a:p>
            <a:pPr marL="0" indent="0">
              <a:buNone/>
            </a:pPr>
            <a:r>
              <a:rPr lang="en-US" sz="1600" dirty="0"/>
              <a:t>7.  GenAI Training Workshops</a:t>
            </a:r>
          </a:p>
          <a:p>
            <a:pPr marL="0" indent="0">
              <a:buNone/>
            </a:pPr>
            <a:r>
              <a:rPr lang="en-US" sz="1600" dirty="0"/>
              <a:t>8.  Internal GenAI Consultancy Team (</a:t>
            </a:r>
            <a:r>
              <a:rPr lang="en-US" sz="1600" dirty="0" err="1"/>
              <a:t>CoE</a:t>
            </a:r>
            <a:r>
              <a:rPr lang="en-US" sz="1600" dirty="0"/>
              <a:t>)</a:t>
            </a:r>
          </a:p>
          <a:p>
            <a:pPr marL="342900" indent="-342900">
              <a:buAutoNum type="arabicPeriod" startAt="9"/>
            </a:pPr>
            <a:r>
              <a:rPr lang="en-US" sz="1600" dirty="0"/>
              <a:t>Online GenAI Resource Hub</a:t>
            </a:r>
          </a:p>
          <a:p>
            <a:pPr marL="342900" indent="-342900">
              <a:buAutoNum type="arabicPeriod" startAt="9"/>
            </a:pPr>
            <a:r>
              <a:rPr lang="en-US" sz="1600" dirty="0"/>
              <a:t>AI for Everyone' Seminar Series</a:t>
            </a:r>
          </a:p>
          <a:p>
            <a:pPr marL="0" indent="0">
              <a:buNone/>
            </a:pPr>
            <a:endParaRPr lang="en-US" sz="1600" dirty="0"/>
          </a:p>
        </p:txBody>
      </p:sp>
      <p:sp>
        <p:nvSpPr>
          <p:cNvPr id="6" name="Content Placeholder 5">
            <a:extLst>
              <a:ext uri="{FF2B5EF4-FFF2-40B4-BE49-F238E27FC236}">
                <a16:creationId xmlns:a16="http://schemas.microsoft.com/office/drawing/2014/main" id="{39AC8E5F-5AC9-DD5D-B18A-7FE23EAA584D}"/>
              </a:ext>
            </a:extLst>
          </p:cNvPr>
          <p:cNvSpPr>
            <a:spLocks noGrp="1"/>
          </p:cNvSpPr>
          <p:nvPr>
            <p:ph sz="half" idx="2"/>
          </p:nvPr>
        </p:nvSpPr>
        <p:spPr>
          <a:xfrm>
            <a:off x="6172202" y="1882764"/>
            <a:ext cx="5181600" cy="4351338"/>
          </a:xfrm>
        </p:spPr>
        <p:txBody>
          <a:bodyPr>
            <a:noAutofit/>
          </a:bodyPr>
          <a:lstStyle/>
          <a:p>
            <a:pPr marL="0" indent="0">
              <a:buNone/>
            </a:pPr>
            <a:r>
              <a:rPr lang="en-US" sz="1600" dirty="0"/>
              <a:t>11.  Employee GenAI Idea Submission Platform</a:t>
            </a:r>
          </a:p>
          <a:p>
            <a:pPr marL="0" indent="0">
              <a:buNone/>
            </a:pPr>
            <a:r>
              <a:rPr lang="en-US" sz="1600" dirty="0"/>
              <a:t>12.  GenAI Project Peer Reviews</a:t>
            </a:r>
          </a:p>
          <a:p>
            <a:pPr marL="0" indent="0">
              <a:buNone/>
            </a:pPr>
            <a:r>
              <a:rPr lang="en-US" sz="1600" dirty="0"/>
              <a:t>13.  GenAI Collaboration with External Experts</a:t>
            </a:r>
          </a:p>
          <a:p>
            <a:pPr marL="0" indent="0">
              <a:buNone/>
            </a:pPr>
            <a:r>
              <a:rPr lang="en-US" sz="1600" dirty="0"/>
              <a:t>14.  Employee Recognition Program for GenAI Contributions</a:t>
            </a:r>
          </a:p>
          <a:p>
            <a:pPr marL="0" indent="0">
              <a:buNone/>
            </a:pPr>
            <a:r>
              <a:rPr lang="en-US" sz="1600" dirty="0"/>
              <a:t>15.  GenAI Use Case Repository</a:t>
            </a:r>
          </a:p>
          <a:p>
            <a:pPr marL="342900" indent="-342900">
              <a:buAutoNum type="arabicPeriod" startAt="16"/>
            </a:pPr>
            <a:r>
              <a:rPr lang="en-US" sz="1600" dirty="0"/>
              <a:t>Interactive GenAI Strategy Workshops</a:t>
            </a:r>
          </a:p>
          <a:p>
            <a:pPr marL="342900" indent="-342900">
              <a:buAutoNum type="arabicPeriod" startAt="16"/>
            </a:pPr>
            <a:r>
              <a:rPr lang="en-US" sz="1600" dirty="0"/>
              <a:t>Custom GenAI Laptop Stickers</a:t>
            </a:r>
          </a:p>
          <a:p>
            <a:pPr marL="0" indent="0">
              <a:buNone/>
            </a:pPr>
            <a:r>
              <a:rPr lang="en-US" sz="1600" dirty="0"/>
              <a:t>18.  Annual GenAI Day</a:t>
            </a:r>
          </a:p>
          <a:p>
            <a:pPr marL="0" indent="0">
              <a:buNone/>
            </a:pPr>
            <a:r>
              <a:rPr lang="en-US" sz="1600" dirty="0"/>
              <a:t>19.  GenAI Process Improvement Sprints</a:t>
            </a:r>
          </a:p>
          <a:p>
            <a:pPr marL="0" indent="0">
              <a:buNone/>
            </a:pPr>
            <a:r>
              <a:rPr lang="en-US" sz="1600" dirty="0"/>
              <a:t>20.  Feedback Surveys on GenAI Usage</a:t>
            </a:r>
          </a:p>
        </p:txBody>
      </p:sp>
      <p:sp>
        <p:nvSpPr>
          <p:cNvPr id="4" name="Slide Number Placeholder 3">
            <a:extLst>
              <a:ext uri="{FF2B5EF4-FFF2-40B4-BE49-F238E27FC236}">
                <a16:creationId xmlns:a16="http://schemas.microsoft.com/office/drawing/2014/main" id="{9332E449-695D-923B-F4EA-8FA8D3614DB1}"/>
              </a:ext>
            </a:extLst>
          </p:cNvPr>
          <p:cNvSpPr>
            <a:spLocks noGrp="1"/>
          </p:cNvSpPr>
          <p:nvPr>
            <p:ph type="sldNum" sz="quarter" idx="12"/>
          </p:nvPr>
        </p:nvSpPr>
        <p:spPr/>
        <p:txBody>
          <a:bodyPr/>
          <a:lstStyle/>
          <a:p>
            <a:fld id="{29AFCC15-27C9-9B47-BC0B-C32E11030AB4}" type="slidenum">
              <a:rPr lang="en-US" smtClean="0"/>
              <a:t>16</a:t>
            </a:fld>
            <a:endParaRPr lang="en-US"/>
          </a:p>
        </p:txBody>
      </p:sp>
    </p:spTree>
    <p:extLst>
      <p:ext uri="{BB962C8B-B14F-4D97-AF65-F5344CB8AC3E}">
        <p14:creationId xmlns:p14="http://schemas.microsoft.com/office/powerpoint/2010/main" val="2804221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B09CA-2EDD-386B-5E46-F56DDF14E6B1}"/>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0BF09649-CEA4-7B18-247B-04A3F28F628C}"/>
              </a:ext>
            </a:extLst>
          </p:cNvPr>
          <p:cNvSpPr>
            <a:spLocks noGrp="1"/>
          </p:cNvSpPr>
          <p:nvPr>
            <p:ph idx="1"/>
          </p:nvPr>
        </p:nvSpPr>
        <p:spPr/>
        <p:txBody>
          <a:bodyPr/>
          <a:lstStyle/>
          <a:p>
            <a:r>
              <a:rPr lang="en-US" dirty="0"/>
              <a:t>Capability-maturity is not really a single scalar value (1 to 5)</a:t>
            </a:r>
          </a:p>
          <a:p>
            <a:r>
              <a:rPr lang="en-US" dirty="0"/>
              <a:t>Dimensions of AI Maturity</a:t>
            </a:r>
          </a:p>
          <a:p>
            <a:pPr lvl="1"/>
            <a:r>
              <a:rPr lang="en-US" b="1" dirty="0"/>
              <a:t>Leadership</a:t>
            </a:r>
            <a:r>
              <a:rPr lang="en-US" dirty="0"/>
              <a:t> </a:t>
            </a:r>
            <a:r>
              <a:rPr lang="en-US" b="1" dirty="0"/>
              <a:t>knowledge</a:t>
            </a:r>
            <a:r>
              <a:rPr lang="en-US" dirty="0"/>
              <a:t> of AI</a:t>
            </a:r>
          </a:p>
          <a:p>
            <a:pPr lvl="1"/>
            <a:r>
              <a:rPr lang="en-US" dirty="0"/>
              <a:t>Ability of leaders to </a:t>
            </a:r>
            <a:r>
              <a:rPr lang="en-US" b="1" dirty="0"/>
              <a:t>create a clear vision of the future</a:t>
            </a:r>
            <a:r>
              <a:rPr lang="en-US" dirty="0"/>
              <a:t> using AI</a:t>
            </a:r>
          </a:p>
          <a:p>
            <a:pPr lvl="1"/>
            <a:r>
              <a:rPr lang="en-US" dirty="0"/>
              <a:t>Ability of leaders to </a:t>
            </a:r>
            <a:r>
              <a:rPr lang="en-US" b="1" dirty="0"/>
              <a:t>communicate</a:t>
            </a:r>
            <a:r>
              <a:rPr lang="en-US" dirty="0"/>
              <a:t> this vision in a way the staff will remember the vision (storytelling)</a:t>
            </a:r>
          </a:p>
          <a:p>
            <a:pPr lvl="1"/>
            <a:r>
              <a:rPr lang="en-US" dirty="0"/>
              <a:t>Staff skills – can the organization create and deploy an AI solution?</a:t>
            </a:r>
          </a:p>
          <a:p>
            <a:pPr lvl="1"/>
            <a:r>
              <a:rPr lang="en-US" dirty="0"/>
              <a:t>Regulatory frameworks – can the organization work with legal, security and ethics committees to get their solution approved in a timely manner?</a:t>
            </a:r>
          </a:p>
        </p:txBody>
      </p:sp>
      <p:sp>
        <p:nvSpPr>
          <p:cNvPr id="4" name="Slide Number Placeholder 3">
            <a:extLst>
              <a:ext uri="{FF2B5EF4-FFF2-40B4-BE49-F238E27FC236}">
                <a16:creationId xmlns:a16="http://schemas.microsoft.com/office/drawing/2014/main" id="{0E5AE374-558A-E892-3D05-BDCC72FCC998}"/>
              </a:ext>
            </a:extLst>
          </p:cNvPr>
          <p:cNvSpPr>
            <a:spLocks noGrp="1"/>
          </p:cNvSpPr>
          <p:nvPr>
            <p:ph type="sldNum" sz="quarter" idx="12"/>
          </p:nvPr>
        </p:nvSpPr>
        <p:spPr/>
        <p:txBody>
          <a:bodyPr/>
          <a:lstStyle/>
          <a:p>
            <a:fld id="{29AFCC15-27C9-9B47-BC0B-C32E11030AB4}" type="slidenum">
              <a:rPr lang="en-US" smtClean="0"/>
              <a:t>17</a:t>
            </a:fld>
            <a:endParaRPr lang="en-US"/>
          </a:p>
        </p:txBody>
      </p:sp>
    </p:spTree>
    <p:extLst>
      <p:ext uri="{BB962C8B-B14F-4D97-AF65-F5344CB8AC3E}">
        <p14:creationId xmlns:p14="http://schemas.microsoft.com/office/powerpoint/2010/main" val="442197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A6F05-C71E-514D-1058-E0FDAD6F0504}"/>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3B523612-6A2A-7DD7-F37C-6F49DD481DF5}"/>
              </a:ext>
            </a:extLst>
          </p:cNvPr>
          <p:cNvSpPr>
            <a:spLocks noGrp="1"/>
          </p:cNvSpPr>
          <p:nvPr>
            <p:ph idx="1"/>
          </p:nvPr>
        </p:nvSpPr>
        <p:spPr/>
        <p:txBody>
          <a:bodyPr/>
          <a:lstStyle/>
          <a:p>
            <a:r>
              <a:rPr lang="en-US" dirty="0"/>
              <a:t>Creating an AI strategy is a complex process where one-size does not fit every organization</a:t>
            </a:r>
          </a:p>
          <a:p>
            <a:r>
              <a:rPr lang="en-US" dirty="0"/>
              <a:t>Generative AI is a great way to improve the efficiency of doing organization assessments and suggesting microstrategies</a:t>
            </a:r>
          </a:p>
          <a:p>
            <a:r>
              <a:rPr lang="en-US" dirty="0"/>
              <a:t>Understanding the decision makers and their influencers is a critical key to success</a:t>
            </a:r>
          </a:p>
        </p:txBody>
      </p:sp>
      <p:sp>
        <p:nvSpPr>
          <p:cNvPr id="4" name="Slide Number Placeholder 3">
            <a:extLst>
              <a:ext uri="{FF2B5EF4-FFF2-40B4-BE49-F238E27FC236}">
                <a16:creationId xmlns:a16="http://schemas.microsoft.com/office/drawing/2014/main" id="{044BD8E6-D9D4-3386-EC7E-0A7A051F8BC0}"/>
              </a:ext>
            </a:extLst>
          </p:cNvPr>
          <p:cNvSpPr>
            <a:spLocks noGrp="1"/>
          </p:cNvSpPr>
          <p:nvPr>
            <p:ph type="sldNum" sz="quarter" idx="12"/>
          </p:nvPr>
        </p:nvSpPr>
        <p:spPr/>
        <p:txBody>
          <a:bodyPr/>
          <a:lstStyle/>
          <a:p>
            <a:fld id="{29AFCC15-27C9-9B47-BC0B-C32E11030AB4}" type="slidenum">
              <a:rPr lang="en-US" smtClean="0"/>
              <a:t>18</a:t>
            </a:fld>
            <a:endParaRPr lang="en-US"/>
          </a:p>
        </p:txBody>
      </p:sp>
    </p:spTree>
    <p:extLst>
      <p:ext uri="{BB962C8B-B14F-4D97-AF65-F5344CB8AC3E}">
        <p14:creationId xmlns:p14="http://schemas.microsoft.com/office/powerpoint/2010/main" val="3850563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ACF9E-4F2E-231A-D166-563F758C71A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5411AA1E-9B75-488D-87A7-132278FCEC9F}"/>
              </a:ext>
            </a:extLst>
          </p:cNvPr>
          <p:cNvSpPr>
            <a:spLocks noGrp="1"/>
          </p:cNvSpPr>
          <p:nvPr>
            <p:ph idx="1"/>
          </p:nvPr>
        </p:nvSpPr>
        <p:spPr/>
        <p:txBody>
          <a:bodyPr/>
          <a:lstStyle/>
          <a:p>
            <a:r>
              <a:rPr lang="en-US" dirty="0"/>
              <a:t>A good AI strategy needs to be customized to each organization</a:t>
            </a:r>
          </a:p>
          <a:p>
            <a:r>
              <a:rPr lang="en-US" dirty="0"/>
              <a:t>Every organization is different and their current AI capabilities range from none to experts</a:t>
            </a:r>
          </a:p>
          <a:p>
            <a:r>
              <a:rPr lang="en-US" dirty="0"/>
              <a:t>We propose a process that helps all organization improve their AI capabilities based on a five-level CMM model</a:t>
            </a:r>
          </a:p>
          <a:p>
            <a:r>
              <a:rPr lang="en-US" dirty="0"/>
              <a:t>Preforming assessments is a first step</a:t>
            </a:r>
          </a:p>
          <a:p>
            <a:r>
              <a:rPr lang="en-US" dirty="0"/>
              <a:t>Generating micro-strategies that are appropriate is a next step</a:t>
            </a:r>
          </a:p>
          <a:p>
            <a:r>
              <a:rPr lang="en-US" dirty="0"/>
              <a:t>Evaluating the effectiveness of micro-strategies is critical</a:t>
            </a:r>
          </a:p>
        </p:txBody>
      </p:sp>
      <p:sp>
        <p:nvSpPr>
          <p:cNvPr id="4" name="Slide Number Placeholder 3">
            <a:extLst>
              <a:ext uri="{FF2B5EF4-FFF2-40B4-BE49-F238E27FC236}">
                <a16:creationId xmlns:a16="http://schemas.microsoft.com/office/drawing/2014/main" id="{75742404-A62C-9D4D-6BCD-BC5E1DCCC071}"/>
              </a:ext>
            </a:extLst>
          </p:cNvPr>
          <p:cNvSpPr>
            <a:spLocks noGrp="1"/>
          </p:cNvSpPr>
          <p:nvPr>
            <p:ph type="sldNum" sz="quarter" idx="12"/>
          </p:nvPr>
        </p:nvSpPr>
        <p:spPr/>
        <p:txBody>
          <a:bodyPr/>
          <a:lstStyle/>
          <a:p>
            <a:fld id="{29AFCC15-27C9-9B47-BC0B-C32E11030AB4}" type="slidenum">
              <a:rPr lang="en-US" smtClean="0"/>
              <a:t>2</a:t>
            </a:fld>
            <a:endParaRPr lang="en-US"/>
          </a:p>
        </p:txBody>
      </p:sp>
    </p:spTree>
    <p:extLst>
      <p:ext uri="{BB962C8B-B14F-4D97-AF65-F5344CB8AC3E}">
        <p14:creationId xmlns:p14="http://schemas.microsoft.com/office/powerpoint/2010/main" val="3512644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82ACE-6CFC-2EEF-78DF-1690243BF37B}"/>
              </a:ext>
            </a:extLst>
          </p:cNvPr>
          <p:cNvSpPr>
            <a:spLocks noGrp="1"/>
          </p:cNvSpPr>
          <p:nvPr>
            <p:ph type="title"/>
          </p:nvPr>
        </p:nvSpPr>
        <p:spPr/>
        <p:txBody>
          <a:bodyPr/>
          <a:lstStyle/>
          <a:p>
            <a:r>
              <a:rPr lang="en-US" dirty="0"/>
              <a:t>Overall Process</a:t>
            </a:r>
          </a:p>
        </p:txBody>
      </p:sp>
      <p:sp>
        <p:nvSpPr>
          <p:cNvPr id="3" name="Content Placeholder 2">
            <a:extLst>
              <a:ext uri="{FF2B5EF4-FFF2-40B4-BE49-F238E27FC236}">
                <a16:creationId xmlns:a16="http://schemas.microsoft.com/office/drawing/2014/main" id="{1D3E1B49-ACAF-C2B0-4EE2-47968640826D}"/>
              </a:ext>
            </a:extLst>
          </p:cNvPr>
          <p:cNvSpPr>
            <a:spLocks noGrp="1"/>
          </p:cNvSpPr>
          <p:nvPr>
            <p:ph idx="1"/>
          </p:nvPr>
        </p:nvSpPr>
        <p:spPr>
          <a:xfrm>
            <a:off x="838200" y="4219459"/>
            <a:ext cx="10515600" cy="1957503"/>
          </a:xfrm>
        </p:spPr>
        <p:txBody>
          <a:bodyPr/>
          <a:lstStyle/>
          <a:p>
            <a:r>
              <a:rPr lang="en-US" dirty="0"/>
              <a:t>The process contains four main steps that are repeated</a:t>
            </a:r>
          </a:p>
          <a:p>
            <a:r>
              <a:rPr lang="en-US" dirty="0"/>
              <a:t>Assessments can be done on a quarterly bases</a:t>
            </a:r>
          </a:p>
          <a:p>
            <a:r>
              <a:rPr lang="en-US" dirty="0"/>
              <a:t>Micro-strategies can be suggested by generative AI tools</a:t>
            </a:r>
          </a:p>
        </p:txBody>
      </p:sp>
      <p:sp>
        <p:nvSpPr>
          <p:cNvPr id="4" name="Slide Number Placeholder 3">
            <a:extLst>
              <a:ext uri="{FF2B5EF4-FFF2-40B4-BE49-F238E27FC236}">
                <a16:creationId xmlns:a16="http://schemas.microsoft.com/office/drawing/2014/main" id="{A951BA1B-8CB0-658C-4953-669E10129206}"/>
              </a:ext>
            </a:extLst>
          </p:cNvPr>
          <p:cNvSpPr>
            <a:spLocks noGrp="1"/>
          </p:cNvSpPr>
          <p:nvPr>
            <p:ph type="sldNum" sz="quarter" idx="12"/>
          </p:nvPr>
        </p:nvSpPr>
        <p:spPr/>
        <p:txBody>
          <a:bodyPr/>
          <a:lstStyle/>
          <a:p>
            <a:fld id="{29AFCC15-27C9-9B47-BC0B-C32E11030AB4}" type="slidenum">
              <a:rPr lang="en-US" smtClean="0"/>
              <a:t>3</a:t>
            </a:fld>
            <a:endParaRPr lang="en-US"/>
          </a:p>
        </p:txBody>
      </p:sp>
      <p:sp>
        <p:nvSpPr>
          <p:cNvPr id="5" name="Rounded Rectangle 4">
            <a:extLst>
              <a:ext uri="{FF2B5EF4-FFF2-40B4-BE49-F238E27FC236}">
                <a16:creationId xmlns:a16="http://schemas.microsoft.com/office/drawing/2014/main" id="{CAE460B2-3D23-F09E-643A-BB9BAE3E2439}"/>
              </a:ext>
            </a:extLst>
          </p:cNvPr>
          <p:cNvSpPr/>
          <p:nvPr/>
        </p:nvSpPr>
        <p:spPr>
          <a:xfrm>
            <a:off x="2236424" y="2183571"/>
            <a:ext cx="1476260" cy="947451"/>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Assessment</a:t>
            </a:r>
          </a:p>
        </p:txBody>
      </p:sp>
      <p:sp>
        <p:nvSpPr>
          <p:cNvPr id="6" name="Rounded Rectangle 5">
            <a:extLst>
              <a:ext uri="{FF2B5EF4-FFF2-40B4-BE49-F238E27FC236}">
                <a16:creationId xmlns:a16="http://schemas.microsoft.com/office/drawing/2014/main" id="{92785D8D-5CDC-CA3C-9B1F-2E43D111B533}"/>
              </a:ext>
            </a:extLst>
          </p:cNvPr>
          <p:cNvSpPr/>
          <p:nvPr/>
        </p:nvSpPr>
        <p:spPr>
          <a:xfrm>
            <a:off x="4008304" y="2183571"/>
            <a:ext cx="1476260" cy="947451"/>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CMM Leveling</a:t>
            </a:r>
          </a:p>
        </p:txBody>
      </p:sp>
      <p:sp>
        <p:nvSpPr>
          <p:cNvPr id="7" name="Rounded Rectangle 6">
            <a:extLst>
              <a:ext uri="{FF2B5EF4-FFF2-40B4-BE49-F238E27FC236}">
                <a16:creationId xmlns:a16="http://schemas.microsoft.com/office/drawing/2014/main" id="{BFE7CE15-2876-8F7D-E73F-1CCD9945E21E}"/>
              </a:ext>
            </a:extLst>
          </p:cNvPr>
          <p:cNvSpPr/>
          <p:nvPr/>
        </p:nvSpPr>
        <p:spPr>
          <a:xfrm>
            <a:off x="5780184" y="2183571"/>
            <a:ext cx="1476260" cy="947451"/>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Micro-Strategies</a:t>
            </a:r>
          </a:p>
        </p:txBody>
      </p:sp>
      <p:sp>
        <p:nvSpPr>
          <p:cNvPr id="8" name="Rounded Rectangle 7">
            <a:extLst>
              <a:ext uri="{FF2B5EF4-FFF2-40B4-BE49-F238E27FC236}">
                <a16:creationId xmlns:a16="http://schemas.microsoft.com/office/drawing/2014/main" id="{73159241-5ED5-127B-6D64-F7039429DEE3}"/>
              </a:ext>
            </a:extLst>
          </p:cNvPr>
          <p:cNvSpPr/>
          <p:nvPr/>
        </p:nvSpPr>
        <p:spPr>
          <a:xfrm>
            <a:off x="7552064" y="2152752"/>
            <a:ext cx="1476260" cy="947451"/>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Measure</a:t>
            </a:r>
          </a:p>
          <a:p>
            <a:pPr algn="ctr"/>
            <a:r>
              <a:rPr lang="en-US" dirty="0"/>
              <a:t>Impact</a:t>
            </a:r>
          </a:p>
        </p:txBody>
      </p:sp>
      <p:sp>
        <p:nvSpPr>
          <p:cNvPr id="9" name="Oval 8">
            <a:extLst>
              <a:ext uri="{FF2B5EF4-FFF2-40B4-BE49-F238E27FC236}">
                <a16:creationId xmlns:a16="http://schemas.microsoft.com/office/drawing/2014/main" id="{62E0DD0B-68A1-414B-DB82-9CA2A500CF16}"/>
              </a:ext>
            </a:extLst>
          </p:cNvPr>
          <p:cNvSpPr/>
          <p:nvPr/>
        </p:nvSpPr>
        <p:spPr>
          <a:xfrm>
            <a:off x="838200" y="2183571"/>
            <a:ext cx="913482" cy="947451"/>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10" name="Rounded Rectangle 9">
            <a:extLst>
              <a:ext uri="{FF2B5EF4-FFF2-40B4-BE49-F238E27FC236}">
                <a16:creationId xmlns:a16="http://schemas.microsoft.com/office/drawing/2014/main" id="{DCDFD2A6-BCA5-CB40-65A9-FACAAE5CC48C}"/>
              </a:ext>
            </a:extLst>
          </p:cNvPr>
          <p:cNvSpPr/>
          <p:nvPr/>
        </p:nvSpPr>
        <p:spPr>
          <a:xfrm>
            <a:off x="9323944" y="2152752"/>
            <a:ext cx="1476260" cy="947451"/>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Repeat</a:t>
            </a:r>
          </a:p>
        </p:txBody>
      </p:sp>
      <p:cxnSp>
        <p:nvCxnSpPr>
          <p:cNvPr id="12" name="Elbow Connector 11">
            <a:extLst>
              <a:ext uri="{FF2B5EF4-FFF2-40B4-BE49-F238E27FC236}">
                <a16:creationId xmlns:a16="http://schemas.microsoft.com/office/drawing/2014/main" id="{23292A80-214D-2FB8-99B5-28A88F16C98E}"/>
              </a:ext>
            </a:extLst>
          </p:cNvPr>
          <p:cNvCxnSpPr>
            <a:stCxn id="10" idx="2"/>
            <a:endCxn id="5" idx="2"/>
          </p:cNvCxnSpPr>
          <p:nvPr/>
        </p:nvCxnSpPr>
        <p:spPr>
          <a:xfrm rot="5400000">
            <a:off x="6502905" y="-428148"/>
            <a:ext cx="30819" cy="7087520"/>
          </a:xfrm>
          <a:prstGeom prst="bentConnector3">
            <a:avLst>
              <a:gd name="adj1" fmla="val 1592436"/>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3E14136-8F8A-C036-BFBF-BF73CEEC7C5C}"/>
              </a:ext>
            </a:extLst>
          </p:cNvPr>
          <p:cNvCxnSpPr>
            <a:cxnSpLocks/>
            <a:stCxn id="9" idx="6"/>
            <a:endCxn id="5" idx="1"/>
          </p:cNvCxnSpPr>
          <p:nvPr/>
        </p:nvCxnSpPr>
        <p:spPr>
          <a:xfrm>
            <a:off x="1751682" y="2657297"/>
            <a:ext cx="48474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C77B40B-A4D1-A83A-D63A-4926353AAF45}"/>
              </a:ext>
            </a:extLst>
          </p:cNvPr>
          <p:cNvCxnSpPr>
            <a:cxnSpLocks/>
            <a:endCxn id="6" idx="1"/>
          </p:cNvCxnSpPr>
          <p:nvPr/>
        </p:nvCxnSpPr>
        <p:spPr>
          <a:xfrm>
            <a:off x="3712684" y="2657296"/>
            <a:ext cx="295620"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E5F7FF3-2BCC-963D-9AB2-D885E33D252F}"/>
              </a:ext>
            </a:extLst>
          </p:cNvPr>
          <p:cNvCxnSpPr>
            <a:cxnSpLocks/>
            <a:stCxn id="6" idx="3"/>
            <a:endCxn id="7" idx="1"/>
          </p:cNvCxnSpPr>
          <p:nvPr/>
        </p:nvCxnSpPr>
        <p:spPr>
          <a:xfrm>
            <a:off x="5484564" y="2657297"/>
            <a:ext cx="29562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5C85472-3A8E-927F-C54C-AB4555068F15}"/>
              </a:ext>
            </a:extLst>
          </p:cNvPr>
          <p:cNvCxnSpPr>
            <a:cxnSpLocks/>
          </p:cNvCxnSpPr>
          <p:nvPr/>
        </p:nvCxnSpPr>
        <p:spPr>
          <a:xfrm>
            <a:off x="7256444" y="2657692"/>
            <a:ext cx="29562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0D2F136-67BE-ED5C-1BEE-8D5B9458FD5A}"/>
              </a:ext>
            </a:extLst>
          </p:cNvPr>
          <p:cNvCxnSpPr>
            <a:cxnSpLocks/>
          </p:cNvCxnSpPr>
          <p:nvPr/>
        </p:nvCxnSpPr>
        <p:spPr>
          <a:xfrm>
            <a:off x="9028324" y="2617159"/>
            <a:ext cx="29562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4463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90C73-B7E6-8A54-29FA-C222C66A964E}"/>
              </a:ext>
            </a:extLst>
          </p:cNvPr>
          <p:cNvSpPr>
            <a:spLocks noGrp="1"/>
          </p:cNvSpPr>
          <p:nvPr>
            <p:ph type="title"/>
          </p:nvPr>
        </p:nvSpPr>
        <p:spPr/>
        <p:txBody>
          <a:bodyPr/>
          <a:lstStyle/>
          <a:p>
            <a:r>
              <a:rPr lang="en-US" dirty="0"/>
              <a:t>Overview of the CMM Model</a:t>
            </a:r>
          </a:p>
        </p:txBody>
      </p:sp>
      <p:sp>
        <p:nvSpPr>
          <p:cNvPr id="4" name="Slide Number Placeholder 3">
            <a:extLst>
              <a:ext uri="{FF2B5EF4-FFF2-40B4-BE49-F238E27FC236}">
                <a16:creationId xmlns:a16="http://schemas.microsoft.com/office/drawing/2014/main" id="{1559B09F-3893-48AB-D420-23E947EF8CD9}"/>
              </a:ext>
            </a:extLst>
          </p:cNvPr>
          <p:cNvSpPr>
            <a:spLocks noGrp="1"/>
          </p:cNvSpPr>
          <p:nvPr>
            <p:ph type="sldNum" sz="quarter" idx="12"/>
          </p:nvPr>
        </p:nvSpPr>
        <p:spPr/>
        <p:txBody>
          <a:bodyPr/>
          <a:lstStyle/>
          <a:p>
            <a:fld id="{29AFCC15-27C9-9B47-BC0B-C32E11030AB4}" type="slidenum">
              <a:rPr lang="en-US" smtClean="0"/>
              <a:t>4</a:t>
            </a:fld>
            <a:endParaRPr lang="en-US"/>
          </a:p>
        </p:txBody>
      </p:sp>
      <p:pic>
        <p:nvPicPr>
          <p:cNvPr id="6" name="Picture 5">
            <a:extLst>
              <a:ext uri="{FF2B5EF4-FFF2-40B4-BE49-F238E27FC236}">
                <a16:creationId xmlns:a16="http://schemas.microsoft.com/office/drawing/2014/main" id="{DE66845C-FB4B-2884-41B1-0BEB3E011EF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97823" y="1801697"/>
            <a:ext cx="7772400" cy="4070127"/>
          </a:xfrm>
          <a:prstGeom prst="rect">
            <a:avLst/>
          </a:prstGeom>
        </p:spPr>
      </p:pic>
    </p:spTree>
    <p:extLst>
      <p:ext uri="{BB962C8B-B14F-4D97-AF65-F5344CB8AC3E}">
        <p14:creationId xmlns:p14="http://schemas.microsoft.com/office/powerpoint/2010/main" val="1273473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16C48-F0BE-DC13-336E-2650EBB02E09}"/>
              </a:ext>
            </a:extLst>
          </p:cNvPr>
          <p:cNvSpPr>
            <a:spLocks noGrp="1"/>
          </p:cNvSpPr>
          <p:nvPr>
            <p:ph type="title"/>
          </p:nvPr>
        </p:nvSpPr>
        <p:spPr/>
        <p:txBody>
          <a:bodyPr/>
          <a:lstStyle/>
          <a:p>
            <a:r>
              <a:rPr lang="en-US" dirty="0"/>
              <a:t>Level 1: Initial Awareness</a:t>
            </a:r>
          </a:p>
        </p:txBody>
      </p:sp>
      <p:sp>
        <p:nvSpPr>
          <p:cNvPr id="3" name="Content Placeholder 2">
            <a:extLst>
              <a:ext uri="{FF2B5EF4-FFF2-40B4-BE49-F238E27FC236}">
                <a16:creationId xmlns:a16="http://schemas.microsoft.com/office/drawing/2014/main" id="{CCED8946-EBF3-B89E-E90A-418E1FD76202}"/>
              </a:ext>
            </a:extLst>
          </p:cNvPr>
          <p:cNvSpPr>
            <a:spLocks noGrp="1"/>
          </p:cNvSpPr>
          <p:nvPr>
            <p:ph idx="1"/>
          </p:nvPr>
        </p:nvSpPr>
        <p:spPr>
          <a:xfrm>
            <a:off x="838200" y="1883884"/>
            <a:ext cx="10515600" cy="4293079"/>
          </a:xfrm>
        </p:spPr>
        <p:txBody>
          <a:bodyPr/>
          <a:lstStyle/>
          <a:p>
            <a:pPr marL="0" indent="0">
              <a:buNone/>
            </a:pPr>
            <a:r>
              <a:rPr lang="en-US" dirty="0"/>
              <a:t>Initial Awareness is characteristic of processes at this level that they are (typically) undocumented and in a state of dynamic change, tending to be driven in an ad hoc, uncontrolled and reactive manner by users or events. This provides a chaotic or unstable environment for the processes.</a:t>
            </a:r>
          </a:p>
        </p:txBody>
      </p:sp>
      <p:sp>
        <p:nvSpPr>
          <p:cNvPr id="4" name="Slide Number Placeholder 3">
            <a:extLst>
              <a:ext uri="{FF2B5EF4-FFF2-40B4-BE49-F238E27FC236}">
                <a16:creationId xmlns:a16="http://schemas.microsoft.com/office/drawing/2014/main" id="{CA763310-DD0C-B68C-01BE-25F0E736A8C4}"/>
              </a:ext>
            </a:extLst>
          </p:cNvPr>
          <p:cNvSpPr>
            <a:spLocks noGrp="1"/>
          </p:cNvSpPr>
          <p:nvPr>
            <p:ph type="sldNum" sz="quarter" idx="12"/>
          </p:nvPr>
        </p:nvSpPr>
        <p:spPr/>
        <p:txBody>
          <a:bodyPr/>
          <a:lstStyle/>
          <a:p>
            <a:fld id="{29AFCC15-27C9-9B47-BC0B-C32E11030AB4}" type="slidenum">
              <a:rPr lang="en-US" smtClean="0"/>
              <a:t>5</a:t>
            </a:fld>
            <a:endParaRPr lang="en-US"/>
          </a:p>
        </p:txBody>
      </p:sp>
    </p:spTree>
    <p:extLst>
      <p:ext uri="{BB962C8B-B14F-4D97-AF65-F5344CB8AC3E}">
        <p14:creationId xmlns:p14="http://schemas.microsoft.com/office/powerpoint/2010/main" val="3239855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82BB8-1B47-562D-DB45-5EE23EF134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B71A24-D5DD-6AB6-59F2-564B1B243D14}"/>
              </a:ext>
            </a:extLst>
          </p:cNvPr>
          <p:cNvSpPr>
            <a:spLocks noGrp="1"/>
          </p:cNvSpPr>
          <p:nvPr>
            <p:ph type="title"/>
          </p:nvPr>
        </p:nvSpPr>
        <p:spPr/>
        <p:txBody>
          <a:bodyPr/>
          <a:lstStyle/>
          <a:p>
            <a:r>
              <a:rPr lang="en-US" dirty="0"/>
              <a:t>Level 2: Repeatable</a:t>
            </a:r>
          </a:p>
        </p:txBody>
      </p:sp>
      <p:sp>
        <p:nvSpPr>
          <p:cNvPr id="3" name="Content Placeholder 2">
            <a:extLst>
              <a:ext uri="{FF2B5EF4-FFF2-40B4-BE49-F238E27FC236}">
                <a16:creationId xmlns:a16="http://schemas.microsoft.com/office/drawing/2014/main" id="{E262A104-D3B6-E507-7741-5275B3D92D11}"/>
              </a:ext>
            </a:extLst>
          </p:cNvPr>
          <p:cNvSpPr>
            <a:spLocks noGrp="1"/>
          </p:cNvSpPr>
          <p:nvPr>
            <p:ph idx="1"/>
          </p:nvPr>
        </p:nvSpPr>
        <p:spPr/>
        <p:txBody>
          <a:bodyPr/>
          <a:lstStyle/>
          <a:p>
            <a:pPr marL="0" indent="0">
              <a:buNone/>
            </a:pPr>
            <a:r>
              <a:rPr lang="en-US" dirty="0"/>
              <a:t>Repeatable is characteristic of this level of maturity that some processes are repeatable, possibly with consistent results. Process discipline is unlikely to be rigorous, but where it exists, it may help to ensure that existing processes are maintained during times of stress.</a:t>
            </a:r>
          </a:p>
        </p:txBody>
      </p:sp>
      <p:sp>
        <p:nvSpPr>
          <p:cNvPr id="4" name="Slide Number Placeholder 3">
            <a:extLst>
              <a:ext uri="{FF2B5EF4-FFF2-40B4-BE49-F238E27FC236}">
                <a16:creationId xmlns:a16="http://schemas.microsoft.com/office/drawing/2014/main" id="{567F3826-DC01-86A2-76ED-AAD5CF1589D0}"/>
              </a:ext>
            </a:extLst>
          </p:cNvPr>
          <p:cNvSpPr>
            <a:spLocks noGrp="1"/>
          </p:cNvSpPr>
          <p:nvPr>
            <p:ph type="sldNum" sz="quarter" idx="12"/>
          </p:nvPr>
        </p:nvSpPr>
        <p:spPr/>
        <p:txBody>
          <a:bodyPr/>
          <a:lstStyle/>
          <a:p>
            <a:fld id="{29AFCC15-27C9-9B47-BC0B-C32E11030AB4}" type="slidenum">
              <a:rPr lang="en-US" smtClean="0"/>
              <a:t>6</a:t>
            </a:fld>
            <a:endParaRPr lang="en-US"/>
          </a:p>
        </p:txBody>
      </p:sp>
    </p:spTree>
    <p:extLst>
      <p:ext uri="{BB962C8B-B14F-4D97-AF65-F5344CB8AC3E}">
        <p14:creationId xmlns:p14="http://schemas.microsoft.com/office/powerpoint/2010/main" val="1527943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83FF2-0352-18CD-5BEB-D9B669D494F7}"/>
              </a:ext>
            </a:extLst>
          </p:cNvPr>
          <p:cNvSpPr>
            <a:spLocks noGrp="1"/>
          </p:cNvSpPr>
          <p:nvPr>
            <p:ph type="title"/>
          </p:nvPr>
        </p:nvSpPr>
        <p:spPr/>
        <p:txBody>
          <a:bodyPr/>
          <a:lstStyle/>
          <a:p>
            <a:r>
              <a:rPr lang="en-US" dirty="0"/>
              <a:t>Level 3: Defined</a:t>
            </a:r>
          </a:p>
        </p:txBody>
      </p:sp>
      <p:sp>
        <p:nvSpPr>
          <p:cNvPr id="3" name="Content Placeholder 2">
            <a:extLst>
              <a:ext uri="{FF2B5EF4-FFF2-40B4-BE49-F238E27FC236}">
                <a16:creationId xmlns:a16="http://schemas.microsoft.com/office/drawing/2014/main" id="{A4C29E77-7143-A87B-848C-3C793FEA1F1D}"/>
              </a:ext>
            </a:extLst>
          </p:cNvPr>
          <p:cNvSpPr>
            <a:spLocks noGrp="1"/>
          </p:cNvSpPr>
          <p:nvPr>
            <p:ph idx="1"/>
          </p:nvPr>
        </p:nvSpPr>
        <p:spPr/>
        <p:txBody>
          <a:bodyPr/>
          <a:lstStyle/>
          <a:p>
            <a:pPr marL="0" indent="0">
              <a:buNone/>
            </a:pPr>
            <a:r>
              <a:rPr lang="en-US" dirty="0"/>
              <a:t>Defined is characteristic of processes at this level that there are sets of defined and documented standard processes established and subject to some degree of improvement over time. These standard processes are in place. The processes may not have been systematically or repeatedly used - sufficient for the users to become competent or the process to be validated in a range of situations. This could be considered a developmental stage - with use in a wider range of conditions and user competence development the process can develop to next level of maturity.</a:t>
            </a:r>
          </a:p>
        </p:txBody>
      </p:sp>
      <p:sp>
        <p:nvSpPr>
          <p:cNvPr id="4" name="Slide Number Placeholder 3">
            <a:extLst>
              <a:ext uri="{FF2B5EF4-FFF2-40B4-BE49-F238E27FC236}">
                <a16:creationId xmlns:a16="http://schemas.microsoft.com/office/drawing/2014/main" id="{85DF90C9-2F14-7E0F-1733-7000D9A152AB}"/>
              </a:ext>
            </a:extLst>
          </p:cNvPr>
          <p:cNvSpPr>
            <a:spLocks noGrp="1"/>
          </p:cNvSpPr>
          <p:nvPr>
            <p:ph type="sldNum" sz="quarter" idx="12"/>
          </p:nvPr>
        </p:nvSpPr>
        <p:spPr/>
        <p:txBody>
          <a:bodyPr/>
          <a:lstStyle/>
          <a:p>
            <a:fld id="{29AFCC15-27C9-9B47-BC0B-C32E11030AB4}" type="slidenum">
              <a:rPr lang="en-US" smtClean="0"/>
              <a:t>7</a:t>
            </a:fld>
            <a:endParaRPr lang="en-US"/>
          </a:p>
        </p:txBody>
      </p:sp>
    </p:spTree>
    <p:extLst>
      <p:ext uri="{BB962C8B-B14F-4D97-AF65-F5344CB8AC3E}">
        <p14:creationId xmlns:p14="http://schemas.microsoft.com/office/powerpoint/2010/main" val="2694656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27BE3-ECEC-797B-F254-98378C331333}"/>
              </a:ext>
            </a:extLst>
          </p:cNvPr>
          <p:cNvSpPr>
            <a:spLocks noGrp="1"/>
          </p:cNvSpPr>
          <p:nvPr>
            <p:ph type="title"/>
          </p:nvPr>
        </p:nvSpPr>
        <p:spPr/>
        <p:txBody>
          <a:bodyPr/>
          <a:lstStyle/>
          <a:p>
            <a:r>
              <a:rPr lang="en-US" dirty="0"/>
              <a:t>Level 4: Managed</a:t>
            </a:r>
          </a:p>
        </p:txBody>
      </p:sp>
      <p:sp>
        <p:nvSpPr>
          <p:cNvPr id="3" name="Content Placeholder 2">
            <a:extLst>
              <a:ext uri="{FF2B5EF4-FFF2-40B4-BE49-F238E27FC236}">
                <a16:creationId xmlns:a16="http://schemas.microsoft.com/office/drawing/2014/main" id="{60BD886A-6524-E318-D2A9-B5FB13A5F67F}"/>
              </a:ext>
            </a:extLst>
          </p:cNvPr>
          <p:cNvSpPr>
            <a:spLocks noGrp="1"/>
          </p:cNvSpPr>
          <p:nvPr>
            <p:ph idx="1"/>
          </p:nvPr>
        </p:nvSpPr>
        <p:spPr/>
        <p:txBody>
          <a:bodyPr>
            <a:normAutofit lnSpcReduction="10000"/>
          </a:bodyPr>
          <a:lstStyle/>
          <a:p>
            <a:pPr marL="0" indent="0">
              <a:buNone/>
            </a:pPr>
            <a:r>
              <a:rPr lang="en-US" dirty="0"/>
              <a:t>Managed is characteristic of processes at this level that, using process metrics, effective achievement of the process objectives can be evidenced across a range of operational conditions. The suitability of the process in multiple environments has been tested and the process refined and adapted. Process users have experienced the process in multiple and varied conditions, and are able to demonstrate competence. The process maturity enables adaptions to particular projects without measurable losses of quality or deviations from specifications. Process Capability is established from this level. (Example - surgeon performing an operation hundreds of times with levels of negative outcome approaching zero).</a:t>
            </a:r>
          </a:p>
        </p:txBody>
      </p:sp>
      <p:sp>
        <p:nvSpPr>
          <p:cNvPr id="4" name="Slide Number Placeholder 3">
            <a:extLst>
              <a:ext uri="{FF2B5EF4-FFF2-40B4-BE49-F238E27FC236}">
                <a16:creationId xmlns:a16="http://schemas.microsoft.com/office/drawing/2014/main" id="{75AC0145-613A-CAA9-38B9-805AC5F952FB}"/>
              </a:ext>
            </a:extLst>
          </p:cNvPr>
          <p:cNvSpPr>
            <a:spLocks noGrp="1"/>
          </p:cNvSpPr>
          <p:nvPr>
            <p:ph type="sldNum" sz="quarter" idx="12"/>
          </p:nvPr>
        </p:nvSpPr>
        <p:spPr/>
        <p:txBody>
          <a:bodyPr/>
          <a:lstStyle/>
          <a:p>
            <a:fld id="{29AFCC15-27C9-9B47-BC0B-C32E11030AB4}" type="slidenum">
              <a:rPr lang="en-US" smtClean="0"/>
              <a:t>8</a:t>
            </a:fld>
            <a:endParaRPr lang="en-US"/>
          </a:p>
        </p:txBody>
      </p:sp>
    </p:spTree>
    <p:extLst>
      <p:ext uri="{BB962C8B-B14F-4D97-AF65-F5344CB8AC3E}">
        <p14:creationId xmlns:p14="http://schemas.microsoft.com/office/powerpoint/2010/main" val="337652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04A61-34FF-C7CC-812C-7F99EACA009A}"/>
              </a:ext>
            </a:extLst>
          </p:cNvPr>
          <p:cNvSpPr>
            <a:spLocks noGrp="1"/>
          </p:cNvSpPr>
          <p:nvPr>
            <p:ph type="title"/>
          </p:nvPr>
        </p:nvSpPr>
        <p:spPr/>
        <p:txBody>
          <a:bodyPr/>
          <a:lstStyle/>
          <a:p>
            <a:r>
              <a:rPr lang="en-US" dirty="0"/>
              <a:t>Level 5: Optimized</a:t>
            </a:r>
          </a:p>
        </p:txBody>
      </p:sp>
      <p:sp>
        <p:nvSpPr>
          <p:cNvPr id="3" name="Content Placeholder 2">
            <a:extLst>
              <a:ext uri="{FF2B5EF4-FFF2-40B4-BE49-F238E27FC236}">
                <a16:creationId xmlns:a16="http://schemas.microsoft.com/office/drawing/2014/main" id="{6E6A653B-FBE9-FBC7-3527-262F3FFD380A}"/>
              </a:ext>
            </a:extLst>
          </p:cNvPr>
          <p:cNvSpPr>
            <a:spLocks noGrp="1"/>
          </p:cNvSpPr>
          <p:nvPr>
            <p:ph idx="1"/>
          </p:nvPr>
        </p:nvSpPr>
        <p:spPr/>
        <p:txBody>
          <a:bodyPr/>
          <a:lstStyle/>
          <a:p>
            <a:pPr marL="0" indent="0">
              <a:buNone/>
            </a:pPr>
            <a:r>
              <a:rPr lang="en-US" dirty="0"/>
              <a:t>Optimized is a characteristic of processes at this level that the focus is on continually improving process performance through both incremental and innovative technological changes/improvements. At maturity level 5, processes are concerned with addressing statistical common causes of process variation and changing the process (for example, to shift the mean of the process performance) to improve process performance. This would be done at the same time as maintaining the likelihood of achieving the established quantitative process-improvement objectives.</a:t>
            </a:r>
          </a:p>
        </p:txBody>
      </p:sp>
      <p:sp>
        <p:nvSpPr>
          <p:cNvPr id="4" name="Slide Number Placeholder 3">
            <a:extLst>
              <a:ext uri="{FF2B5EF4-FFF2-40B4-BE49-F238E27FC236}">
                <a16:creationId xmlns:a16="http://schemas.microsoft.com/office/drawing/2014/main" id="{5324EF28-4D3E-9A74-0552-157F2815175E}"/>
              </a:ext>
            </a:extLst>
          </p:cNvPr>
          <p:cNvSpPr>
            <a:spLocks noGrp="1"/>
          </p:cNvSpPr>
          <p:nvPr>
            <p:ph type="sldNum" sz="quarter" idx="12"/>
          </p:nvPr>
        </p:nvSpPr>
        <p:spPr/>
        <p:txBody>
          <a:bodyPr/>
          <a:lstStyle/>
          <a:p>
            <a:fld id="{29AFCC15-27C9-9B47-BC0B-C32E11030AB4}" type="slidenum">
              <a:rPr lang="en-US" smtClean="0"/>
              <a:t>9</a:t>
            </a:fld>
            <a:endParaRPr lang="en-US"/>
          </a:p>
        </p:txBody>
      </p:sp>
    </p:spTree>
    <p:extLst>
      <p:ext uri="{BB962C8B-B14F-4D97-AF65-F5344CB8AC3E}">
        <p14:creationId xmlns:p14="http://schemas.microsoft.com/office/powerpoint/2010/main" val="668898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TotalTime>
  <Words>1164</Words>
  <Application>Microsoft Macintosh PowerPoint</Application>
  <PresentationFormat>Widescreen</PresentationFormat>
  <Paragraphs>129</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AI Strategy</vt:lpstr>
      <vt:lpstr>Overview</vt:lpstr>
      <vt:lpstr>Overall Process</vt:lpstr>
      <vt:lpstr>Overview of the CMM Model</vt:lpstr>
      <vt:lpstr>Level 1: Initial Awareness</vt:lpstr>
      <vt:lpstr>Level 2: Repeatable</vt:lpstr>
      <vt:lpstr>Level 3: Defined</vt:lpstr>
      <vt:lpstr>Level 4: Managed</vt:lpstr>
      <vt:lpstr>Level 5: Optimized</vt:lpstr>
      <vt:lpstr>Level Hopping is Not Realistic</vt:lpstr>
      <vt:lpstr>Custom Strategies To Improve</vt:lpstr>
      <vt:lpstr>Level Distribution Histogram</vt:lpstr>
      <vt:lpstr>Influence Diagram Graph</vt:lpstr>
      <vt:lpstr>Assessment Methods</vt:lpstr>
      <vt:lpstr>Generating Micro-Stragegies</vt:lpstr>
      <vt:lpstr>Sample Result of a L2 to L3</vt:lpstr>
      <vt:lpstr>Challenges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Strategy</dc:title>
  <dc:creator>Dan McCreary</dc:creator>
  <cp:lastModifiedBy>Dan McCreary</cp:lastModifiedBy>
  <cp:revision>3</cp:revision>
  <dcterms:created xsi:type="dcterms:W3CDTF">2024-01-29T16:10:51Z</dcterms:created>
  <dcterms:modified xsi:type="dcterms:W3CDTF">2024-01-30T02:19:52Z</dcterms:modified>
</cp:coreProperties>
</file>