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6"/>
  </p:normalViewPr>
  <p:slideViewPr>
    <p:cSldViewPr snapToGrid="0" snapToObjects="1">
      <p:cViewPr varScale="1">
        <p:scale>
          <a:sx n="106" d="100"/>
          <a:sy n="106" d="100"/>
        </p:scale>
        <p:origin x="4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9A8CB-489D-5B47-B2EE-BF121A3EE8C1}" type="datetimeFigureOut">
              <a:rPr lang="en-US" smtClean="0"/>
              <a:t>3/9/19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C2126-092A-084B-AF5D-BBF57A67060B}" type="slidenum">
              <a:rPr lang="en-US" smtClean="0"/>
              <a:t>‹#›</a:t>
            </a:fld>
            <a:endParaRPr lang="en-US"/>
          </a:p>
        </p:txBody>
      </p:sp>
    </p:spTree>
    <p:extLst>
      <p:ext uri="{BB962C8B-B14F-4D97-AF65-F5344CB8AC3E}">
        <p14:creationId xmlns:p14="http://schemas.microsoft.com/office/powerpoint/2010/main" val="142334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ginn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0EA3C-8612-9948-B395-77401CBBBD2E}" type="datetimeFigureOut">
              <a:rPr lang="en-US" smtClean="0"/>
              <a:t>3/9/19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grpSp>
        <p:nvGrpSpPr>
          <p:cNvPr id="6" name="Group 5"/>
          <p:cNvGrpSpPr/>
          <p:nvPr userDrawn="1"/>
        </p:nvGrpSpPr>
        <p:grpSpPr>
          <a:xfrm>
            <a:off x="0" y="0"/>
            <a:ext cx="6039853" cy="6858000"/>
            <a:chOff x="0" y="0"/>
            <a:chExt cx="6039853" cy="6858000"/>
          </a:xfrm>
        </p:grpSpPr>
        <p:sp>
          <p:nvSpPr>
            <p:cNvPr id="7" name="Rounded Rectangle 6"/>
            <p:cNvSpPr/>
            <p:nvPr/>
          </p:nvSpPr>
          <p:spPr>
            <a:xfrm>
              <a:off x="0" y="0"/>
              <a:ext cx="6039853" cy="6858000"/>
            </a:xfrm>
            <a:prstGeom prst="roundRect">
              <a:avLst>
                <a:gd name="adj" fmla="val 810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144379" y="360947"/>
              <a:ext cx="5678905" cy="6186610"/>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0709" y="0"/>
              <a:ext cx="1039067" cy="369332"/>
            </a:xfrm>
            <a:prstGeom prst="rect">
              <a:avLst/>
            </a:prstGeom>
            <a:noFill/>
          </p:spPr>
          <p:txBody>
            <a:bodyPr wrap="none" rtlCol="0">
              <a:spAutoFit/>
            </a:bodyPr>
            <a:lstStyle/>
            <a:p>
              <a:r>
                <a:rPr lang="en-US" b="1" dirty="0" smtClean="0">
                  <a:solidFill>
                    <a:schemeClr val="bg1"/>
                  </a:solidFill>
                </a:rPr>
                <a:t>Beginner</a:t>
              </a:r>
              <a:endParaRPr lang="en-US" b="1" dirty="0">
                <a:solidFill>
                  <a:schemeClr val="bg1"/>
                </a:solidFill>
              </a:endParaRPr>
            </a:p>
          </p:txBody>
        </p:sp>
      </p:grpSp>
      <p:grpSp>
        <p:nvGrpSpPr>
          <p:cNvPr id="10" name="Group 9"/>
          <p:cNvGrpSpPr/>
          <p:nvPr userDrawn="1"/>
        </p:nvGrpSpPr>
        <p:grpSpPr>
          <a:xfrm>
            <a:off x="6096000" y="0"/>
            <a:ext cx="6039853" cy="6858000"/>
            <a:chOff x="0" y="0"/>
            <a:chExt cx="6039853" cy="6858000"/>
          </a:xfrm>
        </p:grpSpPr>
        <p:sp>
          <p:nvSpPr>
            <p:cNvPr id="11" name="Rounded Rectangle 10"/>
            <p:cNvSpPr/>
            <p:nvPr/>
          </p:nvSpPr>
          <p:spPr>
            <a:xfrm>
              <a:off x="0" y="0"/>
              <a:ext cx="6039853" cy="6858000"/>
            </a:xfrm>
            <a:prstGeom prst="roundRect">
              <a:avLst>
                <a:gd name="adj" fmla="val 810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44379" y="360946"/>
              <a:ext cx="5678905" cy="6186611"/>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0709" y="0"/>
              <a:ext cx="1039067" cy="369332"/>
            </a:xfrm>
            <a:prstGeom prst="rect">
              <a:avLst/>
            </a:prstGeom>
            <a:noFill/>
          </p:spPr>
          <p:txBody>
            <a:bodyPr wrap="none" rtlCol="0">
              <a:spAutoFit/>
            </a:bodyPr>
            <a:lstStyle/>
            <a:p>
              <a:r>
                <a:rPr lang="en-US" b="1" smtClean="0">
                  <a:solidFill>
                    <a:schemeClr val="bg1"/>
                  </a:solidFill>
                </a:rPr>
                <a:t>Beginner</a:t>
              </a:r>
              <a:endParaRPr lang="en-US" b="1">
                <a:solidFill>
                  <a:schemeClr val="bg1"/>
                </a:solidFill>
              </a:endParaRPr>
            </a:p>
          </p:txBody>
        </p:sp>
      </p:grpSp>
      <p:sp>
        <p:nvSpPr>
          <p:cNvPr id="14" name="TextBox 13"/>
          <p:cNvSpPr txBox="1"/>
          <p:nvPr userDrawn="1"/>
        </p:nvSpPr>
        <p:spPr>
          <a:xfrm>
            <a:off x="670537" y="6538912"/>
            <a:ext cx="4626588" cy="307777"/>
          </a:xfrm>
          <a:prstGeom prst="rect">
            <a:avLst/>
          </a:prstGeom>
          <a:noFill/>
        </p:spPr>
        <p:txBody>
          <a:bodyPr wrap="none" rtlCol="0">
            <a:spAutoFit/>
          </a:bodyPr>
          <a:lstStyle/>
          <a:p>
            <a:r>
              <a:rPr lang="en-US" sz="1400" dirty="0" err="1" smtClean="0">
                <a:solidFill>
                  <a:schemeClr val="bg1"/>
                </a:solidFill>
              </a:rPr>
              <a:t>mBlock</a:t>
            </a:r>
            <a:r>
              <a:rPr lang="en-US" sz="1400" baseline="0" dirty="0" smtClean="0">
                <a:solidFill>
                  <a:schemeClr val="bg1"/>
                </a:solidFill>
              </a:rPr>
              <a:t> Concept Cards </a:t>
            </a:r>
            <a:r>
              <a:rPr lang="mr-IN" sz="1400" baseline="0" dirty="0" smtClean="0">
                <a:solidFill>
                  <a:schemeClr val="bg1"/>
                </a:solidFill>
              </a:rPr>
              <a:t>–</a:t>
            </a:r>
            <a:r>
              <a:rPr lang="en-US" sz="1400" baseline="0" dirty="0" smtClean="0">
                <a:solidFill>
                  <a:schemeClr val="bg1"/>
                </a:solidFill>
              </a:rPr>
              <a:t> </a:t>
            </a:r>
            <a:r>
              <a:rPr lang="en-US" sz="1400" baseline="0" dirty="0" err="1" smtClean="0">
                <a:solidFill>
                  <a:schemeClr val="bg1"/>
                </a:solidFill>
              </a:rPr>
              <a:t>github</a:t>
            </a:r>
            <a:r>
              <a:rPr lang="en-US" sz="1400" baseline="0" dirty="0" smtClean="0">
                <a:solidFill>
                  <a:schemeClr val="bg1"/>
                </a:solidFill>
              </a:rPr>
              <a:t>/</a:t>
            </a:r>
            <a:r>
              <a:rPr lang="en-US" sz="1400" baseline="0" dirty="0" err="1" smtClean="0">
                <a:solidFill>
                  <a:schemeClr val="bg1"/>
                </a:solidFill>
              </a:rPr>
              <a:t>dmccreary</a:t>
            </a:r>
            <a:r>
              <a:rPr lang="en-US" sz="1400" baseline="0" dirty="0" smtClean="0">
                <a:solidFill>
                  <a:schemeClr val="bg1"/>
                </a:solidFill>
              </a:rPr>
              <a:t>/</a:t>
            </a:r>
            <a:r>
              <a:rPr lang="en-US" sz="1400" baseline="0" dirty="0" err="1" smtClean="0">
                <a:solidFill>
                  <a:schemeClr val="bg1"/>
                </a:solidFill>
              </a:rPr>
              <a:t>coderdojo</a:t>
            </a:r>
            <a:r>
              <a:rPr lang="en-US" sz="1400" baseline="0" dirty="0" smtClean="0">
                <a:solidFill>
                  <a:schemeClr val="bg1"/>
                </a:solidFill>
              </a:rPr>
              <a:t>-robots</a:t>
            </a:r>
            <a:endParaRPr lang="en-US" sz="1400" dirty="0">
              <a:solidFill>
                <a:schemeClr val="bg1"/>
              </a:solidFill>
            </a:endParaRPr>
          </a:p>
        </p:txBody>
      </p:sp>
      <p:sp>
        <p:nvSpPr>
          <p:cNvPr id="15" name="TextBox 14"/>
          <p:cNvSpPr txBox="1"/>
          <p:nvPr userDrawn="1"/>
        </p:nvSpPr>
        <p:spPr>
          <a:xfrm>
            <a:off x="6710390" y="6547557"/>
            <a:ext cx="4626588" cy="307777"/>
          </a:xfrm>
          <a:prstGeom prst="rect">
            <a:avLst/>
          </a:prstGeom>
          <a:noFill/>
        </p:spPr>
        <p:txBody>
          <a:bodyPr wrap="none" rtlCol="0">
            <a:spAutoFit/>
          </a:bodyPr>
          <a:lstStyle/>
          <a:p>
            <a:r>
              <a:rPr lang="en-US" sz="1400" dirty="0" err="1" smtClean="0">
                <a:solidFill>
                  <a:schemeClr val="bg1"/>
                </a:solidFill>
              </a:rPr>
              <a:t>mBlock</a:t>
            </a:r>
            <a:r>
              <a:rPr lang="en-US" sz="1400" baseline="0" dirty="0" smtClean="0">
                <a:solidFill>
                  <a:schemeClr val="bg1"/>
                </a:solidFill>
              </a:rPr>
              <a:t> Concept Cards </a:t>
            </a:r>
            <a:r>
              <a:rPr lang="mr-IN" sz="1400" baseline="0" dirty="0" smtClean="0">
                <a:solidFill>
                  <a:schemeClr val="bg1"/>
                </a:solidFill>
              </a:rPr>
              <a:t>–</a:t>
            </a:r>
            <a:r>
              <a:rPr lang="en-US" sz="1400" baseline="0" dirty="0" smtClean="0">
                <a:solidFill>
                  <a:schemeClr val="bg1"/>
                </a:solidFill>
              </a:rPr>
              <a:t> </a:t>
            </a:r>
            <a:r>
              <a:rPr lang="en-US" sz="1400" baseline="0" dirty="0" err="1" smtClean="0">
                <a:solidFill>
                  <a:schemeClr val="bg1"/>
                </a:solidFill>
              </a:rPr>
              <a:t>github</a:t>
            </a:r>
            <a:r>
              <a:rPr lang="en-US" sz="1400" baseline="0" dirty="0" smtClean="0">
                <a:solidFill>
                  <a:schemeClr val="bg1"/>
                </a:solidFill>
              </a:rPr>
              <a:t>/</a:t>
            </a:r>
            <a:r>
              <a:rPr lang="en-US" sz="1400" baseline="0" dirty="0" err="1" smtClean="0">
                <a:solidFill>
                  <a:schemeClr val="bg1"/>
                </a:solidFill>
              </a:rPr>
              <a:t>dmccreary</a:t>
            </a:r>
            <a:r>
              <a:rPr lang="en-US" sz="1400" baseline="0" dirty="0" smtClean="0">
                <a:solidFill>
                  <a:schemeClr val="bg1"/>
                </a:solidFill>
              </a:rPr>
              <a:t>/</a:t>
            </a:r>
            <a:r>
              <a:rPr lang="en-US" sz="1400" baseline="0" dirty="0" err="1" smtClean="0">
                <a:solidFill>
                  <a:schemeClr val="bg1"/>
                </a:solidFill>
              </a:rPr>
              <a:t>coderdojo</a:t>
            </a:r>
            <a:r>
              <a:rPr lang="en-US" sz="1400" baseline="0" dirty="0" smtClean="0">
                <a:solidFill>
                  <a:schemeClr val="bg1"/>
                </a:solidFill>
              </a:rPr>
              <a:t>-robots</a:t>
            </a:r>
            <a:endParaRPr lang="en-US" sz="1400" dirty="0">
              <a:solidFill>
                <a:schemeClr val="bg1"/>
              </a:solidFill>
            </a:endParaRPr>
          </a:p>
        </p:txBody>
      </p:sp>
    </p:spTree>
    <p:extLst>
      <p:ext uri="{BB962C8B-B14F-4D97-AF65-F5344CB8AC3E}">
        <p14:creationId xmlns:p14="http://schemas.microsoft.com/office/powerpoint/2010/main" val="140516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0EA3C-8612-9948-B395-77401CBBBD2E}"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78104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60EA3C-8612-9948-B395-77401CBBBD2E}"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15514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0EA3C-8612-9948-B395-77401CBBBD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449422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0EA3C-8612-9948-B395-77401CBBBD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73575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vance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60EA3C-8612-9948-B395-77401CBBBD2E}" type="datetimeFigureOut">
              <a:rPr lang="en-US" smtClean="0"/>
              <a:t>3/9/19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grpSp>
        <p:nvGrpSpPr>
          <p:cNvPr id="6" name="Group 5"/>
          <p:cNvGrpSpPr/>
          <p:nvPr userDrawn="1"/>
        </p:nvGrpSpPr>
        <p:grpSpPr>
          <a:xfrm>
            <a:off x="0" y="0"/>
            <a:ext cx="6039853" cy="6858000"/>
            <a:chOff x="0" y="0"/>
            <a:chExt cx="6039853" cy="6858000"/>
          </a:xfrm>
        </p:grpSpPr>
        <p:sp>
          <p:nvSpPr>
            <p:cNvPr id="7" name="Rounded Rectangle 6"/>
            <p:cNvSpPr/>
            <p:nvPr/>
          </p:nvSpPr>
          <p:spPr>
            <a:xfrm>
              <a:off x="0" y="0"/>
              <a:ext cx="6039853" cy="6858000"/>
            </a:xfrm>
            <a:prstGeom prst="roundRect">
              <a:avLst>
                <a:gd name="adj" fmla="val 81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144379" y="360947"/>
              <a:ext cx="5678905" cy="6186610"/>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0709" y="0"/>
              <a:ext cx="1125629" cy="369332"/>
            </a:xfrm>
            <a:prstGeom prst="rect">
              <a:avLst/>
            </a:prstGeom>
            <a:noFill/>
          </p:spPr>
          <p:txBody>
            <a:bodyPr wrap="none" rtlCol="0">
              <a:spAutoFit/>
            </a:bodyPr>
            <a:lstStyle/>
            <a:p>
              <a:r>
                <a:rPr lang="en-US" b="1" dirty="0" smtClean="0">
                  <a:solidFill>
                    <a:schemeClr val="bg1"/>
                  </a:solidFill>
                </a:rPr>
                <a:t>Advanced</a:t>
              </a:r>
              <a:endParaRPr lang="en-US" b="1" dirty="0">
                <a:solidFill>
                  <a:schemeClr val="bg1"/>
                </a:solidFill>
              </a:endParaRPr>
            </a:p>
          </p:txBody>
        </p:sp>
      </p:grpSp>
      <p:grpSp>
        <p:nvGrpSpPr>
          <p:cNvPr id="10" name="Group 9"/>
          <p:cNvGrpSpPr/>
          <p:nvPr userDrawn="1"/>
        </p:nvGrpSpPr>
        <p:grpSpPr>
          <a:xfrm>
            <a:off x="6096000" y="0"/>
            <a:ext cx="6039853" cy="6858000"/>
            <a:chOff x="0" y="0"/>
            <a:chExt cx="6039853" cy="6858000"/>
          </a:xfrm>
        </p:grpSpPr>
        <p:sp>
          <p:nvSpPr>
            <p:cNvPr id="11" name="Rounded Rectangle 10"/>
            <p:cNvSpPr/>
            <p:nvPr/>
          </p:nvSpPr>
          <p:spPr>
            <a:xfrm>
              <a:off x="0" y="0"/>
              <a:ext cx="6039853" cy="6858000"/>
            </a:xfrm>
            <a:prstGeom prst="roundRect">
              <a:avLst>
                <a:gd name="adj" fmla="val 810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44379" y="360946"/>
              <a:ext cx="5678905" cy="6186611"/>
            </a:xfrm>
            <a:prstGeom prst="roundRect">
              <a:avLst>
                <a:gd name="adj" fmla="val 94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0709" y="0"/>
              <a:ext cx="1125629" cy="369332"/>
            </a:xfrm>
            <a:prstGeom prst="rect">
              <a:avLst/>
            </a:prstGeom>
            <a:noFill/>
          </p:spPr>
          <p:txBody>
            <a:bodyPr wrap="none" rtlCol="0">
              <a:spAutoFit/>
            </a:bodyPr>
            <a:lstStyle/>
            <a:p>
              <a:r>
                <a:rPr lang="en-US" b="1" dirty="0" smtClean="0">
                  <a:solidFill>
                    <a:schemeClr val="bg1"/>
                  </a:solidFill>
                </a:rPr>
                <a:t>Advanced</a:t>
              </a:r>
              <a:endParaRPr lang="en-US" b="1" dirty="0">
                <a:solidFill>
                  <a:schemeClr val="bg1"/>
                </a:solidFill>
              </a:endParaRPr>
            </a:p>
          </p:txBody>
        </p:sp>
      </p:grpSp>
      <p:sp>
        <p:nvSpPr>
          <p:cNvPr id="14" name="TextBox 13"/>
          <p:cNvSpPr txBox="1"/>
          <p:nvPr userDrawn="1"/>
        </p:nvSpPr>
        <p:spPr>
          <a:xfrm>
            <a:off x="670537" y="6538912"/>
            <a:ext cx="4626588" cy="307777"/>
          </a:xfrm>
          <a:prstGeom prst="rect">
            <a:avLst/>
          </a:prstGeom>
          <a:noFill/>
        </p:spPr>
        <p:txBody>
          <a:bodyPr wrap="none" rtlCol="0">
            <a:spAutoFit/>
          </a:bodyPr>
          <a:lstStyle/>
          <a:p>
            <a:r>
              <a:rPr lang="en-US" sz="1400" dirty="0" err="1" smtClean="0">
                <a:solidFill>
                  <a:schemeClr val="bg1"/>
                </a:solidFill>
              </a:rPr>
              <a:t>mBlock</a:t>
            </a:r>
            <a:r>
              <a:rPr lang="en-US" sz="1400" baseline="0" dirty="0" smtClean="0">
                <a:solidFill>
                  <a:schemeClr val="bg1"/>
                </a:solidFill>
              </a:rPr>
              <a:t> Concept Cards </a:t>
            </a:r>
            <a:r>
              <a:rPr lang="mr-IN" sz="1400" baseline="0" dirty="0" smtClean="0">
                <a:solidFill>
                  <a:schemeClr val="bg1"/>
                </a:solidFill>
              </a:rPr>
              <a:t>–</a:t>
            </a:r>
            <a:r>
              <a:rPr lang="en-US" sz="1400" baseline="0" dirty="0" smtClean="0">
                <a:solidFill>
                  <a:schemeClr val="bg1"/>
                </a:solidFill>
              </a:rPr>
              <a:t> </a:t>
            </a:r>
            <a:r>
              <a:rPr lang="en-US" sz="1400" baseline="0" dirty="0" err="1" smtClean="0">
                <a:solidFill>
                  <a:schemeClr val="bg1"/>
                </a:solidFill>
              </a:rPr>
              <a:t>github</a:t>
            </a:r>
            <a:r>
              <a:rPr lang="en-US" sz="1400" baseline="0" dirty="0" smtClean="0">
                <a:solidFill>
                  <a:schemeClr val="bg1"/>
                </a:solidFill>
              </a:rPr>
              <a:t>/</a:t>
            </a:r>
            <a:r>
              <a:rPr lang="en-US" sz="1400" baseline="0" dirty="0" err="1" smtClean="0">
                <a:solidFill>
                  <a:schemeClr val="bg1"/>
                </a:solidFill>
              </a:rPr>
              <a:t>dmccreary</a:t>
            </a:r>
            <a:r>
              <a:rPr lang="en-US" sz="1400" baseline="0" dirty="0" smtClean="0">
                <a:solidFill>
                  <a:schemeClr val="bg1"/>
                </a:solidFill>
              </a:rPr>
              <a:t>/</a:t>
            </a:r>
            <a:r>
              <a:rPr lang="en-US" sz="1400" baseline="0" dirty="0" err="1" smtClean="0">
                <a:solidFill>
                  <a:schemeClr val="bg1"/>
                </a:solidFill>
              </a:rPr>
              <a:t>coderdojo</a:t>
            </a:r>
            <a:r>
              <a:rPr lang="en-US" sz="1400" baseline="0" dirty="0" smtClean="0">
                <a:solidFill>
                  <a:schemeClr val="bg1"/>
                </a:solidFill>
              </a:rPr>
              <a:t>-robots</a:t>
            </a:r>
            <a:endParaRPr lang="en-US" sz="1400" dirty="0">
              <a:solidFill>
                <a:schemeClr val="bg1"/>
              </a:solidFill>
            </a:endParaRPr>
          </a:p>
        </p:txBody>
      </p:sp>
      <p:sp>
        <p:nvSpPr>
          <p:cNvPr id="15" name="TextBox 14"/>
          <p:cNvSpPr txBox="1"/>
          <p:nvPr userDrawn="1"/>
        </p:nvSpPr>
        <p:spPr>
          <a:xfrm>
            <a:off x="6710390" y="6547557"/>
            <a:ext cx="4626588" cy="307777"/>
          </a:xfrm>
          <a:prstGeom prst="rect">
            <a:avLst/>
          </a:prstGeom>
          <a:noFill/>
        </p:spPr>
        <p:txBody>
          <a:bodyPr wrap="none" rtlCol="0">
            <a:spAutoFit/>
          </a:bodyPr>
          <a:lstStyle/>
          <a:p>
            <a:r>
              <a:rPr lang="en-US" sz="1400" dirty="0" err="1" smtClean="0">
                <a:solidFill>
                  <a:schemeClr val="bg1"/>
                </a:solidFill>
              </a:rPr>
              <a:t>mBlock</a:t>
            </a:r>
            <a:r>
              <a:rPr lang="en-US" sz="1400" baseline="0" dirty="0" smtClean="0">
                <a:solidFill>
                  <a:schemeClr val="bg1"/>
                </a:solidFill>
              </a:rPr>
              <a:t> Concept Cards </a:t>
            </a:r>
            <a:r>
              <a:rPr lang="mr-IN" sz="1400" baseline="0" dirty="0" smtClean="0">
                <a:solidFill>
                  <a:schemeClr val="bg1"/>
                </a:solidFill>
              </a:rPr>
              <a:t>–</a:t>
            </a:r>
            <a:r>
              <a:rPr lang="en-US" sz="1400" baseline="0" dirty="0" smtClean="0">
                <a:solidFill>
                  <a:schemeClr val="bg1"/>
                </a:solidFill>
              </a:rPr>
              <a:t> </a:t>
            </a:r>
            <a:r>
              <a:rPr lang="en-US" sz="1400" baseline="0" dirty="0" err="1" smtClean="0">
                <a:solidFill>
                  <a:schemeClr val="bg1"/>
                </a:solidFill>
              </a:rPr>
              <a:t>github</a:t>
            </a:r>
            <a:r>
              <a:rPr lang="en-US" sz="1400" baseline="0" dirty="0" smtClean="0">
                <a:solidFill>
                  <a:schemeClr val="bg1"/>
                </a:solidFill>
              </a:rPr>
              <a:t>/</a:t>
            </a:r>
            <a:r>
              <a:rPr lang="en-US" sz="1400" baseline="0" dirty="0" err="1" smtClean="0">
                <a:solidFill>
                  <a:schemeClr val="bg1"/>
                </a:solidFill>
              </a:rPr>
              <a:t>dmccreary</a:t>
            </a:r>
            <a:r>
              <a:rPr lang="en-US" sz="1400" baseline="0" dirty="0" smtClean="0">
                <a:solidFill>
                  <a:schemeClr val="bg1"/>
                </a:solidFill>
              </a:rPr>
              <a:t>/</a:t>
            </a:r>
            <a:r>
              <a:rPr lang="en-US" sz="1400" baseline="0" dirty="0" err="1" smtClean="0">
                <a:solidFill>
                  <a:schemeClr val="bg1"/>
                </a:solidFill>
              </a:rPr>
              <a:t>coderdojo</a:t>
            </a:r>
            <a:r>
              <a:rPr lang="en-US" sz="1400" baseline="0" dirty="0" smtClean="0">
                <a:solidFill>
                  <a:schemeClr val="bg1"/>
                </a:solidFill>
              </a:rPr>
              <a:t>-robots</a:t>
            </a:r>
            <a:endParaRPr lang="en-US" sz="14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60EA3C-8612-9948-B395-77401CBBBD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159668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60EA3C-8612-9948-B395-77401CBBBD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53640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60EA3C-8612-9948-B395-77401CBBBD2E}"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18403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60EA3C-8612-9948-B395-77401CBBBD2E}"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62379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60EA3C-8612-9948-B395-77401CBBBD2E}" type="datetimeFigureOut">
              <a:rPr lang="en-US" smtClean="0"/>
              <a:t>3/9/19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5808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60EA3C-8612-9948-B395-77401CBBBD2E}" type="datetimeFigureOut">
              <a:rPr lang="en-US" smtClean="0"/>
              <a:t>3/9/19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133765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0EA3C-8612-9948-B395-77401CBBBD2E}" type="datetimeFigureOut">
              <a:rPr lang="en-US" smtClean="0"/>
              <a:t>3/9/19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40811-3455-8245-82E4-D200A609A2BD}" type="slidenum">
              <a:rPr lang="en-US" smtClean="0"/>
              <a:t>‹#›</a:t>
            </a:fld>
            <a:endParaRPr lang="en-US"/>
          </a:p>
        </p:txBody>
      </p:sp>
    </p:spTree>
    <p:extLst>
      <p:ext uri="{BB962C8B-B14F-4D97-AF65-F5344CB8AC3E}">
        <p14:creationId xmlns:p14="http://schemas.microsoft.com/office/powerpoint/2010/main" val="271343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0EA3C-8612-9948-B395-77401CBBBD2E}" type="datetimeFigureOut">
              <a:rPr lang="en-US" smtClean="0"/>
              <a:t>3/9/19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40811-3455-8245-82E4-D200A609A2BD}" type="slidenum">
              <a:rPr lang="en-US" smtClean="0"/>
              <a:t>‹#›</a:t>
            </a:fld>
            <a:endParaRPr lang="en-US"/>
          </a:p>
        </p:txBody>
      </p:sp>
    </p:spTree>
    <p:extLst>
      <p:ext uri="{BB962C8B-B14F-4D97-AF65-F5344CB8AC3E}">
        <p14:creationId xmlns:p14="http://schemas.microsoft.com/office/powerpoint/2010/main" val="40807472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2986" y="1303500"/>
            <a:ext cx="4330700" cy="2032000"/>
          </a:xfrm>
          <a:prstGeom prst="rect">
            <a:avLst/>
          </a:prstGeom>
        </p:spPr>
      </p:pic>
      <p:sp>
        <p:nvSpPr>
          <p:cNvPr id="5" name="TextBox 4"/>
          <p:cNvSpPr txBox="1"/>
          <p:nvPr/>
        </p:nvSpPr>
        <p:spPr>
          <a:xfrm>
            <a:off x="922986" y="3455817"/>
            <a:ext cx="4483434" cy="1754326"/>
          </a:xfrm>
          <a:prstGeom prst="rect">
            <a:avLst/>
          </a:prstGeom>
          <a:noFill/>
        </p:spPr>
        <p:txBody>
          <a:bodyPr wrap="square" rtlCol="0">
            <a:spAutoFit/>
          </a:bodyPr>
          <a:lstStyle/>
          <a:p>
            <a:r>
              <a:rPr lang="en-US" dirty="0" smtClean="0"/>
              <a:t>The on board LED will turn green when you press the space bar.  Note the yellow flash that indicates the event happened.  The “o” key will turn the LED off.</a:t>
            </a:r>
          </a:p>
          <a:p>
            <a:endParaRPr lang="en-US" dirty="0"/>
          </a:p>
          <a:p>
            <a:r>
              <a:rPr lang="en-US" dirty="0" smtClean="0"/>
              <a:t>Can you chance the color?</a:t>
            </a:r>
            <a:endParaRPr lang="en-US" dirty="0"/>
          </a:p>
        </p:txBody>
      </p:sp>
      <p:sp>
        <p:nvSpPr>
          <p:cNvPr id="14" name="TextBox 13"/>
          <p:cNvSpPr txBox="1"/>
          <p:nvPr/>
        </p:nvSpPr>
        <p:spPr>
          <a:xfrm>
            <a:off x="2111081" y="689344"/>
            <a:ext cx="1977849" cy="369332"/>
          </a:xfrm>
          <a:prstGeom prst="rect">
            <a:avLst/>
          </a:prstGeom>
          <a:noFill/>
        </p:spPr>
        <p:txBody>
          <a:bodyPr wrap="none" rtlCol="0">
            <a:spAutoFit/>
          </a:bodyPr>
          <a:lstStyle/>
          <a:p>
            <a:r>
              <a:rPr lang="en-US" b="1" smtClean="0"/>
              <a:t>Lab 1: Turn </a:t>
            </a:r>
            <a:r>
              <a:rPr lang="en-US" b="1" dirty="0" smtClean="0"/>
              <a:t>LED On</a:t>
            </a:r>
            <a:endParaRPr lang="en-US" b="1" dirty="0"/>
          </a:p>
        </p:txBody>
      </p:sp>
      <p:sp>
        <p:nvSpPr>
          <p:cNvPr id="15" name="TextBox 14"/>
          <p:cNvSpPr txBox="1"/>
          <p:nvPr/>
        </p:nvSpPr>
        <p:spPr>
          <a:xfrm>
            <a:off x="7713276" y="689344"/>
            <a:ext cx="2820003" cy="369332"/>
          </a:xfrm>
          <a:prstGeom prst="rect">
            <a:avLst/>
          </a:prstGeom>
          <a:noFill/>
        </p:spPr>
        <p:txBody>
          <a:bodyPr wrap="none" rtlCol="0">
            <a:spAutoFit/>
          </a:bodyPr>
          <a:lstStyle/>
          <a:p>
            <a:r>
              <a:rPr lang="en-US" b="1" smtClean="0"/>
              <a:t>Lab 2: Flash </a:t>
            </a:r>
            <a:r>
              <a:rPr lang="en-US" b="1" dirty="0" smtClean="0"/>
              <a:t>LED (Blink Lab) </a:t>
            </a:r>
            <a:endParaRPr lang="en-US" b="1" dirty="0"/>
          </a:p>
        </p:txBody>
      </p:sp>
      <p:pic>
        <p:nvPicPr>
          <p:cNvPr id="16" name="Picture 15"/>
          <p:cNvPicPr>
            <a:picLocks noChangeAspect="1"/>
          </p:cNvPicPr>
          <p:nvPr/>
        </p:nvPicPr>
        <p:blipFill>
          <a:blip r:embed="rId3"/>
          <a:stretch>
            <a:fillRect/>
          </a:stretch>
        </p:blipFill>
        <p:spPr>
          <a:xfrm>
            <a:off x="7201050" y="1303500"/>
            <a:ext cx="3579057" cy="1920963"/>
          </a:xfrm>
          <a:prstGeom prst="rect">
            <a:avLst/>
          </a:prstGeom>
        </p:spPr>
      </p:pic>
      <p:sp>
        <p:nvSpPr>
          <p:cNvPr id="17" name="TextBox 16"/>
          <p:cNvSpPr txBox="1"/>
          <p:nvPr/>
        </p:nvSpPr>
        <p:spPr>
          <a:xfrm>
            <a:off x="6858317" y="3469287"/>
            <a:ext cx="4483434" cy="2862322"/>
          </a:xfrm>
          <a:prstGeom prst="rect">
            <a:avLst/>
          </a:prstGeom>
          <a:noFill/>
        </p:spPr>
        <p:txBody>
          <a:bodyPr wrap="square" rtlCol="0">
            <a:spAutoFit/>
          </a:bodyPr>
          <a:lstStyle/>
          <a:p>
            <a:r>
              <a:rPr lang="en-US" dirty="0" smtClean="0"/>
              <a:t>The on board LED will flash green when you press the space bar. </a:t>
            </a:r>
          </a:p>
          <a:p>
            <a:endParaRPr lang="en-US" dirty="0"/>
          </a:p>
          <a:p>
            <a:r>
              <a:rPr lang="en-US" dirty="0" smtClean="0"/>
              <a:t>Can you chance the speed that the LED flashes?  Note that the wait can contain a decimal value like 0.1 or 0.05.</a:t>
            </a:r>
          </a:p>
          <a:p>
            <a:endParaRPr lang="en-US" dirty="0"/>
          </a:p>
          <a:p>
            <a:r>
              <a:rPr lang="en-US" dirty="0" smtClean="0"/>
              <a:t>Advanced </a:t>
            </a:r>
            <a:r>
              <a:rPr lang="mr-IN" dirty="0" smtClean="0"/>
              <a:t>–</a:t>
            </a:r>
            <a:r>
              <a:rPr lang="en-US" dirty="0" smtClean="0"/>
              <a:t> why is there a limit on how fast the LEDs flash? (hint </a:t>
            </a:r>
            <a:r>
              <a:rPr lang="mr-IN" dirty="0" smtClean="0"/>
              <a:t>–</a:t>
            </a:r>
            <a:r>
              <a:rPr lang="en-US" dirty="0" smtClean="0"/>
              <a:t> is the command stream is a limiting factor)</a:t>
            </a:r>
            <a:endParaRPr lang="en-US" dirty="0"/>
          </a:p>
        </p:txBody>
      </p:sp>
    </p:spTree>
    <p:extLst>
      <p:ext uri="{BB962C8B-B14F-4D97-AF65-F5344CB8AC3E}">
        <p14:creationId xmlns:p14="http://schemas.microsoft.com/office/powerpoint/2010/main" val="57937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440" y="4144629"/>
            <a:ext cx="4483434" cy="923330"/>
          </a:xfrm>
          <a:prstGeom prst="rect">
            <a:avLst/>
          </a:prstGeom>
          <a:noFill/>
        </p:spPr>
        <p:txBody>
          <a:bodyPr wrap="square" rtlCol="0">
            <a:spAutoFit/>
          </a:bodyPr>
          <a:lstStyle/>
          <a:p>
            <a:r>
              <a:rPr lang="en-US" dirty="0" smtClean="0"/>
              <a:t>We can change just the right or left LEDs.  Can you make both turn red, then the left green, then the right blue? </a:t>
            </a:r>
            <a:endParaRPr lang="en-US" dirty="0"/>
          </a:p>
        </p:txBody>
      </p:sp>
      <p:sp>
        <p:nvSpPr>
          <p:cNvPr id="14" name="TextBox 13"/>
          <p:cNvSpPr txBox="1"/>
          <p:nvPr/>
        </p:nvSpPr>
        <p:spPr>
          <a:xfrm>
            <a:off x="1722324" y="812099"/>
            <a:ext cx="2635209" cy="369332"/>
          </a:xfrm>
          <a:prstGeom prst="rect">
            <a:avLst/>
          </a:prstGeom>
          <a:noFill/>
        </p:spPr>
        <p:txBody>
          <a:bodyPr wrap="none" rtlCol="0">
            <a:spAutoFit/>
          </a:bodyPr>
          <a:lstStyle/>
          <a:p>
            <a:r>
              <a:rPr lang="en-US" b="1" smtClean="0"/>
              <a:t>Lab 3: Left and Right LEDs</a:t>
            </a:r>
            <a:endParaRPr lang="en-US" b="1" dirty="0"/>
          </a:p>
        </p:txBody>
      </p:sp>
      <p:sp>
        <p:nvSpPr>
          <p:cNvPr id="15" name="TextBox 14"/>
          <p:cNvSpPr txBox="1"/>
          <p:nvPr/>
        </p:nvSpPr>
        <p:spPr>
          <a:xfrm>
            <a:off x="7913650" y="812099"/>
            <a:ext cx="2372765" cy="369332"/>
          </a:xfrm>
          <a:prstGeom prst="rect">
            <a:avLst/>
          </a:prstGeom>
          <a:noFill/>
        </p:spPr>
        <p:txBody>
          <a:bodyPr wrap="none" rtlCol="0">
            <a:spAutoFit/>
          </a:bodyPr>
          <a:lstStyle/>
          <a:p>
            <a:r>
              <a:rPr lang="en-US" b="1" smtClean="0"/>
              <a:t>Lab 4: Conditional </a:t>
            </a:r>
            <a:r>
              <a:rPr lang="en-US" b="1" dirty="0" smtClean="0"/>
              <a:t>Ping</a:t>
            </a:r>
            <a:endParaRPr lang="en-US" b="1" dirty="0"/>
          </a:p>
        </p:txBody>
      </p:sp>
      <p:sp>
        <p:nvSpPr>
          <p:cNvPr id="17" name="TextBox 16"/>
          <p:cNvSpPr txBox="1"/>
          <p:nvPr/>
        </p:nvSpPr>
        <p:spPr>
          <a:xfrm>
            <a:off x="6858316" y="4006129"/>
            <a:ext cx="4483434" cy="2031325"/>
          </a:xfrm>
          <a:prstGeom prst="rect">
            <a:avLst/>
          </a:prstGeom>
          <a:noFill/>
        </p:spPr>
        <p:txBody>
          <a:bodyPr wrap="square" rtlCol="0">
            <a:spAutoFit/>
          </a:bodyPr>
          <a:lstStyle/>
          <a:p>
            <a:r>
              <a:rPr lang="en-US" dirty="0" smtClean="0"/>
              <a:t>Robots can sense the world around them and then change their behavior.  Can you make the color change based on what is in front of the robot?</a:t>
            </a:r>
          </a:p>
          <a:p>
            <a:endParaRPr lang="en-US" dirty="0"/>
          </a:p>
          <a:p>
            <a:r>
              <a:rPr lang="en-US" dirty="0" smtClean="0"/>
              <a:t>How is this lab like a stoplight?  What does green show?</a:t>
            </a:r>
            <a:endParaRPr lang="en-US" dirty="0"/>
          </a:p>
        </p:txBody>
      </p:sp>
      <p:pic>
        <p:nvPicPr>
          <p:cNvPr id="2" name="Picture 1"/>
          <p:cNvPicPr>
            <a:picLocks noChangeAspect="1"/>
          </p:cNvPicPr>
          <p:nvPr/>
        </p:nvPicPr>
        <p:blipFill>
          <a:blip r:embed="rId2"/>
          <a:stretch>
            <a:fillRect/>
          </a:stretch>
        </p:blipFill>
        <p:spPr>
          <a:xfrm>
            <a:off x="797760" y="1429418"/>
            <a:ext cx="4002840" cy="2467224"/>
          </a:xfrm>
          <a:prstGeom prst="rect">
            <a:avLst/>
          </a:prstGeom>
        </p:spPr>
      </p:pic>
      <p:pic>
        <p:nvPicPr>
          <p:cNvPr id="6" name="Picture 5"/>
          <p:cNvPicPr>
            <a:picLocks noChangeAspect="1"/>
          </p:cNvPicPr>
          <p:nvPr/>
        </p:nvPicPr>
        <p:blipFill>
          <a:blip r:embed="rId3"/>
          <a:stretch>
            <a:fillRect/>
          </a:stretch>
        </p:blipFill>
        <p:spPr>
          <a:xfrm>
            <a:off x="6978632" y="1429418"/>
            <a:ext cx="4036714" cy="2240214"/>
          </a:xfrm>
          <a:prstGeom prst="rect">
            <a:avLst/>
          </a:prstGeom>
        </p:spPr>
      </p:pic>
    </p:spTree>
    <p:extLst>
      <p:ext uri="{BB962C8B-B14F-4D97-AF65-F5344CB8AC3E}">
        <p14:creationId xmlns:p14="http://schemas.microsoft.com/office/powerpoint/2010/main" val="205978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440" y="4144629"/>
            <a:ext cx="4483434" cy="1477328"/>
          </a:xfrm>
          <a:prstGeom prst="rect">
            <a:avLst/>
          </a:prstGeom>
          <a:noFill/>
        </p:spPr>
        <p:txBody>
          <a:bodyPr wrap="square" rtlCol="0">
            <a:spAutoFit/>
          </a:bodyPr>
          <a:lstStyle/>
          <a:p>
            <a:r>
              <a:rPr lang="en-US" dirty="0" smtClean="0"/>
              <a:t>Green means there is nothing in front of us.  It means go forward.  But then block is detecting an obstacle in from of us.  Lets turn the different LEDs on to show that we need to turn to avoid a crash!</a:t>
            </a:r>
            <a:endParaRPr lang="en-US" dirty="0"/>
          </a:p>
        </p:txBody>
      </p:sp>
      <p:sp>
        <p:nvSpPr>
          <p:cNvPr id="14" name="TextBox 13"/>
          <p:cNvSpPr txBox="1"/>
          <p:nvPr/>
        </p:nvSpPr>
        <p:spPr>
          <a:xfrm>
            <a:off x="1687348" y="815389"/>
            <a:ext cx="2485617" cy="369332"/>
          </a:xfrm>
          <a:prstGeom prst="rect">
            <a:avLst/>
          </a:prstGeom>
          <a:noFill/>
        </p:spPr>
        <p:txBody>
          <a:bodyPr wrap="none" rtlCol="0">
            <a:spAutoFit/>
          </a:bodyPr>
          <a:lstStyle/>
          <a:p>
            <a:r>
              <a:rPr lang="en-US" b="1" smtClean="0"/>
              <a:t>Lab 5: Green </a:t>
            </a:r>
            <a:r>
              <a:rPr lang="en-US" b="1" dirty="0" smtClean="0"/>
              <a:t>Means Go!</a:t>
            </a:r>
            <a:endParaRPr lang="en-US" b="1" dirty="0"/>
          </a:p>
        </p:txBody>
      </p:sp>
      <p:sp>
        <p:nvSpPr>
          <p:cNvPr id="15" name="TextBox 14"/>
          <p:cNvSpPr txBox="1"/>
          <p:nvPr/>
        </p:nvSpPr>
        <p:spPr>
          <a:xfrm>
            <a:off x="8021718" y="681543"/>
            <a:ext cx="2296013" cy="369332"/>
          </a:xfrm>
          <a:prstGeom prst="rect">
            <a:avLst/>
          </a:prstGeom>
          <a:noFill/>
        </p:spPr>
        <p:txBody>
          <a:bodyPr wrap="none" rtlCol="0">
            <a:spAutoFit/>
          </a:bodyPr>
          <a:lstStyle/>
          <a:p>
            <a:r>
              <a:rPr lang="en-US" b="1" smtClean="0"/>
              <a:t>Lab 6: Rainbow </a:t>
            </a:r>
            <a:r>
              <a:rPr lang="en-US" b="1" dirty="0" smtClean="0"/>
              <a:t>Colors</a:t>
            </a:r>
            <a:endParaRPr lang="en-US" b="1" dirty="0"/>
          </a:p>
        </p:txBody>
      </p:sp>
      <p:pic>
        <p:nvPicPr>
          <p:cNvPr id="4" name="Picture 3"/>
          <p:cNvPicPr>
            <a:picLocks noChangeAspect="1"/>
          </p:cNvPicPr>
          <p:nvPr/>
        </p:nvPicPr>
        <p:blipFill>
          <a:blip r:embed="rId2"/>
          <a:stretch>
            <a:fillRect/>
          </a:stretch>
        </p:blipFill>
        <p:spPr>
          <a:xfrm>
            <a:off x="899361" y="1446797"/>
            <a:ext cx="3774668" cy="2066424"/>
          </a:xfrm>
          <a:prstGeom prst="rect">
            <a:avLst/>
          </a:prstGeom>
        </p:spPr>
      </p:pic>
      <p:pic>
        <p:nvPicPr>
          <p:cNvPr id="6" name="Picture 5"/>
          <p:cNvPicPr>
            <a:picLocks noChangeAspect="1"/>
          </p:cNvPicPr>
          <p:nvPr/>
        </p:nvPicPr>
        <p:blipFill>
          <a:blip r:embed="rId3"/>
          <a:stretch>
            <a:fillRect/>
          </a:stretch>
        </p:blipFill>
        <p:spPr>
          <a:xfrm>
            <a:off x="6661308" y="1285871"/>
            <a:ext cx="5016834" cy="2388275"/>
          </a:xfrm>
          <a:prstGeom prst="rect">
            <a:avLst/>
          </a:prstGeom>
        </p:spPr>
      </p:pic>
      <p:sp>
        <p:nvSpPr>
          <p:cNvPr id="10" name="TextBox 9"/>
          <p:cNvSpPr txBox="1"/>
          <p:nvPr/>
        </p:nvSpPr>
        <p:spPr>
          <a:xfrm>
            <a:off x="6928008" y="3909142"/>
            <a:ext cx="4483434" cy="2585323"/>
          </a:xfrm>
          <a:prstGeom prst="rect">
            <a:avLst/>
          </a:prstGeom>
          <a:noFill/>
        </p:spPr>
        <p:txBody>
          <a:bodyPr wrap="square" rtlCol="0">
            <a:spAutoFit/>
          </a:bodyPr>
          <a:lstStyle/>
          <a:p>
            <a:r>
              <a:rPr lang="en-US" dirty="0" smtClean="0"/>
              <a:t>What if you wanted your distance to change the color to more than two colors?  Here is an example that uses the and block to test if the sensor is within a range.</a:t>
            </a:r>
          </a:p>
          <a:p>
            <a:endParaRPr lang="en-US" dirty="0"/>
          </a:p>
          <a:p>
            <a:r>
              <a:rPr lang="en-US" dirty="0" smtClean="0"/>
              <a:t>Hint: to write this faster, use the duplicate (right click) to copy the if/then block.</a:t>
            </a:r>
          </a:p>
          <a:p>
            <a:endParaRPr lang="en-US" dirty="0"/>
          </a:p>
          <a:p>
            <a:r>
              <a:rPr lang="en-US" dirty="0" smtClean="0"/>
              <a:t>How many colors can you make?</a:t>
            </a:r>
            <a:endParaRPr lang="en-US" dirty="0"/>
          </a:p>
        </p:txBody>
      </p:sp>
    </p:spTree>
    <p:extLst>
      <p:ext uri="{BB962C8B-B14F-4D97-AF65-F5344CB8AC3E}">
        <p14:creationId xmlns:p14="http://schemas.microsoft.com/office/powerpoint/2010/main" val="71796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440" y="4144629"/>
            <a:ext cx="4483434" cy="1754326"/>
          </a:xfrm>
          <a:prstGeom prst="rect">
            <a:avLst/>
          </a:prstGeom>
          <a:noFill/>
        </p:spPr>
        <p:txBody>
          <a:bodyPr wrap="square" rtlCol="0">
            <a:spAutoFit/>
          </a:bodyPr>
          <a:lstStyle/>
          <a:p>
            <a:r>
              <a:rPr lang="en-US" dirty="0" smtClean="0"/>
              <a:t>The </a:t>
            </a:r>
            <a:r>
              <a:rPr lang="en-US" dirty="0" err="1" smtClean="0"/>
              <a:t>mBot</a:t>
            </a:r>
            <a:r>
              <a:rPr lang="en-US" dirty="0" smtClean="0"/>
              <a:t> has a light sensor on the top.  The program above will change the LED color based on how much light is hitting the robot.</a:t>
            </a:r>
          </a:p>
          <a:p>
            <a:endParaRPr lang="en-US" dirty="0"/>
          </a:p>
          <a:p>
            <a:r>
              <a:rPr lang="en-US" dirty="0" smtClean="0"/>
              <a:t>Do you think the LEDs will change the value of the light sensor?</a:t>
            </a:r>
            <a:endParaRPr lang="en-US" dirty="0"/>
          </a:p>
        </p:txBody>
      </p:sp>
      <p:sp>
        <p:nvSpPr>
          <p:cNvPr id="14" name="TextBox 13"/>
          <p:cNvSpPr txBox="1"/>
          <p:nvPr/>
        </p:nvSpPr>
        <p:spPr>
          <a:xfrm>
            <a:off x="2059208" y="812099"/>
            <a:ext cx="1968359" cy="369332"/>
          </a:xfrm>
          <a:prstGeom prst="rect">
            <a:avLst/>
          </a:prstGeom>
          <a:noFill/>
        </p:spPr>
        <p:txBody>
          <a:bodyPr wrap="none" rtlCol="0">
            <a:spAutoFit/>
          </a:bodyPr>
          <a:lstStyle/>
          <a:p>
            <a:r>
              <a:rPr lang="en-US" b="1" dirty="0" smtClean="0"/>
              <a:t>7: Light Sensor Lab</a:t>
            </a:r>
            <a:endParaRPr lang="en-US" b="1" dirty="0"/>
          </a:p>
        </p:txBody>
      </p:sp>
      <p:sp>
        <p:nvSpPr>
          <p:cNvPr id="15" name="TextBox 14"/>
          <p:cNvSpPr txBox="1"/>
          <p:nvPr/>
        </p:nvSpPr>
        <p:spPr>
          <a:xfrm>
            <a:off x="7751259" y="812099"/>
            <a:ext cx="2469137" cy="369332"/>
          </a:xfrm>
          <a:prstGeom prst="rect">
            <a:avLst/>
          </a:prstGeom>
          <a:noFill/>
        </p:spPr>
        <p:txBody>
          <a:bodyPr wrap="none" rtlCol="0">
            <a:spAutoFit/>
          </a:bodyPr>
          <a:lstStyle/>
          <a:p>
            <a:r>
              <a:rPr lang="en-US" b="1" dirty="0" smtClean="0"/>
              <a:t>Lab 8: Line Follower Lab</a:t>
            </a:r>
            <a:endParaRPr lang="en-US" b="1" dirty="0"/>
          </a:p>
        </p:txBody>
      </p:sp>
      <p:pic>
        <p:nvPicPr>
          <p:cNvPr id="2" name="Picture 1"/>
          <p:cNvPicPr>
            <a:picLocks noChangeAspect="1"/>
          </p:cNvPicPr>
          <p:nvPr/>
        </p:nvPicPr>
        <p:blipFill>
          <a:blip r:embed="rId2"/>
          <a:stretch>
            <a:fillRect/>
          </a:stretch>
        </p:blipFill>
        <p:spPr>
          <a:xfrm>
            <a:off x="318030" y="1285871"/>
            <a:ext cx="5224253" cy="2492715"/>
          </a:xfrm>
          <a:prstGeom prst="rect">
            <a:avLst/>
          </a:prstGeom>
        </p:spPr>
      </p:pic>
      <p:pic>
        <p:nvPicPr>
          <p:cNvPr id="3" name="Picture 2"/>
          <p:cNvPicPr>
            <a:picLocks noChangeAspect="1"/>
          </p:cNvPicPr>
          <p:nvPr/>
        </p:nvPicPr>
        <p:blipFill>
          <a:blip r:embed="rId3"/>
          <a:stretch>
            <a:fillRect/>
          </a:stretch>
        </p:blipFill>
        <p:spPr>
          <a:xfrm>
            <a:off x="7025439" y="1181431"/>
            <a:ext cx="3920778" cy="2518223"/>
          </a:xfrm>
          <a:prstGeom prst="rect">
            <a:avLst/>
          </a:prstGeom>
        </p:spPr>
      </p:pic>
      <p:sp>
        <p:nvSpPr>
          <p:cNvPr id="11" name="TextBox 10"/>
          <p:cNvSpPr txBox="1"/>
          <p:nvPr/>
        </p:nvSpPr>
        <p:spPr>
          <a:xfrm>
            <a:off x="6744110" y="4006129"/>
            <a:ext cx="4483434" cy="2031325"/>
          </a:xfrm>
          <a:prstGeom prst="rect">
            <a:avLst/>
          </a:prstGeom>
          <a:noFill/>
        </p:spPr>
        <p:txBody>
          <a:bodyPr wrap="square" rtlCol="0">
            <a:spAutoFit/>
          </a:bodyPr>
          <a:lstStyle/>
          <a:p>
            <a:r>
              <a:rPr lang="en-US" dirty="0" smtClean="0"/>
              <a:t>The </a:t>
            </a:r>
            <a:r>
              <a:rPr lang="en-US" dirty="0" err="1" smtClean="0"/>
              <a:t>mBot</a:t>
            </a:r>
            <a:r>
              <a:rPr lang="en-US" dirty="0" smtClean="0"/>
              <a:t> has a two line followers on the bottom of the robot.  There are robot blocks that return true or false if the robot is above a white or black object.  Run the program above and note when the blue LEDs on the </a:t>
            </a:r>
            <a:r>
              <a:rPr lang="en-US" dirty="0" err="1" smtClean="0"/>
              <a:t>mBot</a:t>
            </a:r>
            <a:r>
              <a:rPr lang="en-US" dirty="0" smtClean="0"/>
              <a:t> turn on and off.  How far above white paper do the sensors need to be to work?</a:t>
            </a:r>
            <a:endParaRPr lang="en-US" dirty="0"/>
          </a:p>
        </p:txBody>
      </p:sp>
    </p:spTree>
    <p:extLst>
      <p:ext uri="{BB962C8B-B14F-4D97-AF65-F5344CB8AC3E}">
        <p14:creationId xmlns:p14="http://schemas.microsoft.com/office/powerpoint/2010/main" val="47082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058" y="4144628"/>
            <a:ext cx="4483434" cy="2031325"/>
          </a:xfrm>
          <a:prstGeom prst="rect">
            <a:avLst/>
          </a:prstGeom>
          <a:noFill/>
        </p:spPr>
        <p:txBody>
          <a:bodyPr wrap="square" rtlCol="0">
            <a:spAutoFit/>
          </a:bodyPr>
          <a:lstStyle/>
          <a:p>
            <a:r>
              <a:rPr lang="en-US" dirty="0" smtClean="0"/>
              <a:t>Before we do this lab, put your robot on the floor!  This way it will not drive off the table and crash.</a:t>
            </a:r>
          </a:p>
          <a:p>
            <a:endParaRPr lang="en-US" dirty="0"/>
          </a:p>
          <a:p>
            <a:r>
              <a:rPr lang="en-US" dirty="0" smtClean="0"/>
              <a:t>This lab requires your robot to drive in a square.  You must press “g” for it to start.  The space bar will stop both motors.</a:t>
            </a:r>
            <a:endParaRPr lang="en-US" dirty="0"/>
          </a:p>
        </p:txBody>
      </p:sp>
      <p:sp>
        <p:nvSpPr>
          <p:cNvPr id="14" name="TextBox 13"/>
          <p:cNvSpPr txBox="1"/>
          <p:nvPr/>
        </p:nvSpPr>
        <p:spPr>
          <a:xfrm>
            <a:off x="1865243" y="812099"/>
            <a:ext cx="2429063" cy="369332"/>
          </a:xfrm>
          <a:prstGeom prst="rect">
            <a:avLst/>
          </a:prstGeom>
          <a:noFill/>
        </p:spPr>
        <p:txBody>
          <a:bodyPr wrap="none" rtlCol="0">
            <a:spAutoFit/>
          </a:bodyPr>
          <a:lstStyle/>
          <a:p>
            <a:r>
              <a:rPr lang="en-US" b="1" smtClean="0"/>
              <a:t>Lab 9</a:t>
            </a:r>
            <a:r>
              <a:rPr lang="en-US" b="1" dirty="0" smtClean="0"/>
              <a:t>: Drive in a Square</a:t>
            </a:r>
            <a:endParaRPr lang="en-US" b="1" dirty="0"/>
          </a:p>
        </p:txBody>
      </p:sp>
      <p:sp>
        <p:nvSpPr>
          <p:cNvPr id="15" name="TextBox 14"/>
          <p:cNvSpPr txBox="1"/>
          <p:nvPr/>
        </p:nvSpPr>
        <p:spPr>
          <a:xfrm>
            <a:off x="7751259" y="812099"/>
            <a:ext cx="2661754" cy="369332"/>
          </a:xfrm>
          <a:prstGeom prst="rect">
            <a:avLst/>
          </a:prstGeom>
          <a:noFill/>
        </p:spPr>
        <p:txBody>
          <a:bodyPr wrap="none" rtlCol="0">
            <a:spAutoFit/>
          </a:bodyPr>
          <a:lstStyle/>
          <a:p>
            <a:r>
              <a:rPr lang="en-US" b="1" dirty="0" smtClean="0"/>
              <a:t>Lab 7: Collision Avoidance</a:t>
            </a:r>
            <a:endParaRPr lang="en-US" b="1" dirty="0"/>
          </a:p>
        </p:txBody>
      </p:sp>
      <p:pic>
        <p:nvPicPr>
          <p:cNvPr id="4" name="Picture 3"/>
          <p:cNvPicPr>
            <a:picLocks noChangeAspect="1"/>
          </p:cNvPicPr>
          <p:nvPr/>
        </p:nvPicPr>
        <p:blipFill>
          <a:blip r:embed="rId2"/>
          <a:stretch>
            <a:fillRect/>
          </a:stretch>
        </p:blipFill>
        <p:spPr>
          <a:xfrm>
            <a:off x="1117291" y="1491859"/>
            <a:ext cx="3924969" cy="2207795"/>
          </a:xfrm>
          <a:prstGeom prst="rect">
            <a:avLst/>
          </a:prstGeom>
        </p:spPr>
      </p:pic>
      <p:sp>
        <p:nvSpPr>
          <p:cNvPr id="10" name="TextBox 9"/>
          <p:cNvSpPr txBox="1"/>
          <p:nvPr/>
        </p:nvSpPr>
        <p:spPr>
          <a:xfrm>
            <a:off x="6798853" y="4154267"/>
            <a:ext cx="4483434" cy="1754326"/>
          </a:xfrm>
          <a:prstGeom prst="rect">
            <a:avLst/>
          </a:prstGeom>
          <a:noFill/>
        </p:spPr>
        <p:txBody>
          <a:bodyPr wrap="square" rtlCol="0">
            <a:spAutoFit/>
          </a:bodyPr>
          <a:lstStyle/>
          <a:p>
            <a:r>
              <a:rPr lang="en-US" dirty="0" smtClean="0"/>
              <a:t>Make the robot go forward until it gets close to an obstacle.  Then turn right.</a:t>
            </a:r>
          </a:p>
          <a:p>
            <a:endParaRPr lang="en-US" dirty="0"/>
          </a:p>
          <a:p>
            <a:r>
              <a:rPr lang="en-US" dirty="0" smtClean="0"/>
              <a:t>Can you make the robot back up first and then turn when there is an obstacle in front of it?</a:t>
            </a:r>
            <a:endParaRPr lang="en-US" dirty="0"/>
          </a:p>
        </p:txBody>
      </p:sp>
      <p:pic>
        <p:nvPicPr>
          <p:cNvPr id="7" name="Picture 6"/>
          <p:cNvPicPr>
            <a:picLocks noChangeAspect="1"/>
          </p:cNvPicPr>
          <p:nvPr/>
        </p:nvPicPr>
        <p:blipFill>
          <a:blip r:embed="rId3"/>
          <a:stretch>
            <a:fillRect/>
          </a:stretch>
        </p:blipFill>
        <p:spPr>
          <a:xfrm>
            <a:off x="6798853" y="1491859"/>
            <a:ext cx="4903032" cy="2033394"/>
          </a:xfrm>
          <a:prstGeom prst="rect">
            <a:avLst/>
          </a:prstGeom>
        </p:spPr>
      </p:pic>
    </p:spTree>
    <p:extLst>
      <p:ext uri="{BB962C8B-B14F-4D97-AF65-F5344CB8AC3E}">
        <p14:creationId xmlns:p14="http://schemas.microsoft.com/office/powerpoint/2010/main" val="2025678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544</Words>
  <Application>Microsoft Macintosh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McCreary</dc:creator>
  <cp:lastModifiedBy>Dan McCreary</cp:lastModifiedBy>
  <cp:revision>10</cp:revision>
  <dcterms:created xsi:type="dcterms:W3CDTF">2019-03-09T14:47:45Z</dcterms:created>
  <dcterms:modified xsi:type="dcterms:W3CDTF">2019-03-09T16:04:16Z</dcterms:modified>
</cp:coreProperties>
</file>