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99" r:id="rId2"/>
    <p:sldId id="317" r:id="rId3"/>
    <p:sldId id="318" r:id="rId4"/>
    <p:sldId id="351" r:id="rId5"/>
    <p:sldId id="314" r:id="rId6"/>
    <p:sldId id="315" r:id="rId7"/>
    <p:sldId id="319" r:id="rId8"/>
    <p:sldId id="363" r:id="rId9"/>
    <p:sldId id="320" r:id="rId10"/>
    <p:sldId id="327" r:id="rId11"/>
    <p:sldId id="342" r:id="rId12"/>
    <p:sldId id="348" r:id="rId13"/>
    <p:sldId id="331" r:id="rId14"/>
    <p:sldId id="328" r:id="rId15"/>
    <p:sldId id="329" r:id="rId16"/>
    <p:sldId id="350" r:id="rId17"/>
    <p:sldId id="339" r:id="rId18"/>
    <p:sldId id="330" r:id="rId19"/>
    <p:sldId id="332" r:id="rId20"/>
    <p:sldId id="316" r:id="rId21"/>
    <p:sldId id="333" r:id="rId22"/>
    <p:sldId id="349" r:id="rId23"/>
    <p:sldId id="321" r:id="rId24"/>
    <p:sldId id="322" r:id="rId25"/>
    <p:sldId id="323" r:id="rId26"/>
    <p:sldId id="324" r:id="rId27"/>
    <p:sldId id="354" r:id="rId28"/>
    <p:sldId id="343" r:id="rId29"/>
    <p:sldId id="352" r:id="rId30"/>
    <p:sldId id="353" r:id="rId31"/>
    <p:sldId id="356" r:id="rId32"/>
    <p:sldId id="362" r:id="rId33"/>
    <p:sldId id="355" r:id="rId34"/>
    <p:sldId id="361" r:id="rId35"/>
    <p:sldId id="358" r:id="rId36"/>
    <p:sldId id="359" r:id="rId37"/>
    <p:sldId id="360" r:id="rId38"/>
    <p:sldId id="325" r:id="rId39"/>
    <p:sldId id="334" r:id="rId40"/>
    <p:sldId id="345" r:id="rId41"/>
    <p:sldId id="346" r:id="rId42"/>
    <p:sldId id="357" r:id="rId43"/>
    <p:sldId id="347" r:id="rId44"/>
    <p:sldId id="326" r:id="rId45"/>
    <p:sldId id="337" r:id="rId46"/>
    <p:sldId id="335" r:id="rId47"/>
    <p:sldId id="341" r:id="rId48"/>
    <p:sldId id="344" r:id="rId49"/>
    <p:sldId id="340" r:id="rId50"/>
    <p:sldId id="336" r:id="rId51"/>
    <p:sldId id="313" r:id="rId52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>
      <p:cViewPr varScale="1">
        <p:scale>
          <a:sx n="109" d="100"/>
          <a:sy n="109" d="100"/>
        </p:scale>
        <p:origin x="18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14300" cy="1143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gif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gif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FD2EC5-BBDC-1349-A572-A7040AC71C80}" type="doc">
      <dgm:prSet loTypeId="urn:microsoft.com/office/officeart/2005/8/layout/radial2" loCatId="relationship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D47EBE-0ADF-494F-A96D-0FD6A4CC9A75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Chapter 1</a:t>
          </a:r>
        </a:p>
      </dgm:t>
    </dgm:pt>
    <dgm:pt modelId="{11F0CE58-8959-8F4C-ABA9-CBEE14DBB430}" type="parTrans" cxnId="{C4F2BC67-461C-AA44-82FF-4BD8BD6BD64B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000">
            <a:latin typeface="+mj-lt"/>
          </a:endParaRPr>
        </a:p>
      </dgm:t>
    </dgm:pt>
    <dgm:pt modelId="{64E1BD5F-889E-0A45-B07D-7C77FC34AB89}" type="sibTrans" cxnId="{C4F2BC67-461C-AA44-82FF-4BD8BD6BD64B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DB84B76C-03C2-1449-BFF2-0B6833565229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Title</a:t>
          </a:r>
        </a:p>
      </dgm:t>
    </dgm:pt>
    <dgm:pt modelId="{621BCACC-E9CC-7343-8C0F-B0B8C70EC583}" type="parTrans" cxnId="{290B12BF-DD3F-8943-AC10-7146C5F8BED7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24FE5434-9C45-9645-B4D9-898C5DCEC2D1}" type="sibTrans" cxnId="{290B12BF-DD3F-8943-AC10-7146C5F8BED7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BC93475B-CFF6-5745-9CDA-910A591C6B5E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Body</a:t>
          </a:r>
        </a:p>
      </dgm:t>
    </dgm:pt>
    <dgm:pt modelId="{80A7C79E-0E39-A240-9FC9-99ACD0B51ABF}" type="parTrans" cxnId="{BD93EB87-A099-3543-849B-088E6D3CFCCC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76D4136F-30BF-A247-8750-3797126551D7}" type="sibTrans" cxnId="{BD93EB87-A099-3543-849B-088E6D3CFCCC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7A31B5A5-A3DD-5D42-8D5E-6F9A90D4E8D2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Chapter 2</a:t>
          </a:r>
        </a:p>
      </dgm:t>
    </dgm:pt>
    <dgm:pt modelId="{A95D25B8-6D0A-6F4A-A09B-BE6D1884CE5D}" type="parTrans" cxnId="{5D64C785-CDAC-4B4E-AE88-D21DE875FB76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000">
            <a:latin typeface="+mj-lt"/>
          </a:endParaRPr>
        </a:p>
      </dgm:t>
    </dgm:pt>
    <dgm:pt modelId="{8E8DBB8D-0A10-0A4B-97F9-F78D3092A31B}" type="sibTrans" cxnId="{5D64C785-CDAC-4B4E-AE88-D21DE875FB76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244EDDC8-5B3D-D841-80F4-3E25D1FF6724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Title</a:t>
          </a:r>
        </a:p>
      </dgm:t>
    </dgm:pt>
    <dgm:pt modelId="{A5EBBEFE-8D84-C646-893B-1B41147BA4EC}" type="parTrans" cxnId="{3252BC64-1DEF-4545-BC84-64DB355785F1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5D1055E1-774F-1847-8E7C-2374BC6C2526}" type="sibTrans" cxnId="{3252BC64-1DEF-4545-BC84-64DB355785F1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5717E8D7-C90A-FA4F-A2D5-F7A8A81AB491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Body</a:t>
          </a:r>
        </a:p>
      </dgm:t>
    </dgm:pt>
    <dgm:pt modelId="{B49C7156-B02A-3141-A02B-57B483998C47}" type="parTrans" cxnId="{A00DE98E-9AA8-7F41-B188-91550FEF89B4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088D8658-1D96-EA43-8CD4-A990107F1249}" type="sibTrans" cxnId="{A00DE98E-9AA8-7F41-B188-91550FEF89B4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2A6B864D-F35B-4447-9BA9-A3754B45AD5C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Chapter 3</a:t>
          </a:r>
        </a:p>
      </dgm:t>
    </dgm:pt>
    <dgm:pt modelId="{E83D37A6-22E5-164C-ABE6-C8FCD1D16721}" type="parTrans" cxnId="{65206257-D054-3B45-AFF5-FBF8034DE2D2}">
      <dgm:prSet/>
      <dgm:spPr>
        <a:ln>
          <a:solidFill>
            <a:schemeClr val="bg1"/>
          </a:solidFill>
        </a:ln>
      </dgm:spPr>
      <dgm:t>
        <a:bodyPr/>
        <a:lstStyle/>
        <a:p>
          <a:endParaRPr lang="en-US" sz="2000">
            <a:latin typeface="+mj-lt"/>
          </a:endParaRPr>
        </a:p>
      </dgm:t>
    </dgm:pt>
    <dgm:pt modelId="{8B8D3F05-5AEC-0C4A-8425-8F752DC3D5E2}" type="sibTrans" cxnId="{65206257-D054-3B45-AFF5-FBF8034DE2D2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C5CD6045-0EC6-9B4A-B211-71E39E7F4DDA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Title</a:t>
          </a:r>
        </a:p>
      </dgm:t>
    </dgm:pt>
    <dgm:pt modelId="{54E4433D-268C-5846-AE1F-6358658366B7}" type="parTrans" cxnId="{AA473881-1DF4-8F49-8A56-5EE5D5ABBD51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09FE1397-0AB8-4345-B35C-79849C972C89}" type="sibTrans" cxnId="{AA473881-1DF4-8F49-8A56-5EE5D5ABBD51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FEF6AD73-2593-E04D-9E69-FA9DC8A1CEF6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Body</a:t>
          </a:r>
        </a:p>
      </dgm:t>
    </dgm:pt>
    <dgm:pt modelId="{8C1C92CE-A78F-724C-8609-D0E611E68E5C}" type="parTrans" cxnId="{48C667F4-FF1D-6945-B720-6900225DE234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B1DE8E35-9B77-644D-BDFC-0E63940E0828}" type="sibTrans" cxnId="{48C667F4-FF1D-6945-B720-6900225DE234}">
      <dgm:prSet/>
      <dgm:spPr/>
      <dgm:t>
        <a:bodyPr/>
        <a:lstStyle/>
        <a:p>
          <a:endParaRPr lang="en-US" sz="2000">
            <a:latin typeface="+mj-lt"/>
          </a:endParaRPr>
        </a:p>
      </dgm:t>
    </dgm:pt>
    <dgm:pt modelId="{92FEBB1E-FD90-8144-A85D-C3AFAADCDD7D}" type="pres">
      <dgm:prSet presAssocID="{D5FD2EC5-BBDC-1349-A572-A7040AC71C80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FC765AE0-6FF6-9641-B697-2E1A51C4D654}" type="pres">
      <dgm:prSet presAssocID="{D5FD2EC5-BBDC-1349-A572-A7040AC71C80}" presName="cycle" presStyleCnt="0"/>
      <dgm:spPr/>
    </dgm:pt>
    <dgm:pt modelId="{85EF2D20-3C49-164E-B8D4-5F8BAD688907}" type="pres">
      <dgm:prSet presAssocID="{D5FD2EC5-BBDC-1349-A572-A7040AC71C80}" presName="centerShape" presStyleCnt="0"/>
      <dgm:spPr/>
    </dgm:pt>
    <dgm:pt modelId="{808D2100-7DE7-CB4F-B462-47FBB2F0D212}" type="pres">
      <dgm:prSet presAssocID="{D5FD2EC5-BBDC-1349-A572-A7040AC71C80}" presName="connSite" presStyleLbl="node1" presStyleIdx="0" presStyleCnt="4"/>
      <dgm:spPr/>
    </dgm:pt>
    <dgm:pt modelId="{432A3F8F-4DC4-AD47-AE61-2506DF750A01}" type="pres">
      <dgm:prSet presAssocID="{D5FD2EC5-BBDC-1349-A572-A7040AC71C80}" presName="visible" presStyleLbl="node1" presStyleIdx="0" presStyleCnt="4" custScaleX="67661" custScaleY="59154" custLinFactNeighborX="-2584" custLinFactNeighborY="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74016581-B61E-3B40-8399-BAA2EACE105A}" type="pres">
      <dgm:prSet presAssocID="{11F0CE58-8959-8F4C-ABA9-CBEE14DBB430}" presName="Name25" presStyleLbl="parChTrans1D1" presStyleIdx="0" presStyleCnt="3"/>
      <dgm:spPr/>
    </dgm:pt>
    <dgm:pt modelId="{FEDAB300-CFBC-9C41-9E6F-768E198CEA03}" type="pres">
      <dgm:prSet presAssocID="{66D47EBE-0ADF-494F-A96D-0FD6A4CC9A75}" presName="node" presStyleCnt="0"/>
      <dgm:spPr/>
    </dgm:pt>
    <dgm:pt modelId="{526DAC2B-9E18-7B46-8AF2-307758C0173B}" type="pres">
      <dgm:prSet presAssocID="{66D47EBE-0ADF-494F-A96D-0FD6A4CC9A75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D965911B-B480-E34C-8D51-3546CDD1212E}" type="pres">
      <dgm:prSet presAssocID="{66D47EBE-0ADF-494F-A96D-0FD6A4CC9A75}" presName="childNode" presStyleLbl="revTx" presStyleIdx="0" presStyleCnt="3">
        <dgm:presLayoutVars>
          <dgm:bulletEnabled val="1"/>
        </dgm:presLayoutVars>
      </dgm:prSet>
      <dgm:spPr/>
    </dgm:pt>
    <dgm:pt modelId="{7AAF7413-CB18-C444-8295-80C66D3AD94A}" type="pres">
      <dgm:prSet presAssocID="{A95D25B8-6D0A-6F4A-A09B-BE6D1884CE5D}" presName="Name25" presStyleLbl="parChTrans1D1" presStyleIdx="1" presStyleCnt="3"/>
      <dgm:spPr/>
    </dgm:pt>
    <dgm:pt modelId="{22F1EE4F-94B1-E94D-AD0B-9B95D5A86EDB}" type="pres">
      <dgm:prSet presAssocID="{7A31B5A5-A3DD-5D42-8D5E-6F9A90D4E8D2}" presName="node" presStyleCnt="0"/>
      <dgm:spPr/>
    </dgm:pt>
    <dgm:pt modelId="{9674C4CC-C422-D644-A7CB-7938647B4915}" type="pres">
      <dgm:prSet presAssocID="{7A31B5A5-A3DD-5D42-8D5E-6F9A90D4E8D2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126D41BF-4F30-AF4C-AC59-AD076E9D6BA8}" type="pres">
      <dgm:prSet presAssocID="{7A31B5A5-A3DD-5D42-8D5E-6F9A90D4E8D2}" presName="childNode" presStyleLbl="revTx" presStyleIdx="1" presStyleCnt="3">
        <dgm:presLayoutVars>
          <dgm:bulletEnabled val="1"/>
        </dgm:presLayoutVars>
      </dgm:prSet>
      <dgm:spPr/>
    </dgm:pt>
    <dgm:pt modelId="{B9653586-B6E1-5643-8F54-9168CDA19955}" type="pres">
      <dgm:prSet presAssocID="{E83D37A6-22E5-164C-ABE6-C8FCD1D16721}" presName="Name25" presStyleLbl="parChTrans1D1" presStyleIdx="2" presStyleCnt="3"/>
      <dgm:spPr/>
    </dgm:pt>
    <dgm:pt modelId="{97E1F848-43AA-BC48-9DE5-9EE85FCCEB20}" type="pres">
      <dgm:prSet presAssocID="{2A6B864D-F35B-4447-9BA9-A3754B45AD5C}" presName="node" presStyleCnt="0"/>
      <dgm:spPr/>
    </dgm:pt>
    <dgm:pt modelId="{3E2BF0CC-87A4-B748-9378-9E3DA3CEE75C}" type="pres">
      <dgm:prSet presAssocID="{2A6B864D-F35B-4447-9BA9-A3754B45AD5C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8A0D8DDC-D863-2D4B-B326-240D1B4C8BC6}" type="pres">
      <dgm:prSet presAssocID="{2A6B864D-F35B-4447-9BA9-A3754B45AD5C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A663440A-EE7F-F542-972B-BCB58F21C321}" type="presOf" srcId="{5717E8D7-C90A-FA4F-A2D5-F7A8A81AB491}" destId="{126D41BF-4F30-AF4C-AC59-AD076E9D6BA8}" srcOrd="0" destOrd="1" presId="urn:microsoft.com/office/officeart/2005/8/layout/radial2"/>
    <dgm:cxn modelId="{A7575716-F64E-8B45-AE19-C7DCE8949D17}" type="presOf" srcId="{DB84B76C-03C2-1449-BFF2-0B6833565229}" destId="{D965911B-B480-E34C-8D51-3546CDD1212E}" srcOrd="0" destOrd="0" presId="urn:microsoft.com/office/officeart/2005/8/layout/radial2"/>
    <dgm:cxn modelId="{C0DF8752-2378-414A-85D1-269F489203F4}" type="presOf" srcId="{11F0CE58-8959-8F4C-ABA9-CBEE14DBB430}" destId="{74016581-B61E-3B40-8399-BAA2EACE105A}" srcOrd="0" destOrd="0" presId="urn:microsoft.com/office/officeart/2005/8/layout/radial2"/>
    <dgm:cxn modelId="{65206257-D054-3B45-AFF5-FBF8034DE2D2}" srcId="{D5FD2EC5-BBDC-1349-A572-A7040AC71C80}" destId="{2A6B864D-F35B-4447-9BA9-A3754B45AD5C}" srcOrd="2" destOrd="0" parTransId="{E83D37A6-22E5-164C-ABE6-C8FCD1D16721}" sibTransId="{8B8D3F05-5AEC-0C4A-8425-8F752DC3D5E2}"/>
    <dgm:cxn modelId="{DBB4CF63-21DB-C241-B337-BF611712BDCE}" type="presOf" srcId="{C5CD6045-0EC6-9B4A-B211-71E39E7F4DDA}" destId="{8A0D8DDC-D863-2D4B-B326-240D1B4C8BC6}" srcOrd="0" destOrd="0" presId="urn:microsoft.com/office/officeart/2005/8/layout/radial2"/>
    <dgm:cxn modelId="{3252BC64-1DEF-4545-BC84-64DB355785F1}" srcId="{7A31B5A5-A3DD-5D42-8D5E-6F9A90D4E8D2}" destId="{244EDDC8-5B3D-D841-80F4-3E25D1FF6724}" srcOrd="0" destOrd="0" parTransId="{A5EBBEFE-8D84-C646-893B-1B41147BA4EC}" sibTransId="{5D1055E1-774F-1847-8E7C-2374BC6C2526}"/>
    <dgm:cxn modelId="{C4F2BC67-461C-AA44-82FF-4BD8BD6BD64B}" srcId="{D5FD2EC5-BBDC-1349-A572-A7040AC71C80}" destId="{66D47EBE-0ADF-494F-A96D-0FD6A4CC9A75}" srcOrd="0" destOrd="0" parTransId="{11F0CE58-8959-8F4C-ABA9-CBEE14DBB430}" sibTransId="{64E1BD5F-889E-0A45-B07D-7C77FC34AB89}"/>
    <dgm:cxn modelId="{0A6CF974-EA1A-3742-97FE-A7DF5DC95F93}" type="presOf" srcId="{A95D25B8-6D0A-6F4A-A09B-BE6D1884CE5D}" destId="{7AAF7413-CB18-C444-8295-80C66D3AD94A}" srcOrd="0" destOrd="0" presId="urn:microsoft.com/office/officeart/2005/8/layout/radial2"/>
    <dgm:cxn modelId="{FF3EB179-3505-9F44-ABF1-BAC8A5A17145}" type="presOf" srcId="{66D47EBE-0ADF-494F-A96D-0FD6A4CC9A75}" destId="{526DAC2B-9E18-7B46-8AF2-307758C0173B}" srcOrd="0" destOrd="0" presId="urn:microsoft.com/office/officeart/2005/8/layout/radial2"/>
    <dgm:cxn modelId="{AA473881-1DF4-8F49-8A56-5EE5D5ABBD51}" srcId="{2A6B864D-F35B-4447-9BA9-A3754B45AD5C}" destId="{C5CD6045-0EC6-9B4A-B211-71E39E7F4DDA}" srcOrd="0" destOrd="0" parTransId="{54E4433D-268C-5846-AE1F-6358658366B7}" sibTransId="{09FE1397-0AB8-4345-B35C-79849C972C89}"/>
    <dgm:cxn modelId="{5D64C785-CDAC-4B4E-AE88-D21DE875FB76}" srcId="{D5FD2EC5-BBDC-1349-A572-A7040AC71C80}" destId="{7A31B5A5-A3DD-5D42-8D5E-6F9A90D4E8D2}" srcOrd="1" destOrd="0" parTransId="{A95D25B8-6D0A-6F4A-A09B-BE6D1884CE5D}" sibTransId="{8E8DBB8D-0A10-0A4B-97F9-F78D3092A31B}"/>
    <dgm:cxn modelId="{BD93EB87-A099-3543-849B-088E6D3CFCCC}" srcId="{66D47EBE-0ADF-494F-A96D-0FD6A4CC9A75}" destId="{BC93475B-CFF6-5745-9CDA-910A591C6B5E}" srcOrd="1" destOrd="0" parTransId="{80A7C79E-0E39-A240-9FC9-99ACD0B51ABF}" sibTransId="{76D4136F-30BF-A247-8750-3797126551D7}"/>
    <dgm:cxn modelId="{A00DE98E-9AA8-7F41-B188-91550FEF89B4}" srcId="{7A31B5A5-A3DD-5D42-8D5E-6F9A90D4E8D2}" destId="{5717E8D7-C90A-FA4F-A2D5-F7A8A81AB491}" srcOrd="1" destOrd="0" parTransId="{B49C7156-B02A-3141-A02B-57B483998C47}" sibTransId="{088D8658-1D96-EA43-8CD4-A990107F1249}"/>
    <dgm:cxn modelId="{2EFB82A0-4D8C-8D4C-9B5F-1127DEBEDAF0}" type="presOf" srcId="{BC93475B-CFF6-5745-9CDA-910A591C6B5E}" destId="{D965911B-B480-E34C-8D51-3546CDD1212E}" srcOrd="0" destOrd="1" presId="urn:microsoft.com/office/officeart/2005/8/layout/radial2"/>
    <dgm:cxn modelId="{7BFF04B1-1F4B-1C4E-9CDD-BF2E4D367265}" type="presOf" srcId="{244EDDC8-5B3D-D841-80F4-3E25D1FF6724}" destId="{126D41BF-4F30-AF4C-AC59-AD076E9D6BA8}" srcOrd="0" destOrd="0" presId="urn:microsoft.com/office/officeart/2005/8/layout/radial2"/>
    <dgm:cxn modelId="{A778ABB5-4F9E-094D-81BC-44F01AA9F125}" type="presOf" srcId="{E83D37A6-22E5-164C-ABE6-C8FCD1D16721}" destId="{B9653586-B6E1-5643-8F54-9168CDA19955}" srcOrd="0" destOrd="0" presId="urn:microsoft.com/office/officeart/2005/8/layout/radial2"/>
    <dgm:cxn modelId="{290B12BF-DD3F-8943-AC10-7146C5F8BED7}" srcId="{66D47EBE-0ADF-494F-A96D-0FD6A4CC9A75}" destId="{DB84B76C-03C2-1449-BFF2-0B6833565229}" srcOrd="0" destOrd="0" parTransId="{621BCACC-E9CC-7343-8C0F-B0B8C70EC583}" sibTransId="{24FE5434-9C45-9645-B4D9-898C5DCEC2D1}"/>
    <dgm:cxn modelId="{4FF971BF-AEE8-EA41-8EF6-6F01AB3A7871}" type="presOf" srcId="{2A6B864D-F35B-4447-9BA9-A3754B45AD5C}" destId="{3E2BF0CC-87A4-B748-9378-9E3DA3CEE75C}" srcOrd="0" destOrd="0" presId="urn:microsoft.com/office/officeart/2005/8/layout/radial2"/>
    <dgm:cxn modelId="{F420A6CD-DA80-0F45-BDE7-4A8F231699F6}" type="presOf" srcId="{D5FD2EC5-BBDC-1349-A572-A7040AC71C80}" destId="{92FEBB1E-FD90-8144-A85D-C3AFAADCDD7D}" srcOrd="0" destOrd="0" presId="urn:microsoft.com/office/officeart/2005/8/layout/radial2"/>
    <dgm:cxn modelId="{E8C2FAE4-94E3-924B-B54A-9BFD370D890E}" type="presOf" srcId="{FEF6AD73-2593-E04D-9E69-FA9DC8A1CEF6}" destId="{8A0D8DDC-D863-2D4B-B326-240D1B4C8BC6}" srcOrd="0" destOrd="1" presId="urn:microsoft.com/office/officeart/2005/8/layout/radial2"/>
    <dgm:cxn modelId="{F3BC3FF1-C206-B843-B765-B34C5A9D6CF5}" type="presOf" srcId="{7A31B5A5-A3DD-5D42-8D5E-6F9A90D4E8D2}" destId="{9674C4CC-C422-D644-A7CB-7938647B4915}" srcOrd="0" destOrd="0" presId="urn:microsoft.com/office/officeart/2005/8/layout/radial2"/>
    <dgm:cxn modelId="{48C667F4-FF1D-6945-B720-6900225DE234}" srcId="{2A6B864D-F35B-4447-9BA9-A3754B45AD5C}" destId="{FEF6AD73-2593-E04D-9E69-FA9DC8A1CEF6}" srcOrd="1" destOrd="0" parTransId="{8C1C92CE-A78F-724C-8609-D0E611E68E5C}" sibTransId="{B1DE8E35-9B77-644D-BDFC-0E63940E0828}"/>
    <dgm:cxn modelId="{83200170-66FC-684D-BF6A-B802DFFE99F5}" type="presParOf" srcId="{92FEBB1E-FD90-8144-A85D-C3AFAADCDD7D}" destId="{FC765AE0-6FF6-9641-B697-2E1A51C4D654}" srcOrd="0" destOrd="0" presId="urn:microsoft.com/office/officeart/2005/8/layout/radial2"/>
    <dgm:cxn modelId="{C3CA53A0-81C9-7B44-9B3F-8A028B9809BD}" type="presParOf" srcId="{FC765AE0-6FF6-9641-B697-2E1A51C4D654}" destId="{85EF2D20-3C49-164E-B8D4-5F8BAD688907}" srcOrd="0" destOrd="0" presId="urn:microsoft.com/office/officeart/2005/8/layout/radial2"/>
    <dgm:cxn modelId="{01A9B9D5-73F3-EC4D-BA1E-4B637FAE91BF}" type="presParOf" srcId="{85EF2D20-3C49-164E-B8D4-5F8BAD688907}" destId="{808D2100-7DE7-CB4F-B462-47FBB2F0D212}" srcOrd="0" destOrd="0" presId="urn:microsoft.com/office/officeart/2005/8/layout/radial2"/>
    <dgm:cxn modelId="{61726B80-78D2-9E4C-9A1B-9C33A6BF6C7B}" type="presParOf" srcId="{85EF2D20-3C49-164E-B8D4-5F8BAD688907}" destId="{432A3F8F-4DC4-AD47-AE61-2506DF750A01}" srcOrd="1" destOrd="0" presId="urn:microsoft.com/office/officeart/2005/8/layout/radial2"/>
    <dgm:cxn modelId="{8EB6369D-3015-E24F-8907-60328F0E5572}" type="presParOf" srcId="{FC765AE0-6FF6-9641-B697-2E1A51C4D654}" destId="{74016581-B61E-3B40-8399-BAA2EACE105A}" srcOrd="1" destOrd="0" presId="urn:microsoft.com/office/officeart/2005/8/layout/radial2"/>
    <dgm:cxn modelId="{551C97AA-8FF9-2849-AFE9-46E9700C12CB}" type="presParOf" srcId="{FC765AE0-6FF6-9641-B697-2E1A51C4D654}" destId="{FEDAB300-CFBC-9C41-9E6F-768E198CEA03}" srcOrd="2" destOrd="0" presId="urn:microsoft.com/office/officeart/2005/8/layout/radial2"/>
    <dgm:cxn modelId="{941AAF96-5A2B-6946-8F60-D7FA0406FC93}" type="presParOf" srcId="{FEDAB300-CFBC-9C41-9E6F-768E198CEA03}" destId="{526DAC2B-9E18-7B46-8AF2-307758C0173B}" srcOrd="0" destOrd="0" presId="urn:microsoft.com/office/officeart/2005/8/layout/radial2"/>
    <dgm:cxn modelId="{57B4D56B-FC16-9A47-B5E3-7AE8FF0FD3A1}" type="presParOf" srcId="{FEDAB300-CFBC-9C41-9E6F-768E198CEA03}" destId="{D965911B-B480-E34C-8D51-3546CDD1212E}" srcOrd="1" destOrd="0" presId="urn:microsoft.com/office/officeart/2005/8/layout/radial2"/>
    <dgm:cxn modelId="{A5BEB2CC-C965-CD46-9B69-0436C37873F7}" type="presParOf" srcId="{FC765AE0-6FF6-9641-B697-2E1A51C4D654}" destId="{7AAF7413-CB18-C444-8295-80C66D3AD94A}" srcOrd="3" destOrd="0" presId="urn:microsoft.com/office/officeart/2005/8/layout/radial2"/>
    <dgm:cxn modelId="{ECDF5540-1B40-0D4B-819A-240104B8B70E}" type="presParOf" srcId="{FC765AE0-6FF6-9641-B697-2E1A51C4D654}" destId="{22F1EE4F-94B1-E94D-AD0B-9B95D5A86EDB}" srcOrd="4" destOrd="0" presId="urn:microsoft.com/office/officeart/2005/8/layout/radial2"/>
    <dgm:cxn modelId="{1D416289-B45F-3E40-A4CE-9062261E2386}" type="presParOf" srcId="{22F1EE4F-94B1-E94D-AD0B-9B95D5A86EDB}" destId="{9674C4CC-C422-D644-A7CB-7938647B4915}" srcOrd="0" destOrd="0" presId="urn:microsoft.com/office/officeart/2005/8/layout/radial2"/>
    <dgm:cxn modelId="{F8718AC6-F42A-7E42-9526-FB2CCB32783B}" type="presParOf" srcId="{22F1EE4F-94B1-E94D-AD0B-9B95D5A86EDB}" destId="{126D41BF-4F30-AF4C-AC59-AD076E9D6BA8}" srcOrd="1" destOrd="0" presId="urn:microsoft.com/office/officeart/2005/8/layout/radial2"/>
    <dgm:cxn modelId="{9119AB75-6509-4048-A47B-D56448FCFBC8}" type="presParOf" srcId="{FC765AE0-6FF6-9641-B697-2E1A51C4D654}" destId="{B9653586-B6E1-5643-8F54-9168CDA19955}" srcOrd="5" destOrd="0" presId="urn:microsoft.com/office/officeart/2005/8/layout/radial2"/>
    <dgm:cxn modelId="{81633101-BAEA-2C4B-9A16-A242D45E4EB4}" type="presParOf" srcId="{FC765AE0-6FF6-9641-B697-2E1A51C4D654}" destId="{97E1F848-43AA-BC48-9DE5-9EE85FCCEB20}" srcOrd="6" destOrd="0" presId="urn:microsoft.com/office/officeart/2005/8/layout/radial2"/>
    <dgm:cxn modelId="{C5C36142-E328-7C43-BC53-B577D5400F12}" type="presParOf" srcId="{97E1F848-43AA-BC48-9DE5-9EE85FCCEB20}" destId="{3E2BF0CC-87A4-B748-9378-9E3DA3CEE75C}" srcOrd="0" destOrd="0" presId="urn:microsoft.com/office/officeart/2005/8/layout/radial2"/>
    <dgm:cxn modelId="{8C194067-16F5-754B-B98E-6103C088A61E}" type="presParOf" srcId="{97E1F848-43AA-BC48-9DE5-9EE85FCCEB20}" destId="{8A0D8DDC-D863-2D4B-B326-240D1B4C8BC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53586-B6E1-5643-8F54-9168CDA19955}">
      <dsp:nvSpPr>
        <dsp:cNvPr id="0" name=""/>
        <dsp:cNvSpPr/>
      </dsp:nvSpPr>
      <dsp:spPr>
        <a:xfrm rot="2563651">
          <a:off x="2430686" y="3285117"/>
          <a:ext cx="705356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705356" y="2610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F7413-CB18-C444-8295-80C66D3AD94A}">
      <dsp:nvSpPr>
        <dsp:cNvPr id="0" name=""/>
        <dsp:cNvSpPr/>
      </dsp:nvSpPr>
      <dsp:spPr>
        <a:xfrm>
          <a:off x="2524291" y="2317046"/>
          <a:ext cx="785119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785119" y="2610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16581-B61E-3B40-8399-BAA2EACE105A}">
      <dsp:nvSpPr>
        <dsp:cNvPr id="0" name=""/>
        <dsp:cNvSpPr/>
      </dsp:nvSpPr>
      <dsp:spPr>
        <a:xfrm rot="19036349">
          <a:off x="2430686" y="1348975"/>
          <a:ext cx="705356" cy="52207"/>
        </a:xfrm>
        <a:custGeom>
          <a:avLst/>
          <a:gdLst/>
          <a:ahLst/>
          <a:cxnLst/>
          <a:rect l="0" t="0" r="0" b="0"/>
          <a:pathLst>
            <a:path>
              <a:moveTo>
                <a:pt x="0" y="26103"/>
              </a:moveTo>
              <a:lnTo>
                <a:pt x="705356" y="26103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A3F8F-4DC4-AD47-AE61-2506DF750A01}">
      <dsp:nvSpPr>
        <dsp:cNvPr id="0" name=""/>
        <dsp:cNvSpPr/>
      </dsp:nvSpPr>
      <dsp:spPr>
        <a:xfrm>
          <a:off x="914394" y="1676395"/>
          <a:ext cx="1525281" cy="1333508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6DAC2B-9E18-7B46-8AF2-307758C0173B}">
      <dsp:nvSpPr>
        <dsp:cNvPr id="0" name=""/>
        <dsp:cNvSpPr/>
      </dsp:nvSpPr>
      <dsp:spPr>
        <a:xfrm>
          <a:off x="2862943" y="621"/>
          <a:ext cx="1352579" cy="13525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Chapter 1</a:t>
          </a:r>
        </a:p>
      </dsp:txBody>
      <dsp:txXfrm>
        <a:off x="3061024" y="198702"/>
        <a:ext cx="956417" cy="956417"/>
      </dsp:txXfrm>
    </dsp:sp>
    <dsp:sp modelId="{D965911B-B480-E34C-8D51-3546CDD1212E}">
      <dsp:nvSpPr>
        <dsp:cNvPr id="0" name=""/>
        <dsp:cNvSpPr/>
      </dsp:nvSpPr>
      <dsp:spPr>
        <a:xfrm>
          <a:off x="4350781" y="621"/>
          <a:ext cx="2028869" cy="135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</a:rPr>
            <a:t>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</a:rPr>
            <a:t>Body</a:t>
          </a:r>
        </a:p>
      </dsp:txBody>
      <dsp:txXfrm>
        <a:off x="4350781" y="621"/>
        <a:ext cx="2028869" cy="1352579"/>
      </dsp:txXfrm>
    </dsp:sp>
    <dsp:sp modelId="{9674C4CC-C422-D644-A7CB-7938647B4915}">
      <dsp:nvSpPr>
        <dsp:cNvPr id="0" name=""/>
        <dsp:cNvSpPr/>
      </dsp:nvSpPr>
      <dsp:spPr>
        <a:xfrm>
          <a:off x="3309410" y="1666860"/>
          <a:ext cx="1352579" cy="13525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Chapter 2</a:t>
          </a:r>
        </a:p>
      </dsp:txBody>
      <dsp:txXfrm>
        <a:off x="3507491" y="1864941"/>
        <a:ext cx="956417" cy="956417"/>
      </dsp:txXfrm>
    </dsp:sp>
    <dsp:sp modelId="{126D41BF-4F30-AF4C-AC59-AD076E9D6BA8}">
      <dsp:nvSpPr>
        <dsp:cNvPr id="0" name=""/>
        <dsp:cNvSpPr/>
      </dsp:nvSpPr>
      <dsp:spPr>
        <a:xfrm>
          <a:off x="4797248" y="1666860"/>
          <a:ext cx="2028869" cy="135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</a:rPr>
            <a:t>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</a:rPr>
            <a:t>Body</a:t>
          </a:r>
        </a:p>
      </dsp:txBody>
      <dsp:txXfrm>
        <a:off x="4797248" y="1666860"/>
        <a:ext cx="2028869" cy="1352579"/>
      </dsp:txXfrm>
    </dsp:sp>
    <dsp:sp modelId="{3E2BF0CC-87A4-B748-9378-9E3DA3CEE75C}">
      <dsp:nvSpPr>
        <dsp:cNvPr id="0" name=""/>
        <dsp:cNvSpPr/>
      </dsp:nvSpPr>
      <dsp:spPr>
        <a:xfrm>
          <a:off x="2862943" y="3333099"/>
          <a:ext cx="1352579" cy="1352579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Chapter 3</a:t>
          </a:r>
        </a:p>
      </dsp:txBody>
      <dsp:txXfrm>
        <a:off x="3061024" y="3531180"/>
        <a:ext cx="956417" cy="956417"/>
      </dsp:txXfrm>
    </dsp:sp>
    <dsp:sp modelId="{8A0D8DDC-D863-2D4B-B326-240D1B4C8BC6}">
      <dsp:nvSpPr>
        <dsp:cNvPr id="0" name=""/>
        <dsp:cNvSpPr/>
      </dsp:nvSpPr>
      <dsp:spPr>
        <a:xfrm>
          <a:off x="4350781" y="3333099"/>
          <a:ext cx="2028869" cy="1352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</a:rPr>
            <a:t>Title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+mj-lt"/>
            </a:rPr>
            <a:t>Body</a:t>
          </a:r>
        </a:p>
      </dsp:txBody>
      <dsp:txXfrm>
        <a:off x="4350781" y="3333099"/>
        <a:ext cx="2028869" cy="1352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A73215C-9E09-4572-C1B3-4B4D9488B1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76C6714-5068-24D6-C0A3-7AF0091CE5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DBDADB72-242F-59FE-D377-D23A337C1E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CCD2BB91-0282-4B0E-CE2E-A3424127CB4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AB57212-19B5-4D4D-BD6C-5BA8042EBE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2F86660-4CC1-B5BD-74F4-7CA4044C97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40BCF55-1286-45A3-1FE2-D53D7B12F7C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DA2BFDD-881D-DFFA-CBFE-9994A3A9C77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90563"/>
            <a:ext cx="4597400" cy="344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8ED818A-7368-C5C2-F70F-F894502CEE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60682D1-F7EE-DE50-43F3-F15AF09744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 Narrow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8910682-3226-8BC6-6D87-FE8441CF99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A1CE0C-8C09-2D44-B117-B1B9FDB424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FF43A7C-404F-B10C-CECA-E69859423A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8DC354-0E63-774F-B979-920B124B62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12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1F70A4-0BA2-CFD2-5D63-6A71A51CF9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BA6947-5C99-3449-95DA-4726611198B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85F553-5FB3-1719-C8AD-AF01B5B2AC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4191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 2010 Dan McCreary &amp; Associates</a:t>
            </a:r>
          </a:p>
        </p:txBody>
      </p:sp>
    </p:spTree>
    <p:extLst>
      <p:ext uri="{BB962C8B-B14F-4D97-AF65-F5344CB8AC3E}">
        <p14:creationId xmlns:p14="http://schemas.microsoft.com/office/powerpoint/2010/main" val="406248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DE4FB02-A169-2E53-1FA3-FDFE7E573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45603B7-714F-8744-AAF4-0B146C100A1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C0452-C900-C951-2FEC-AF05E74A5B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4191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 2010 Dan McCreary &amp; Associates</a:t>
            </a:r>
          </a:p>
        </p:txBody>
      </p:sp>
    </p:spTree>
    <p:extLst>
      <p:ext uri="{BB962C8B-B14F-4D97-AF65-F5344CB8AC3E}">
        <p14:creationId xmlns:p14="http://schemas.microsoft.com/office/powerpoint/2010/main" val="292630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9F2DEC6A-B74B-1591-D922-A59A9C0152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7BA2E2-D6D2-1A4F-AA39-4EDCBE282D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6DE28E9-A474-31B3-D761-DD505A6687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4191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 2010 Dan McCreary &amp; Associates</a:t>
            </a:r>
          </a:p>
        </p:txBody>
      </p:sp>
    </p:spTree>
    <p:extLst>
      <p:ext uri="{BB962C8B-B14F-4D97-AF65-F5344CB8AC3E}">
        <p14:creationId xmlns:p14="http://schemas.microsoft.com/office/powerpoint/2010/main" val="234768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C1D04246-62FB-BA82-0CA5-3AF2B17965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0105D3-1700-494F-AF9D-9996A3FEC2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5EDAEBC-20F7-513B-0FA2-5A3D0D9CD1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4191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 2010 Dan McCreary &amp; Associates</a:t>
            </a:r>
          </a:p>
        </p:txBody>
      </p:sp>
    </p:spTree>
    <p:extLst>
      <p:ext uri="{BB962C8B-B14F-4D97-AF65-F5344CB8AC3E}">
        <p14:creationId xmlns:p14="http://schemas.microsoft.com/office/powerpoint/2010/main" val="125157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A226E24-226B-99D5-7078-D863DF25C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4300"/>
            <a:ext cx="77724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DC5C06F-780E-39F9-D9A4-3C50A41F8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87D5D8D-9BA4-16FF-A12B-32F6A068231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324600"/>
            <a:ext cx="419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A6A6A6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Copyright  2010 Dan McCreary &amp; Associates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B02D403-26EF-68FF-0B73-913250265B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248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0639C9-3077-F14B-B43E-11CC166222C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62888FBB-F5D1-E6FD-8CAB-944BB3B39CA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829300"/>
            <a:ext cx="774700" cy="790575"/>
            <a:chOff x="149" y="3600"/>
            <a:chExt cx="488" cy="498"/>
          </a:xfrm>
        </p:grpSpPr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21051BC2-3160-F57A-FAE3-4665238B3C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" y="3600"/>
              <a:ext cx="205" cy="210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>
                  <a:ea typeface="+mn-ea"/>
                  <a:cs typeface="Arial" charset="0"/>
                </a:rPr>
                <a:t>M</a:t>
              </a:r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5D016160-C620-3E72-2447-7F409E1664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3888"/>
              <a:ext cx="205" cy="210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>
                  <a:ea typeface="+mn-ea"/>
                  <a:cs typeface="Arial" charset="0"/>
                </a:rPr>
                <a:t>D</a:t>
              </a:r>
            </a:p>
          </p:txBody>
        </p:sp>
        <p:cxnSp>
          <p:nvCxnSpPr>
            <p:cNvPr id="3" name="AutoShape 14">
              <a:extLst>
                <a:ext uri="{FF2B5EF4-FFF2-40B4-BE49-F238E27FC236}">
                  <a16:creationId xmlns:a16="http://schemas.microsoft.com/office/drawing/2014/main" id="{CD673991-9BD3-168F-2BDC-AAEAFC39A4CF}"/>
                </a:ext>
              </a:extLst>
            </p:cNvPr>
            <p:cNvCxnSpPr>
              <a:cxnSpLocks noChangeShapeType="1"/>
              <a:stCxn id="1036" idx="5"/>
              <a:endCxn id="1037" idx="1"/>
            </p:cNvCxnSpPr>
            <p:nvPr userDrawn="1"/>
          </p:nvCxnSpPr>
          <p:spPr bwMode="auto">
            <a:xfrm>
              <a:off x="324" y="3788"/>
              <a:ext cx="138" cy="12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43" name="Line 19">
            <a:extLst>
              <a:ext uri="{FF2B5EF4-FFF2-40B4-BE49-F238E27FC236}">
                <a16:creationId xmlns:a16="http://schemas.microsoft.com/office/drawing/2014/main" id="{F34E6272-AE24-D5E9-9A1B-5D65B58B82B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000125"/>
            <a:ext cx="9144000" cy="0"/>
          </a:xfrm>
          <a:prstGeom prst="line">
            <a:avLst/>
          </a:prstGeom>
          <a:noFill/>
          <a:ln w="127000">
            <a:gradFill flip="none" rotWithShape="1"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1"/>
              <a:tileRect/>
            </a:gra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itchFamily="34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itchFamily="34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itchFamily="34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itchFamily="34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Arial" charset="0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>
            <a:extLst>
              <a:ext uri="{FF2B5EF4-FFF2-40B4-BE49-F238E27FC236}">
                <a16:creationId xmlns:a16="http://schemas.microsoft.com/office/drawing/2014/main" id="{CA565E2F-F2D1-8BD2-CDCE-2583F8B6E5BA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 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9F5BF0E3-1422-B587-BE18-48D7E8A133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91C8F8D-8296-D044-88FA-FF386BC468FE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F523D94B-9923-E2FF-9DD1-2887A6AAD5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7772400" cy="1714500"/>
          </a:xfrm>
        </p:spPr>
        <p:txBody>
          <a:bodyPr/>
          <a:lstStyle/>
          <a:p>
            <a:pPr eaLnBrk="1" hangingPunct="1"/>
            <a:r>
              <a:rPr lang="en-US" altLang="en-US" sz="7200">
                <a:ea typeface="ＭＳ Ｐゴシック" panose="020B0600070205080204" pitchFamily="34" charset="-128"/>
              </a:rPr>
              <a:t>Structured Search</a:t>
            </a:r>
            <a:br>
              <a:rPr lang="en-US" altLang="en-US">
                <a:ea typeface="ＭＳ Ｐゴシック" panose="020B0600070205080204" pitchFamily="34" charset="-128"/>
              </a:rPr>
            </a:br>
            <a:endParaRPr lang="en-US" altLang="en-US">
              <a:solidFill>
                <a:srgbClr val="BFBFB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7858429-E98C-6642-0FC4-44751DB38F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43200" y="4114800"/>
            <a:ext cx="3581400" cy="198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Dan McCreary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President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Dan McCreary &amp; Associates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dan@danmccreary.com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(952) 931-9198</a:t>
            </a:r>
          </a:p>
        </p:txBody>
      </p:sp>
      <p:pic>
        <p:nvPicPr>
          <p:cNvPr id="9222" name="Picture 2">
            <a:extLst>
              <a:ext uri="{FF2B5EF4-FFF2-40B4-BE49-F238E27FC236}">
                <a16:creationId xmlns:a16="http://schemas.microsoft.com/office/drawing/2014/main" id="{CF01F60B-B054-5D00-114A-2FED9533C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28600"/>
            <a:ext cx="70866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6">
            <a:extLst>
              <a:ext uri="{FF2B5EF4-FFF2-40B4-BE49-F238E27FC236}">
                <a16:creationId xmlns:a16="http://schemas.microsoft.com/office/drawing/2014/main" id="{337D4272-433F-6472-1889-6903F0D31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"/>
            <a:ext cx="1028700" cy="1257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9224" name="Rectangle 7">
            <a:extLst>
              <a:ext uri="{FF2B5EF4-FFF2-40B4-BE49-F238E27FC236}">
                <a16:creationId xmlns:a16="http://schemas.microsoft.com/office/drawing/2014/main" id="{00706C77-F31F-FBF2-0603-90044ABA2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5300" y="228600"/>
            <a:ext cx="1028700" cy="1371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EA9B7-63EF-452F-673C-5F3E637B55C0}"/>
              </a:ext>
            </a:extLst>
          </p:cNvPr>
          <p:cNvSpPr txBox="1"/>
          <p:nvPr/>
        </p:nvSpPr>
        <p:spPr>
          <a:xfrm>
            <a:off x="3810000" y="3352800"/>
            <a:ext cx="13128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A6A6A6"/>
                </a:solidFill>
              </a:rPr>
              <a:t>Version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DE5B202-7C41-B81C-44D9-A1B1525A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Excerpt from IR Book…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F77C3F03-07B7-25A5-2F7E-60324F5D2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7772400" cy="480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There is no consensus yet as to which methods work best for structured retrieval although many researchers believe that XQuery will become the standard for structured queries.</a:t>
            </a:r>
          </a:p>
          <a:p>
            <a:pPr marL="0" indent="0" eaLnBrk="1" hangingPunct="1">
              <a:buFontTx/>
              <a:buNone/>
            </a:pP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- published 2008</a:t>
            </a:r>
          </a:p>
          <a:p>
            <a:pPr marL="0" indent="0"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 - two years later…we have the answer...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D3A3C12E-F941-5C66-D74D-53A93F574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361586-459C-AF40-AE9F-AE021ECD9E53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A84A6CD-81C4-434B-2998-79771657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43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eXist Native XML Developers</a:t>
            </a: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2DAB681B-52C6-ED67-C660-82377BA14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801A597-83E5-F049-B2C3-59C7701D19EB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  <p:sp>
        <p:nvSpPr>
          <p:cNvPr id="19460" name="TextBox 6">
            <a:extLst>
              <a:ext uri="{FF2B5EF4-FFF2-40B4-BE49-F238E27FC236}">
                <a16:creationId xmlns:a16="http://schemas.microsoft.com/office/drawing/2014/main" id="{08FAE4B3-9FBF-D6D8-9DCF-92471400F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5029200"/>
            <a:ext cx="4770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eXist Meeting Prague March 12</a:t>
            </a:r>
            <a:r>
              <a:rPr lang="en-US" altLang="en-US" baseline="30000"/>
              <a:t>th</a:t>
            </a:r>
            <a:r>
              <a:rPr lang="en-US" altLang="en-US"/>
              <a:t>, 2010</a:t>
            </a:r>
          </a:p>
        </p:txBody>
      </p:sp>
      <p:pic>
        <p:nvPicPr>
          <p:cNvPr id="19461" name="Picture 3">
            <a:extLst>
              <a:ext uri="{FF2B5EF4-FFF2-40B4-BE49-F238E27FC236}">
                <a16:creationId xmlns:a16="http://schemas.microsoft.com/office/drawing/2014/main" id="{CCCEAF70-E658-B484-F931-32C256656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3" t="27083" r="4562" b="25000"/>
          <a:stretch>
            <a:fillRect/>
          </a:stretch>
        </p:blipFill>
        <p:spPr bwMode="auto">
          <a:xfrm>
            <a:off x="342900" y="1828800"/>
            <a:ext cx="83978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9392D4F-9E58-AE65-0961-7AAB99AB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Presentation Outline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F97CB10E-C4DF-C527-AE4B-8840421F2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Boolean (SQL) search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Keyword (Vector) search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Reverse indexes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Structured search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Benefits and challenges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How to empower non-programmers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How to setup up structured search pilot project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Resources for getting started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eXist case studies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BB986314-D34B-A571-4B4E-7CB9A6DD88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265F692-2DCC-A142-9608-CBCAA908D299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5216838-892A-9B62-AB8C-97090BF6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Table 10.1 - Revised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D91BCF-7DFC-2F25-DEA9-7B9A4632C2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7300" y="1524000"/>
          <a:ext cx="6332538" cy="3144838"/>
        </p:xfrm>
        <a:graphic>
          <a:graphicData uri="http://schemas.openxmlformats.org/drawingml/2006/table">
            <a:tbl>
              <a:tblPr/>
              <a:tblGrid>
                <a:gridCol w="1668463">
                  <a:extLst>
                    <a:ext uri="{9D8B030D-6E8A-4147-A177-3AD203B41FA5}">
                      <a16:colId xmlns:a16="http://schemas.microsoft.com/office/drawing/2014/main" val="4139909117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593963050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93148146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51087537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RDB search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unstructured retrieval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structured retrieval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40838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objects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records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unstructured documents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trees with text at leaves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0545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model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relational model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vector space &amp; others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99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XML hierarchy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885409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main data structure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table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inverted index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99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trees with node-ids for document ids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78636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queries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SQL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free text queries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262699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XQuery fulltext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55615"/>
                  </a:ext>
                </a:extLst>
              </a:tr>
            </a:tbl>
          </a:graphicData>
        </a:graphic>
      </p:graphicFrame>
      <p:sp>
        <p:nvSpPr>
          <p:cNvPr id="21539" name="Slide Number Placeholder 3">
            <a:extLst>
              <a:ext uri="{FF2B5EF4-FFF2-40B4-BE49-F238E27FC236}">
                <a16:creationId xmlns:a16="http://schemas.microsoft.com/office/drawing/2014/main" id="{19992EA3-4207-D2AD-9643-DB06C60AEB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81EDDD-ADB0-904B-A651-461474C18959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21540" name="TextBox 5">
            <a:extLst>
              <a:ext uri="{FF2B5EF4-FFF2-40B4-BE49-F238E27FC236}">
                <a16:creationId xmlns:a16="http://schemas.microsoft.com/office/drawing/2014/main" id="{5966A6B7-0300-6FD1-0D18-B1D706CE4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86400"/>
            <a:ext cx="685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XML - Table 10.1 and structured information retrieval.  SQLRDB (relational database) search, unstructured information retrieval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6172F90-21AF-1198-09DD-177E7231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Relational DB Boolean Search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35DA2A2E-C9DE-05DB-7F9E-81F8894C1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Exact match on tabular data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No "score" associated with each "hit"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 from SQL: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A39EC348-36C3-E5B5-9002-4D864955D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3AA4124-6C9B-6444-8203-051DAF71BA67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971AA-BE72-A715-FB8A-90C8074694A4}"/>
              </a:ext>
            </a:extLst>
          </p:cNvPr>
          <p:cNvSpPr txBox="1"/>
          <p:nvPr/>
        </p:nvSpPr>
        <p:spPr>
          <a:xfrm>
            <a:off x="3086100" y="3314700"/>
            <a:ext cx="3357563" cy="12001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SELECT * FROM PERSON</a:t>
            </a:r>
          </a:p>
          <a:p>
            <a:pPr>
              <a:defRPr/>
            </a:pPr>
            <a:r>
              <a:rPr lang="en-US" dirty="0">
                <a:ea typeface="+mn-ea"/>
              </a:rPr>
              <a:t>WHERE TITLE = 'manager'</a:t>
            </a:r>
          </a:p>
          <a:p>
            <a:pPr>
              <a:defRPr/>
            </a:pPr>
            <a:r>
              <a:rPr lang="en-US" dirty="0">
                <a:ea typeface="+mn-ea"/>
              </a:rPr>
              <a:t>ORDER BY SALARY</a:t>
            </a:r>
          </a:p>
        </p:txBody>
      </p:sp>
      <p:sp>
        <p:nvSpPr>
          <p:cNvPr id="22534" name="TextBox 5">
            <a:extLst>
              <a:ext uri="{FF2B5EF4-FFF2-40B4-BE49-F238E27FC236}">
                <a16:creationId xmlns:a16="http://schemas.microsoft.com/office/drawing/2014/main" id="{0F3221EA-0E6D-D001-C8E1-74EDF6782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5029200"/>
            <a:ext cx="5562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/>
              <a:t>Note that the "order" is not the quality of a mach</a:t>
            </a:r>
          </a:p>
          <a:p>
            <a:pPr eaLnBrk="1" hangingPunct="1"/>
            <a:r>
              <a:rPr lang="en-US" altLang="en-US" b="0"/>
              <a:t>but another column in a table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24A083F7-30E4-32A5-2E0E-30622F20BB93}"/>
              </a:ext>
            </a:extLst>
          </p:cNvPr>
          <p:cNvSpPr/>
          <p:nvPr/>
        </p:nvSpPr>
        <p:spPr bwMode="auto">
          <a:xfrm>
            <a:off x="2743200" y="1600200"/>
            <a:ext cx="2057400" cy="14859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ea typeface="+mn-ea"/>
            </a:endParaRPr>
          </a:p>
        </p:txBody>
      </p:sp>
      <p:sp>
        <p:nvSpPr>
          <p:cNvPr id="23555" name="Title 1">
            <a:extLst>
              <a:ext uri="{FF2B5EF4-FFF2-40B4-BE49-F238E27FC236}">
                <a16:creationId xmlns:a16="http://schemas.microsoft.com/office/drawing/2014/main" id="{9AD0374E-103E-456F-C401-FF146CDB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Vector Model</a:t>
            </a:r>
          </a:p>
        </p:txBody>
      </p:sp>
      <p:sp>
        <p:nvSpPr>
          <p:cNvPr id="23556" name="Content Placeholder 2">
            <a:extLst>
              <a:ext uri="{FF2B5EF4-FFF2-40B4-BE49-F238E27FC236}">
                <a16:creationId xmlns:a16="http://schemas.microsoft.com/office/drawing/2014/main" id="{2411737E-3C1F-1583-2C9F-93A5A298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9149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Every search query is a "vector" in keyword space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Distance from your query to documents are "scored"</a:t>
            </a:r>
          </a:p>
        </p:txBody>
      </p:sp>
      <p:sp>
        <p:nvSpPr>
          <p:cNvPr id="23557" name="Slide Number Placeholder 3">
            <a:extLst>
              <a:ext uri="{FF2B5EF4-FFF2-40B4-BE49-F238E27FC236}">
                <a16:creationId xmlns:a16="http://schemas.microsoft.com/office/drawing/2014/main" id="{53447A42-2B29-44AB-774C-5B9651348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7526C27-B3B9-934F-8ED1-9DA39279FABD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cxnSp>
        <p:nvCxnSpPr>
          <p:cNvPr id="23558" name="Straight Arrow Connector 5">
            <a:extLst>
              <a:ext uri="{FF2B5EF4-FFF2-40B4-BE49-F238E27FC236}">
                <a16:creationId xmlns:a16="http://schemas.microsoft.com/office/drawing/2014/main" id="{7D20CBEC-770B-CDA0-D91C-71CC9F753F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43000" y="4114800"/>
            <a:ext cx="33147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9" name="Straight Arrow Connector 6">
            <a:extLst>
              <a:ext uri="{FF2B5EF4-FFF2-40B4-BE49-F238E27FC236}">
                <a16:creationId xmlns:a16="http://schemas.microsoft.com/office/drawing/2014/main" id="{36F54B31-3FD6-63C6-A41A-9BD4BDC8896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171450" y="3143250"/>
            <a:ext cx="1981200" cy="38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Straight Arrow Connector 8">
            <a:extLst>
              <a:ext uri="{FF2B5EF4-FFF2-40B4-BE49-F238E27FC236}">
                <a16:creationId xmlns:a16="http://schemas.microsoft.com/office/drawing/2014/main" id="{4E09F1B4-670A-742F-746F-F6177DC0A8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00200" y="2171700"/>
            <a:ext cx="2400300" cy="1638300"/>
          </a:xfrm>
          <a:prstGeom prst="straightConnector1">
            <a:avLst/>
          </a:prstGeom>
          <a:noFill/>
          <a:ln w="57150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1" name="TextBox 10">
            <a:extLst>
              <a:ext uri="{FF2B5EF4-FFF2-40B4-BE49-F238E27FC236}">
                <a16:creationId xmlns:a16="http://schemas.microsoft.com/office/drawing/2014/main" id="{3B94D0BA-88A9-92AA-08C1-C6B617017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485900"/>
            <a:ext cx="3048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/>
              <a:t>Your search keyword (green)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Other documents (blue)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 sz="1600"/>
              <a:t>Search score is distance measurement (red)</a:t>
            </a:r>
          </a:p>
          <a:p>
            <a:pPr eaLnBrk="1" hangingPunct="1"/>
            <a:endParaRPr lang="en-US" altLang="en-US" sz="16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1DBC47-7659-8BEE-8D71-982ADBDBA0F0}"/>
              </a:ext>
            </a:extLst>
          </p:cNvPr>
          <p:cNvCxnSpPr/>
          <p:nvPr/>
        </p:nvCxnSpPr>
        <p:spPr bwMode="auto">
          <a:xfrm flipV="1">
            <a:off x="2057400" y="2743200"/>
            <a:ext cx="2057400" cy="952500"/>
          </a:xfrm>
          <a:prstGeom prst="straightConnector1">
            <a:avLst/>
          </a:prstGeom>
          <a:solidFill>
            <a:srgbClr val="3399FF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116D1A-055E-4EC9-D1DB-DC83DEF14B00}"/>
              </a:ext>
            </a:extLst>
          </p:cNvPr>
          <p:cNvCxnSpPr/>
          <p:nvPr/>
        </p:nvCxnSpPr>
        <p:spPr bwMode="auto">
          <a:xfrm flipV="1">
            <a:off x="1714500" y="2057400"/>
            <a:ext cx="1485900" cy="1371600"/>
          </a:xfrm>
          <a:prstGeom prst="straightConnector1">
            <a:avLst/>
          </a:prstGeom>
          <a:solidFill>
            <a:srgbClr val="3399FF"/>
          </a:solidFill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564" name="TextBox 18">
            <a:extLst>
              <a:ext uri="{FF2B5EF4-FFF2-40B4-BE49-F238E27FC236}">
                <a16:creationId xmlns:a16="http://schemas.microsoft.com/office/drawing/2014/main" id="{26A1EE73-2E07-8C09-D228-AF516EC5A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714500"/>
            <a:ext cx="1463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Keyword 1</a:t>
            </a:r>
          </a:p>
        </p:txBody>
      </p:sp>
      <p:sp>
        <p:nvSpPr>
          <p:cNvPr id="23565" name="TextBox 19">
            <a:extLst>
              <a:ext uri="{FF2B5EF4-FFF2-40B4-BE49-F238E27FC236}">
                <a16:creationId xmlns:a16="http://schemas.microsoft.com/office/drawing/2014/main" id="{32593839-287B-1841-4D66-BB7FBF0D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886200"/>
            <a:ext cx="1463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Keyword 2</a:t>
            </a:r>
          </a:p>
        </p:txBody>
      </p:sp>
      <p:cxnSp>
        <p:nvCxnSpPr>
          <p:cNvPr id="23566" name="Straight Connector 25">
            <a:extLst>
              <a:ext uri="{FF2B5EF4-FFF2-40B4-BE49-F238E27FC236}">
                <a16:creationId xmlns:a16="http://schemas.microsoft.com/office/drawing/2014/main" id="{17EE6695-8B1F-5B8A-54D7-CCE8EC3CFE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00400" y="2057400"/>
            <a:ext cx="800100" cy="1143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Straight Connector 26">
            <a:extLst>
              <a:ext uri="{FF2B5EF4-FFF2-40B4-BE49-F238E27FC236}">
                <a16:creationId xmlns:a16="http://schemas.microsoft.com/office/drawing/2014/main" id="{5066BE57-B7C5-8D97-0558-7041B9026AA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771900" y="2400300"/>
            <a:ext cx="571500" cy="1143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2CE6A0F-8C6E-AA8E-7141-9CCDFA12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Reverse Index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45BB48-CABD-2186-EA93-DADF54DB60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600200"/>
          <a:ext cx="7772400" cy="1651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1434773847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32931746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Document IDs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1062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hate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12344, 34235, 43513,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493623"/>
                  </a:ext>
                </a:extLst>
              </a:tr>
              <a:tr h="4016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love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12344, 34235, 43513, 22345, 12313, 42345, 12313, 13124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Narrow" panose="020B0604020202020204" pitchFamily="34" charset="0"/>
                        <a:ea typeface="ＭＳ Ｐゴシック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757285"/>
                  </a:ext>
                </a:extLst>
              </a:tr>
            </a:tbl>
          </a:graphicData>
        </a:graphic>
      </p:graphicFrame>
      <p:sp>
        <p:nvSpPr>
          <p:cNvPr id="24593" name="Slide Number Placeholder 3">
            <a:extLst>
              <a:ext uri="{FF2B5EF4-FFF2-40B4-BE49-F238E27FC236}">
                <a16:creationId xmlns:a16="http://schemas.microsoft.com/office/drawing/2014/main" id="{FF314550-3DE0-EC85-732A-8B703E3AC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E72CB5-E9C5-ED49-949D-AFF6DE2DFBA5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  <p:sp>
        <p:nvSpPr>
          <p:cNvPr id="24594" name="TextBox 5">
            <a:extLst>
              <a:ext uri="{FF2B5EF4-FFF2-40B4-BE49-F238E27FC236}">
                <a16:creationId xmlns:a16="http://schemas.microsoft.com/office/drawing/2014/main" id="{A41F0182-9DE2-91A0-5DEB-08240267A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0" y="4343400"/>
            <a:ext cx="6754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For each word, a reverse index tells you what documents contain that word.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1974473-9DAD-040C-0167-F7C6026D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114300"/>
            <a:ext cx="6629400" cy="685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Reverse Index in eXist 1.5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7C704CFF-7150-F9DB-4068-12947EFD4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B78D7DE-E764-7D4C-8119-05814444F6C0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5CA1188A-EAEC-250D-6078-3EF813D9E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87413"/>
            <a:ext cx="5899150" cy="573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3">
            <a:extLst>
              <a:ext uri="{FF2B5EF4-FFF2-40B4-BE49-F238E27FC236}">
                <a16:creationId xmlns:a16="http://schemas.microsoft.com/office/drawing/2014/main" id="{0EA92501-8D50-6B06-5509-DEACEC01A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28600"/>
            <a:ext cx="16002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Oval 6">
            <a:extLst>
              <a:ext uri="{FF2B5EF4-FFF2-40B4-BE49-F238E27FC236}">
                <a16:creationId xmlns:a16="http://schemas.microsoft.com/office/drawing/2014/main" id="{3E4E4868-7AAF-50DD-363E-EDCE59697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3429000"/>
            <a:ext cx="17145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25607" name="Straight Arrow Connector 8">
            <a:extLst>
              <a:ext uri="{FF2B5EF4-FFF2-40B4-BE49-F238E27FC236}">
                <a16:creationId xmlns:a16="http://schemas.microsoft.com/office/drawing/2014/main" id="{26DEF235-124A-AC5C-F442-8B11673A04B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5600700" y="2743200"/>
            <a:ext cx="1257300" cy="685800"/>
          </a:xfrm>
          <a:prstGeom prst="straightConnector1">
            <a:avLst/>
          </a:prstGeom>
          <a:noFill/>
          <a:ln w="38100">
            <a:solidFill>
              <a:srgbClr val="FF3333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8" name="TextBox 10">
            <a:extLst>
              <a:ext uri="{FF2B5EF4-FFF2-40B4-BE49-F238E27FC236}">
                <a16:creationId xmlns:a16="http://schemas.microsoft.com/office/drawing/2014/main" id="{9539FCE4-95BD-F3CD-A0C5-CEFD0178C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429000"/>
            <a:ext cx="147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solidFill>
                  <a:schemeClr val="accent2"/>
                </a:solidFill>
              </a:rPr>
              <a:t>Terms that</a:t>
            </a:r>
          </a:p>
          <a:p>
            <a:pPr algn="ctr" eaLnBrk="1" hangingPunct="1"/>
            <a:r>
              <a:rPr lang="en-US" altLang="en-US" sz="1600">
                <a:solidFill>
                  <a:schemeClr val="accent2"/>
                </a:solidFill>
              </a:rPr>
              <a:t>start with "love"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CC437C97-6A64-315A-A5B7-2D6FDD7A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Sample Keyword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81359-F771-2F79-0640-17B1A333B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343400"/>
            <a:ext cx="6962775" cy="1828800"/>
          </a:xfr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hits 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:=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FA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data-collection)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tei:TEI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tei:l[</a:t>
            </a:r>
            <a:r>
              <a:rPr lang="en-US" altLang="en-US" sz="1800" b="1">
                <a:solidFill>
                  <a:srgbClr val="FA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ft:query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q)]</a:t>
            </a:r>
            <a:endParaRPr lang="en-US" alt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000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 </a:t>
            </a:r>
            <a:r>
              <a:rPr lang="en-US" altLang="en-US" sz="1800" b="1">
                <a:solidFill>
                  <a:srgbClr val="000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hits</a:t>
            </a:r>
            <a:b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1800" b="1">
                <a:solidFill>
                  <a:srgbClr val="000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:=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FA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ft:score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hit)</a:t>
            </a:r>
            <a:b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en-US" sz="1800" b="1">
                <a:solidFill>
                  <a:srgbClr val="000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score descending</a:t>
            </a:r>
            <a:b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en-US" sz="1800" b="1">
                <a:solidFill>
                  <a:srgbClr val="0000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b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 class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1800" b="1">
                <a:solidFill>
                  <a:srgbClr val="6400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"hit-result"</a:t>
            </a:r>
            <a:r>
              <a:rPr lang="en-US" altLang="en-US" sz="1800" b="1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2C57F555-A93F-37DA-3375-557AF9CB49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4709BE-375B-134F-89E5-F8D2B69F378F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  <p:pic>
        <p:nvPicPr>
          <p:cNvPr id="26629" name="Picture 2">
            <a:extLst>
              <a:ext uri="{FF2B5EF4-FFF2-40B4-BE49-F238E27FC236}">
                <a16:creationId xmlns:a16="http://schemas.microsoft.com/office/drawing/2014/main" id="{9BE8C74D-8263-AE85-E4D8-93C839CB3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371600"/>
            <a:ext cx="3371850" cy="3619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3">
            <a:extLst>
              <a:ext uri="{FF2B5EF4-FFF2-40B4-BE49-F238E27FC236}">
                <a16:creationId xmlns:a16="http://schemas.microsoft.com/office/drawing/2014/main" id="{034236DF-C2A7-A1D1-6664-57DB9D12C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5819775" cy="1333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1" name="TextBox 6">
            <a:extLst>
              <a:ext uri="{FF2B5EF4-FFF2-40B4-BE49-F238E27FC236}">
                <a16:creationId xmlns:a16="http://schemas.microsoft.com/office/drawing/2014/main" id="{BFB4ED28-BD5F-A2B0-358B-AE8BF89E2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57300"/>
            <a:ext cx="1903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accent2"/>
                </a:solidFill>
              </a:rPr>
              <a:t>Keyword Search:</a:t>
            </a:r>
          </a:p>
        </p:txBody>
      </p:sp>
      <p:sp>
        <p:nvSpPr>
          <p:cNvPr id="26632" name="TextBox 7">
            <a:extLst>
              <a:ext uri="{FF2B5EF4-FFF2-40B4-BE49-F238E27FC236}">
                <a16:creationId xmlns:a16="http://schemas.microsoft.com/office/drawing/2014/main" id="{057069C5-7790-C963-44DE-3FFDF8B64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800"/>
            <a:ext cx="166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accent2"/>
                </a:solidFill>
              </a:rPr>
              <a:t>Resulting Hits:</a:t>
            </a:r>
          </a:p>
        </p:txBody>
      </p:sp>
      <p:sp>
        <p:nvSpPr>
          <p:cNvPr id="26633" name="TextBox 8">
            <a:extLst>
              <a:ext uri="{FF2B5EF4-FFF2-40B4-BE49-F238E27FC236}">
                <a16:creationId xmlns:a16="http://schemas.microsoft.com/office/drawing/2014/main" id="{6F0DC05C-530B-2E1E-B652-27B32273A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771900"/>
            <a:ext cx="1728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accent2"/>
                </a:solidFill>
              </a:rPr>
              <a:t>Code (XQuery):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F8D52B2-10D7-A810-FC02-3CC04DC7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Calculating Score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0D3C346-E24C-297E-9ACF-D039FDF46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Count the number of times the keywords appeared in each of the documents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Calculate the size of the documents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Calculate the "density" of the keywords in the documents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this prevents longer documents from getting higher scores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Sort by the combined density numbers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FA5C145F-EF64-A0BC-B76E-4D9108E44F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BF16C8-8712-464C-A865-30B8AEDC448D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1161E60-F2FA-66EE-339A-0A6619DB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Presentation Description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5CAB9334-B6F0-E630-ECE3-310A6033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Today most document search systems are based on simple keyword search. Their strategy is to extract a list of keywords from documents and use these keywords to match a user’s query.</a:t>
            </a:r>
          </a:p>
          <a:p>
            <a:pPr marL="0" indent="0" eaLnBrk="1" hangingPunct="1"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But the keyword extraction process frequently discards one of the valuable pieces of document information: the </a:t>
            </a:r>
            <a:r>
              <a:rPr lang="en-US" altLang="en-US" sz="1800" b="1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of the keyword. Context allows you to rank a keyword in a title higher than a keyword in the body of a text. This allows relevant documents to receive a higher ranking than other documents in a large document collection. Retaining document structure with keywords allows context to be preserved in the search and retrieval process and allows sub-documents to receive customized search ranking rules. </a:t>
            </a:r>
          </a:p>
          <a:p>
            <a:pPr marL="0" indent="0" eaLnBrk="1" hangingPunct="1"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This presentation give a broad overview of structured search and describes how organizations are using document structure to create a better search experience for corporate search. </a:t>
            </a:r>
          </a:p>
          <a:p>
            <a:pPr marL="0" indent="0" eaLnBrk="1" hangingPunct="1"/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DF9F2B4-2570-1317-38B6-B602F022D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5E3CDD-BE30-194C-9590-4482CE8147A6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D57940E-18B0-DBFF-2191-F8256E92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How is "Structured Search" Different?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ED6AC816-6193-2EC0-E854-88BAD0C8A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Most search engines today perform simple "keyword searches" and rank the scores based on keyword density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In simple "keyword search" there is no consideration about where the keywords appear in the document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There is no way to "boost" the search score if a keyword appears in a title, abstract or summary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24224EB9-6F3F-3589-B8B3-B55E7B73E0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EE340F5-3F67-354E-98EB-B2EB60DB4D7F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94B5196-D6D2-54FB-44E4-C89491BAD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Two Models</a:t>
            </a:r>
          </a:p>
        </p:txBody>
      </p:sp>
      <p:sp>
        <p:nvSpPr>
          <p:cNvPr id="29699" name="Text Placeholder 2">
            <a:extLst>
              <a:ext uri="{FF2B5EF4-FFF2-40B4-BE49-F238E27FC236}">
                <a16:creationId xmlns:a16="http://schemas.microsoft.com/office/drawing/2014/main" id="{BA67A744-E4B0-9399-033B-7B9E5974C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342900"/>
          </a:xfrm>
        </p:spPr>
        <p:txBody>
          <a:bodyPr/>
          <a:lstStyle/>
          <a:p>
            <a:pPr algn="ctr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"Bag of Words"</a:t>
            </a:r>
          </a:p>
        </p:txBody>
      </p:sp>
      <p:sp>
        <p:nvSpPr>
          <p:cNvPr id="29700" name="Content Placeholder 3">
            <a:extLst>
              <a:ext uri="{FF2B5EF4-FFF2-40B4-BE49-F238E27FC236}">
                <a16:creationId xmlns:a16="http://schemas.microsoft.com/office/drawing/2014/main" id="{11BC4D18-B285-2627-2AE8-571B6F9D2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" y="5029200"/>
            <a:ext cx="4040188" cy="1714500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All keywords in a single container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Only count frequencies are stored with each word</a:t>
            </a:r>
          </a:p>
        </p:txBody>
      </p:sp>
      <p:sp>
        <p:nvSpPr>
          <p:cNvPr id="29701" name="Text Placeholder 4">
            <a:extLst>
              <a:ext uri="{FF2B5EF4-FFF2-40B4-BE49-F238E27FC236}">
                <a16:creationId xmlns:a16="http://schemas.microsoft.com/office/drawing/2014/main" id="{A89C3286-A274-8BF2-3DBD-43FFF47E0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86300" y="1371600"/>
            <a:ext cx="4041775" cy="342900"/>
          </a:xfrm>
        </p:spPr>
        <p:txBody>
          <a:bodyPr/>
          <a:lstStyle/>
          <a:p>
            <a:pPr algn="ctr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"Retained Structure"</a:t>
            </a:r>
          </a:p>
        </p:txBody>
      </p:sp>
      <p:sp>
        <p:nvSpPr>
          <p:cNvPr id="29702" name="Content Placeholder 5">
            <a:extLst>
              <a:ext uri="{FF2B5EF4-FFF2-40B4-BE49-F238E27FC236}">
                <a16:creationId xmlns:a16="http://schemas.microsoft.com/office/drawing/2014/main" id="{455316E6-C425-2878-7513-D64356E96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6300" y="5029200"/>
            <a:ext cx="4041775" cy="868363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Keywords associated with each sub-document component</a:t>
            </a:r>
          </a:p>
        </p:txBody>
      </p:sp>
      <p:sp>
        <p:nvSpPr>
          <p:cNvPr id="29703" name="Slide Number Placeholder 6">
            <a:extLst>
              <a:ext uri="{FF2B5EF4-FFF2-40B4-BE49-F238E27FC236}">
                <a16:creationId xmlns:a16="http://schemas.microsoft.com/office/drawing/2014/main" id="{1C91972E-BAD6-C065-D8B5-740A27F692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2B724F5-D869-9B4B-92D2-3AD94FEC1BCA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  <p:sp>
        <p:nvSpPr>
          <p:cNvPr id="29704" name="Freeform 7">
            <a:extLst>
              <a:ext uri="{FF2B5EF4-FFF2-40B4-BE49-F238E27FC236}">
                <a16:creationId xmlns:a16="http://schemas.microsoft.com/office/drawing/2014/main" id="{C3A080DF-40C3-DB8B-8C8D-7668F2AEACEC}"/>
              </a:ext>
            </a:extLst>
          </p:cNvPr>
          <p:cNvSpPr>
            <a:spLocks/>
          </p:cNvSpPr>
          <p:nvPr/>
        </p:nvSpPr>
        <p:spPr bwMode="auto">
          <a:xfrm>
            <a:off x="1257300" y="1714500"/>
            <a:ext cx="2705100" cy="3162300"/>
          </a:xfrm>
          <a:custGeom>
            <a:avLst/>
            <a:gdLst>
              <a:gd name="T0" fmla="*/ 824318 w 2705862"/>
              <a:gd name="T1" fmla="*/ 210312 h 3162300"/>
              <a:gd name="T2" fmla="*/ 869986 w 2705862"/>
              <a:gd name="T3" fmla="*/ 429768 h 3162300"/>
              <a:gd name="T4" fmla="*/ 888254 w 2705862"/>
              <a:gd name="T5" fmla="*/ 667512 h 3162300"/>
              <a:gd name="T6" fmla="*/ 513770 w 2705862"/>
              <a:gd name="T7" fmla="*/ 973836 h 3162300"/>
              <a:gd name="T8" fmla="*/ 248894 w 2705862"/>
              <a:gd name="T9" fmla="*/ 1335024 h 3162300"/>
              <a:gd name="T10" fmla="*/ 111886 w 2705862"/>
              <a:gd name="T11" fmla="*/ 1568196 h 3162300"/>
              <a:gd name="T12" fmla="*/ 15982 w 2705862"/>
              <a:gd name="T13" fmla="*/ 1851660 h 3162300"/>
              <a:gd name="T14" fmla="*/ 15982 w 2705862"/>
              <a:gd name="T15" fmla="*/ 2423160 h 3162300"/>
              <a:gd name="T16" fmla="*/ 66218 w 2705862"/>
              <a:gd name="T17" fmla="*/ 2665476 h 3162300"/>
              <a:gd name="T18" fmla="*/ 244326 w 2705862"/>
              <a:gd name="T19" fmla="*/ 2880360 h 3162300"/>
              <a:gd name="T20" fmla="*/ 577706 w 2705862"/>
              <a:gd name="T21" fmla="*/ 3040380 h 3162300"/>
              <a:gd name="T22" fmla="*/ 952190 w 2705862"/>
              <a:gd name="T23" fmla="*/ 3127248 h 3162300"/>
              <a:gd name="T24" fmla="*/ 1331238 w 2705862"/>
              <a:gd name="T25" fmla="*/ 3159252 h 3162300"/>
              <a:gd name="T26" fmla="*/ 1842725 w 2705862"/>
              <a:gd name="T27" fmla="*/ 3108960 h 3162300"/>
              <a:gd name="T28" fmla="*/ 2299410 w 2705862"/>
              <a:gd name="T29" fmla="*/ 2880360 h 3162300"/>
              <a:gd name="T30" fmla="*/ 2527753 w 2705862"/>
              <a:gd name="T31" fmla="*/ 2651760 h 3162300"/>
              <a:gd name="T32" fmla="*/ 2651058 w 2705862"/>
              <a:gd name="T33" fmla="*/ 2409444 h 3162300"/>
              <a:gd name="T34" fmla="*/ 2701293 w 2705862"/>
              <a:gd name="T35" fmla="*/ 1984248 h 3162300"/>
              <a:gd name="T36" fmla="*/ 2660191 w 2705862"/>
              <a:gd name="T37" fmla="*/ 1696212 h 3162300"/>
              <a:gd name="T38" fmla="*/ 2504918 w 2705862"/>
              <a:gd name="T39" fmla="*/ 1371600 h 3162300"/>
              <a:gd name="T40" fmla="*/ 2258308 w 2705862"/>
              <a:gd name="T41" fmla="*/ 1147572 h 3162300"/>
              <a:gd name="T42" fmla="*/ 1920362 w 2705862"/>
              <a:gd name="T43" fmla="*/ 946404 h 3162300"/>
              <a:gd name="T44" fmla="*/ 1564146 w 2705862"/>
              <a:gd name="T45" fmla="*/ 740664 h 3162300"/>
              <a:gd name="T46" fmla="*/ 1271869 w 2705862"/>
              <a:gd name="T47" fmla="*/ 585216 h 3162300"/>
              <a:gd name="T48" fmla="*/ 1189666 w 2705862"/>
              <a:gd name="T49" fmla="*/ 155448 h 3162300"/>
              <a:gd name="T50" fmla="*/ 1253602 w 2705862"/>
              <a:gd name="T51" fmla="*/ 0 h 3162300"/>
              <a:gd name="T52" fmla="*/ 1061794 w 2705862"/>
              <a:gd name="T53" fmla="*/ 54864 h 3162300"/>
              <a:gd name="T54" fmla="*/ 824318 w 2705862"/>
              <a:gd name="T55" fmla="*/ 82296 h 3162300"/>
              <a:gd name="T56" fmla="*/ 669043 w 2705862"/>
              <a:gd name="T57" fmla="*/ 82296 h 3162300"/>
              <a:gd name="T58" fmla="*/ 824318 w 2705862"/>
              <a:gd name="T59" fmla="*/ 210312 h 31623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705862"/>
              <a:gd name="T91" fmla="*/ 0 h 3162300"/>
              <a:gd name="T92" fmla="*/ 2705862 w 2705862"/>
              <a:gd name="T93" fmla="*/ 3162300 h 3162300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705862" h="3162300">
                <a:moveTo>
                  <a:pt x="825246" y="210312"/>
                </a:moveTo>
                <a:lnTo>
                  <a:pt x="870966" y="429768"/>
                </a:lnTo>
                <a:lnTo>
                  <a:pt x="889254" y="667512"/>
                </a:lnTo>
                <a:cubicBezTo>
                  <a:pt x="829818" y="758190"/>
                  <a:pt x="621030" y="862584"/>
                  <a:pt x="514350" y="973836"/>
                </a:cubicBezTo>
                <a:cubicBezTo>
                  <a:pt x="407670" y="1085088"/>
                  <a:pt x="316230" y="1235964"/>
                  <a:pt x="249174" y="1335024"/>
                </a:cubicBezTo>
                <a:lnTo>
                  <a:pt x="112014" y="1568196"/>
                </a:lnTo>
                <a:cubicBezTo>
                  <a:pt x="73152" y="1654302"/>
                  <a:pt x="32004" y="1709166"/>
                  <a:pt x="16002" y="1851660"/>
                </a:cubicBezTo>
                <a:cubicBezTo>
                  <a:pt x="0" y="1994154"/>
                  <a:pt x="7620" y="2287524"/>
                  <a:pt x="16002" y="2423160"/>
                </a:cubicBezTo>
                <a:cubicBezTo>
                  <a:pt x="24384" y="2558796"/>
                  <a:pt x="28194" y="2589276"/>
                  <a:pt x="66294" y="2665476"/>
                </a:cubicBezTo>
                <a:cubicBezTo>
                  <a:pt x="104394" y="2741676"/>
                  <a:pt x="159258" y="2817876"/>
                  <a:pt x="244602" y="2880360"/>
                </a:cubicBezTo>
                <a:cubicBezTo>
                  <a:pt x="329946" y="2942844"/>
                  <a:pt x="460248" y="2999232"/>
                  <a:pt x="578358" y="3040380"/>
                </a:cubicBezTo>
                <a:cubicBezTo>
                  <a:pt x="696468" y="3081528"/>
                  <a:pt x="827532" y="3107436"/>
                  <a:pt x="953262" y="3127248"/>
                </a:cubicBezTo>
                <a:cubicBezTo>
                  <a:pt x="1078992" y="3147060"/>
                  <a:pt x="1184148" y="3162300"/>
                  <a:pt x="1332738" y="3159252"/>
                </a:cubicBezTo>
                <a:cubicBezTo>
                  <a:pt x="1481328" y="3156204"/>
                  <a:pt x="1683258" y="3155442"/>
                  <a:pt x="1844802" y="3108960"/>
                </a:cubicBezTo>
                <a:cubicBezTo>
                  <a:pt x="2006346" y="3062478"/>
                  <a:pt x="2187702" y="2956560"/>
                  <a:pt x="2302002" y="2880360"/>
                </a:cubicBezTo>
                <a:cubicBezTo>
                  <a:pt x="2416302" y="2804160"/>
                  <a:pt x="2471928" y="2730246"/>
                  <a:pt x="2530602" y="2651760"/>
                </a:cubicBezTo>
                <a:cubicBezTo>
                  <a:pt x="2589276" y="2573274"/>
                  <a:pt x="2625090" y="2520696"/>
                  <a:pt x="2654046" y="2409444"/>
                </a:cubicBezTo>
                <a:cubicBezTo>
                  <a:pt x="2683002" y="2298192"/>
                  <a:pt x="2702814" y="2103120"/>
                  <a:pt x="2704338" y="1984248"/>
                </a:cubicBezTo>
                <a:cubicBezTo>
                  <a:pt x="2705862" y="1865376"/>
                  <a:pt x="2695956" y="1798320"/>
                  <a:pt x="2663190" y="1696212"/>
                </a:cubicBezTo>
                <a:cubicBezTo>
                  <a:pt x="2630424" y="1594104"/>
                  <a:pt x="2574798" y="1463040"/>
                  <a:pt x="2507742" y="1371600"/>
                </a:cubicBezTo>
                <a:cubicBezTo>
                  <a:pt x="2440686" y="1280160"/>
                  <a:pt x="2358390" y="1218438"/>
                  <a:pt x="2260854" y="1147572"/>
                </a:cubicBezTo>
                <a:lnTo>
                  <a:pt x="1922526" y="946404"/>
                </a:lnTo>
                <a:lnTo>
                  <a:pt x="1565910" y="740664"/>
                </a:lnTo>
                <a:lnTo>
                  <a:pt x="1273302" y="585216"/>
                </a:lnTo>
                <a:lnTo>
                  <a:pt x="1191006" y="155448"/>
                </a:lnTo>
                <a:lnTo>
                  <a:pt x="1255014" y="0"/>
                </a:lnTo>
                <a:lnTo>
                  <a:pt x="1062990" y="54864"/>
                </a:lnTo>
                <a:lnTo>
                  <a:pt x="825246" y="82296"/>
                </a:lnTo>
                <a:lnTo>
                  <a:pt x="669798" y="82296"/>
                </a:lnTo>
                <a:lnTo>
                  <a:pt x="825246" y="210312"/>
                </a:lnTo>
                <a:close/>
              </a:path>
            </a:pathLst>
          </a:cu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5" name="TextBox 8">
            <a:extLst>
              <a:ext uri="{FF2B5EF4-FFF2-40B4-BE49-F238E27FC236}">
                <a16:creationId xmlns:a16="http://schemas.microsoft.com/office/drawing/2014/main" id="{6972DCF2-3DC6-1D78-EFDC-C97EDC6B9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63" y="2857500"/>
            <a:ext cx="809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'love'</a:t>
            </a:r>
          </a:p>
        </p:txBody>
      </p:sp>
      <p:sp>
        <p:nvSpPr>
          <p:cNvPr id="29706" name="TextBox 9">
            <a:extLst>
              <a:ext uri="{FF2B5EF4-FFF2-40B4-BE49-F238E27FC236}">
                <a16:creationId xmlns:a16="http://schemas.microsoft.com/office/drawing/2014/main" id="{113E6B27-5FCC-CB1D-9462-0B428EE9A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413" y="3429000"/>
            <a:ext cx="822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'hate'</a:t>
            </a:r>
          </a:p>
        </p:txBody>
      </p:sp>
      <p:sp>
        <p:nvSpPr>
          <p:cNvPr id="29707" name="TextBox 10">
            <a:extLst>
              <a:ext uri="{FF2B5EF4-FFF2-40B4-BE49-F238E27FC236}">
                <a16:creationId xmlns:a16="http://schemas.microsoft.com/office/drawing/2014/main" id="{8D79206E-E3AF-28F5-B215-6E72D83A6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463" y="3657600"/>
            <a:ext cx="795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'new'</a:t>
            </a:r>
          </a:p>
        </p:txBody>
      </p:sp>
      <p:sp>
        <p:nvSpPr>
          <p:cNvPr id="29708" name="TextBox 11">
            <a:extLst>
              <a:ext uri="{FF2B5EF4-FFF2-40B4-BE49-F238E27FC236}">
                <a16:creationId xmlns:a16="http://schemas.microsoft.com/office/drawing/2014/main" id="{923A9538-D1E5-76F0-761D-5167A38DE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563" y="4114800"/>
            <a:ext cx="7667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'fear'</a:t>
            </a:r>
          </a:p>
        </p:txBody>
      </p:sp>
      <p:sp>
        <p:nvSpPr>
          <p:cNvPr id="29709" name="Oval 12">
            <a:extLst>
              <a:ext uri="{FF2B5EF4-FFF2-40B4-BE49-F238E27FC236}">
                <a16:creationId xmlns:a16="http://schemas.microsoft.com/office/drawing/2014/main" id="{FA820B59-C901-F427-F64D-E481A5D9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2857500"/>
            <a:ext cx="4572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710" name="Oval 13">
            <a:extLst>
              <a:ext uri="{FF2B5EF4-FFF2-40B4-BE49-F238E27FC236}">
                <a16:creationId xmlns:a16="http://schemas.microsoft.com/office/drawing/2014/main" id="{8ABF6DEC-BD4A-A962-4B86-3A8ECC535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828800"/>
            <a:ext cx="4572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711" name="Oval 14">
            <a:extLst>
              <a:ext uri="{FF2B5EF4-FFF2-40B4-BE49-F238E27FC236}">
                <a16:creationId xmlns:a16="http://schemas.microsoft.com/office/drawing/2014/main" id="{F6F401C6-A7C6-77F2-D77A-80378693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2400300"/>
            <a:ext cx="4572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712" name="Oval 15">
            <a:extLst>
              <a:ext uri="{FF2B5EF4-FFF2-40B4-BE49-F238E27FC236}">
                <a16:creationId xmlns:a16="http://schemas.microsoft.com/office/drawing/2014/main" id="{4DBEE7DF-8132-967C-C7C9-3574D2707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3314700"/>
            <a:ext cx="4572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713" name="Oval 16">
            <a:extLst>
              <a:ext uri="{FF2B5EF4-FFF2-40B4-BE49-F238E27FC236}">
                <a16:creationId xmlns:a16="http://schemas.microsoft.com/office/drawing/2014/main" id="{CBA1CA01-1BF8-022C-7CDE-3702E36EB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971800"/>
            <a:ext cx="4572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714" name="Oval 17">
            <a:extLst>
              <a:ext uri="{FF2B5EF4-FFF2-40B4-BE49-F238E27FC236}">
                <a16:creationId xmlns:a16="http://schemas.microsoft.com/office/drawing/2014/main" id="{CF9B532A-CA97-D901-3BC5-F91E45257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000500"/>
            <a:ext cx="4572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9715" name="TextBox 18">
            <a:extLst>
              <a:ext uri="{FF2B5EF4-FFF2-40B4-BE49-F238E27FC236}">
                <a16:creationId xmlns:a16="http://schemas.microsoft.com/office/drawing/2014/main" id="{94943424-E79E-F761-9B02-68F21C33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43100"/>
            <a:ext cx="800100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29716" name="TextBox 19">
            <a:extLst>
              <a:ext uri="{FF2B5EF4-FFF2-40B4-BE49-F238E27FC236}">
                <a16:creationId xmlns:a16="http://schemas.microsoft.com/office/drawing/2014/main" id="{BC9CE793-20B6-F99D-CCAA-C0140571C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086100"/>
            <a:ext cx="862013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29717" name="TextBox 20">
            <a:extLst>
              <a:ext uri="{FF2B5EF4-FFF2-40B4-BE49-F238E27FC236}">
                <a16:creationId xmlns:a16="http://schemas.microsoft.com/office/drawing/2014/main" id="{FF17FB93-5FB9-93A9-FEA4-F7DE07EF8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514600"/>
            <a:ext cx="800100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29718" name="TextBox 21">
            <a:extLst>
              <a:ext uri="{FF2B5EF4-FFF2-40B4-BE49-F238E27FC236}">
                <a16:creationId xmlns:a16="http://schemas.microsoft.com/office/drawing/2014/main" id="{376BB74E-ED55-371C-AAFF-245BA3AAD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2971800"/>
            <a:ext cx="862013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29719" name="TextBox 22">
            <a:extLst>
              <a:ext uri="{FF2B5EF4-FFF2-40B4-BE49-F238E27FC236}">
                <a16:creationId xmlns:a16="http://schemas.microsoft.com/office/drawing/2014/main" id="{A34C7A50-1EDE-01C4-5C8F-88FC4235D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3543300"/>
            <a:ext cx="862013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29720" name="TextBox 23">
            <a:extLst>
              <a:ext uri="{FF2B5EF4-FFF2-40B4-BE49-F238E27FC236}">
                <a16:creationId xmlns:a16="http://schemas.microsoft.com/office/drawing/2014/main" id="{D1A51E80-F7BB-B13A-922C-E04687B5E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425" y="4114800"/>
            <a:ext cx="863600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cxnSp>
        <p:nvCxnSpPr>
          <p:cNvPr id="29721" name="Straight Connector 25">
            <a:extLst>
              <a:ext uri="{FF2B5EF4-FFF2-40B4-BE49-F238E27FC236}">
                <a16:creationId xmlns:a16="http://schemas.microsoft.com/office/drawing/2014/main" id="{F48735AB-6182-984E-3FE9-5F1C56CD524E}"/>
              </a:ext>
            </a:extLst>
          </p:cNvPr>
          <p:cNvCxnSpPr>
            <a:cxnSpLocks noChangeShapeType="1"/>
            <a:stCxn id="29709" idx="7"/>
            <a:endCxn id="29711" idx="2"/>
          </p:cNvCxnSpPr>
          <p:nvPr/>
        </p:nvCxnSpPr>
        <p:spPr bwMode="auto">
          <a:xfrm rot="5400000" flipH="1" flipV="1">
            <a:off x="5399088" y="2478087"/>
            <a:ext cx="336550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Straight Connector 28">
            <a:extLst>
              <a:ext uri="{FF2B5EF4-FFF2-40B4-BE49-F238E27FC236}">
                <a16:creationId xmlns:a16="http://schemas.microsoft.com/office/drawing/2014/main" id="{5ECD9B6D-7D97-7CE3-8E84-18ED8A7621E0}"/>
              </a:ext>
            </a:extLst>
          </p:cNvPr>
          <p:cNvCxnSpPr>
            <a:cxnSpLocks noChangeShapeType="1"/>
            <a:stCxn id="29709" idx="5"/>
            <a:endCxn id="29712" idx="2"/>
          </p:cNvCxnSpPr>
          <p:nvPr/>
        </p:nvCxnSpPr>
        <p:spPr bwMode="auto">
          <a:xfrm rot="16200000" flipH="1">
            <a:off x="5399088" y="3055937"/>
            <a:ext cx="336550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Straight Connector 31">
            <a:extLst>
              <a:ext uri="{FF2B5EF4-FFF2-40B4-BE49-F238E27FC236}">
                <a16:creationId xmlns:a16="http://schemas.microsoft.com/office/drawing/2014/main" id="{358CE499-82CF-E772-3EEE-D3A79596317E}"/>
              </a:ext>
            </a:extLst>
          </p:cNvPr>
          <p:cNvCxnSpPr>
            <a:cxnSpLocks noChangeShapeType="1"/>
            <a:stCxn id="29711" idx="7"/>
            <a:endCxn id="29710" idx="2"/>
          </p:cNvCxnSpPr>
          <p:nvPr/>
        </p:nvCxnSpPr>
        <p:spPr bwMode="auto">
          <a:xfrm rot="5400000" flipH="1" flipV="1">
            <a:off x="6313488" y="1906587"/>
            <a:ext cx="450850" cy="638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Straight Connector 34">
            <a:extLst>
              <a:ext uri="{FF2B5EF4-FFF2-40B4-BE49-F238E27FC236}">
                <a16:creationId xmlns:a16="http://schemas.microsoft.com/office/drawing/2014/main" id="{68C05C25-1A56-7EDC-BAAA-ED4DB95CCCF5}"/>
              </a:ext>
            </a:extLst>
          </p:cNvPr>
          <p:cNvCxnSpPr>
            <a:cxnSpLocks noChangeShapeType="1"/>
            <a:stCxn id="29712" idx="5"/>
            <a:endCxn id="29714" idx="2"/>
          </p:cNvCxnSpPr>
          <p:nvPr/>
        </p:nvCxnSpPr>
        <p:spPr bwMode="auto">
          <a:xfrm rot="16200000" flipH="1">
            <a:off x="6256338" y="3570287"/>
            <a:ext cx="565150" cy="638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Straight Connector 36">
            <a:extLst>
              <a:ext uri="{FF2B5EF4-FFF2-40B4-BE49-F238E27FC236}">
                <a16:creationId xmlns:a16="http://schemas.microsoft.com/office/drawing/2014/main" id="{F3788EE1-780B-4538-E155-3FD626B77D4C}"/>
              </a:ext>
            </a:extLst>
          </p:cNvPr>
          <p:cNvCxnSpPr>
            <a:cxnSpLocks noChangeShapeType="1"/>
            <a:stCxn id="29711" idx="5"/>
            <a:endCxn id="29713" idx="2"/>
          </p:cNvCxnSpPr>
          <p:nvPr/>
        </p:nvCxnSpPr>
        <p:spPr bwMode="auto">
          <a:xfrm rot="16200000" flipH="1">
            <a:off x="6313488" y="2598737"/>
            <a:ext cx="450850" cy="638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Straight Connector 40">
            <a:extLst>
              <a:ext uri="{FF2B5EF4-FFF2-40B4-BE49-F238E27FC236}">
                <a16:creationId xmlns:a16="http://schemas.microsoft.com/office/drawing/2014/main" id="{F96D7D6B-677F-09D3-1DAD-65B14C6F11B6}"/>
              </a:ext>
            </a:extLst>
          </p:cNvPr>
          <p:cNvCxnSpPr>
            <a:cxnSpLocks noChangeShapeType="1"/>
            <a:stCxn id="29715" idx="1"/>
            <a:endCxn id="29710" idx="6"/>
          </p:cNvCxnSpPr>
          <p:nvPr/>
        </p:nvCxnSpPr>
        <p:spPr bwMode="auto">
          <a:xfrm rot="10800000">
            <a:off x="7315200" y="2000250"/>
            <a:ext cx="228600" cy="55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Straight Connector 49">
            <a:extLst>
              <a:ext uri="{FF2B5EF4-FFF2-40B4-BE49-F238E27FC236}">
                <a16:creationId xmlns:a16="http://schemas.microsoft.com/office/drawing/2014/main" id="{E09F67DC-A630-60AC-2697-C7A66B3EFD73}"/>
              </a:ext>
            </a:extLst>
          </p:cNvPr>
          <p:cNvCxnSpPr>
            <a:cxnSpLocks noChangeShapeType="1"/>
            <a:stCxn id="29717" idx="1"/>
            <a:endCxn id="29711" idx="6"/>
          </p:cNvCxnSpPr>
          <p:nvPr/>
        </p:nvCxnSpPr>
        <p:spPr bwMode="auto">
          <a:xfrm rot="10800000">
            <a:off x="6286500" y="2571750"/>
            <a:ext cx="342900" cy="55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8" name="Straight Connector 54">
            <a:extLst>
              <a:ext uri="{FF2B5EF4-FFF2-40B4-BE49-F238E27FC236}">
                <a16:creationId xmlns:a16="http://schemas.microsoft.com/office/drawing/2014/main" id="{6EBFD23B-0F5B-87D6-AF17-C20B5D29BAD1}"/>
              </a:ext>
            </a:extLst>
          </p:cNvPr>
          <p:cNvCxnSpPr>
            <a:cxnSpLocks noChangeShapeType="1"/>
            <a:stCxn id="29719" idx="1"/>
            <a:endCxn id="29712" idx="6"/>
          </p:cNvCxnSpPr>
          <p:nvPr/>
        </p:nvCxnSpPr>
        <p:spPr bwMode="auto">
          <a:xfrm rot="10800000">
            <a:off x="6286500" y="3486150"/>
            <a:ext cx="228600" cy="169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9" name="Straight Connector 56">
            <a:extLst>
              <a:ext uri="{FF2B5EF4-FFF2-40B4-BE49-F238E27FC236}">
                <a16:creationId xmlns:a16="http://schemas.microsoft.com/office/drawing/2014/main" id="{34477ECB-D544-BCA8-2E8B-6FD830933E87}"/>
              </a:ext>
            </a:extLst>
          </p:cNvPr>
          <p:cNvCxnSpPr>
            <a:cxnSpLocks noChangeShapeType="1"/>
            <a:stCxn id="29720" idx="1"/>
          </p:cNvCxnSpPr>
          <p:nvPr/>
        </p:nvCxnSpPr>
        <p:spPr bwMode="auto">
          <a:xfrm rot="10800000" flipV="1">
            <a:off x="7315200" y="4227513"/>
            <a:ext cx="2762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0" name="Straight Connector 59">
            <a:extLst>
              <a:ext uri="{FF2B5EF4-FFF2-40B4-BE49-F238E27FC236}">
                <a16:creationId xmlns:a16="http://schemas.microsoft.com/office/drawing/2014/main" id="{5FA248CE-74DB-CB4C-845A-9582E2540C35}"/>
              </a:ext>
            </a:extLst>
          </p:cNvPr>
          <p:cNvCxnSpPr>
            <a:cxnSpLocks noChangeShapeType="1"/>
            <a:stCxn id="29716" idx="1"/>
            <a:endCxn id="29713" idx="6"/>
          </p:cNvCxnSpPr>
          <p:nvPr/>
        </p:nvCxnSpPr>
        <p:spPr bwMode="auto">
          <a:xfrm rot="10800000">
            <a:off x="7315200" y="3143250"/>
            <a:ext cx="228600" cy="55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1" name="Straight Connector 62">
            <a:extLst>
              <a:ext uri="{FF2B5EF4-FFF2-40B4-BE49-F238E27FC236}">
                <a16:creationId xmlns:a16="http://schemas.microsoft.com/office/drawing/2014/main" id="{E82F8D3D-C517-3666-3BEE-27DF021C4A33}"/>
              </a:ext>
            </a:extLst>
          </p:cNvPr>
          <p:cNvCxnSpPr>
            <a:cxnSpLocks noChangeShapeType="1"/>
            <a:stCxn id="29718" idx="1"/>
            <a:endCxn id="29709" idx="6"/>
          </p:cNvCxnSpPr>
          <p:nvPr/>
        </p:nvCxnSpPr>
        <p:spPr bwMode="auto">
          <a:xfrm rot="10800000">
            <a:off x="5372100" y="3028950"/>
            <a:ext cx="228600" cy="55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32" name="Freeform 69">
            <a:extLst>
              <a:ext uri="{FF2B5EF4-FFF2-40B4-BE49-F238E27FC236}">
                <a16:creationId xmlns:a16="http://schemas.microsoft.com/office/drawing/2014/main" id="{E43651F5-F015-AD69-5627-F3A9CAF8739E}"/>
              </a:ext>
            </a:extLst>
          </p:cNvPr>
          <p:cNvSpPr>
            <a:spLocks/>
          </p:cNvSpPr>
          <p:nvPr/>
        </p:nvSpPr>
        <p:spPr bwMode="auto">
          <a:xfrm>
            <a:off x="2093913" y="2138363"/>
            <a:ext cx="681037" cy="293687"/>
          </a:xfrm>
          <a:custGeom>
            <a:avLst/>
            <a:gdLst>
              <a:gd name="T0" fmla="*/ 32186 w 680911"/>
              <a:gd name="T1" fmla="*/ 253255 h 294735"/>
              <a:gd name="T2" fmla="*/ 31901 w 680911"/>
              <a:gd name="T3" fmla="*/ 254288 h 294735"/>
              <a:gd name="T4" fmla="*/ 223589 w 680911"/>
              <a:gd name="T5" fmla="*/ 290534 h 294735"/>
              <a:gd name="T6" fmla="*/ 342549 w 680911"/>
              <a:gd name="T7" fmla="*/ 254475 h 294735"/>
              <a:gd name="T8" fmla="*/ 461509 w 680911"/>
              <a:gd name="T9" fmla="*/ 155315 h 294735"/>
              <a:gd name="T10" fmla="*/ 534717 w 680911"/>
              <a:gd name="T11" fmla="*/ 33617 h 294735"/>
              <a:gd name="T12" fmla="*/ 681415 w 680911"/>
              <a:gd name="T13" fmla="*/ 0 h 2947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0911"/>
              <a:gd name="T22" fmla="*/ 0 h 294735"/>
              <a:gd name="T23" fmla="*/ 680911 w 680911"/>
              <a:gd name="T24" fmla="*/ 294735 h 2947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0911" h="294735">
                <a:moveTo>
                  <a:pt x="32162" y="256889"/>
                </a:moveTo>
                <a:cubicBezTo>
                  <a:pt x="34099" y="257857"/>
                  <a:pt x="0" y="251635"/>
                  <a:pt x="31877" y="257937"/>
                </a:cubicBezTo>
                <a:cubicBezTo>
                  <a:pt x="63754" y="264239"/>
                  <a:pt x="171688" y="294671"/>
                  <a:pt x="223425" y="294703"/>
                </a:cubicBezTo>
                <a:cubicBezTo>
                  <a:pt x="275162" y="294735"/>
                  <a:pt x="302673" y="280987"/>
                  <a:pt x="342297" y="258127"/>
                </a:cubicBezTo>
                <a:cubicBezTo>
                  <a:pt x="381921" y="235267"/>
                  <a:pt x="429165" y="194881"/>
                  <a:pt x="461169" y="157543"/>
                </a:cubicBezTo>
                <a:cubicBezTo>
                  <a:pt x="493173" y="120205"/>
                  <a:pt x="497697" y="60356"/>
                  <a:pt x="534321" y="34099"/>
                </a:cubicBezTo>
                <a:cubicBezTo>
                  <a:pt x="570945" y="7842"/>
                  <a:pt x="669973" y="16002"/>
                  <a:pt x="680911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33" name="Freeform 70">
            <a:extLst>
              <a:ext uri="{FF2B5EF4-FFF2-40B4-BE49-F238E27FC236}">
                <a16:creationId xmlns:a16="http://schemas.microsoft.com/office/drawing/2014/main" id="{602DA0D1-9732-E61E-5357-B5D13DFEF4B0}"/>
              </a:ext>
            </a:extLst>
          </p:cNvPr>
          <p:cNvSpPr>
            <a:spLocks/>
          </p:cNvSpPr>
          <p:nvPr/>
        </p:nvSpPr>
        <p:spPr bwMode="auto">
          <a:xfrm>
            <a:off x="2528888" y="2281238"/>
            <a:ext cx="292100" cy="57150"/>
          </a:xfrm>
          <a:custGeom>
            <a:avLst/>
            <a:gdLst>
              <a:gd name="T0" fmla="*/ 0 w 292608"/>
              <a:gd name="T1" fmla="*/ 0 h 56388"/>
              <a:gd name="T2" fmla="*/ 181614 w 292608"/>
              <a:gd name="T3" fmla="*/ 57890 h 56388"/>
              <a:gd name="T4" fmla="*/ 290582 w 292608"/>
              <a:gd name="T5" fmla="*/ 9649 h 56388"/>
              <a:gd name="T6" fmla="*/ 0 60000 65536"/>
              <a:gd name="T7" fmla="*/ 0 60000 65536"/>
              <a:gd name="T8" fmla="*/ 0 60000 65536"/>
              <a:gd name="T9" fmla="*/ 0 w 292608"/>
              <a:gd name="T10" fmla="*/ 0 h 56388"/>
              <a:gd name="T11" fmla="*/ 292608 w 292608"/>
              <a:gd name="T12" fmla="*/ 56388 h 56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2608" h="56388">
                <a:moveTo>
                  <a:pt x="0" y="0"/>
                </a:moveTo>
                <a:cubicBezTo>
                  <a:pt x="67056" y="26670"/>
                  <a:pt x="134112" y="53340"/>
                  <a:pt x="182880" y="54864"/>
                </a:cubicBezTo>
                <a:cubicBezTo>
                  <a:pt x="231648" y="56388"/>
                  <a:pt x="292608" y="9144"/>
                  <a:pt x="292608" y="91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34" name="TextBox 71">
            <a:extLst>
              <a:ext uri="{FF2B5EF4-FFF2-40B4-BE49-F238E27FC236}">
                <a16:creationId xmlns:a16="http://schemas.microsoft.com/office/drawing/2014/main" id="{9BCB8E7C-718D-F5F9-0BE9-7B03548B7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2057400"/>
            <a:ext cx="9413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doc-id</a:t>
            </a:r>
          </a:p>
        </p:txBody>
      </p:sp>
      <p:cxnSp>
        <p:nvCxnSpPr>
          <p:cNvPr id="29735" name="Straight Arrow Connector 73">
            <a:extLst>
              <a:ext uri="{FF2B5EF4-FFF2-40B4-BE49-F238E27FC236}">
                <a16:creationId xmlns:a16="http://schemas.microsoft.com/office/drawing/2014/main" id="{2918AE09-0FF1-4029-6A61-64AD77B4C353}"/>
              </a:ext>
            </a:extLst>
          </p:cNvPr>
          <p:cNvCxnSpPr>
            <a:cxnSpLocks noChangeShapeType="1"/>
            <a:endCxn id="29734" idx="2"/>
          </p:cNvCxnSpPr>
          <p:nvPr/>
        </p:nvCxnSpPr>
        <p:spPr bwMode="auto">
          <a:xfrm rot="10800000">
            <a:off x="1006475" y="2519363"/>
            <a:ext cx="479425" cy="3381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7">
            <a:extLst>
              <a:ext uri="{FF2B5EF4-FFF2-40B4-BE49-F238E27FC236}">
                <a16:creationId xmlns:a16="http://schemas.microsoft.com/office/drawing/2014/main" id="{27C4D9BC-2CBC-F6EF-E606-15220039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Keywords and Node IDs</a:t>
            </a:r>
          </a:p>
        </p:txBody>
      </p:sp>
      <p:sp>
        <p:nvSpPr>
          <p:cNvPr id="30723" name="Content Placeholder 8">
            <a:extLst>
              <a:ext uri="{FF2B5EF4-FFF2-40B4-BE49-F238E27FC236}">
                <a16:creationId xmlns:a16="http://schemas.microsoft.com/office/drawing/2014/main" id="{DB4EA6E3-9175-6CE1-0C7F-DD7605F4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572000"/>
            <a:ext cx="7772400" cy="17145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Keywords in the reverse index are now associated with the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node-id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in every document</a:t>
            </a:r>
          </a:p>
        </p:txBody>
      </p:sp>
      <p:sp>
        <p:nvSpPr>
          <p:cNvPr id="30724" name="Slide Number Placeholder 6">
            <a:extLst>
              <a:ext uri="{FF2B5EF4-FFF2-40B4-BE49-F238E27FC236}">
                <a16:creationId xmlns:a16="http://schemas.microsoft.com/office/drawing/2014/main" id="{CAE747D1-1CBF-2847-F34B-243CF276C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A06C045-2E60-1246-8AE4-E0077F8EB95B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  <p:sp>
        <p:nvSpPr>
          <p:cNvPr id="30725" name="Oval 9">
            <a:extLst>
              <a:ext uri="{FF2B5EF4-FFF2-40B4-BE49-F238E27FC236}">
                <a16:creationId xmlns:a16="http://schemas.microsoft.com/office/drawing/2014/main" id="{90256CED-155B-1E2D-A16F-E532CFECF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57500"/>
            <a:ext cx="13716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</a:rPr>
              <a:t>Node-id</a:t>
            </a:r>
          </a:p>
          <a:p>
            <a:pPr algn="ctr" eaLnBrk="1" hangingPunct="1"/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30726" name="Oval 10">
            <a:extLst>
              <a:ext uri="{FF2B5EF4-FFF2-40B4-BE49-F238E27FC236}">
                <a16:creationId xmlns:a16="http://schemas.microsoft.com/office/drawing/2014/main" id="{82CAFF2B-B7F0-26D9-05DE-4BBC0360E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828800"/>
            <a:ext cx="11430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</a:rPr>
              <a:t>Node-id</a:t>
            </a:r>
          </a:p>
        </p:txBody>
      </p:sp>
      <p:sp>
        <p:nvSpPr>
          <p:cNvPr id="30727" name="Oval 11">
            <a:extLst>
              <a:ext uri="{FF2B5EF4-FFF2-40B4-BE49-F238E27FC236}">
                <a16:creationId xmlns:a16="http://schemas.microsoft.com/office/drawing/2014/main" id="{CA495DEE-793A-1B93-A20A-9C734FAE6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400300"/>
            <a:ext cx="12573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</a:rPr>
              <a:t>Node-id</a:t>
            </a:r>
          </a:p>
        </p:txBody>
      </p:sp>
      <p:sp>
        <p:nvSpPr>
          <p:cNvPr id="30728" name="Oval 12">
            <a:extLst>
              <a:ext uri="{FF2B5EF4-FFF2-40B4-BE49-F238E27FC236}">
                <a16:creationId xmlns:a16="http://schemas.microsoft.com/office/drawing/2014/main" id="{CBF8BE71-4854-5D79-C338-E62BD60B7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314700"/>
            <a:ext cx="12573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</a:rPr>
              <a:t>Node-id</a:t>
            </a:r>
          </a:p>
        </p:txBody>
      </p:sp>
      <p:sp>
        <p:nvSpPr>
          <p:cNvPr id="30729" name="Oval 13">
            <a:extLst>
              <a:ext uri="{FF2B5EF4-FFF2-40B4-BE49-F238E27FC236}">
                <a16:creationId xmlns:a16="http://schemas.microsoft.com/office/drawing/2014/main" id="{35E69E34-0E14-77F0-148C-D0A5AA6E4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971800"/>
            <a:ext cx="11430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</a:rPr>
              <a:t>Node-id</a:t>
            </a:r>
          </a:p>
        </p:txBody>
      </p:sp>
      <p:sp>
        <p:nvSpPr>
          <p:cNvPr id="30730" name="Oval 14">
            <a:extLst>
              <a:ext uri="{FF2B5EF4-FFF2-40B4-BE49-F238E27FC236}">
                <a16:creationId xmlns:a16="http://schemas.microsoft.com/office/drawing/2014/main" id="{FDA18320-DFD4-7D2B-5551-915F51906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00500"/>
            <a:ext cx="1143000" cy="342900"/>
          </a:xfrm>
          <a:prstGeom prst="ellipse">
            <a:avLst/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200">
                <a:solidFill>
                  <a:schemeClr val="bg1"/>
                </a:solidFill>
              </a:rPr>
              <a:t>Node-id</a:t>
            </a:r>
          </a:p>
        </p:txBody>
      </p:sp>
      <p:sp>
        <p:nvSpPr>
          <p:cNvPr id="30731" name="TextBox 15">
            <a:extLst>
              <a:ext uri="{FF2B5EF4-FFF2-40B4-BE49-F238E27FC236}">
                <a16:creationId xmlns:a16="http://schemas.microsoft.com/office/drawing/2014/main" id="{F5E3FADC-3A84-1BDD-8A56-AF5FAA94E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1943100"/>
            <a:ext cx="800100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30732" name="TextBox 16">
            <a:extLst>
              <a:ext uri="{FF2B5EF4-FFF2-40B4-BE49-F238E27FC236}">
                <a16:creationId xmlns:a16="http://schemas.microsoft.com/office/drawing/2014/main" id="{C1855CF2-C8AA-D531-7DE3-85D194F42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900" y="3086100"/>
            <a:ext cx="862013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30733" name="TextBox 17">
            <a:extLst>
              <a:ext uri="{FF2B5EF4-FFF2-40B4-BE49-F238E27FC236}">
                <a16:creationId xmlns:a16="http://schemas.microsoft.com/office/drawing/2014/main" id="{C361CEDF-3891-0940-CD13-4DA8842F9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14600"/>
            <a:ext cx="800100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30734" name="TextBox 18">
            <a:extLst>
              <a:ext uri="{FF2B5EF4-FFF2-40B4-BE49-F238E27FC236}">
                <a16:creationId xmlns:a16="http://schemas.microsoft.com/office/drawing/2014/main" id="{A9E3F463-12E4-6DFB-41ED-5AC0EA435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71800"/>
            <a:ext cx="862013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30735" name="TextBox 19">
            <a:extLst>
              <a:ext uri="{FF2B5EF4-FFF2-40B4-BE49-F238E27FC236}">
                <a16:creationId xmlns:a16="http://schemas.microsoft.com/office/drawing/2014/main" id="{D63F0F9D-B7A9-4C03-42DB-9B6BEE581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429000"/>
            <a:ext cx="862013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sp>
        <p:nvSpPr>
          <p:cNvPr id="30736" name="TextBox 20">
            <a:extLst>
              <a:ext uri="{FF2B5EF4-FFF2-40B4-BE49-F238E27FC236}">
                <a16:creationId xmlns:a16="http://schemas.microsoft.com/office/drawing/2014/main" id="{FC57C8D5-A3F8-BB00-F35D-015B79C25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114800"/>
            <a:ext cx="862013" cy="2254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4" tIns="0" rIns="0" bIns="914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keywords</a:t>
            </a:r>
          </a:p>
        </p:txBody>
      </p:sp>
      <p:cxnSp>
        <p:nvCxnSpPr>
          <p:cNvPr id="30737" name="Straight Connector 21">
            <a:extLst>
              <a:ext uri="{FF2B5EF4-FFF2-40B4-BE49-F238E27FC236}">
                <a16:creationId xmlns:a16="http://schemas.microsoft.com/office/drawing/2014/main" id="{E683A930-8522-5718-2D42-19602DE2C2EE}"/>
              </a:ext>
            </a:extLst>
          </p:cNvPr>
          <p:cNvCxnSpPr>
            <a:cxnSpLocks noChangeShapeType="1"/>
            <a:stCxn id="30725" idx="7"/>
            <a:endCxn id="30727" idx="2"/>
          </p:cNvCxnSpPr>
          <p:nvPr/>
        </p:nvCxnSpPr>
        <p:spPr bwMode="auto">
          <a:xfrm rot="5400000" flipH="1" flipV="1">
            <a:off x="2931319" y="2410619"/>
            <a:ext cx="336550" cy="658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8" name="Straight Connector 22">
            <a:extLst>
              <a:ext uri="{FF2B5EF4-FFF2-40B4-BE49-F238E27FC236}">
                <a16:creationId xmlns:a16="http://schemas.microsoft.com/office/drawing/2014/main" id="{3F1EADAD-4DD0-853D-A865-6C515F4A1DED}"/>
              </a:ext>
            </a:extLst>
          </p:cNvPr>
          <p:cNvCxnSpPr>
            <a:cxnSpLocks noChangeShapeType="1"/>
            <a:stCxn id="30725" idx="5"/>
            <a:endCxn id="30728" idx="2"/>
          </p:cNvCxnSpPr>
          <p:nvPr/>
        </p:nvCxnSpPr>
        <p:spPr bwMode="auto">
          <a:xfrm rot="16200000" flipH="1">
            <a:off x="2931319" y="2988469"/>
            <a:ext cx="336550" cy="658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39" name="Straight Connector 23">
            <a:extLst>
              <a:ext uri="{FF2B5EF4-FFF2-40B4-BE49-F238E27FC236}">
                <a16:creationId xmlns:a16="http://schemas.microsoft.com/office/drawing/2014/main" id="{2281A535-1C53-DB11-753E-DA1428EF88C7}"/>
              </a:ext>
            </a:extLst>
          </p:cNvPr>
          <p:cNvCxnSpPr>
            <a:cxnSpLocks noChangeShapeType="1"/>
            <a:stCxn id="30727" idx="7"/>
            <a:endCxn id="30726" idx="2"/>
          </p:cNvCxnSpPr>
          <p:nvPr/>
        </p:nvCxnSpPr>
        <p:spPr bwMode="auto">
          <a:xfrm rot="5400000" flipH="1" flipV="1">
            <a:off x="4597400" y="1905000"/>
            <a:ext cx="450850" cy="641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0" name="Straight Connector 24">
            <a:extLst>
              <a:ext uri="{FF2B5EF4-FFF2-40B4-BE49-F238E27FC236}">
                <a16:creationId xmlns:a16="http://schemas.microsoft.com/office/drawing/2014/main" id="{E29A9EEF-E3B8-18A6-4B93-EA329D1F29DD}"/>
              </a:ext>
            </a:extLst>
          </p:cNvPr>
          <p:cNvCxnSpPr>
            <a:cxnSpLocks noChangeShapeType="1"/>
            <a:stCxn id="30728" idx="5"/>
            <a:endCxn id="30730" idx="2"/>
          </p:cNvCxnSpPr>
          <p:nvPr/>
        </p:nvCxnSpPr>
        <p:spPr bwMode="auto">
          <a:xfrm rot="16200000" flipH="1">
            <a:off x="4597400" y="3511550"/>
            <a:ext cx="565150" cy="755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1" name="Straight Connector 25">
            <a:extLst>
              <a:ext uri="{FF2B5EF4-FFF2-40B4-BE49-F238E27FC236}">
                <a16:creationId xmlns:a16="http://schemas.microsoft.com/office/drawing/2014/main" id="{5C5CA218-60E7-34EE-6D40-897AADBE92DB}"/>
              </a:ext>
            </a:extLst>
          </p:cNvPr>
          <p:cNvCxnSpPr>
            <a:cxnSpLocks noChangeShapeType="1"/>
            <a:stCxn id="30727" idx="5"/>
            <a:endCxn id="30729" idx="2"/>
          </p:cNvCxnSpPr>
          <p:nvPr/>
        </p:nvCxnSpPr>
        <p:spPr bwMode="auto">
          <a:xfrm rot="16200000" flipH="1">
            <a:off x="4883150" y="2311400"/>
            <a:ext cx="450850" cy="1212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2" name="Straight Connector 26">
            <a:extLst>
              <a:ext uri="{FF2B5EF4-FFF2-40B4-BE49-F238E27FC236}">
                <a16:creationId xmlns:a16="http://schemas.microsoft.com/office/drawing/2014/main" id="{E9EDBFCD-E19B-B740-E200-B3889FD91CBC}"/>
              </a:ext>
            </a:extLst>
          </p:cNvPr>
          <p:cNvCxnSpPr>
            <a:cxnSpLocks noChangeShapeType="1"/>
            <a:stCxn id="30731" idx="1"/>
            <a:endCxn id="30726" idx="6"/>
          </p:cNvCxnSpPr>
          <p:nvPr/>
        </p:nvCxnSpPr>
        <p:spPr bwMode="auto">
          <a:xfrm rot="10800000">
            <a:off x="6286500" y="2000250"/>
            <a:ext cx="228600" cy="55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3" name="Straight Connector 27">
            <a:extLst>
              <a:ext uri="{FF2B5EF4-FFF2-40B4-BE49-F238E27FC236}">
                <a16:creationId xmlns:a16="http://schemas.microsoft.com/office/drawing/2014/main" id="{A578DDE3-6AAF-613A-5515-EBC796AC0461}"/>
              </a:ext>
            </a:extLst>
          </p:cNvPr>
          <p:cNvCxnSpPr>
            <a:cxnSpLocks noChangeShapeType="1"/>
            <a:stCxn id="30733" idx="1"/>
            <a:endCxn id="30727" idx="6"/>
          </p:cNvCxnSpPr>
          <p:nvPr/>
        </p:nvCxnSpPr>
        <p:spPr bwMode="auto">
          <a:xfrm rot="10800000">
            <a:off x="4686300" y="2571750"/>
            <a:ext cx="571500" cy="55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4" name="Straight Connector 28">
            <a:extLst>
              <a:ext uri="{FF2B5EF4-FFF2-40B4-BE49-F238E27FC236}">
                <a16:creationId xmlns:a16="http://schemas.microsoft.com/office/drawing/2014/main" id="{D37C9D9B-F079-D1D7-2CF0-8EC06150D80C}"/>
              </a:ext>
            </a:extLst>
          </p:cNvPr>
          <p:cNvCxnSpPr>
            <a:cxnSpLocks noChangeShapeType="1"/>
            <a:stCxn id="30735" idx="1"/>
            <a:endCxn id="30728" idx="6"/>
          </p:cNvCxnSpPr>
          <p:nvPr/>
        </p:nvCxnSpPr>
        <p:spPr bwMode="auto">
          <a:xfrm rot="10800000">
            <a:off x="4686300" y="3486150"/>
            <a:ext cx="342900" cy="55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5" name="Straight Connector 29">
            <a:extLst>
              <a:ext uri="{FF2B5EF4-FFF2-40B4-BE49-F238E27FC236}">
                <a16:creationId xmlns:a16="http://schemas.microsoft.com/office/drawing/2014/main" id="{9BCB894B-212E-9B9F-A8AB-B8417E73C395}"/>
              </a:ext>
            </a:extLst>
          </p:cNvPr>
          <p:cNvCxnSpPr>
            <a:cxnSpLocks noChangeShapeType="1"/>
            <a:stCxn id="30736" idx="1"/>
            <a:endCxn id="30730" idx="6"/>
          </p:cNvCxnSpPr>
          <p:nvPr/>
        </p:nvCxnSpPr>
        <p:spPr bwMode="auto">
          <a:xfrm rot="10800000">
            <a:off x="6400800" y="4171950"/>
            <a:ext cx="457200" cy="55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6" name="Straight Connector 30">
            <a:extLst>
              <a:ext uri="{FF2B5EF4-FFF2-40B4-BE49-F238E27FC236}">
                <a16:creationId xmlns:a16="http://schemas.microsoft.com/office/drawing/2014/main" id="{0481186E-5652-439F-955A-D400CC76DF90}"/>
              </a:ext>
            </a:extLst>
          </p:cNvPr>
          <p:cNvCxnSpPr>
            <a:cxnSpLocks noChangeShapeType="1"/>
            <a:stCxn id="30732" idx="1"/>
            <a:endCxn id="30729" idx="6"/>
          </p:cNvCxnSpPr>
          <p:nvPr/>
        </p:nvCxnSpPr>
        <p:spPr bwMode="auto">
          <a:xfrm rot="10800000">
            <a:off x="6858000" y="3143250"/>
            <a:ext cx="342900" cy="55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7" name="Straight Connector 31">
            <a:extLst>
              <a:ext uri="{FF2B5EF4-FFF2-40B4-BE49-F238E27FC236}">
                <a16:creationId xmlns:a16="http://schemas.microsoft.com/office/drawing/2014/main" id="{606D4423-51C9-E64C-9491-BC567016BDC5}"/>
              </a:ext>
            </a:extLst>
          </p:cNvPr>
          <p:cNvCxnSpPr>
            <a:cxnSpLocks noChangeShapeType="1"/>
            <a:stCxn id="30734" idx="1"/>
            <a:endCxn id="30725" idx="6"/>
          </p:cNvCxnSpPr>
          <p:nvPr/>
        </p:nvCxnSpPr>
        <p:spPr bwMode="auto">
          <a:xfrm rot="10800000">
            <a:off x="2971800" y="3028950"/>
            <a:ext cx="228600" cy="55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8" name="TextBox 64">
            <a:extLst>
              <a:ext uri="{FF2B5EF4-FFF2-40B4-BE49-F238E27FC236}">
                <a16:creationId xmlns:a16="http://schemas.microsoft.com/office/drawing/2014/main" id="{C6AEE621-1155-ABE8-EB8D-E941FC1FD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943100"/>
            <a:ext cx="169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document-id</a:t>
            </a:r>
          </a:p>
        </p:txBody>
      </p:sp>
      <p:cxnSp>
        <p:nvCxnSpPr>
          <p:cNvPr id="30749" name="Straight Connector 66">
            <a:extLst>
              <a:ext uri="{FF2B5EF4-FFF2-40B4-BE49-F238E27FC236}">
                <a16:creationId xmlns:a16="http://schemas.microsoft.com/office/drawing/2014/main" id="{3D7AF294-4165-B1FD-6DCA-ED76955A60E2}"/>
              </a:ext>
            </a:extLst>
          </p:cNvPr>
          <p:cNvCxnSpPr>
            <a:cxnSpLocks noChangeShapeType="1"/>
            <a:stCxn id="30748" idx="2"/>
            <a:endCxn id="30725" idx="2"/>
          </p:cNvCxnSpPr>
          <p:nvPr/>
        </p:nvCxnSpPr>
        <p:spPr bwMode="auto">
          <a:xfrm rot="16200000" flipH="1">
            <a:off x="1091406" y="2520157"/>
            <a:ext cx="623887" cy="393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001C536-E7C1-C990-6A10-98286F20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Subdocuments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36AE0DD2-5FD4-B49E-046E-554979E0A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Large documents are "decomposed" into many separate documents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Each subdocument is given its own document identifier (node-id)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Rules are set up to "score" hits on different components of the documents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But do most documents have structure?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6B8325CB-2FCC-57C6-4D9C-53232B703B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49A4431-E509-614D-AF84-F7B5A3001B73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B452CD2F-3C90-E349-C5A9-D401AF6E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Books Have Structure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65F7AAA-BAFF-6648-5AA0-280DF4B57E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371600"/>
          <a:ext cx="777240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C930673F-52F6-0F6A-309D-F0CE7C32A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C6B4EF7-10FD-B941-98E1-C391CA06A083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  <p:sp>
        <p:nvSpPr>
          <p:cNvPr id="32773" name="TextBox 5">
            <a:extLst>
              <a:ext uri="{FF2B5EF4-FFF2-40B4-BE49-F238E27FC236}">
                <a16:creationId xmlns:a16="http://schemas.microsoft.com/office/drawing/2014/main" id="{B64E8C19-36B9-5731-7EE4-A6C328BEC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43100"/>
            <a:ext cx="1400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Book Title</a:t>
            </a:r>
          </a:p>
        </p:txBody>
      </p:sp>
      <p:cxnSp>
        <p:nvCxnSpPr>
          <p:cNvPr id="32774" name="Straight Connector 7">
            <a:extLst>
              <a:ext uri="{FF2B5EF4-FFF2-40B4-BE49-F238E27FC236}">
                <a16:creationId xmlns:a16="http://schemas.microsoft.com/office/drawing/2014/main" id="{E3E7BC12-F1DB-6045-DC0C-2B91FA3EA3EB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733675" y="2505075"/>
            <a:ext cx="933450" cy="7588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5" name="Straight Connector 8">
            <a:extLst>
              <a:ext uri="{FF2B5EF4-FFF2-40B4-BE49-F238E27FC236}">
                <a16:creationId xmlns:a16="http://schemas.microsoft.com/office/drawing/2014/main" id="{F5DD883B-7E94-55A6-E830-7B0B35DBB11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086100" y="3771900"/>
            <a:ext cx="914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6" name="Straight Connector 11">
            <a:extLst>
              <a:ext uri="{FF2B5EF4-FFF2-40B4-BE49-F238E27FC236}">
                <a16:creationId xmlns:a16="http://schemas.microsoft.com/office/drawing/2014/main" id="{CA5A5B6E-119D-C3F3-D390-FE403909746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628900" y="4114800"/>
            <a:ext cx="1028700" cy="1028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Straight Connector 13">
            <a:extLst>
              <a:ext uri="{FF2B5EF4-FFF2-40B4-BE49-F238E27FC236}">
                <a16:creationId xmlns:a16="http://schemas.microsoft.com/office/drawing/2014/main" id="{9E04BDE2-F5A0-DABC-F2D4-B0BD7710702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163637" y="2608263"/>
            <a:ext cx="987425" cy="5715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8" name="TextBox 15">
            <a:extLst>
              <a:ext uri="{FF2B5EF4-FFF2-40B4-BE49-F238E27FC236}">
                <a16:creationId xmlns:a16="http://schemas.microsoft.com/office/drawing/2014/main" id="{9F2431B3-9FB9-1AF0-F77F-79B4A8B3B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14900"/>
            <a:ext cx="12795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Book</a:t>
            </a:r>
            <a:br>
              <a:rPr lang="en-US" altLang="en-US"/>
            </a:br>
            <a:r>
              <a:rPr lang="en-US" altLang="en-US"/>
              <a:t>Metadata</a:t>
            </a:r>
          </a:p>
        </p:txBody>
      </p:sp>
      <p:cxnSp>
        <p:nvCxnSpPr>
          <p:cNvPr id="32779" name="Straight Connector 16">
            <a:extLst>
              <a:ext uri="{FF2B5EF4-FFF2-40B4-BE49-F238E27FC236}">
                <a16:creationId xmlns:a16="http://schemas.microsoft.com/office/drawing/2014/main" id="{F5D36689-7920-4C47-8C52-F73B62E6AD7C}"/>
              </a:ext>
            </a:extLst>
          </p:cNvPr>
          <p:cNvCxnSpPr>
            <a:cxnSpLocks noChangeShapeType="1"/>
            <a:endCxn id="32778" idx="0"/>
          </p:cNvCxnSpPr>
          <p:nvPr/>
        </p:nvCxnSpPr>
        <p:spPr bwMode="auto">
          <a:xfrm rot="5400000">
            <a:off x="1405732" y="4263231"/>
            <a:ext cx="800100" cy="5032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AFF5897-0BFB-EB54-87DC-1677F94D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Presentations Have Structure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BA33D416-0946-6A06-0014-6E22326DEC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9CE4B4-354E-8F49-BEDA-434E9B2864CF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  <p:pic>
        <p:nvPicPr>
          <p:cNvPr id="33796" name="Picture 6" descr="open-office-presentation.jpg">
            <a:extLst>
              <a:ext uri="{FF2B5EF4-FFF2-40B4-BE49-F238E27FC236}">
                <a16:creationId xmlns:a16="http://schemas.microsoft.com/office/drawing/2014/main" id="{57425F95-BE11-B942-3656-0364FE4D2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797" name="Group 10">
            <a:extLst>
              <a:ext uri="{FF2B5EF4-FFF2-40B4-BE49-F238E27FC236}">
                <a16:creationId xmlns:a16="http://schemas.microsoft.com/office/drawing/2014/main" id="{1455A8E9-6506-DE09-3BF5-3C3F37ED1CD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1371600"/>
            <a:ext cx="2314575" cy="1200150"/>
            <a:chOff x="3429000" y="1447800"/>
            <a:chExt cx="2314372" cy="1200329"/>
          </a:xfrm>
        </p:grpSpPr>
        <p:pic>
          <p:nvPicPr>
            <p:cNvPr id="33808" name="Picture 7" descr="slide-icon">
              <a:extLst>
                <a:ext uri="{FF2B5EF4-FFF2-40B4-BE49-F238E27FC236}">
                  <a16:creationId xmlns:a16="http://schemas.microsoft.com/office/drawing/2014/main" id="{6F9091E8-0F04-0DBE-CB91-94B33CAE7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600200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9" name="TextBox 9">
              <a:extLst>
                <a:ext uri="{FF2B5EF4-FFF2-40B4-BE49-F238E27FC236}">
                  <a16:creationId xmlns:a16="http://schemas.microsoft.com/office/drawing/2014/main" id="{A15E3A25-6C6C-13C4-111E-1249471E5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1447800"/>
              <a:ext cx="109517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Char char="•"/>
              </a:pPr>
              <a:r>
                <a:rPr lang="en-US" altLang="en-US" sz="3600"/>
                <a:t>Title</a:t>
              </a:r>
            </a:p>
            <a:p>
              <a:pPr algn="ctr" eaLnBrk="1" hangingPunct="1">
                <a:buFont typeface="Arial" panose="020B0604020202020204" pitchFamily="34" charset="0"/>
                <a:buChar char="•"/>
              </a:pPr>
              <a:r>
                <a:rPr lang="en-US" altLang="en-US" sz="3600"/>
                <a:t>Text</a:t>
              </a:r>
            </a:p>
          </p:txBody>
        </p:sp>
      </p:grpSp>
      <p:grpSp>
        <p:nvGrpSpPr>
          <p:cNvPr id="33798" name="Group 11">
            <a:extLst>
              <a:ext uri="{FF2B5EF4-FFF2-40B4-BE49-F238E27FC236}">
                <a16:creationId xmlns:a16="http://schemas.microsoft.com/office/drawing/2014/main" id="{8AE4D01F-1F2A-54AB-31D5-32C938D791D6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2314575" cy="1200150"/>
            <a:chOff x="3429000" y="1447800"/>
            <a:chExt cx="2314372" cy="1200329"/>
          </a:xfrm>
        </p:grpSpPr>
        <p:pic>
          <p:nvPicPr>
            <p:cNvPr id="33806" name="Picture 12" descr="slide-icon">
              <a:extLst>
                <a:ext uri="{FF2B5EF4-FFF2-40B4-BE49-F238E27FC236}">
                  <a16:creationId xmlns:a16="http://schemas.microsoft.com/office/drawing/2014/main" id="{0AE4C627-1E11-40A9-BAB2-AEAEE0193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600200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7" name="TextBox 13">
              <a:extLst>
                <a:ext uri="{FF2B5EF4-FFF2-40B4-BE49-F238E27FC236}">
                  <a16:creationId xmlns:a16="http://schemas.microsoft.com/office/drawing/2014/main" id="{CFAB30BD-9D4A-52E9-AD44-A635AC9AE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1447800"/>
              <a:ext cx="109517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Char char="•"/>
              </a:pPr>
              <a:r>
                <a:rPr lang="en-US" altLang="en-US" sz="3600"/>
                <a:t>Title</a:t>
              </a:r>
            </a:p>
            <a:p>
              <a:pPr algn="ctr" eaLnBrk="1" hangingPunct="1">
                <a:buFont typeface="Arial" panose="020B0604020202020204" pitchFamily="34" charset="0"/>
                <a:buChar char="•"/>
              </a:pPr>
              <a:r>
                <a:rPr lang="en-US" altLang="en-US" sz="3600"/>
                <a:t>Text</a:t>
              </a:r>
            </a:p>
          </p:txBody>
        </p:sp>
      </p:grpSp>
      <p:grpSp>
        <p:nvGrpSpPr>
          <p:cNvPr id="33799" name="Group 14">
            <a:extLst>
              <a:ext uri="{FF2B5EF4-FFF2-40B4-BE49-F238E27FC236}">
                <a16:creationId xmlns:a16="http://schemas.microsoft.com/office/drawing/2014/main" id="{CA41CA8E-98FF-DCED-894F-886659315DE9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267200"/>
            <a:ext cx="2314575" cy="1200150"/>
            <a:chOff x="3429000" y="1447800"/>
            <a:chExt cx="2314372" cy="1200329"/>
          </a:xfrm>
        </p:grpSpPr>
        <p:pic>
          <p:nvPicPr>
            <p:cNvPr id="33804" name="Picture 15" descr="slide-icon">
              <a:extLst>
                <a:ext uri="{FF2B5EF4-FFF2-40B4-BE49-F238E27FC236}">
                  <a16:creationId xmlns:a16="http://schemas.microsoft.com/office/drawing/2014/main" id="{65286C97-3CDC-A286-6FB3-AFFF2AC9E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1600200"/>
              <a:ext cx="9906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5" name="TextBox 16">
              <a:extLst>
                <a:ext uri="{FF2B5EF4-FFF2-40B4-BE49-F238E27FC236}">
                  <a16:creationId xmlns:a16="http://schemas.microsoft.com/office/drawing/2014/main" id="{9CAD5976-6480-6303-6277-1046D8750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1447800"/>
              <a:ext cx="1095172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Char char="•"/>
              </a:pPr>
              <a:r>
                <a:rPr lang="en-US" altLang="en-US" sz="3600"/>
                <a:t>Title</a:t>
              </a:r>
            </a:p>
            <a:p>
              <a:pPr algn="ctr" eaLnBrk="1" hangingPunct="1">
                <a:buFont typeface="Arial" panose="020B0604020202020204" pitchFamily="34" charset="0"/>
                <a:buChar char="•"/>
              </a:pPr>
              <a:r>
                <a:rPr lang="en-US" altLang="en-US" sz="3600"/>
                <a:t>Text</a:t>
              </a:r>
            </a:p>
          </p:txBody>
        </p:sp>
      </p:grpSp>
      <p:cxnSp>
        <p:nvCxnSpPr>
          <p:cNvPr id="33800" name="Straight Connector 18">
            <a:extLst>
              <a:ext uri="{FF2B5EF4-FFF2-40B4-BE49-F238E27FC236}">
                <a16:creationId xmlns:a16="http://schemas.microsoft.com/office/drawing/2014/main" id="{CF7E5690-08DC-6FFB-68C3-A2234BA7BC1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514600" y="2019300"/>
            <a:ext cx="1219200" cy="1371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1" name="Straight Connector 20">
            <a:extLst>
              <a:ext uri="{FF2B5EF4-FFF2-40B4-BE49-F238E27FC236}">
                <a16:creationId xmlns:a16="http://schemas.microsoft.com/office/drawing/2014/main" id="{147D7354-EA40-A04A-5882-324C77C78B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3390900"/>
            <a:ext cx="1219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Straight Connector 23">
            <a:extLst>
              <a:ext uri="{FF2B5EF4-FFF2-40B4-BE49-F238E27FC236}">
                <a16:creationId xmlns:a16="http://schemas.microsoft.com/office/drawing/2014/main" id="{102A7E89-B3A4-BB2B-F3C5-E76749F018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14600" y="3390900"/>
            <a:ext cx="12954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3" name="TextBox 17">
            <a:extLst>
              <a:ext uri="{FF2B5EF4-FFF2-40B4-BE49-F238E27FC236}">
                <a16:creationId xmlns:a16="http://schemas.microsoft.com/office/drawing/2014/main" id="{52B2A82E-1A2E-33DF-9117-5E9BEA152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5943600"/>
            <a:ext cx="5830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Find all slides with the word "XML" in their title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B573650-1C02-D6D7-7947-9FFC6B8E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E-mail has structure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441AFDDE-0A25-F5AF-3F4E-09D60145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From: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John Smith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To: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All IT Staff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Subject: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Findings of Search Survey</a:t>
            </a:r>
          </a:p>
          <a:p>
            <a:pPr eaLnBrk="1" hangingPunct="1">
              <a:buFontTx/>
              <a:buNone/>
            </a:pP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We just got the results back from our survey on intranet search effectiveness.  Although some users were satisfied most users said that it took them over 15 minutes to find a documents they were looking for.  That means that our firm spends over $1,000,000 each year in lost productivity due to our lack of good search tools on our internal documents….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4102ABB5-08E7-63BC-0C2D-E0F11C4DB7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DA0BAE-6D96-9C4D-91C9-9043780CCB20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FE40C34B-B15E-DABA-27ED-A15289EF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Sample of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7894-B163-53E0-22A9-CA006962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4500"/>
            <a:ext cx="7772400" cy="3771900"/>
          </a:xfr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&lt;PLAY&gt;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&lt;TITLE&gt;</a:t>
            </a: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Tragedy of Romeo and Juliet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&lt;/TITLE&gt;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&lt;PERSONAE&gt;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&lt;TITLE&gt;</a:t>
            </a: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Dramatis Personae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&lt;/TITLE&gt;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ESCALUS, prince of Verona.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&lt;/PERSONA&gt;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PARIS, a young nobleman, kinsman to the prince.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&lt;/PERSONA&gt;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&lt;PGROUP&gt;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MONTAGUE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&lt;/PERSONA&gt;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CAPULET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&lt;/PERSONA&gt;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&lt;GRPDESCR&gt;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heads of two houses at variance with each other.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&lt;/GRPDESCR&gt;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&lt;/PGROUP&gt;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old man, cousin to Capulet.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&lt;/PERSONA&gt;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ROMEO, son to Montague.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&lt;/PERSONA&gt;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MERCUTIO, kinsman to the prince, and friend to Romeo.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&lt;/PERSONA&gt;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BENVOLIO, nephew to Montague, and friend to Romeo.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&lt;/PERSONA&gt;</a:t>
            </a:r>
            <a:b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&lt;PERSONA&gt;</a:t>
            </a: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TYBALT, nephew to Lady Capulet.</a:t>
            </a:r>
            <a:r>
              <a:rPr lang="en-US" altLang="en-US" sz="14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&lt;/PERSONA&gt;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6880591E-50E6-1405-A757-AE0CEB1D0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8723B1-07DC-0C45-A663-6B8ED9D29EA4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B47821E9-B071-0852-24D0-0D68513F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Many Objects Have Structure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1D6F8268-087D-5B38-3F1D-F16A8880A5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A4B404D-0186-6649-899D-F774335B1B86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  <p:pic>
        <p:nvPicPr>
          <p:cNvPr id="36868" name="Picture 3">
            <a:extLst>
              <a:ext uri="{FF2B5EF4-FFF2-40B4-BE49-F238E27FC236}">
                <a16:creationId xmlns:a16="http://schemas.microsoft.com/office/drawing/2014/main" id="{90931EC4-E5A8-DA7F-C8A6-86AFADD0D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57400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6">
            <a:extLst>
              <a:ext uri="{FF2B5EF4-FFF2-40B4-BE49-F238E27FC236}">
                <a16:creationId xmlns:a16="http://schemas.microsoft.com/office/drawing/2014/main" id="{66A0A7BE-BE4C-7A81-F4E9-CAF588043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00200"/>
            <a:ext cx="1841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Spreadsheets</a:t>
            </a:r>
          </a:p>
        </p:txBody>
      </p:sp>
      <p:pic>
        <p:nvPicPr>
          <p:cNvPr id="36870" name="Picture 4">
            <a:extLst>
              <a:ext uri="{FF2B5EF4-FFF2-40B4-BE49-F238E27FC236}">
                <a16:creationId xmlns:a16="http://schemas.microsoft.com/office/drawing/2014/main" id="{A694E2B3-9D69-CC78-E43D-3DAF1142F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3708400" cy="194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1" name="TextBox 8">
            <a:extLst>
              <a:ext uri="{FF2B5EF4-FFF2-40B4-BE49-F238E27FC236}">
                <a16:creationId xmlns:a16="http://schemas.microsoft.com/office/drawing/2014/main" id="{4C608DF3-9EB9-2545-8F27-28BC33A48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114800"/>
            <a:ext cx="3736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Find all forms with a label of "Zipcode"</a:t>
            </a:r>
          </a:p>
        </p:txBody>
      </p:sp>
      <p:sp>
        <p:nvSpPr>
          <p:cNvPr id="36872" name="TextBox 9">
            <a:extLst>
              <a:ext uri="{FF2B5EF4-FFF2-40B4-BE49-F238E27FC236}">
                <a16:creationId xmlns:a16="http://schemas.microsoft.com/office/drawing/2014/main" id="{639B02F3-2286-E06C-A925-CB1995749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0"/>
            <a:ext cx="411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Find all spreadsheets with a first row cell that contains the word "SSN"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1DEDA4F-F408-2C4D-D9A9-E68FAD21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But What About Microsoft Office?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DA4DD432-AF39-8EF5-DD0F-EA24F0413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7145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Structured search will only take off when our standardize office documents use XML…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D6AB4E90-2F80-657B-4186-4592A2589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C91A64C-7FFA-6C44-B171-35941BD619EF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pic>
        <p:nvPicPr>
          <p:cNvPr id="37893" name="Picture 2">
            <a:extLst>
              <a:ext uri="{FF2B5EF4-FFF2-40B4-BE49-F238E27FC236}">
                <a16:creationId xmlns:a16="http://schemas.microsoft.com/office/drawing/2014/main" id="{0BA1FDE4-C1B3-123D-A851-22BC254A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628900"/>
            <a:ext cx="1466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TextBox 5">
            <a:extLst>
              <a:ext uri="{FF2B5EF4-FFF2-40B4-BE49-F238E27FC236}">
                <a16:creationId xmlns:a16="http://schemas.microsoft.com/office/drawing/2014/main" id="{DA821488-8593-AF71-EE37-334A0C792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77190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/>
              <a:t>Office Open XML (also informally known as OOXML or OpenXML) is a zipped, XML-based file format developed by Microsoft  for representing spreadsheets, charts, presentations  and word processing documents. </a:t>
            </a:r>
          </a:p>
        </p:txBody>
      </p:sp>
      <p:sp>
        <p:nvSpPr>
          <p:cNvPr id="37895" name="TextBox 6">
            <a:extLst>
              <a:ext uri="{FF2B5EF4-FFF2-40B4-BE49-F238E27FC236}">
                <a16:creationId xmlns:a16="http://schemas.microsoft.com/office/drawing/2014/main" id="{21E81711-5A88-C3E9-D8F5-907919126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372100"/>
            <a:ext cx="56007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/>
              <a:t>File extensions: .docx, .xlsx, .pptx are zipped folders that contain XML files </a:t>
            </a:r>
          </a:p>
        </p:txBody>
      </p:sp>
      <p:sp>
        <p:nvSpPr>
          <p:cNvPr id="37896" name="TextBox 7">
            <a:extLst>
              <a:ext uri="{FF2B5EF4-FFF2-40B4-BE49-F238E27FC236}">
                <a16:creationId xmlns:a16="http://schemas.microsoft.com/office/drawing/2014/main" id="{E24F6F80-DA87-E43D-929D-9B45D6DA3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2628900"/>
            <a:ext cx="1435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ECMA-376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72CFF30-6A95-BA93-1204-94B5D583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After This Presentation Users Will Be Able To:</a:t>
            </a:r>
            <a:endParaRPr lang="en-US" altLang="en-US" sz="4800">
              <a:ea typeface="ＭＳ Ｐゴシック" panose="020B0600070205080204" pitchFamily="34" charset="-128"/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817DCBF2-4308-E4C2-D55C-DBB4D08A2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Identify the differences between keyword-only and structured search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Understand the benefits and costs of structured search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Understand how structured search improves search precision and relevancy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Describe typical business situations where structured search has benefits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Describe how non-technical business users can create customized search solutions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Understand how products and vendors are implementing structured search solutions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71407488-1293-F989-25F8-46E849ABBD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3B33B1A-A369-644A-8942-055AD886EDBA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F49BF3B3-E1FA-6195-F48D-1392D072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Document XML Formats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E5466AAC-A139-8C8F-70E7-AC663D0F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.odt for word processing (text) documents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.ods for spreadsheets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.odp for presentations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.odb for databases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.odg for graphics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.odf for formula, mathematical equations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306F3C75-F4B5-9BD6-7B6A-AE722180C7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518370B-3AFA-C047-855E-BF5365BE7E13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3D6250D-07E2-44D8-6CB7-8C1593F9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Benefits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8CA72DC-33C3-B03F-877F-51D3BCE2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4003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Better search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Find the documents you are looking for faster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Avoid the inclusion of documents you are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interested in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094AD525-07A1-8F0D-9285-AD2FEC491A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4DC532B-2396-4741-851C-BB214980FCCA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  <p:sp>
        <p:nvSpPr>
          <p:cNvPr id="39941" name="Oval 4">
            <a:extLst>
              <a:ext uri="{FF2B5EF4-FFF2-40B4-BE49-F238E27FC236}">
                <a16:creationId xmlns:a16="http://schemas.microsoft.com/office/drawing/2014/main" id="{0214A1FD-B7F6-11BB-98BE-71C0EABA5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4122738"/>
            <a:ext cx="1208088" cy="1135062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42" name="Oval 5">
            <a:extLst>
              <a:ext uri="{FF2B5EF4-FFF2-40B4-BE49-F238E27FC236}">
                <a16:creationId xmlns:a16="http://schemas.microsoft.com/office/drawing/2014/main" id="{4BFCA7EF-B5F6-D19E-D609-30954A9A8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4343400"/>
            <a:ext cx="750888" cy="7239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43" name="Oval 6">
            <a:extLst>
              <a:ext uri="{FF2B5EF4-FFF2-40B4-BE49-F238E27FC236}">
                <a16:creationId xmlns:a16="http://schemas.microsoft.com/office/drawing/2014/main" id="{3ED207B7-406A-C0A3-C55D-85D0C6B65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4572000"/>
            <a:ext cx="304800" cy="3048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44" name="Oval 7">
            <a:extLst>
              <a:ext uri="{FF2B5EF4-FFF2-40B4-BE49-F238E27FC236}">
                <a16:creationId xmlns:a16="http://schemas.microsoft.com/office/drawing/2014/main" id="{36AF979E-5894-CD94-5911-BDF316A45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343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45" name="Oval 8">
            <a:extLst>
              <a:ext uri="{FF2B5EF4-FFF2-40B4-BE49-F238E27FC236}">
                <a16:creationId xmlns:a16="http://schemas.microsoft.com/office/drawing/2014/main" id="{111BB9D4-DBBE-8335-5297-9F248291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6863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46" name="Oval 9">
            <a:extLst>
              <a:ext uri="{FF2B5EF4-FFF2-40B4-BE49-F238E27FC236}">
                <a16:creationId xmlns:a16="http://schemas.microsoft.com/office/drawing/2014/main" id="{5E46EE06-DC94-5CA0-68A8-23E4FDCC2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8006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47" name="Oval 11">
            <a:extLst>
              <a:ext uri="{FF2B5EF4-FFF2-40B4-BE49-F238E27FC236}">
                <a16:creationId xmlns:a16="http://schemas.microsoft.com/office/drawing/2014/main" id="{A3C3DBE1-C6F3-3A45-AF1F-3C9551C11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43434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48" name="Oval 12">
            <a:extLst>
              <a:ext uri="{FF2B5EF4-FFF2-40B4-BE49-F238E27FC236}">
                <a16:creationId xmlns:a16="http://schemas.microsoft.com/office/drawing/2014/main" id="{41498481-001F-2A49-94E1-08A98F440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006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49" name="Oval 10">
            <a:extLst>
              <a:ext uri="{FF2B5EF4-FFF2-40B4-BE49-F238E27FC236}">
                <a16:creationId xmlns:a16="http://schemas.microsoft.com/office/drawing/2014/main" id="{DEC2B0BF-0B14-2087-D925-FE0C3C32E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000500"/>
            <a:ext cx="12573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50" name="Oval 13">
            <a:extLst>
              <a:ext uri="{FF2B5EF4-FFF2-40B4-BE49-F238E27FC236}">
                <a16:creationId xmlns:a16="http://schemas.microsoft.com/office/drawing/2014/main" id="{5D840DFA-C84B-0C40-F98D-C042C79DD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7150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51" name="TextBox 14">
            <a:extLst>
              <a:ext uri="{FF2B5EF4-FFF2-40B4-BE49-F238E27FC236}">
                <a16:creationId xmlns:a16="http://schemas.microsoft.com/office/drawing/2014/main" id="{CFA827F3-D487-A573-64CF-88F8BE5EA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600700"/>
            <a:ext cx="2354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Target documents</a:t>
            </a:r>
          </a:p>
        </p:txBody>
      </p:sp>
      <p:sp>
        <p:nvSpPr>
          <p:cNvPr id="39952" name="Oval 15">
            <a:extLst>
              <a:ext uri="{FF2B5EF4-FFF2-40B4-BE49-F238E27FC236}">
                <a16:creationId xmlns:a16="http://schemas.microsoft.com/office/drawing/2014/main" id="{270CFEDC-A915-A0EE-023C-98E081CA2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6172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953" name="TextBox 16">
            <a:extLst>
              <a:ext uri="{FF2B5EF4-FFF2-40B4-BE49-F238E27FC236}">
                <a16:creationId xmlns:a16="http://schemas.microsoft.com/office/drawing/2014/main" id="{FFD7FC39-5A11-AA38-9379-F3A410A7C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57900"/>
            <a:ext cx="2274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Other documents</a:t>
            </a:r>
          </a:p>
        </p:txBody>
      </p:sp>
      <p:cxnSp>
        <p:nvCxnSpPr>
          <p:cNvPr id="39954" name="Straight Arrow Connector 18">
            <a:extLst>
              <a:ext uri="{FF2B5EF4-FFF2-40B4-BE49-F238E27FC236}">
                <a16:creationId xmlns:a16="http://schemas.microsoft.com/office/drawing/2014/main" id="{874CCC96-9517-4095-8BCF-020F6063F741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372100" y="4343400"/>
            <a:ext cx="984250" cy="873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5" name="TextBox 19">
            <a:extLst>
              <a:ext uri="{FF2B5EF4-FFF2-40B4-BE49-F238E27FC236}">
                <a16:creationId xmlns:a16="http://schemas.microsoft.com/office/drawing/2014/main" id="{9A8BC90D-B711-F679-3E52-62C452005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657600"/>
            <a:ext cx="2171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Actual</a:t>
            </a:r>
          </a:p>
          <a:p>
            <a:pPr eaLnBrk="1" hangingPunct="1"/>
            <a:r>
              <a:rPr lang="en-US" altLang="en-US"/>
              <a:t>Search</a:t>
            </a:r>
          </a:p>
          <a:p>
            <a:pPr eaLnBrk="1" hangingPunct="1"/>
            <a:r>
              <a:rPr lang="en-US" altLang="en-US"/>
              <a:t>Results </a:t>
            </a:r>
          </a:p>
        </p:txBody>
      </p:sp>
      <p:cxnSp>
        <p:nvCxnSpPr>
          <p:cNvPr id="39956" name="Straight Arrow Connector 20">
            <a:extLst>
              <a:ext uri="{FF2B5EF4-FFF2-40B4-BE49-F238E27FC236}">
                <a16:creationId xmlns:a16="http://schemas.microsoft.com/office/drawing/2014/main" id="{1E157D22-F499-D3D8-3093-7326AC9B13A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57500" y="4803775"/>
            <a:ext cx="844550" cy="1111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7" name="TextBox 23">
            <a:extLst>
              <a:ext uri="{FF2B5EF4-FFF2-40B4-BE49-F238E27FC236}">
                <a16:creationId xmlns:a16="http://schemas.microsoft.com/office/drawing/2014/main" id="{6F66B641-52CC-76A9-C455-15FEED211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4572000"/>
            <a:ext cx="1485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/>
              <a:t>Missed</a:t>
            </a:r>
          </a:p>
          <a:p>
            <a:pPr algn="r" eaLnBrk="1" hangingPunct="1"/>
            <a:r>
              <a:rPr lang="en-US" altLang="en-US"/>
              <a:t>Document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A42B2A65-EDAE-B7E4-D3EE-8847D0B71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Results from Studies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F663BF64-50B1-6169-C6C7-13834755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33600"/>
            <a:ext cx="7772400" cy="3352800"/>
          </a:xfrm>
        </p:spPr>
        <p:txBody>
          <a:bodyPr/>
          <a:lstStyle/>
          <a:p>
            <a:r>
              <a:rPr lang="en-US" altLang="en-US" sz="4000">
                <a:latin typeface="Arial" panose="020B0604020202020204" pitchFamily="34" charset="0"/>
                <a:cs typeface="Arial" panose="020B0604020202020204" pitchFamily="34" charset="0"/>
              </a:rPr>
              <a:t>63% improvement in top 5 hits</a:t>
            </a:r>
          </a:p>
          <a:p>
            <a:r>
              <a:rPr lang="en-US" altLang="en-US" sz="4000">
                <a:latin typeface="Arial" panose="020B0604020202020204" pitchFamily="34" charset="0"/>
                <a:cs typeface="Arial" panose="020B0604020202020204" pitchFamily="34" charset="0"/>
              </a:rPr>
              <a:t>39% improvement in top 10 hits</a:t>
            </a:r>
          </a:p>
          <a:p>
            <a:r>
              <a:rPr lang="en-US" altLang="en-US" sz="4000">
                <a:latin typeface="Arial" panose="020B0604020202020204" pitchFamily="34" charset="0"/>
                <a:cs typeface="Arial" panose="020B0604020202020204" pitchFamily="34" charset="0"/>
              </a:rPr>
              <a:t>5% improvement in top 20 hits</a:t>
            </a:r>
          </a:p>
          <a:p>
            <a:r>
              <a:rPr lang="en-US" altLang="en-US" sz="4000">
                <a:latin typeface="Arial" panose="020B0604020202020204" pitchFamily="34" charset="0"/>
                <a:cs typeface="Arial" panose="020B0604020202020204" pitchFamily="34" charset="0"/>
              </a:rPr>
              <a:t>.3% improvement in top 30 hits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4AA8B445-4815-799B-FDE9-FB8A8F415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C6E6746-E8FE-7D45-994B-9261017A3DE6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  <p:sp>
        <p:nvSpPr>
          <p:cNvPr id="40965" name="TextBox 4">
            <a:extLst>
              <a:ext uri="{FF2B5EF4-FFF2-40B4-BE49-F238E27FC236}">
                <a16:creationId xmlns:a16="http://schemas.microsoft.com/office/drawing/2014/main" id="{5685CD0A-675F-2723-02B0-42575326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562600"/>
            <a:ext cx="3046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Source: INEX 2003/2004</a:t>
            </a:r>
          </a:p>
        </p:txBody>
      </p:sp>
      <p:sp>
        <p:nvSpPr>
          <p:cNvPr id="40966" name="TextBox 5">
            <a:extLst>
              <a:ext uri="{FF2B5EF4-FFF2-40B4-BE49-F238E27FC236}">
                <a16:creationId xmlns:a16="http://schemas.microsoft.com/office/drawing/2014/main" id="{E7F1C4F1-8182-0BD0-1D2F-30743218F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47800"/>
            <a:ext cx="4324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"Bag-of-words" vs. "full structure"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8B0CFC72-922A-134F-59A1-B6DC9528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Tibetan Buddhist Resource Center (TBRC)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63D195A6-ECC8-D56F-01CE-011593199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Contacts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: Chris Tomlinson (Technical Lead) and</a:t>
            </a:r>
          </a:p>
          <a:p>
            <a:pPr eaLnBrk="1" hangingPunct="1"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                Jeffery Wallman  (Executive Director)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: Mercury and Dharmacloud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Multi-lingual (English, Tibetan and Chinese) web presence for TBRC: http://tbrc.org. 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Use of eXist and Lucene fulltext indexes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Tibetan Buddhism documents about Works, Outlines, Persons, Places, Topics etc.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Search metadata on seven million scanned pages of Tibetan texts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Searching relies on both eXist range indexes and Lucene to search both Unicode and transliterated Tibetan content in a various fields such as titles, personal names, topics, colophons etc.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Boost values placed on titles and names. </a:t>
            </a:r>
          </a:p>
          <a:p>
            <a:pPr eaLnBrk="1" hangingPunct="1"/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Combination of indexes (keyword and N-gram) is critical</a:t>
            </a:r>
          </a:p>
          <a:p>
            <a:pPr eaLnBrk="1" hangingPunct="1">
              <a:buFontTx/>
              <a:buNone/>
            </a:pPr>
            <a:r>
              <a:rPr lang="en-US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: 5 of 5</a:t>
            </a:r>
          </a:p>
          <a:p>
            <a:pPr eaLnBrk="1" hangingPunct="1">
              <a:buFontTx/>
              <a:buNone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60F9EE05-D7BB-0EA6-6125-2FF90AF3D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ED837B-8BC4-E647-B409-452BEE3BD195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  <p:cxnSp>
        <p:nvCxnSpPr>
          <p:cNvPr id="41989" name="Straight Arrow Connector 5">
            <a:extLst>
              <a:ext uri="{FF2B5EF4-FFF2-40B4-BE49-F238E27FC236}">
                <a16:creationId xmlns:a16="http://schemas.microsoft.com/office/drawing/2014/main" id="{B8C7EA28-D243-8C44-8119-A7D2AF50F0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95400" y="5410200"/>
            <a:ext cx="62865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TextBox 6">
            <a:extLst>
              <a:ext uri="{FF2B5EF4-FFF2-40B4-BE49-F238E27FC236}">
                <a16:creationId xmlns:a16="http://schemas.microsoft.com/office/drawing/2014/main" id="{F3F6EF4A-8ACC-12EA-969B-6B3E5EC72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5638800"/>
            <a:ext cx="98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 (low)</a:t>
            </a:r>
          </a:p>
        </p:txBody>
      </p:sp>
      <p:sp>
        <p:nvSpPr>
          <p:cNvPr id="41991" name="TextBox 7">
            <a:extLst>
              <a:ext uri="{FF2B5EF4-FFF2-40B4-BE49-F238E27FC236}">
                <a16:creationId xmlns:a16="http://schemas.microsoft.com/office/drawing/2014/main" id="{D0D6403C-71DB-EEA9-96FE-3FE8EF4C4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7150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5 (high)</a:t>
            </a:r>
          </a:p>
        </p:txBody>
      </p:sp>
      <p:sp>
        <p:nvSpPr>
          <p:cNvPr id="41992" name="Oval 8">
            <a:extLst>
              <a:ext uri="{FF2B5EF4-FFF2-40B4-BE49-F238E27FC236}">
                <a16:creationId xmlns:a16="http://schemas.microsoft.com/office/drawing/2014/main" id="{6E90C020-5B9D-BD64-07B9-965697824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9900" y="5181600"/>
            <a:ext cx="457200" cy="4572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8ECB210C-6D03-80AE-EFF3-8BB9D8E4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Woodruff Library, Emory University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2435475F-D5E0-AC3C-F8C6-151E55908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65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Contact: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Rebecca Sutton Koeser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: Emory University Finding Aids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Tools to help researchers find manuscripts within the library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Performs searches of Encoded Archival Description (EAD) XML documents or "Finding Aids" for archival and manuscript collections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The most relevant results are now showing up in the first few hits rather than in the first few pages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For documents like EAD, the structure and organization of the document is very significant and affects how the systems present and search the content</a:t>
            </a:r>
          </a:p>
          <a:p>
            <a:pPr eaLnBrk="1" hangingPunct="1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Having the ability to combine the power of Lucene searching in with XQuery and eXist's native XML handling makes for a potent combination</a:t>
            </a:r>
          </a:p>
          <a:p>
            <a:pPr eaLnBrk="1" hangingPunct="1"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: 4 out of 5</a:t>
            </a:r>
          </a:p>
          <a:p>
            <a:pPr eaLnBrk="1" hangingPunct="1">
              <a:buFontTx/>
              <a:buNone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EE917688-7A27-C3AD-75A8-6D84213227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983D092-5A60-364E-9405-BD6CFB6B7FCC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  <p:cxnSp>
        <p:nvCxnSpPr>
          <p:cNvPr id="43013" name="Straight Arrow Connector 5">
            <a:extLst>
              <a:ext uri="{FF2B5EF4-FFF2-40B4-BE49-F238E27FC236}">
                <a16:creationId xmlns:a16="http://schemas.microsoft.com/office/drawing/2014/main" id="{EFE1EBD3-79F4-04D8-DB0A-1F31D9F618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19200" y="5257800"/>
            <a:ext cx="62865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4" name="TextBox 6">
            <a:extLst>
              <a:ext uri="{FF2B5EF4-FFF2-40B4-BE49-F238E27FC236}">
                <a16:creationId xmlns:a16="http://schemas.microsoft.com/office/drawing/2014/main" id="{FC464DD8-744B-023B-53B2-605F8705B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5486400"/>
            <a:ext cx="98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1 (low)</a:t>
            </a:r>
          </a:p>
        </p:txBody>
      </p:sp>
      <p:sp>
        <p:nvSpPr>
          <p:cNvPr id="43015" name="TextBox 7">
            <a:extLst>
              <a:ext uri="{FF2B5EF4-FFF2-40B4-BE49-F238E27FC236}">
                <a16:creationId xmlns:a16="http://schemas.microsoft.com/office/drawing/2014/main" id="{7933B740-788D-B037-1338-4BC210A2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638800"/>
            <a:ext cx="1095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5 (high)</a:t>
            </a:r>
          </a:p>
        </p:txBody>
      </p:sp>
      <p:sp>
        <p:nvSpPr>
          <p:cNvPr id="43016" name="Oval 8">
            <a:extLst>
              <a:ext uri="{FF2B5EF4-FFF2-40B4-BE49-F238E27FC236}">
                <a16:creationId xmlns:a16="http://schemas.microsoft.com/office/drawing/2014/main" id="{601AC645-8570-C557-0441-CAB27801F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029200"/>
            <a:ext cx="457200" cy="457200"/>
          </a:xfrm>
          <a:prstGeom prst="ellipse">
            <a:avLst/>
          </a:prstGeom>
          <a:solidFill>
            <a:srgbClr val="0066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9380D15-629A-13F7-2EF6-CB08F6DB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Challenges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20E140BC-6F7C-5C2D-80E4-0A708D44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Difficult to convert some documents in XML format (e.g. PDF)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What items should be returned in a search "hit"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Search rules are not easy to set up if you do not have uniform structure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Many search systems are not optimized for high-volume transactions (locking)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78C39AB0-024C-5DFE-506F-C253127B9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F93A53-0EDD-E34B-AB84-4190FA0A6D76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75CBE862-3F3A-C196-8891-B6F02C8F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Getting Data into XML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E56D5543-5247-3D2B-F2C9-D938B069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Convert RDBMS data into XML using "data web services"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Use "Apache POI filters" to convert documents to XML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Begin with XML standards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Use existing XML Schemas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XForms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Native-XML databases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4D52B4BA-44CD-199F-D428-CD10FD4FE4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E86743F-8536-874C-9EB2-CC0D37CC149C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6B4C99B0-2565-A474-07AD-D961AF9F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 to Return in a Hit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CE797442-E438-D891-6C7C-77E2A2700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57300"/>
            <a:ext cx="7772400" cy="19431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Best Practice: return the lowest level node in the document that contains a hit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lvl="2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18F146A7-200C-7586-CE1B-3982B030D6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2B1CB96-106F-9040-B8E7-7FC7DDAC16BD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E2290-DC60-4838-9310-99B538B4F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71800"/>
            <a:ext cx="3505200" cy="2308225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Book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</a:p>
          <a:p>
            <a:pPr lvl="2"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</a:p>
          <a:p>
            <a:pPr lvl="3"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Subsection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6" name="TextBox 5">
            <a:extLst>
              <a:ext uri="{FF2B5EF4-FFF2-40B4-BE49-F238E27FC236}">
                <a16:creationId xmlns:a16="http://schemas.microsoft.com/office/drawing/2014/main" id="{518D10E5-EAD9-9007-ED87-F8FD903CC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638800"/>
            <a:ext cx="5922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/>
              <a:t>Allow searchers to specify level with search options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9E2C6D-1999-8FF1-2F2F-3201C8DD7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71800"/>
            <a:ext cx="3505200" cy="2308225"/>
          </a:xfrm>
          <a:prstGeom prst="rect">
            <a:avLst/>
          </a:prstGeom>
          <a:gradFill rotWithShape="1">
            <a:gsLst>
              <a:gs pos="0">
                <a:srgbClr val="E1E1FF"/>
              </a:gs>
              <a:gs pos="64999">
                <a:srgbClr val="B6B6FF"/>
              </a:gs>
              <a:gs pos="100000">
                <a:srgbClr val="9595FF"/>
              </a:gs>
            </a:gsLst>
            <a:lin ang="5400000" scaled="1"/>
          </a:gradFill>
          <a:ln w="9525">
            <a:solidFill>
              <a:srgbClr val="2E2ECB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Conference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Presentation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Group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Slide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Bullet Item</a:t>
            </a:r>
          </a:p>
          <a:p>
            <a:pPr eaLnBrk="1" hangingPunct="1"/>
            <a:endParaRPr lang="en-US" alt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3A5F56AF-68F4-98FC-DD40-FA4E3087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Steps in Testing Structured Search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42C8B360-1845-2262-6176-DD2D6B90D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Convert documents to a format that retains hierarchical structure (xml)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Treat each "branch" as its own sub-document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Give each branch a globally distinct type and a "node-id" or document ID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Index keywords using re-index function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Set up "weights" based on branch types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Store the node ids in the reverse index</a:t>
            </a: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7F62732E-DC3F-164F-C8E4-F527ED5A8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EDA645B-533E-3145-9653-FEDA4DC3D9E1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750EFCA3-EB47-5CB7-1E3B-DCBAA489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Steps in Structured Search Project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DDE6C68D-3395-4C19-3918-345D0F240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 Narrow" panose="020B0604020202020204" pitchFamily="34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ROI Analysis – costs of not finding information</a:t>
            </a:r>
          </a:p>
          <a:p>
            <a:pPr marL="514350" indent="-514350" eaLnBrk="1" hangingPunct="1">
              <a:buFont typeface="Arial Narrow" panose="020B0604020202020204" pitchFamily="34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Pilot Project Selection</a:t>
            </a:r>
          </a:p>
          <a:p>
            <a:pPr marL="514350" indent="-514350" eaLnBrk="1" hangingPunct="1">
              <a:buFont typeface="Arial Narrow" panose="020B0604020202020204" pitchFamily="34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Structure Extraction</a:t>
            </a:r>
          </a:p>
          <a:p>
            <a:pPr marL="514350" indent="-514350" eaLnBrk="1" hangingPunct="1">
              <a:buFont typeface="Arial Narrow" panose="020B0604020202020204" pitchFamily="34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Structure Storage</a:t>
            </a:r>
          </a:p>
          <a:p>
            <a:pPr marL="514350" indent="-514350" eaLnBrk="1" hangingPunct="1">
              <a:buFont typeface="Arial Narrow" panose="020B0604020202020204" pitchFamily="34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Document Consistency</a:t>
            </a:r>
          </a:p>
          <a:p>
            <a:pPr marL="514350" indent="-514350" eaLnBrk="1" hangingPunct="1">
              <a:buFont typeface="Arial Narrow" panose="020B0604020202020204" pitchFamily="34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Assignment of "boost" values</a:t>
            </a:r>
          </a:p>
          <a:p>
            <a:pPr marL="514350" indent="-514350" eaLnBrk="1" hangingPunct="1">
              <a:buFont typeface="Arial Narrow" panose="020B0604020202020204" pitchFamily="34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Tuning of boost values for precision and recall</a:t>
            </a:r>
          </a:p>
          <a:p>
            <a:pPr marL="514350" indent="-514350" eaLnBrk="1" hangingPunct="1">
              <a:buFont typeface="Arial Narrow" panose="020B0604020202020204" pitchFamily="34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ROI Analysis</a:t>
            </a:r>
          </a:p>
          <a:p>
            <a:pPr marL="514350" indent="-514350" eaLnBrk="1" hangingPunct="1">
              <a:buFont typeface="Arial Narrow" panose="020B0604020202020204" pitchFamily="34" charset="0"/>
              <a:buAutoNum type="arabicPeriod"/>
            </a:pP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6E853F7E-151A-E57A-8D81-5DEBC22816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160BF04-0BF4-9C41-8C7B-E84C59CE3520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6AAE8AD-B6F8-8F21-C8CF-B464CFA4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Background for Dan McCreary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37BDC07F-7613-F1AB-7052-1D6166492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6863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Enterprise data architecture consultant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Builds open source metadata registries using (ISO/IEC 11179) and US Federal XML standards (NIEM.gov)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Interested in Semantic Web technologies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Coined the term "XRX" (XForms-REST-XQuery)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Was looking for a better search tool for metadata registries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"what you can't find gets duplicated…"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466EA682-DE91-F223-4914-CA433896E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9F1A89A-908B-9448-8DB8-673CC04D8505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1CFD8F47-B7A3-D5B5-2999-12049767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Sample Queries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8FD9C768-3C13-9ED5-3500-211E8BB9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35433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//SPEECH[ft:query(., 'love')]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6AA22F63-C9F4-B475-235D-A529358C37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5D60D43-958E-034E-9F85-1EA837138E66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  <p:cxnSp>
        <p:nvCxnSpPr>
          <p:cNvPr id="49157" name="Straight Arrow Connector 5">
            <a:extLst>
              <a:ext uri="{FF2B5EF4-FFF2-40B4-BE49-F238E27FC236}">
                <a16:creationId xmlns:a16="http://schemas.microsoft.com/office/drawing/2014/main" id="{CE451A62-6A03-E540-10E3-C7128B208CB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1028700" y="2628900"/>
            <a:ext cx="1600200" cy="457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8" name="Straight Arrow Connector 6">
            <a:extLst>
              <a:ext uri="{FF2B5EF4-FFF2-40B4-BE49-F238E27FC236}">
                <a16:creationId xmlns:a16="http://schemas.microsoft.com/office/drawing/2014/main" id="{F3E97722-2EDD-3AF5-F97F-870589E811F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771900" y="2971800"/>
            <a:ext cx="18288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9" name="Straight Connector 10">
            <a:extLst>
              <a:ext uri="{FF2B5EF4-FFF2-40B4-BE49-F238E27FC236}">
                <a16:creationId xmlns:a16="http://schemas.microsoft.com/office/drawing/2014/main" id="{21F354E8-D910-C6D7-1145-9CC3FFD0DA3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86100" y="2057400"/>
            <a:ext cx="2971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0" name="TextBox 11">
            <a:extLst>
              <a:ext uri="{FF2B5EF4-FFF2-40B4-BE49-F238E27FC236}">
                <a16:creationId xmlns:a16="http://schemas.microsoft.com/office/drawing/2014/main" id="{8B185A9E-2132-FF15-BA07-FECDD518B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3771900"/>
            <a:ext cx="2419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Find all "SPEECH"</a:t>
            </a:r>
          </a:p>
          <a:p>
            <a:pPr algn="ctr" eaLnBrk="1" hangingPunct="1"/>
            <a:r>
              <a:rPr lang="en-US" altLang="en-US"/>
              <a:t>elements</a:t>
            </a:r>
          </a:p>
        </p:txBody>
      </p:sp>
      <p:sp>
        <p:nvSpPr>
          <p:cNvPr id="49161" name="TextBox 13">
            <a:extLst>
              <a:ext uri="{FF2B5EF4-FFF2-40B4-BE49-F238E27FC236}">
                <a16:creationId xmlns:a16="http://schemas.microsoft.com/office/drawing/2014/main" id="{9C6FEB54-E613-4431-2D77-12CA88B75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0" y="4114800"/>
            <a:ext cx="39655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that contains</a:t>
            </a:r>
          </a:p>
          <a:p>
            <a:pPr algn="ctr" eaLnBrk="1" hangingPunct="1"/>
            <a:r>
              <a:rPr lang="en-US" altLang="en-US"/>
              <a:t>the keyword 'love'</a:t>
            </a:r>
          </a:p>
          <a:p>
            <a:pPr algn="ctr" eaLnBrk="1" hangingPunct="1"/>
            <a:r>
              <a:rPr lang="en-US" altLang="en-US"/>
              <a:t>(predicate or "WHERE" clause)</a:t>
            </a:r>
          </a:p>
          <a:p>
            <a:pPr algn="ctr" eaLnBrk="1" hangingPunct="1"/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23E40B81-7F98-5CD3-EA20-CB1777E3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Near Operator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007FA334-CA55-3CE2-75F8-F5A352BD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$query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:=</a:t>
            </a:r>
            <a:b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&lt;query&gt;</a:t>
            </a:r>
            <a:b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  &lt;near slop="20"&gt;</a:t>
            </a:r>
            <a:b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      &lt;term&gt;snake&lt;/term&gt;</a:t>
            </a:r>
            <a:b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      &lt;near&gt;tongue dog&lt;/near&gt;</a:t>
            </a:r>
            <a:b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  &lt;/near&gt;</a:t>
            </a:r>
            <a:b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&lt;/query&gt;</a:t>
            </a:r>
          </a:p>
          <a:p>
            <a:pPr eaLnBrk="1" hangingPunct="1">
              <a:buFontTx/>
              <a:buNone/>
            </a:pPr>
            <a:b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return //SPEECH[ft:query(., 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$query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)]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258DD920-D7DF-E199-F6E8-E642A38812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C62962-77D9-EB4D-92A9-6298A3ECCFB3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39D74940-84B1-A654-5F84-7A0C70DD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Skillsets Needed for Pilot Project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9F7495DC-CC77-FC62-E85C-AC749CF7D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Users must "know their data"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Subject-matter-experts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Should be familiar with XML data types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Need about a week of training with XQuery (depending on background)</a:t>
            </a: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6CDFE63D-18AF-FDD2-14F3-4F6F5403DC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898F92F-6404-5841-A40E-0A008CA5C15B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408A6EE5-F306-1BAC-B64A-01371E58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Predictions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97227AF5-7511-D860-C01B-BA8C5D2C7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Structured search…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when combined with open source tools for extracting "entities" (e.g. Apache UIMA)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and machine learning (e.g. Weka)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and carefully managed taxonomies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…will have a large impact on corporate search strategies in the next 10 years 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E77E5215-368F-953D-D3C9-EAA97E85E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04F2BD7-5C1F-984D-836B-BCE45D39DC3F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FB6716DF-7A69-EC3A-D17E-BCE716BE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Steps to Run Examples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F738D6EB-902F-E72D-2AC1-8F1833CF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Download XML database (eXist)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Load examples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Use "Sandbox"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Drag new XML documents into eXist WebDAV folder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Configure index file and reindex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Run XQuery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BAE2A9FD-AECB-0072-6AFE-2E9FFB979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6A8E27-7A6B-9243-B416-5573BCEB8D3A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B825CC83-08AF-C739-96CD-B89A6CFD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Sample Configuration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AA4D-2CA2-3A24-BE24-321C46629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886700" cy="4114800"/>
          </a:xfr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&lt;collection</a:t>
            </a:r>
            <a:r>
              <a:rPr lang="en-US" altLang="en-US" sz="2000">
                <a:solidFill>
                  <a:srgbClr val="F584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xmlns</a:t>
            </a:r>
            <a:r>
              <a:rPr lang="en-US" altLang="en-US" sz="2000">
                <a:solidFill>
                  <a:srgbClr val="FF8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"http://exist-db.org/collection-config/1.0"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&lt;index</a:t>
            </a:r>
            <a:r>
              <a:rPr lang="en-US" altLang="en-US" sz="2000">
                <a:solidFill>
                  <a:srgbClr val="F584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xmlns:tei</a:t>
            </a:r>
            <a:r>
              <a:rPr lang="en-US" altLang="en-US" sz="2000">
                <a:solidFill>
                  <a:srgbClr val="FF8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"http://www.tei-c.org/ns/1.0"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&lt;lucene&gt;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2000">
                <a:solidFill>
                  <a:srgbClr val="006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&lt;!-- Use the standard analyzer will ignore stopwords like 'the', 'and' --&gt;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&lt;analyzer</a:t>
            </a:r>
            <a:r>
              <a:rPr lang="en-US" altLang="en-US" sz="2000">
                <a:solidFill>
                  <a:srgbClr val="F584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r>
              <a:rPr lang="en-US" altLang="en-US" sz="2000">
                <a:solidFill>
                  <a:srgbClr val="FF8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"org.apache.lucene.analysis.standard.StandardAnalyzer"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&lt;text</a:t>
            </a:r>
            <a:r>
              <a:rPr lang="en-US" altLang="en-US" sz="2000">
                <a:solidFill>
                  <a:srgbClr val="F584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match</a:t>
            </a:r>
            <a:r>
              <a:rPr lang="en-US" altLang="en-US" sz="2000">
                <a:solidFill>
                  <a:srgbClr val="FF8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"//tei:TEI/*"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&lt;text</a:t>
            </a:r>
            <a:r>
              <a:rPr lang="en-US" altLang="en-US" sz="2000">
                <a:solidFill>
                  <a:srgbClr val="F584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match</a:t>
            </a:r>
            <a:r>
              <a:rPr lang="en-US" altLang="en-US" sz="2000">
                <a:solidFill>
                  <a:srgbClr val="FF8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"//tei:title"</a:t>
            </a:r>
            <a:r>
              <a:rPr lang="en-US" altLang="en-US" sz="2000">
                <a:solidFill>
                  <a:srgbClr val="F584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boost</a:t>
            </a:r>
            <a:r>
              <a:rPr lang="en-US" altLang="en-US" sz="2000">
                <a:solidFill>
                  <a:srgbClr val="FF8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en-US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"3.0"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&lt;/lucene&gt;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&lt;/index&gt;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&lt;/collection&gt;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522C7628-263E-837F-7A70-C6A300A64B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D2B9AEF-428F-B348-83C1-975BB28FCDE1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  <p:cxnSp>
        <p:nvCxnSpPr>
          <p:cNvPr id="54277" name="Straight Arrow Connector 5">
            <a:extLst>
              <a:ext uri="{FF2B5EF4-FFF2-40B4-BE49-F238E27FC236}">
                <a16:creationId xmlns:a16="http://schemas.microsoft.com/office/drawing/2014/main" id="{0BD7F055-6162-6E12-66EC-73BB574C2B3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4400550" y="4743450"/>
            <a:ext cx="1485900" cy="914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8" name="TextBox 6">
            <a:extLst>
              <a:ext uri="{FF2B5EF4-FFF2-40B4-BE49-F238E27FC236}">
                <a16:creationId xmlns:a16="http://schemas.microsoft.com/office/drawing/2014/main" id="{6E9780DA-9323-405C-1EEE-877499FA1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943600"/>
            <a:ext cx="320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Example of boost on title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>
            <a:extLst>
              <a:ext uri="{FF2B5EF4-FFF2-40B4-BE49-F238E27FC236}">
                <a16:creationId xmlns:a16="http://schemas.microsoft.com/office/drawing/2014/main" id="{2557BFE9-69EF-FBB5-15FD-8094893B4B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4A355E-9BC1-F54E-8D89-C27E83AC54E7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  <p:pic>
        <p:nvPicPr>
          <p:cNvPr id="55299" name="Picture 2">
            <a:extLst>
              <a:ext uri="{FF2B5EF4-FFF2-40B4-BE49-F238E27FC236}">
                <a16:creationId xmlns:a16="http://schemas.microsoft.com/office/drawing/2014/main" id="{3C08F9E9-07B0-D1EF-8BEB-112384C41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28700"/>
            <a:ext cx="6972300" cy="5264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0" name="Picture 3">
            <a:extLst>
              <a:ext uri="{FF2B5EF4-FFF2-40B4-BE49-F238E27FC236}">
                <a16:creationId xmlns:a16="http://schemas.microsoft.com/office/drawing/2014/main" id="{2F780719-BB95-649B-7601-CD32290C5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"/>
            <a:ext cx="16002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>
            <a:extLst>
              <a:ext uri="{FF2B5EF4-FFF2-40B4-BE49-F238E27FC236}">
                <a16:creationId xmlns:a16="http://schemas.microsoft.com/office/drawing/2014/main" id="{822CB4DB-96B1-3B02-3254-5DBD22AE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"/>
            <a:ext cx="9056688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Title 1">
            <a:extLst>
              <a:ext uri="{FF2B5EF4-FFF2-40B4-BE49-F238E27FC236}">
                <a16:creationId xmlns:a16="http://schemas.microsoft.com/office/drawing/2014/main" id="{E34BF3CE-8CD4-38C0-DC7F-E6A499DD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28600"/>
            <a:ext cx="5486400" cy="685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XQuery Fulltext</a:t>
            </a:r>
          </a:p>
        </p:txBody>
      </p:sp>
      <p:sp>
        <p:nvSpPr>
          <p:cNvPr id="56324" name="Date Placeholder 2">
            <a:extLst>
              <a:ext uri="{FF2B5EF4-FFF2-40B4-BE49-F238E27FC236}">
                <a16:creationId xmlns:a16="http://schemas.microsoft.com/office/drawing/2014/main" id="{AF1AA515-739B-79D1-6D70-42993CA5B215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56325" name="Slide Number Placeholder 3">
            <a:extLst>
              <a:ext uri="{FF2B5EF4-FFF2-40B4-BE49-F238E27FC236}">
                <a16:creationId xmlns:a16="http://schemas.microsoft.com/office/drawing/2014/main" id="{5AEE5BA8-D2E3-3158-D26C-39E9488B9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CFCE99-8409-584E-856F-35A6481FD2C5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3554B695-431E-3466-9D68-60213415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XQuery/Lucene Search Wikibook</a:t>
            </a:r>
          </a:p>
        </p:txBody>
      </p:sp>
      <p:sp>
        <p:nvSpPr>
          <p:cNvPr id="57347" name="Date Placeholder 2">
            <a:extLst>
              <a:ext uri="{FF2B5EF4-FFF2-40B4-BE49-F238E27FC236}">
                <a16:creationId xmlns:a16="http://schemas.microsoft.com/office/drawing/2014/main" id="{54F96E94-9FFD-598A-9D6C-04AC07C3F4FA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742680F6-79B2-5D34-A211-F4C3F49A9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7914E35-58F9-344D-814E-16A918C809CD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  <p:pic>
        <p:nvPicPr>
          <p:cNvPr id="57349" name="Picture 2">
            <a:extLst>
              <a:ext uri="{FF2B5EF4-FFF2-40B4-BE49-F238E27FC236}">
                <a16:creationId xmlns:a16="http://schemas.microsoft.com/office/drawing/2014/main" id="{0C7A3187-4564-B1F6-233F-A83B63473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69596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3949578A-74F7-86FF-0682-22DB3B74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Acknowledgements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5C156814-10FE-C489-A273-012E4752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Wolfgang Meier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Wrote Lucene implementation used in eXist 1.4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Dr. Joe Wicentowski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US Department of State Office of the Historian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eXist index browser (eXist 1.5 release)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Dr. Martin Mueller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Northwestern University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Supplied Shakespeare in TEI format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Ron Van den Branden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Royal Academy of Dutch Language and Literature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Wrote Wikibook "how to" article for Lucene search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eXist core development team</a:t>
            </a:r>
          </a:p>
          <a:p>
            <a:pPr lvl="1" eaLnBrk="1" hangingPunct="1"/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F127FEAA-E49E-948D-F567-4905784A8B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F1D57E8-19D4-C841-AF55-535DF7C93F96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11C9414-E4B9-1549-9C9E-6CE2D086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How Many People…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52EFFF5-B9EE-7D9F-F2E5-68E25093A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Have heard of a company called "Google"?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Think that "search" is one of the most important technologies in Enterprise Information Management (EIM)?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Think that most corporations have a high-quality search on their Intranet?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Would like to go to a 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web search page and perform a search on both documents </a:t>
            </a:r>
            <a:r>
              <a:rPr lang="en-US" altLang="en-US" sz="2400" b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data?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Have ever heard the phrase "a little bit of semantics goes a long way"?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8B51F513-16B2-23EF-D185-D313EEE317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B1A799B-E466-2945-8981-B60A21C18409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575B7D4D-DDC5-582D-B10D-1B544359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30CBADCD-9113-1796-AA96-AC6F1C7D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W3C XML standards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Intro to Information Retrieval Textbook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Lucene web site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eXist web site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XQuery Wikibook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eXist Lucene implementation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W3C XQuery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W3C XQuery/XPath Fulltext extensions</a:t>
            </a: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1E0067F2-EB8B-AB04-C401-DA199E2E00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91F69BB-ADC1-E141-B941-DD7C87A0E7E0}" type="slidenum">
              <a:rPr lang="en-US" altLang="en-US" sz="1400"/>
              <a:pPr eaLnBrk="1" hangingPunct="1"/>
              <a:t>50</a:t>
            </a:fld>
            <a:endParaRPr lang="en-US" altLang="en-US" sz="1400"/>
          </a:p>
        </p:txBody>
      </p:sp>
      <p:sp>
        <p:nvSpPr>
          <p:cNvPr id="59397" name="TextBox 4">
            <a:extLst>
              <a:ext uri="{FF2B5EF4-FFF2-40B4-BE49-F238E27FC236}">
                <a16:creationId xmlns:a16="http://schemas.microsoft.com/office/drawing/2014/main" id="{F500E151-C377-6EC9-515F-A47546987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86400"/>
            <a:ext cx="6019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/>
              <a:t>Send e-mail to dan@danmccreary.com for extended</a:t>
            </a:r>
          </a:p>
          <a:p>
            <a:pPr eaLnBrk="1" hangingPunct="1"/>
            <a:r>
              <a:rPr lang="en-US" altLang="en-US" b="0"/>
              <a:t>list of "getting started" resources.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2">
            <a:extLst>
              <a:ext uri="{FF2B5EF4-FFF2-40B4-BE49-F238E27FC236}">
                <a16:creationId xmlns:a16="http://schemas.microsoft.com/office/drawing/2014/main" id="{55065062-8F1B-7E9F-C08C-5124FF9E075C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60419" name="Slide Number Placeholder 4">
            <a:extLst>
              <a:ext uri="{FF2B5EF4-FFF2-40B4-BE49-F238E27FC236}">
                <a16:creationId xmlns:a16="http://schemas.microsoft.com/office/drawing/2014/main" id="{EF0B1068-10BD-0E9B-3498-BF874D970C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E25E604-42F9-D444-8055-B020EDA0B14F}" type="slidenum">
              <a:rPr lang="en-US" altLang="en-US" sz="1400"/>
              <a:pPr eaLnBrk="1" hangingPunct="1"/>
              <a:t>51</a:t>
            </a:fld>
            <a:endParaRPr lang="en-US" altLang="en-US" sz="1400"/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02864AF8-7E52-C8E9-57E1-535B93818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Questions?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AF694F99-D47C-DFA4-7BFB-7712695B0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714500"/>
            <a:ext cx="3581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0">
                <a:latin typeface="Arial" panose="020B0604020202020204" pitchFamily="34" charset="0"/>
              </a:rPr>
              <a:t>Dan McCreary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0">
                <a:latin typeface="Arial" panose="020B0604020202020204" pitchFamily="34" charset="0"/>
              </a:rPr>
              <a:t>President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0">
                <a:latin typeface="Arial" panose="020B0604020202020204" pitchFamily="34" charset="0"/>
              </a:rPr>
              <a:t>Dan McCreary &amp; Associates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0">
                <a:latin typeface="Arial" panose="020B0604020202020204" pitchFamily="34" charset="0"/>
              </a:rPr>
              <a:t>dan@danmccreary.com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en-US" sz="2000" b="0">
                <a:latin typeface="Arial" panose="020B0604020202020204" pitchFamily="34" charset="0"/>
              </a:rPr>
              <a:t>(952) 931-9198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C39CE48-DF5D-F9B1-76A1-5D5B795C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Structured Search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84FCA731-2188-7E33-BBA6-5DDE8AE11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</a:p>
          <a:p>
            <a:pPr marL="0" indent="0"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 method of using the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structure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of a document to help users find the right documents in a large collection of documents.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510653C3-108D-25AD-A7CD-99E2081349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B8B0B5B-3109-D342-A25B-BA074E6F44AE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  <p:sp>
        <p:nvSpPr>
          <p:cNvPr id="14341" name="TextBox 4">
            <a:extLst>
              <a:ext uri="{FF2B5EF4-FFF2-40B4-BE49-F238E27FC236}">
                <a16:creationId xmlns:a16="http://schemas.microsoft.com/office/drawing/2014/main" id="{CE1D527C-7438-17DC-35DB-3F68D1633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14900"/>
            <a:ext cx="2554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/>
              <a:t>But first a story……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0DD67F9-D6F3-7229-46B1-F978AFD2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Information Retrieval Textbook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36C2A12-D119-43BC-A9EB-A249148F3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1371600"/>
            <a:ext cx="4876800" cy="46863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Introduction to Information Retrieval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by Christopher D. Manning, Prabhakar Raghavan and Hinrich Schütze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Cambridge University Press, 2008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08D2E9CF-2D7B-43EC-17F8-7434D7E8CC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0943F3D-9BB9-E644-BCF7-B78DE593C9DF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  <p:pic>
        <p:nvPicPr>
          <p:cNvPr id="15365" name="Picture 4">
            <a:extLst>
              <a:ext uri="{FF2B5EF4-FFF2-40B4-BE49-F238E27FC236}">
                <a16:creationId xmlns:a16="http://schemas.microsoft.com/office/drawing/2014/main" id="{C9F030A6-C10F-5D3F-9282-BC25105F7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228600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5">
            <a:extLst>
              <a:ext uri="{FF2B5EF4-FFF2-40B4-BE49-F238E27FC236}">
                <a16:creationId xmlns:a16="http://schemas.microsoft.com/office/drawing/2014/main" id="{DC8BFC0C-EF4B-0EE9-E323-D6C759AF8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600700"/>
            <a:ext cx="708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/>
              <a:t>http://nlp.stanford.edu/IR-book/information-retrieval-book.html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1CD62AF-83F5-AC84-9118-E63A8328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117 Citations in Computer Science</a:t>
            </a: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3CA954A1-6A45-8624-32B8-73CF0F9ED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548C3C2-F8D0-F046-BC40-F802D7BA5D2B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A49C45F6-9A8A-AB8F-B682-7BE0E745C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010400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5">
            <a:extLst>
              <a:ext uri="{FF2B5EF4-FFF2-40B4-BE49-F238E27FC236}">
                <a16:creationId xmlns:a16="http://schemas.microsoft.com/office/drawing/2014/main" id="{E0150429-1367-386F-41FE-72132F4D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562600"/>
            <a:ext cx="6781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/>
              <a:t>With 117 citations, the "Intro to IR" book is the second most cited Computer Science reference published in 2008.</a:t>
            </a:r>
          </a:p>
        </p:txBody>
      </p:sp>
      <p:sp>
        <p:nvSpPr>
          <p:cNvPr id="16390" name="Rounded Rectangle 6">
            <a:extLst>
              <a:ext uri="{FF2B5EF4-FFF2-40B4-BE49-F238E27FC236}">
                <a16:creationId xmlns:a16="http://schemas.microsoft.com/office/drawing/2014/main" id="{2D1B005A-42EB-7054-FD24-94EE0D36B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57738"/>
            <a:ext cx="5334000" cy="27146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A4DC954-D166-157E-6950-95E99AC2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Table 10.1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48A90F-A647-4242-1506-8742CE0CC6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7300" y="2171700"/>
          <a:ext cx="6218238" cy="2870200"/>
        </p:xfrm>
        <a:graphic>
          <a:graphicData uri="http://schemas.openxmlformats.org/drawingml/2006/table">
            <a:tbl>
              <a:tblPr/>
              <a:tblGrid>
                <a:gridCol w="1554163">
                  <a:extLst>
                    <a:ext uri="{9D8B030D-6E8A-4147-A177-3AD203B41FA5}">
                      <a16:colId xmlns:a16="http://schemas.microsoft.com/office/drawing/2014/main" val="3698819572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1423445652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1704127086"/>
                    </a:ext>
                  </a:extLst>
                </a:gridCol>
                <a:gridCol w="1554163">
                  <a:extLst>
                    <a:ext uri="{9D8B030D-6E8A-4147-A177-3AD203B41FA5}">
                      <a16:colId xmlns:a16="http://schemas.microsoft.com/office/drawing/2014/main" val="314230187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 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RDB search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unstructured retrieval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structured retrieval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585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533489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objects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records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unstructured documents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trees with text at leaves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7316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model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relational model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vector space &amp; others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?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96269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main data structure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table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inverted index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?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42948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queries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SQL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free text queries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Narrow" panose="020B0604020202020204" pitchFamily="34" charset="0"/>
                          <a:ea typeface="ＭＳ Ｐゴシック" panose="020B0600070205080204" pitchFamily="34" charset="-128"/>
                        </a:rPr>
                        <a:t>?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176694"/>
                  </a:ext>
                </a:extLst>
              </a:tr>
            </a:tbl>
          </a:graphicData>
        </a:graphic>
      </p:graphicFrame>
      <p:sp>
        <p:nvSpPr>
          <p:cNvPr id="17443" name="Slide Number Placeholder 3">
            <a:extLst>
              <a:ext uri="{FF2B5EF4-FFF2-40B4-BE49-F238E27FC236}">
                <a16:creationId xmlns:a16="http://schemas.microsoft.com/office/drawing/2014/main" id="{85645B24-47EA-E66B-04E6-C202FC93D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7DC2B4D-9351-DC4E-A408-6692DC3C8489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sp>
        <p:nvSpPr>
          <p:cNvPr id="17444" name="TextBox 5">
            <a:extLst>
              <a:ext uri="{FF2B5EF4-FFF2-40B4-BE49-F238E27FC236}">
                <a16:creationId xmlns:a16="http://schemas.microsoft.com/office/drawing/2014/main" id="{898BBA73-ADE9-5271-C010-3B78F3E84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72100"/>
            <a:ext cx="685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400"/>
              <a:t>XML - Table 10.1 and structured information retrieval.  SQLRDB (relational database) search, unstructured information retrieval</a:t>
            </a:r>
          </a:p>
        </p:txBody>
      </p:sp>
      <p:sp>
        <p:nvSpPr>
          <p:cNvPr id="17445" name="Down Arrow 6">
            <a:extLst>
              <a:ext uri="{FF2B5EF4-FFF2-40B4-BE49-F238E27FC236}">
                <a16:creationId xmlns:a16="http://schemas.microsoft.com/office/drawing/2014/main" id="{873B54FD-2519-BBE3-B8FD-17285A16A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1371600"/>
            <a:ext cx="1257300" cy="685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399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MA">
  <a:themeElements>
    <a:clrScheme name="DM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MA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DM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M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DMA</Template>
  <TotalTime>7835</TotalTime>
  <Words>2724</Words>
  <Application>Microsoft Macintosh PowerPoint</Application>
  <PresentationFormat>On-screen Show (4:3)</PresentationFormat>
  <Paragraphs>439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 Narrow</vt:lpstr>
      <vt:lpstr>ＭＳ Ｐゴシック</vt:lpstr>
      <vt:lpstr>Arial</vt:lpstr>
      <vt:lpstr>Times New Roman</vt:lpstr>
      <vt:lpstr>DMA</vt:lpstr>
      <vt:lpstr>Structured Search </vt:lpstr>
      <vt:lpstr>Presentation Description</vt:lpstr>
      <vt:lpstr>After This Presentation Users Will Be Able To:</vt:lpstr>
      <vt:lpstr>Background for Dan McCreary</vt:lpstr>
      <vt:lpstr>How Many People…</vt:lpstr>
      <vt:lpstr>Structured Search</vt:lpstr>
      <vt:lpstr>Information Retrieval Textbook</vt:lpstr>
      <vt:lpstr>117 Citations in Computer Science</vt:lpstr>
      <vt:lpstr>Table 10.1</vt:lpstr>
      <vt:lpstr>Excerpt from IR Book…</vt:lpstr>
      <vt:lpstr>eXist Native XML Developers</vt:lpstr>
      <vt:lpstr>Presentation Outline</vt:lpstr>
      <vt:lpstr>Table 10.1 - Revised</vt:lpstr>
      <vt:lpstr>Relational DB Boolean Search</vt:lpstr>
      <vt:lpstr>Vector Model</vt:lpstr>
      <vt:lpstr>Reverse Index</vt:lpstr>
      <vt:lpstr>Reverse Index in eXist 1.5</vt:lpstr>
      <vt:lpstr>Sample Keyword Search</vt:lpstr>
      <vt:lpstr>Calculating Score</vt:lpstr>
      <vt:lpstr>How is "Structured Search" Different?</vt:lpstr>
      <vt:lpstr>Two Models</vt:lpstr>
      <vt:lpstr>Keywords and Node IDs</vt:lpstr>
      <vt:lpstr>Subdocuments</vt:lpstr>
      <vt:lpstr>Books Have Structure</vt:lpstr>
      <vt:lpstr>Presentations Have Structure</vt:lpstr>
      <vt:lpstr>E-mail has structure</vt:lpstr>
      <vt:lpstr>Sample of XML</vt:lpstr>
      <vt:lpstr>Many Objects Have Structure</vt:lpstr>
      <vt:lpstr>But What About Microsoft Office?</vt:lpstr>
      <vt:lpstr>Open Document XML Formats</vt:lpstr>
      <vt:lpstr>Benefits</vt:lpstr>
      <vt:lpstr>Results from Studies</vt:lpstr>
      <vt:lpstr>Tibetan Buddhist Resource Center (TBRC)</vt:lpstr>
      <vt:lpstr>Woodruff Library, Emory University</vt:lpstr>
      <vt:lpstr>Challenges</vt:lpstr>
      <vt:lpstr>Getting Data into XML</vt:lpstr>
      <vt:lpstr>What to Return in a Hit</vt:lpstr>
      <vt:lpstr>Steps in Testing Structured Search</vt:lpstr>
      <vt:lpstr>Steps in Structured Search Project</vt:lpstr>
      <vt:lpstr>Sample Queries</vt:lpstr>
      <vt:lpstr>Near Operator</vt:lpstr>
      <vt:lpstr>Skillsets Needed for Pilot Project</vt:lpstr>
      <vt:lpstr>Predictions</vt:lpstr>
      <vt:lpstr>Steps to Run Examples</vt:lpstr>
      <vt:lpstr>Sample Configuration File</vt:lpstr>
      <vt:lpstr>PowerPoint Presentation</vt:lpstr>
      <vt:lpstr>XQuery Fulltext</vt:lpstr>
      <vt:lpstr>XQuery/Lucene Search Wikibook</vt:lpstr>
      <vt:lpstr>Acknowledgements</vt:lpstr>
      <vt:lpstr>References</vt:lpstr>
      <vt:lpstr>Questions?</vt:lpstr>
    </vt:vector>
  </TitlesOfParts>
  <Company>Dan McCreary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BI Dashboards with SAS Gauge Types and SAS BI Portal</dc:title>
  <dc:creator>HP Authorized Customer</dc:creator>
  <cp:lastModifiedBy>Dan McCreary</cp:lastModifiedBy>
  <cp:revision>219</cp:revision>
  <cp:lastPrinted>2010-09-23T11:18:47Z</cp:lastPrinted>
  <dcterms:created xsi:type="dcterms:W3CDTF">2010-09-23T10:43:01Z</dcterms:created>
  <dcterms:modified xsi:type="dcterms:W3CDTF">2023-11-03T10:51:30Z</dcterms:modified>
</cp:coreProperties>
</file>