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1" r:id="rId2"/>
    <p:sldId id="291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298" r:id="rId20"/>
  </p:sldIdLst>
  <p:sldSz cx="9144000" cy="6858000" type="screen4x3"/>
  <p:notesSz cx="6858000" cy="919956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4660"/>
  </p:normalViewPr>
  <p:slideViewPr>
    <p:cSldViewPr>
      <p:cViewPr varScale="1">
        <p:scale>
          <a:sx n="116" d="100"/>
          <a:sy n="116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C57C784-6011-12AE-DEC1-D15D81514A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/>
            </a:lvl1pPr>
          </a:lstStyle>
          <a:p>
            <a:endParaRPr lang="en-US" altLang="en-US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2F174C4-D720-C68C-D283-E9AC2D9389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 altLang="en-US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9F071392-659D-63EA-82F2-42365A336D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/>
            </a:lvl1pPr>
          </a:lstStyle>
          <a:p>
            <a:endParaRPr lang="en-US" altLang="en-US"/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6871E347-E72B-82E5-93D6-89CE1CDE03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8B1E40B2-D2D7-3F47-A889-1A4FEE97FD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BAEDCFB-76DD-933B-E818-64B5180EFA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/>
            </a:lvl1pPr>
          </a:lstStyle>
          <a:p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0C9E47D-2E79-5E21-E6B6-10242BD79F9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 altLang="en-U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9905E96-9956-29BD-152A-F9898958302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31888" y="690563"/>
            <a:ext cx="4597400" cy="3448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A8AA519-97DF-5665-C9D3-0123CE0F90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C7CEB35D-E489-A964-F38A-2F11A182C19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/>
            </a:lvl1pPr>
          </a:lstStyle>
          <a:p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CDC406C6-E67F-0303-A26C-696598F3F9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9188"/>
            <a:ext cx="2971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C1EAD078-E442-3141-AC71-12C3EDBE2A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3DC3-D4E7-0FD9-7018-0EFBD81B1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3D3FC8-366F-4378-1392-331AD86C4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166E4-1053-3397-65FD-0EFFFEB3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E6A62-05F6-C7A0-362F-ABB754EE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2E712-6608-4084-91B1-F04CC231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95DCB0-90D8-A748-9E72-84BF7B7907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61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4B23-D42C-8836-A150-DBE82E97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61F22-23C2-822D-5EB3-BBF0BA8FD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02B8-9185-F880-38B4-CB63F1F4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9DDAD-9998-6448-014C-8CA5CC982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CA2C6-0589-8EA7-5C10-79891FAB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EE093-37A4-474C-871C-94D944A036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710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B85E7-BF57-6F86-3122-3420A8C77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1143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DB230-9E17-FC60-044E-C84E2A385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1143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E005F-537C-D447-9864-879C8E4C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0D4C-7DF4-A52B-67DE-621AE48D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3A7C0-7151-DD65-2179-02ABAAC88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7F15D-7C97-6C4F-992A-EE0880C390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69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F448-1858-E823-7EAC-01BB121F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B28A6-085C-CE8A-06C4-FC33294B2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5D2CB-6579-54BB-6A43-0A278DA4B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14077-AA83-0EA3-704D-37FD9C94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418D-41FF-02D3-AFA7-946B163B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6A20E-DB3E-A147-98E8-956E046C37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099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4D6A-708A-48A2-6C8C-E74C331C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00D18-07CB-D194-98A0-92143CA92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799FB-13D3-0A4C-EB4F-EE2BCB7A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23C1-FE71-4703-806F-7B41ABE7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D0627-FD6C-E816-AA88-50A5C7E4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10690-0CE0-D246-B840-72B49ED5B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89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0CE5-D0D6-2455-CD06-0A0B9FCB1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497AC-3503-46AC-24DB-C8DF13A49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DF621-5BF7-E95D-24DC-889B177F8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27EC-F32E-D523-1F02-0349B3B4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5FAA5-3F9E-40D2-E865-D63D6B46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61711-D05D-BA71-4EFE-042B1D2D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2B9235-39D9-A244-A2B0-EC070C159A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25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33CD-A11A-E11A-58FF-C489E01C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06E7D-3891-2764-C3FC-650B35D3D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9BD29-0607-0AD6-F93F-9182EB888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5FB20-2611-1F3E-F657-858BDDE1F8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308E6-C903-27D2-5F9D-6F810D2E7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8D74C-E3D9-10BC-C130-338908DC7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382F18-7597-3DB6-FA64-A3670CEA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2AA421-E639-3DE5-462F-4D6C0504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430E33-2A43-B24A-82B0-B14B14BD33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29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3D57-53A6-1173-D580-1B15F8CD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536EF-77E7-5C3E-480C-F7E1EFB1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6484E-D366-920E-2BDF-5E02A865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966BB-7CC0-A7DC-1CA9-7EA75D9BE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7381A2-6C64-0946-B06D-E62D009C1B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34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5B999-1CE7-63A9-3A2E-E20AFB57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1694F-AF6E-82A9-0A33-CB38320D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5E93B-1458-DC2D-4431-4B597D8D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69D6E-E4D7-4A4E-A81D-EB5B5FC57C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496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EA08E-EEBE-8A4C-F7CF-78D883C8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9ECC8-BD25-1DA3-DB0A-C2B63AC9B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0B6B8-316A-F0A4-3034-B29551361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AFEB6-F432-911E-E582-DF3914AA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4AEAB-BB71-3F07-8297-CA9A3E1F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BA7D4-A17F-FBBE-DEF2-B8C178BA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A2A39A-2668-4F4A-977B-12AF583492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53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DDD6-FD9E-E398-F12A-BFB65CB1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BABDF5-A442-8C68-2206-0B175A632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57F3A-1976-225F-106C-3DD48BD33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DEBB7-79B7-71DA-2A76-2059D864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7FBE6-9A7E-841C-863C-E7C97AB4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9832C-A485-07B6-619A-AAF9F1F2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D89992-F085-3948-82AB-F9C9A7DA39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88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FC0A979-EF0F-EB9F-FF7F-48EB45192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4300"/>
            <a:ext cx="77724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0278D88-CB1E-74B4-E23B-5DDF111BC8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65BAE8E-E834-4323-6294-49BBE004D0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r>
              <a:rPr lang="en-US" altLang="en-US"/>
              <a:t> 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9DC0E8D-5E4B-7461-FE59-6952F23AF7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6DB49F0-9C13-CC04-C63F-31B87F4E04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/>
            </a:lvl1pPr>
          </a:lstStyle>
          <a:p>
            <a:fld id="{445E95ED-89C5-D347-8302-7234189F06B6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40" name="Group 16">
            <a:extLst>
              <a:ext uri="{FF2B5EF4-FFF2-40B4-BE49-F238E27FC236}">
                <a16:creationId xmlns:a16="http://schemas.microsoft.com/office/drawing/2014/main" id="{51579247-8CBE-1DDC-490A-B95C24546C2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829300"/>
            <a:ext cx="774700" cy="790575"/>
            <a:chOff x="149" y="3600"/>
            <a:chExt cx="488" cy="498"/>
          </a:xfrm>
        </p:grpSpPr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F404B36F-AB1A-C749-0094-29DFB5A7F8D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9" y="3600"/>
              <a:ext cx="205" cy="210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 b="1"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5C9C60AD-5DAA-0867-077C-DBC8F776CF5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3888"/>
              <a:ext cx="205" cy="210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 b="1">
                  <a:cs typeface="Arial" panose="020B0604020202020204" pitchFamily="34" charset="0"/>
                </a:rPr>
                <a:t>D</a:t>
              </a:r>
            </a:p>
          </p:txBody>
        </p:sp>
        <p:cxnSp>
          <p:nvCxnSpPr>
            <p:cNvPr id="1038" name="AutoShape 14">
              <a:extLst>
                <a:ext uri="{FF2B5EF4-FFF2-40B4-BE49-F238E27FC236}">
                  <a16:creationId xmlns:a16="http://schemas.microsoft.com/office/drawing/2014/main" id="{EB8B2EC0-93FA-29A2-B125-DA4228109F5E}"/>
                </a:ext>
              </a:extLst>
            </p:cNvPr>
            <p:cNvCxnSpPr>
              <a:cxnSpLocks noChangeShapeType="1"/>
              <a:stCxn id="1036" idx="5"/>
              <a:endCxn id="1037" idx="1"/>
            </p:cNvCxnSpPr>
            <p:nvPr userDrawn="1"/>
          </p:nvCxnSpPr>
          <p:spPr bwMode="auto">
            <a:xfrm>
              <a:off x="324" y="3788"/>
              <a:ext cx="138" cy="12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42" name="Group 18">
            <a:extLst>
              <a:ext uri="{FF2B5EF4-FFF2-40B4-BE49-F238E27FC236}">
                <a16:creationId xmlns:a16="http://schemas.microsoft.com/office/drawing/2014/main" id="{9B20596F-2A42-FBE6-0F51-F759BFDA37FD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0"/>
            <a:ext cx="9144000" cy="76200"/>
            <a:chOff x="0" y="624"/>
            <a:chExt cx="5760" cy="48"/>
          </a:xfrm>
        </p:grpSpPr>
        <p:sp>
          <p:nvSpPr>
            <p:cNvPr id="1043" name="Line 19">
              <a:extLst>
                <a:ext uri="{FF2B5EF4-FFF2-40B4-BE49-F238E27FC236}">
                  <a16:creationId xmlns:a16="http://schemas.microsoft.com/office/drawing/2014/main" id="{1F2501C1-9555-617A-2BE4-F58EF0AD832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672"/>
              <a:ext cx="5760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Line 20">
              <a:extLst>
                <a:ext uri="{FF2B5EF4-FFF2-40B4-BE49-F238E27FC236}">
                  <a16:creationId xmlns:a16="http://schemas.microsoft.com/office/drawing/2014/main" id="{D18DD5B8-2D00-B7CB-4DB8-DC93F1C5008E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624"/>
              <a:ext cx="5760" cy="0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 Narrow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4849A90-9FE0-C3D5-FCCD-22D16A0325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524000"/>
          </a:xfrm>
        </p:spPr>
        <p:txBody>
          <a:bodyPr anchor="ctr"/>
          <a:lstStyle/>
          <a:p>
            <a:r>
              <a:rPr lang="en-US" altLang="en-US" sz="4000"/>
              <a:t>Sample Auto-generated XForms</a:t>
            </a:r>
            <a:br>
              <a:rPr lang="en-US" altLang="en-US" sz="4000"/>
            </a:br>
            <a:r>
              <a:rPr lang="en-US" altLang="en-US" sz="2400"/>
              <a:t>With XQuery</a:t>
            </a:r>
            <a:br>
              <a:rPr lang="en-US" altLang="en-US" sz="2400"/>
            </a:br>
            <a:r>
              <a:rPr lang="en-US" altLang="en-US" sz="2400"/>
              <a:t>Date: 1/17/2009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2E20209-4E72-F698-E73C-FDE0C3F7572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257800" y="4572000"/>
            <a:ext cx="3581400" cy="1981200"/>
          </a:xfrm>
        </p:spPr>
        <p:txBody>
          <a:bodyPr/>
          <a:lstStyle/>
          <a:p>
            <a:pPr algn="l">
              <a:lnSpc>
                <a:spcPct val="80000"/>
              </a:lnSpc>
            </a:pPr>
            <a:r>
              <a:rPr lang="en-US" altLang="en-US" b="1">
                <a:latin typeface="Arial Narrow" panose="020B0604020202020204" pitchFamily="34" charset="0"/>
              </a:rPr>
              <a:t>Dan McCreary</a:t>
            </a:r>
          </a:p>
          <a:p>
            <a:pPr algn="l">
              <a:lnSpc>
                <a:spcPct val="80000"/>
              </a:lnSpc>
            </a:pPr>
            <a:r>
              <a:rPr lang="en-US" altLang="en-US" b="1">
                <a:latin typeface="Arial Narrow" panose="020B0604020202020204" pitchFamily="34" charset="0"/>
              </a:rPr>
              <a:t>President</a:t>
            </a:r>
          </a:p>
          <a:p>
            <a:pPr algn="l">
              <a:lnSpc>
                <a:spcPct val="80000"/>
              </a:lnSpc>
            </a:pPr>
            <a:r>
              <a:rPr lang="en-US" altLang="en-US" b="1">
                <a:latin typeface="Arial Narrow" panose="020B0604020202020204" pitchFamily="34" charset="0"/>
              </a:rPr>
              <a:t>Dan McCreary &amp; Associates</a:t>
            </a:r>
          </a:p>
          <a:p>
            <a:pPr algn="l">
              <a:lnSpc>
                <a:spcPct val="80000"/>
              </a:lnSpc>
            </a:pPr>
            <a:r>
              <a:rPr lang="en-US" altLang="en-US" b="1">
                <a:latin typeface="Arial Narrow" panose="020B0604020202020204" pitchFamily="34" charset="0"/>
              </a:rPr>
              <a:t>dan@danmccreary.com</a:t>
            </a:r>
          </a:p>
          <a:p>
            <a:pPr algn="l">
              <a:lnSpc>
                <a:spcPct val="80000"/>
              </a:lnSpc>
            </a:pPr>
            <a:r>
              <a:rPr lang="en-US" altLang="en-US" b="1">
                <a:latin typeface="Arial Narrow" panose="020B0604020202020204" pitchFamily="34" charset="0"/>
              </a:rPr>
              <a:t>(952) 931-9198</a:t>
            </a:r>
            <a:endParaRPr lang="en-US" altLang="en-US" b="1" i="1">
              <a:latin typeface="Arial Narrow" panose="020B0604020202020204" pitchFamily="34" charset="0"/>
            </a:endParaRP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EE8CAF51-7232-DA3E-6129-78398A829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2551113"/>
            <a:ext cx="9144000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2543" name="Group 15">
            <a:extLst>
              <a:ext uri="{FF2B5EF4-FFF2-40B4-BE49-F238E27FC236}">
                <a16:creationId xmlns:a16="http://schemas.microsoft.com/office/drawing/2014/main" id="{DDDAEDF4-CB72-D244-2433-8FBC1D33ADBA}"/>
              </a:ext>
            </a:extLst>
          </p:cNvPr>
          <p:cNvGrpSpPr>
            <a:grpSpLocks/>
          </p:cNvGrpSpPr>
          <p:nvPr/>
        </p:nvGrpSpPr>
        <p:grpSpPr bwMode="auto">
          <a:xfrm>
            <a:off x="342900" y="5143500"/>
            <a:ext cx="2209800" cy="1382713"/>
            <a:chOff x="432" y="1080"/>
            <a:chExt cx="912" cy="571"/>
          </a:xfrm>
        </p:grpSpPr>
        <p:sp>
          <p:nvSpPr>
            <p:cNvPr id="22544" name="Oval 16">
              <a:extLst>
                <a:ext uri="{FF2B5EF4-FFF2-40B4-BE49-F238E27FC236}">
                  <a16:creationId xmlns:a16="http://schemas.microsoft.com/office/drawing/2014/main" id="{C96BC473-B7F5-1CB5-4F82-2960DCCED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080"/>
              <a:ext cx="192" cy="192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 b="1"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545" name="Oval 17">
              <a:extLst>
                <a:ext uri="{FF2B5EF4-FFF2-40B4-BE49-F238E27FC236}">
                  <a16:creationId xmlns:a16="http://schemas.microsoft.com/office/drawing/2014/main" id="{2A4F74E5-EF75-13D8-E31C-4A2AB5AA8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320"/>
              <a:ext cx="192" cy="192"/>
            </a:xfrm>
            <a:prstGeom prst="ellipse">
              <a:avLst/>
            </a:prstGeom>
            <a:solidFill>
              <a:srgbClr val="CCFFFF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en-US" sz="1600" b="1">
                  <a:cs typeface="Arial" panose="020B0604020202020204" pitchFamily="34" charset="0"/>
                </a:rPr>
                <a:t>D</a:t>
              </a:r>
            </a:p>
          </p:txBody>
        </p:sp>
        <p:cxnSp>
          <p:nvCxnSpPr>
            <p:cNvPr id="22546" name="AutoShape 18">
              <a:extLst>
                <a:ext uri="{FF2B5EF4-FFF2-40B4-BE49-F238E27FC236}">
                  <a16:creationId xmlns:a16="http://schemas.microsoft.com/office/drawing/2014/main" id="{C0FF52AA-81B8-47C8-B492-919ABA4F05D7}"/>
                </a:ext>
              </a:extLst>
            </p:cNvPr>
            <p:cNvCxnSpPr>
              <a:cxnSpLocks noChangeShapeType="1"/>
              <a:stCxn id="22544" idx="5"/>
              <a:endCxn id="22545" idx="1"/>
            </p:cNvCxnSpPr>
            <p:nvPr/>
          </p:nvCxnSpPr>
          <p:spPr bwMode="auto">
            <a:xfrm>
              <a:off x="788" y="1253"/>
              <a:ext cx="104" cy="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47" name="Text Box 19">
              <a:extLst>
                <a:ext uri="{FF2B5EF4-FFF2-40B4-BE49-F238E27FC236}">
                  <a16:creationId xmlns:a16="http://schemas.microsoft.com/office/drawing/2014/main" id="{90027D28-9C15-C7F4-4F5A-0B399B4DF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512"/>
              <a:ext cx="912" cy="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600" b="1">
                  <a:cs typeface="Arial" panose="020B0604020202020204" pitchFamily="34" charset="0"/>
                </a:rPr>
                <a:t>Metadata Solutions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C82EACE4-E1CA-375C-95E7-94F8F94A2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Typed Elements Form</a:t>
            </a:r>
          </a:p>
        </p:txBody>
      </p:sp>
      <p:pic>
        <p:nvPicPr>
          <p:cNvPr id="84996" name="Picture 4">
            <a:extLst>
              <a:ext uri="{FF2B5EF4-FFF2-40B4-BE49-F238E27FC236}">
                <a16:creationId xmlns:a16="http://schemas.microsoft.com/office/drawing/2014/main" id="{F9145C9B-BA4D-DF46-82B8-886E0159B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257300"/>
            <a:ext cx="64484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B23466D5-99E2-08E6-26FD-CD208AE7B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42900"/>
          </a:xfrm>
        </p:spPr>
        <p:txBody>
          <a:bodyPr/>
          <a:lstStyle/>
          <a:p>
            <a:r>
              <a:rPr lang="en-US" altLang="en-US" sz="3200"/>
              <a:t>Generated Elements with class Attribute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A3B69D1E-269C-569A-65F4-2DFBA9333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00100"/>
            <a:ext cx="4229100" cy="4800600"/>
          </a:xfrm>
          <a:solidFill>
            <a:srgbClr val="EAEAEA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xf:group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ref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/typed-elements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class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group-label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typed-elements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ref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anyURI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class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anyURI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   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anyURI :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ref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boolean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class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boolean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   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boolean :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ref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byte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class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byte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   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byte :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ref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date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class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date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   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date :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ref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dateTime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class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dateTime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   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dateTime :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            </a:t>
            </a:r>
            <a:endParaRPr lang="en-US" altLang="en-US" sz="1600" b="1">
              <a:solidFill>
                <a:srgbClr val="0000FF"/>
              </a:solidFill>
              <a:latin typeface="Arial Narrow" panose="020B0604020202020204" pitchFamily="34" charset="0"/>
            </a:endParaRP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6FE83DDD-C1D3-9056-655D-5DA92A9D1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800100"/>
            <a:ext cx="4457700" cy="4800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          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ref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decimal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class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decimal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    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decimal : 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           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ref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integer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class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integer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    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integer : 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ref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positiveInteger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class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positiveInteger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    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positiveInteger : 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ref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short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class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short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    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short : 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ref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string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class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string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    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string : 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ref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unsignedByte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 b="1">
                <a:solidFill>
                  <a:srgbClr val="FF0000"/>
                </a:solidFill>
                <a:latin typeface="Arial Narrow" panose="020B0604020202020204" pitchFamily="34" charset="0"/>
              </a:rPr>
              <a:t> class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unsignedByte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    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unsignedByte : 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 b="1">
                <a:solidFill>
                  <a:srgbClr val="800000"/>
                </a:solidFill>
                <a:latin typeface="Arial Narrow" panose="020B0604020202020204" pitchFamily="34" charset="0"/>
              </a:rPr>
              <a:t>xf:group</a:t>
            </a:r>
            <a:r>
              <a:rPr lang="en-US" altLang="en-US" sz="14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</a:p>
        </p:txBody>
      </p:sp>
      <p:sp>
        <p:nvSpPr>
          <p:cNvPr id="86021" name="Text Box 5">
            <a:extLst>
              <a:ext uri="{FF2B5EF4-FFF2-40B4-BE49-F238E27FC236}">
                <a16:creationId xmlns:a16="http://schemas.microsoft.com/office/drawing/2014/main" id="{817D92FC-C4D5-1F3C-FA67-77FF85975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829300"/>
            <a:ext cx="72009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Each input control has a class with an attribute that is indicative of its data type.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3A2FC7F-D6C0-653D-A6DA-6A034AE9B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AF4C916-A4E3-72DA-B6CB-A8DA1762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A4D98A7-55A7-66B7-6CC3-AF711F9A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FA4B9-A73F-1248-9F14-1AB702B6BF2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347DCDF0-4C1E-CF11-EC09-BAD91543E9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CSS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E6912C76-F82B-BFA2-6FE3-E36BE674D1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686300"/>
          </a:xfrm>
          <a:solidFill>
            <a:srgbClr val="EAEAEA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008C00"/>
                </a:solidFill>
                <a:latin typeface="Arial Narrow" panose="020B0604020202020204" pitchFamily="34" charset="0"/>
              </a:rPr>
              <a:t>     /* make a URI wide for long URLs */</a:t>
            </a:r>
            <a:b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anyURI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xf-value,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xs\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: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anyURI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xf-value </a:t>
            </a:r>
            <a:r>
              <a:rPr lang="en-US" altLang="en-US" sz="2400">
                <a:solidFill>
                  <a:srgbClr val="AFAF00"/>
                </a:solidFill>
                <a:latin typeface="Arial Narrow" panose="020B0604020202020204" pitchFamily="34" charset="0"/>
              </a:rPr>
              <a:t>{</a:t>
            </a:r>
            <a:r>
              <a:rPr lang="en-US" altLang="en-US" sz="2400">
                <a:solidFill>
                  <a:srgbClr val="0000D4"/>
                </a:solidFill>
                <a:latin typeface="Arial Narrow" panose="020B0604020202020204" pitchFamily="34" charset="0"/>
              </a:rPr>
              <a:t>width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: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 60ex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;</a:t>
            </a:r>
            <a:r>
              <a:rPr lang="en-US" altLang="en-US" sz="2400">
                <a:solidFill>
                  <a:srgbClr val="AFAF00"/>
                </a:solidFill>
                <a:latin typeface="Arial Narrow" panose="020B0604020202020204" pitchFamily="34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rgbClr val="98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     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byte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xf-value,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xs\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: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byte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xf-value </a:t>
            </a:r>
            <a:r>
              <a:rPr lang="en-US" altLang="en-US" sz="2400">
                <a:solidFill>
                  <a:srgbClr val="AFAF00"/>
                </a:solidFill>
                <a:latin typeface="Arial Narrow" panose="020B0604020202020204" pitchFamily="34" charset="0"/>
              </a:rPr>
              <a:t>{</a:t>
            </a:r>
            <a:r>
              <a:rPr lang="en-US" altLang="en-US" sz="2400">
                <a:solidFill>
                  <a:srgbClr val="0000D4"/>
                </a:solidFill>
                <a:latin typeface="Arial Narrow" panose="020B0604020202020204" pitchFamily="34" charset="0"/>
              </a:rPr>
              <a:t>width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: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 4ex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;</a:t>
            </a:r>
            <a:r>
              <a:rPr lang="en-US" altLang="en-US" sz="2400">
                <a:solidFill>
                  <a:srgbClr val="AFAF00"/>
                </a:solidFill>
                <a:latin typeface="Arial Narrow" panose="020B0604020202020204" pitchFamily="34" charset="0"/>
              </a:rPr>
              <a:t>}</a:t>
            </a:r>
            <a:b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date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xf-value,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xs\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: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date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xf-value </a:t>
            </a:r>
            <a:r>
              <a:rPr lang="en-US" altLang="en-US" sz="2400">
                <a:solidFill>
                  <a:srgbClr val="AFAF00"/>
                </a:solidFill>
                <a:latin typeface="Arial Narrow" panose="020B0604020202020204" pitchFamily="34" charset="0"/>
              </a:rPr>
              <a:t>{</a:t>
            </a:r>
            <a:r>
              <a:rPr lang="en-US" altLang="en-US" sz="2400">
                <a:solidFill>
                  <a:srgbClr val="0000D4"/>
                </a:solidFill>
                <a:latin typeface="Arial Narrow" panose="020B0604020202020204" pitchFamily="34" charset="0"/>
              </a:rPr>
              <a:t>width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: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 11ex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;</a:t>
            </a:r>
            <a:r>
              <a:rPr lang="en-US" altLang="en-US" sz="2400">
                <a:solidFill>
                  <a:srgbClr val="AFAF00"/>
                </a:solidFill>
                <a:latin typeface="Arial Narrow" panose="020B0604020202020204" pitchFamily="34" charset="0"/>
              </a:rPr>
              <a:t>}</a:t>
            </a:r>
            <a:b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dateTime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xf-value,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xs\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: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dateTime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xf-value </a:t>
            </a:r>
            <a:r>
              <a:rPr lang="en-US" altLang="en-US" sz="2400">
                <a:solidFill>
                  <a:srgbClr val="AFAF00"/>
                </a:solidFill>
                <a:latin typeface="Arial Narrow" panose="020B0604020202020204" pitchFamily="34" charset="0"/>
              </a:rPr>
              <a:t>{</a:t>
            </a:r>
            <a:r>
              <a:rPr lang="en-US" altLang="en-US" sz="2400">
                <a:solidFill>
                  <a:srgbClr val="0000D4"/>
                </a:solidFill>
                <a:latin typeface="Arial Narrow" panose="020B0604020202020204" pitchFamily="34" charset="0"/>
              </a:rPr>
              <a:t>width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: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 23ex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;</a:t>
            </a:r>
            <a:r>
              <a:rPr lang="en-US" altLang="en-US" sz="2400">
                <a:solidFill>
                  <a:srgbClr val="AFAF00"/>
                </a:solidFill>
                <a:latin typeface="Arial Narrow" panose="020B0604020202020204" pitchFamily="34" charset="0"/>
              </a:rPr>
              <a:t>}</a:t>
            </a:r>
            <a:b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short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xf-value,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xs\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: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short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xf-value </a:t>
            </a:r>
            <a:r>
              <a:rPr lang="en-US" altLang="en-US" sz="2400">
                <a:solidFill>
                  <a:srgbClr val="AFAF00"/>
                </a:solidFill>
                <a:latin typeface="Arial Narrow" panose="020B0604020202020204" pitchFamily="34" charset="0"/>
              </a:rPr>
              <a:t>{</a:t>
            </a:r>
            <a:r>
              <a:rPr lang="en-US" altLang="en-US" sz="2400">
                <a:solidFill>
                  <a:srgbClr val="0000D4"/>
                </a:solidFill>
                <a:latin typeface="Arial Narrow" panose="020B0604020202020204" pitchFamily="34" charset="0"/>
              </a:rPr>
              <a:t>width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: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 6ex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;</a:t>
            </a:r>
            <a:r>
              <a:rPr lang="en-US" altLang="en-US" sz="2400">
                <a:solidFill>
                  <a:srgbClr val="AFAF00"/>
                </a:solidFill>
                <a:latin typeface="Arial Narrow" panose="020B0604020202020204" pitchFamily="34" charset="0"/>
              </a:rPr>
              <a:t>}</a:t>
            </a:r>
            <a:b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</a:br>
            <a:b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2400">
                <a:solidFill>
                  <a:srgbClr val="008C00"/>
                </a:solidFill>
                <a:latin typeface="Arial Narrow" panose="020B0604020202020204" pitchFamily="34" charset="0"/>
              </a:rPr>
              <a:t>/* align all the numerics to the right */</a:t>
            </a:r>
            <a:b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decimal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xf-value,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xs\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:decimal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xf-value, </a:t>
            </a:r>
            <a:b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integer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xf-value,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xs\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: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integer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xf-value, </a:t>
            </a:r>
            <a:b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positiveInteger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xf-value,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xs\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: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positiveInteger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.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xf-value</a:t>
            </a:r>
            <a:b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2400">
                <a:solidFill>
                  <a:srgbClr val="AFAF00"/>
                </a:solidFill>
                <a:latin typeface="Arial Narrow" panose="020B0604020202020204" pitchFamily="34" charset="0"/>
              </a:rPr>
              <a:t>{</a:t>
            </a:r>
            <a:r>
              <a:rPr lang="en-US" altLang="en-US" sz="2400">
                <a:solidFill>
                  <a:srgbClr val="0000D4"/>
                </a:solidFill>
                <a:latin typeface="Arial Narrow" panose="020B0604020202020204" pitchFamily="34" charset="0"/>
              </a:rPr>
              <a:t>text-align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:</a:t>
            </a:r>
            <a:r>
              <a:rPr lang="en-US" altLang="en-US" sz="2400">
                <a:solidFill>
                  <a:srgbClr val="000000"/>
                </a:solidFill>
                <a:latin typeface="Arial Narrow" panose="020B0604020202020204" pitchFamily="34" charset="0"/>
              </a:rPr>
              <a:t> </a:t>
            </a:r>
            <a:r>
              <a:rPr lang="en-US" altLang="en-US" sz="2400">
                <a:solidFill>
                  <a:srgbClr val="980000"/>
                </a:solidFill>
                <a:latin typeface="Arial Narrow" panose="020B0604020202020204" pitchFamily="34" charset="0"/>
              </a:rPr>
              <a:t>right;</a:t>
            </a:r>
            <a:r>
              <a:rPr lang="en-US" altLang="en-US" sz="2400">
                <a:solidFill>
                  <a:srgbClr val="AFAF00"/>
                </a:solidFill>
                <a:latin typeface="Arial Narrow" panose="020B0604020202020204" pitchFamily="34" charset="0"/>
              </a:rPr>
              <a:t>}</a:t>
            </a:r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90E9C4A9-EBBA-4CFE-1E8C-EE4770A06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829300"/>
            <a:ext cx="7799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Stylesheets are designed to work with and without namespace prefix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7F03663-1925-0C08-DE82-F4DB0733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22B039F-857B-0669-B0EF-8BC5CAD0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B5859B-3AC8-4CD7-471D-73D3F085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D03A6-61D3-3241-8384-303CF1E7A86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043F515C-6271-572D-2BB7-C446C2D39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Complex XML Schemas</a:t>
            </a:r>
          </a:p>
        </p:txBody>
      </p:sp>
      <p:pic>
        <p:nvPicPr>
          <p:cNvPr id="88068" name="Picture 4">
            <a:extLst>
              <a:ext uri="{FF2B5EF4-FFF2-40B4-BE49-F238E27FC236}">
                <a16:creationId xmlns:a16="http://schemas.microsoft.com/office/drawing/2014/main" id="{61D19696-90B3-D164-0399-DAED36F26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8" y="1795463"/>
            <a:ext cx="90392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CF0383E-74E0-3F0B-6214-D3459A9D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A5BC8CC-E390-3DB3-CC2E-6604900E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4C8A6A2-7A94-D199-5A50-C80F3D43A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0CD45-8644-434D-B312-B009625736D9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60C2BE5E-2847-11A1-B1C2-AA81C64B5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Groups</a:t>
            </a:r>
          </a:p>
        </p:txBody>
      </p:sp>
      <p:pic>
        <p:nvPicPr>
          <p:cNvPr id="89092" name="Picture 4">
            <a:extLst>
              <a:ext uri="{FF2B5EF4-FFF2-40B4-BE49-F238E27FC236}">
                <a16:creationId xmlns:a16="http://schemas.microsoft.com/office/drawing/2014/main" id="{3118D8B9-6EBD-58BA-6F4E-D478C28A8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71600"/>
            <a:ext cx="360045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3177259-6023-3653-6EFF-DABAED72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6DB7FF5-BDBC-D406-2EC5-23D19A5E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650580F-8783-3B0C-0FE9-EB17B5E8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7571-7E68-9E43-B481-3F094A79C6B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FD95A20B-E0CF-F5F4-C92A-1ED5B6391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 with ref attribute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FC1C9DBC-AEA4-4C03-3C0D-E5F648DC6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EAEAEA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&lt;</a:t>
            </a:r>
            <a:r>
              <a:rPr lang="en-US" altLang="en-US" sz="1200">
                <a:solidFill>
                  <a:srgbClr val="800000"/>
                </a:solidFill>
              </a:rPr>
              <a:t>xf:group</a:t>
            </a:r>
            <a:r>
              <a:rPr lang="en-US" altLang="en-US" sz="1200">
                <a:solidFill>
                  <a:srgbClr val="FF0000"/>
                </a:solidFill>
              </a:rPr>
              <a:t> ref</a:t>
            </a:r>
            <a:r>
              <a:rPr lang="en-US" altLang="en-US" sz="1200">
                <a:solidFill>
                  <a:srgbClr val="0000FF"/>
                </a:solidFill>
              </a:rPr>
              <a:t>="</a:t>
            </a:r>
            <a:r>
              <a:rPr lang="en-US" altLang="en-US" sz="1200">
                <a:solidFill>
                  <a:srgbClr val="000000"/>
                </a:solidFill>
              </a:rPr>
              <a:t>/OrganizationDocument</a:t>
            </a:r>
            <a:r>
              <a:rPr lang="en-US" altLang="en-US" sz="1200">
                <a:solidFill>
                  <a:srgbClr val="0000FF"/>
                </a:solidFill>
              </a:rPr>
              <a:t>"&gt;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</a:t>
            </a:r>
            <a:r>
              <a:rPr lang="en-US" altLang="en-US" sz="1200">
                <a:solidFill>
                  <a:srgbClr val="0000FF"/>
                </a:solidFill>
              </a:rPr>
              <a:t>&lt;</a:t>
            </a:r>
            <a:r>
              <a:rPr lang="en-US" altLang="en-US" sz="1200">
                <a:solidFill>
                  <a:srgbClr val="800000"/>
                </a:solidFill>
              </a:rPr>
              <a:t>xf:label</a:t>
            </a:r>
            <a:r>
              <a:rPr lang="en-US" altLang="en-US" sz="1200">
                <a:solidFill>
                  <a:srgbClr val="FF0000"/>
                </a:solidFill>
              </a:rPr>
              <a:t> class</a:t>
            </a:r>
            <a:r>
              <a:rPr lang="en-US" altLang="en-US" sz="1200">
                <a:solidFill>
                  <a:srgbClr val="0000FF"/>
                </a:solidFill>
              </a:rPr>
              <a:t>="</a:t>
            </a:r>
            <a:r>
              <a:rPr lang="en-US" altLang="en-US" sz="1200">
                <a:solidFill>
                  <a:srgbClr val="000000"/>
                </a:solidFill>
              </a:rPr>
              <a:t>group-label</a:t>
            </a:r>
            <a:r>
              <a:rPr lang="en-US" altLang="en-US" sz="1200">
                <a:solidFill>
                  <a:srgbClr val="0000FF"/>
                </a:solidFill>
              </a:rPr>
              <a:t>"&gt;</a:t>
            </a:r>
            <a:r>
              <a:rPr lang="en-US" altLang="en-US" sz="1200">
                <a:solidFill>
                  <a:srgbClr val="000000"/>
                </a:solidFill>
              </a:rPr>
              <a:t>OrganizationDocument</a:t>
            </a:r>
            <a:r>
              <a:rPr lang="en-US" altLang="en-US" sz="1200">
                <a:solidFill>
                  <a:srgbClr val="0000FF"/>
                </a:solidFill>
              </a:rPr>
              <a:t>&lt;/</a:t>
            </a:r>
            <a:r>
              <a:rPr lang="en-US" altLang="en-US" sz="1200">
                <a:solidFill>
                  <a:srgbClr val="800000"/>
                </a:solidFill>
              </a:rPr>
              <a:t>xf:label</a:t>
            </a:r>
            <a:r>
              <a:rPr lang="en-US" altLang="en-US" sz="1200">
                <a:solidFill>
                  <a:srgbClr val="0000FF"/>
                </a:solidFill>
              </a:rPr>
              <a:t>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</a:t>
            </a:r>
            <a:r>
              <a:rPr lang="en-US" altLang="en-US" sz="1200">
                <a:solidFill>
                  <a:srgbClr val="0000FF"/>
                </a:solidFill>
              </a:rPr>
              <a:t>&lt;</a:t>
            </a:r>
            <a:r>
              <a:rPr lang="en-US" altLang="en-US" sz="1200">
                <a:solidFill>
                  <a:srgbClr val="800000"/>
                </a:solidFill>
              </a:rPr>
              <a:t>xf:input</a:t>
            </a:r>
            <a:r>
              <a:rPr lang="en-US" altLang="en-US" sz="1200">
                <a:solidFill>
                  <a:srgbClr val="FF0000"/>
                </a:solidFill>
              </a:rPr>
              <a:t> ref</a:t>
            </a:r>
            <a:r>
              <a:rPr lang="en-US" altLang="en-US" sz="1200">
                <a:solidFill>
                  <a:srgbClr val="0000FF"/>
                </a:solidFill>
              </a:rPr>
              <a:t>="</a:t>
            </a:r>
            <a:r>
              <a:rPr lang="en-US" altLang="en-US" sz="1200">
                <a:solidFill>
                  <a:srgbClr val="000000"/>
                </a:solidFill>
              </a:rPr>
              <a:t>OrganizationID</a:t>
            </a:r>
            <a:r>
              <a:rPr lang="en-US" altLang="en-US" sz="1200">
                <a:solidFill>
                  <a:srgbClr val="0000FF"/>
                </a:solidFill>
              </a:rPr>
              <a:t>"</a:t>
            </a:r>
            <a:r>
              <a:rPr lang="en-US" altLang="en-US" sz="1200">
                <a:solidFill>
                  <a:srgbClr val="FF0000"/>
                </a:solidFill>
              </a:rPr>
              <a:t> class</a:t>
            </a:r>
            <a:r>
              <a:rPr lang="en-US" altLang="en-US" sz="1200">
                <a:solidFill>
                  <a:srgbClr val="0000FF"/>
                </a:solidFill>
              </a:rPr>
              <a:t>="</a:t>
            </a:r>
            <a:r>
              <a:rPr lang="en-US" altLang="en-US" sz="1200">
                <a:solidFill>
                  <a:srgbClr val="000000"/>
                </a:solidFill>
              </a:rPr>
              <a:t>OrganizationID</a:t>
            </a:r>
            <a:r>
              <a:rPr lang="en-US" altLang="en-US" sz="1200">
                <a:solidFill>
                  <a:srgbClr val="0000FF"/>
                </a:solidFill>
              </a:rPr>
              <a:t>"&gt;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    </a:t>
            </a:r>
            <a:r>
              <a:rPr lang="en-US" altLang="en-US" sz="1200">
                <a:solidFill>
                  <a:srgbClr val="0000FF"/>
                </a:solidFill>
              </a:rPr>
              <a:t>&lt;</a:t>
            </a:r>
            <a:r>
              <a:rPr lang="en-US" altLang="en-US" sz="1200">
                <a:solidFill>
                  <a:srgbClr val="800000"/>
                </a:solidFill>
              </a:rPr>
              <a:t>xf:label</a:t>
            </a:r>
            <a:r>
              <a:rPr lang="en-US" altLang="en-US" sz="1200">
                <a:solidFill>
                  <a:srgbClr val="0000FF"/>
                </a:solidFill>
              </a:rPr>
              <a:t>&gt;</a:t>
            </a:r>
            <a:r>
              <a:rPr lang="en-US" altLang="en-US" sz="1200">
                <a:solidFill>
                  <a:srgbClr val="000000"/>
                </a:solidFill>
              </a:rPr>
              <a:t>OrganizationID : </a:t>
            </a:r>
            <a:r>
              <a:rPr lang="en-US" altLang="en-US" sz="1200">
                <a:solidFill>
                  <a:srgbClr val="0000FF"/>
                </a:solidFill>
              </a:rPr>
              <a:t>&lt;/</a:t>
            </a:r>
            <a:r>
              <a:rPr lang="en-US" altLang="en-US" sz="1200">
                <a:solidFill>
                  <a:srgbClr val="800000"/>
                </a:solidFill>
              </a:rPr>
              <a:t>xf:label</a:t>
            </a:r>
            <a:r>
              <a:rPr lang="en-US" altLang="en-US" sz="1200">
                <a:solidFill>
                  <a:srgbClr val="0000FF"/>
                </a:solidFill>
              </a:rPr>
              <a:t>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</a:t>
            </a:r>
            <a:r>
              <a:rPr lang="en-US" altLang="en-US" sz="1200">
                <a:solidFill>
                  <a:srgbClr val="0000FF"/>
                </a:solidFill>
              </a:rPr>
              <a:t>&lt;/</a:t>
            </a:r>
            <a:r>
              <a:rPr lang="en-US" altLang="en-US" sz="1200">
                <a:solidFill>
                  <a:srgbClr val="800000"/>
                </a:solidFill>
              </a:rPr>
              <a:t>xf:input</a:t>
            </a:r>
            <a:r>
              <a:rPr lang="en-US" altLang="en-US" sz="1200">
                <a:solidFill>
                  <a:srgbClr val="0000FF"/>
                </a:solidFill>
              </a:rPr>
              <a:t>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</a:t>
            </a:r>
            <a:r>
              <a:rPr lang="en-US" altLang="en-US" sz="1200">
                <a:solidFill>
                  <a:srgbClr val="0000FF"/>
                </a:solidFill>
              </a:rPr>
              <a:t>&lt;</a:t>
            </a:r>
            <a:r>
              <a:rPr lang="en-US" altLang="en-US" sz="1200">
                <a:solidFill>
                  <a:srgbClr val="800000"/>
                </a:solidFill>
              </a:rPr>
              <a:t>xf:input</a:t>
            </a:r>
            <a:r>
              <a:rPr lang="en-US" altLang="en-US" sz="1200">
                <a:solidFill>
                  <a:srgbClr val="FF0000"/>
                </a:solidFill>
              </a:rPr>
              <a:t> ref</a:t>
            </a:r>
            <a:r>
              <a:rPr lang="en-US" altLang="en-US" sz="1200">
                <a:solidFill>
                  <a:srgbClr val="0000FF"/>
                </a:solidFill>
              </a:rPr>
              <a:t>="</a:t>
            </a:r>
            <a:r>
              <a:rPr lang="en-US" altLang="en-US" sz="1200">
                <a:solidFill>
                  <a:srgbClr val="000000"/>
                </a:solidFill>
              </a:rPr>
              <a:t>OrganizationName</a:t>
            </a:r>
            <a:r>
              <a:rPr lang="en-US" altLang="en-US" sz="1200">
                <a:solidFill>
                  <a:srgbClr val="0000FF"/>
                </a:solidFill>
              </a:rPr>
              <a:t>"</a:t>
            </a:r>
            <a:r>
              <a:rPr lang="en-US" altLang="en-US" sz="1200">
                <a:solidFill>
                  <a:srgbClr val="FF0000"/>
                </a:solidFill>
              </a:rPr>
              <a:t> class</a:t>
            </a:r>
            <a:r>
              <a:rPr lang="en-US" altLang="en-US" sz="1200">
                <a:solidFill>
                  <a:srgbClr val="0000FF"/>
                </a:solidFill>
              </a:rPr>
              <a:t>="</a:t>
            </a:r>
            <a:r>
              <a:rPr lang="en-US" altLang="en-US" sz="1200">
                <a:solidFill>
                  <a:srgbClr val="000000"/>
                </a:solidFill>
              </a:rPr>
              <a:t>OrganizationName</a:t>
            </a:r>
            <a:r>
              <a:rPr lang="en-US" altLang="en-US" sz="1200">
                <a:solidFill>
                  <a:srgbClr val="0000FF"/>
                </a:solidFill>
              </a:rPr>
              <a:t>"&gt;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    </a:t>
            </a:r>
            <a:r>
              <a:rPr lang="en-US" altLang="en-US" sz="1200">
                <a:solidFill>
                  <a:srgbClr val="0000FF"/>
                </a:solidFill>
              </a:rPr>
              <a:t>&lt;</a:t>
            </a:r>
            <a:r>
              <a:rPr lang="en-US" altLang="en-US" sz="1200">
                <a:solidFill>
                  <a:srgbClr val="800000"/>
                </a:solidFill>
              </a:rPr>
              <a:t>xf:label</a:t>
            </a:r>
            <a:r>
              <a:rPr lang="en-US" altLang="en-US" sz="1200">
                <a:solidFill>
                  <a:srgbClr val="0000FF"/>
                </a:solidFill>
              </a:rPr>
              <a:t>&gt;</a:t>
            </a:r>
            <a:r>
              <a:rPr lang="en-US" altLang="en-US" sz="1200">
                <a:solidFill>
                  <a:srgbClr val="000000"/>
                </a:solidFill>
              </a:rPr>
              <a:t>OrganizationName : </a:t>
            </a:r>
            <a:r>
              <a:rPr lang="en-US" altLang="en-US" sz="1200">
                <a:solidFill>
                  <a:srgbClr val="0000FF"/>
                </a:solidFill>
              </a:rPr>
              <a:t>&lt;/</a:t>
            </a:r>
            <a:r>
              <a:rPr lang="en-US" altLang="en-US" sz="1200">
                <a:solidFill>
                  <a:srgbClr val="800000"/>
                </a:solidFill>
              </a:rPr>
              <a:t>xf:label</a:t>
            </a:r>
            <a:r>
              <a:rPr lang="en-US" altLang="en-US" sz="1200">
                <a:solidFill>
                  <a:srgbClr val="0000FF"/>
                </a:solidFill>
              </a:rPr>
              <a:t>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</a:t>
            </a:r>
            <a:r>
              <a:rPr lang="en-US" altLang="en-US" sz="1200">
                <a:solidFill>
                  <a:srgbClr val="0000FF"/>
                </a:solidFill>
              </a:rPr>
              <a:t>&lt;/</a:t>
            </a:r>
            <a:r>
              <a:rPr lang="en-US" altLang="en-US" sz="1200">
                <a:solidFill>
                  <a:srgbClr val="800000"/>
                </a:solidFill>
              </a:rPr>
              <a:t>xf:input</a:t>
            </a:r>
            <a:r>
              <a:rPr lang="en-US" altLang="en-US" sz="1200">
                <a:solidFill>
                  <a:srgbClr val="0000FF"/>
                </a:solidFill>
              </a:rPr>
              <a:t>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</a:t>
            </a:r>
            <a:r>
              <a:rPr lang="en-US" altLang="en-US" sz="1200">
                <a:solidFill>
                  <a:srgbClr val="0000FF"/>
                </a:solidFill>
              </a:rPr>
              <a:t>&lt;</a:t>
            </a:r>
            <a:r>
              <a:rPr lang="en-US" altLang="en-US" sz="1200">
                <a:solidFill>
                  <a:srgbClr val="800000"/>
                </a:solidFill>
              </a:rPr>
              <a:t>xf:group</a:t>
            </a:r>
            <a:r>
              <a:rPr lang="en-US" altLang="en-US" sz="1200">
                <a:solidFill>
                  <a:srgbClr val="FF0000"/>
                </a:solidFill>
              </a:rPr>
              <a:t> ref</a:t>
            </a:r>
            <a:r>
              <a:rPr lang="en-US" altLang="en-US" sz="1200">
                <a:solidFill>
                  <a:srgbClr val="0000FF"/>
                </a:solidFill>
              </a:rPr>
              <a:t>="</a:t>
            </a:r>
            <a:r>
              <a:rPr lang="en-US" altLang="en-US" sz="1200">
                <a:solidFill>
                  <a:srgbClr val="000000"/>
                </a:solidFill>
              </a:rPr>
              <a:t>/OrganizationDocument/Projects</a:t>
            </a:r>
            <a:r>
              <a:rPr lang="en-US" altLang="en-US" sz="1200">
                <a:solidFill>
                  <a:srgbClr val="0000FF"/>
                </a:solidFill>
              </a:rPr>
              <a:t>"&gt;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    </a:t>
            </a:r>
            <a:r>
              <a:rPr lang="en-US" altLang="en-US" sz="1200">
                <a:solidFill>
                  <a:srgbClr val="0000FF"/>
                </a:solidFill>
              </a:rPr>
              <a:t>&lt;</a:t>
            </a:r>
            <a:r>
              <a:rPr lang="en-US" altLang="en-US" sz="1200">
                <a:solidFill>
                  <a:srgbClr val="800000"/>
                </a:solidFill>
              </a:rPr>
              <a:t>xf:label</a:t>
            </a:r>
            <a:r>
              <a:rPr lang="en-US" altLang="en-US" sz="1200">
                <a:solidFill>
                  <a:srgbClr val="FF0000"/>
                </a:solidFill>
              </a:rPr>
              <a:t> class</a:t>
            </a:r>
            <a:r>
              <a:rPr lang="en-US" altLang="en-US" sz="1200">
                <a:solidFill>
                  <a:srgbClr val="0000FF"/>
                </a:solidFill>
              </a:rPr>
              <a:t>="</a:t>
            </a:r>
            <a:r>
              <a:rPr lang="en-US" altLang="en-US" sz="1200">
                <a:solidFill>
                  <a:srgbClr val="000000"/>
                </a:solidFill>
              </a:rPr>
              <a:t>group-label</a:t>
            </a:r>
            <a:r>
              <a:rPr lang="en-US" altLang="en-US" sz="1200">
                <a:solidFill>
                  <a:srgbClr val="0000FF"/>
                </a:solidFill>
              </a:rPr>
              <a:t>"&gt;</a:t>
            </a:r>
            <a:r>
              <a:rPr lang="en-US" altLang="en-US" sz="1200">
                <a:solidFill>
                  <a:srgbClr val="000000"/>
                </a:solidFill>
              </a:rPr>
              <a:t>Projects</a:t>
            </a:r>
            <a:r>
              <a:rPr lang="en-US" altLang="en-US" sz="1200">
                <a:solidFill>
                  <a:srgbClr val="0000FF"/>
                </a:solidFill>
              </a:rPr>
              <a:t>&lt;/</a:t>
            </a:r>
            <a:r>
              <a:rPr lang="en-US" altLang="en-US" sz="1200">
                <a:solidFill>
                  <a:srgbClr val="800000"/>
                </a:solidFill>
              </a:rPr>
              <a:t>xf:label</a:t>
            </a:r>
            <a:r>
              <a:rPr lang="en-US" altLang="en-US" sz="1200">
                <a:solidFill>
                  <a:srgbClr val="0000FF"/>
                </a:solidFill>
              </a:rPr>
              <a:t>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    </a:t>
            </a:r>
            <a:r>
              <a:rPr lang="en-US" altLang="en-US" sz="1200">
                <a:solidFill>
                  <a:srgbClr val="0000FF"/>
                </a:solidFill>
              </a:rPr>
              <a:t>&lt;</a:t>
            </a:r>
            <a:r>
              <a:rPr lang="en-US" altLang="en-US" sz="1200">
                <a:solidFill>
                  <a:srgbClr val="800000"/>
                </a:solidFill>
              </a:rPr>
              <a:t>xf:group</a:t>
            </a:r>
            <a:r>
              <a:rPr lang="en-US" altLang="en-US" sz="1200">
                <a:solidFill>
                  <a:srgbClr val="FF0000"/>
                </a:solidFill>
              </a:rPr>
              <a:t> ref</a:t>
            </a:r>
            <a:r>
              <a:rPr lang="en-US" altLang="en-US" sz="1200">
                <a:solidFill>
                  <a:srgbClr val="0000FF"/>
                </a:solidFill>
              </a:rPr>
              <a:t>="</a:t>
            </a:r>
            <a:r>
              <a:rPr lang="en-US" altLang="en-US" sz="1200">
                <a:solidFill>
                  <a:srgbClr val="000000"/>
                </a:solidFill>
              </a:rPr>
              <a:t>/OrganizationDocument/Projects/Project</a:t>
            </a:r>
            <a:r>
              <a:rPr lang="en-US" altLang="en-US" sz="1200">
                <a:solidFill>
                  <a:srgbClr val="0000FF"/>
                </a:solidFill>
              </a:rPr>
              <a:t>"&gt;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        </a:t>
            </a:r>
            <a:r>
              <a:rPr lang="en-US" altLang="en-US" sz="1200">
                <a:solidFill>
                  <a:srgbClr val="0000FF"/>
                </a:solidFill>
              </a:rPr>
              <a:t>&lt;</a:t>
            </a:r>
            <a:r>
              <a:rPr lang="en-US" altLang="en-US" sz="1200">
                <a:solidFill>
                  <a:srgbClr val="800000"/>
                </a:solidFill>
              </a:rPr>
              <a:t>xf:label</a:t>
            </a:r>
            <a:r>
              <a:rPr lang="en-US" altLang="en-US" sz="1200">
                <a:solidFill>
                  <a:srgbClr val="FF0000"/>
                </a:solidFill>
              </a:rPr>
              <a:t> class</a:t>
            </a:r>
            <a:r>
              <a:rPr lang="en-US" altLang="en-US" sz="1200">
                <a:solidFill>
                  <a:srgbClr val="0000FF"/>
                </a:solidFill>
              </a:rPr>
              <a:t>="</a:t>
            </a:r>
            <a:r>
              <a:rPr lang="en-US" altLang="en-US" sz="1200">
                <a:solidFill>
                  <a:srgbClr val="000000"/>
                </a:solidFill>
              </a:rPr>
              <a:t>group-label</a:t>
            </a:r>
            <a:r>
              <a:rPr lang="en-US" altLang="en-US" sz="1200">
                <a:solidFill>
                  <a:srgbClr val="0000FF"/>
                </a:solidFill>
              </a:rPr>
              <a:t>"&gt;</a:t>
            </a:r>
            <a:r>
              <a:rPr lang="en-US" altLang="en-US" sz="1200">
                <a:solidFill>
                  <a:srgbClr val="000000"/>
                </a:solidFill>
              </a:rPr>
              <a:t>Project</a:t>
            </a:r>
            <a:r>
              <a:rPr lang="en-US" altLang="en-US" sz="1200">
                <a:solidFill>
                  <a:srgbClr val="0000FF"/>
                </a:solidFill>
              </a:rPr>
              <a:t>&lt;/</a:t>
            </a:r>
            <a:r>
              <a:rPr lang="en-US" altLang="en-US" sz="1200">
                <a:solidFill>
                  <a:srgbClr val="800000"/>
                </a:solidFill>
              </a:rPr>
              <a:t>xf:label</a:t>
            </a:r>
            <a:r>
              <a:rPr lang="en-US" altLang="en-US" sz="1200">
                <a:solidFill>
                  <a:srgbClr val="0000FF"/>
                </a:solidFill>
              </a:rPr>
              <a:t>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        </a:t>
            </a:r>
            <a:r>
              <a:rPr lang="en-US" altLang="en-US" sz="1200">
                <a:solidFill>
                  <a:srgbClr val="0000FF"/>
                </a:solidFill>
              </a:rPr>
              <a:t>&lt;</a:t>
            </a:r>
            <a:r>
              <a:rPr lang="en-US" altLang="en-US" sz="1200">
                <a:solidFill>
                  <a:srgbClr val="800000"/>
                </a:solidFill>
              </a:rPr>
              <a:t>xf:input</a:t>
            </a:r>
            <a:r>
              <a:rPr lang="en-US" altLang="en-US" sz="1200">
                <a:solidFill>
                  <a:srgbClr val="FF0000"/>
                </a:solidFill>
              </a:rPr>
              <a:t> ref</a:t>
            </a:r>
            <a:r>
              <a:rPr lang="en-US" altLang="en-US" sz="1200">
                <a:solidFill>
                  <a:srgbClr val="0000FF"/>
                </a:solidFill>
              </a:rPr>
              <a:t>="</a:t>
            </a:r>
            <a:r>
              <a:rPr lang="en-US" altLang="en-US" sz="1200">
                <a:solidFill>
                  <a:srgbClr val="000000"/>
                </a:solidFill>
              </a:rPr>
              <a:t>ProjectID</a:t>
            </a:r>
            <a:r>
              <a:rPr lang="en-US" altLang="en-US" sz="1200">
                <a:solidFill>
                  <a:srgbClr val="0000FF"/>
                </a:solidFill>
              </a:rPr>
              <a:t>"</a:t>
            </a:r>
            <a:r>
              <a:rPr lang="en-US" altLang="en-US" sz="1200">
                <a:solidFill>
                  <a:srgbClr val="FF0000"/>
                </a:solidFill>
              </a:rPr>
              <a:t> class</a:t>
            </a:r>
            <a:r>
              <a:rPr lang="en-US" altLang="en-US" sz="1200">
                <a:solidFill>
                  <a:srgbClr val="0000FF"/>
                </a:solidFill>
              </a:rPr>
              <a:t>="</a:t>
            </a:r>
            <a:r>
              <a:rPr lang="en-US" altLang="en-US" sz="1200">
                <a:solidFill>
                  <a:srgbClr val="000000"/>
                </a:solidFill>
              </a:rPr>
              <a:t>ProjectID</a:t>
            </a:r>
            <a:r>
              <a:rPr lang="en-US" altLang="en-US" sz="1200">
                <a:solidFill>
                  <a:srgbClr val="0000FF"/>
                </a:solidFill>
              </a:rPr>
              <a:t>"&gt;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            </a:t>
            </a:r>
            <a:r>
              <a:rPr lang="en-US" altLang="en-US" sz="1200">
                <a:solidFill>
                  <a:srgbClr val="0000FF"/>
                </a:solidFill>
              </a:rPr>
              <a:t>&lt;</a:t>
            </a:r>
            <a:r>
              <a:rPr lang="en-US" altLang="en-US" sz="1200">
                <a:solidFill>
                  <a:srgbClr val="800000"/>
                </a:solidFill>
              </a:rPr>
              <a:t>xf:label</a:t>
            </a:r>
            <a:r>
              <a:rPr lang="en-US" altLang="en-US" sz="1200">
                <a:solidFill>
                  <a:srgbClr val="0000FF"/>
                </a:solidFill>
              </a:rPr>
              <a:t>&gt;</a:t>
            </a:r>
            <a:r>
              <a:rPr lang="en-US" altLang="en-US" sz="1200">
                <a:solidFill>
                  <a:srgbClr val="000000"/>
                </a:solidFill>
              </a:rPr>
              <a:t>ProjectID : </a:t>
            </a:r>
            <a:r>
              <a:rPr lang="en-US" altLang="en-US" sz="1200">
                <a:solidFill>
                  <a:srgbClr val="0000FF"/>
                </a:solidFill>
              </a:rPr>
              <a:t>&lt;/</a:t>
            </a:r>
            <a:r>
              <a:rPr lang="en-US" altLang="en-US" sz="1200">
                <a:solidFill>
                  <a:srgbClr val="800000"/>
                </a:solidFill>
              </a:rPr>
              <a:t>xf:label</a:t>
            </a:r>
            <a:r>
              <a:rPr lang="en-US" altLang="en-US" sz="1200">
                <a:solidFill>
                  <a:srgbClr val="0000FF"/>
                </a:solidFill>
              </a:rPr>
              <a:t>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        </a:t>
            </a:r>
            <a:r>
              <a:rPr lang="en-US" altLang="en-US" sz="1200">
                <a:solidFill>
                  <a:srgbClr val="0000FF"/>
                </a:solidFill>
              </a:rPr>
              <a:t>&lt;/</a:t>
            </a:r>
            <a:r>
              <a:rPr lang="en-US" altLang="en-US" sz="1200">
                <a:solidFill>
                  <a:srgbClr val="800000"/>
                </a:solidFill>
              </a:rPr>
              <a:t>xf:input</a:t>
            </a:r>
            <a:r>
              <a:rPr lang="en-US" altLang="en-US" sz="1200">
                <a:solidFill>
                  <a:srgbClr val="0000FF"/>
                </a:solidFill>
              </a:rPr>
              <a:t>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        </a:t>
            </a:r>
            <a:r>
              <a:rPr lang="en-US" altLang="en-US" sz="1200">
                <a:solidFill>
                  <a:srgbClr val="0000FF"/>
                </a:solidFill>
              </a:rPr>
              <a:t>&lt;</a:t>
            </a:r>
            <a:r>
              <a:rPr lang="en-US" altLang="en-US" sz="1200">
                <a:solidFill>
                  <a:srgbClr val="800000"/>
                </a:solidFill>
              </a:rPr>
              <a:t>xf:input</a:t>
            </a:r>
            <a:r>
              <a:rPr lang="en-US" altLang="en-US" sz="1200">
                <a:solidFill>
                  <a:srgbClr val="FF0000"/>
                </a:solidFill>
              </a:rPr>
              <a:t> ref</a:t>
            </a:r>
            <a:r>
              <a:rPr lang="en-US" altLang="en-US" sz="1200">
                <a:solidFill>
                  <a:srgbClr val="0000FF"/>
                </a:solidFill>
              </a:rPr>
              <a:t>="</a:t>
            </a:r>
            <a:r>
              <a:rPr lang="en-US" altLang="en-US" sz="1200">
                <a:solidFill>
                  <a:srgbClr val="000000"/>
                </a:solidFill>
              </a:rPr>
              <a:t>ProjectName</a:t>
            </a:r>
            <a:r>
              <a:rPr lang="en-US" altLang="en-US" sz="1200">
                <a:solidFill>
                  <a:srgbClr val="0000FF"/>
                </a:solidFill>
              </a:rPr>
              <a:t>"</a:t>
            </a:r>
            <a:r>
              <a:rPr lang="en-US" altLang="en-US" sz="1200">
                <a:solidFill>
                  <a:srgbClr val="FF0000"/>
                </a:solidFill>
              </a:rPr>
              <a:t> class</a:t>
            </a:r>
            <a:r>
              <a:rPr lang="en-US" altLang="en-US" sz="1200">
                <a:solidFill>
                  <a:srgbClr val="0000FF"/>
                </a:solidFill>
              </a:rPr>
              <a:t>="</a:t>
            </a:r>
            <a:r>
              <a:rPr lang="en-US" altLang="en-US" sz="1200">
                <a:solidFill>
                  <a:srgbClr val="000000"/>
                </a:solidFill>
              </a:rPr>
              <a:t>ProjectName</a:t>
            </a:r>
            <a:r>
              <a:rPr lang="en-US" altLang="en-US" sz="1200">
                <a:solidFill>
                  <a:srgbClr val="0000FF"/>
                </a:solidFill>
              </a:rPr>
              <a:t>"&gt;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            </a:t>
            </a:r>
            <a:r>
              <a:rPr lang="en-US" altLang="en-US" sz="1200">
                <a:solidFill>
                  <a:srgbClr val="0000FF"/>
                </a:solidFill>
              </a:rPr>
              <a:t>&lt;</a:t>
            </a:r>
            <a:r>
              <a:rPr lang="en-US" altLang="en-US" sz="1200">
                <a:solidFill>
                  <a:srgbClr val="800000"/>
                </a:solidFill>
              </a:rPr>
              <a:t>xf:label</a:t>
            </a:r>
            <a:r>
              <a:rPr lang="en-US" altLang="en-US" sz="1200">
                <a:solidFill>
                  <a:srgbClr val="0000FF"/>
                </a:solidFill>
              </a:rPr>
              <a:t>&gt;</a:t>
            </a:r>
            <a:r>
              <a:rPr lang="en-US" altLang="en-US" sz="1200">
                <a:solidFill>
                  <a:srgbClr val="000000"/>
                </a:solidFill>
              </a:rPr>
              <a:t>ProjectName : </a:t>
            </a:r>
            <a:r>
              <a:rPr lang="en-US" altLang="en-US" sz="1200">
                <a:solidFill>
                  <a:srgbClr val="0000FF"/>
                </a:solidFill>
              </a:rPr>
              <a:t>&lt;/</a:t>
            </a:r>
            <a:r>
              <a:rPr lang="en-US" altLang="en-US" sz="1200">
                <a:solidFill>
                  <a:srgbClr val="800000"/>
                </a:solidFill>
              </a:rPr>
              <a:t>xf:label</a:t>
            </a:r>
            <a:r>
              <a:rPr lang="en-US" altLang="en-US" sz="1200">
                <a:solidFill>
                  <a:srgbClr val="0000FF"/>
                </a:solidFill>
              </a:rPr>
              <a:t>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        </a:t>
            </a:r>
            <a:r>
              <a:rPr lang="en-US" altLang="en-US" sz="1200">
                <a:solidFill>
                  <a:srgbClr val="0000FF"/>
                </a:solidFill>
              </a:rPr>
              <a:t>&lt;/</a:t>
            </a:r>
            <a:r>
              <a:rPr lang="en-US" altLang="en-US" sz="1200">
                <a:solidFill>
                  <a:srgbClr val="800000"/>
                </a:solidFill>
              </a:rPr>
              <a:t>xf:input</a:t>
            </a:r>
            <a:r>
              <a:rPr lang="en-US" altLang="en-US" sz="1200">
                <a:solidFill>
                  <a:srgbClr val="0000FF"/>
                </a:solidFill>
              </a:rPr>
              <a:t>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        </a:t>
            </a:r>
            <a:r>
              <a:rPr lang="en-US" altLang="en-US" sz="1200">
                <a:solidFill>
                  <a:srgbClr val="0000FF"/>
                </a:solidFill>
              </a:rPr>
              <a:t>&lt;</a:t>
            </a:r>
            <a:r>
              <a:rPr lang="en-US" altLang="en-US" sz="1200">
                <a:solidFill>
                  <a:srgbClr val="800000"/>
                </a:solidFill>
              </a:rPr>
              <a:t>xf:group</a:t>
            </a:r>
            <a:r>
              <a:rPr lang="en-US" altLang="en-US" sz="1200">
                <a:solidFill>
                  <a:srgbClr val="FF0000"/>
                </a:solidFill>
              </a:rPr>
              <a:t> ref</a:t>
            </a:r>
            <a:r>
              <a:rPr lang="en-US" altLang="en-US" sz="1200">
                <a:solidFill>
                  <a:srgbClr val="0000FF"/>
                </a:solidFill>
              </a:rPr>
              <a:t>="</a:t>
            </a:r>
            <a:r>
              <a:rPr lang="en-US" altLang="en-US" sz="1200">
                <a:solidFill>
                  <a:srgbClr val="000000"/>
                </a:solidFill>
              </a:rPr>
              <a:t>/OrganizationDocument/Projects/Project/Goals</a:t>
            </a:r>
            <a:r>
              <a:rPr lang="en-US" altLang="en-US" sz="1200">
                <a:solidFill>
                  <a:srgbClr val="0000FF"/>
                </a:solidFill>
              </a:rPr>
              <a:t>"&gt;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            </a:t>
            </a:r>
            <a:r>
              <a:rPr lang="en-US" altLang="en-US" sz="1200">
                <a:solidFill>
                  <a:srgbClr val="0000FF"/>
                </a:solidFill>
              </a:rPr>
              <a:t>&lt;</a:t>
            </a:r>
            <a:r>
              <a:rPr lang="en-US" altLang="en-US" sz="1200">
                <a:solidFill>
                  <a:srgbClr val="800000"/>
                </a:solidFill>
              </a:rPr>
              <a:t>xf:label</a:t>
            </a:r>
            <a:r>
              <a:rPr lang="en-US" altLang="en-US" sz="1200">
                <a:solidFill>
                  <a:srgbClr val="FF0000"/>
                </a:solidFill>
              </a:rPr>
              <a:t> class</a:t>
            </a:r>
            <a:r>
              <a:rPr lang="en-US" altLang="en-US" sz="1200">
                <a:solidFill>
                  <a:srgbClr val="0000FF"/>
                </a:solidFill>
              </a:rPr>
              <a:t>="</a:t>
            </a:r>
            <a:r>
              <a:rPr lang="en-US" altLang="en-US" sz="1200">
                <a:solidFill>
                  <a:srgbClr val="000000"/>
                </a:solidFill>
              </a:rPr>
              <a:t>group-label</a:t>
            </a:r>
            <a:r>
              <a:rPr lang="en-US" altLang="en-US" sz="1200">
                <a:solidFill>
                  <a:srgbClr val="0000FF"/>
                </a:solidFill>
              </a:rPr>
              <a:t>"&gt;</a:t>
            </a:r>
            <a:r>
              <a:rPr lang="en-US" altLang="en-US" sz="1200">
                <a:solidFill>
                  <a:srgbClr val="000000"/>
                </a:solidFill>
              </a:rPr>
              <a:t>Goals</a:t>
            </a:r>
            <a:r>
              <a:rPr lang="en-US" altLang="en-US" sz="1200">
                <a:solidFill>
                  <a:srgbClr val="0000FF"/>
                </a:solidFill>
              </a:rPr>
              <a:t>&lt;/</a:t>
            </a:r>
            <a:r>
              <a:rPr lang="en-US" altLang="en-US" sz="1200">
                <a:solidFill>
                  <a:srgbClr val="800000"/>
                </a:solidFill>
              </a:rPr>
              <a:t>xf:label</a:t>
            </a:r>
            <a:r>
              <a:rPr lang="en-US" altLang="en-US" sz="1200">
                <a:solidFill>
                  <a:srgbClr val="0000FF"/>
                </a:solidFill>
              </a:rPr>
              <a:t>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            </a:t>
            </a:r>
            <a:r>
              <a:rPr lang="en-US" altLang="en-US" sz="1200">
                <a:solidFill>
                  <a:srgbClr val="0000FF"/>
                </a:solidFill>
              </a:rPr>
              <a:t>&lt;</a:t>
            </a:r>
            <a:r>
              <a:rPr lang="en-US" altLang="en-US" sz="1200">
                <a:solidFill>
                  <a:srgbClr val="800000"/>
                </a:solidFill>
              </a:rPr>
              <a:t>xf:group</a:t>
            </a:r>
            <a:r>
              <a:rPr lang="en-US" altLang="en-US" sz="1200">
                <a:solidFill>
                  <a:srgbClr val="FF0000"/>
                </a:solidFill>
              </a:rPr>
              <a:t> ref</a:t>
            </a:r>
            <a:r>
              <a:rPr lang="en-US" altLang="en-US" sz="1200">
                <a:solidFill>
                  <a:srgbClr val="0000FF"/>
                </a:solidFill>
              </a:rPr>
              <a:t>="</a:t>
            </a:r>
            <a:r>
              <a:rPr lang="en-US" altLang="en-US" sz="1200">
                <a:solidFill>
                  <a:srgbClr val="000000"/>
                </a:solidFill>
              </a:rPr>
              <a:t>/OrganizationDocument/Projects/Project/Goals/Goal</a:t>
            </a:r>
            <a:r>
              <a:rPr lang="en-US" altLang="en-US" sz="1200">
                <a:solidFill>
                  <a:srgbClr val="0000FF"/>
                </a:solidFill>
              </a:rPr>
              <a:t>"&gt;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                </a:t>
            </a:r>
            <a:r>
              <a:rPr lang="en-US" altLang="en-US" sz="1200">
                <a:solidFill>
                  <a:srgbClr val="0000FF"/>
                </a:solidFill>
              </a:rPr>
              <a:t>&lt;</a:t>
            </a:r>
            <a:r>
              <a:rPr lang="en-US" altLang="en-US" sz="1200">
                <a:solidFill>
                  <a:srgbClr val="800000"/>
                </a:solidFill>
              </a:rPr>
              <a:t>xf:label</a:t>
            </a:r>
            <a:r>
              <a:rPr lang="en-US" altLang="en-US" sz="1200">
                <a:solidFill>
                  <a:srgbClr val="FF0000"/>
                </a:solidFill>
              </a:rPr>
              <a:t> class</a:t>
            </a:r>
            <a:r>
              <a:rPr lang="en-US" altLang="en-US" sz="1200">
                <a:solidFill>
                  <a:srgbClr val="0000FF"/>
                </a:solidFill>
              </a:rPr>
              <a:t>="</a:t>
            </a:r>
            <a:r>
              <a:rPr lang="en-US" altLang="en-US" sz="1200">
                <a:solidFill>
                  <a:srgbClr val="000000"/>
                </a:solidFill>
              </a:rPr>
              <a:t>group-label</a:t>
            </a:r>
            <a:r>
              <a:rPr lang="en-US" altLang="en-US" sz="1200">
                <a:solidFill>
                  <a:srgbClr val="0000FF"/>
                </a:solidFill>
              </a:rPr>
              <a:t>"&gt;</a:t>
            </a:r>
            <a:r>
              <a:rPr lang="en-US" altLang="en-US" sz="1200">
                <a:solidFill>
                  <a:srgbClr val="000000"/>
                </a:solidFill>
              </a:rPr>
              <a:t>Goal</a:t>
            </a:r>
            <a:r>
              <a:rPr lang="en-US" altLang="en-US" sz="1200">
                <a:solidFill>
                  <a:srgbClr val="0000FF"/>
                </a:solidFill>
              </a:rPr>
              <a:t>&lt;/</a:t>
            </a:r>
            <a:r>
              <a:rPr lang="en-US" altLang="en-US" sz="1200">
                <a:solidFill>
                  <a:srgbClr val="800000"/>
                </a:solidFill>
              </a:rPr>
              <a:t>xf:label</a:t>
            </a:r>
            <a:r>
              <a:rPr lang="en-US" altLang="en-US" sz="1200">
                <a:solidFill>
                  <a:srgbClr val="0000FF"/>
                </a:solidFill>
              </a:rPr>
              <a:t>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                </a:t>
            </a:r>
            <a:r>
              <a:rPr lang="en-US" altLang="en-US" sz="1200">
                <a:solidFill>
                  <a:srgbClr val="0000FF"/>
                </a:solidFill>
              </a:rPr>
              <a:t>&lt;</a:t>
            </a:r>
            <a:r>
              <a:rPr lang="en-US" altLang="en-US" sz="1200">
                <a:solidFill>
                  <a:srgbClr val="800000"/>
                </a:solidFill>
              </a:rPr>
              <a:t>xf:input</a:t>
            </a:r>
            <a:r>
              <a:rPr lang="en-US" altLang="en-US" sz="1200">
                <a:solidFill>
                  <a:srgbClr val="FF0000"/>
                </a:solidFill>
              </a:rPr>
              <a:t> ref</a:t>
            </a:r>
            <a:r>
              <a:rPr lang="en-US" altLang="en-US" sz="1200">
                <a:solidFill>
                  <a:srgbClr val="0000FF"/>
                </a:solidFill>
              </a:rPr>
              <a:t>="</a:t>
            </a:r>
            <a:r>
              <a:rPr lang="en-US" altLang="en-US" sz="1200">
                <a:solidFill>
                  <a:srgbClr val="000000"/>
                </a:solidFill>
              </a:rPr>
              <a:t>GoalID</a:t>
            </a:r>
            <a:r>
              <a:rPr lang="en-US" altLang="en-US" sz="1200">
                <a:solidFill>
                  <a:srgbClr val="0000FF"/>
                </a:solidFill>
              </a:rPr>
              <a:t>"</a:t>
            </a:r>
            <a:r>
              <a:rPr lang="en-US" altLang="en-US" sz="1200">
                <a:solidFill>
                  <a:srgbClr val="FF0000"/>
                </a:solidFill>
              </a:rPr>
              <a:t> class</a:t>
            </a:r>
            <a:r>
              <a:rPr lang="en-US" altLang="en-US" sz="1200">
                <a:solidFill>
                  <a:srgbClr val="0000FF"/>
                </a:solidFill>
              </a:rPr>
              <a:t>="</a:t>
            </a:r>
            <a:r>
              <a:rPr lang="en-US" altLang="en-US" sz="1200">
                <a:solidFill>
                  <a:srgbClr val="000000"/>
                </a:solidFill>
              </a:rPr>
              <a:t>GoalID</a:t>
            </a:r>
            <a:r>
              <a:rPr lang="en-US" altLang="en-US" sz="1200">
                <a:solidFill>
                  <a:srgbClr val="0000FF"/>
                </a:solidFill>
              </a:rPr>
              <a:t>"&gt;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                    </a:t>
            </a:r>
            <a:r>
              <a:rPr lang="en-US" altLang="en-US" sz="1200">
                <a:solidFill>
                  <a:srgbClr val="0000FF"/>
                </a:solidFill>
              </a:rPr>
              <a:t>&lt;</a:t>
            </a:r>
            <a:r>
              <a:rPr lang="en-US" altLang="en-US" sz="1200">
                <a:solidFill>
                  <a:srgbClr val="800000"/>
                </a:solidFill>
              </a:rPr>
              <a:t>xf:label</a:t>
            </a:r>
            <a:r>
              <a:rPr lang="en-US" altLang="en-US" sz="1200">
                <a:solidFill>
                  <a:srgbClr val="0000FF"/>
                </a:solidFill>
              </a:rPr>
              <a:t>&gt;</a:t>
            </a:r>
            <a:r>
              <a:rPr lang="en-US" altLang="en-US" sz="1200">
                <a:solidFill>
                  <a:srgbClr val="000000"/>
                </a:solidFill>
              </a:rPr>
              <a:t>GoalID : </a:t>
            </a:r>
            <a:r>
              <a:rPr lang="en-US" altLang="en-US" sz="1200">
                <a:solidFill>
                  <a:srgbClr val="0000FF"/>
                </a:solidFill>
              </a:rPr>
              <a:t>&lt;/</a:t>
            </a:r>
            <a:r>
              <a:rPr lang="en-US" altLang="en-US" sz="1200">
                <a:solidFill>
                  <a:srgbClr val="800000"/>
                </a:solidFill>
              </a:rPr>
              <a:t>xf:label</a:t>
            </a:r>
            <a:r>
              <a:rPr lang="en-US" altLang="en-US" sz="1200">
                <a:solidFill>
                  <a:srgbClr val="0000FF"/>
                </a:solidFill>
              </a:rPr>
              <a:t>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                            </a:t>
            </a:r>
            <a:r>
              <a:rPr lang="en-US" altLang="en-US" sz="1200">
                <a:solidFill>
                  <a:srgbClr val="0000FF"/>
                </a:solidFill>
              </a:rPr>
              <a:t>&lt;/</a:t>
            </a:r>
            <a:r>
              <a:rPr lang="en-US" altLang="en-US" sz="1200">
                <a:solidFill>
                  <a:srgbClr val="800000"/>
                </a:solidFill>
              </a:rPr>
              <a:t>xf:input</a:t>
            </a:r>
            <a:r>
              <a:rPr lang="en-US" altLang="en-US" sz="1200">
                <a:solidFill>
                  <a:srgbClr val="0000FF"/>
                </a:solidFill>
              </a:rPr>
              <a:t>&gt;</a:t>
            </a:r>
            <a:endParaRPr lang="en-US" altLang="en-US" sz="120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>
              <a:latin typeface="Arial Narrow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315803F-70E7-F7B2-B1E4-3A87C8F5B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120B7D9-7550-EB64-60DE-4FC3E104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A25348B-AA56-420C-4C78-945D111C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99D11-FE84-EF48-AE62-954002DAA486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9AEB2DC5-C31F-2030-8470-78E19ECBD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Recursion Techniques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B75EDB7-0AB2-6A05-9CAB-7AA7BF0455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85900"/>
            <a:ext cx="8572500" cy="4686300"/>
          </a:xfrm>
          <a:solidFill>
            <a:srgbClr val="EAEAEA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solidFill>
                  <a:srgbClr val="008C00"/>
                </a:solidFill>
                <a:latin typeface="Arial Narrow" panose="020B0604020202020204" pitchFamily="34" charset="0"/>
              </a:rPr>
              <a:t>(: recursive test function to process all complex elements in an XML Schema :)</a:t>
            </a:r>
            <a:b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1800" b="1">
                <a:solidFill>
                  <a:srgbClr val="006400"/>
                </a:solidFill>
                <a:latin typeface="Arial Narrow" panose="020B0604020202020204" pitchFamily="34" charset="0"/>
              </a:rPr>
              <a:t>declare function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FA6400"/>
                </a:solidFill>
                <a:latin typeface="Arial Narrow" panose="020B0604020202020204" pitchFamily="34" charset="0"/>
              </a:rPr>
              <a:t>s2f:group-hier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(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complex-element as </a:t>
            </a:r>
            <a:r>
              <a:rPr lang="en-US" altLang="en-US" sz="1800" b="1">
                <a:solidFill>
                  <a:srgbClr val="646464"/>
                </a:solidFill>
                <a:latin typeface="Arial Narrow" panose="020B0604020202020204" pitchFamily="34" charset="0"/>
              </a:rPr>
              <a:t>node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(), 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base as xs:string) as </a:t>
            </a:r>
            <a:r>
              <a:rPr lang="en-US" altLang="en-US" sz="1800" b="1">
                <a:solidFill>
                  <a:srgbClr val="646464"/>
                </a:solidFill>
                <a:latin typeface="Arial Narrow" panose="020B0604020202020204" pitchFamily="34" charset="0"/>
              </a:rPr>
              <a:t>node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() {</a:t>
            </a:r>
            <a:b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   </a:t>
            </a:r>
            <a:r>
              <a:rPr lang="en-US" altLang="en-US" sz="1800" b="1">
                <a:solidFill>
                  <a:srgbClr val="0000FA"/>
                </a:solidFill>
                <a:latin typeface="Arial Narrow" panose="020B0604020202020204" pitchFamily="34" charset="0"/>
              </a:rPr>
              <a:t>let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element-name 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:=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FA6400"/>
                </a:solidFill>
                <a:latin typeface="Arial Narrow" panose="020B0604020202020204" pitchFamily="34" charset="0"/>
              </a:rPr>
              <a:t>concat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(</a:t>
            </a:r>
            <a:r>
              <a:rPr lang="en-US" altLang="en-US" sz="1800" b="1">
                <a:solidFill>
                  <a:srgbClr val="FA6400"/>
                </a:solidFill>
                <a:latin typeface="Arial Narrow" panose="020B0604020202020204" pitchFamily="34" charset="0"/>
              </a:rPr>
              <a:t>string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(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complex-element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/@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name), </a:t>
            </a:r>
            <a:r>
              <a:rPr lang="en-US" altLang="en-US" sz="1800" b="1">
                <a:solidFill>
                  <a:srgbClr val="FA6400"/>
                </a:solidFill>
                <a:latin typeface="Arial Narrow" panose="020B0604020202020204" pitchFamily="34" charset="0"/>
              </a:rPr>
              <a:t>string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(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complex-element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/@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ref))</a:t>
            </a:r>
            <a:b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   </a:t>
            </a:r>
            <a:r>
              <a:rPr lang="en-US" altLang="en-US" sz="1800" b="1">
                <a:solidFill>
                  <a:srgbClr val="0000FA"/>
                </a:solidFill>
                <a:latin typeface="Arial Narrow" panose="020B0604020202020204" pitchFamily="34" charset="0"/>
              </a:rPr>
              <a:t>return</a:t>
            </a:r>
            <a:b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1800" b="1">
                <a:solidFill>
                  <a:srgbClr val="008C00"/>
                </a:solidFill>
                <a:latin typeface="Arial Narrow" panose="020B0604020202020204" pitchFamily="34" charset="0"/>
              </a:rPr>
              <a:t>       (: if there are any complex types under this complex type - recurse:)</a:t>
            </a:r>
            <a:b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       </a:t>
            </a:r>
            <a:r>
              <a:rPr lang="en-US" altLang="en-US" sz="1800" b="1">
                <a:solidFill>
                  <a:srgbClr val="0000FA"/>
                </a:solidFill>
                <a:latin typeface="Arial Narrow" panose="020B0604020202020204" pitchFamily="34" charset="0"/>
              </a:rPr>
              <a:t>if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 (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complex-element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/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xs:complexType)</a:t>
            </a:r>
            <a:b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          </a:t>
            </a:r>
            <a:r>
              <a:rPr lang="en-US" altLang="en-US" sz="1800" b="1">
                <a:solidFill>
                  <a:srgbClr val="0000FA"/>
                </a:solidFill>
                <a:latin typeface="Arial Narrow" panose="020B0604020202020204" pitchFamily="34" charset="0"/>
              </a:rPr>
              <a:t>then</a:t>
            </a:r>
            <a:b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          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xf:group ref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=</a:t>
            </a:r>
            <a:r>
              <a:rPr lang="en-US" altLang="en-US" sz="1800" b="1">
                <a:solidFill>
                  <a:srgbClr val="640064"/>
                </a:solidFill>
                <a:latin typeface="Arial Narrow" panose="020B0604020202020204" pitchFamily="34" charset="0"/>
              </a:rPr>
              <a:t>"{concat($base, '/', $element-name)}"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&gt;</a:t>
            </a:r>
            <a:b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          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xf:label class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=</a:t>
            </a:r>
            <a:r>
              <a:rPr lang="en-US" altLang="en-US" sz="1800" b="1">
                <a:solidFill>
                  <a:srgbClr val="640064"/>
                </a:solidFill>
                <a:latin typeface="Arial Narrow" panose="020B0604020202020204" pitchFamily="34" charset="0"/>
              </a:rPr>
              <a:t>"group-label"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&gt;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{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element-name}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&gt;</a:t>
            </a:r>
            <a:b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          {</a:t>
            </a:r>
            <a:b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 </a:t>
            </a:r>
            <a:r>
              <a:rPr lang="en-US" altLang="en-US" sz="1800" b="1">
                <a:solidFill>
                  <a:srgbClr val="0000FA"/>
                </a:solidFill>
                <a:latin typeface="Arial Narrow" panose="020B0604020202020204" pitchFamily="34" charset="0"/>
              </a:rPr>
              <a:t>for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sub-element </a:t>
            </a:r>
            <a:r>
              <a:rPr lang="en-US" altLang="en-US" sz="1800" b="1">
                <a:solidFill>
                  <a:srgbClr val="0000FA"/>
                </a:solidFill>
                <a:latin typeface="Arial Narrow" panose="020B0604020202020204" pitchFamily="34" charset="0"/>
              </a:rPr>
              <a:t>in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 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complex-element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/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xs:complexType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/*/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xs:element</a:t>
            </a:r>
            <a:b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   </a:t>
            </a:r>
            <a:r>
              <a:rPr lang="en-US" altLang="en-US" sz="1800" b="1">
                <a:solidFill>
                  <a:srgbClr val="0000FA"/>
                </a:solidFill>
                <a:latin typeface="Arial Narrow" panose="020B0604020202020204" pitchFamily="34" charset="0"/>
              </a:rPr>
              <a:t>return</a:t>
            </a:r>
            <a:b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      </a:t>
            </a:r>
            <a:r>
              <a:rPr lang="en-US" altLang="en-US" sz="1800" b="1">
                <a:solidFill>
                  <a:srgbClr val="FA6400"/>
                </a:solidFill>
                <a:latin typeface="Arial Narrow" panose="020B0604020202020204" pitchFamily="34" charset="0"/>
              </a:rPr>
              <a:t>s2f:group-hier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(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sub-element, </a:t>
            </a:r>
            <a:r>
              <a:rPr lang="en-US" altLang="en-US" sz="1800" b="1">
                <a:solidFill>
                  <a:srgbClr val="FA6400"/>
                </a:solidFill>
                <a:latin typeface="Arial Narrow" panose="020B0604020202020204" pitchFamily="34" charset="0"/>
              </a:rPr>
              <a:t>concat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(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base, </a:t>
            </a:r>
            <a:r>
              <a:rPr lang="en-US" altLang="en-US" sz="1800" b="1">
                <a:solidFill>
                  <a:srgbClr val="640064"/>
                </a:solidFill>
                <a:latin typeface="Arial Narrow" panose="020B0604020202020204" pitchFamily="34" charset="0"/>
              </a:rPr>
              <a:t>'/'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, 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element-name))</a:t>
            </a:r>
            <a:b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           }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xf:group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&gt;</a:t>
            </a:r>
            <a:b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          </a:t>
            </a:r>
            <a:r>
              <a:rPr lang="en-US" altLang="en-US" sz="1800" b="1">
                <a:solidFill>
                  <a:srgbClr val="0000FA"/>
                </a:solidFill>
                <a:latin typeface="Arial Narrow" panose="020B0604020202020204" pitchFamily="34" charset="0"/>
              </a:rPr>
              <a:t>else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 (</a:t>
            </a:r>
            <a:r>
              <a:rPr lang="en-US" altLang="en-US" sz="1800" b="1">
                <a:solidFill>
                  <a:srgbClr val="FA6400"/>
                </a:solidFill>
                <a:latin typeface="Arial Narrow" panose="020B0604020202020204" pitchFamily="34" charset="0"/>
              </a:rPr>
              <a:t>s2f:element-name-to-xforms-type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(</a:t>
            </a:r>
            <a:r>
              <a:rPr lang="en-US" altLang="en-US" sz="1800" b="1">
                <a:solidFill>
                  <a:srgbClr val="000096"/>
                </a:solidFill>
                <a:latin typeface="Arial Narrow" panose="020B0604020202020204" pitchFamily="34" charset="0"/>
              </a:rPr>
              <a:t>$</a:t>
            </a: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element-name))</a:t>
            </a:r>
            <a:b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Arial Narrow" panose="020B0604020202020204" pitchFamily="34" charset="0"/>
              </a:rPr>
              <a:t>};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AC03780-1722-0AAA-2DAB-173760E8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029ABBD-1DC3-577A-0473-3CBE3479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5963527-8ADE-05A0-19D7-550B54F83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0B627-B878-8B4C-99FF-27D24195811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E914ADE9-CACE-E4B6-1A84-ABAA9A464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Driver</a:t>
            </a:r>
          </a:p>
        </p:txBody>
      </p:sp>
      <p:pic>
        <p:nvPicPr>
          <p:cNvPr id="92164" name="Picture 4">
            <a:extLst>
              <a:ext uri="{FF2B5EF4-FFF2-40B4-BE49-F238E27FC236}">
                <a16:creationId xmlns:a16="http://schemas.microsoft.com/office/drawing/2014/main" id="{187CE9B0-B59C-F3AB-13B0-C801D6B04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371600"/>
            <a:ext cx="844867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897A36A-9CF6-98F2-1FE8-A27F545B8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91D8E88-8A39-4696-57A5-DA69D8E7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2008 Dan McCreary &amp; Associates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FB0E6D-138D-F4FF-2538-CC38456D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87BD-A4C5-1343-85BD-C8F47546148C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FA967A9B-C814-148A-EE0C-0A72D1BF3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Known Issues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B741EDF0-7875-A160-1D82-55FD6E812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Finding the root element</a:t>
            </a:r>
          </a:p>
          <a:p>
            <a:r>
              <a:rPr lang="en-US" altLang="en-US"/>
              <a:t>Processing include files</a:t>
            </a:r>
          </a:p>
          <a:p>
            <a:r>
              <a:rPr lang="en-US" altLang="en-US"/>
              <a:t>Dealing with refs</a:t>
            </a:r>
          </a:p>
          <a:p>
            <a:r>
              <a:rPr lang="en-US" altLang="en-US"/>
              <a:t>Required instance generation</a:t>
            </a:r>
          </a:p>
          <a:p>
            <a:r>
              <a:rPr lang="en-US" altLang="en-US"/>
              <a:t>Using &lt;xf:repeat nodeset=“xpath”&gt;</a:t>
            </a:r>
          </a:p>
          <a:p>
            <a:pPr lvl="1"/>
            <a:r>
              <a:rPr lang="en-US" altLang="en-US"/>
              <a:t>when there is multiple cardinality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E4FF0A5-61FC-ED72-C993-B6FA73D75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Thank You!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D0F2012-EAE7-FBC3-9553-80A38AABC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800"/>
              <a:t>Please contact me for more information: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Native XML Databases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Metadata Management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Metadata Registries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Service Oriented Architectures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Business Intelligence and Data Warehouse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Semantic Web</a:t>
            </a:r>
          </a:p>
          <a:p>
            <a:pPr algn="r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Arial Narrow" panose="020B0604020202020204" pitchFamily="34" charset="0"/>
              </a:rPr>
              <a:t>Dan McCreary, President</a:t>
            </a:r>
          </a:p>
          <a:p>
            <a:pPr algn="r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Arial Narrow" panose="020B0604020202020204" pitchFamily="34" charset="0"/>
              </a:rPr>
              <a:t>Dan McCreary &amp; Associates</a:t>
            </a:r>
          </a:p>
          <a:p>
            <a:pPr algn="r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Arial Narrow" panose="020B0604020202020204" pitchFamily="34" charset="0"/>
              </a:rPr>
              <a:t>Metadata Strategy Development</a:t>
            </a:r>
          </a:p>
          <a:p>
            <a:pPr algn="r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Arial Narrow" panose="020B0604020202020204" pitchFamily="34" charset="0"/>
              </a:rPr>
              <a:t>dan@danmccreary.com</a:t>
            </a:r>
          </a:p>
          <a:p>
            <a:pPr algn="r"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Arial Narrow" panose="020B0604020202020204" pitchFamily="34" charset="0"/>
              </a:rPr>
              <a:t>(952) 931-9198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1028">
            <a:extLst>
              <a:ext uri="{FF2B5EF4-FFF2-40B4-BE49-F238E27FC236}">
                <a16:creationId xmlns:a16="http://schemas.microsoft.com/office/drawing/2014/main" id="{50DCEBE4-6F1A-0568-7CBF-F357E36B1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Agenda/Objective</a:t>
            </a:r>
          </a:p>
        </p:txBody>
      </p:sp>
      <p:sp>
        <p:nvSpPr>
          <p:cNvPr id="47109" name="Rectangle 1029">
            <a:extLst>
              <a:ext uri="{FF2B5EF4-FFF2-40B4-BE49-F238E27FC236}">
                <a16:creationId xmlns:a16="http://schemas.microsoft.com/office/drawing/2014/main" id="{C737A144-D3EF-2279-5934-538EEE5CF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altLang="en-US" sz="2400">
                <a:latin typeface="Arial" panose="020B0604020202020204" pitchFamily="34" charset="0"/>
              </a:rPr>
              <a:t>Demonstrate Samples of Auto-generated XForms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Simple Forms are Simple</a:t>
            </a:r>
          </a:p>
          <a:p>
            <a:r>
              <a:rPr lang="en-US" altLang="en-US" sz="2400">
                <a:latin typeface="Arial" panose="020B0604020202020204" pitchFamily="34" charset="0"/>
              </a:rPr>
              <a:t>Complex Forms are ….Complex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5FABB8D1-8DF8-200B-1591-2ACC4F7EBC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Simple XML Schema</a:t>
            </a:r>
          </a:p>
        </p:txBody>
      </p:sp>
      <p:pic>
        <p:nvPicPr>
          <p:cNvPr id="77828" name="Picture 4">
            <a:extLst>
              <a:ext uri="{FF2B5EF4-FFF2-40B4-BE49-F238E27FC236}">
                <a16:creationId xmlns:a16="http://schemas.microsoft.com/office/drawing/2014/main" id="{3FA7D1B4-0390-32B7-CC89-1CFF98819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600200"/>
            <a:ext cx="26098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829" name="Text Box 5">
            <a:extLst>
              <a:ext uri="{FF2B5EF4-FFF2-40B4-BE49-F238E27FC236}">
                <a16:creationId xmlns:a16="http://schemas.microsoft.com/office/drawing/2014/main" id="{5690EFF9-BFCA-1717-13D1-5F0CCF2A9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743200"/>
            <a:ext cx="5722938" cy="328295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en-US" sz="1600" b="1">
                <a:solidFill>
                  <a:srgbClr val="0000FF"/>
                </a:solidFill>
              </a:rPr>
              <a:t>&lt;</a:t>
            </a:r>
            <a:r>
              <a:rPr lang="en-US" altLang="en-US" sz="1600" b="1">
                <a:solidFill>
                  <a:srgbClr val="800000"/>
                </a:solidFill>
              </a:rPr>
              <a:t>xs:schema</a:t>
            </a:r>
            <a:r>
              <a:rPr lang="en-US" altLang="en-US" sz="1600" b="1">
                <a:solidFill>
                  <a:srgbClr val="FF0000"/>
                </a:solidFill>
              </a:rPr>
              <a:t> xmlns:xs</a:t>
            </a:r>
            <a:r>
              <a:rPr lang="en-US" altLang="en-US" sz="1600" b="1">
                <a:solidFill>
                  <a:srgbClr val="0000FF"/>
                </a:solidFill>
              </a:rPr>
              <a:t>="</a:t>
            </a:r>
            <a:r>
              <a:rPr lang="en-US" altLang="en-US" sz="1600" b="1">
                <a:solidFill>
                  <a:srgbClr val="000000"/>
                </a:solidFill>
              </a:rPr>
              <a:t>http://www.w3.org/2001/XMLSchema</a:t>
            </a:r>
            <a:r>
              <a:rPr lang="en-US" altLang="en-US" sz="1600" b="1">
                <a:solidFill>
                  <a:srgbClr val="0000FF"/>
                </a:solidFill>
              </a:rPr>
              <a:t>"&gt;</a:t>
            </a:r>
            <a:endParaRPr lang="en-US" altLang="en-US" sz="1600" b="1">
              <a:solidFill>
                <a:srgbClr val="000000"/>
              </a:solidFill>
            </a:endParaRPr>
          </a:p>
          <a:p>
            <a:pPr algn="l"/>
            <a:r>
              <a:rPr lang="en-US" altLang="en-US" sz="1600" b="1">
                <a:solidFill>
                  <a:srgbClr val="000000"/>
                </a:solidFill>
              </a:rPr>
              <a:t>   </a:t>
            </a:r>
            <a:r>
              <a:rPr lang="en-US" altLang="en-US" sz="1600" b="1">
                <a:solidFill>
                  <a:srgbClr val="0000FF"/>
                </a:solidFill>
              </a:rPr>
              <a:t>&lt;</a:t>
            </a:r>
            <a:r>
              <a:rPr lang="en-US" altLang="en-US" sz="1600" b="1">
                <a:solidFill>
                  <a:srgbClr val="800000"/>
                </a:solidFill>
              </a:rPr>
              <a:t>xs:element</a:t>
            </a:r>
            <a:r>
              <a:rPr lang="en-US" altLang="en-US" sz="1600" b="1">
                <a:solidFill>
                  <a:srgbClr val="FF0000"/>
                </a:solidFill>
              </a:rPr>
              <a:t> name</a:t>
            </a:r>
            <a:r>
              <a:rPr lang="en-US" altLang="en-US" sz="1600" b="1">
                <a:solidFill>
                  <a:srgbClr val="0000FF"/>
                </a:solidFill>
              </a:rPr>
              <a:t>="</a:t>
            </a:r>
            <a:r>
              <a:rPr lang="en-US" altLang="en-US" sz="1600" b="1">
                <a:solidFill>
                  <a:srgbClr val="000000"/>
                </a:solidFill>
              </a:rPr>
              <a:t>simple-test</a:t>
            </a:r>
            <a:r>
              <a:rPr lang="en-US" altLang="en-US" sz="1600" b="1">
                <a:solidFill>
                  <a:srgbClr val="0000FF"/>
                </a:solidFill>
              </a:rPr>
              <a:t>"&gt;</a:t>
            </a:r>
            <a:endParaRPr lang="en-US" altLang="en-US" sz="1600" b="1">
              <a:solidFill>
                <a:srgbClr val="000000"/>
              </a:solidFill>
            </a:endParaRPr>
          </a:p>
          <a:p>
            <a:pPr algn="l"/>
            <a:r>
              <a:rPr lang="en-US" altLang="en-US" sz="1600" b="1">
                <a:solidFill>
                  <a:srgbClr val="000000"/>
                </a:solidFill>
              </a:rPr>
              <a:t>      </a:t>
            </a:r>
            <a:r>
              <a:rPr lang="en-US" altLang="en-US" sz="1600" b="1">
                <a:solidFill>
                  <a:srgbClr val="0000FF"/>
                </a:solidFill>
              </a:rPr>
              <a:t>&lt;</a:t>
            </a:r>
            <a:r>
              <a:rPr lang="en-US" altLang="en-US" sz="1600" b="1">
                <a:solidFill>
                  <a:srgbClr val="800000"/>
                </a:solidFill>
              </a:rPr>
              <a:t>xs:annotation</a:t>
            </a:r>
            <a:r>
              <a:rPr lang="en-US" altLang="en-US" sz="1600" b="1">
                <a:solidFill>
                  <a:srgbClr val="0000FF"/>
                </a:solidFill>
              </a:rPr>
              <a:t>&gt;</a:t>
            </a:r>
            <a:endParaRPr lang="en-US" altLang="en-US" sz="1600" b="1">
              <a:solidFill>
                <a:srgbClr val="000000"/>
              </a:solidFill>
            </a:endParaRPr>
          </a:p>
          <a:p>
            <a:pPr algn="l"/>
            <a:r>
              <a:rPr lang="en-US" altLang="en-US" sz="1600" b="1">
                <a:solidFill>
                  <a:srgbClr val="000000"/>
                </a:solidFill>
              </a:rPr>
              <a:t>         </a:t>
            </a:r>
            <a:r>
              <a:rPr lang="en-US" altLang="en-US" sz="1600" b="1">
                <a:solidFill>
                  <a:srgbClr val="0000FF"/>
                </a:solidFill>
              </a:rPr>
              <a:t>&lt;</a:t>
            </a:r>
            <a:r>
              <a:rPr lang="en-US" altLang="en-US" sz="1600" b="1">
                <a:solidFill>
                  <a:srgbClr val="800000"/>
                </a:solidFill>
              </a:rPr>
              <a:t>xs:documentation</a:t>
            </a:r>
            <a:r>
              <a:rPr lang="en-US" altLang="en-US" sz="1600" b="1">
                <a:solidFill>
                  <a:srgbClr val="0000FF"/>
                </a:solidFill>
              </a:rPr>
              <a:t>&gt;</a:t>
            </a:r>
            <a:r>
              <a:rPr lang="en-US" altLang="en-US" sz="1600" b="1">
                <a:solidFill>
                  <a:srgbClr val="000000"/>
                </a:solidFill>
              </a:rPr>
              <a:t>A simple XML Schema.</a:t>
            </a:r>
            <a:r>
              <a:rPr lang="en-US" altLang="en-US" sz="1600" b="1">
                <a:solidFill>
                  <a:srgbClr val="0000FF"/>
                </a:solidFill>
              </a:rPr>
              <a:t>&lt;/</a:t>
            </a:r>
            <a:r>
              <a:rPr lang="en-US" altLang="en-US" sz="1600" b="1">
                <a:solidFill>
                  <a:srgbClr val="800000"/>
                </a:solidFill>
              </a:rPr>
              <a:t>xs:documentation</a:t>
            </a:r>
            <a:r>
              <a:rPr lang="en-US" altLang="en-US" sz="1600" b="1">
                <a:solidFill>
                  <a:srgbClr val="0000FF"/>
                </a:solidFill>
              </a:rPr>
              <a:t>&gt;</a:t>
            </a:r>
            <a:endParaRPr lang="en-US" altLang="en-US" sz="1600" b="1">
              <a:solidFill>
                <a:srgbClr val="000000"/>
              </a:solidFill>
            </a:endParaRPr>
          </a:p>
          <a:p>
            <a:pPr algn="l"/>
            <a:r>
              <a:rPr lang="en-US" altLang="en-US" sz="1600" b="1">
                <a:solidFill>
                  <a:srgbClr val="000000"/>
                </a:solidFill>
              </a:rPr>
              <a:t>      </a:t>
            </a:r>
            <a:r>
              <a:rPr lang="en-US" altLang="en-US" sz="1600" b="1">
                <a:solidFill>
                  <a:srgbClr val="0000FF"/>
                </a:solidFill>
              </a:rPr>
              <a:t>&lt;/</a:t>
            </a:r>
            <a:r>
              <a:rPr lang="en-US" altLang="en-US" sz="1600" b="1">
                <a:solidFill>
                  <a:srgbClr val="800000"/>
                </a:solidFill>
              </a:rPr>
              <a:t>xs:annotation</a:t>
            </a:r>
            <a:r>
              <a:rPr lang="en-US" altLang="en-US" sz="1600" b="1">
                <a:solidFill>
                  <a:srgbClr val="0000FF"/>
                </a:solidFill>
              </a:rPr>
              <a:t>&gt;</a:t>
            </a:r>
            <a:endParaRPr lang="en-US" altLang="en-US" sz="1600" b="1">
              <a:solidFill>
                <a:srgbClr val="000000"/>
              </a:solidFill>
            </a:endParaRPr>
          </a:p>
          <a:p>
            <a:pPr algn="l"/>
            <a:r>
              <a:rPr lang="en-US" altLang="en-US" sz="1600" b="1">
                <a:solidFill>
                  <a:srgbClr val="000000"/>
                </a:solidFill>
              </a:rPr>
              <a:t>      </a:t>
            </a:r>
            <a:r>
              <a:rPr lang="en-US" altLang="en-US" sz="1600" b="1">
                <a:solidFill>
                  <a:srgbClr val="0000FF"/>
                </a:solidFill>
              </a:rPr>
              <a:t>&lt;</a:t>
            </a:r>
            <a:r>
              <a:rPr lang="en-US" altLang="en-US" sz="1600" b="1">
                <a:solidFill>
                  <a:srgbClr val="800000"/>
                </a:solidFill>
              </a:rPr>
              <a:t>xs:complexType</a:t>
            </a:r>
            <a:r>
              <a:rPr lang="en-US" altLang="en-US" sz="1600" b="1">
                <a:solidFill>
                  <a:srgbClr val="0000FF"/>
                </a:solidFill>
              </a:rPr>
              <a:t>&gt;</a:t>
            </a:r>
            <a:endParaRPr lang="en-US" altLang="en-US" sz="1600" b="1">
              <a:solidFill>
                <a:srgbClr val="000000"/>
              </a:solidFill>
            </a:endParaRPr>
          </a:p>
          <a:p>
            <a:pPr algn="l"/>
            <a:r>
              <a:rPr lang="en-US" altLang="en-US" sz="1600" b="1">
                <a:solidFill>
                  <a:srgbClr val="000000"/>
                </a:solidFill>
              </a:rPr>
              <a:t>         </a:t>
            </a:r>
            <a:r>
              <a:rPr lang="en-US" altLang="en-US" sz="1600" b="1">
                <a:solidFill>
                  <a:srgbClr val="0000FF"/>
                </a:solidFill>
              </a:rPr>
              <a:t>&lt;</a:t>
            </a:r>
            <a:r>
              <a:rPr lang="en-US" altLang="en-US" sz="1600" b="1">
                <a:solidFill>
                  <a:srgbClr val="800000"/>
                </a:solidFill>
              </a:rPr>
              <a:t>xs:sequence</a:t>
            </a:r>
            <a:r>
              <a:rPr lang="en-US" altLang="en-US" sz="1600" b="1">
                <a:solidFill>
                  <a:srgbClr val="0000FF"/>
                </a:solidFill>
              </a:rPr>
              <a:t>&gt;</a:t>
            </a:r>
            <a:endParaRPr lang="en-US" altLang="en-US" sz="1600" b="1">
              <a:solidFill>
                <a:srgbClr val="000000"/>
              </a:solidFill>
            </a:endParaRPr>
          </a:p>
          <a:p>
            <a:pPr algn="l"/>
            <a:r>
              <a:rPr lang="en-US" altLang="en-US" sz="1600" b="1">
                <a:solidFill>
                  <a:srgbClr val="000000"/>
                </a:solidFill>
              </a:rPr>
              <a:t>            </a:t>
            </a:r>
            <a:r>
              <a:rPr lang="en-US" altLang="en-US" sz="1600" b="1">
                <a:solidFill>
                  <a:srgbClr val="0000FF"/>
                </a:solidFill>
              </a:rPr>
              <a:t>&lt;</a:t>
            </a:r>
            <a:r>
              <a:rPr lang="en-US" altLang="en-US" sz="1600" b="1">
                <a:solidFill>
                  <a:srgbClr val="800000"/>
                </a:solidFill>
              </a:rPr>
              <a:t>xs:element</a:t>
            </a:r>
            <a:r>
              <a:rPr lang="en-US" altLang="en-US" sz="1600" b="1">
                <a:solidFill>
                  <a:srgbClr val="FF0000"/>
                </a:solidFill>
              </a:rPr>
              <a:t> name</a:t>
            </a:r>
            <a:r>
              <a:rPr lang="en-US" altLang="en-US" sz="1600" b="1">
                <a:solidFill>
                  <a:srgbClr val="0000FF"/>
                </a:solidFill>
              </a:rPr>
              <a:t>="</a:t>
            </a:r>
            <a:r>
              <a:rPr lang="en-US" altLang="en-US" sz="1600" b="1">
                <a:solidFill>
                  <a:srgbClr val="000000"/>
                </a:solidFill>
              </a:rPr>
              <a:t>element1</a:t>
            </a:r>
            <a:r>
              <a:rPr lang="en-US" altLang="en-US" sz="1600" b="1">
                <a:solidFill>
                  <a:srgbClr val="0000FF"/>
                </a:solidFill>
              </a:rPr>
              <a:t>"/&gt;</a:t>
            </a:r>
            <a:endParaRPr lang="en-US" altLang="en-US" sz="1600" b="1">
              <a:solidFill>
                <a:srgbClr val="000000"/>
              </a:solidFill>
            </a:endParaRPr>
          </a:p>
          <a:p>
            <a:pPr algn="l"/>
            <a:r>
              <a:rPr lang="en-US" altLang="en-US" sz="1600" b="1">
                <a:solidFill>
                  <a:srgbClr val="000000"/>
                </a:solidFill>
              </a:rPr>
              <a:t>            </a:t>
            </a:r>
            <a:r>
              <a:rPr lang="en-US" altLang="en-US" sz="1600" b="1">
                <a:solidFill>
                  <a:srgbClr val="0000FF"/>
                </a:solidFill>
              </a:rPr>
              <a:t>&lt;</a:t>
            </a:r>
            <a:r>
              <a:rPr lang="en-US" altLang="en-US" sz="1600" b="1">
                <a:solidFill>
                  <a:srgbClr val="800000"/>
                </a:solidFill>
              </a:rPr>
              <a:t>xs:element</a:t>
            </a:r>
            <a:r>
              <a:rPr lang="en-US" altLang="en-US" sz="1600" b="1">
                <a:solidFill>
                  <a:srgbClr val="FF0000"/>
                </a:solidFill>
              </a:rPr>
              <a:t> name</a:t>
            </a:r>
            <a:r>
              <a:rPr lang="en-US" altLang="en-US" sz="1600" b="1">
                <a:solidFill>
                  <a:srgbClr val="0000FF"/>
                </a:solidFill>
              </a:rPr>
              <a:t>="</a:t>
            </a:r>
            <a:r>
              <a:rPr lang="en-US" altLang="en-US" sz="1600" b="1">
                <a:solidFill>
                  <a:srgbClr val="000000"/>
                </a:solidFill>
              </a:rPr>
              <a:t>element2</a:t>
            </a:r>
            <a:r>
              <a:rPr lang="en-US" altLang="en-US" sz="1600" b="1">
                <a:solidFill>
                  <a:srgbClr val="0000FF"/>
                </a:solidFill>
              </a:rPr>
              <a:t>"/&gt;</a:t>
            </a:r>
            <a:endParaRPr lang="en-US" altLang="en-US" sz="1600" b="1">
              <a:solidFill>
                <a:srgbClr val="000000"/>
              </a:solidFill>
            </a:endParaRPr>
          </a:p>
          <a:p>
            <a:pPr algn="l"/>
            <a:r>
              <a:rPr lang="en-US" altLang="en-US" sz="1600" b="1">
                <a:solidFill>
                  <a:srgbClr val="000000"/>
                </a:solidFill>
              </a:rPr>
              <a:t>         </a:t>
            </a:r>
            <a:r>
              <a:rPr lang="en-US" altLang="en-US" sz="1600" b="1">
                <a:solidFill>
                  <a:srgbClr val="0000FF"/>
                </a:solidFill>
              </a:rPr>
              <a:t>&lt;/</a:t>
            </a:r>
            <a:r>
              <a:rPr lang="en-US" altLang="en-US" sz="1600" b="1">
                <a:solidFill>
                  <a:srgbClr val="800000"/>
                </a:solidFill>
              </a:rPr>
              <a:t>xs:sequence</a:t>
            </a:r>
            <a:r>
              <a:rPr lang="en-US" altLang="en-US" sz="1600" b="1">
                <a:solidFill>
                  <a:srgbClr val="0000FF"/>
                </a:solidFill>
              </a:rPr>
              <a:t>&gt;</a:t>
            </a:r>
            <a:endParaRPr lang="en-US" altLang="en-US" sz="1600" b="1">
              <a:solidFill>
                <a:srgbClr val="000000"/>
              </a:solidFill>
            </a:endParaRPr>
          </a:p>
          <a:p>
            <a:pPr algn="l"/>
            <a:r>
              <a:rPr lang="en-US" altLang="en-US" sz="1600" b="1">
                <a:solidFill>
                  <a:srgbClr val="000000"/>
                </a:solidFill>
              </a:rPr>
              <a:t>      </a:t>
            </a:r>
            <a:r>
              <a:rPr lang="en-US" altLang="en-US" sz="1600" b="1">
                <a:solidFill>
                  <a:srgbClr val="0000FF"/>
                </a:solidFill>
              </a:rPr>
              <a:t>&lt;/</a:t>
            </a:r>
            <a:r>
              <a:rPr lang="en-US" altLang="en-US" sz="1600" b="1">
                <a:solidFill>
                  <a:srgbClr val="800000"/>
                </a:solidFill>
              </a:rPr>
              <a:t>xs:complexType</a:t>
            </a:r>
            <a:r>
              <a:rPr lang="en-US" altLang="en-US" sz="1600" b="1">
                <a:solidFill>
                  <a:srgbClr val="0000FF"/>
                </a:solidFill>
              </a:rPr>
              <a:t>&gt;</a:t>
            </a:r>
            <a:endParaRPr lang="en-US" altLang="en-US" sz="1600" b="1">
              <a:solidFill>
                <a:srgbClr val="000000"/>
              </a:solidFill>
            </a:endParaRPr>
          </a:p>
          <a:p>
            <a:pPr algn="l"/>
            <a:r>
              <a:rPr lang="en-US" altLang="en-US" sz="1600" b="1">
                <a:solidFill>
                  <a:srgbClr val="000000"/>
                </a:solidFill>
              </a:rPr>
              <a:t>   </a:t>
            </a:r>
            <a:r>
              <a:rPr lang="en-US" altLang="en-US" sz="1600" b="1">
                <a:solidFill>
                  <a:srgbClr val="0000FF"/>
                </a:solidFill>
              </a:rPr>
              <a:t>&lt;/</a:t>
            </a:r>
            <a:r>
              <a:rPr lang="en-US" altLang="en-US" sz="1600" b="1">
                <a:solidFill>
                  <a:srgbClr val="800000"/>
                </a:solidFill>
              </a:rPr>
              <a:t>xs:element</a:t>
            </a:r>
            <a:r>
              <a:rPr lang="en-US" altLang="en-US" sz="1600" b="1">
                <a:solidFill>
                  <a:srgbClr val="0000FF"/>
                </a:solidFill>
              </a:rPr>
              <a:t>&gt;</a:t>
            </a:r>
            <a:endParaRPr lang="en-US" altLang="en-US" sz="1600" b="1">
              <a:solidFill>
                <a:srgbClr val="000000"/>
              </a:solidFill>
            </a:endParaRPr>
          </a:p>
          <a:p>
            <a:pPr algn="l"/>
            <a:r>
              <a:rPr lang="en-US" altLang="en-US" sz="1600" b="1">
                <a:solidFill>
                  <a:srgbClr val="0000FF"/>
                </a:solidFill>
              </a:rPr>
              <a:t>&lt;/</a:t>
            </a:r>
            <a:r>
              <a:rPr lang="en-US" altLang="en-US" sz="1600" b="1">
                <a:solidFill>
                  <a:srgbClr val="800000"/>
                </a:solidFill>
              </a:rPr>
              <a:t>xs:schema</a:t>
            </a:r>
            <a:r>
              <a:rPr lang="en-US" altLang="en-US" sz="1600" b="1">
                <a:solidFill>
                  <a:srgbClr val="0000FF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3F9A8D62-F354-AE94-3130-F77B64771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Auto-generated Form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2442193-9B7F-D6B5-6069-1A98E13BB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686300"/>
            <a:ext cx="7772400" cy="1371600"/>
          </a:xfrm>
        </p:spPr>
        <p:txBody>
          <a:bodyPr/>
          <a:lstStyle/>
          <a:p>
            <a:endParaRPr lang="en-US" altLang="en-US"/>
          </a:p>
        </p:txBody>
      </p:sp>
      <p:pic>
        <p:nvPicPr>
          <p:cNvPr id="78852" name="Picture 4">
            <a:extLst>
              <a:ext uri="{FF2B5EF4-FFF2-40B4-BE49-F238E27FC236}">
                <a16:creationId xmlns:a16="http://schemas.microsoft.com/office/drawing/2014/main" id="{31636CDF-E34C-2C2E-3B10-26CBF9558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85900"/>
            <a:ext cx="3724275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61CA55A-F80B-BF81-AB61-96BB8771C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457200"/>
          </a:xfrm>
        </p:spPr>
        <p:txBody>
          <a:bodyPr/>
          <a:lstStyle/>
          <a:p>
            <a:r>
              <a:rPr lang="en-US" altLang="en-US" sz="4000"/>
              <a:t>Sample Source (no CSS)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05B6658F-3A91-DA7A-E889-145F548E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829300"/>
          </a:xfr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html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xmlns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http://www.w3.org/1999/xhtml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xmlns:ev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http://www.w3.org/2001/xml-events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xmlns:xs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http://www.w3.org/2001/XMLSchema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xmlns:xf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http://www.w3.org/2002/xforms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head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title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XForms application generated from constraint schema.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title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       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xf:model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xf:instance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xmlns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id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default-instance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src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/exist/rest/db/xrx/modules/test-input-instances/01-simple-test.xml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xf:bind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nodeset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//element1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required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true()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xf:bind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nodeset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//element2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required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true()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xf:submission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id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save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method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post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action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save-new.xq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instance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default-instance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xf:model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head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body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xf:group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ref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/simple-test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class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group-label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simple-test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ref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element1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class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element1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element1 :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ref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element2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class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element2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element2 :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xf:input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xf:group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xf:submit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submission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save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Save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xf:label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xf:submit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body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html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9E8A8480-C575-6A08-B898-58275228E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Omitted For Clarity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AC806AFE-436D-516F-D800-D2DEF2012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CSS Link</a:t>
            </a:r>
          </a:p>
          <a:p>
            <a:r>
              <a:rPr lang="en-US" altLang="en-US"/>
              <a:t>Header div</a:t>
            </a:r>
          </a:p>
          <a:p>
            <a:r>
              <a:rPr lang="en-US" altLang="en-US"/>
              <a:t>Breadcrumb div</a:t>
            </a:r>
          </a:p>
          <a:p>
            <a:r>
              <a:rPr lang="en-US" altLang="en-US"/>
              <a:t>Footer div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A020E209-44DC-254D-79B9-12F544CDC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Was Omitted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E621A300-3884-83AD-1E2E-2ABDCC5CC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458200" cy="4686300"/>
          </a:xfr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link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type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text/css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rel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stylesheet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href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/exist/rest/db/xrx/resources/css/style.css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b="1"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div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class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header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img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src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/exist/rest/db/xrx/resources/images/xrx-logo.jpg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alt-text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XRX Logo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height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40px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div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class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horiz-bar-orange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div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class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horiz-bar-blue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div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span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class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breadcrumb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a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href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/exist/rest/db/xrx/index.xq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XRX Home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a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span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b="1">
              <a:solidFill>
                <a:srgbClr val="0000FF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div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class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footer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div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class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horiz-bar-orange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div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class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horiz-bar-blue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p</a:t>
            </a:r>
            <a:r>
              <a:rPr lang="en-US" altLang="en-US" sz="1600" b="1">
                <a:solidFill>
                  <a:srgbClr val="FF0000"/>
                </a:solidFill>
                <a:latin typeface="Arial Narrow" panose="020B0604020202020204" pitchFamily="34" charset="0"/>
              </a:rPr>
              <a:t> class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footer-text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r>
              <a:rPr lang="en-US" altLang="en-US" sz="1600" b="1">
                <a:solidFill>
                  <a:srgbClr val="000000"/>
                </a:solidFill>
                <a:latin typeface="Arial Narrow" panose="020B0604020202020204" pitchFamily="34" charset="0"/>
              </a:rPr>
              <a:t>XRX Test Stylesheet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p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600" b="1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600" b="1">
                <a:solidFill>
                  <a:srgbClr val="800000"/>
                </a:solidFill>
                <a:latin typeface="Arial Narrow" panose="020B0604020202020204" pitchFamily="34" charset="0"/>
              </a:rPr>
              <a:t>div</a:t>
            </a:r>
            <a:r>
              <a:rPr lang="en-US" altLang="en-US" sz="1600" b="1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C4EDB1F7-D576-7DCA-1F20-E84AC1FB4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Simple Elements</a:t>
            </a:r>
          </a:p>
        </p:txBody>
      </p:sp>
      <p:pic>
        <p:nvPicPr>
          <p:cNvPr id="82948" name="Picture 4">
            <a:extLst>
              <a:ext uri="{FF2B5EF4-FFF2-40B4-BE49-F238E27FC236}">
                <a16:creationId xmlns:a16="http://schemas.microsoft.com/office/drawing/2014/main" id="{B41F7AE0-E854-284B-0D66-B84ADB5B1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71600"/>
            <a:ext cx="350520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6E6783D-69B3-E7C6-8CD6-E32164D8F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14300"/>
            <a:ext cx="7772400" cy="685800"/>
          </a:xfrm>
        </p:spPr>
        <p:txBody>
          <a:bodyPr/>
          <a:lstStyle/>
          <a:p>
            <a:r>
              <a:rPr lang="en-US" altLang="en-US" sz="4000"/>
              <a:t>Typed Elements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374AF3A4-997F-5BB3-0434-F956E995D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xs:schema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xmlns:xs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http://www.w3.org/2001/XMLSchema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elementFormDefault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qualified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attributeFormDefault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unqualified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xs:element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typed-elements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xs:annotation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xs:documentation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A simple XML Schema with several types.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xs:documentation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xs:annotation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xs:complexType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xs:sequence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xs:element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anyURI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type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xs:anyURI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xs:element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boolean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type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xs:boolean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xs:element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byte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type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xs:byte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xs:element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date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type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xs:date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xs:element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dateTime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type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xs:dateTime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xs:element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decimal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type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xs:decimal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xs:element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integer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type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xs:integer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xs:element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positiveInteger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type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xs:positiveInteger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xs:element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short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type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xs:short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xs:element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string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type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xs:string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xs:element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name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unsignedByte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</a:t>
            </a:r>
            <a:r>
              <a:rPr lang="en-US" altLang="en-US" sz="1400">
                <a:solidFill>
                  <a:srgbClr val="FF0000"/>
                </a:solidFill>
                <a:latin typeface="Arial Narrow" panose="020B0604020202020204" pitchFamily="34" charset="0"/>
              </a:rPr>
              <a:t> type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="</a:t>
            </a: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xs:unsignedByte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"/&gt;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xs:sequence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xs:complexType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 Narrow" panose="020B0604020202020204" pitchFamily="34" charset="0"/>
              </a:rPr>
              <a:t>   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xs:element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  <a:endParaRPr lang="en-US" altLang="en-US" sz="1400">
              <a:solidFill>
                <a:srgbClr val="000000"/>
              </a:solidFill>
              <a:latin typeface="Arial Narrow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&lt;/</a:t>
            </a:r>
            <a:r>
              <a:rPr lang="en-US" altLang="en-US" sz="1400">
                <a:solidFill>
                  <a:srgbClr val="800000"/>
                </a:solidFill>
                <a:latin typeface="Arial Narrow" panose="020B0604020202020204" pitchFamily="34" charset="0"/>
              </a:rPr>
              <a:t>xs:schema</a:t>
            </a:r>
            <a:r>
              <a:rPr lang="en-US" altLang="en-US" sz="1400">
                <a:solidFill>
                  <a:srgbClr val="0000FF"/>
                </a:solidFill>
                <a:latin typeface="Arial Narrow" panose="020B0604020202020204" pitchFamily="34" charset="0"/>
              </a:rPr>
              <a:t>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MA">
  <a:themeElements>
    <a:clrScheme name="DM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MA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4020202020204" pitchFamily="34" charset="0"/>
          </a:defRPr>
        </a:defPPr>
      </a:lstStyle>
    </a:lnDef>
  </a:objectDefaults>
  <a:extraClrSchemeLst>
    <a:extraClrScheme>
      <a:clrScheme name="DM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M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DMA</Template>
  <TotalTime>42</TotalTime>
  <Words>2102</Words>
  <Application>Microsoft Macintosh PowerPoint</Application>
  <PresentationFormat>On-screen Show (4:3)</PresentationFormat>
  <Paragraphs>218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Times New Roman</vt:lpstr>
      <vt:lpstr>Arial Narrow</vt:lpstr>
      <vt:lpstr>Arial</vt:lpstr>
      <vt:lpstr>DMA</vt:lpstr>
      <vt:lpstr>Sample Auto-generated XForms With XQuery Date: 1/17/2009</vt:lpstr>
      <vt:lpstr>Agenda/Objective</vt:lpstr>
      <vt:lpstr>A Simple XML Schema</vt:lpstr>
      <vt:lpstr>Auto-generated Form</vt:lpstr>
      <vt:lpstr>Sample Source (no CSS)</vt:lpstr>
      <vt:lpstr>Omitted For Clarity</vt:lpstr>
      <vt:lpstr>What Was Omitted</vt:lpstr>
      <vt:lpstr>Types Simple Elements</vt:lpstr>
      <vt:lpstr>Typed Elements</vt:lpstr>
      <vt:lpstr>Typed Elements Form</vt:lpstr>
      <vt:lpstr>Generated Elements with class Attribute</vt:lpstr>
      <vt:lpstr>Sample CSS</vt:lpstr>
      <vt:lpstr>Complex XML Schemas</vt:lpstr>
      <vt:lpstr>Nested Groups</vt:lpstr>
      <vt:lpstr>Group with ref attribute</vt:lpstr>
      <vt:lpstr>Recursion Techniques</vt:lpstr>
      <vt:lpstr>Test Driver</vt:lpstr>
      <vt:lpstr>Known Issues</vt:lpstr>
      <vt:lpstr>Thank You!</vt:lpstr>
    </vt:vector>
  </TitlesOfParts>
  <Company>Dan McCreary &amp;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Auto-generated XForms Subtitle Date: x/x/2008</dc:title>
  <dc:creator>HP Authorized Customer</dc:creator>
  <cp:lastModifiedBy>Dan McCreary</cp:lastModifiedBy>
  <cp:revision>3</cp:revision>
  <dcterms:created xsi:type="dcterms:W3CDTF">2009-01-20T16:43:18Z</dcterms:created>
  <dcterms:modified xsi:type="dcterms:W3CDTF">2023-11-03T10:45:16Z</dcterms:modified>
</cp:coreProperties>
</file>