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handoutMasterIdLst>
    <p:handoutMasterId r:id="rId107"/>
  </p:handoutMasterIdLst>
  <p:sldIdLst>
    <p:sldId id="299" r:id="rId2"/>
    <p:sldId id="317" r:id="rId3"/>
    <p:sldId id="376" r:id="rId4"/>
    <p:sldId id="318" r:id="rId5"/>
    <p:sldId id="351" r:id="rId6"/>
    <p:sldId id="385" r:id="rId7"/>
    <p:sldId id="355" r:id="rId8"/>
    <p:sldId id="356" r:id="rId9"/>
    <p:sldId id="353" r:id="rId10"/>
    <p:sldId id="357" r:id="rId11"/>
    <p:sldId id="354" r:id="rId12"/>
    <p:sldId id="439" r:id="rId13"/>
    <p:sldId id="440" r:id="rId14"/>
    <p:sldId id="437" r:id="rId15"/>
    <p:sldId id="395" r:id="rId16"/>
    <p:sldId id="401" r:id="rId17"/>
    <p:sldId id="438" r:id="rId18"/>
    <p:sldId id="396" r:id="rId19"/>
    <p:sldId id="399" r:id="rId20"/>
    <p:sldId id="352" r:id="rId21"/>
    <p:sldId id="358" r:id="rId22"/>
    <p:sldId id="359" r:id="rId23"/>
    <p:sldId id="360" r:id="rId24"/>
    <p:sldId id="394" r:id="rId25"/>
    <p:sldId id="362" r:id="rId26"/>
    <p:sldId id="363" r:id="rId27"/>
    <p:sldId id="390" r:id="rId28"/>
    <p:sldId id="361" r:id="rId29"/>
    <p:sldId id="444" r:id="rId30"/>
    <p:sldId id="447" r:id="rId31"/>
    <p:sldId id="445" r:id="rId32"/>
    <p:sldId id="446" r:id="rId33"/>
    <p:sldId id="417" r:id="rId34"/>
    <p:sldId id="364" r:id="rId35"/>
    <p:sldId id="430" r:id="rId36"/>
    <p:sldId id="368" r:id="rId37"/>
    <p:sldId id="366" r:id="rId38"/>
    <p:sldId id="429" r:id="rId39"/>
    <p:sldId id="369" r:id="rId40"/>
    <p:sldId id="370" r:id="rId41"/>
    <p:sldId id="371" r:id="rId42"/>
    <p:sldId id="372" r:id="rId43"/>
    <p:sldId id="432" r:id="rId44"/>
    <p:sldId id="365" r:id="rId45"/>
    <p:sldId id="375" r:id="rId46"/>
    <p:sldId id="404" r:id="rId47"/>
    <p:sldId id="405" r:id="rId48"/>
    <p:sldId id="406" r:id="rId49"/>
    <p:sldId id="407" r:id="rId50"/>
    <p:sldId id="383" r:id="rId51"/>
    <p:sldId id="408" r:id="rId52"/>
    <p:sldId id="410" r:id="rId53"/>
    <p:sldId id="409" r:id="rId54"/>
    <p:sldId id="411" r:id="rId55"/>
    <p:sldId id="414" r:id="rId56"/>
    <p:sldId id="420" r:id="rId57"/>
    <p:sldId id="421" r:id="rId58"/>
    <p:sldId id="422" r:id="rId59"/>
    <p:sldId id="423" r:id="rId60"/>
    <p:sldId id="424" r:id="rId61"/>
    <p:sldId id="425" r:id="rId62"/>
    <p:sldId id="426" r:id="rId63"/>
    <p:sldId id="427" r:id="rId64"/>
    <p:sldId id="428" r:id="rId65"/>
    <p:sldId id="433" r:id="rId66"/>
    <p:sldId id="434" r:id="rId67"/>
    <p:sldId id="435" r:id="rId68"/>
    <p:sldId id="436" r:id="rId69"/>
    <p:sldId id="382" r:id="rId70"/>
    <p:sldId id="412" r:id="rId71"/>
    <p:sldId id="413" r:id="rId72"/>
    <p:sldId id="381" r:id="rId73"/>
    <p:sldId id="384" r:id="rId74"/>
    <p:sldId id="387" r:id="rId75"/>
    <p:sldId id="380" r:id="rId76"/>
    <p:sldId id="386" r:id="rId77"/>
    <p:sldId id="374" r:id="rId78"/>
    <p:sldId id="319" r:id="rId79"/>
    <p:sldId id="320" r:id="rId80"/>
    <p:sldId id="331" r:id="rId81"/>
    <p:sldId id="333" r:id="rId82"/>
    <p:sldId id="349" r:id="rId83"/>
    <p:sldId id="379" r:id="rId84"/>
    <p:sldId id="403" r:id="rId85"/>
    <p:sldId id="377" r:id="rId86"/>
    <p:sldId id="378" r:id="rId87"/>
    <p:sldId id="441" r:id="rId88"/>
    <p:sldId id="402" r:id="rId89"/>
    <p:sldId id="443" r:id="rId90"/>
    <p:sldId id="373" r:id="rId91"/>
    <p:sldId id="442" r:id="rId92"/>
    <p:sldId id="367" r:id="rId93"/>
    <p:sldId id="416" r:id="rId94"/>
    <p:sldId id="392" r:id="rId95"/>
    <p:sldId id="342" r:id="rId96"/>
    <p:sldId id="398" r:id="rId97"/>
    <p:sldId id="391" r:id="rId98"/>
    <p:sldId id="388" r:id="rId99"/>
    <p:sldId id="397" r:id="rId100"/>
    <p:sldId id="389" r:id="rId101"/>
    <p:sldId id="393" r:id="rId102"/>
    <p:sldId id="400" r:id="rId103"/>
    <p:sldId id="336" r:id="rId104"/>
    <p:sldId id="313" r:id="rId105"/>
  </p:sldIdLst>
  <p:sldSz cx="9144000" cy="6858000" type="screen4x3"/>
  <p:notesSz cx="6858000" cy="9199563"/>
  <p:defaultTextStyle>
    <a:defPPr>
      <a:defRPr lang="en-US"/>
    </a:defPPr>
    <a:lvl1pPr algn="l" rtl="0" fontAlgn="base">
      <a:spcBef>
        <a:spcPct val="0"/>
      </a:spcBef>
      <a:spcAft>
        <a:spcPct val="0"/>
      </a:spcAft>
      <a:defRPr sz="2400" b="1" kern="1200">
        <a:solidFill>
          <a:schemeClr val="tx1"/>
        </a:solidFill>
        <a:latin typeface="Arial Narrow" charset="0"/>
        <a:ea typeface="+mn-ea"/>
        <a:cs typeface="+mn-cs"/>
      </a:defRPr>
    </a:lvl1pPr>
    <a:lvl2pPr marL="457200" algn="l" rtl="0" fontAlgn="base">
      <a:spcBef>
        <a:spcPct val="0"/>
      </a:spcBef>
      <a:spcAft>
        <a:spcPct val="0"/>
      </a:spcAft>
      <a:defRPr sz="2400" b="1" kern="1200">
        <a:solidFill>
          <a:schemeClr val="tx1"/>
        </a:solidFill>
        <a:latin typeface="Arial Narrow" charset="0"/>
        <a:ea typeface="+mn-ea"/>
        <a:cs typeface="+mn-cs"/>
      </a:defRPr>
    </a:lvl2pPr>
    <a:lvl3pPr marL="914400" algn="l" rtl="0" fontAlgn="base">
      <a:spcBef>
        <a:spcPct val="0"/>
      </a:spcBef>
      <a:spcAft>
        <a:spcPct val="0"/>
      </a:spcAft>
      <a:defRPr sz="2400" b="1" kern="1200">
        <a:solidFill>
          <a:schemeClr val="tx1"/>
        </a:solidFill>
        <a:latin typeface="Arial Narrow" charset="0"/>
        <a:ea typeface="+mn-ea"/>
        <a:cs typeface="+mn-cs"/>
      </a:defRPr>
    </a:lvl3pPr>
    <a:lvl4pPr marL="1371600" algn="l" rtl="0" fontAlgn="base">
      <a:spcBef>
        <a:spcPct val="0"/>
      </a:spcBef>
      <a:spcAft>
        <a:spcPct val="0"/>
      </a:spcAft>
      <a:defRPr sz="2400" b="1" kern="1200">
        <a:solidFill>
          <a:schemeClr val="tx1"/>
        </a:solidFill>
        <a:latin typeface="Arial Narrow" charset="0"/>
        <a:ea typeface="+mn-ea"/>
        <a:cs typeface="+mn-cs"/>
      </a:defRPr>
    </a:lvl4pPr>
    <a:lvl5pPr marL="1828800" algn="l" rtl="0" fontAlgn="base">
      <a:spcBef>
        <a:spcPct val="0"/>
      </a:spcBef>
      <a:spcAft>
        <a:spcPct val="0"/>
      </a:spcAft>
      <a:defRPr sz="2400" b="1" kern="1200">
        <a:solidFill>
          <a:schemeClr val="tx1"/>
        </a:solidFill>
        <a:latin typeface="Arial Narrow" charset="0"/>
        <a:ea typeface="+mn-ea"/>
        <a:cs typeface="+mn-cs"/>
      </a:defRPr>
    </a:lvl5pPr>
    <a:lvl6pPr marL="2286000" algn="l" defTabSz="457200" rtl="0" eaLnBrk="1" latinLnBrk="0" hangingPunct="1">
      <a:defRPr sz="2400" b="1" kern="1200">
        <a:solidFill>
          <a:schemeClr val="tx1"/>
        </a:solidFill>
        <a:latin typeface="Arial Narrow" charset="0"/>
        <a:ea typeface="+mn-ea"/>
        <a:cs typeface="+mn-cs"/>
      </a:defRPr>
    </a:lvl6pPr>
    <a:lvl7pPr marL="2743200" algn="l" defTabSz="457200" rtl="0" eaLnBrk="1" latinLnBrk="0" hangingPunct="1">
      <a:defRPr sz="2400" b="1" kern="1200">
        <a:solidFill>
          <a:schemeClr val="tx1"/>
        </a:solidFill>
        <a:latin typeface="Arial Narrow" charset="0"/>
        <a:ea typeface="+mn-ea"/>
        <a:cs typeface="+mn-cs"/>
      </a:defRPr>
    </a:lvl7pPr>
    <a:lvl8pPr marL="3200400" algn="l" defTabSz="457200" rtl="0" eaLnBrk="1" latinLnBrk="0" hangingPunct="1">
      <a:defRPr sz="2400" b="1" kern="1200">
        <a:solidFill>
          <a:schemeClr val="tx1"/>
        </a:solidFill>
        <a:latin typeface="Arial Narrow" charset="0"/>
        <a:ea typeface="+mn-ea"/>
        <a:cs typeface="+mn-cs"/>
      </a:defRPr>
    </a:lvl8pPr>
    <a:lvl9pPr marL="3657600" algn="l" defTabSz="457200" rtl="0" eaLnBrk="1" latinLnBrk="0" hangingPunct="1">
      <a:defRPr sz="2400" b="1" kern="1200">
        <a:solidFill>
          <a:schemeClr val="tx1"/>
        </a:solidFill>
        <a:latin typeface="Arial Narrow"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C66"/>
    <a:srgbClr val="A4CBFF"/>
    <a:srgbClr val="0066FF"/>
    <a:srgbClr val="FFFF99"/>
    <a:srgbClr val="FF3333"/>
    <a:srgbClr val="CCFFCC"/>
    <a:srgbClr val="FF9933"/>
    <a:srgbClr val="FF6600"/>
    <a:srgbClr val="FFFF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116" d="100"/>
          <a:sy n="116" d="100"/>
        </p:scale>
        <p:origin x="2536"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114300" cy="1143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Narrow" pitchFamily="34" charset="0"/>
              </a:defRPr>
            </a:lvl1pPr>
          </a:lstStyle>
          <a:p>
            <a:pPr>
              <a:defRPr/>
            </a:pPr>
            <a:endParaRPr lang="en-US" dirty="0"/>
          </a:p>
        </p:txBody>
      </p:sp>
      <p:sp>
        <p:nvSpPr>
          <p:cNvPr id="40963" name="Rectangle 3"/>
          <p:cNvSpPr>
            <a:spLocks noGrp="1" noChangeArrowheads="1"/>
          </p:cNvSpPr>
          <p:nvPr>
            <p:ph type="dt" sz="quarter" idx="1"/>
          </p:nvPr>
        </p:nvSpPr>
        <p:spPr bwMode="auto">
          <a:xfrm>
            <a:off x="388620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Narrow" pitchFamily="34" charset="0"/>
              </a:defRPr>
            </a:lvl1pPr>
          </a:lstStyle>
          <a:p>
            <a:pPr>
              <a:defRPr/>
            </a:pPr>
            <a:endParaRPr lang="en-US" dirty="0"/>
          </a:p>
        </p:txBody>
      </p:sp>
      <p:sp>
        <p:nvSpPr>
          <p:cNvPr id="40964" name="Rectangle 4"/>
          <p:cNvSpPr>
            <a:spLocks noGrp="1" noChangeArrowheads="1"/>
          </p:cNvSpPr>
          <p:nvPr>
            <p:ph type="ftr" sz="quarter" idx="2"/>
          </p:nvPr>
        </p:nvSpPr>
        <p:spPr bwMode="auto">
          <a:xfrm>
            <a:off x="0" y="873918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Narrow" pitchFamily="34" charset="0"/>
              </a:defRPr>
            </a:lvl1pPr>
          </a:lstStyle>
          <a:p>
            <a:pPr>
              <a:defRPr/>
            </a:pPr>
            <a:endParaRPr lang="en-US" dirty="0"/>
          </a:p>
        </p:txBody>
      </p:sp>
      <p:sp>
        <p:nvSpPr>
          <p:cNvPr id="40965" name="Rectangle 5"/>
          <p:cNvSpPr>
            <a:spLocks noGrp="1" noChangeArrowheads="1"/>
          </p:cNvSpPr>
          <p:nvPr>
            <p:ph type="sldNum" sz="quarter" idx="3"/>
          </p:nvPr>
        </p:nvSpPr>
        <p:spPr bwMode="auto">
          <a:xfrm>
            <a:off x="3886200" y="873918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532AB46-D23C-C04C-A9D6-6DA4F1374747}"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Narrow" pitchFamily="34" charset="0"/>
              </a:defRPr>
            </a:lvl1pPr>
          </a:lstStyle>
          <a:p>
            <a:pPr>
              <a:defRPr/>
            </a:pPr>
            <a:endParaRPr lang="en-US" dirty="0"/>
          </a:p>
        </p:txBody>
      </p:sp>
      <p:sp>
        <p:nvSpPr>
          <p:cNvPr id="9219" name="Rectangle 3"/>
          <p:cNvSpPr>
            <a:spLocks noGrp="1" noChangeArrowheads="1"/>
          </p:cNvSpPr>
          <p:nvPr>
            <p:ph type="dt" idx="1"/>
          </p:nvPr>
        </p:nvSpPr>
        <p:spPr bwMode="auto">
          <a:xfrm>
            <a:off x="388620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Narrow" pitchFamily="34" charset="0"/>
              </a:defRPr>
            </a:lvl1pPr>
          </a:lstStyle>
          <a:p>
            <a:pPr>
              <a:defRPr/>
            </a:pPr>
            <a:endParaRPr lang="en-US" dirty="0"/>
          </a:p>
        </p:txBody>
      </p:sp>
      <p:sp>
        <p:nvSpPr>
          <p:cNvPr id="8196" name="Rectangle 4"/>
          <p:cNvSpPr>
            <a:spLocks noGrp="1" noRot="1" noChangeAspect="1" noChangeArrowheads="1" noTextEdit="1"/>
          </p:cNvSpPr>
          <p:nvPr>
            <p:ph type="sldImg" idx="2"/>
          </p:nvPr>
        </p:nvSpPr>
        <p:spPr bwMode="auto">
          <a:xfrm>
            <a:off x="1131888" y="690563"/>
            <a:ext cx="4597400" cy="34480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4370388"/>
            <a:ext cx="5029200" cy="4138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73918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Narrow" pitchFamily="34" charset="0"/>
              </a:defRPr>
            </a:lvl1pPr>
          </a:lstStyle>
          <a:p>
            <a:pPr>
              <a:defRPr/>
            </a:pPr>
            <a:endParaRPr lang="en-US" dirty="0"/>
          </a:p>
        </p:txBody>
      </p:sp>
      <p:sp>
        <p:nvSpPr>
          <p:cNvPr id="9223" name="Rectangle 7"/>
          <p:cNvSpPr>
            <a:spLocks noGrp="1" noChangeArrowheads="1"/>
          </p:cNvSpPr>
          <p:nvPr>
            <p:ph type="sldNum" sz="quarter" idx="5"/>
          </p:nvPr>
        </p:nvSpPr>
        <p:spPr bwMode="auto">
          <a:xfrm>
            <a:off x="3886200" y="873918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9162822-2D05-F44F-B0FD-62963B226115}"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9C6C0-818B-450C-BFB7-87F7AB23575D}" type="slidenum">
              <a:rPr lang="en-US"/>
              <a:pPr/>
              <a:t>70</a:t>
            </a:fld>
            <a:endParaRPr lang="en-US"/>
          </a:p>
        </p:txBody>
      </p:sp>
      <p:sp>
        <p:nvSpPr>
          <p:cNvPr id="101378" name="Rectangle 2"/>
          <p:cNvSpPr>
            <a:spLocks noGrp="1" noRot="1" noChangeAspect="1" noChangeArrowheads="1" noTextEdit="1"/>
          </p:cNvSpPr>
          <p:nvPr>
            <p:ph type="sldImg"/>
          </p:nvPr>
        </p:nvSpPr>
        <p:spPr>
          <a:xfrm>
            <a:off x="1128713" y="688975"/>
            <a:ext cx="4602162" cy="3451225"/>
          </a:xfrm>
          <a:ln/>
        </p:spPr>
      </p:sp>
      <p:sp>
        <p:nvSpPr>
          <p:cNvPr id="101379" name="Rectangle 3"/>
          <p:cNvSpPr>
            <a:spLocks noGrp="1" noChangeArrowheads="1"/>
          </p:cNvSpPr>
          <p:nvPr>
            <p:ph type="body" idx="1"/>
          </p:nvPr>
        </p:nvSpPr>
        <p:spPr>
          <a:xfrm>
            <a:off x="685800" y="4370388"/>
            <a:ext cx="5486400" cy="4140200"/>
          </a:xfrm>
        </p:spPr>
        <p:txBody>
          <a:bodyPr/>
          <a:lstStyle/>
          <a:p>
            <a:r>
              <a:rPr lang="en-US"/>
              <a:t>Here is the process I used.  It requires tools to harvest metadata and create consolidated list of terms.  This is done on both structured and non-structured documents and web sites.</a:t>
            </a:r>
          </a:p>
          <a:p>
            <a:endParaRPr lang="en-US"/>
          </a:p>
          <a:p>
            <a:r>
              <a:rPr lang="en-US"/>
              <a:t>There are many aspects to data stewardship that this presentation does not cover.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5C930F-CF1A-4FAF-85DD-664886C2EBA7}" type="slidenum">
              <a:rPr lang="en-US"/>
              <a:pPr/>
              <a:t>77</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D6E75-E7A9-4FBD-A97F-C8A36AC033CA}" type="slidenum">
              <a:rPr lang="en-US"/>
              <a:pPr/>
              <a:t>90</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EF3A85-5D22-49A3-ADEC-8B4EB9CF9773}" type="slidenum">
              <a:rPr lang="en-US"/>
              <a:pPr/>
              <a:t>91</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a:t>Think of a semantic wave front.</a:t>
            </a:r>
          </a:p>
          <a:p>
            <a:endParaRPr lang="en-US"/>
          </a:p>
          <a:p>
            <a:r>
              <a:rPr lang="en-US"/>
              <a:t>If you select and existing declarative language you start out with a larger footprint.</a:t>
            </a:r>
          </a:p>
          <a:p>
            <a:endParaRPr lang="en-US"/>
          </a:p>
          <a:p>
            <a:r>
              <a:rPr lang="en-US"/>
              <a:t>Making an internal groups “object library” public is often not practical for security reasons.</a:t>
            </a:r>
          </a:p>
          <a:p>
            <a:r>
              <a:rPr lang="en-US"/>
              <a:t>Making data definitions is usually much more realistic.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CC577E-405F-4A9A-9C75-2B9D16F2A7CC}" type="slidenum">
              <a:rPr lang="en-US"/>
              <a:pPr/>
              <a:t>102</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r>
              <a:rPr lang="en-US"/>
              <a:t>Zuboff studied paper mills.  She looked at how technology had an impact on how people solved problems.</a:t>
            </a:r>
          </a:p>
          <a:p>
            <a:endParaRPr lang="en-US"/>
          </a:p>
          <a:p>
            <a:r>
              <a:rPr lang="en-US"/>
              <a:t>Her work indicated that individuals that can quickly learn to manipulate abstractions will attain more power and influence in organizations.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5"/>
          <p:cNvSpPr>
            <a:spLocks noGrp="1"/>
          </p:cNvSpPr>
          <p:nvPr>
            <p:ph type="sldNum" sz="quarter" idx="10"/>
          </p:nvPr>
        </p:nvSpPr>
        <p:spPr/>
        <p:txBody>
          <a:bodyPr/>
          <a:lstStyle>
            <a:lvl1pPr>
              <a:defRPr/>
            </a:lvl1pPr>
          </a:lstStyle>
          <a:p>
            <a:pPr>
              <a:defRPr/>
            </a:pPr>
            <a:fld id="{86FB0C4E-39A7-DB4C-929F-94CE97C7DA44}"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E141E93A-0CD0-B146-88D5-A1851004B248}" type="slidenum">
              <a:rPr lang="en-US"/>
              <a:pPr>
                <a:defRPr/>
              </a:pPr>
              <a:t>‹#›</a:t>
            </a:fld>
            <a:endParaRPr lang="en-US" dirty="0"/>
          </a:p>
        </p:txBody>
      </p:sp>
      <p:sp>
        <p:nvSpPr>
          <p:cNvPr id="5" name="Rectangle 5"/>
          <p:cNvSpPr>
            <a:spLocks noGrp="1" noChangeArrowheads="1"/>
          </p:cNvSpPr>
          <p:nvPr>
            <p:ph type="ftr" sz="quarter" idx="11"/>
          </p:nvPr>
        </p:nvSpPr>
        <p:spPr>
          <a:xfrm>
            <a:off x="2590800" y="6248400"/>
            <a:ext cx="4191000" cy="457200"/>
          </a:xfrm>
        </p:spPr>
        <p:txBody>
          <a:bodyPr/>
          <a:lstStyle>
            <a:lvl1pPr algn="ctr">
              <a:defRPr sz="1400" b="0" smtClean="0">
                <a:solidFill>
                  <a:schemeClr val="bg1">
                    <a:lumMod val="65000"/>
                  </a:schemeClr>
                </a:solidFill>
                <a:latin typeface="Arial" charset="0"/>
              </a:defRPr>
            </a:lvl1pPr>
          </a:lstStyle>
          <a:p>
            <a:pPr>
              <a:defRPr/>
            </a:pPr>
            <a:r>
              <a:rPr lang="en-US" dirty="0"/>
              <a:t>Copyright  2010 Dan McCreary &amp; Associates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p:txBody>
          <a:bodyPr/>
          <a:lstStyle>
            <a:lvl1pPr>
              <a:defRPr/>
            </a:lvl1pPr>
          </a:lstStyle>
          <a:p>
            <a:pPr>
              <a:defRPr/>
            </a:pPr>
            <a:fld id="{38BC6ADC-FF57-7749-8F2C-3A5A64EC1D60}" type="slidenum">
              <a:rPr lang="en-US"/>
              <a:pPr>
                <a:defRPr/>
              </a:pPr>
              <a:t>‹#›</a:t>
            </a:fld>
            <a:endParaRPr lang="en-US" dirty="0"/>
          </a:p>
        </p:txBody>
      </p:sp>
      <p:sp>
        <p:nvSpPr>
          <p:cNvPr id="6" name="Rectangle 5"/>
          <p:cNvSpPr>
            <a:spLocks noGrp="1" noChangeArrowheads="1"/>
          </p:cNvSpPr>
          <p:nvPr>
            <p:ph type="ftr" sz="quarter" idx="11"/>
          </p:nvPr>
        </p:nvSpPr>
        <p:spPr>
          <a:xfrm>
            <a:off x="2590800" y="6248400"/>
            <a:ext cx="4191000" cy="457200"/>
          </a:xfrm>
        </p:spPr>
        <p:txBody>
          <a:bodyPr/>
          <a:lstStyle>
            <a:lvl1pPr algn="ctr">
              <a:defRPr sz="1400" b="0" smtClean="0">
                <a:solidFill>
                  <a:schemeClr val="bg1">
                    <a:lumMod val="65000"/>
                  </a:schemeClr>
                </a:solidFill>
                <a:latin typeface="Arial" charset="0"/>
              </a:defRPr>
            </a:lvl1pPr>
          </a:lstStyle>
          <a:p>
            <a:pPr>
              <a:defRPr/>
            </a:pPr>
            <a:r>
              <a:rPr lang="en-US" dirty="0"/>
              <a:t>Copyright  2010 Dan McCreary &amp; Associates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43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05000"/>
            <a:ext cx="4040188" cy="4221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8200" y="11430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5000"/>
            <a:ext cx="4041775" cy="4221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p:txBody>
          <a:bodyPr/>
          <a:lstStyle>
            <a:lvl1pPr>
              <a:defRPr/>
            </a:lvl1pPr>
          </a:lstStyle>
          <a:p>
            <a:pPr>
              <a:defRPr/>
            </a:pPr>
            <a:fld id="{05099BF0-626C-6A47-9337-A30796A232D7}" type="slidenum">
              <a:rPr lang="en-US"/>
              <a:pPr>
                <a:defRPr/>
              </a:pPr>
              <a:t>‹#›</a:t>
            </a:fld>
            <a:endParaRPr lang="en-US" dirty="0"/>
          </a:p>
        </p:txBody>
      </p:sp>
      <p:sp>
        <p:nvSpPr>
          <p:cNvPr id="8" name="Rectangle 5"/>
          <p:cNvSpPr>
            <a:spLocks noGrp="1" noChangeArrowheads="1"/>
          </p:cNvSpPr>
          <p:nvPr>
            <p:ph type="ftr" sz="quarter" idx="11"/>
          </p:nvPr>
        </p:nvSpPr>
        <p:spPr>
          <a:xfrm>
            <a:off x="2590800" y="6248400"/>
            <a:ext cx="4191000" cy="457200"/>
          </a:xfrm>
        </p:spPr>
        <p:txBody>
          <a:bodyPr/>
          <a:lstStyle>
            <a:lvl1pPr algn="ctr">
              <a:defRPr sz="1400" b="0" smtClean="0">
                <a:solidFill>
                  <a:schemeClr val="bg1">
                    <a:lumMod val="65000"/>
                  </a:schemeClr>
                </a:solidFill>
                <a:latin typeface="Arial" charset="0"/>
              </a:defRPr>
            </a:lvl1pPr>
          </a:lstStyle>
          <a:p>
            <a:pPr>
              <a:defRPr/>
            </a:pPr>
            <a:r>
              <a:rPr lang="en-US" dirty="0"/>
              <a:t>Copyright  2010 Dan McCreary &amp; Associates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4"/>
          <p:cNvSpPr>
            <a:spLocks noGrp="1"/>
          </p:cNvSpPr>
          <p:nvPr>
            <p:ph type="sldNum" sz="quarter" idx="10"/>
          </p:nvPr>
        </p:nvSpPr>
        <p:spPr/>
        <p:txBody>
          <a:bodyPr/>
          <a:lstStyle>
            <a:lvl1pPr>
              <a:defRPr/>
            </a:lvl1pPr>
          </a:lstStyle>
          <a:p>
            <a:pPr>
              <a:defRPr/>
            </a:pPr>
            <a:fld id="{F798B074-17C8-9B4B-AB31-716511C0D839}" type="slidenum">
              <a:rPr lang="en-US"/>
              <a:pPr>
                <a:defRPr/>
              </a:pPr>
              <a:t>‹#›</a:t>
            </a:fld>
            <a:endParaRPr lang="en-US" dirty="0"/>
          </a:p>
        </p:txBody>
      </p:sp>
      <p:sp>
        <p:nvSpPr>
          <p:cNvPr id="4" name="Rectangle 5"/>
          <p:cNvSpPr>
            <a:spLocks noGrp="1" noChangeArrowheads="1"/>
          </p:cNvSpPr>
          <p:nvPr>
            <p:ph type="ftr" sz="quarter" idx="11"/>
          </p:nvPr>
        </p:nvSpPr>
        <p:spPr>
          <a:xfrm>
            <a:off x="2590800" y="6248400"/>
            <a:ext cx="4191000" cy="457200"/>
          </a:xfrm>
        </p:spPr>
        <p:txBody>
          <a:bodyPr/>
          <a:lstStyle>
            <a:lvl1pPr algn="ctr">
              <a:defRPr sz="1400" b="0" smtClean="0">
                <a:solidFill>
                  <a:schemeClr val="bg1">
                    <a:lumMod val="65000"/>
                  </a:schemeClr>
                </a:solidFill>
                <a:latin typeface="Arial" charset="0"/>
              </a:defRPr>
            </a:lvl1pPr>
          </a:lstStyle>
          <a:p>
            <a:pPr>
              <a:defRPr/>
            </a:pPr>
            <a:r>
              <a:rPr lang="en-US" dirty="0"/>
              <a:t>Copyright  2010 Dan McCreary &amp; Associates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905000" y="6172200"/>
            <a:ext cx="685800" cy="54927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858000" y="6381750"/>
            <a:ext cx="2133600" cy="476250"/>
          </a:xfrm>
        </p:spPr>
        <p:txBody>
          <a:bodyPr/>
          <a:lstStyle>
            <a:lvl1pPr>
              <a:defRPr/>
            </a:lvl1pPr>
          </a:lstStyle>
          <a:p>
            <a:fld id="{AB28612A-71AF-468B-9E4F-F3C265C11C7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1905000" y="6172200"/>
            <a:ext cx="685800" cy="54927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858000" y="6381750"/>
            <a:ext cx="2133600" cy="476250"/>
          </a:xfrm>
        </p:spPr>
        <p:txBody>
          <a:bodyPr/>
          <a:lstStyle>
            <a:lvl1pPr>
              <a:defRPr/>
            </a:lvl1pPr>
          </a:lstStyle>
          <a:p>
            <a:fld id="{45C55178-5451-49D9-AB24-4F72093A142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14300"/>
            <a:ext cx="7772400" cy="8763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143000"/>
            <a:ext cx="7772400" cy="4914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2590800" y="6324600"/>
            <a:ext cx="4191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smtClean="0">
                <a:solidFill>
                  <a:schemeClr val="bg1">
                    <a:lumMod val="65000"/>
                  </a:schemeClr>
                </a:solidFill>
                <a:latin typeface="Arial" charset="0"/>
              </a:defRPr>
            </a:lvl1pPr>
          </a:lstStyle>
          <a:p>
            <a:pPr>
              <a:defRPr/>
            </a:pPr>
            <a:r>
              <a:rPr lang="en-US" dirty="0"/>
              <a:t>Copyright  2010 Dan McCreary &amp; Associates</a:t>
            </a:r>
          </a:p>
        </p:txBody>
      </p:sp>
      <p:sp>
        <p:nvSpPr>
          <p:cNvPr id="1030" name="Rectangle 6"/>
          <p:cNvSpPr>
            <a:spLocks noGrp="1" noChangeArrowheads="1"/>
          </p:cNvSpPr>
          <p:nvPr>
            <p:ph type="sldNum" sz="quarter" idx="4"/>
          </p:nvPr>
        </p:nvSpPr>
        <p:spPr bwMode="auto">
          <a:xfrm>
            <a:off x="7924800" y="6248400"/>
            <a:ext cx="533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75863F5-4066-6542-82CB-E2B8EB5C21AB}" type="slidenum">
              <a:rPr lang="en-US"/>
              <a:pPr>
                <a:defRPr/>
              </a:pPr>
              <a:t>‹#›</a:t>
            </a:fld>
            <a:endParaRPr lang="en-US" dirty="0"/>
          </a:p>
        </p:txBody>
      </p:sp>
      <p:grpSp>
        <p:nvGrpSpPr>
          <p:cNvPr id="2" name="Group 16"/>
          <p:cNvGrpSpPr>
            <a:grpSpLocks/>
          </p:cNvGrpSpPr>
          <p:nvPr/>
        </p:nvGrpSpPr>
        <p:grpSpPr bwMode="auto">
          <a:xfrm>
            <a:off x="228600" y="5829300"/>
            <a:ext cx="774700" cy="790575"/>
            <a:chOff x="149" y="3600"/>
            <a:chExt cx="488" cy="498"/>
          </a:xfrm>
        </p:grpSpPr>
        <p:sp>
          <p:nvSpPr>
            <p:cNvPr id="1036" name="Oval 12"/>
            <p:cNvSpPr>
              <a:spLocks noChangeArrowheads="1"/>
            </p:cNvSpPr>
            <p:nvPr userDrawn="1"/>
          </p:nvSpPr>
          <p:spPr bwMode="auto">
            <a:xfrm>
              <a:off x="149" y="3600"/>
              <a:ext cx="205" cy="210"/>
            </a:xfrm>
            <a:prstGeom prst="ellipse">
              <a:avLst/>
            </a:prstGeom>
            <a:solidFill>
              <a:srgbClr val="FFCC99"/>
            </a:solidFill>
            <a:ln w="28575">
              <a:solidFill>
                <a:schemeClr val="tx1"/>
              </a:solidFill>
              <a:round/>
              <a:headEnd/>
              <a:tailEnd/>
            </a:ln>
            <a:effectLst/>
          </p:spPr>
          <p:txBody>
            <a:bodyPr wrap="none" anchor="ctr"/>
            <a:lstStyle/>
            <a:p>
              <a:pPr algn="ctr">
                <a:defRPr/>
              </a:pPr>
              <a:r>
                <a:rPr lang="en-US" sz="1600" dirty="0">
                  <a:latin typeface="Arial Narrow" pitchFamily="34" charset="0"/>
                  <a:cs typeface="Arial" charset="0"/>
                </a:rPr>
                <a:t>M</a:t>
              </a:r>
            </a:p>
          </p:txBody>
        </p:sp>
        <p:sp>
          <p:nvSpPr>
            <p:cNvPr id="1037" name="Oval 13"/>
            <p:cNvSpPr>
              <a:spLocks noChangeArrowheads="1"/>
            </p:cNvSpPr>
            <p:nvPr userDrawn="1"/>
          </p:nvSpPr>
          <p:spPr bwMode="auto">
            <a:xfrm>
              <a:off x="432" y="3888"/>
              <a:ext cx="205" cy="210"/>
            </a:xfrm>
            <a:prstGeom prst="ellipse">
              <a:avLst/>
            </a:prstGeom>
            <a:solidFill>
              <a:srgbClr val="CCFFFF"/>
            </a:solidFill>
            <a:ln w="28575">
              <a:solidFill>
                <a:schemeClr val="tx1"/>
              </a:solidFill>
              <a:round/>
              <a:headEnd/>
              <a:tailEnd/>
            </a:ln>
            <a:effectLst/>
          </p:spPr>
          <p:txBody>
            <a:bodyPr wrap="none" anchor="ctr"/>
            <a:lstStyle/>
            <a:p>
              <a:pPr algn="ctr">
                <a:defRPr/>
              </a:pPr>
              <a:r>
                <a:rPr lang="en-US" sz="1600" dirty="0">
                  <a:latin typeface="Arial Narrow" pitchFamily="34" charset="0"/>
                  <a:cs typeface="Arial" charset="0"/>
                </a:rPr>
                <a:t>D</a:t>
              </a:r>
            </a:p>
          </p:txBody>
        </p:sp>
        <p:cxnSp>
          <p:nvCxnSpPr>
            <p:cNvPr id="3" name="AutoShape 14"/>
            <p:cNvCxnSpPr>
              <a:cxnSpLocks noChangeShapeType="1"/>
              <a:stCxn id="1036" idx="5"/>
              <a:endCxn id="1037" idx="1"/>
            </p:cNvCxnSpPr>
            <p:nvPr userDrawn="1"/>
          </p:nvCxnSpPr>
          <p:spPr bwMode="auto">
            <a:xfrm>
              <a:off x="324" y="3788"/>
              <a:ext cx="138" cy="122"/>
            </a:xfrm>
            <a:prstGeom prst="straightConnector1">
              <a:avLst/>
            </a:prstGeom>
            <a:noFill/>
            <a:ln w="38100">
              <a:solidFill>
                <a:schemeClr val="tx1"/>
              </a:solidFill>
              <a:round/>
              <a:headEnd/>
              <a:tailEnd type="triangle" w="med" len="med"/>
            </a:ln>
          </p:spPr>
        </p:cxnSp>
      </p:grpSp>
      <p:sp>
        <p:nvSpPr>
          <p:cNvPr id="1043" name="Line 19"/>
          <p:cNvSpPr>
            <a:spLocks noChangeShapeType="1"/>
          </p:cNvSpPr>
          <p:nvPr userDrawn="1"/>
        </p:nvSpPr>
        <p:spPr bwMode="auto">
          <a:xfrm>
            <a:off x="0" y="933450"/>
            <a:ext cx="9144000" cy="0"/>
          </a:xfrm>
          <a:prstGeom prst="line">
            <a:avLst/>
          </a:prstGeom>
          <a:noFill/>
          <a:ln w="127000">
            <a:gradFill flip="none" rotWithShape="1">
              <a:gsLst>
                <a:gs pos="0">
                  <a:srgbClr val="5E9EFF"/>
                </a:gs>
                <a:gs pos="39999">
                  <a:srgbClr val="85C2FF"/>
                </a:gs>
                <a:gs pos="70000">
                  <a:srgbClr val="C4D6EB"/>
                </a:gs>
                <a:gs pos="100000">
                  <a:srgbClr val="FFEBFA"/>
                </a:gs>
              </a:gsLst>
              <a:lin ang="0" scaled="1"/>
              <a:tileRect/>
            </a:gradFill>
            <a:round/>
            <a:headEnd/>
            <a:tailEnd/>
          </a:ln>
          <a:effectLst/>
        </p:spPr>
        <p:txBody>
          <a:bodyPr/>
          <a:lstStyle/>
          <a:p>
            <a:pPr algn="ctr">
              <a:defRPr/>
            </a:pPr>
            <a:endParaRPr lang="en-US"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hdr="0"/>
  <p:txStyles>
    <p:titleStyle>
      <a:lvl1pPr algn="ctr" rtl="0" eaLnBrk="0" fontAlgn="base" hangingPunct="0">
        <a:spcBef>
          <a:spcPct val="0"/>
        </a:spcBef>
        <a:spcAft>
          <a:spcPct val="0"/>
        </a:spcAft>
        <a:defRPr sz="4400" b="1">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b="1">
          <a:solidFill>
            <a:schemeClr val="tx2"/>
          </a:solidFill>
          <a:latin typeface="Arial Narrow" pitchFamily="34" charset="0"/>
          <a:ea typeface="ＭＳ Ｐゴシック" charset="-128"/>
          <a:cs typeface="ＭＳ Ｐゴシック" charset="-128"/>
        </a:defRPr>
      </a:lvl2pPr>
      <a:lvl3pPr algn="ctr" rtl="0" eaLnBrk="0" fontAlgn="base" hangingPunct="0">
        <a:spcBef>
          <a:spcPct val="0"/>
        </a:spcBef>
        <a:spcAft>
          <a:spcPct val="0"/>
        </a:spcAft>
        <a:defRPr sz="4400" b="1">
          <a:solidFill>
            <a:schemeClr val="tx2"/>
          </a:solidFill>
          <a:latin typeface="Arial Narrow" pitchFamily="34" charset="0"/>
          <a:ea typeface="ＭＳ Ｐゴシック" charset="-128"/>
          <a:cs typeface="ＭＳ Ｐゴシック" charset="-128"/>
        </a:defRPr>
      </a:lvl3pPr>
      <a:lvl4pPr algn="ctr" rtl="0" eaLnBrk="0" fontAlgn="base" hangingPunct="0">
        <a:spcBef>
          <a:spcPct val="0"/>
        </a:spcBef>
        <a:spcAft>
          <a:spcPct val="0"/>
        </a:spcAft>
        <a:defRPr sz="4400" b="1">
          <a:solidFill>
            <a:schemeClr val="tx2"/>
          </a:solidFill>
          <a:latin typeface="Arial Narrow" pitchFamily="34" charset="0"/>
          <a:ea typeface="ＭＳ Ｐゴシック" charset="-128"/>
          <a:cs typeface="ＭＳ Ｐゴシック" charset="-128"/>
        </a:defRPr>
      </a:lvl4pPr>
      <a:lvl5pPr algn="ctr" rtl="0" eaLnBrk="0" fontAlgn="base" hangingPunct="0">
        <a:spcBef>
          <a:spcPct val="0"/>
        </a:spcBef>
        <a:spcAft>
          <a:spcPct val="0"/>
        </a:spcAft>
        <a:defRPr sz="4400" b="1">
          <a:solidFill>
            <a:schemeClr val="tx2"/>
          </a:solidFill>
          <a:latin typeface="Arial Narrow" pitchFamily="34" charset="0"/>
          <a:ea typeface="ＭＳ Ｐゴシック" charset="-128"/>
          <a:cs typeface="ＭＳ Ｐゴシック" charset="-128"/>
        </a:defRPr>
      </a:lvl5pPr>
      <a:lvl6pPr marL="457200" algn="ctr" rtl="0" fontAlgn="base">
        <a:spcBef>
          <a:spcPct val="0"/>
        </a:spcBef>
        <a:spcAft>
          <a:spcPct val="0"/>
        </a:spcAft>
        <a:defRPr sz="4400" b="1">
          <a:solidFill>
            <a:schemeClr val="tx2"/>
          </a:solidFill>
          <a:latin typeface="Arial Narrow" pitchFamily="34" charset="0"/>
        </a:defRPr>
      </a:lvl6pPr>
      <a:lvl7pPr marL="914400" algn="ctr" rtl="0" fontAlgn="base">
        <a:spcBef>
          <a:spcPct val="0"/>
        </a:spcBef>
        <a:spcAft>
          <a:spcPct val="0"/>
        </a:spcAft>
        <a:defRPr sz="4400" b="1">
          <a:solidFill>
            <a:schemeClr val="tx2"/>
          </a:solidFill>
          <a:latin typeface="Arial Narrow" pitchFamily="34" charset="0"/>
        </a:defRPr>
      </a:lvl7pPr>
      <a:lvl8pPr marL="1371600" algn="ctr" rtl="0" fontAlgn="base">
        <a:spcBef>
          <a:spcPct val="0"/>
        </a:spcBef>
        <a:spcAft>
          <a:spcPct val="0"/>
        </a:spcAft>
        <a:defRPr sz="4400" b="1">
          <a:solidFill>
            <a:schemeClr val="tx2"/>
          </a:solidFill>
          <a:latin typeface="Arial Narrow" pitchFamily="34" charset="0"/>
        </a:defRPr>
      </a:lvl8pPr>
      <a:lvl9pPr marL="1828800" algn="ctr" rtl="0" fontAlgn="base">
        <a:spcBef>
          <a:spcPct val="0"/>
        </a:spcBef>
        <a:spcAft>
          <a:spcPct val="0"/>
        </a:spcAft>
        <a:defRPr sz="4400" b="1">
          <a:solidFill>
            <a:schemeClr val="tx2"/>
          </a:solidFill>
          <a:latin typeface="Arial Narrow"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a:ea typeface="Arial" charset="0"/>
          <a:cs typeface="Arial"/>
        </a:defRPr>
      </a:lvl1pPr>
      <a:lvl2pPr marL="742950" indent="-285750" algn="l" rtl="0" eaLnBrk="0" fontAlgn="base" hangingPunct="0">
        <a:spcBef>
          <a:spcPct val="20000"/>
        </a:spcBef>
        <a:spcAft>
          <a:spcPct val="0"/>
        </a:spcAft>
        <a:buChar char="–"/>
        <a:defRPr sz="2800">
          <a:solidFill>
            <a:schemeClr val="tx1"/>
          </a:solidFill>
          <a:latin typeface="Arial"/>
          <a:ea typeface="Arial" charset="0"/>
          <a:cs typeface="Arial"/>
        </a:defRPr>
      </a:lvl2pPr>
      <a:lvl3pPr marL="1143000" indent="-228600" algn="l" rtl="0" eaLnBrk="0" fontAlgn="base" hangingPunct="0">
        <a:spcBef>
          <a:spcPct val="20000"/>
        </a:spcBef>
        <a:spcAft>
          <a:spcPct val="0"/>
        </a:spcAft>
        <a:buChar char="•"/>
        <a:defRPr sz="2400">
          <a:solidFill>
            <a:schemeClr val="tx1"/>
          </a:solidFill>
          <a:latin typeface="Arial"/>
          <a:ea typeface="Arial" charset="0"/>
          <a:cs typeface="Arial"/>
        </a:defRPr>
      </a:lvl3pPr>
      <a:lvl4pPr marL="1600200" indent="-228600" algn="l" rtl="0" eaLnBrk="0" fontAlgn="base" hangingPunct="0">
        <a:spcBef>
          <a:spcPct val="20000"/>
        </a:spcBef>
        <a:spcAft>
          <a:spcPct val="0"/>
        </a:spcAft>
        <a:buChar char="–"/>
        <a:defRPr sz="2000">
          <a:solidFill>
            <a:schemeClr val="tx1"/>
          </a:solidFill>
          <a:latin typeface="Arial"/>
          <a:ea typeface="Arial" charset="0"/>
          <a:cs typeface="Arial"/>
        </a:defRPr>
      </a:lvl4pPr>
      <a:lvl5pPr marL="2057400" indent="-228600" algn="l" rtl="0" eaLnBrk="0" fontAlgn="base" hangingPunct="0">
        <a:spcBef>
          <a:spcPct val="20000"/>
        </a:spcBef>
        <a:spcAft>
          <a:spcPct val="0"/>
        </a:spcAft>
        <a:buChar char="»"/>
        <a:defRPr sz="2000">
          <a:solidFill>
            <a:schemeClr val="tx1"/>
          </a:solidFill>
          <a:latin typeface="Arial"/>
          <a:ea typeface="Arial" charset="0"/>
          <a:cs typeface="Arial"/>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jpeg"/><Relationship Id="rId7" Type="http://schemas.openxmlformats.org/officeDocument/2006/relationships/image" Target="../media/image65.png"/><Relationship Id="rId2" Type="http://schemas.openxmlformats.org/officeDocument/2006/relationships/hyperlink" Target="http://www.amazon.com/gp/product/images/0596006349/sr=8-1/qid=1224620095/ref=dp_image_0?ie=UTF8&amp;n=283155&amp;s=books&amp;qid=1224620095&amp;sr=8-1" TargetMode="Externa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jpeg"/><Relationship Id="rId4" Type="http://schemas.openxmlformats.org/officeDocument/2006/relationships/hyperlink" Target="http://www.amazon.com/gp/product/images/0596003692/sr=1-1/qid=1224620122/ref=dp_image_0?ie=UTF8&amp;n=283155&amp;s=books&amp;qid=1224620122&amp;sr=1-1"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Date Placeholder 3"/>
          <p:cNvSpPr>
            <a:spLocks noGrp="1"/>
          </p:cNvSpPr>
          <p:nvPr>
            <p:ph type="dt" sz="quarter" idx="4294967295"/>
          </p:nvPr>
        </p:nvSpPr>
        <p:spPr bwMode="auto">
          <a:xfrm>
            <a:off x="685800" y="6248400"/>
            <a:ext cx="1905000" cy="457200"/>
          </a:xfrm>
          <a:prstGeom prst="rect">
            <a:avLst/>
          </a:prstGeom>
          <a:noFill/>
          <a:ln>
            <a:miter lim="800000"/>
            <a:headEnd/>
            <a:tailEnd/>
          </a:ln>
        </p:spPr>
        <p:txBody>
          <a:bodyPr>
            <a:prstTxWarp prst="textNoShape">
              <a:avLst/>
            </a:prstTxWarp>
          </a:bodyPr>
          <a:lstStyle/>
          <a:p>
            <a:pPr algn="ctr"/>
            <a:r>
              <a:rPr lang="en-US" dirty="0"/>
              <a:t> </a:t>
            </a:r>
          </a:p>
        </p:txBody>
      </p:sp>
      <p:sp>
        <p:nvSpPr>
          <p:cNvPr id="9219" name="Slide Number Placeholder 5"/>
          <p:cNvSpPr>
            <a:spLocks noGrp="1"/>
          </p:cNvSpPr>
          <p:nvPr>
            <p:ph type="sldNum" sz="quarter" idx="10"/>
          </p:nvPr>
        </p:nvSpPr>
        <p:spPr>
          <a:noFill/>
        </p:spPr>
        <p:txBody>
          <a:bodyPr/>
          <a:lstStyle/>
          <a:p>
            <a:fld id="{51C4E064-9D40-354A-AC3A-D81EF39AA2B5}" type="slidenum">
              <a:rPr lang="en-US"/>
              <a:pPr/>
              <a:t>1</a:t>
            </a:fld>
            <a:endParaRPr lang="en-US" dirty="0"/>
          </a:p>
        </p:txBody>
      </p:sp>
      <p:sp>
        <p:nvSpPr>
          <p:cNvPr id="9220" name="Rectangle 2"/>
          <p:cNvSpPr>
            <a:spLocks noGrp="1" noChangeArrowheads="1"/>
          </p:cNvSpPr>
          <p:nvPr>
            <p:ph type="ctrTitle"/>
          </p:nvPr>
        </p:nvSpPr>
        <p:spPr>
          <a:xfrm>
            <a:off x="838200" y="1828800"/>
            <a:ext cx="7772400" cy="2324100"/>
          </a:xfrm>
        </p:spPr>
        <p:txBody>
          <a:bodyPr/>
          <a:lstStyle/>
          <a:p>
            <a:pPr eaLnBrk="1" hangingPunct="1"/>
            <a:r>
              <a:rPr lang="en-US" sz="6600" dirty="0"/>
              <a:t>No SQL</a:t>
            </a:r>
            <a:br>
              <a:rPr lang="en-US" sz="6600" dirty="0"/>
            </a:br>
            <a:r>
              <a:rPr lang="en-US" sz="6600" dirty="0"/>
              <a:t>Metadata Management</a:t>
            </a:r>
            <a:br>
              <a:rPr lang="en-US" sz="4000" dirty="0"/>
            </a:br>
            <a:endParaRPr lang="en-US" sz="4000" dirty="0">
              <a:solidFill>
                <a:srgbClr val="BFBFBF"/>
              </a:solidFill>
            </a:endParaRPr>
          </a:p>
        </p:txBody>
      </p:sp>
      <p:sp>
        <p:nvSpPr>
          <p:cNvPr id="9221" name="Rectangle 5"/>
          <p:cNvSpPr>
            <a:spLocks noGrp="1" noChangeArrowheads="1"/>
          </p:cNvSpPr>
          <p:nvPr>
            <p:ph type="subTitle" idx="1"/>
          </p:nvPr>
        </p:nvSpPr>
        <p:spPr>
          <a:xfrm>
            <a:off x="2857500" y="4914900"/>
            <a:ext cx="3581400" cy="1371600"/>
          </a:xfrm>
        </p:spPr>
        <p:txBody>
          <a:bodyPr/>
          <a:lstStyle/>
          <a:p>
            <a:pPr eaLnBrk="1" hangingPunct="1">
              <a:lnSpc>
                <a:spcPct val="80000"/>
              </a:lnSpc>
            </a:pPr>
            <a:r>
              <a:rPr lang="en-US" sz="1800" dirty="0">
                <a:latin typeface="Arial" charset="0"/>
                <a:cs typeface="Arial" charset="0"/>
              </a:rPr>
              <a:t>Dan McCreary</a:t>
            </a:r>
          </a:p>
          <a:p>
            <a:pPr eaLnBrk="1" hangingPunct="1">
              <a:lnSpc>
                <a:spcPct val="80000"/>
              </a:lnSpc>
            </a:pPr>
            <a:r>
              <a:rPr lang="en-US" sz="1800" dirty="0">
                <a:latin typeface="Arial" charset="0"/>
                <a:cs typeface="Arial" charset="0"/>
              </a:rPr>
              <a:t>President</a:t>
            </a:r>
          </a:p>
          <a:p>
            <a:pPr eaLnBrk="1" hangingPunct="1">
              <a:lnSpc>
                <a:spcPct val="80000"/>
              </a:lnSpc>
            </a:pPr>
            <a:r>
              <a:rPr lang="en-US" sz="1800" dirty="0">
                <a:latin typeface="Arial" charset="0"/>
                <a:cs typeface="Arial" charset="0"/>
              </a:rPr>
              <a:t>Dan McCreary &amp; Associates</a:t>
            </a:r>
          </a:p>
          <a:p>
            <a:pPr eaLnBrk="1" hangingPunct="1">
              <a:lnSpc>
                <a:spcPct val="80000"/>
              </a:lnSpc>
            </a:pPr>
            <a:r>
              <a:rPr lang="en-US" sz="1800" dirty="0">
                <a:latin typeface="Arial" charset="0"/>
                <a:cs typeface="Arial" charset="0"/>
              </a:rPr>
              <a:t>dan@danmccreary.com</a:t>
            </a:r>
          </a:p>
        </p:txBody>
      </p:sp>
      <p:sp>
        <p:nvSpPr>
          <p:cNvPr id="9223" name="Rectangle 6"/>
          <p:cNvSpPr>
            <a:spLocks noChangeArrowheads="1"/>
          </p:cNvSpPr>
          <p:nvPr/>
        </p:nvSpPr>
        <p:spPr bwMode="auto">
          <a:xfrm>
            <a:off x="0" y="228600"/>
            <a:ext cx="1028700" cy="1257300"/>
          </a:xfrm>
          <a:prstGeom prst="rect">
            <a:avLst/>
          </a:prstGeom>
          <a:solidFill>
            <a:schemeClr val="bg1"/>
          </a:solidFill>
          <a:ln w="38100">
            <a:noFill/>
            <a:round/>
            <a:headEnd/>
            <a:tailEnd/>
          </a:ln>
        </p:spPr>
        <p:txBody>
          <a:bodyPr>
            <a:prstTxWarp prst="textNoShape">
              <a:avLst/>
            </a:prstTxWarp>
          </a:bodyPr>
          <a:lstStyle/>
          <a:p>
            <a:pPr algn="ctr"/>
            <a:endParaRPr lang="en-US" dirty="0"/>
          </a:p>
        </p:txBody>
      </p:sp>
      <p:sp>
        <p:nvSpPr>
          <p:cNvPr id="9224" name="Rectangle 7"/>
          <p:cNvSpPr>
            <a:spLocks noChangeArrowheads="1"/>
          </p:cNvSpPr>
          <p:nvPr/>
        </p:nvSpPr>
        <p:spPr bwMode="auto">
          <a:xfrm>
            <a:off x="8115300" y="228600"/>
            <a:ext cx="1028700" cy="1371600"/>
          </a:xfrm>
          <a:prstGeom prst="rect">
            <a:avLst/>
          </a:prstGeom>
          <a:solidFill>
            <a:schemeClr val="bg1"/>
          </a:solidFill>
          <a:ln w="38100">
            <a:noFill/>
            <a:round/>
            <a:headEnd/>
            <a:tailEnd/>
          </a:ln>
        </p:spPr>
        <p:txBody>
          <a:bodyPr>
            <a:prstTxWarp prst="textNoShape">
              <a:avLst/>
            </a:prstTxWarp>
          </a:bodyPr>
          <a:lstStyle/>
          <a:p>
            <a:pPr algn="ctr"/>
            <a:endParaRPr lang="en-US" dirty="0"/>
          </a:p>
        </p:txBody>
      </p:sp>
      <p:sp>
        <p:nvSpPr>
          <p:cNvPr id="9" name="TextBox 8"/>
          <p:cNvSpPr txBox="1"/>
          <p:nvPr/>
        </p:nvSpPr>
        <p:spPr>
          <a:xfrm>
            <a:off x="3362649" y="4000500"/>
            <a:ext cx="2377575" cy="461665"/>
          </a:xfrm>
          <a:prstGeom prst="rect">
            <a:avLst/>
          </a:prstGeom>
          <a:noFill/>
        </p:spPr>
        <p:txBody>
          <a:bodyPr wrap="none">
            <a:prstTxWarp prst="textNoShape">
              <a:avLst/>
            </a:prstTxWarp>
            <a:spAutoFit/>
          </a:bodyPr>
          <a:lstStyle/>
          <a:p>
            <a:pPr algn="ctr"/>
            <a:r>
              <a:rPr lang="en-US" dirty="0">
                <a:solidFill>
                  <a:schemeClr val="bg1">
                    <a:lumMod val="50000"/>
                  </a:schemeClr>
                </a:solidFill>
              </a:rPr>
              <a:t>October 20</a:t>
            </a:r>
            <a:r>
              <a:rPr lang="en-US" baseline="30000" dirty="0">
                <a:solidFill>
                  <a:schemeClr val="bg1">
                    <a:lumMod val="50000"/>
                  </a:schemeClr>
                </a:solidFill>
              </a:rPr>
              <a:t>th</a:t>
            </a:r>
            <a:r>
              <a:rPr lang="en-US" dirty="0">
                <a:solidFill>
                  <a:schemeClr val="bg1">
                    <a:lumMod val="50000"/>
                  </a:schemeClr>
                </a:solidFill>
              </a:rPr>
              <a:t>, 2010</a:t>
            </a:r>
          </a:p>
        </p:txBody>
      </p:sp>
      <p:pic>
        <p:nvPicPr>
          <p:cNvPr id="11" name="Picture 10"/>
          <p:cNvPicPr>
            <a:picLocks noChangeAspect="1"/>
          </p:cNvPicPr>
          <p:nvPr/>
        </p:nvPicPr>
        <p:blipFill>
          <a:blip r:embed="rId2" cstate="screen"/>
          <a:stretch>
            <a:fillRect/>
          </a:stretch>
        </p:blipFill>
        <p:spPr>
          <a:xfrm>
            <a:off x="685800" y="457200"/>
            <a:ext cx="3594100" cy="1168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n 16"/>
          <p:cNvSpPr/>
          <p:nvPr/>
        </p:nvSpPr>
        <p:spPr bwMode="auto">
          <a:xfrm>
            <a:off x="3086100" y="4686300"/>
            <a:ext cx="2286000" cy="1371600"/>
          </a:xfrm>
          <a:prstGeom prst="can">
            <a:avLst/>
          </a:prstGeom>
          <a:solidFill>
            <a:schemeClr val="bg1">
              <a:lumMod val="85000"/>
            </a:schemeClr>
          </a:solidFill>
          <a:ln w="12700"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2" name="Title 1"/>
          <p:cNvSpPr>
            <a:spLocks noGrp="1"/>
          </p:cNvSpPr>
          <p:nvPr>
            <p:ph type="title"/>
          </p:nvPr>
        </p:nvSpPr>
        <p:spPr/>
        <p:txBody>
          <a:bodyPr/>
          <a:lstStyle/>
          <a:p>
            <a:r>
              <a:rPr lang="en-US" dirty="0"/>
              <a:t>Kurt's Suggestion</a:t>
            </a:r>
          </a:p>
        </p:txBody>
      </p:sp>
      <p:sp>
        <p:nvSpPr>
          <p:cNvPr id="3" name="Content Placeholder 2"/>
          <p:cNvSpPr>
            <a:spLocks noGrp="1"/>
          </p:cNvSpPr>
          <p:nvPr>
            <p:ph idx="1"/>
          </p:nvPr>
        </p:nvSpPr>
        <p:spPr>
          <a:xfrm>
            <a:off x="571500" y="5143500"/>
            <a:ext cx="8343900" cy="457200"/>
          </a:xfrm>
          <a:solidFill>
            <a:schemeClr val="bg1">
              <a:lumMod val="85000"/>
            </a:schemeClr>
          </a:solidFill>
          <a:ln w="38100">
            <a:solidFill>
              <a:schemeClr val="tx1"/>
            </a:solidFill>
          </a:ln>
        </p:spPr>
        <p:txBody>
          <a:bodyPr/>
          <a:lstStyle/>
          <a:p>
            <a:pPr algn="ctr">
              <a:buNone/>
            </a:pPr>
            <a:r>
              <a:rPr lang="en-US" sz="2800" b="1" dirty="0">
                <a:latin typeface="Courier New" pitchFamily="49" charset="0"/>
                <a:cs typeface="Courier New" pitchFamily="49" charset="0"/>
              </a:rPr>
              <a:t>store($collection, $file-name, $data)</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10</a:t>
            </a:fld>
            <a:endParaRPr lang="en-US" dirty="0"/>
          </a:p>
        </p:txBody>
      </p:sp>
      <p:sp>
        <p:nvSpPr>
          <p:cNvPr id="5" name="Footer Placeholder 4"/>
          <p:cNvSpPr>
            <a:spLocks noGrp="1"/>
          </p:cNvSpPr>
          <p:nvPr>
            <p:ph type="ftr" sz="quarter" idx="11"/>
          </p:nvPr>
        </p:nvSpPr>
        <p:spPr/>
        <p:txBody>
          <a:bodyPr/>
          <a:lstStyle/>
          <a:p>
            <a:pPr>
              <a:defRPr/>
            </a:pPr>
            <a:r>
              <a:rPr lang="en-US" dirty="0"/>
              <a:t>Copyright  2010 Dan McCreary &amp; Associates</a:t>
            </a:r>
          </a:p>
        </p:txBody>
      </p:sp>
      <p:sp>
        <p:nvSpPr>
          <p:cNvPr id="6" name="Rectangle 5"/>
          <p:cNvSpPr/>
          <p:nvPr/>
        </p:nvSpPr>
        <p:spPr bwMode="auto">
          <a:xfrm>
            <a:off x="6515100" y="2171700"/>
            <a:ext cx="1485900" cy="16002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dirty="0">
              <a:latin typeface="Arial Narrow" pitchFamily="34" charset="0"/>
            </a:endParaRPr>
          </a:p>
        </p:txBody>
      </p:sp>
      <p:sp>
        <p:nvSpPr>
          <p:cNvPr id="7" name="TextBox 6"/>
          <p:cNvSpPr txBox="1"/>
          <p:nvPr/>
        </p:nvSpPr>
        <p:spPr>
          <a:xfrm>
            <a:off x="6972300" y="3886200"/>
            <a:ext cx="1123064" cy="307777"/>
          </a:xfrm>
          <a:prstGeom prst="rect">
            <a:avLst/>
          </a:prstGeom>
          <a:noFill/>
        </p:spPr>
        <p:txBody>
          <a:bodyPr wrap="none" rtlCol="0">
            <a:spAutoFit/>
          </a:bodyPr>
          <a:lstStyle/>
          <a:p>
            <a:r>
              <a:rPr lang="en-US" sz="1400" dirty="0"/>
              <a:t>Web Browser</a:t>
            </a:r>
          </a:p>
        </p:txBody>
      </p:sp>
      <p:sp>
        <p:nvSpPr>
          <p:cNvPr id="8" name="TextBox 7"/>
          <p:cNvSpPr txBox="1"/>
          <p:nvPr/>
        </p:nvSpPr>
        <p:spPr>
          <a:xfrm>
            <a:off x="6858000" y="3086100"/>
            <a:ext cx="914400" cy="461665"/>
          </a:xfrm>
          <a:prstGeom prst="rect">
            <a:avLst/>
          </a:prstGeom>
          <a:solidFill>
            <a:schemeClr val="bg1"/>
          </a:solidFill>
          <a:ln w="28575">
            <a:noFill/>
          </a:ln>
          <a:scene3d>
            <a:camera prst="orthographicFront"/>
            <a:lightRig rig="threePt" dir="t"/>
          </a:scene3d>
          <a:sp3d>
            <a:bevelT/>
          </a:sp3d>
        </p:spPr>
        <p:txBody>
          <a:bodyPr wrap="square" rtlCol="0">
            <a:spAutoFit/>
          </a:bodyPr>
          <a:lstStyle/>
          <a:p>
            <a:pPr algn="ctr"/>
            <a:r>
              <a:rPr lang="en-US" dirty="0"/>
              <a:t>Save</a:t>
            </a:r>
          </a:p>
        </p:txBody>
      </p:sp>
      <p:sp>
        <p:nvSpPr>
          <p:cNvPr id="9" name="TextBox 8"/>
          <p:cNvSpPr txBox="1"/>
          <p:nvPr/>
        </p:nvSpPr>
        <p:spPr>
          <a:xfrm>
            <a:off x="6858000" y="2400300"/>
            <a:ext cx="903452" cy="307777"/>
          </a:xfrm>
          <a:prstGeom prst="rect">
            <a:avLst/>
          </a:prstGeom>
          <a:noFill/>
        </p:spPr>
        <p:txBody>
          <a:bodyPr wrap="none" rtlCol="0">
            <a:spAutoFit/>
          </a:bodyPr>
          <a:lstStyle/>
          <a:p>
            <a:r>
              <a:rPr lang="en-US" sz="1400" dirty="0"/>
              <a:t>Web Form</a:t>
            </a:r>
          </a:p>
        </p:txBody>
      </p:sp>
      <p:cxnSp>
        <p:nvCxnSpPr>
          <p:cNvPr id="11" name="Straight Arrow Connector 10"/>
          <p:cNvCxnSpPr>
            <a:stCxn id="8" idx="2"/>
          </p:cNvCxnSpPr>
          <p:nvPr/>
        </p:nvCxnSpPr>
        <p:spPr bwMode="auto">
          <a:xfrm rot="5400000">
            <a:off x="5831532" y="3659833"/>
            <a:ext cx="1595737" cy="1371600"/>
          </a:xfrm>
          <a:prstGeom prst="straightConnector1">
            <a:avLst/>
          </a:prstGeom>
          <a:solidFill>
            <a:srgbClr val="3399FF"/>
          </a:solidFill>
          <a:ln w="38100" cap="flat" cmpd="sng" algn="ctr">
            <a:solidFill>
              <a:schemeClr val="tx1"/>
            </a:solidFill>
            <a:prstDash val="solid"/>
            <a:round/>
            <a:headEnd type="none" w="med" len="med"/>
            <a:tailEnd type="arrow"/>
          </a:ln>
          <a:effectLst/>
        </p:spPr>
      </p:cxnSp>
      <p:pic>
        <p:nvPicPr>
          <p:cNvPr id="1026" name="Picture 2"/>
          <p:cNvPicPr>
            <a:picLocks noChangeAspect="1" noChangeArrowheads="1"/>
          </p:cNvPicPr>
          <p:nvPr/>
        </p:nvPicPr>
        <p:blipFill>
          <a:blip r:embed="rId2" cstate="screen"/>
          <a:srcRect/>
          <a:stretch>
            <a:fillRect/>
          </a:stretch>
        </p:blipFill>
        <p:spPr bwMode="auto">
          <a:xfrm>
            <a:off x="2514600" y="2857500"/>
            <a:ext cx="952500" cy="1247775"/>
          </a:xfrm>
          <a:prstGeom prst="rect">
            <a:avLst/>
          </a:prstGeom>
          <a:noFill/>
          <a:ln w="9525">
            <a:noFill/>
            <a:miter lim="800000"/>
            <a:headEnd/>
            <a:tailEnd/>
          </a:ln>
        </p:spPr>
      </p:pic>
      <p:sp>
        <p:nvSpPr>
          <p:cNvPr id="14" name="Oval Callout 13"/>
          <p:cNvSpPr/>
          <p:nvPr/>
        </p:nvSpPr>
        <p:spPr bwMode="auto">
          <a:xfrm>
            <a:off x="457200" y="1143000"/>
            <a:ext cx="2628900" cy="1485900"/>
          </a:xfrm>
          <a:prstGeom prst="wedgeEllipseCallout">
            <a:avLst>
              <a:gd name="adj1" fmla="val 31703"/>
              <a:gd name="adj2" fmla="val 66346"/>
            </a:avLst>
          </a:prstGeom>
          <a:solidFill>
            <a:srgbClr val="FFFF99"/>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itchFamily="34" charset="0"/>
              </a:rPr>
              <a:t>Use a</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Narrow" pitchFamily="34" charset="0"/>
              </a:rPr>
              <a:t>A Native XML</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itchFamily="34" charset="0"/>
              </a:rPr>
              <a:t>Database!</a:t>
            </a:r>
          </a:p>
        </p:txBody>
      </p:sp>
      <p:sp>
        <p:nvSpPr>
          <p:cNvPr id="15" name="TextBox 14"/>
          <p:cNvSpPr txBox="1"/>
          <p:nvPr/>
        </p:nvSpPr>
        <p:spPr>
          <a:xfrm>
            <a:off x="2286000" y="4114800"/>
            <a:ext cx="1462260" cy="461665"/>
          </a:xfrm>
          <a:prstGeom prst="rect">
            <a:avLst/>
          </a:prstGeom>
          <a:noFill/>
        </p:spPr>
        <p:txBody>
          <a:bodyPr wrap="none" rtlCol="0">
            <a:spAutoFit/>
          </a:bodyPr>
          <a:lstStyle/>
          <a:p>
            <a:r>
              <a:rPr lang="en-US" dirty="0"/>
              <a:t>Kurt Cagle</a:t>
            </a:r>
          </a:p>
        </p:txBody>
      </p:sp>
      <p:sp>
        <p:nvSpPr>
          <p:cNvPr id="19" name="TextBox 18"/>
          <p:cNvSpPr txBox="1"/>
          <p:nvPr/>
        </p:nvSpPr>
        <p:spPr>
          <a:xfrm>
            <a:off x="3886200" y="5600700"/>
            <a:ext cx="914400" cy="461665"/>
          </a:xfrm>
          <a:prstGeom prst="rect">
            <a:avLst/>
          </a:prstGeom>
          <a:noFill/>
        </p:spPr>
        <p:txBody>
          <a:bodyPr wrap="square" rtlCol="0">
            <a:spAutoFit/>
          </a:bodyPr>
          <a:lstStyle/>
          <a:p>
            <a:r>
              <a:rPr lang="en-US" dirty="0"/>
              <a:t>eXist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
            <a:ext cx="7772400" cy="800100"/>
          </a:xfrm>
        </p:spPr>
        <p:txBody>
          <a:bodyPr/>
          <a:lstStyle/>
          <a:p>
            <a:r>
              <a:rPr lang="en-US" dirty="0"/>
              <a:t>Using the Right Architecture</a:t>
            </a:r>
          </a:p>
        </p:txBody>
      </p:sp>
      <p:sp>
        <p:nvSpPr>
          <p:cNvPr id="4" name="TextBox 3"/>
          <p:cNvSpPr txBox="1"/>
          <p:nvPr/>
        </p:nvSpPr>
        <p:spPr>
          <a:xfrm>
            <a:off x="1085850" y="2857500"/>
            <a:ext cx="758542" cy="461665"/>
          </a:xfrm>
          <a:prstGeom prst="rect">
            <a:avLst/>
          </a:prstGeom>
          <a:noFill/>
        </p:spPr>
        <p:txBody>
          <a:bodyPr wrap="none" rtlCol="0">
            <a:spAutoFit/>
          </a:bodyPr>
          <a:lstStyle/>
          <a:p>
            <a:pPr algn="ctr"/>
            <a:r>
              <a:rPr lang="en-US" b="1" dirty="0"/>
              <a:t>Start</a:t>
            </a:r>
          </a:p>
        </p:txBody>
      </p:sp>
      <p:pic>
        <p:nvPicPr>
          <p:cNvPr id="2050" name="Picture 2"/>
          <p:cNvPicPr>
            <a:picLocks noChangeAspect="1" noChangeArrowheads="1"/>
          </p:cNvPicPr>
          <p:nvPr/>
        </p:nvPicPr>
        <p:blipFill>
          <a:blip r:embed="rId2" cstate="screen"/>
          <a:srcRect/>
          <a:stretch>
            <a:fillRect/>
          </a:stretch>
        </p:blipFill>
        <p:spPr bwMode="auto">
          <a:xfrm>
            <a:off x="6915150" y="2057400"/>
            <a:ext cx="952500" cy="952500"/>
          </a:xfrm>
          <a:prstGeom prst="rect">
            <a:avLst/>
          </a:prstGeom>
          <a:noFill/>
          <a:ln w="9525">
            <a:noFill/>
            <a:miter lim="800000"/>
            <a:headEnd/>
            <a:tailEnd/>
          </a:ln>
        </p:spPr>
      </p:pic>
      <p:cxnSp>
        <p:nvCxnSpPr>
          <p:cNvPr id="8" name="Straight Arrow Connector 7"/>
          <p:cNvCxnSpPr/>
          <p:nvPr/>
        </p:nvCxnSpPr>
        <p:spPr>
          <a:xfrm>
            <a:off x="1828800" y="2457450"/>
            <a:ext cx="5200650" cy="15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2"/>
          <p:cNvPicPr>
            <a:picLocks noChangeAspect="1" noChangeArrowheads="1"/>
          </p:cNvPicPr>
          <p:nvPr/>
        </p:nvPicPr>
        <p:blipFill>
          <a:blip r:embed="rId3" cstate="screen">
            <a:clrChange>
              <a:clrFrom>
                <a:srgbClr val="000000"/>
              </a:clrFrom>
              <a:clrTo>
                <a:srgbClr val="000000">
                  <a:alpha val="0"/>
                </a:srgbClr>
              </a:clrTo>
            </a:clrChange>
          </a:blip>
          <a:srcRect/>
          <a:stretch>
            <a:fillRect/>
          </a:stretch>
        </p:blipFill>
        <p:spPr bwMode="auto">
          <a:xfrm>
            <a:off x="1085850" y="2057400"/>
            <a:ext cx="800100" cy="800100"/>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5" name="TextBox 4"/>
          <p:cNvSpPr txBox="1"/>
          <p:nvPr/>
        </p:nvSpPr>
        <p:spPr>
          <a:xfrm>
            <a:off x="6915150" y="2743200"/>
            <a:ext cx="1028700" cy="461665"/>
          </a:xfrm>
          <a:prstGeom prst="rect">
            <a:avLst/>
          </a:prstGeom>
          <a:noFill/>
        </p:spPr>
        <p:txBody>
          <a:bodyPr wrap="square" rtlCol="0">
            <a:spAutoFit/>
          </a:bodyPr>
          <a:lstStyle/>
          <a:p>
            <a:pPr algn="ctr"/>
            <a:r>
              <a:rPr lang="en-US" b="1" dirty="0"/>
              <a:t>Finish</a:t>
            </a:r>
          </a:p>
        </p:txBody>
      </p:sp>
      <p:sp>
        <p:nvSpPr>
          <p:cNvPr id="24" name="TextBox 23"/>
          <p:cNvSpPr txBox="1"/>
          <p:nvPr/>
        </p:nvSpPr>
        <p:spPr>
          <a:xfrm>
            <a:off x="1714500" y="4229100"/>
            <a:ext cx="5562741" cy="830997"/>
          </a:xfrm>
          <a:prstGeom prst="rect">
            <a:avLst/>
          </a:prstGeom>
          <a:noFill/>
        </p:spPr>
        <p:txBody>
          <a:bodyPr wrap="none" rtlCol="0">
            <a:spAutoFit/>
          </a:bodyPr>
          <a:lstStyle/>
          <a:p>
            <a:r>
              <a:rPr lang="en-US" dirty="0"/>
              <a:t>Find ways to remove barriers to empowering</a:t>
            </a:r>
          </a:p>
          <a:p>
            <a:r>
              <a:rPr lang="en-US" dirty="0"/>
              <a:t>the non programmers on your team.</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Six "S"s of Metadata Registries</a:t>
            </a:r>
          </a:p>
        </p:txBody>
      </p:sp>
      <p:sp>
        <p:nvSpPr>
          <p:cNvPr id="6" name="Content Placeholder 5"/>
          <p:cNvSpPr>
            <a:spLocks noGrp="1"/>
          </p:cNvSpPr>
          <p:nvPr>
            <p:ph idx="1"/>
          </p:nvPr>
        </p:nvSpPr>
        <p:spPr/>
        <p:txBody>
          <a:bodyPr/>
          <a:lstStyle/>
          <a:p>
            <a:pPr marL="514350" indent="-514350">
              <a:buFont typeface="+mj-lt"/>
              <a:buAutoNum type="arabicPeriod"/>
            </a:pPr>
            <a:r>
              <a:rPr lang="en-US" sz="3600" b="1" dirty="0"/>
              <a:t>S</a:t>
            </a:r>
            <a:r>
              <a:rPr lang="en-US" sz="3600" dirty="0"/>
              <a:t>emantics</a:t>
            </a:r>
          </a:p>
          <a:p>
            <a:pPr marL="514350" indent="-514350">
              <a:buFont typeface="+mj-lt"/>
              <a:buAutoNum type="arabicPeriod"/>
            </a:pPr>
            <a:r>
              <a:rPr lang="en-US" sz="3600" b="1" dirty="0"/>
              <a:t>S</a:t>
            </a:r>
            <a:r>
              <a:rPr lang="en-US" sz="3600" dirty="0"/>
              <a:t>earch</a:t>
            </a:r>
          </a:p>
          <a:p>
            <a:pPr marL="514350" indent="-514350">
              <a:buFont typeface="+mj-lt"/>
              <a:buAutoNum type="arabicPeriod"/>
            </a:pPr>
            <a:r>
              <a:rPr lang="en-US" sz="3600" b="1" dirty="0"/>
              <a:t>S</a:t>
            </a:r>
            <a:r>
              <a:rPr lang="en-US" sz="3600" dirty="0"/>
              <a:t>tandards</a:t>
            </a:r>
          </a:p>
          <a:p>
            <a:pPr marL="514350" indent="-514350">
              <a:buFont typeface="+mj-lt"/>
              <a:buAutoNum type="arabicPeriod"/>
            </a:pPr>
            <a:r>
              <a:rPr lang="en-US" sz="3600" b="1" dirty="0"/>
              <a:t>S</a:t>
            </a:r>
            <a:r>
              <a:rPr lang="en-US" sz="3600" dirty="0"/>
              <a:t>ervices</a:t>
            </a:r>
          </a:p>
          <a:p>
            <a:pPr marL="514350" indent="-514350">
              <a:buFont typeface="+mj-lt"/>
              <a:buAutoNum type="arabicPeriod"/>
            </a:pPr>
            <a:r>
              <a:rPr lang="en-US" sz="3600" b="1" dirty="0"/>
              <a:t>S</a:t>
            </a:r>
            <a:r>
              <a:rPr lang="en-US" sz="3600" dirty="0"/>
              <a:t>olutions that are Customized</a:t>
            </a:r>
          </a:p>
          <a:p>
            <a:pPr marL="514350" indent="-514350">
              <a:buFont typeface="+mj-lt"/>
              <a:buAutoNum type="arabicPeriod"/>
            </a:pPr>
            <a:r>
              <a:rPr lang="en-US" sz="3600" b="1" dirty="0"/>
              <a:t>S</a:t>
            </a:r>
            <a:r>
              <a:rPr lang="en-US" sz="3600" dirty="0"/>
              <a:t>uper - BA</a:t>
            </a:r>
          </a:p>
        </p:txBody>
      </p:sp>
      <p:sp>
        <p:nvSpPr>
          <p:cNvPr id="3" name="Slide Number Placeholder 2"/>
          <p:cNvSpPr>
            <a:spLocks noGrp="1"/>
          </p:cNvSpPr>
          <p:nvPr>
            <p:ph type="sldNum" sz="quarter" idx="10"/>
          </p:nvPr>
        </p:nvSpPr>
        <p:spPr/>
        <p:txBody>
          <a:bodyPr/>
          <a:lstStyle/>
          <a:p>
            <a:pPr>
              <a:defRPr/>
            </a:pPr>
            <a:fld id="{F798B074-17C8-9B4B-AB31-716511C0D839}" type="slidenum">
              <a:rPr lang="en-US" smtClean="0"/>
              <a:pPr>
                <a:defRPr/>
              </a:pPr>
              <a:t>101</a:t>
            </a:fld>
            <a:endParaRPr lang="en-US" dirty="0"/>
          </a:p>
        </p:txBody>
      </p:sp>
      <p:sp>
        <p:nvSpPr>
          <p:cNvPr id="4" name="Footer Placeholder 3"/>
          <p:cNvSpPr>
            <a:spLocks noGrp="1"/>
          </p:cNvSpPr>
          <p:nvPr>
            <p:ph type="ftr" sz="quarter" idx="11"/>
          </p:nvPr>
        </p:nvSpPr>
        <p:spPr/>
        <p:txBody>
          <a:bodyPr/>
          <a:lstStyle/>
          <a:p>
            <a:pPr>
              <a:defRPr/>
            </a:pPr>
            <a:r>
              <a:rPr lang="en-US"/>
              <a:t>Copyright  2010 Dan McCreary &amp; Associates</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4294967295"/>
          </p:nvPr>
        </p:nvSpPr>
        <p:spPr>
          <a:xfrm>
            <a:off x="6858000" y="6381750"/>
            <a:ext cx="2133600" cy="476250"/>
          </a:xfrm>
          <a:prstGeom prst="rect">
            <a:avLst/>
          </a:prstGeom>
        </p:spPr>
        <p:txBody>
          <a:bodyPr/>
          <a:lstStyle/>
          <a:p>
            <a:pPr algn="r"/>
            <a:fld id="{9C3D1D0E-6BE9-4432-9A98-F76854E39672}" type="slidenum">
              <a:rPr lang="en-US" sz="1200"/>
              <a:pPr algn="r"/>
              <a:t>102</a:t>
            </a:fld>
            <a:endParaRPr lang="en-US" sz="1200"/>
          </a:p>
        </p:txBody>
      </p:sp>
      <p:sp>
        <p:nvSpPr>
          <p:cNvPr id="54274" name="Rectangle 2"/>
          <p:cNvSpPr>
            <a:spLocks noGrp="1" noChangeArrowheads="1"/>
          </p:cNvSpPr>
          <p:nvPr>
            <p:ph type="title"/>
          </p:nvPr>
        </p:nvSpPr>
        <p:spPr/>
        <p:txBody>
          <a:bodyPr/>
          <a:lstStyle/>
          <a:p>
            <a:r>
              <a:rPr lang="en-US"/>
              <a:t>If You Give a Kid a Hammer…</a:t>
            </a:r>
          </a:p>
        </p:txBody>
      </p:sp>
      <p:sp>
        <p:nvSpPr>
          <p:cNvPr id="54275" name="Rectangle 3"/>
          <p:cNvSpPr>
            <a:spLocks noGrp="1" noChangeArrowheads="1"/>
          </p:cNvSpPr>
          <p:nvPr>
            <p:ph type="body" idx="1"/>
          </p:nvPr>
        </p:nvSpPr>
        <p:spPr>
          <a:xfrm>
            <a:off x="2438400" y="1981200"/>
            <a:ext cx="6248400" cy="3382963"/>
          </a:xfrm>
        </p:spPr>
        <p:txBody>
          <a:bodyPr/>
          <a:lstStyle/>
          <a:p>
            <a:pPr>
              <a:lnSpc>
                <a:spcPct val="90000"/>
              </a:lnSpc>
            </a:pPr>
            <a:r>
              <a:rPr lang="en-US" dirty="0"/>
              <a:t>People solve problems using  familiar tools </a:t>
            </a:r>
          </a:p>
          <a:p>
            <a:pPr>
              <a:lnSpc>
                <a:spcPct val="90000"/>
              </a:lnSpc>
            </a:pPr>
            <a:r>
              <a:rPr lang="en-US" dirty="0"/>
              <a:t>People develop specific </a:t>
            </a:r>
            <a:r>
              <a:rPr lang="en-US" i="1" dirty="0"/>
              <a:t>Cognitive Styles</a:t>
            </a:r>
            <a:r>
              <a:rPr lang="en-US" dirty="0"/>
              <a:t>* based on  training and experience</a:t>
            </a:r>
          </a:p>
          <a:p>
            <a:pPr>
              <a:lnSpc>
                <a:spcPct val="90000"/>
              </a:lnSpc>
            </a:pPr>
            <a:r>
              <a:rPr lang="en-US" dirty="0"/>
              <a:t>What are we teaching the next generation of developers?</a:t>
            </a:r>
          </a:p>
        </p:txBody>
      </p:sp>
      <p:pic>
        <p:nvPicPr>
          <p:cNvPr id="54277" name="Picture 5" descr="kid-hammer"/>
          <p:cNvPicPr>
            <a:picLocks noChangeAspect="1" noChangeArrowheads="1"/>
          </p:cNvPicPr>
          <p:nvPr/>
        </p:nvPicPr>
        <p:blipFill>
          <a:blip r:embed="rId3" cstate="screen"/>
          <a:srcRect/>
          <a:stretch>
            <a:fillRect/>
          </a:stretch>
        </p:blipFill>
        <p:spPr bwMode="auto">
          <a:xfrm>
            <a:off x="457200" y="1828800"/>
            <a:ext cx="1520825" cy="1703388"/>
          </a:xfrm>
          <a:prstGeom prst="rect">
            <a:avLst/>
          </a:prstGeom>
          <a:noFill/>
        </p:spPr>
      </p:pic>
      <p:sp>
        <p:nvSpPr>
          <p:cNvPr id="54278" name="Text Box 6"/>
          <p:cNvSpPr txBox="1">
            <a:spLocks noChangeArrowheads="1"/>
          </p:cNvSpPr>
          <p:nvPr/>
        </p:nvSpPr>
        <p:spPr bwMode="auto">
          <a:xfrm>
            <a:off x="1714500" y="5715000"/>
            <a:ext cx="6867970" cy="400110"/>
          </a:xfrm>
          <a:prstGeom prst="rect">
            <a:avLst/>
          </a:prstGeom>
          <a:noFill/>
          <a:ln w="57150">
            <a:noFill/>
            <a:miter lim="800000"/>
            <a:headEnd/>
            <a:tailEnd/>
          </a:ln>
          <a:effectLst/>
        </p:spPr>
        <p:txBody>
          <a:bodyPr wrap="none">
            <a:spAutoFit/>
          </a:bodyPr>
          <a:lstStyle/>
          <a:p>
            <a:pPr algn="r"/>
            <a:r>
              <a:rPr lang="en-US" sz="2000" dirty="0"/>
              <a:t>* Source: Shoshana </a:t>
            </a:r>
            <a:r>
              <a:rPr lang="en-US" sz="2000" dirty="0" err="1"/>
              <a:t>Zuboff</a:t>
            </a:r>
            <a:r>
              <a:rPr lang="en-US" sz="2000" dirty="0"/>
              <a:t>: In the Age of the Smart Machine (1988)</a:t>
            </a:r>
          </a:p>
        </p:txBody>
      </p:sp>
      <p:sp>
        <p:nvSpPr>
          <p:cNvPr id="54279" name="Text Box 7"/>
          <p:cNvSpPr txBox="1">
            <a:spLocks noChangeArrowheads="1"/>
          </p:cNvSpPr>
          <p:nvPr/>
        </p:nvSpPr>
        <p:spPr bwMode="auto">
          <a:xfrm>
            <a:off x="3352800" y="1295400"/>
            <a:ext cx="5513388" cy="579438"/>
          </a:xfrm>
          <a:prstGeom prst="rect">
            <a:avLst/>
          </a:prstGeom>
          <a:noFill/>
          <a:ln w="57150">
            <a:noFill/>
            <a:miter lim="800000"/>
            <a:headEnd/>
            <a:tailEnd/>
          </a:ln>
          <a:effectLst/>
        </p:spPr>
        <p:txBody>
          <a:bodyPr wrap="none">
            <a:spAutoFit/>
          </a:bodyPr>
          <a:lstStyle/>
          <a:p>
            <a:r>
              <a:rPr lang="en-US" sz="3200"/>
              <a:t>…the whole world becomes a nail</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dirty="0"/>
              <a:t>References</a:t>
            </a:r>
          </a:p>
        </p:txBody>
      </p:sp>
      <p:sp>
        <p:nvSpPr>
          <p:cNvPr id="59396" name="Slide Number Placeholder 3"/>
          <p:cNvSpPr>
            <a:spLocks noGrp="1"/>
          </p:cNvSpPr>
          <p:nvPr>
            <p:ph type="sldNum" sz="quarter" idx="10"/>
          </p:nvPr>
        </p:nvSpPr>
        <p:spPr>
          <a:noFill/>
        </p:spPr>
        <p:txBody>
          <a:bodyPr/>
          <a:lstStyle/>
          <a:p>
            <a:fld id="{E93E1D44-57D3-7640-ACEE-5B668340E37D}" type="slidenum">
              <a:rPr lang="en-US"/>
              <a:pPr/>
              <a:t>103</a:t>
            </a:fld>
            <a:endParaRPr lang="en-US" dirty="0"/>
          </a:p>
        </p:txBody>
      </p:sp>
      <p:sp>
        <p:nvSpPr>
          <p:cNvPr id="59397" name="TextBox 4"/>
          <p:cNvSpPr txBox="1">
            <a:spLocks noChangeArrowheads="1"/>
          </p:cNvSpPr>
          <p:nvPr/>
        </p:nvSpPr>
        <p:spPr bwMode="auto">
          <a:xfrm>
            <a:off x="2400300" y="5715000"/>
            <a:ext cx="4571060" cy="646331"/>
          </a:xfrm>
          <a:prstGeom prst="rect">
            <a:avLst/>
          </a:prstGeom>
          <a:noFill/>
          <a:ln w="9525">
            <a:noFill/>
            <a:miter lim="800000"/>
            <a:headEnd/>
            <a:tailEnd/>
          </a:ln>
        </p:spPr>
        <p:txBody>
          <a:bodyPr wrap="none">
            <a:prstTxWarp prst="textNoShape">
              <a:avLst/>
            </a:prstTxWarp>
            <a:spAutoFit/>
          </a:bodyPr>
          <a:lstStyle/>
          <a:p>
            <a:r>
              <a:rPr lang="en-US" sz="1800" b="0" dirty="0"/>
              <a:t>Send e-mail to dan@danmccreary.com for extended</a:t>
            </a:r>
          </a:p>
          <a:p>
            <a:r>
              <a:rPr lang="en-US" sz="1800" b="0" dirty="0"/>
              <a:t>list of "getting started" resources.</a:t>
            </a:r>
          </a:p>
        </p:txBody>
      </p:sp>
      <p:pic>
        <p:nvPicPr>
          <p:cNvPr id="6" name="Picture 5" descr="XQuery">
            <a:hlinkClick r:id="rId2"/>
          </p:cNvPr>
          <p:cNvPicPr>
            <a:picLocks noChangeAspect="1" noChangeArrowheads="1"/>
          </p:cNvPicPr>
          <p:nvPr/>
        </p:nvPicPr>
        <p:blipFill>
          <a:blip r:embed="rId3" cstate="screen"/>
          <a:srcRect/>
          <a:stretch>
            <a:fillRect/>
          </a:stretch>
        </p:blipFill>
        <p:spPr bwMode="auto">
          <a:xfrm>
            <a:off x="5943600" y="1143000"/>
            <a:ext cx="1123950" cy="1524000"/>
          </a:xfrm>
          <a:prstGeom prst="rect">
            <a:avLst/>
          </a:prstGeom>
          <a:noFill/>
          <a:ln w="19050">
            <a:solidFill>
              <a:schemeClr val="tx1"/>
            </a:solidFill>
          </a:ln>
        </p:spPr>
      </p:pic>
      <p:pic>
        <p:nvPicPr>
          <p:cNvPr id="7" name="Picture 7" descr="XForms Essentials">
            <a:hlinkClick r:id="rId4"/>
          </p:cNvPr>
          <p:cNvPicPr>
            <a:picLocks noChangeAspect="1" noChangeArrowheads="1"/>
          </p:cNvPicPr>
          <p:nvPr/>
        </p:nvPicPr>
        <p:blipFill>
          <a:blip r:embed="rId5" cstate="screen"/>
          <a:srcRect/>
          <a:stretch>
            <a:fillRect/>
          </a:stretch>
        </p:blipFill>
        <p:spPr bwMode="auto">
          <a:xfrm>
            <a:off x="1266825" y="1028700"/>
            <a:ext cx="1028700" cy="1752600"/>
          </a:xfrm>
          <a:prstGeom prst="rect">
            <a:avLst/>
          </a:prstGeom>
          <a:noFill/>
          <a:ln w="19050">
            <a:solidFill>
              <a:schemeClr val="tx1"/>
            </a:solidFill>
          </a:ln>
        </p:spPr>
      </p:pic>
      <p:pic>
        <p:nvPicPr>
          <p:cNvPr id="8" name="Picture 9" descr="Wikibooks"/>
          <p:cNvPicPr>
            <a:picLocks noChangeAspect="1" noChangeArrowheads="1"/>
          </p:cNvPicPr>
          <p:nvPr/>
        </p:nvPicPr>
        <p:blipFill>
          <a:blip r:embed="rId6" cstate="screen"/>
          <a:srcRect/>
          <a:stretch>
            <a:fillRect/>
          </a:stretch>
        </p:blipFill>
        <p:spPr bwMode="auto">
          <a:xfrm>
            <a:off x="2286000" y="3429000"/>
            <a:ext cx="1333500" cy="1333500"/>
          </a:xfrm>
          <a:prstGeom prst="rect">
            <a:avLst/>
          </a:prstGeom>
          <a:noFill/>
        </p:spPr>
      </p:pic>
      <p:sp>
        <p:nvSpPr>
          <p:cNvPr id="9" name="Text Box 10"/>
          <p:cNvSpPr txBox="1">
            <a:spLocks noChangeArrowheads="1"/>
          </p:cNvSpPr>
          <p:nvPr/>
        </p:nvSpPr>
        <p:spPr bwMode="auto">
          <a:xfrm>
            <a:off x="4114800" y="3314700"/>
            <a:ext cx="1714500" cy="1569660"/>
          </a:xfrm>
          <a:prstGeom prst="rect">
            <a:avLst/>
          </a:prstGeom>
          <a:noFill/>
          <a:ln w="9525" algn="ctr">
            <a:noFill/>
            <a:miter lim="800000"/>
            <a:headEnd/>
            <a:tailEnd/>
          </a:ln>
          <a:effectLst/>
        </p:spPr>
        <p:txBody>
          <a:bodyPr wrap="square">
            <a:spAutoFit/>
          </a:bodyPr>
          <a:lstStyle/>
          <a:p>
            <a:pPr marL="742950" indent="-742950" eaLnBrk="0" hangingPunct="0">
              <a:spcBef>
                <a:spcPct val="50000"/>
              </a:spcBef>
            </a:pPr>
            <a:r>
              <a:rPr lang="en-US" dirty="0">
                <a:latin typeface="Stone Sans ITC TT" pitchFamily="2" charset="0"/>
              </a:rPr>
              <a:t>XForms</a:t>
            </a:r>
          </a:p>
          <a:p>
            <a:pPr marL="742950" indent="-742950" eaLnBrk="0" hangingPunct="0">
              <a:spcBef>
                <a:spcPct val="50000"/>
              </a:spcBef>
            </a:pPr>
            <a:r>
              <a:rPr lang="en-US" dirty="0">
                <a:latin typeface="Stone Sans ITC TT" pitchFamily="2" charset="0"/>
              </a:rPr>
              <a:t>XQuery</a:t>
            </a:r>
          </a:p>
          <a:p>
            <a:pPr marL="742950" indent="-742950" eaLnBrk="0" hangingPunct="0">
              <a:spcBef>
                <a:spcPct val="50000"/>
              </a:spcBef>
            </a:pPr>
            <a:r>
              <a:rPr lang="en-US" dirty="0">
                <a:latin typeface="Stone Sans ITC TT" pitchFamily="2" charset="0"/>
              </a:rPr>
              <a:t>XRX</a:t>
            </a:r>
          </a:p>
        </p:txBody>
      </p:sp>
      <p:pic>
        <p:nvPicPr>
          <p:cNvPr id="8194" name="Picture 2"/>
          <p:cNvPicPr>
            <a:picLocks noChangeAspect="1" noChangeArrowheads="1"/>
          </p:cNvPicPr>
          <p:nvPr/>
        </p:nvPicPr>
        <p:blipFill>
          <a:blip r:embed="rId7" cstate="screen"/>
          <a:srcRect/>
          <a:stretch>
            <a:fillRect/>
          </a:stretch>
        </p:blipFill>
        <p:spPr bwMode="auto">
          <a:xfrm>
            <a:off x="3657600" y="1143000"/>
            <a:ext cx="1269934" cy="1709738"/>
          </a:xfrm>
          <a:prstGeom prst="rect">
            <a:avLst/>
          </a:prstGeom>
          <a:noFill/>
          <a:ln w="19050">
            <a:solidFill>
              <a:schemeClr val="tx1"/>
            </a:solidFill>
            <a:miter lim="800000"/>
            <a:headEnd/>
            <a:tailEnd/>
          </a:ln>
        </p:spPr>
      </p:pic>
      <p:pic>
        <p:nvPicPr>
          <p:cNvPr id="8195" name="Picture 3"/>
          <p:cNvPicPr>
            <a:picLocks noChangeAspect="1" noChangeArrowheads="1"/>
          </p:cNvPicPr>
          <p:nvPr/>
        </p:nvPicPr>
        <p:blipFill>
          <a:blip r:embed="rId8" cstate="screen"/>
          <a:srcRect/>
          <a:stretch>
            <a:fillRect/>
          </a:stretch>
        </p:blipFill>
        <p:spPr bwMode="auto">
          <a:xfrm>
            <a:off x="5829300" y="2971800"/>
            <a:ext cx="1375036" cy="1828800"/>
          </a:xfrm>
          <a:prstGeom prst="rect">
            <a:avLst/>
          </a:prstGeom>
          <a:noFill/>
          <a:ln w="9525">
            <a:noFill/>
            <a:miter lim="800000"/>
            <a:headEnd/>
            <a:tailEnd/>
          </a:ln>
        </p:spPr>
      </p:pic>
      <p:sp>
        <p:nvSpPr>
          <p:cNvPr id="12" name="TextBox 11"/>
          <p:cNvSpPr txBox="1"/>
          <p:nvPr/>
        </p:nvSpPr>
        <p:spPr>
          <a:xfrm>
            <a:off x="685800" y="5029200"/>
            <a:ext cx="3408754" cy="461665"/>
          </a:xfrm>
          <a:prstGeom prst="rect">
            <a:avLst/>
          </a:prstGeom>
          <a:noFill/>
        </p:spPr>
        <p:txBody>
          <a:bodyPr wrap="none" rtlCol="0">
            <a:spAutoFit/>
          </a:bodyPr>
          <a:lstStyle/>
          <a:p>
            <a:r>
              <a:rPr lang="en-US" dirty="0"/>
              <a:t>A Beginner's Guide to XRX</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2"/>
          <p:cNvSpPr>
            <a:spLocks noGrp="1"/>
          </p:cNvSpPr>
          <p:nvPr>
            <p:ph type="dt" sz="quarter" idx="4294967295"/>
          </p:nvPr>
        </p:nvSpPr>
        <p:spPr bwMode="auto">
          <a:xfrm>
            <a:off x="685800" y="6248400"/>
            <a:ext cx="1905000" cy="457200"/>
          </a:xfrm>
          <a:prstGeom prst="rect">
            <a:avLst/>
          </a:prstGeom>
          <a:noFill/>
          <a:ln>
            <a:miter lim="800000"/>
            <a:headEnd/>
            <a:tailEnd/>
          </a:ln>
        </p:spPr>
        <p:txBody>
          <a:bodyPr>
            <a:prstTxWarp prst="textNoShape">
              <a:avLst/>
            </a:prstTxWarp>
          </a:bodyPr>
          <a:lstStyle/>
          <a:p>
            <a:r>
              <a:rPr lang="en-US" dirty="0"/>
              <a:t> </a:t>
            </a:r>
          </a:p>
        </p:txBody>
      </p:sp>
      <p:sp>
        <p:nvSpPr>
          <p:cNvPr id="60419" name="Slide Number Placeholder 4"/>
          <p:cNvSpPr>
            <a:spLocks noGrp="1"/>
          </p:cNvSpPr>
          <p:nvPr>
            <p:ph type="sldNum" sz="quarter" idx="10"/>
          </p:nvPr>
        </p:nvSpPr>
        <p:spPr>
          <a:noFill/>
        </p:spPr>
        <p:txBody>
          <a:bodyPr/>
          <a:lstStyle/>
          <a:p>
            <a:fld id="{B1E32CF1-165E-964D-9F10-44F953077D50}" type="slidenum">
              <a:rPr lang="en-US"/>
              <a:pPr/>
              <a:t>104</a:t>
            </a:fld>
            <a:endParaRPr lang="en-US" dirty="0"/>
          </a:p>
        </p:txBody>
      </p:sp>
      <p:sp>
        <p:nvSpPr>
          <p:cNvPr id="60420" name="Rectangle 2"/>
          <p:cNvSpPr>
            <a:spLocks noGrp="1" noChangeArrowheads="1"/>
          </p:cNvSpPr>
          <p:nvPr>
            <p:ph type="title"/>
          </p:nvPr>
        </p:nvSpPr>
        <p:spPr/>
        <p:txBody>
          <a:bodyPr/>
          <a:lstStyle/>
          <a:p>
            <a:pPr eaLnBrk="1" hangingPunct="1"/>
            <a:r>
              <a:rPr lang="en-US" dirty="0"/>
              <a:t>Questions?</a:t>
            </a:r>
          </a:p>
        </p:txBody>
      </p:sp>
      <p:sp>
        <p:nvSpPr>
          <p:cNvPr id="60421" name="Rectangle 3"/>
          <p:cNvSpPr>
            <a:spLocks noChangeArrowheads="1"/>
          </p:cNvSpPr>
          <p:nvPr/>
        </p:nvSpPr>
        <p:spPr bwMode="auto">
          <a:xfrm>
            <a:off x="1028700" y="1714500"/>
            <a:ext cx="3581400" cy="1981200"/>
          </a:xfrm>
          <a:prstGeom prst="rect">
            <a:avLst/>
          </a:prstGeom>
          <a:noFill/>
          <a:ln w="9525">
            <a:noFill/>
            <a:miter lim="800000"/>
            <a:headEnd/>
            <a:tailEnd/>
          </a:ln>
        </p:spPr>
        <p:txBody>
          <a:bodyPr>
            <a:prstTxWarp prst="textNoShape">
              <a:avLst/>
            </a:prstTxWarp>
          </a:bodyPr>
          <a:lstStyle/>
          <a:p>
            <a:pPr>
              <a:lnSpc>
                <a:spcPct val="80000"/>
              </a:lnSpc>
              <a:spcBef>
                <a:spcPct val="20000"/>
              </a:spcBef>
            </a:pPr>
            <a:r>
              <a:rPr lang="en-US" sz="2000" b="0" dirty="0">
                <a:latin typeface="Arial" charset="0"/>
              </a:rPr>
              <a:t>Dan McCreary</a:t>
            </a:r>
          </a:p>
          <a:p>
            <a:pPr>
              <a:lnSpc>
                <a:spcPct val="80000"/>
              </a:lnSpc>
              <a:spcBef>
                <a:spcPct val="20000"/>
              </a:spcBef>
            </a:pPr>
            <a:r>
              <a:rPr lang="en-US" sz="2000" b="0" dirty="0">
                <a:latin typeface="Arial" charset="0"/>
              </a:rPr>
              <a:t>President</a:t>
            </a:r>
          </a:p>
          <a:p>
            <a:pPr>
              <a:lnSpc>
                <a:spcPct val="80000"/>
              </a:lnSpc>
              <a:spcBef>
                <a:spcPct val="20000"/>
              </a:spcBef>
            </a:pPr>
            <a:r>
              <a:rPr lang="en-US" sz="2000" b="0" dirty="0">
                <a:latin typeface="Arial" charset="0"/>
              </a:rPr>
              <a:t>Dan McCreary &amp; Associates</a:t>
            </a:r>
          </a:p>
          <a:p>
            <a:pPr>
              <a:lnSpc>
                <a:spcPct val="80000"/>
              </a:lnSpc>
              <a:spcBef>
                <a:spcPct val="20000"/>
              </a:spcBef>
            </a:pPr>
            <a:r>
              <a:rPr lang="en-US" sz="2000" b="0" dirty="0">
                <a:latin typeface="Arial" charset="0"/>
              </a:rPr>
              <a:t>dan@danmccreary.com</a:t>
            </a:r>
          </a:p>
          <a:p>
            <a:pPr>
              <a:lnSpc>
                <a:spcPct val="80000"/>
              </a:lnSpc>
              <a:spcBef>
                <a:spcPct val="20000"/>
              </a:spcBef>
            </a:pPr>
            <a:r>
              <a:rPr lang="en-US" sz="2000" b="0" dirty="0">
                <a:latin typeface="Arial" charset="0"/>
              </a:rPr>
              <a:t>(952) 931-9198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
            <a:ext cx="7772400" cy="800100"/>
          </a:xfrm>
        </p:spPr>
        <p:txBody>
          <a:bodyPr/>
          <a:lstStyle/>
          <a:p>
            <a:r>
              <a:rPr lang="en-US" dirty="0"/>
              <a:t>Zero Translation</a:t>
            </a:r>
          </a:p>
        </p:txBody>
      </p:sp>
      <p:sp>
        <p:nvSpPr>
          <p:cNvPr id="3" name="Content Placeholder 2"/>
          <p:cNvSpPr>
            <a:spLocks noGrp="1"/>
          </p:cNvSpPr>
          <p:nvPr>
            <p:ph idx="1"/>
          </p:nvPr>
        </p:nvSpPr>
        <p:spPr>
          <a:xfrm>
            <a:off x="800100" y="3429000"/>
            <a:ext cx="7772400" cy="2400300"/>
          </a:xfrm>
        </p:spPr>
        <p:txBody>
          <a:bodyPr/>
          <a:lstStyle/>
          <a:p>
            <a:r>
              <a:rPr lang="en-US" sz="2400" dirty="0"/>
              <a:t>XML lives in the web browser (</a:t>
            </a:r>
            <a:r>
              <a:rPr lang="en-US" sz="2400" b="1" dirty="0"/>
              <a:t>X</a:t>
            </a:r>
            <a:r>
              <a:rPr lang="en-US" sz="2400" dirty="0"/>
              <a:t>Forms)</a:t>
            </a:r>
          </a:p>
          <a:p>
            <a:r>
              <a:rPr lang="en-US" sz="2400" b="1" dirty="0"/>
              <a:t>R</a:t>
            </a:r>
            <a:r>
              <a:rPr lang="en-US" sz="2400" dirty="0"/>
              <a:t>EST interfaces</a:t>
            </a:r>
          </a:p>
          <a:p>
            <a:r>
              <a:rPr lang="en-US" sz="2400" dirty="0"/>
              <a:t>XML in the database (Native XML, </a:t>
            </a:r>
            <a:r>
              <a:rPr lang="en-US" sz="2400" b="1" dirty="0"/>
              <a:t>X</a:t>
            </a:r>
            <a:r>
              <a:rPr lang="en-US" sz="2400" dirty="0"/>
              <a:t>Query)</a:t>
            </a:r>
          </a:p>
          <a:p>
            <a:r>
              <a:rPr lang="en-US" sz="2400" b="1" dirty="0"/>
              <a:t>XRX</a:t>
            </a:r>
            <a:r>
              <a:rPr lang="en-US" sz="2400" dirty="0"/>
              <a:t> Web Application Architecture</a:t>
            </a:r>
          </a:p>
          <a:p>
            <a:r>
              <a:rPr lang="en-US" sz="2400" dirty="0"/>
              <a:t>No translation!</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11</a:t>
            </a:fld>
            <a:endParaRPr lang="en-US" dirty="0"/>
          </a:p>
        </p:txBody>
      </p:sp>
      <p:sp>
        <p:nvSpPr>
          <p:cNvPr id="5" name="Footer Placeholder 4"/>
          <p:cNvSpPr>
            <a:spLocks noGrp="1"/>
          </p:cNvSpPr>
          <p:nvPr>
            <p:ph type="ftr" sz="quarter" idx="11"/>
          </p:nvPr>
        </p:nvSpPr>
        <p:spPr/>
        <p:txBody>
          <a:bodyPr/>
          <a:lstStyle/>
          <a:p>
            <a:pPr>
              <a:defRPr/>
            </a:pPr>
            <a:r>
              <a:rPr lang="en-US" dirty="0"/>
              <a:t>Copyright  2010 Dan McCreary &amp; Associates</a:t>
            </a:r>
          </a:p>
        </p:txBody>
      </p:sp>
      <p:sp>
        <p:nvSpPr>
          <p:cNvPr id="6" name="Rectangle 5"/>
          <p:cNvSpPr/>
          <p:nvPr/>
        </p:nvSpPr>
        <p:spPr bwMode="auto">
          <a:xfrm>
            <a:off x="1485900" y="1257300"/>
            <a:ext cx="1600200" cy="13716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dirty="0">
              <a:latin typeface="Arial Narrow" pitchFamily="34" charset="0"/>
            </a:endParaRPr>
          </a:p>
        </p:txBody>
      </p:sp>
      <p:sp>
        <p:nvSpPr>
          <p:cNvPr id="7" name="Can 6"/>
          <p:cNvSpPr/>
          <p:nvPr/>
        </p:nvSpPr>
        <p:spPr bwMode="auto">
          <a:xfrm>
            <a:off x="6057900" y="1257300"/>
            <a:ext cx="1600200" cy="1257300"/>
          </a:xfrm>
          <a:prstGeom prst="can">
            <a:avLst>
              <a:gd name="adj" fmla="val 16667"/>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pic>
        <p:nvPicPr>
          <p:cNvPr id="8" name="Picture 7"/>
          <p:cNvPicPr>
            <a:picLocks noChangeAspect="1"/>
          </p:cNvPicPr>
          <p:nvPr/>
        </p:nvPicPr>
        <p:blipFill>
          <a:blip r:embed="rId2" cstate="screen"/>
          <a:stretch>
            <a:fillRect/>
          </a:stretch>
        </p:blipFill>
        <p:spPr>
          <a:xfrm>
            <a:off x="1828800" y="1600200"/>
            <a:ext cx="914400" cy="358140"/>
          </a:xfrm>
          <a:prstGeom prst="rect">
            <a:avLst/>
          </a:prstGeom>
        </p:spPr>
      </p:pic>
      <p:pic>
        <p:nvPicPr>
          <p:cNvPr id="9" name="Picture 8"/>
          <p:cNvPicPr>
            <a:picLocks noChangeAspect="1"/>
          </p:cNvPicPr>
          <p:nvPr/>
        </p:nvPicPr>
        <p:blipFill>
          <a:blip r:embed="rId2" cstate="screen"/>
          <a:stretch>
            <a:fillRect/>
          </a:stretch>
        </p:blipFill>
        <p:spPr>
          <a:xfrm>
            <a:off x="6400800" y="1600200"/>
            <a:ext cx="914400" cy="358140"/>
          </a:xfrm>
          <a:prstGeom prst="rect">
            <a:avLst/>
          </a:prstGeom>
        </p:spPr>
      </p:pic>
      <p:cxnSp>
        <p:nvCxnSpPr>
          <p:cNvPr id="10" name="Straight Arrow Connector 9"/>
          <p:cNvCxnSpPr>
            <a:stCxn id="8" idx="3"/>
            <a:endCxn id="9" idx="1"/>
          </p:cNvCxnSpPr>
          <p:nvPr/>
        </p:nvCxnSpPr>
        <p:spPr bwMode="auto">
          <a:xfrm>
            <a:off x="2743200" y="1779270"/>
            <a:ext cx="3657600" cy="1588"/>
          </a:xfrm>
          <a:prstGeom prst="straightConnector1">
            <a:avLst/>
          </a:prstGeom>
          <a:solidFill>
            <a:srgbClr val="3399FF"/>
          </a:solidFill>
          <a:ln w="38100" cap="flat" cmpd="sng" algn="ctr">
            <a:solidFill>
              <a:schemeClr val="tx1"/>
            </a:solidFill>
            <a:prstDash val="solid"/>
            <a:round/>
            <a:headEnd type="triangle" w="med" len="med"/>
            <a:tailEnd type="triangle"/>
          </a:ln>
          <a:effectLst/>
        </p:spPr>
      </p:cxnSp>
      <p:sp>
        <p:nvSpPr>
          <p:cNvPr id="11" name="TextBox 10"/>
          <p:cNvSpPr txBox="1"/>
          <p:nvPr/>
        </p:nvSpPr>
        <p:spPr>
          <a:xfrm>
            <a:off x="1485900" y="2743200"/>
            <a:ext cx="1796133" cy="461665"/>
          </a:xfrm>
          <a:prstGeom prst="rect">
            <a:avLst/>
          </a:prstGeom>
          <a:noFill/>
        </p:spPr>
        <p:txBody>
          <a:bodyPr wrap="none" rtlCol="0">
            <a:spAutoFit/>
          </a:bodyPr>
          <a:lstStyle/>
          <a:p>
            <a:pPr algn="ctr"/>
            <a:r>
              <a:rPr lang="en-US" dirty="0"/>
              <a:t>Web Browser</a:t>
            </a:r>
          </a:p>
        </p:txBody>
      </p:sp>
      <p:sp>
        <p:nvSpPr>
          <p:cNvPr id="12" name="TextBox 11"/>
          <p:cNvSpPr txBox="1"/>
          <p:nvPr/>
        </p:nvSpPr>
        <p:spPr>
          <a:xfrm>
            <a:off x="5943600" y="2743200"/>
            <a:ext cx="1879489" cy="461665"/>
          </a:xfrm>
          <a:prstGeom prst="rect">
            <a:avLst/>
          </a:prstGeom>
          <a:noFill/>
        </p:spPr>
        <p:txBody>
          <a:bodyPr wrap="none" rtlCol="0">
            <a:spAutoFit/>
          </a:bodyPr>
          <a:lstStyle/>
          <a:p>
            <a:pPr algn="ctr"/>
            <a:r>
              <a:rPr lang="en-US" dirty="0"/>
              <a:t>XML database</a:t>
            </a:r>
          </a:p>
        </p:txBody>
      </p:sp>
      <p:sp>
        <p:nvSpPr>
          <p:cNvPr id="23" name="TextBox 22"/>
          <p:cNvSpPr txBox="1"/>
          <p:nvPr/>
        </p:nvSpPr>
        <p:spPr>
          <a:xfrm>
            <a:off x="1828800" y="1943100"/>
            <a:ext cx="889987" cy="369332"/>
          </a:xfrm>
          <a:prstGeom prst="rect">
            <a:avLst/>
          </a:prstGeom>
          <a:noFill/>
        </p:spPr>
        <p:txBody>
          <a:bodyPr wrap="none" rtlCol="0">
            <a:spAutoFit/>
          </a:bodyPr>
          <a:lstStyle/>
          <a:p>
            <a:pPr algn="ctr"/>
            <a:r>
              <a:rPr lang="en-US" sz="1800" dirty="0"/>
              <a:t>XForms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a:t> </a:t>
            </a:r>
          </a:p>
        </p:txBody>
      </p:sp>
      <p:sp>
        <p:nvSpPr>
          <p:cNvPr id="11" name="Footer Placeholder 4"/>
          <p:cNvSpPr>
            <a:spLocks noGrp="1"/>
          </p:cNvSpPr>
          <p:nvPr>
            <p:ph type="ftr" sz="quarter" idx="11"/>
          </p:nvPr>
        </p:nvSpPr>
        <p:spPr/>
        <p:txBody>
          <a:bodyPr/>
          <a:lstStyle/>
          <a:p>
            <a:r>
              <a:rPr lang="en-US"/>
              <a:t>Copyright 2008 Dan McCreary &amp; Associates</a:t>
            </a:r>
          </a:p>
        </p:txBody>
      </p:sp>
      <p:sp>
        <p:nvSpPr>
          <p:cNvPr id="12" name="Slide Number Placeholder 5"/>
          <p:cNvSpPr>
            <a:spLocks noGrp="1"/>
          </p:cNvSpPr>
          <p:nvPr>
            <p:ph type="sldNum" sz="quarter" idx="4294967295"/>
          </p:nvPr>
        </p:nvSpPr>
        <p:spPr>
          <a:xfrm>
            <a:off x="6553200" y="6248400"/>
            <a:ext cx="1905000" cy="457200"/>
          </a:xfrm>
          <a:prstGeom prst="rect">
            <a:avLst/>
          </a:prstGeom>
        </p:spPr>
        <p:txBody>
          <a:bodyPr/>
          <a:lstStyle/>
          <a:p>
            <a:fld id="{94C0F0B1-737D-48DE-BF3D-0A8023258B6D}" type="slidenum">
              <a:rPr lang="en-US"/>
              <a:pPr/>
              <a:t>12</a:t>
            </a:fld>
            <a:endParaRPr lang="en-US"/>
          </a:p>
        </p:txBody>
      </p:sp>
      <p:sp>
        <p:nvSpPr>
          <p:cNvPr id="84994" name="Rectangle 2"/>
          <p:cNvSpPr>
            <a:spLocks noGrp="1" noChangeArrowheads="1"/>
          </p:cNvSpPr>
          <p:nvPr>
            <p:ph type="title"/>
          </p:nvPr>
        </p:nvSpPr>
        <p:spPr/>
        <p:txBody>
          <a:bodyPr/>
          <a:lstStyle/>
          <a:p>
            <a:r>
              <a:rPr lang="en-US"/>
              <a:t>No-Shredding!</a:t>
            </a:r>
          </a:p>
        </p:txBody>
      </p:sp>
      <p:sp>
        <p:nvSpPr>
          <p:cNvPr id="84995" name="Rectangle 3"/>
          <p:cNvSpPr>
            <a:spLocks noGrp="1" noChangeArrowheads="1"/>
          </p:cNvSpPr>
          <p:nvPr>
            <p:ph type="body" idx="1"/>
          </p:nvPr>
        </p:nvSpPr>
        <p:spPr>
          <a:xfrm>
            <a:off x="685800" y="4343400"/>
            <a:ext cx="7772400" cy="1533525"/>
          </a:xfrm>
        </p:spPr>
        <p:txBody>
          <a:bodyPr/>
          <a:lstStyle/>
          <a:p>
            <a:pPr>
              <a:lnSpc>
                <a:spcPct val="80000"/>
              </a:lnSpc>
            </a:pPr>
            <a:r>
              <a:rPr lang="en-US" sz="2800"/>
              <a:t>Relational databases take a single hierarchical document and shred it into many pieces so it will fit in tabular structures</a:t>
            </a:r>
          </a:p>
          <a:p>
            <a:pPr>
              <a:lnSpc>
                <a:spcPct val="80000"/>
              </a:lnSpc>
            </a:pPr>
            <a:r>
              <a:rPr lang="en-US" sz="2800"/>
              <a:t>Native XML databases prevent this shredding</a:t>
            </a:r>
          </a:p>
        </p:txBody>
      </p:sp>
      <p:sp>
        <p:nvSpPr>
          <p:cNvPr id="84996" name="AutoShape 4"/>
          <p:cNvSpPr>
            <a:spLocks noChangeArrowheads="1"/>
          </p:cNvSpPr>
          <p:nvPr/>
        </p:nvSpPr>
        <p:spPr bwMode="auto">
          <a:xfrm rot="10800000">
            <a:off x="3124200" y="1447800"/>
            <a:ext cx="2438400" cy="2819400"/>
          </a:xfrm>
          <a:prstGeom prst="foldedCorner">
            <a:avLst>
              <a:gd name="adj" fmla="val 12500"/>
            </a:avLst>
          </a:prstGeom>
          <a:solidFill>
            <a:srgbClr val="FFFF99"/>
          </a:solidFill>
          <a:ln w="9525">
            <a:solidFill>
              <a:schemeClr val="tx1"/>
            </a:solidFill>
            <a:round/>
            <a:headEnd/>
            <a:tailEnd/>
          </a:ln>
          <a:effectLst/>
        </p:spPr>
        <p:txBody>
          <a:bodyPr wrap="none" anchor="ctr"/>
          <a:lstStyle/>
          <a:p>
            <a:endParaRPr lang="en-US"/>
          </a:p>
        </p:txBody>
      </p:sp>
      <p:sp>
        <p:nvSpPr>
          <p:cNvPr id="84997" name="Line 5"/>
          <p:cNvSpPr>
            <a:spLocks noChangeShapeType="1"/>
          </p:cNvSpPr>
          <p:nvPr/>
        </p:nvSpPr>
        <p:spPr bwMode="auto">
          <a:xfrm>
            <a:off x="3657600" y="1447800"/>
            <a:ext cx="0" cy="2819400"/>
          </a:xfrm>
          <a:prstGeom prst="line">
            <a:avLst/>
          </a:prstGeom>
          <a:noFill/>
          <a:ln w="9525">
            <a:solidFill>
              <a:schemeClr val="tx1"/>
            </a:solidFill>
            <a:prstDash val="lgDash"/>
            <a:round/>
            <a:headEnd/>
            <a:tailEnd/>
          </a:ln>
          <a:effectLst/>
        </p:spPr>
        <p:txBody>
          <a:bodyPr/>
          <a:lstStyle/>
          <a:p>
            <a:endParaRPr lang="en-US"/>
          </a:p>
        </p:txBody>
      </p:sp>
      <p:sp>
        <p:nvSpPr>
          <p:cNvPr id="84998" name="Line 6"/>
          <p:cNvSpPr>
            <a:spLocks noChangeShapeType="1"/>
          </p:cNvSpPr>
          <p:nvPr/>
        </p:nvSpPr>
        <p:spPr bwMode="auto">
          <a:xfrm>
            <a:off x="4114800" y="1447800"/>
            <a:ext cx="0" cy="2819400"/>
          </a:xfrm>
          <a:prstGeom prst="line">
            <a:avLst/>
          </a:prstGeom>
          <a:noFill/>
          <a:ln w="9525">
            <a:solidFill>
              <a:schemeClr val="tx1"/>
            </a:solidFill>
            <a:prstDash val="lgDash"/>
            <a:round/>
            <a:headEnd/>
            <a:tailEnd/>
          </a:ln>
          <a:effectLst/>
        </p:spPr>
        <p:txBody>
          <a:bodyPr/>
          <a:lstStyle/>
          <a:p>
            <a:endParaRPr lang="en-US"/>
          </a:p>
        </p:txBody>
      </p:sp>
      <p:sp>
        <p:nvSpPr>
          <p:cNvPr id="84999" name="Line 7"/>
          <p:cNvSpPr>
            <a:spLocks noChangeShapeType="1"/>
          </p:cNvSpPr>
          <p:nvPr/>
        </p:nvSpPr>
        <p:spPr bwMode="auto">
          <a:xfrm>
            <a:off x="4572000" y="1447800"/>
            <a:ext cx="0" cy="2819400"/>
          </a:xfrm>
          <a:prstGeom prst="line">
            <a:avLst/>
          </a:prstGeom>
          <a:noFill/>
          <a:ln w="9525">
            <a:solidFill>
              <a:schemeClr val="tx1"/>
            </a:solidFill>
            <a:prstDash val="lgDash"/>
            <a:round/>
            <a:headEnd/>
            <a:tailEnd/>
          </a:ln>
          <a:effectLst/>
        </p:spPr>
        <p:txBody>
          <a:bodyPr/>
          <a:lstStyle/>
          <a:p>
            <a:endParaRPr lang="en-US"/>
          </a:p>
        </p:txBody>
      </p:sp>
      <p:sp>
        <p:nvSpPr>
          <p:cNvPr id="85000" name="Line 8"/>
          <p:cNvSpPr>
            <a:spLocks noChangeShapeType="1"/>
          </p:cNvSpPr>
          <p:nvPr/>
        </p:nvSpPr>
        <p:spPr bwMode="auto">
          <a:xfrm>
            <a:off x="5029200" y="1447800"/>
            <a:ext cx="0" cy="2819400"/>
          </a:xfrm>
          <a:prstGeom prst="line">
            <a:avLst/>
          </a:prstGeom>
          <a:noFill/>
          <a:ln w="9525">
            <a:solidFill>
              <a:schemeClr val="tx1"/>
            </a:solidFill>
            <a:prstDash val="lgDash"/>
            <a:round/>
            <a:headEnd/>
            <a:tailEnd/>
          </a:ln>
          <a:effectLst/>
        </p:spPr>
        <p:txBody>
          <a:bodyPr/>
          <a:lstStyle/>
          <a:p>
            <a:endParaRPr lang="en-US"/>
          </a:p>
        </p:txBody>
      </p:sp>
      <p:sp>
        <p:nvSpPr>
          <p:cNvPr id="85002" name="Text Box 10"/>
          <p:cNvSpPr txBox="1">
            <a:spLocks noChangeArrowheads="1"/>
          </p:cNvSpPr>
          <p:nvPr/>
        </p:nvSpPr>
        <p:spPr bwMode="auto">
          <a:xfrm>
            <a:off x="3314700" y="2171700"/>
            <a:ext cx="2111475" cy="1446550"/>
          </a:xfrm>
          <a:prstGeom prst="rect">
            <a:avLst/>
          </a:prstGeom>
          <a:noFill/>
          <a:ln w="9525">
            <a:noFill/>
            <a:miter lim="800000"/>
            <a:headEnd/>
            <a:tailEnd/>
          </a:ln>
          <a:effectLst/>
        </p:spPr>
        <p:txBody>
          <a:bodyPr wrap="none" anchor="ctr">
            <a:spAutoFit/>
          </a:bodyPr>
          <a:lstStyle/>
          <a:p>
            <a:pPr algn="ctr"/>
            <a:r>
              <a:rPr lang="en-US" sz="4400" dirty="0"/>
              <a:t>My Form</a:t>
            </a:r>
          </a:p>
          <a:p>
            <a:pPr algn="ctr"/>
            <a:r>
              <a:rPr lang="en-US" sz="4400" dirty="0"/>
              <a:t>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 </a:t>
            </a:r>
          </a:p>
        </p:txBody>
      </p:sp>
      <p:sp>
        <p:nvSpPr>
          <p:cNvPr id="6" name="Footer Placeholder 4"/>
          <p:cNvSpPr>
            <a:spLocks noGrp="1"/>
          </p:cNvSpPr>
          <p:nvPr>
            <p:ph type="ftr" sz="quarter" idx="11"/>
          </p:nvPr>
        </p:nvSpPr>
        <p:spPr/>
        <p:txBody>
          <a:bodyPr/>
          <a:lstStyle/>
          <a:p>
            <a:r>
              <a:rPr lang="en-US"/>
              <a:t>Copyright 2008 Dan McCreary &amp; Associates</a:t>
            </a:r>
          </a:p>
        </p:txBody>
      </p:sp>
      <p:sp>
        <p:nvSpPr>
          <p:cNvPr id="7" name="Slide Number Placeholder 5"/>
          <p:cNvSpPr>
            <a:spLocks noGrp="1"/>
          </p:cNvSpPr>
          <p:nvPr>
            <p:ph type="sldNum" sz="quarter" idx="4294967295"/>
          </p:nvPr>
        </p:nvSpPr>
        <p:spPr>
          <a:xfrm>
            <a:off x="6553200" y="6248400"/>
            <a:ext cx="1905000" cy="457200"/>
          </a:xfrm>
          <a:prstGeom prst="rect">
            <a:avLst/>
          </a:prstGeom>
        </p:spPr>
        <p:txBody>
          <a:bodyPr/>
          <a:lstStyle/>
          <a:p>
            <a:pPr algn="r"/>
            <a:fld id="{148D527A-C05B-49A0-B9A0-46693180C7EC}" type="slidenum">
              <a:rPr lang="en-US" sz="1200"/>
              <a:pPr algn="r"/>
              <a:t>13</a:t>
            </a:fld>
            <a:endParaRPr lang="en-US" sz="1200" dirty="0"/>
          </a:p>
        </p:txBody>
      </p:sp>
      <p:sp>
        <p:nvSpPr>
          <p:cNvPr id="77826" name="Rectangle 2"/>
          <p:cNvSpPr>
            <a:spLocks noGrp="1" noChangeArrowheads="1"/>
          </p:cNvSpPr>
          <p:nvPr>
            <p:ph type="title"/>
          </p:nvPr>
        </p:nvSpPr>
        <p:spPr>
          <a:xfrm>
            <a:off x="685800" y="0"/>
            <a:ext cx="7772400" cy="990600"/>
          </a:xfrm>
        </p:spPr>
        <p:txBody>
          <a:bodyPr/>
          <a:lstStyle/>
          <a:p>
            <a:r>
              <a:rPr lang="en-US" dirty="0"/>
              <a:t>Is Shredding Really Necessary?</a:t>
            </a:r>
          </a:p>
        </p:txBody>
      </p:sp>
      <p:sp>
        <p:nvSpPr>
          <p:cNvPr id="77827" name="Rectangle 3"/>
          <p:cNvSpPr>
            <a:spLocks noGrp="1" noChangeArrowheads="1"/>
          </p:cNvSpPr>
          <p:nvPr>
            <p:ph type="body" idx="1"/>
          </p:nvPr>
        </p:nvSpPr>
        <p:spPr>
          <a:xfrm>
            <a:off x="3657600" y="1371600"/>
            <a:ext cx="4800600" cy="4686300"/>
          </a:xfrm>
        </p:spPr>
        <p:txBody>
          <a:bodyPr/>
          <a:lstStyle/>
          <a:p>
            <a:r>
              <a:rPr lang="en-US"/>
              <a:t>Every time you take hierarchical data and put it into a traditional database you have to put repeating groups in separate tables and use SQL “joins” to reassemble the data</a:t>
            </a:r>
          </a:p>
        </p:txBody>
      </p:sp>
      <p:pic>
        <p:nvPicPr>
          <p:cNvPr id="77828" name="Picture 4"/>
          <p:cNvPicPr>
            <a:picLocks noChangeAspect="1" noChangeArrowheads="1"/>
          </p:cNvPicPr>
          <p:nvPr/>
        </p:nvPicPr>
        <p:blipFill>
          <a:blip r:embed="rId2" cstate="screen"/>
          <a:srcRect/>
          <a:stretch>
            <a:fillRect/>
          </a:stretch>
        </p:blipFill>
        <p:spPr bwMode="auto">
          <a:xfrm>
            <a:off x="685800" y="1485900"/>
            <a:ext cx="2476500" cy="33623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 </a:t>
            </a:r>
          </a:p>
        </p:txBody>
      </p:sp>
      <p:sp>
        <p:nvSpPr>
          <p:cNvPr id="7" name="Footer Placeholder 4"/>
          <p:cNvSpPr>
            <a:spLocks noGrp="1"/>
          </p:cNvSpPr>
          <p:nvPr>
            <p:ph type="ftr" sz="quarter" idx="11"/>
          </p:nvPr>
        </p:nvSpPr>
        <p:spPr/>
        <p:txBody>
          <a:bodyPr/>
          <a:lstStyle/>
          <a:p>
            <a:r>
              <a:rPr lang="en-US"/>
              <a:t>Copyright 2008 Dan McCreary &amp; Associates</a:t>
            </a:r>
          </a:p>
        </p:txBody>
      </p:sp>
      <p:sp>
        <p:nvSpPr>
          <p:cNvPr id="8" name="Slide Number Placeholder 5"/>
          <p:cNvSpPr>
            <a:spLocks noGrp="1"/>
          </p:cNvSpPr>
          <p:nvPr>
            <p:ph type="sldNum" sz="quarter" idx="4294967295"/>
          </p:nvPr>
        </p:nvSpPr>
        <p:spPr>
          <a:xfrm>
            <a:off x="6553200" y="6248400"/>
            <a:ext cx="1905000" cy="457200"/>
          </a:xfrm>
          <a:prstGeom prst="rect">
            <a:avLst/>
          </a:prstGeom>
        </p:spPr>
        <p:txBody>
          <a:bodyPr/>
          <a:lstStyle/>
          <a:p>
            <a:fld id="{DC7DF9AE-53D5-4237-85B2-EA1BDD7E3144}" type="slidenum">
              <a:rPr lang="en-US"/>
              <a:pPr/>
              <a:t>14</a:t>
            </a:fld>
            <a:endParaRPr lang="en-US"/>
          </a:p>
        </p:txBody>
      </p:sp>
      <p:sp>
        <p:nvSpPr>
          <p:cNvPr id="108546" name="Rectangle 2"/>
          <p:cNvSpPr>
            <a:spLocks noGrp="1" noChangeArrowheads="1"/>
          </p:cNvSpPr>
          <p:nvPr>
            <p:ph type="title"/>
          </p:nvPr>
        </p:nvSpPr>
        <p:spPr/>
        <p:txBody>
          <a:bodyPr/>
          <a:lstStyle/>
          <a:p>
            <a:r>
              <a:rPr lang="en-US" sz="3600"/>
              <a:t>Many Processes Today Are Driven By…</a:t>
            </a:r>
          </a:p>
        </p:txBody>
      </p:sp>
      <p:sp>
        <p:nvSpPr>
          <p:cNvPr id="108547" name="Rectangle 3"/>
          <p:cNvSpPr>
            <a:spLocks noGrp="1" noChangeArrowheads="1"/>
          </p:cNvSpPr>
          <p:nvPr>
            <p:ph type="body" idx="1"/>
          </p:nvPr>
        </p:nvSpPr>
        <p:spPr>
          <a:xfrm>
            <a:off x="685800" y="1371600"/>
            <a:ext cx="5037138" cy="600075"/>
          </a:xfrm>
        </p:spPr>
        <p:txBody>
          <a:bodyPr/>
          <a:lstStyle/>
          <a:p>
            <a:pPr>
              <a:buFontTx/>
              <a:buNone/>
            </a:pPr>
            <a:r>
              <a:rPr lang="en-US" sz="2800"/>
              <a:t>The constraints of yesterday…</a:t>
            </a:r>
          </a:p>
        </p:txBody>
      </p:sp>
      <p:pic>
        <p:nvPicPr>
          <p:cNvPr id="108548" name="Picture 4"/>
          <p:cNvPicPr>
            <a:picLocks noChangeAspect="1" noChangeArrowheads="1"/>
          </p:cNvPicPr>
          <p:nvPr/>
        </p:nvPicPr>
        <p:blipFill>
          <a:blip r:embed="rId2" cstate="screen"/>
          <a:srcRect/>
          <a:stretch>
            <a:fillRect/>
          </a:stretch>
        </p:blipFill>
        <p:spPr bwMode="auto">
          <a:xfrm>
            <a:off x="2057400" y="1981200"/>
            <a:ext cx="4943475" cy="2152650"/>
          </a:xfrm>
          <a:prstGeom prst="rect">
            <a:avLst/>
          </a:prstGeom>
          <a:noFill/>
          <a:ln w="9525">
            <a:noFill/>
            <a:miter lim="800000"/>
            <a:headEnd/>
            <a:tailEnd/>
          </a:ln>
          <a:effectLst/>
        </p:spPr>
      </p:pic>
      <p:sp>
        <p:nvSpPr>
          <p:cNvPr id="108549" name="Text Box 5"/>
          <p:cNvSpPr txBox="1">
            <a:spLocks noChangeArrowheads="1"/>
          </p:cNvSpPr>
          <p:nvPr/>
        </p:nvSpPr>
        <p:spPr bwMode="auto">
          <a:xfrm>
            <a:off x="571500" y="4229100"/>
            <a:ext cx="6994222" cy="1754326"/>
          </a:xfrm>
          <a:prstGeom prst="rect">
            <a:avLst/>
          </a:prstGeom>
          <a:noFill/>
          <a:ln w="9525">
            <a:noFill/>
            <a:miter lim="800000"/>
            <a:headEnd/>
            <a:tailEnd/>
          </a:ln>
          <a:effectLst/>
        </p:spPr>
        <p:txBody>
          <a:bodyPr wrap="none">
            <a:spAutoFit/>
          </a:bodyPr>
          <a:lstStyle/>
          <a:p>
            <a:pPr algn="l"/>
            <a:r>
              <a:rPr lang="en-US" sz="1800" dirty="0">
                <a:latin typeface="Arial" charset="0"/>
              </a:rPr>
              <a:t>Challenge:</a:t>
            </a:r>
          </a:p>
          <a:p>
            <a:pPr lvl="1" algn="l"/>
            <a:r>
              <a:rPr lang="en-US" sz="1800" b="0" dirty="0">
                <a:latin typeface="Arial" charset="0"/>
              </a:rPr>
              <a:t>Ask ourselves the question…</a:t>
            </a:r>
          </a:p>
          <a:p>
            <a:pPr lvl="1" algn="l"/>
            <a:r>
              <a:rPr lang="en-US" sz="1800" b="0" dirty="0">
                <a:latin typeface="Arial" charset="0"/>
              </a:rPr>
              <a:t>Do our current method of solving problems with tabular data…</a:t>
            </a:r>
          </a:p>
          <a:p>
            <a:pPr lvl="1" algn="l"/>
            <a:r>
              <a:rPr lang="en-US" sz="1800" b="0" dirty="0">
                <a:latin typeface="Arial" charset="0"/>
              </a:rPr>
              <a:t>Reflect the storage of the 1950s…</a:t>
            </a:r>
          </a:p>
          <a:p>
            <a:pPr lvl="1" algn="l"/>
            <a:r>
              <a:rPr lang="en-US" sz="1800" b="0" dirty="0">
                <a:latin typeface="Arial" charset="0"/>
              </a:rPr>
              <a:t>Or our </a:t>
            </a:r>
            <a:r>
              <a:rPr lang="en-US" sz="1800" dirty="0">
                <a:latin typeface="Arial" charset="0"/>
              </a:rPr>
              <a:t>actual</a:t>
            </a:r>
            <a:r>
              <a:rPr lang="en-US" sz="1800" b="0" dirty="0">
                <a:latin typeface="Arial" charset="0"/>
              </a:rPr>
              <a:t> business requirements?</a:t>
            </a:r>
          </a:p>
          <a:p>
            <a:pPr lvl="1" algn="l"/>
            <a:r>
              <a:rPr lang="en-US" sz="1800" b="0" dirty="0">
                <a:latin typeface="Arial" charset="0"/>
              </a:rPr>
              <a:t>What structures best solve the actual business problem?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
            <a:ext cx="7772400" cy="800100"/>
          </a:xfrm>
        </p:spPr>
        <p:txBody>
          <a:bodyPr/>
          <a:lstStyle/>
          <a:p>
            <a:r>
              <a:rPr lang="en-US" dirty="0"/>
              <a:t>"Schema Free"</a:t>
            </a:r>
          </a:p>
        </p:txBody>
      </p:sp>
      <p:sp>
        <p:nvSpPr>
          <p:cNvPr id="3" name="Content Placeholder 2"/>
          <p:cNvSpPr>
            <a:spLocks noGrp="1"/>
          </p:cNvSpPr>
          <p:nvPr>
            <p:ph idx="1"/>
          </p:nvPr>
        </p:nvSpPr>
        <p:spPr>
          <a:xfrm>
            <a:off x="685800" y="1143000"/>
            <a:ext cx="8115300" cy="4914900"/>
          </a:xfrm>
        </p:spPr>
        <p:txBody>
          <a:bodyPr/>
          <a:lstStyle/>
          <a:p>
            <a:r>
              <a:rPr lang="en-US" sz="2800" dirty="0"/>
              <a:t>Systems that automatically determine how to index data as the data is loaded into the database</a:t>
            </a:r>
          </a:p>
          <a:p>
            <a:r>
              <a:rPr lang="en-US" sz="2800" dirty="0"/>
              <a:t>No </a:t>
            </a:r>
            <a:r>
              <a:rPr lang="en-US" sz="2800" b="1" i="1" dirty="0"/>
              <a:t>a priori</a:t>
            </a:r>
            <a:r>
              <a:rPr lang="en-US" sz="2800" b="1" dirty="0"/>
              <a:t> </a:t>
            </a:r>
            <a:r>
              <a:rPr lang="en-US" sz="2800" dirty="0"/>
              <a:t>knowledge of data structure</a:t>
            </a:r>
          </a:p>
          <a:p>
            <a:r>
              <a:rPr lang="en-US" sz="2800" dirty="0"/>
              <a:t>No need for up-front logical data modeling</a:t>
            </a:r>
          </a:p>
          <a:p>
            <a:pPr lvl="1"/>
            <a:r>
              <a:rPr lang="en-US" sz="2400" dirty="0"/>
              <a:t>…but some modeling is still critical</a:t>
            </a:r>
          </a:p>
          <a:p>
            <a:r>
              <a:rPr lang="en-US" sz="2800" dirty="0"/>
              <a:t>Adding new data elements or changing data elements is not disruptive</a:t>
            </a:r>
          </a:p>
          <a:p>
            <a:r>
              <a:rPr lang="en-US" sz="2800" dirty="0"/>
              <a:t>Searching millions of records still has sub-second response time</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15</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Monoculture and Mono-architecture</a:t>
            </a:r>
          </a:p>
        </p:txBody>
      </p:sp>
      <p:sp>
        <p:nvSpPr>
          <p:cNvPr id="3" name="Slide Number Placeholder 2"/>
          <p:cNvSpPr>
            <a:spLocks noGrp="1"/>
          </p:cNvSpPr>
          <p:nvPr>
            <p:ph type="sldNum" sz="quarter" idx="10"/>
          </p:nvPr>
        </p:nvSpPr>
        <p:spPr>
          <a:xfrm>
            <a:off x="8343900" y="6172200"/>
            <a:ext cx="533400" cy="457200"/>
          </a:xfrm>
        </p:spPr>
        <p:txBody>
          <a:bodyPr/>
          <a:lstStyle/>
          <a:p>
            <a:pPr>
              <a:defRPr/>
            </a:pPr>
            <a:fld id="{F798B074-17C8-9B4B-AB31-716511C0D839}" type="slidenum">
              <a:rPr lang="en-US" smtClean="0"/>
              <a:pPr>
                <a:defRPr/>
              </a:pPr>
              <a:t>16</a:t>
            </a:fld>
            <a:endParaRPr lang="en-US" dirty="0"/>
          </a:p>
        </p:txBody>
      </p:sp>
      <p:sp>
        <p:nvSpPr>
          <p:cNvPr id="4" name="Footer Placeholder 3"/>
          <p:cNvSpPr>
            <a:spLocks noGrp="1"/>
          </p:cNvSpPr>
          <p:nvPr>
            <p:ph type="ftr" sz="quarter" idx="11"/>
          </p:nvPr>
        </p:nvSpPr>
        <p:spPr>
          <a:xfrm>
            <a:off x="2400300" y="6515100"/>
            <a:ext cx="4191000" cy="342900"/>
          </a:xfrm>
        </p:spPr>
        <p:txBody>
          <a:bodyPr anchor="ctr"/>
          <a:lstStyle/>
          <a:p>
            <a:pPr>
              <a:defRPr/>
            </a:pPr>
            <a:r>
              <a:rPr lang="en-US" sz="1200" dirty="0"/>
              <a:t>Copyright  2010 Dan McCreary &amp; Associates</a:t>
            </a:r>
          </a:p>
        </p:txBody>
      </p:sp>
      <p:pic>
        <p:nvPicPr>
          <p:cNvPr id="7170" name="Picture 2"/>
          <p:cNvPicPr>
            <a:picLocks noChangeAspect="1" noChangeArrowheads="1"/>
          </p:cNvPicPr>
          <p:nvPr/>
        </p:nvPicPr>
        <p:blipFill>
          <a:blip r:embed="rId2" cstate="screen"/>
          <a:srcRect/>
          <a:stretch>
            <a:fillRect/>
          </a:stretch>
        </p:blipFill>
        <p:spPr bwMode="auto">
          <a:xfrm>
            <a:off x="1028700" y="1000126"/>
            <a:ext cx="6972300" cy="5000624"/>
          </a:xfrm>
          <a:prstGeom prst="rect">
            <a:avLst/>
          </a:prstGeom>
          <a:noFill/>
          <a:ln w="9525">
            <a:noFill/>
            <a:miter lim="800000"/>
            <a:headEnd/>
            <a:tailEnd/>
          </a:ln>
        </p:spPr>
      </p:pic>
      <p:sp>
        <p:nvSpPr>
          <p:cNvPr id="6" name="TextBox 5"/>
          <p:cNvSpPr txBox="1"/>
          <p:nvPr/>
        </p:nvSpPr>
        <p:spPr>
          <a:xfrm>
            <a:off x="6515100" y="6057900"/>
            <a:ext cx="1422184" cy="246221"/>
          </a:xfrm>
          <a:prstGeom prst="rect">
            <a:avLst/>
          </a:prstGeom>
          <a:noFill/>
        </p:spPr>
        <p:txBody>
          <a:bodyPr wrap="none" rtlCol="0">
            <a:spAutoFit/>
          </a:bodyPr>
          <a:lstStyle/>
          <a:p>
            <a:r>
              <a:rPr lang="en-US" sz="1000" dirty="0">
                <a:solidFill>
                  <a:schemeClr val="bg2">
                    <a:lumMod val="60000"/>
                    <a:lumOff val="40000"/>
                  </a:schemeClr>
                </a:solidFill>
              </a:rPr>
              <a:t>Image Source: Wikipedia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F798B074-17C8-9B4B-AB31-716511C0D839}" type="slidenum">
              <a:rPr lang="en-US" smtClean="0"/>
              <a:pPr>
                <a:defRPr/>
              </a:pPr>
              <a:t>17</a:t>
            </a:fld>
            <a:endParaRPr lang="en-US" dirty="0"/>
          </a:p>
        </p:txBody>
      </p:sp>
      <p:sp>
        <p:nvSpPr>
          <p:cNvPr id="4" name="Footer Placeholder 3"/>
          <p:cNvSpPr>
            <a:spLocks noGrp="1"/>
          </p:cNvSpPr>
          <p:nvPr>
            <p:ph type="ftr" sz="quarter" idx="11"/>
          </p:nvPr>
        </p:nvSpPr>
        <p:spPr/>
        <p:txBody>
          <a:bodyPr/>
          <a:lstStyle/>
          <a:p>
            <a:pPr>
              <a:defRPr/>
            </a:pPr>
            <a:r>
              <a:rPr lang="en-US"/>
              <a:t>Copyright  2010 Dan McCreary &amp; Associates</a:t>
            </a:r>
            <a:endParaRPr lang="en-US" dirty="0"/>
          </a:p>
        </p:txBody>
      </p:sp>
      <p:sp>
        <p:nvSpPr>
          <p:cNvPr id="5" name="Title 6"/>
          <p:cNvSpPr txBox="1">
            <a:spLocks/>
          </p:cNvSpPr>
          <p:nvPr/>
        </p:nvSpPr>
        <p:spPr bwMode="auto">
          <a:xfrm>
            <a:off x="457200" y="114300"/>
            <a:ext cx="8229600" cy="723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chemeClr val="tx2"/>
                </a:solidFill>
                <a:effectLst/>
                <a:uLnTx/>
                <a:uFillTx/>
                <a:latin typeface="+mj-lt"/>
                <a:ea typeface="ＭＳ Ｐゴシック" charset="-128"/>
                <a:cs typeface="ＭＳ Ｐゴシック" charset="-128"/>
              </a:rPr>
              <a:t>Storage Architectural Patterns</a:t>
            </a:r>
          </a:p>
        </p:txBody>
      </p:sp>
      <p:sp>
        <p:nvSpPr>
          <p:cNvPr id="6" name="Text Placeholder 7"/>
          <p:cNvSpPr txBox="1">
            <a:spLocks/>
          </p:cNvSpPr>
          <p:nvPr/>
        </p:nvSpPr>
        <p:spPr>
          <a:xfrm>
            <a:off x="228600" y="1143000"/>
            <a:ext cx="1571625" cy="487362"/>
          </a:xfrm>
          <a:prstGeom prst="rect">
            <a:avLst/>
          </a:prstGeom>
        </p:spPr>
        <p:txBody>
          <a:bodyPr anchor="ctr"/>
          <a:lstStyle/>
          <a:p>
            <a:pPr marL="342900" marR="0" lvl="0" indent="-342900" algn="ctr" defTabSz="914400" rtl="0" eaLnBrk="0" fontAlgn="base" latinLnBrk="0" hangingPunct="0">
              <a:lnSpc>
                <a:spcPct val="100000"/>
              </a:lnSpc>
              <a:spcBef>
                <a:spcPct val="20000"/>
              </a:spcBef>
              <a:spcAft>
                <a:spcPct val="0"/>
              </a:spcAft>
              <a:buClrTx/>
              <a:buSzTx/>
              <a:tabLst/>
              <a:defRPr/>
            </a:pPr>
            <a:r>
              <a:rPr kumimoji="0" lang="en-US" sz="3600" i="0" u="none" strike="noStrike" kern="0" cap="none" spc="0" normalizeH="0" baseline="0" noProof="0" dirty="0">
                <a:ln>
                  <a:noFill/>
                </a:ln>
                <a:solidFill>
                  <a:schemeClr val="tx1"/>
                </a:solidFill>
                <a:effectLst/>
                <a:uLnTx/>
                <a:uFillTx/>
                <a:latin typeface="Arial Narrow" pitchFamily="34" charset="0"/>
                <a:ea typeface="Arial" charset="0"/>
                <a:cs typeface="Arial"/>
              </a:rPr>
              <a:t>Tables</a:t>
            </a:r>
          </a:p>
        </p:txBody>
      </p:sp>
      <p:sp>
        <p:nvSpPr>
          <p:cNvPr id="7" name="Text Placeholder 9"/>
          <p:cNvSpPr txBox="1">
            <a:spLocks/>
          </p:cNvSpPr>
          <p:nvPr/>
        </p:nvSpPr>
        <p:spPr>
          <a:xfrm>
            <a:off x="4457700" y="1257300"/>
            <a:ext cx="1362075" cy="411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Tx/>
              <a:tabLst/>
              <a:defRPr/>
            </a:pPr>
            <a:r>
              <a:rPr kumimoji="0" lang="en-US" sz="3600" i="0" u="none" strike="noStrike" kern="0" cap="none" spc="0" normalizeH="0" baseline="0" noProof="0" dirty="0">
                <a:ln>
                  <a:noFill/>
                </a:ln>
                <a:solidFill>
                  <a:schemeClr val="tx1"/>
                </a:solidFill>
                <a:effectLst/>
                <a:uLnTx/>
                <a:uFillTx/>
                <a:latin typeface="Arial Narrow" pitchFamily="34" charset="0"/>
                <a:ea typeface="Arial" charset="0"/>
                <a:cs typeface="Arial"/>
              </a:rPr>
              <a:t>Trees</a:t>
            </a:r>
          </a:p>
        </p:txBody>
      </p:sp>
      <p:sp>
        <p:nvSpPr>
          <p:cNvPr id="8" name="Text Placeholder 7"/>
          <p:cNvSpPr txBox="1">
            <a:spLocks/>
          </p:cNvSpPr>
          <p:nvPr/>
        </p:nvSpPr>
        <p:spPr bwMode="auto">
          <a:xfrm>
            <a:off x="342900" y="3657600"/>
            <a:ext cx="14859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600" i="0" u="none" strike="noStrike" kern="0" cap="none" spc="0" normalizeH="0" baseline="0" noProof="0" dirty="0">
                <a:ln>
                  <a:noFill/>
                </a:ln>
                <a:solidFill>
                  <a:schemeClr val="tx1"/>
                </a:solidFill>
                <a:effectLst/>
                <a:uLnTx/>
                <a:uFillTx/>
                <a:latin typeface="Arial Narrow" pitchFamily="34" charset="0"/>
                <a:ea typeface="ＭＳ Ｐゴシック" charset="-128"/>
                <a:cs typeface="ＭＳ Ｐゴシック" charset="-128"/>
              </a:rPr>
              <a:t>Triples</a:t>
            </a:r>
          </a:p>
        </p:txBody>
      </p:sp>
      <p:sp>
        <p:nvSpPr>
          <p:cNvPr id="9" name="Text Placeholder 7"/>
          <p:cNvSpPr txBox="1">
            <a:spLocks/>
          </p:cNvSpPr>
          <p:nvPr/>
        </p:nvSpPr>
        <p:spPr bwMode="auto">
          <a:xfrm>
            <a:off x="3771900" y="3429000"/>
            <a:ext cx="14859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600" i="0" u="none" strike="noStrike" kern="0" cap="none" spc="0" normalizeH="0" baseline="0" noProof="0" dirty="0">
                <a:ln>
                  <a:noFill/>
                </a:ln>
                <a:solidFill>
                  <a:schemeClr val="tx1"/>
                </a:solidFill>
                <a:effectLst/>
                <a:uLnTx/>
                <a:uFillTx/>
                <a:latin typeface="Arial Narrow" pitchFamily="34" charset="0"/>
                <a:ea typeface="ＭＳ Ｐゴシック" charset="-128"/>
                <a:cs typeface="ＭＳ Ｐゴシック" charset="-128"/>
              </a:rPr>
              <a:t>Stars</a:t>
            </a:r>
          </a:p>
        </p:txBody>
      </p:sp>
      <p:grpSp>
        <p:nvGrpSpPr>
          <p:cNvPr id="10" name="Group 9"/>
          <p:cNvGrpSpPr/>
          <p:nvPr/>
        </p:nvGrpSpPr>
        <p:grpSpPr>
          <a:xfrm>
            <a:off x="1600201" y="1600200"/>
            <a:ext cx="1600200" cy="1714500"/>
            <a:chOff x="1676400" y="1447800"/>
            <a:chExt cx="1600201" cy="1828800"/>
          </a:xfrm>
        </p:grpSpPr>
        <p:sp>
          <p:nvSpPr>
            <p:cNvPr id="11" name="Rectangle 10"/>
            <p:cNvSpPr/>
            <p:nvPr/>
          </p:nvSpPr>
          <p:spPr bwMode="auto">
            <a:xfrm>
              <a:off x="1676402" y="1447800"/>
              <a:ext cx="3810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2" name="Rectangle 11"/>
            <p:cNvSpPr/>
            <p:nvPr/>
          </p:nvSpPr>
          <p:spPr bwMode="auto">
            <a:xfrm>
              <a:off x="1676402" y="1676400"/>
              <a:ext cx="3810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3" name="Rectangle 12"/>
            <p:cNvSpPr/>
            <p:nvPr/>
          </p:nvSpPr>
          <p:spPr bwMode="auto">
            <a:xfrm>
              <a:off x="1676401" y="1905000"/>
              <a:ext cx="3810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 name="Rectangle 13"/>
            <p:cNvSpPr/>
            <p:nvPr/>
          </p:nvSpPr>
          <p:spPr bwMode="auto">
            <a:xfrm>
              <a:off x="1676401" y="2133600"/>
              <a:ext cx="3810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 name="Rectangle 14"/>
            <p:cNvSpPr/>
            <p:nvPr/>
          </p:nvSpPr>
          <p:spPr bwMode="auto">
            <a:xfrm>
              <a:off x="1676401" y="2362200"/>
              <a:ext cx="3810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6" name="Rectangle 15"/>
            <p:cNvSpPr/>
            <p:nvPr/>
          </p:nvSpPr>
          <p:spPr bwMode="auto">
            <a:xfrm>
              <a:off x="1676401" y="2590800"/>
              <a:ext cx="3810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7" name="Rectangle 16"/>
            <p:cNvSpPr/>
            <p:nvPr/>
          </p:nvSpPr>
          <p:spPr bwMode="auto">
            <a:xfrm>
              <a:off x="1676400" y="2819400"/>
              <a:ext cx="3810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8" name="Rectangle 17"/>
            <p:cNvSpPr/>
            <p:nvPr/>
          </p:nvSpPr>
          <p:spPr bwMode="auto">
            <a:xfrm>
              <a:off x="1676400" y="3048000"/>
              <a:ext cx="3810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9" name="Rectangle 18"/>
            <p:cNvSpPr/>
            <p:nvPr/>
          </p:nvSpPr>
          <p:spPr bwMode="auto">
            <a:xfrm>
              <a:off x="2057400" y="1447800"/>
              <a:ext cx="609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0" name="Rectangle 19"/>
            <p:cNvSpPr/>
            <p:nvPr/>
          </p:nvSpPr>
          <p:spPr bwMode="auto">
            <a:xfrm>
              <a:off x="2057400" y="1676400"/>
              <a:ext cx="609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1" name="Rectangle 20"/>
            <p:cNvSpPr/>
            <p:nvPr/>
          </p:nvSpPr>
          <p:spPr bwMode="auto">
            <a:xfrm>
              <a:off x="2057399" y="1905000"/>
              <a:ext cx="609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2" name="Rectangle 21"/>
            <p:cNvSpPr/>
            <p:nvPr/>
          </p:nvSpPr>
          <p:spPr bwMode="auto">
            <a:xfrm>
              <a:off x="2057399" y="2133600"/>
              <a:ext cx="609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 name="Rectangle 22"/>
            <p:cNvSpPr/>
            <p:nvPr/>
          </p:nvSpPr>
          <p:spPr bwMode="auto">
            <a:xfrm>
              <a:off x="2057399" y="2362200"/>
              <a:ext cx="609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4" name="Rectangle 23"/>
            <p:cNvSpPr/>
            <p:nvPr/>
          </p:nvSpPr>
          <p:spPr bwMode="auto">
            <a:xfrm>
              <a:off x="2057399" y="2590800"/>
              <a:ext cx="609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5" name="Rectangle 24"/>
            <p:cNvSpPr/>
            <p:nvPr/>
          </p:nvSpPr>
          <p:spPr bwMode="auto">
            <a:xfrm>
              <a:off x="2057398" y="2819400"/>
              <a:ext cx="609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6" name="Rectangle 25"/>
            <p:cNvSpPr/>
            <p:nvPr/>
          </p:nvSpPr>
          <p:spPr bwMode="auto">
            <a:xfrm>
              <a:off x="2057398" y="3048000"/>
              <a:ext cx="609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7" name="Rectangle 26"/>
            <p:cNvSpPr/>
            <p:nvPr/>
          </p:nvSpPr>
          <p:spPr bwMode="auto">
            <a:xfrm>
              <a:off x="2667002" y="1447800"/>
              <a:ext cx="3048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8" name="Rectangle 27"/>
            <p:cNvSpPr/>
            <p:nvPr/>
          </p:nvSpPr>
          <p:spPr bwMode="auto">
            <a:xfrm>
              <a:off x="2667002" y="1676400"/>
              <a:ext cx="3048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9" name="Rectangle 28"/>
            <p:cNvSpPr/>
            <p:nvPr/>
          </p:nvSpPr>
          <p:spPr bwMode="auto">
            <a:xfrm>
              <a:off x="2667001" y="1905000"/>
              <a:ext cx="3048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30" name="Rectangle 29"/>
            <p:cNvSpPr/>
            <p:nvPr/>
          </p:nvSpPr>
          <p:spPr bwMode="auto">
            <a:xfrm>
              <a:off x="2667001" y="2133600"/>
              <a:ext cx="3048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31" name="Rectangle 30"/>
            <p:cNvSpPr/>
            <p:nvPr/>
          </p:nvSpPr>
          <p:spPr bwMode="auto">
            <a:xfrm>
              <a:off x="2667001" y="2362200"/>
              <a:ext cx="3048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32" name="Rectangle 31"/>
            <p:cNvSpPr/>
            <p:nvPr/>
          </p:nvSpPr>
          <p:spPr bwMode="auto">
            <a:xfrm>
              <a:off x="2667001" y="2590800"/>
              <a:ext cx="3048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33" name="Rectangle 32"/>
            <p:cNvSpPr/>
            <p:nvPr/>
          </p:nvSpPr>
          <p:spPr bwMode="auto">
            <a:xfrm>
              <a:off x="2667000" y="2819400"/>
              <a:ext cx="3048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34" name="Rectangle 33"/>
            <p:cNvSpPr/>
            <p:nvPr/>
          </p:nvSpPr>
          <p:spPr bwMode="auto">
            <a:xfrm>
              <a:off x="2667000" y="3048000"/>
              <a:ext cx="3048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35" name="Rectangle 34"/>
            <p:cNvSpPr/>
            <p:nvPr/>
          </p:nvSpPr>
          <p:spPr bwMode="auto">
            <a:xfrm>
              <a:off x="2971801" y="1447800"/>
              <a:ext cx="3048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36" name="Rectangle 35"/>
            <p:cNvSpPr/>
            <p:nvPr/>
          </p:nvSpPr>
          <p:spPr bwMode="auto">
            <a:xfrm>
              <a:off x="2971801" y="1676400"/>
              <a:ext cx="3048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37" name="Rectangle 36"/>
            <p:cNvSpPr/>
            <p:nvPr/>
          </p:nvSpPr>
          <p:spPr bwMode="auto">
            <a:xfrm>
              <a:off x="2971800" y="1905000"/>
              <a:ext cx="3048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38" name="Rectangle 37"/>
            <p:cNvSpPr/>
            <p:nvPr/>
          </p:nvSpPr>
          <p:spPr bwMode="auto">
            <a:xfrm>
              <a:off x="2971800" y="2133600"/>
              <a:ext cx="3048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39" name="Rectangle 38"/>
            <p:cNvSpPr/>
            <p:nvPr/>
          </p:nvSpPr>
          <p:spPr bwMode="auto">
            <a:xfrm>
              <a:off x="2971800" y="2362200"/>
              <a:ext cx="3048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40" name="Rectangle 39"/>
            <p:cNvSpPr/>
            <p:nvPr/>
          </p:nvSpPr>
          <p:spPr bwMode="auto">
            <a:xfrm>
              <a:off x="2971800" y="2590800"/>
              <a:ext cx="3048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41" name="Rectangle 40"/>
            <p:cNvSpPr/>
            <p:nvPr/>
          </p:nvSpPr>
          <p:spPr bwMode="auto">
            <a:xfrm>
              <a:off x="2971799" y="2819400"/>
              <a:ext cx="3048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42" name="Rectangle 41"/>
            <p:cNvSpPr/>
            <p:nvPr/>
          </p:nvSpPr>
          <p:spPr bwMode="auto">
            <a:xfrm>
              <a:off x="2971799" y="3048000"/>
              <a:ext cx="3048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grpSp>
      <p:grpSp>
        <p:nvGrpSpPr>
          <p:cNvPr id="43" name="Group 42"/>
          <p:cNvGrpSpPr/>
          <p:nvPr/>
        </p:nvGrpSpPr>
        <p:grpSpPr>
          <a:xfrm>
            <a:off x="5486400" y="1485900"/>
            <a:ext cx="2133600" cy="1905000"/>
            <a:chOff x="5791200" y="1447800"/>
            <a:chExt cx="2133600" cy="1905000"/>
          </a:xfrm>
        </p:grpSpPr>
        <p:sp>
          <p:nvSpPr>
            <p:cNvPr id="44" name="Oval 43"/>
            <p:cNvSpPr/>
            <p:nvPr/>
          </p:nvSpPr>
          <p:spPr bwMode="auto">
            <a:xfrm>
              <a:off x="6705600" y="14478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charset="0"/>
              </a:endParaRPr>
            </a:p>
          </p:txBody>
        </p:sp>
        <p:sp>
          <p:nvSpPr>
            <p:cNvPr id="45" name="Oval 44"/>
            <p:cNvSpPr/>
            <p:nvPr/>
          </p:nvSpPr>
          <p:spPr bwMode="auto">
            <a:xfrm>
              <a:off x="6400800" y="19812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charset="0"/>
              </a:endParaRPr>
            </a:p>
          </p:txBody>
        </p:sp>
        <p:sp>
          <p:nvSpPr>
            <p:cNvPr id="46" name="Oval 45"/>
            <p:cNvSpPr/>
            <p:nvPr/>
          </p:nvSpPr>
          <p:spPr bwMode="auto">
            <a:xfrm>
              <a:off x="7010400" y="19812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charset="0"/>
              </a:endParaRPr>
            </a:p>
          </p:txBody>
        </p:sp>
        <p:sp>
          <p:nvSpPr>
            <p:cNvPr id="47" name="Oval 46"/>
            <p:cNvSpPr/>
            <p:nvPr/>
          </p:nvSpPr>
          <p:spPr bwMode="auto">
            <a:xfrm>
              <a:off x="6096000" y="25146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charset="0"/>
              </a:endParaRPr>
            </a:p>
          </p:txBody>
        </p:sp>
        <p:sp>
          <p:nvSpPr>
            <p:cNvPr id="48" name="Oval 47"/>
            <p:cNvSpPr/>
            <p:nvPr/>
          </p:nvSpPr>
          <p:spPr bwMode="auto">
            <a:xfrm>
              <a:off x="6705600" y="25146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charset="0"/>
              </a:endParaRPr>
            </a:p>
          </p:txBody>
        </p:sp>
        <p:sp>
          <p:nvSpPr>
            <p:cNvPr id="49" name="Oval 48"/>
            <p:cNvSpPr/>
            <p:nvPr/>
          </p:nvSpPr>
          <p:spPr bwMode="auto">
            <a:xfrm>
              <a:off x="7315200" y="25146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charset="0"/>
              </a:endParaRPr>
            </a:p>
          </p:txBody>
        </p:sp>
        <p:cxnSp>
          <p:nvCxnSpPr>
            <p:cNvPr id="50" name="Straight Connector 49"/>
            <p:cNvCxnSpPr>
              <a:stCxn id="44" idx="4"/>
              <a:endCxn id="45" idx="0"/>
            </p:cNvCxnSpPr>
            <p:nvPr/>
          </p:nvCxnSpPr>
          <p:spPr bwMode="auto">
            <a:xfrm rot="5400000">
              <a:off x="65913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51" name="Straight Connector 50"/>
            <p:cNvCxnSpPr>
              <a:stCxn id="44" idx="4"/>
              <a:endCxn id="46" idx="0"/>
            </p:cNvCxnSpPr>
            <p:nvPr/>
          </p:nvCxnSpPr>
          <p:spPr bwMode="auto">
            <a:xfrm rot="16200000" flipH="1">
              <a:off x="68961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rot="5400000">
              <a:off x="62865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rot="16200000" flipH="1">
              <a:off x="65913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rot="16200000" flipH="1">
              <a:off x="72009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55" name="Oval 54"/>
            <p:cNvSpPr/>
            <p:nvPr/>
          </p:nvSpPr>
          <p:spPr bwMode="auto">
            <a:xfrm>
              <a:off x="57912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charset="0"/>
              </a:endParaRPr>
            </a:p>
          </p:txBody>
        </p:sp>
        <p:sp>
          <p:nvSpPr>
            <p:cNvPr id="56" name="Oval 55"/>
            <p:cNvSpPr/>
            <p:nvPr/>
          </p:nvSpPr>
          <p:spPr bwMode="auto">
            <a:xfrm>
              <a:off x="64008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charset="0"/>
              </a:endParaRPr>
            </a:p>
          </p:txBody>
        </p:sp>
        <p:cxnSp>
          <p:nvCxnSpPr>
            <p:cNvPr id="57" name="Straight Connector 56"/>
            <p:cNvCxnSpPr/>
            <p:nvPr/>
          </p:nvCxnSpPr>
          <p:spPr bwMode="auto">
            <a:xfrm rot="5400000">
              <a:off x="5981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rot="16200000" flipH="1">
              <a:off x="62865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59" name="Oval 58"/>
            <p:cNvSpPr/>
            <p:nvPr/>
          </p:nvSpPr>
          <p:spPr bwMode="auto">
            <a:xfrm>
              <a:off x="70104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charset="0"/>
              </a:endParaRPr>
            </a:p>
          </p:txBody>
        </p:sp>
        <p:sp>
          <p:nvSpPr>
            <p:cNvPr id="60" name="Oval 59"/>
            <p:cNvSpPr/>
            <p:nvPr/>
          </p:nvSpPr>
          <p:spPr bwMode="auto">
            <a:xfrm>
              <a:off x="76200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charset="0"/>
              </a:endParaRPr>
            </a:p>
          </p:txBody>
        </p:sp>
        <p:cxnSp>
          <p:nvCxnSpPr>
            <p:cNvPr id="61" name="Straight Connector 60"/>
            <p:cNvCxnSpPr/>
            <p:nvPr/>
          </p:nvCxnSpPr>
          <p:spPr bwMode="auto">
            <a:xfrm rot="5400000">
              <a:off x="72009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rot="16200000" flipH="1">
              <a:off x="7505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grpSp>
      <p:sp>
        <p:nvSpPr>
          <p:cNvPr id="63" name="Rectangle 62"/>
          <p:cNvSpPr/>
          <p:nvPr/>
        </p:nvSpPr>
        <p:spPr bwMode="auto">
          <a:xfrm>
            <a:off x="1752603" y="4267200"/>
            <a:ext cx="3810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64" name="Rectangle 63"/>
          <p:cNvSpPr/>
          <p:nvPr/>
        </p:nvSpPr>
        <p:spPr bwMode="auto">
          <a:xfrm>
            <a:off x="1752603" y="4495800"/>
            <a:ext cx="3810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65" name="Rectangle 64"/>
          <p:cNvSpPr/>
          <p:nvPr/>
        </p:nvSpPr>
        <p:spPr bwMode="auto">
          <a:xfrm>
            <a:off x="1752602" y="4724400"/>
            <a:ext cx="3810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66" name="Rectangle 65"/>
          <p:cNvSpPr/>
          <p:nvPr/>
        </p:nvSpPr>
        <p:spPr bwMode="auto">
          <a:xfrm>
            <a:off x="1752602" y="4953000"/>
            <a:ext cx="3810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67" name="Rectangle 66"/>
          <p:cNvSpPr/>
          <p:nvPr/>
        </p:nvSpPr>
        <p:spPr bwMode="auto">
          <a:xfrm>
            <a:off x="1752602" y="5181600"/>
            <a:ext cx="3810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68" name="Rectangle 67"/>
          <p:cNvSpPr/>
          <p:nvPr/>
        </p:nvSpPr>
        <p:spPr bwMode="auto">
          <a:xfrm>
            <a:off x="1752602" y="5410200"/>
            <a:ext cx="3810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69" name="Rectangle 68"/>
          <p:cNvSpPr/>
          <p:nvPr/>
        </p:nvSpPr>
        <p:spPr bwMode="auto">
          <a:xfrm>
            <a:off x="1752601" y="5638800"/>
            <a:ext cx="3810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70" name="Rectangle 69"/>
          <p:cNvSpPr/>
          <p:nvPr/>
        </p:nvSpPr>
        <p:spPr bwMode="auto">
          <a:xfrm>
            <a:off x="1752601" y="5867400"/>
            <a:ext cx="3810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71" name="Rectangle 70"/>
          <p:cNvSpPr/>
          <p:nvPr/>
        </p:nvSpPr>
        <p:spPr bwMode="auto">
          <a:xfrm>
            <a:off x="2133602" y="4267200"/>
            <a:ext cx="4572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72" name="Rectangle 71"/>
          <p:cNvSpPr/>
          <p:nvPr/>
        </p:nvSpPr>
        <p:spPr bwMode="auto">
          <a:xfrm>
            <a:off x="2133602" y="4495800"/>
            <a:ext cx="4572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73" name="Rectangle 72"/>
          <p:cNvSpPr/>
          <p:nvPr/>
        </p:nvSpPr>
        <p:spPr bwMode="auto">
          <a:xfrm>
            <a:off x="2133601" y="4724400"/>
            <a:ext cx="4572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74" name="Rectangle 73"/>
          <p:cNvSpPr/>
          <p:nvPr/>
        </p:nvSpPr>
        <p:spPr bwMode="auto">
          <a:xfrm>
            <a:off x="2133601" y="4953000"/>
            <a:ext cx="4572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75" name="Rectangle 74"/>
          <p:cNvSpPr/>
          <p:nvPr/>
        </p:nvSpPr>
        <p:spPr bwMode="auto">
          <a:xfrm>
            <a:off x="2133601" y="5181600"/>
            <a:ext cx="4572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76" name="Rectangle 75"/>
          <p:cNvSpPr/>
          <p:nvPr/>
        </p:nvSpPr>
        <p:spPr bwMode="auto">
          <a:xfrm>
            <a:off x="2133601" y="5410200"/>
            <a:ext cx="4572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77" name="Rectangle 76"/>
          <p:cNvSpPr/>
          <p:nvPr/>
        </p:nvSpPr>
        <p:spPr bwMode="auto">
          <a:xfrm>
            <a:off x="2133600" y="5638800"/>
            <a:ext cx="4572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78" name="Rectangle 77"/>
          <p:cNvSpPr/>
          <p:nvPr/>
        </p:nvSpPr>
        <p:spPr bwMode="auto">
          <a:xfrm>
            <a:off x="2133600" y="5867400"/>
            <a:ext cx="4572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79" name="Rectangle 78"/>
          <p:cNvSpPr/>
          <p:nvPr/>
        </p:nvSpPr>
        <p:spPr bwMode="auto">
          <a:xfrm>
            <a:off x="2590801" y="4267200"/>
            <a:ext cx="457202"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80" name="Rectangle 79"/>
          <p:cNvSpPr/>
          <p:nvPr/>
        </p:nvSpPr>
        <p:spPr bwMode="auto">
          <a:xfrm>
            <a:off x="2590801" y="4495800"/>
            <a:ext cx="457202"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81" name="Rectangle 80"/>
          <p:cNvSpPr/>
          <p:nvPr/>
        </p:nvSpPr>
        <p:spPr bwMode="auto">
          <a:xfrm>
            <a:off x="2590800" y="4724400"/>
            <a:ext cx="457202"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82" name="Rectangle 81"/>
          <p:cNvSpPr/>
          <p:nvPr/>
        </p:nvSpPr>
        <p:spPr bwMode="auto">
          <a:xfrm>
            <a:off x="2590800" y="4953000"/>
            <a:ext cx="457202"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83" name="Rectangle 82"/>
          <p:cNvSpPr/>
          <p:nvPr/>
        </p:nvSpPr>
        <p:spPr bwMode="auto">
          <a:xfrm>
            <a:off x="2590800" y="5181600"/>
            <a:ext cx="457202"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84" name="Rectangle 83"/>
          <p:cNvSpPr/>
          <p:nvPr/>
        </p:nvSpPr>
        <p:spPr bwMode="auto">
          <a:xfrm>
            <a:off x="2590800" y="5410200"/>
            <a:ext cx="457202"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85" name="Rectangle 84"/>
          <p:cNvSpPr/>
          <p:nvPr/>
        </p:nvSpPr>
        <p:spPr bwMode="auto">
          <a:xfrm>
            <a:off x="2590799" y="5638800"/>
            <a:ext cx="457202"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86" name="Rectangle 85"/>
          <p:cNvSpPr/>
          <p:nvPr/>
        </p:nvSpPr>
        <p:spPr bwMode="auto">
          <a:xfrm>
            <a:off x="2590799" y="5867400"/>
            <a:ext cx="457202"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grpSp>
        <p:nvGrpSpPr>
          <p:cNvPr id="87" name="Group 86"/>
          <p:cNvGrpSpPr/>
          <p:nvPr/>
        </p:nvGrpSpPr>
        <p:grpSpPr>
          <a:xfrm>
            <a:off x="6286500" y="4343400"/>
            <a:ext cx="914404" cy="1828800"/>
            <a:chOff x="6476997" y="4267200"/>
            <a:chExt cx="914404" cy="1828800"/>
          </a:xfrm>
        </p:grpSpPr>
        <p:sp>
          <p:nvSpPr>
            <p:cNvPr id="88" name="Rectangle 87"/>
            <p:cNvSpPr/>
            <p:nvPr/>
          </p:nvSpPr>
          <p:spPr bwMode="auto">
            <a:xfrm>
              <a:off x="6476999" y="42672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89" name="Rectangle 88"/>
            <p:cNvSpPr/>
            <p:nvPr/>
          </p:nvSpPr>
          <p:spPr bwMode="auto">
            <a:xfrm>
              <a:off x="6476999" y="44958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90" name="Rectangle 89"/>
            <p:cNvSpPr/>
            <p:nvPr/>
          </p:nvSpPr>
          <p:spPr bwMode="auto">
            <a:xfrm>
              <a:off x="6476998" y="47244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91" name="Rectangle 90"/>
            <p:cNvSpPr/>
            <p:nvPr/>
          </p:nvSpPr>
          <p:spPr bwMode="auto">
            <a:xfrm>
              <a:off x="6476998" y="49530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92" name="Rectangle 91"/>
            <p:cNvSpPr/>
            <p:nvPr/>
          </p:nvSpPr>
          <p:spPr bwMode="auto">
            <a:xfrm>
              <a:off x="6476998" y="51816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93" name="Rectangle 92"/>
            <p:cNvSpPr/>
            <p:nvPr/>
          </p:nvSpPr>
          <p:spPr bwMode="auto">
            <a:xfrm>
              <a:off x="6476998" y="54102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94" name="Rectangle 93"/>
            <p:cNvSpPr/>
            <p:nvPr/>
          </p:nvSpPr>
          <p:spPr bwMode="auto">
            <a:xfrm>
              <a:off x="6476997" y="56388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95" name="Rectangle 94"/>
            <p:cNvSpPr/>
            <p:nvPr/>
          </p:nvSpPr>
          <p:spPr bwMode="auto">
            <a:xfrm>
              <a:off x="6476997" y="58674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96" name="Rectangle 95"/>
            <p:cNvSpPr/>
            <p:nvPr/>
          </p:nvSpPr>
          <p:spPr bwMode="auto">
            <a:xfrm>
              <a:off x="6705600" y="42672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97" name="Rectangle 96"/>
            <p:cNvSpPr/>
            <p:nvPr/>
          </p:nvSpPr>
          <p:spPr bwMode="auto">
            <a:xfrm>
              <a:off x="6705600" y="44958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98" name="Rectangle 97"/>
            <p:cNvSpPr/>
            <p:nvPr/>
          </p:nvSpPr>
          <p:spPr bwMode="auto">
            <a:xfrm>
              <a:off x="6705599" y="47244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99" name="Rectangle 98"/>
            <p:cNvSpPr/>
            <p:nvPr/>
          </p:nvSpPr>
          <p:spPr bwMode="auto">
            <a:xfrm>
              <a:off x="6705599" y="49530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00" name="Rectangle 99"/>
            <p:cNvSpPr/>
            <p:nvPr/>
          </p:nvSpPr>
          <p:spPr bwMode="auto">
            <a:xfrm>
              <a:off x="6705599" y="51816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01" name="Rectangle 100"/>
            <p:cNvSpPr/>
            <p:nvPr/>
          </p:nvSpPr>
          <p:spPr bwMode="auto">
            <a:xfrm>
              <a:off x="6705599" y="54102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02" name="Rectangle 101"/>
            <p:cNvSpPr/>
            <p:nvPr/>
          </p:nvSpPr>
          <p:spPr bwMode="auto">
            <a:xfrm>
              <a:off x="6705598" y="56388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03" name="Rectangle 102"/>
            <p:cNvSpPr/>
            <p:nvPr/>
          </p:nvSpPr>
          <p:spPr bwMode="auto">
            <a:xfrm>
              <a:off x="6705598" y="58674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04" name="Rectangle 103"/>
            <p:cNvSpPr/>
            <p:nvPr/>
          </p:nvSpPr>
          <p:spPr bwMode="auto">
            <a:xfrm>
              <a:off x="6934200" y="42672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05" name="Rectangle 104"/>
            <p:cNvSpPr/>
            <p:nvPr/>
          </p:nvSpPr>
          <p:spPr bwMode="auto">
            <a:xfrm>
              <a:off x="6934200" y="44958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06" name="Rectangle 105"/>
            <p:cNvSpPr/>
            <p:nvPr/>
          </p:nvSpPr>
          <p:spPr bwMode="auto">
            <a:xfrm>
              <a:off x="6934199" y="47244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07" name="Rectangle 106"/>
            <p:cNvSpPr/>
            <p:nvPr/>
          </p:nvSpPr>
          <p:spPr bwMode="auto">
            <a:xfrm>
              <a:off x="6934199" y="49530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08" name="Rectangle 107"/>
            <p:cNvSpPr/>
            <p:nvPr/>
          </p:nvSpPr>
          <p:spPr bwMode="auto">
            <a:xfrm>
              <a:off x="6934199" y="51816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09" name="Rectangle 108"/>
            <p:cNvSpPr/>
            <p:nvPr/>
          </p:nvSpPr>
          <p:spPr bwMode="auto">
            <a:xfrm>
              <a:off x="6934199" y="54102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10" name="Rectangle 109"/>
            <p:cNvSpPr/>
            <p:nvPr/>
          </p:nvSpPr>
          <p:spPr bwMode="auto">
            <a:xfrm>
              <a:off x="6934198" y="56388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11" name="Rectangle 110"/>
            <p:cNvSpPr/>
            <p:nvPr/>
          </p:nvSpPr>
          <p:spPr bwMode="auto">
            <a:xfrm>
              <a:off x="6934198" y="58674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12" name="Rectangle 111"/>
            <p:cNvSpPr/>
            <p:nvPr/>
          </p:nvSpPr>
          <p:spPr bwMode="auto">
            <a:xfrm>
              <a:off x="7162800" y="42672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13" name="Rectangle 112"/>
            <p:cNvSpPr/>
            <p:nvPr/>
          </p:nvSpPr>
          <p:spPr bwMode="auto">
            <a:xfrm>
              <a:off x="7162800" y="44958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14" name="Rectangle 113"/>
            <p:cNvSpPr/>
            <p:nvPr/>
          </p:nvSpPr>
          <p:spPr bwMode="auto">
            <a:xfrm>
              <a:off x="7162799" y="47244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15" name="Rectangle 114"/>
            <p:cNvSpPr/>
            <p:nvPr/>
          </p:nvSpPr>
          <p:spPr bwMode="auto">
            <a:xfrm>
              <a:off x="7162799" y="49530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16" name="Rectangle 115"/>
            <p:cNvSpPr/>
            <p:nvPr/>
          </p:nvSpPr>
          <p:spPr bwMode="auto">
            <a:xfrm>
              <a:off x="7162799" y="51816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17" name="Rectangle 116"/>
            <p:cNvSpPr/>
            <p:nvPr/>
          </p:nvSpPr>
          <p:spPr bwMode="auto">
            <a:xfrm>
              <a:off x="7162799" y="54102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18" name="Rectangle 117"/>
            <p:cNvSpPr/>
            <p:nvPr/>
          </p:nvSpPr>
          <p:spPr bwMode="auto">
            <a:xfrm>
              <a:off x="7162798" y="56388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19" name="Rectangle 118"/>
            <p:cNvSpPr/>
            <p:nvPr/>
          </p:nvSpPr>
          <p:spPr bwMode="auto">
            <a:xfrm>
              <a:off x="7162798" y="58674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grpSp>
      <p:grpSp>
        <p:nvGrpSpPr>
          <p:cNvPr id="120" name="Group 119"/>
          <p:cNvGrpSpPr/>
          <p:nvPr/>
        </p:nvGrpSpPr>
        <p:grpSpPr>
          <a:xfrm>
            <a:off x="5067300" y="5105400"/>
            <a:ext cx="685802" cy="685800"/>
            <a:chOff x="5257799" y="5410200"/>
            <a:chExt cx="685802" cy="685800"/>
          </a:xfrm>
        </p:grpSpPr>
        <p:sp>
          <p:nvSpPr>
            <p:cNvPr id="121" name="Rectangle 120"/>
            <p:cNvSpPr/>
            <p:nvPr/>
          </p:nvSpPr>
          <p:spPr bwMode="auto">
            <a:xfrm>
              <a:off x="5486400" y="56388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grpSp>
          <p:nvGrpSpPr>
            <p:cNvPr id="122" name="Group 171"/>
            <p:cNvGrpSpPr/>
            <p:nvPr/>
          </p:nvGrpSpPr>
          <p:grpSpPr>
            <a:xfrm>
              <a:off x="5257799" y="5410200"/>
              <a:ext cx="685802" cy="685800"/>
              <a:chOff x="5257799" y="5410200"/>
              <a:chExt cx="685802" cy="685800"/>
            </a:xfrm>
          </p:grpSpPr>
          <p:sp>
            <p:nvSpPr>
              <p:cNvPr id="123" name="Rectangle 122"/>
              <p:cNvSpPr/>
              <p:nvPr/>
            </p:nvSpPr>
            <p:spPr bwMode="auto">
              <a:xfrm>
                <a:off x="5257800" y="54102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24" name="Rectangle 123"/>
              <p:cNvSpPr/>
              <p:nvPr/>
            </p:nvSpPr>
            <p:spPr bwMode="auto">
              <a:xfrm>
                <a:off x="5257800" y="56388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25" name="Rectangle 124"/>
              <p:cNvSpPr/>
              <p:nvPr/>
            </p:nvSpPr>
            <p:spPr bwMode="auto">
              <a:xfrm>
                <a:off x="5257799" y="58674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26" name="Rectangle 125"/>
              <p:cNvSpPr/>
              <p:nvPr/>
            </p:nvSpPr>
            <p:spPr bwMode="auto">
              <a:xfrm>
                <a:off x="5486400" y="54102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27" name="Rectangle 126"/>
              <p:cNvSpPr/>
              <p:nvPr/>
            </p:nvSpPr>
            <p:spPr bwMode="auto">
              <a:xfrm>
                <a:off x="5486399" y="58674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28" name="Rectangle 127"/>
              <p:cNvSpPr/>
              <p:nvPr/>
            </p:nvSpPr>
            <p:spPr bwMode="auto">
              <a:xfrm>
                <a:off x="5715000" y="54102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29" name="Rectangle 128"/>
              <p:cNvSpPr/>
              <p:nvPr/>
            </p:nvSpPr>
            <p:spPr bwMode="auto">
              <a:xfrm>
                <a:off x="5715000" y="56388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30" name="Rectangle 129"/>
              <p:cNvSpPr/>
              <p:nvPr/>
            </p:nvSpPr>
            <p:spPr bwMode="auto">
              <a:xfrm>
                <a:off x="5714999" y="58674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grpSp>
      </p:grpSp>
      <p:grpSp>
        <p:nvGrpSpPr>
          <p:cNvPr id="131" name="Group 130"/>
          <p:cNvGrpSpPr/>
          <p:nvPr/>
        </p:nvGrpSpPr>
        <p:grpSpPr>
          <a:xfrm>
            <a:off x="5067300" y="3962400"/>
            <a:ext cx="685802" cy="685800"/>
            <a:chOff x="5486399" y="4114800"/>
            <a:chExt cx="685802" cy="685800"/>
          </a:xfrm>
        </p:grpSpPr>
        <p:sp>
          <p:nvSpPr>
            <p:cNvPr id="132" name="Rectangle 131"/>
            <p:cNvSpPr/>
            <p:nvPr/>
          </p:nvSpPr>
          <p:spPr bwMode="auto">
            <a:xfrm>
              <a:off x="5486400" y="41148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33" name="Rectangle 132"/>
            <p:cNvSpPr/>
            <p:nvPr/>
          </p:nvSpPr>
          <p:spPr bwMode="auto">
            <a:xfrm>
              <a:off x="5486400" y="43434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34" name="Rectangle 133"/>
            <p:cNvSpPr/>
            <p:nvPr/>
          </p:nvSpPr>
          <p:spPr bwMode="auto">
            <a:xfrm>
              <a:off x="5486399" y="45720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35" name="Rectangle 134"/>
            <p:cNvSpPr/>
            <p:nvPr/>
          </p:nvSpPr>
          <p:spPr bwMode="auto">
            <a:xfrm>
              <a:off x="5715000" y="41148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36" name="Rectangle 135"/>
            <p:cNvSpPr/>
            <p:nvPr/>
          </p:nvSpPr>
          <p:spPr bwMode="auto">
            <a:xfrm>
              <a:off x="5715000" y="43434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37" name="Rectangle 136"/>
            <p:cNvSpPr/>
            <p:nvPr/>
          </p:nvSpPr>
          <p:spPr bwMode="auto">
            <a:xfrm>
              <a:off x="5714999" y="45720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38" name="Rectangle 137"/>
            <p:cNvSpPr/>
            <p:nvPr/>
          </p:nvSpPr>
          <p:spPr bwMode="auto">
            <a:xfrm>
              <a:off x="5943600" y="41148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39" name="Rectangle 138"/>
            <p:cNvSpPr/>
            <p:nvPr/>
          </p:nvSpPr>
          <p:spPr bwMode="auto">
            <a:xfrm>
              <a:off x="5943600" y="43434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0" name="Rectangle 139"/>
            <p:cNvSpPr/>
            <p:nvPr/>
          </p:nvSpPr>
          <p:spPr bwMode="auto">
            <a:xfrm>
              <a:off x="5943599" y="45720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grpSp>
      <p:grpSp>
        <p:nvGrpSpPr>
          <p:cNvPr id="141" name="Group 140"/>
          <p:cNvGrpSpPr/>
          <p:nvPr/>
        </p:nvGrpSpPr>
        <p:grpSpPr>
          <a:xfrm>
            <a:off x="7734300" y="3886200"/>
            <a:ext cx="685802" cy="685800"/>
            <a:chOff x="5486399" y="4114800"/>
            <a:chExt cx="685802" cy="685800"/>
          </a:xfrm>
        </p:grpSpPr>
        <p:sp>
          <p:nvSpPr>
            <p:cNvPr id="142" name="Rectangle 141"/>
            <p:cNvSpPr/>
            <p:nvPr/>
          </p:nvSpPr>
          <p:spPr bwMode="auto">
            <a:xfrm>
              <a:off x="5486400" y="41148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3" name="Rectangle 142"/>
            <p:cNvSpPr/>
            <p:nvPr/>
          </p:nvSpPr>
          <p:spPr bwMode="auto">
            <a:xfrm>
              <a:off x="5486400" y="43434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4" name="Rectangle 143"/>
            <p:cNvSpPr/>
            <p:nvPr/>
          </p:nvSpPr>
          <p:spPr bwMode="auto">
            <a:xfrm>
              <a:off x="5486399" y="45720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5" name="Rectangle 144"/>
            <p:cNvSpPr/>
            <p:nvPr/>
          </p:nvSpPr>
          <p:spPr bwMode="auto">
            <a:xfrm>
              <a:off x="5715000" y="41148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6" name="Rectangle 145"/>
            <p:cNvSpPr/>
            <p:nvPr/>
          </p:nvSpPr>
          <p:spPr bwMode="auto">
            <a:xfrm>
              <a:off x="5715000" y="43434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7" name="Rectangle 146"/>
            <p:cNvSpPr/>
            <p:nvPr/>
          </p:nvSpPr>
          <p:spPr bwMode="auto">
            <a:xfrm>
              <a:off x="5714999" y="45720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8" name="Rectangle 147"/>
            <p:cNvSpPr/>
            <p:nvPr/>
          </p:nvSpPr>
          <p:spPr bwMode="auto">
            <a:xfrm>
              <a:off x="5943600" y="41148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9" name="Rectangle 148"/>
            <p:cNvSpPr/>
            <p:nvPr/>
          </p:nvSpPr>
          <p:spPr bwMode="auto">
            <a:xfrm>
              <a:off x="5943600" y="43434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0" name="Rectangle 149"/>
            <p:cNvSpPr/>
            <p:nvPr/>
          </p:nvSpPr>
          <p:spPr bwMode="auto">
            <a:xfrm>
              <a:off x="5943599" y="45720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grpSp>
      <p:grpSp>
        <p:nvGrpSpPr>
          <p:cNvPr id="151" name="Group 150"/>
          <p:cNvGrpSpPr/>
          <p:nvPr/>
        </p:nvGrpSpPr>
        <p:grpSpPr>
          <a:xfrm>
            <a:off x="7734300" y="5105400"/>
            <a:ext cx="685802" cy="685800"/>
            <a:chOff x="5486399" y="4114800"/>
            <a:chExt cx="685802" cy="685800"/>
          </a:xfrm>
        </p:grpSpPr>
        <p:sp>
          <p:nvSpPr>
            <p:cNvPr id="152" name="Rectangle 151"/>
            <p:cNvSpPr/>
            <p:nvPr/>
          </p:nvSpPr>
          <p:spPr bwMode="auto">
            <a:xfrm>
              <a:off x="5486400" y="41148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3" name="Rectangle 152"/>
            <p:cNvSpPr/>
            <p:nvPr/>
          </p:nvSpPr>
          <p:spPr bwMode="auto">
            <a:xfrm>
              <a:off x="5486400" y="43434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4" name="Rectangle 153"/>
            <p:cNvSpPr/>
            <p:nvPr/>
          </p:nvSpPr>
          <p:spPr bwMode="auto">
            <a:xfrm>
              <a:off x="5486399" y="4572000"/>
              <a:ext cx="228600"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5" name="Rectangle 154"/>
            <p:cNvSpPr/>
            <p:nvPr/>
          </p:nvSpPr>
          <p:spPr bwMode="auto">
            <a:xfrm>
              <a:off x="5715000" y="41148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6" name="Rectangle 155"/>
            <p:cNvSpPr/>
            <p:nvPr/>
          </p:nvSpPr>
          <p:spPr bwMode="auto">
            <a:xfrm>
              <a:off x="5715000" y="43434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7" name="Rectangle 156"/>
            <p:cNvSpPr/>
            <p:nvPr/>
          </p:nvSpPr>
          <p:spPr bwMode="auto">
            <a:xfrm>
              <a:off x="5714999" y="45720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8" name="Rectangle 157"/>
            <p:cNvSpPr/>
            <p:nvPr/>
          </p:nvSpPr>
          <p:spPr bwMode="auto">
            <a:xfrm>
              <a:off x="5943600" y="41148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9" name="Rectangle 158"/>
            <p:cNvSpPr/>
            <p:nvPr/>
          </p:nvSpPr>
          <p:spPr bwMode="auto">
            <a:xfrm>
              <a:off x="5943600" y="43434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60" name="Rectangle 159"/>
            <p:cNvSpPr/>
            <p:nvPr/>
          </p:nvSpPr>
          <p:spPr bwMode="auto">
            <a:xfrm>
              <a:off x="5943599" y="4572000"/>
              <a:ext cx="228601" cy="228600"/>
            </a:xfrm>
            <a:prstGeom prst="rect">
              <a:avLst/>
            </a:prstGeom>
            <a:solidFill>
              <a:srgbClr val="BFBFBF"/>
            </a:solidFill>
            <a:ln w="12700" cap="flat" cmpd="sng" algn="ctr">
              <a:solidFill>
                <a:schemeClr val="tx1"/>
              </a:solidFill>
              <a:prstDash val="solid"/>
              <a:round/>
              <a:headEnd type="none" w="med" len="med"/>
              <a:tailEnd type="none" w="med" len="med"/>
            </a:ln>
            <a:effectLst/>
          </p:spPr>
        </p:sp>
      </p:grpSp>
      <p:cxnSp>
        <p:nvCxnSpPr>
          <p:cNvPr id="161" name="Straight Connector 160"/>
          <p:cNvCxnSpPr/>
          <p:nvPr/>
        </p:nvCxnSpPr>
        <p:spPr bwMode="auto">
          <a:xfrm>
            <a:off x="5753102" y="5448300"/>
            <a:ext cx="533399" cy="152400"/>
          </a:xfrm>
          <a:prstGeom prst="line">
            <a:avLst/>
          </a:prstGeom>
          <a:solidFill>
            <a:srgbClr val="3399FF"/>
          </a:solidFill>
          <a:ln w="38100" cap="flat" cmpd="sng" algn="ctr">
            <a:solidFill>
              <a:schemeClr val="tx1"/>
            </a:solidFill>
            <a:prstDash val="solid"/>
            <a:round/>
            <a:headEnd type="none" w="med" len="med"/>
            <a:tailEnd type="none" w="med" len="med"/>
          </a:ln>
          <a:effectLst/>
        </p:spPr>
      </p:cxnSp>
      <p:cxnSp>
        <p:nvCxnSpPr>
          <p:cNvPr id="162" name="Straight Connector 161"/>
          <p:cNvCxnSpPr/>
          <p:nvPr/>
        </p:nvCxnSpPr>
        <p:spPr bwMode="auto">
          <a:xfrm>
            <a:off x="5753100" y="4343400"/>
            <a:ext cx="533399" cy="152400"/>
          </a:xfrm>
          <a:prstGeom prst="line">
            <a:avLst/>
          </a:prstGeom>
          <a:solidFill>
            <a:srgbClr val="3399FF"/>
          </a:solidFill>
          <a:ln w="3810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flipV="1">
            <a:off x="7200900" y="4229100"/>
            <a:ext cx="533401" cy="266700"/>
          </a:xfrm>
          <a:prstGeom prst="line">
            <a:avLst/>
          </a:prstGeom>
          <a:solidFill>
            <a:srgbClr val="3399FF"/>
          </a:solid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a:off x="7200900" y="5372100"/>
            <a:ext cx="533401" cy="76200"/>
          </a:xfrm>
          <a:prstGeom prst="line">
            <a:avLst/>
          </a:prstGeom>
          <a:solidFill>
            <a:srgbClr val="3399FF"/>
          </a:solidFill>
          <a:ln w="38100" cap="flat" cmpd="sng" algn="ctr">
            <a:solidFill>
              <a:schemeClr val="tx1"/>
            </a:solidFill>
            <a:prstDash val="solid"/>
            <a:round/>
            <a:headEnd type="none" w="med" len="med"/>
            <a:tailEnd type="none" w="med" len="med"/>
          </a:ln>
          <a:effec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
            <a:ext cx="7772400" cy="800100"/>
          </a:xfrm>
        </p:spPr>
        <p:txBody>
          <a:bodyPr/>
          <a:lstStyle/>
          <a:p>
            <a:r>
              <a:rPr lang="en-US" dirty="0"/>
              <a:t>The NO-SQL Universe</a:t>
            </a:r>
          </a:p>
        </p:txBody>
      </p:sp>
      <p:sp>
        <p:nvSpPr>
          <p:cNvPr id="4" name="Slide Number Placeholder 3"/>
          <p:cNvSpPr>
            <a:spLocks noGrp="1"/>
          </p:cNvSpPr>
          <p:nvPr>
            <p:ph type="sldNum" sz="quarter" idx="10"/>
          </p:nvPr>
        </p:nvSpPr>
        <p:spPr>
          <a:xfrm>
            <a:off x="8343900" y="6172200"/>
            <a:ext cx="533400" cy="457200"/>
          </a:xfrm>
        </p:spPr>
        <p:txBody>
          <a:bodyPr/>
          <a:lstStyle/>
          <a:p>
            <a:pPr>
              <a:defRPr/>
            </a:pPr>
            <a:fld id="{E141E93A-0CD0-B146-88D5-A1851004B248}" type="slidenum">
              <a:rPr lang="en-US" smtClean="0"/>
              <a:pPr>
                <a:defRPr/>
              </a:pPr>
              <a:t>18</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pic>
        <p:nvPicPr>
          <p:cNvPr id="6146" name="Picture 2"/>
          <p:cNvPicPr>
            <a:picLocks noChangeAspect="1" noChangeArrowheads="1"/>
          </p:cNvPicPr>
          <p:nvPr/>
        </p:nvPicPr>
        <p:blipFill>
          <a:blip r:embed="rId2" cstate="screen"/>
          <a:srcRect/>
          <a:stretch>
            <a:fillRect/>
          </a:stretch>
        </p:blipFill>
        <p:spPr bwMode="auto">
          <a:xfrm>
            <a:off x="1028700" y="1828800"/>
            <a:ext cx="2952750" cy="590550"/>
          </a:xfrm>
          <a:prstGeom prst="rect">
            <a:avLst/>
          </a:prstGeom>
          <a:noFill/>
          <a:ln w="9525">
            <a:noFill/>
            <a:miter lim="800000"/>
            <a:headEnd/>
            <a:tailEnd/>
          </a:ln>
        </p:spPr>
      </p:pic>
      <p:pic>
        <p:nvPicPr>
          <p:cNvPr id="6147" name="Picture 3"/>
          <p:cNvPicPr>
            <a:picLocks noChangeAspect="1" noChangeArrowheads="1"/>
          </p:cNvPicPr>
          <p:nvPr/>
        </p:nvPicPr>
        <p:blipFill>
          <a:blip r:embed="rId3" cstate="screen">
            <a:clrChange>
              <a:clrFrom>
                <a:srgbClr val="000000"/>
              </a:clrFrom>
              <a:clrTo>
                <a:srgbClr val="000000">
                  <a:alpha val="0"/>
                </a:srgbClr>
              </a:clrTo>
            </a:clrChange>
          </a:blip>
          <a:srcRect/>
          <a:stretch>
            <a:fillRect/>
          </a:stretch>
        </p:blipFill>
        <p:spPr bwMode="auto">
          <a:xfrm>
            <a:off x="1143000" y="2514600"/>
            <a:ext cx="866775" cy="628650"/>
          </a:xfrm>
          <a:prstGeom prst="rect">
            <a:avLst/>
          </a:prstGeom>
          <a:noFill/>
          <a:ln w="9525">
            <a:noFill/>
            <a:miter lim="800000"/>
            <a:headEnd/>
            <a:tailEnd/>
          </a:ln>
        </p:spPr>
      </p:pic>
      <p:pic>
        <p:nvPicPr>
          <p:cNvPr id="6148" name="Picture 4"/>
          <p:cNvPicPr>
            <a:picLocks noChangeAspect="1" noChangeArrowheads="1"/>
          </p:cNvPicPr>
          <p:nvPr/>
        </p:nvPicPr>
        <p:blipFill>
          <a:blip r:embed="rId4" cstate="screen"/>
          <a:srcRect/>
          <a:stretch>
            <a:fillRect/>
          </a:stretch>
        </p:blipFill>
        <p:spPr bwMode="auto">
          <a:xfrm>
            <a:off x="1143000" y="3314700"/>
            <a:ext cx="2562225" cy="561975"/>
          </a:xfrm>
          <a:prstGeom prst="rect">
            <a:avLst/>
          </a:prstGeom>
          <a:noFill/>
          <a:ln w="9525">
            <a:noFill/>
            <a:miter lim="800000"/>
            <a:headEnd/>
            <a:tailEnd/>
          </a:ln>
        </p:spPr>
      </p:pic>
      <p:pic>
        <p:nvPicPr>
          <p:cNvPr id="6149" name="Picture 5"/>
          <p:cNvPicPr>
            <a:picLocks noChangeAspect="1" noChangeArrowheads="1"/>
          </p:cNvPicPr>
          <p:nvPr/>
        </p:nvPicPr>
        <p:blipFill>
          <a:blip r:embed="rId5" cstate="screen"/>
          <a:srcRect/>
          <a:stretch>
            <a:fillRect/>
          </a:stretch>
        </p:blipFill>
        <p:spPr bwMode="auto">
          <a:xfrm>
            <a:off x="5372100" y="3771900"/>
            <a:ext cx="2514600" cy="623875"/>
          </a:xfrm>
          <a:prstGeom prst="rect">
            <a:avLst/>
          </a:prstGeom>
          <a:noFill/>
          <a:ln w="9525">
            <a:noFill/>
            <a:miter lim="800000"/>
            <a:headEnd/>
            <a:tailEnd/>
          </a:ln>
        </p:spPr>
      </p:pic>
      <p:pic>
        <p:nvPicPr>
          <p:cNvPr id="6150" name="Picture 6"/>
          <p:cNvPicPr>
            <a:picLocks noChangeAspect="1" noChangeArrowheads="1"/>
          </p:cNvPicPr>
          <p:nvPr/>
        </p:nvPicPr>
        <p:blipFill>
          <a:blip r:embed="rId6" cstate="screen"/>
          <a:srcRect/>
          <a:stretch>
            <a:fillRect/>
          </a:stretch>
        </p:blipFill>
        <p:spPr bwMode="auto">
          <a:xfrm>
            <a:off x="5143500" y="2971800"/>
            <a:ext cx="2057400" cy="504825"/>
          </a:xfrm>
          <a:prstGeom prst="rect">
            <a:avLst/>
          </a:prstGeom>
          <a:noFill/>
          <a:ln w="9525">
            <a:noFill/>
            <a:miter lim="800000"/>
            <a:headEnd/>
            <a:tailEnd/>
          </a:ln>
        </p:spPr>
      </p:pic>
      <p:pic>
        <p:nvPicPr>
          <p:cNvPr id="6151" name="Picture 7"/>
          <p:cNvPicPr>
            <a:picLocks noChangeAspect="1" noChangeArrowheads="1"/>
          </p:cNvPicPr>
          <p:nvPr/>
        </p:nvPicPr>
        <p:blipFill>
          <a:blip r:embed="rId7" cstate="screen"/>
          <a:srcRect/>
          <a:stretch>
            <a:fillRect/>
          </a:stretch>
        </p:blipFill>
        <p:spPr bwMode="auto">
          <a:xfrm>
            <a:off x="5372100" y="1943100"/>
            <a:ext cx="2162608" cy="857250"/>
          </a:xfrm>
          <a:prstGeom prst="rect">
            <a:avLst/>
          </a:prstGeom>
          <a:noFill/>
          <a:ln w="9525">
            <a:noFill/>
            <a:miter lim="800000"/>
            <a:headEnd/>
            <a:tailEnd/>
          </a:ln>
        </p:spPr>
      </p:pic>
      <p:pic>
        <p:nvPicPr>
          <p:cNvPr id="6152" name="Picture 8"/>
          <p:cNvPicPr>
            <a:picLocks noChangeAspect="1" noChangeArrowheads="1"/>
          </p:cNvPicPr>
          <p:nvPr/>
        </p:nvPicPr>
        <p:blipFill>
          <a:blip r:embed="rId8" cstate="screen"/>
          <a:srcRect/>
          <a:stretch>
            <a:fillRect/>
          </a:stretch>
        </p:blipFill>
        <p:spPr bwMode="auto">
          <a:xfrm>
            <a:off x="5372100" y="4686300"/>
            <a:ext cx="1600200" cy="752475"/>
          </a:xfrm>
          <a:prstGeom prst="rect">
            <a:avLst/>
          </a:prstGeom>
          <a:noFill/>
          <a:ln w="9525">
            <a:noFill/>
            <a:miter lim="800000"/>
            <a:headEnd/>
            <a:tailEnd/>
          </a:ln>
        </p:spPr>
      </p:pic>
      <p:pic>
        <p:nvPicPr>
          <p:cNvPr id="6153" name="Picture 9"/>
          <p:cNvPicPr>
            <a:picLocks noChangeAspect="1" noChangeArrowheads="1"/>
          </p:cNvPicPr>
          <p:nvPr/>
        </p:nvPicPr>
        <p:blipFill>
          <a:blip r:embed="rId9" cstate="screen"/>
          <a:srcRect/>
          <a:stretch>
            <a:fillRect/>
          </a:stretch>
        </p:blipFill>
        <p:spPr bwMode="auto">
          <a:xfrm>
            <a:off x="1028700" y="4686300"/>
            <a:ext cx="2152650" cy="352425"/>
          </a:xfrm>
          <a:prstGeom prst="rect">
            <a:avLst/>
          </a:prstGeom>
          <a:noFill/>
          <a:ln w="9525">
            <a:noFill/>
            <a:miter lim="800000"/>
            <a:headEnd/>
            <a:tailEnd/>
          </a:ln>
        </p:spPr>
      </p:pic>
      <p:sp>
        <p:nvSpPr>
          <p:cNvPr id="14" name="TextBox 13"/>
          <p:cNvSpPr txBox="1"/>
          <p:nvPr/>
        </p:nvSpPr>
        <p:spPr>
          <a:xfrm>
            <a:off x="4914900" y="1257300"/>
            <a:ext cx="2274982" cy="461665"/>
          </a:xfrm>
          <a:prstGeom prst="rect">
            <a:avLst/>
          </a:prstGeom>
          <a:noFill/>
        </p:spPr>
        <p:txBody>
          <a:bodyPr wrap="none" rtlCol="0">
            <a:spAutoFit/>
          </a:bodyPr>
          <a:lstStyle/>
          <a:p>
            <a:r>
              <a:rPr lang="en-US" dirty="0"/>
              <a:t>Document Stores</a:t>
            </a:r>
          </a:p>
        </p:txBody>
      </p:sp>
      <p:sp>
        <p:nvSpPr>
          <p:cNvPr id="15" name="TextBox 14"/>
          <p:cNvSpPr txBox="1"/>
          <p:nvPr/>
        </p:nvSpPr>
        <p:spPr>
          <a:xfrm>
            <a:off x="685800" y="1257300"/>
            <a:ext cx="2249911" cy="461665"/>
          </a:xfrm>
          <a:prstGeom prst="rect">
            <a:avLst/>
          </a:prstGeom>
          <a:noFill/>
        </p:spPr>
        <p:txBody>
          <a:bodyPr wrap="none" rtlCol="0">
            <a:spAutoFit/>
          </a:bodyPr>
          <a:lstStyle/>
          <a:p>
            <a:r>
              <a:rPr lang="en-US" dirty="0"/>
              <a:t>Key-Value Stores</a:t>
            </a:r>
          </a:p>
        </p:txBody>
      </p:sp>
      <p:sp>
        <p:nvSpPr>
          <p:cNvPr id="16" name="TextBox 15"/>
          <p:cNvSpPr txBox="1"/>
          <p:nvPr/>
        </p:nvSpPr>
        <p:spPr>
          <a:xfrm>
            <a:off x="571500" y="4229100"/>
            <a:ext cx="1784463" cy="461665"/>
          </a:xfrm>
          <a:prstGeom prst="rect">
            <a:avLst/>
          </a:prstGeom>
          <a:noFill/>
        </p:spPr>
        <p:txBody>
          <a:bodyPr wrap="none" rtlCol="0">
            <a:spAutoFit/>
          </a:bodyPr>
          <a:lstStyle/>
          <a:p>
            <a:r>
              <a:rPr lang="en-US" dirty="0"/>
              <a:t>Graph Stores</a:t>
            </a:r>
          </a:p>
        </p:txBody>
      </p:sp>
      <p:sp>
        <p:nvSpPr>
          <p:cNvPr id="17" name="Right Brace 16"/>
          <p:cNvSpPr/>
          <p:nvPr/>
        </p:nvSpPr>
        <p:spPr bwMode="auto">
          <a:xfrm>
            <a:off x="7429500" y="2057400"/>
            <a:ext cx="457200" cy="1257300"/>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8" name="TextBox 17"/>
          <p:cNvSpPr txBox="1"/>
          <p:nvPr/>
        </p:nvSpPr>
        <p:spPr>
          <a:xfrm>
            <a:off x="7886700" y="2400300"/>
            <a:ext cx="716863" cy="461665"/>
          </a:xfrm>
          <a:prstGeom prst="rect">
            <a:avLst/>
          </a:prstGeom>
          <a:noFill/>
        </p:spPr>
        <p:txBody>
          <a:bodyPr wrap="none" rtlCol="0">
            <a:spAutoFit/>
          </a:bodyPr>
          <a:lstStyle/>
          <a:p>
            <a:r>
              <a:rPr lang="en-US" dirty="0"/>
              <a:t>XML</a:t>
            </a:r>
          </a:p>
        </p:txBody>
      </p:sp>
      <p:sp>
        <p:nvSpPr>
          <p:cNvPr id="19" name="TextBox 18"/>
          <p:cNvSpPr txBox="1"/>
          <p:nvPr/>
        </p:nvSpPr>
        <p:spPr>
          <a:xfrm>
            <a:off x="685800" y="5029200"/>
            <a:ext cx="1827744" cy="461665"/>
          </a:xfrm>
          <a:prstGeom prst="rect">
            <a:avLst/>
          </a:prstGeom>
          <a:noFill/>
        </p:spPr>
        <p:txBody>
          <a:bodyPr wrap="none" rtlCol="0">
            <a:spAutoFit/>
          </a:bodyPr>
          <a:lstStyle/>
          <a:p>
            <a:r>
              <a:rPr lang="en-US" dirty="0"/>
              <a:t>Object Stores</a:t>
            </a:r>
          </a:p>
        </p:txBody>
      </p:sp>
      <p:pic>
        <p:nvPicPr>
          <p:cNvPr id="6154" name="Picture 10"/>
          <p:cNvPicPr>
            <a:picLocks noChangeAspect="1" noChangeArrowheads="1"/>
          </p:cNvPicPr>
          <p:nvPr/>
        </p:nvPicPr>
        <p:blipFill>
          <a:blip r:embed="rId10" cstate="screen"/>
          <a:srcRect/>
          <a:stretch>
            <a:fillRect/>
          </a:stretch>
        </p:blipFill>
        <p:spPr bwMode="auto">
          <a:xfrm>
            <a:off x="1257300" y="5486400"/>
            <a:ext cx="1543050" cy="6191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
            <a:ext cx="7772400" cy="800100"/>
          </a:xfrm>
        </p:spPr>
        <p:txBody>
          <a:bodyPr/>
          <a:lstStyle/>
          <a:p>
            <a:r>
              <a:rPr lang="en-US" dirty="0"/>
              <a:t>Finding the Right Match</a:t>
            </a:r>
          </a:p>
        </p:txBody>
      </p:sp>
      <p:sp>
        <p:nvSpPr>
          <p:cNvPr id="3" name="Slide Number Placeholder 2"/>
          <p:cNvSpPr>
            <a:spLocks noGrp="1"/>
          </p:cNvSpPr>
          <p:nvPr>
            <p:ph type="sldNum" sz="quarter" idx="10"/>
          </p:nvPr>
        </p:nvSpPr>
        <p:spPr>
          <a:xfrm>
            <a:off x="8343900" y="6172200"/>
            <a:ext cx="533400" cy="457200"/>
          </a:xfrm>
        </p:spPr>
        <p:txBody>
          <a:bodyPr/>
          <a:lstStyle/>
          <a:p>
            <a:pPr>
              <a:defRPr/>
            </a:pPr>
            <a:fld id="{F798B074-17C8-9B4B-AB31-716511C0D839}" type="slidenum">
              <a:rPr lang="en-US" smtClean="0"/>
              <a:pPr>
                <a:defRPr/>
              </a:pPr>
              <a:t>19</a:t>
            </a:fld>
            <a:endParaRPr lang="en-US" dirty="0"/>
          </a:p>
        </p:txBody>
      </p:sp>
      <p:sp>
        <p:nvSpPr>
          <p:cNvPr id="4" name="Footer Placeholder 3"/>
          <p:cNvSpPr>
            <a:spLocks noGrp="1"/>
          </p:cNvSpPr>
          <p:nvPr>
            <p:ph type="ftr" sz="quarter" idx="11"/>
          </p:nvPr>
        </p:nvSpPr>
        <p:spPr>
          <a:xfrm>
            <a:off x="2400300" y="6400800"/>
            <a:ext cx="4191000" cy="457200"/>
          </a:xfrm>
        </p:spPr>
        <p:txBody>
          <a:bodyPr anchor="ctr"/>
          <a:lstStyle/>
          <a:p>
            <a:pPr>
              <a:defRPr/>
            </a:pPr>
            <a:r>
              <a:rPr lang="en-US" dirty="0"/>
              <a:t>Copyright  2010 Dan McCreary &amp; Associates</a:t>
            </a:r>
          </a:p>
        </p:txBody>
      </p:sp>
      <p:cxnSp>
        <p:nvCxnSpPr>
          <p:cNvPr id="6" name="Straight Arrow Connector 5"/>
          <p:cNvCxnSpPr/>
          <p:nvPr/>
        </p:nvCxnSpPr>
        <p:spPr bwMode="auto">
          <a:xfrm rot="5400000" flipH="1" flipV="1">
            <a:off x="-170656" y="3599656"/>
            <a:ext cx="3771900" cy="1588"/>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7" name="Straight Arrow Connector 6"/>
          <p:cNvCxnSpPr/>
          <p:nvPr/>
        </p:nvCxnSpPr>
        <p:spPr bwMode="auto">
          <a:xfrm>
            <a:off x="1714500" y="5486400"/>
            <a:ext cx="4114800" cy="1588"/>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sp>
        <p:nvSpPr>
          <p:cNvPr id="10" name="TextBox 9"/>
          <p:cNvSpPr txBox="1"/>
          <p:nvPr/>
        </p:nvSpPr>
        <p:spPr>
          <a:xfrm>
            <a:off x="1943100" y="1371600"/>
            <a:ext cx="1771639" cy="461665"/>
          </a:xfrm>
          <a:prstGeom prst="rect">
            <a:avLst/>
          </a:prstGeom>
          <a:noFill/>
        </p:spPr>
        <p:txBody>
          <a:bodyPr wrap="none" rtlCol="0">
            <a:spAutoFit/>
          </a:bodyPr>
          <a:lstStyle/>
          <a:p>
            <a:r>
              <a:rPr lang="en-US" dirty="0"/>
              <a:t>Schema-Free</a:t>
            </a:r>
          </a:p>
        </p:txBody>
      </p:sp>
      <p:sp>
        <p:nvSpPr>
          <p:cNvPr id="11" name="TextBox 10"/>
          <p:cNvSpPr txBox="1"/>
          <p:nvPr/>
        </p:nvSpPr>
        <p:spPr>
          <a:xfrm>
            <a:off x="4800600" y="4914900"/>
            <a:ext cx="3076483" cy="461665"/>
          </a:xfrm>
          <a:prstGeom prst="rect">
            <a:avLst/>
          </a:prstGeom>
          <a:noFill/>
        </p:spPr>
        <p:txBody>
          <a:bodyPr wrap="none" rtlCol="0">
            <a:spAutoFit/>
          </a:bodyPr>
          <a:lstStyle/>
          <a:p>
            <a:r>
              <a:rPr lang="en-US" dirty="0"/>
              <a:t>Mature Query Language</a:t>
            </a:r>
          </a:p>
        </p:txBody>
      </p:sp>
      <p:cxnSp>
        <p:nvCxnSpPr>
          <p:cNvPr id="12" name="Straight Arrow Connector 11"/>
          <p:cNvCxnSpPr/>
          <p:nvPr/>
        </p:nvCxnSpPr>
        <p:spPr bwMode="auto">
          <a:xfrm flipV="1">
            <a:off x="1714500" y="3314700"/>
            <a:ext cx="2514600" cy="2171700"/>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sp>
        <p:nvSpPr>
          <p:cNvPr id="15" name="TextBox 14"/>
          <p:cNvSpPr txBox="1"/>
          <p:nvPr/>
        </p:nvSpPr>
        <p:spPr>
          <a:xfrm>
            <a:off x="4457700" y="2857500"/>
            <a:ext cx="2723823" cy="461665"/>
          </a:xfrm>
          <a:prstGeom prst="rect">
            <a:avLst/>
          </a:prstGeom>
          <a:noFill/>
        </p:spPr>
        <p:txBody>
          <a:bodyPr wrap="none" rtlCol="0">
            <a:spAutoFit/>
          </a:bodyPr>
          <a:lstStyle/>
          <a:p>
            <a:r>
              <a:rPr lang="en-US" dirty="0"/>
              <a:t>Standards Compliant</a:t>
            </a:r>
          </a:p>
        </p:txBody>
      </p:sp>
      <p:sp>
        <p:nvSpPr>
          <p:cNvPr id="21" name="TextBox 20"/>
          <p:cNvSpPr txBox="1"/>
          <p:nvPr/>
        </p:nvSpPr>
        <p:spPr>
          <a:xfrm>
            <a:off x="2400300" y="5829300"/>
            <a:ext cx="5886483" cy="369332"/>
          </a:xfrm>
          <a:prstGeom prst="rect">
            <a:avLst/>
          </a:prstGeom>
          <a:noFill/>
        </p:spPr>
        <p:txBody>
          <a:bodyPr wrap="none" rtlCol="0">
            <a:spAutoFit/>
          </a:bodyPr>
          <a:lstStyle/>
          <a:p>
            <a:r>
              <a:rPr lang="en-US" sz="1800" dirty="0">
                <a:solidFill>
                  <a:schemeClr val="accent2">
                    <a:lumMod val="75000"/>
                  </a:schemeClr>
                </a:solidFill>
              </a:rPr>
              <a:t>Use CMU's Architectural Tradeoff and Modeling (ATAM) Process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85800" y="114300"/>
            <a:ext cx="7772400" cy="800100"/>
          </a:xfrm>
        </p:spPr>
        <p:txBody>
          <a:bodyPr/>
          <a:lstStyle/>
          <a:p>
            <a:pPr eaLnBrk="1" hangingPunct="1"/>
            <a:r>
              <a:rPr lang="en-US" dirty="0"/>
              <a:t>Presentation Description</a:t>
            </a:r>
          </a:p>
        </p:txBody>
      </p:sp>
      <p:sp>
        <p:nvSpPr>
          <p:cNvPr id="10243" name="Content Placeholder 2"/>
          <p:cNvSpPr>
            <a:spLocks noGrp="1"/>
          </p:cNvSpPr>
          <p:nvPr>
            <p:ph idx="1"/>
          </p:nvPr>
        </p:nvSpPr>
        <p:spPr/>
        <p:txBody>
          <a:bodyPr/>
          <a:lstStyle/>
          <a:p>
            <a:pPr marL="0" indent="0" eaLnBrk="1" hangingPunct="1">
              <a:buFontTx/>
              <a:buNone/>
            </a:pPr>
            <a:r>
              <a:rPr lang="en-US" sz="1800" dirty="0"/>
              <a:t>Metadata, or data that describes data, is fundamentally different than data itself.  The management of metadata is becoming a strategic area for many organizations and the topic of data governance is also becoming central to the data strategies for many organizations.  </a:t>
            </a:r>
          </a:p>
          <a:p>
            <a:pPr marL="0" indent="0" eaLnBrk="1" hangingPunct="1">
              <a:buFontTx/>
              <a:buNone/>
            </a:pPr>
            <a:endParaRPr lang="en-US" sz="1800" dirty="0"/>
          </a:p>
          <a:p>
            <a:pPr marL="0" indent="0" eaLnBrk="1" hangingPunct="1">
              <a:buFontTx/>
              <a:buNone/>
            </a:pPr>
            <a:r>
              <a:rPr lang="en-US" sz="1800" dirty="0"/>
              <a:t>This presentation will look at how the requirements of enterprise metadata management dictate that new schema-free web application architectures be better suited to the task of metadata management.  These new “zero translation” architectures combine some of the best aspects of document management systems and traditional tabular data management but without the complexity of traditional multi-tier architectures. </a:t>
            </a:r>
          </a:p>
          <a:p>
            <a:pPr marL="0" indent="0" eaLnBrk="1" hangingPunct="1">
              <a:buFontTx/>
              <a:buNone/>
            </a:pPr>
            <a:endParaRPr lang="en-US" sz="1800" dirty="0"/>
          </a:p>
          <a:p>
            <a:pPr marL="0" indent="0" eaLnBrk="1" hangingPunct="1">
              <a:buFontTx/>
              <a:buNone/>
            </a:pPr>
            <a:r>
              <a:rPr lang="en-US" sz="1800" dirty="0"/>
              <a:t>We will give examples of how these new XML-centric architectures are being used to solve metadata management challenges and how they empower non-programmers to build and maintain metadata registries.</a:t>
            </a:r>
            <a:endParaRPr lang="en-US" sz="1800" dirty="0">
              <a:latin typeface="Arial" charset="0"/>
              <a:cs typeface="Arial" charset="0"/>
            </a:endParaRPr>
          </a:p>
        </p:txBody>
      </p:sp>
      <p:sp>
        <p:nvSpPr>
          <p:cNvPr id="10244" name="Slide Number Placeholder 3"/>
          <p:cNvSpPr>
            <a:spLocks noGrp="1"/>
          </p:cNvSpPr>
          <p:nvPr>
            <p:ph type="sldNum" sz="quarter" idx="10"/>
          </p:nvPr>
        </p:nvSpPr>
        <p:spPr>
          <a:noFill/>
        </p:spPr>
        <p:txBody>
          <a:bodyPr/>
          <a:lstStyle/>
          <a:p>
            <a:fld id="{D1E2C740-2371-D940-8CA3-BC8FBFBFF8CB}" type="slidenum">
              <a:rPr lang="en-US"/>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bwMode="auto">
          <a:xfrm>
            <a:off x="4914900" y="1943100"/>
            <a:ext cx="1143000" cy="6858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dirty="0">
              <a:latin typeface="Arial Narrow" pitchFamily="34" charset="0"/>
            </a:endParaRPr>
          </a:p>
        </p:txBody>
      </p:sp>
      <p:sp>
        <p:nvSpPr>
          <p:cNvPr id="70" name="Can 69"/>
          <p:cNvSpPr/>
          <p:nvPr/>
        </p:nvSpPr>
        <p:spPr bwMode="auto">
          <a:xfrm>
            <a:off x="7086600" y="1943100"/>
            <a:ext cx="1143000" cy="685800"/>
          </a:xfrm>
          <a:prstGeom prst="can">
            <a:avLst>
              <a:gd name="adj" fmla="val 16667"/>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sp>
        <p:nvSpPr>
          <p:cNvPr id="69" name="Can 68"/>
          <p:cNvSpPr/>
          <p:nvPr/>
        </p:nvSpPr>
        <p:spPr bwMode="auto">
          <a:xfrm>
            <a:off x="3314700" y="1828800"/>
            <a:ext cx="914400" cy="1028700"/>
          </a:xfrm>
          <a:prstGeom prst="can">
            <a:avLst>
              <a:gd name="adj" fmla="val 16667"/>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sp>
        <p:nvSpPr>
          <p:cNvPr id="2" name="Title 1"/>
          <p:cNvSpPr>
            <a:spLocks noGrp="1"/>
          </p:cNvSpPr>
          <p:nvPr>
            <p:ph type="title"/>
          </p:nvPr>
        </p:nvSpPr>
        <p:spPr>
          <a:xfrm>
            <a:off x="457200" y="114300"/>
            <a:ext cx="8229600" cy="754062"/>
          </a:xfrm>
        </p:spPr>
        <p:txBody>
          <a:bodyPr/>
          <a:lstStyle/>
          <a:p>
            <a:r>
              <a:rPr lang="en-US" dirty="0"/>
              <a:t>Architectural Summary</a:t>
            </a:r>
          </a:p>
        </p:txBody>
      </p:sp>
      <p:sp>
        <p:nvSpPr>
          <p:cNvPr id="6" name="Text Placeholder 5"/>
          <p:cNvSpPr>
            <a:spLocks noGrp="1"/>
          </p:cNvSpPr>
          <p:nvPr>
            <p:ph type="body" idx="1"/>
          </p:nvPr>
        </p:nvSpPr>
        <p:spPr/>
        <p:txBody>
          <a:bodyPr anchor="ctr"/>
          <a:lstStyle/>
          <a:p>
            <a:pPr algn="ctr"/>
            <a:r>
              <a:rPr lang="en-US" sz="2800" dirty="0">
                <a:latin typeface="+mj-lt"/>
              </a:rPr>
              <a:t>Four Translation</a:t>
            </a:r>
          </a:p>
        </p:txBody>
      </p:sp>
      <p:sp>
        <p:nvSpPr>
          <p:cNvPr id="7" name="Content Placeholder 6"/>
          <p:cNvSpPr>
            <a:spLocks noGrp="1"/>
          </p:cNvSpPr>
          <p:nvPr>
            <p:ph sz="half" idx="2"/>
          </p:nvPr>
        </p:nvSpPr>
        <p:spPr>
          <a:xfrm>
            <a:off x="457200" y="3276601"/>
            <a:ext cx="4040188" cy="1524000"/>
          </a:xfrm>
        </p:spPr>
        <p:txBody>
          <a:bodyPr/>
          <a:lstStyle/>
          <a:p>
            <a:r>
              <a:rPr lang="en-US" dirty="0"/>
              <a:t>HTML web pages</a:t>
            </a:r>
          </a:p>
          <a:p>
            <a:r>
              <a:rPr lang="en-US" dirty="0"/>
              <a:t>Object middle tier</a:t>
            </a:r>
          </a:p>
          <a:p>
            <a:r>
              <a:rPr lang="en-US" dirty="0"/>
              <a:t>RDBMS database</a:t>
            </a:r>
          </a:p>
        </p:txBody>
      </p:sp>
      <p:sp>
        <p:nvSpPr>
          <p:cNvPr id="8" name="Text Placeholder 7"/>
          <p:cNvSpPr>
            <a:spLocks noGrp="1"/>
          </p:cNvSpPr>
          <p:nvPr>
            <p:ph type="body" sz="quarter" idx="3"/>
          </p:nvPr>
        </p:nvSpPr>
        <p:spPr/>
        <p:txBody>
          <a:bodyPr anchor="ctr"/>
          <a:lstStyle/>
          <a:p>
            <a:pPr algn="ctr"/>
            <a:r>
              <a:rPr lang="en-US" sz="2800" dirty="0">
                <a:latin typeface="+mj-lt"/>
              </a:rPr>
              <a:t>Zero Translation</a:t>
            </a:r>
          </a:p>
        </p:txBody>
      </p:sp>
      <p:sp>
        <p:nvSpPr>
          <p:cNvPr id="9" name="Content Placeholder 8"/>
          <p:cNvSpPr>
            <a:spLocks noGrp="1"/>
          </p:cNvSpPr>
          <p:nvPr>
            <p:ph sz="quarter" idx="4"/>
          </p:nvPr>
        </p:nvSpPr>
        <p:spPr>
          <a:xfrm>
            <a:off x="4645025" y="3276601"/>
            <a:ext cx="4041775" cy="1295400"/>
          </a:xfrm>
        </p:spPr>
        <p:txBody>
          <a:bodyPr/>
          <a:lstStyle/>
          <a:p>
            <a:r>
              <a:rPr lang="en-US" dirty="0"/>
              <a:t>XForms Client</a:t>
            </a:r>
          </a:p>
          <a:p>
            <a:r>
              <a:rPr lang="en-US" dirty="0"/>
              <a:t>Native XML Database</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20</a:t>
            </a:fld>
            <a:endParaRPr lang="en-US" dirty="0"/>
          </a:p>
        </p:txBody>
      </p:sp>
      <p:sp>
        <p:nvSpPr>
          <p:cNvPr id="5" name="Footer Placeholder 4"/>
          <p:cNvSpPr>
            <a:spLocks noGrp="1"/>
          </p:cNvSpPr>
          <p:nvPr>
            <p:ph type="ftr" sz="quarter" idx="11"/>
          </p:nvPr>
        </p:nvSpPr>
        <p:spPr/>
        <p:txBody>
          <a:bodyPr/>
          <a:lstStyle/>
          <a:p>
            <a:pPr>
              <a:defRPr/>
            </a:pPr>
            <a:r>
              <a:rPr lang="en-US" dirty="0"/>
              <a:t>Copyright  2010 Dan McCreary &amp; Associates</a:t>
            </a:r>
          </a:p>
        </p:txBody>
      </p:sp>
      <p:pic>
        <p:nvPicPr>
          <p:cNvPr id="10" name="Picture 9"/>
          <p:cNvPicPr>
            <a:picLocks noChangeAspect="1"/>
          </p:cNvPicPr>
          <p:nvPr/>
        </p:nvPicPr>
        <p:blipFill>
          <a:blip r:embed="rId2" cstate="screen"/>
          <a:stretch>
            <a:fillRect/>
          </a:stretch>
        </p:blipFill>
        <p:spPr>
          <a:xfrm>
            <a:off x="457200" y="1981200"/>
            <a:ext cx="685800" cy="685800"/>
          </a:xfrm>
          <a:prstGeom prst="rect">
            <a:avLst/>
          </a:prstGeom>
        </p:spPr>
      </p:pic>
      <p:pic>
        <p:nvPicPr>
          <p:cNvPr id="11" name="Picture 10"/>
          <p:cNvPicPr>
            <a:picLocks noChangeAspect="1"/>
          </p:cNvPicPr>
          <p:nvPr/>
        </p:nvPicPr>
        <p:blipFill>
          <a:blip r:embed="rId3" cstate="screen"/>
          <a:stretch>
            <a:fillRect/>
          </a:stretch>
        </p:blipFill>
        <p:spPr>
          <a:xfrm>
            <a:off x="5029200" y="2171700"/>
            <a:ext cx="914400" cy="358140"/>
          </a:xfrm>
          <a:prstGeom prst="rect">
            <a:avLst/>
          </a:prstGeom>
        </p:spPr>
      </p:pic>
      <p:pic>
        <p:nvPicPr>
          <p:cNvPr id="12" name="Picture 11"/>
          <p:cNvPicPr>
            <a:picLocks noChangeAspect="1"/>
          </p:cNvPicPr>
          <p:nvPr/>
        </p:nvPicPr>
        <p:blipFill>
          <a:blip r:embed="rId3" cstate="screen"/>
          <a:stretch>
            <a:fillRect/>
          </a:stretch>
        </p:blipFill>
        <p:spPr>
          <a:xfrm>
            <a:off x="7200900" y="2171700"/>
            <a:ext cx="914400" cy="358140"/>
          </a:xfrm>
          <a:prstGeom prst="rect">
            <a:avLst/>
          </a:prstGeom>
        </p:spPr>
      </p:pic>
      <p:grpSp>
        <p:nvGrpSpPr>
          <p:cNvPr id="27" name="Group 26"/>
          <p:cNvGrpSpPr/>
          <p:nvPr/>
        </p:nvGrpSpPr>
        <p:grpSpPr>
          <a:xfrm>
            <a:off x="1828800" y="1943100"/>
            <a:ext cx="571499" cy="617676"/>
            <a:chOff x="1828800" y="1896924"/>
            <a:chExt cx="874975" cy="846276"/>
          </a:xfrm>
        </p:grpSpPr>
        <p:sp>
          <p:nvSpPr>
            <p:cNvPr id="13" name="Oval 12"/>
            <p:cNvSpPr/>
            <p:nvPr/>
          </p:nvSpPr>
          <p:spPr bwMode="auto">
            <a:xfrm>
              <a:off x="1828800" y="1896924"/>
              <a:ext cx="874975" cy="846276"/>
            </a:xfrm>
            <a:prstGeom prst="ellipse">
              <a:avLst/>
            </a:prstGeom>
            <a:solidFill>
              <a:srgbClr val="FFCC66"/>
            </a:solidFill>
            <a:ln w="12700" cap="flat" cmpd="sng" algn="ctr">
              <a:solidFill>
                <a:schemeClr val="tx1"/>
              </a:solidFill>
              <a:prstDash val="solid"/>
              <a:round/>
              <a:headEnd type="none" w="med" len="med"/>
              <a:tailEnd type="none" w="med" len="med"/>
            </a:ln>
            <a:effectLst/>
          </p:spPr>
        </p:sp>
        <p:sp>
          <p:nvSpPr>
            <p:cNvPr id="14" name="Oval 13"/>
            <p:cNvSpPr/>
            <p:nvPr/>
          </p:nvSpPr>
          <p:spPr bwMode="auto">
            <a:xfrm>
              <a:off x="1981199" y="2051050"/>
              <a:ext cx="568325" cy="539750"/>
            </a:xfrm>
            <a:prstGeom prst="ellipse">
              <a:avLst/>
            </a:prstGeom>
            <a:solidFill>
              <a:srgbClr val="A4CBFF"/>
            </a:solidFill>
            <a:ln w="12700" cap="flat" cmpd="sng" algn="ctr">
              <a:solidFill>
                <a:schemeClr val="tx1"/>
              </a:solidFill>
              <a:prstDash val="solid"/>
              <a:round/>
              <a:headEnd type="none" w="med" len="med"/>
              <a:tailEnd type="none" w="med" len="med"/>
            </a:ln>
            <a:effectLst/>
          </p:spPr>
        </p:sp>
        <p:cxnSp>
          <p:nvCxnSpPr>
            <p:cNvPr id="16" name="Straight Connector 15"/>
            <p:cNvCxnSpPr>
              <a:stCxn id="13" idx="1"/>
              <a:endCxn id="14" idx="1"/>
            </p:cNvCxnSpPr>
            <p:nvPr/>
          </p:nvCxnSpPr>
          <p:spPr bwMode="auto">
            <a:xfrm rot="16200000" flipH="1">
              <a:off x="1956063" y="2021731"/>
              <a:ext cx="109237" cy="107491"/>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17" name="Straight Connector 16"/>
            <p:cNvCxnSpPr>
              <a:stCxn id="13" idx="3"/>
              <a:endCxn id="14" idx="3"/>
            </p:cNvCxnSpPr>
            <p:nvPr/>
          </p:nvCxnSpPr>
          <p:spPr bwMode="auto">
            <a:xfrm rot="5400000" flipH="1" flipV="1">
              <a:off x="1956926" y="2511765"/>
              <a:ext cx="107511" cy="107491"/>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20" name="Straight Connector 19"/>
            <p:cNvCxnSpPr>
              <a:stCxn id="14" idx="7"/>
              <a:endCxn id="13" idx="7"/>
            </p:cNvCxnSpPr>
            <p:nvPr/>
          </p:nvCxnSpPr>
          <p:spPr bwMode="auto">
            <a:xfrm rot="5400000" flipH="1" flipV="1">
              <a:off x="2466348" y="2020806"/>
              <a:ext cx="109237" cy="109343"/>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2514600" y="2438400"/>
              <a:ext cx="136525" cy="92075"/>
            </a:xfrm>
            <a:prstGeom prst="line">
              <a:avLst/>
            </a:prstGeom>
            <a:solidFill>
              <a:srgbClr val="3399FF"/>
            </a:solidFill>
            <a:ln w="12700" cap="flat" cmpd="sng" algn="ctr">
              <a:solidFill>
                <a:schemeClr val="tx1"/>
              </a:solidFill>
              <a:prstDash val="solid"/>
              <a:round/>
              <a:headEnd type="none" w="med" len="med"/>
              <a:tailEnd type="none" w="med" len="med"/>
            </a:ln>
            <a:effectLst/>
          </p:spPr>
        </p:cxnSp>
      </p:grpSp>
      <p:grpSp>
        <p:nvGrpSpPr>
          <p:cNvPr id="66" name="Group 65"/>
          <p:cNvGrpSpPr/>
          <p:nvPr/>
        </p:nvGrpSpPr>
        <p:grpSpPr>
          <a:xfrm>
            <a:off x="3429000" y="2057400"/>
            <a:ext cx="685800" cy="685800"/>
            <a:chOff x="3086100" y="1943100"/>
            <a:chExt cx="685800" cy="685800"/>
          </a:xfrm>
        </p:grpSpPr>
        <p:sp>
          <p:nvSpPr>
            <p:cNvPr id="22" name="Rectangle 21"/>
            <p:cNvSpPr/>
            <p:nvPr/>
          </p:nvSpPr>
          <p:spPr bwMode="auto">
            <a:xfrm>
              <a:off x="3086100" y="1943100"/>
              <a:ext cx="114300" cy="685800"/>
            </a:xfrm>
            <a:prstGeom prst="rect">
              <a:avLst/>
            </a:prstGeom>
            <a:solidFill>
              <a:srgbClr val="A4CBFF"/>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sp>
          <p:nvSpPr>
            <p:cNvPr id="23" name="Rectangle 22"/>
            <p:cNvSpPr/>
            <p:nvPr/>
          </p:nvSpPr>
          <p:spPr bwMode="auto">
            <a:xfrm>
              <a:off x="3200400" y="1943100"/>
              <a:ext cx="228600" cy="685800"/>
            </a:xfrm>
            <a:prstGeom prst="rect">
              <a:avLst/>
            </a:prstGeom>
            <a:solidFill>
              <a:srgbClr val="A4CBFF"/>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sp>
          <p:nvSpPr>
            <p:cNvPr id="24" name="Rectangle 23"/>
            <p:cNvSpPr/>
            <p:nvPr/>
          </p:nvSpPr>
          <p:spPr bwMode="auto">
            <a:xfrm>
              <a:off x="3429000" y="1943100"/>
              <a:ext cx="114300" cy="685800"/>
            </a:xfrm>
            <a:prstGeom prst="rect">
              <a:avLst/>
            </a:prstGeom>
            <a:solidFill>
              <a:srgbClr val="A4CB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sp>
          <p:nvSpPr>
            <p:cNvPr id="25" name="Rectangle 24"/>
            <p:cNvSpPr/>
            <p:nvPr/>
          </p:nvSpPr>
          <p:spPr bwMode="auto">
            <a:xfrm>
              <a:off x="3543300" y="1943100"/>
              <a:ext cx="228600" cy="685800"/>
            </a:xfrm>
            <a:prstGeom prst="rect">
              <a:avLst/>
            </a:prstGeom>
            <a:solidFill>
              <a:srgbClr val="A4CB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cxnSp>
          <p:nvCxnSpPr>
            <p:cNvPr id="29" name="Straight Connector 28"/>
            <p:cNvCxnSpPr/>
            <p:nvPr/>
          </p:nvCxnSpPr>
          <p:spPr bwMode="auto">
            <a:xfrm>
              <a:off x="3086100" y="2057400"/>
              <a:ext cx="685800" cy="0"/>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3086100" y="2171700"/>
              <a:ext cx="685800" cy="0"/>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3086100" y="2286000"/>
              <a:ext cx="685800" cy="0"/>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3086100" y="2400300"/>
              <a:ext cx="685800" cy="0"/>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3086100" y="2514600"/>
              <a:ext cx="685800" cy="0"/>
            </a:xfrm>
            <a:prstGeom prst="line">
              <a:avLst/>
            </a:prstGeom>
            <a:solidFill>
              <a:srgbClr val="3399FF"/>
            </a:solidFill>
            <a:ln w="12700" cap="flat" cmpd="sng" algn="ctr">
              <a:solidFill>
                <a:schemeClr val="tx1"/>
              </a:solidFill>
              <a:prstDash val="solid"/>
              <a:round/>
              <a:headEnd type="none" w="med" len="med"/>
              <a:tailEnd type="none" w="med" len="med"/>
            </a:ln>
            <a:effectLst/>
          </p:spPr>
        </p:cxnSp>
      </p:grpSp>
      <p:sp>
        <p:nvSpPr>
          <p:cNvPr id="35" name="Oval 34"/>
          <p:cNvSpPr/>
          <p:nvPr/>
        </p:nvSpPr>
        <p:spPr bwMode="auto">
          <a:xfrm>
            <a:off x="1371600" y="1714500"/>
            <a:ext cx="228599" cy="228600"/>
          </a:xfrm>
          <a:prstGeom prst="ellipse">
            <a:avLst/>
          </a:prstGeom>
          <a:solidFill>
            <a:srgbClr val="FF0000"/>
          </a:solidFill>
          <a:ln w="9525" cap="flat" cmpd="sng" algn="ctr">
            <a:solidFill>
              <a:schemeClr val="tx1"/>
            </a:solidFill>
            <a:prstDash val="solid"/>
            <a:round/>
            <a:headEnd type="none" w="med" len="med"/>
            <a:tailEnd type="triangle" w="med" len="med"/>
          </a:ln>
          <a:effectLst/>
        </p:spPr>
        <p:txBody>
          <a:bodyPr wrap="none" lIns="36576" tIns="0" rIns="0" bIns="0" anchor="ctr" anchorCtr="0"/>
          <a:lstStyle/>
          <a:p>
            <a:r>
              <a:rPr lang="en-US" sz="1600" dirty="0">
                <a:solidFill>
                  <a:schemeClr val="bg1">
                    <a:lumMod val="95000"/>
                  </a:schemeClr>
                </a:solidFill>
              </a:rPr>
              <a:t>T</a:t>
            </a:r>
          </a:p>
        </p:txBody>
      </p:sp>
      <p:sp>
        <p:nvSpPr>
          <p:cNvPr id="36" name="Oval 35"/>
          <p:cNvSpPr/>
          <p:nvPr/>
        </p:nvSpPr>
        <p:spPr bwMode="auto">
          <a:xfrm>
            <a:off x="2628900" y="2628900"/>
            <a:ext cx="228599" cy="228600"/>
          </a:xfrm>
          <a:prstGeom prst="ellipse">
            <a:avLst/>
          </a:prstGeom>
          <a:solidFill>
            <a:srgbClr val="FF0000"/>
          </a:solidFill>
          <a:ln w="9525" cap="flat" cmpd="sng" algn="ctr">
            <a:solidFill>
              <a:schemeClr val="tx1"/>
            </a:solidFill>
            <a:prstDash val="solid"/>
            <a:round/>
            <a:headEnd type="none" w="med" len="med"/>
            <a:tailEnd type="triangle" w="med" len="med"/>
          </a:ln>
          <a:effectLst/>
        </p:spPr>
        <p:txBody>
          <a:bodyPr wrap="none" lIns="36576" tIns="0" rIns="0" bIns="0" anchor="ctr" anchorCtr="0"/>
          <a:lstStyle/>
          <a:p>
            <a:r>
              <a:rPr lang="en-US" sz="1600" dirty="0">
                <a:solidFill>
                  <a:schemeClr val="bg1">
                    <a:lumMod val="95000"/>
                  </a:schemeClr>
                </a:solidFill>
              </a:rPr>
              <a:t>T</a:t>
            </a:r>
          </a:p>
        </p:txBody>
      </p:sp>
      <p:sp>
        <p:nvSpPr>
          <p:cNvPr id="38" name="Oval 37"/>
          <p:cNvSpPr/>
          <p:nvPr/>
        </p:nvSpPr>
        <p:spPr bwMode="auto">
          <a:xfrm>
            <a:off x="2628900" y="1714500"/>
            <a:ext cx="228599" cy="228600"/>
          </a:xfrm>
          <a:prstGeom prst="ellipse">
            <a:avLst/>
          </a:prstGeom>
          <a:solidFill>
            <a:srgbClr val="FF0000"/>
          </a:solidFill>
          <a:ln w="9525" cap="flat" cmpd="sng" algn="ctr">
            <a:solidFill>
              <a:schemeClr val="tx1"/>
            </a:solidFill>
            <a:prstDash val="solid"/>
            <a:round/>
            <a:headEnd type="none" w="med" len="med"/>
            <a:tailEnd type="triangle" w="med" len="med"/>
          </a:ln>
          <a:effectLst/>
        </p:spPr>
        <p:txBody>
          <a:bodyPr wrap="none" lIns="36576" tIns="0" rIns="0" bIns="0" anchor="ctr" anchorCtr="0"/>
          <a:lstStyle/>
          <a:p>
            <a:r>
              <a:rPr lang="en-US" sz="1600" dirty="0">
                <a:solidFill>
                  <a:schemeClr val="bg1">
                    <a:lumMod val="95000"/>
                  </a:schemeClr>
                </a:solidFill>
              </a:rPr>
              <a:t>T</a:t>
            </a:r>
          </a:p>
        </p:txBody>
      </p:sp>
      <p:sp>
        <p:nvSpPr>
          <p:cNvPr id="39" name="Oval 38"/>
          <p:cNvSpPr/>
          <p:nvPr/>
        </p:nvSpPr>
        <p:spPr bwMode="auto">
          <a:xfrm>
            <a:off x="1371600" y="2628900"/>
            <a:ext cx="228599" cy="228600"/>
          </a:xfrm>
          <a:prstGeom prst="ellipse">
            <a:avLst/>
          </a:prstGeom>
          <a:solidFill>
            <a:srgbClr val="FF0000"/>
          </a:solidFill>
          <a:ln w="9525" cap="flat" cmpd="sng" algn="ctr">
            <a:solidFill>
              <a:schemeClr val="tx1"/>
            </a:solidFill>
            <a:prstDash val="solid"/>
            <a:round/>
            <a:headEnd type="none" w="med" len="med"/>
            <a:tailEnd type="triangle" w="med" len="med"/>
          </a:ln>
          <a:effectLst/>
        </p:spPr>
        <p:txBody>
          <a:bodyPr wrap="none" lIns="36576" tIns="0" rIns="0" bIns="0" anchor="ctr" anchorCtr="0"/>
          <a:lstStyle/>
          <a:p>
            <a:r>
              <a:rPr lang="en-US" sz="1600" dirty="0">
                <a:solidFill>
                  <a:schemeClr val="bg1">
                    <a:lumMod val="95000"/>
                  </a:schemeClr>
                </a:solidFill>
              </a:rPr>
              <a:t>T</a:t>
            </a:r>
          </a:p>
        </p:txBody>
      </p:sp>
      <p:cxnSp>
        <p:nvCxnSpPr>
          <p:cNvPr id="41" name="Straight Arrow Connector 40"/>
          <p:cNvCxnSpPr>
            <a:endCxn id="35" idx="2"/>
          </p:cNvCxnSpPr>
          <p:nvPr/>
        </p:nvCxnSpPr>
        <p:spPr bwMode="auto">
          <a:xfrm flipV="1">
            <a:off x="1028700" y="1828800"/>
            <a:ext cx="342900" cy="228600"/>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42" name="Straight Arrow Connector 41"/>
          <p:cNvCxnSpPr>
            <a:stCxn id="35" idx="6"/>
            <a:endCxn id="13" idx="1"/>
          </p:cNvCxnSpPr>
          <p:nvPr/>
        </p:nvCxnSpPr>
        <p:spPr bwMode="auto">
          <a:xfrm>
            <a:off x="1600199" y="1828800"/>
            <a:ext cx="312295" cy="204756"/>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44" name="Straight Arrow Connector 43"/>
          <p:cNvCxnSpPr>
            <a:stCxn id="13" idx="7"/>
            <a:endCxn id="38" idx="2"/>
          </p:cNvCxnSpPr>
          <p:nvPr/>
        </p:nvCxnSpPr>
        <p:spPr bwMode="auto">
          <a:xfrm rot="5400000" flipH="1" flipV="1">
            <a:off x="2370374" y="1775031"/>
            <a:ext cx="204756" cy="312295"/>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46" name="Straight Arrow Connector 45"/>
          <p:cNvCxnSpPr/>
          <p:nvPr/>
        </p:nvCxnSpPr>
        <p:spPr bwMode="auto">
          <a:xfrm>
            <a:off x="2857500" y="1862278"/>
            <a:ext cx="457200" cy="195122"/>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48" name="Straight Arrow Connector 47"/>
          <p:cNvCxnSpPr>
            <a:endCxn id="36" idx="6"/>
          </p:cNvCxnSpPr>
          <p:nvPr/>
        </p:nvCxnSpPr>
        <p:spPr bwMode="auto">
          <a:xfrm rot="10800000" flipV="1">
            <a:off x="2857500" y="2628900"/>
            <a:ext cx="457201" cy="114300"/>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50" name="Straight Arrow Connector 49"/>
          <p:cNvCxnSpPr>
            <a:stCxn id="36" idx="2"/>
            <a:endCxn id="13" idx="5"/>
          </p:cNvCxnSpPr>
          <p:nvPr/>
        </p:nvCxnSpPr>
        <p:spPr bwMode="auto">
          <a:xfrm rot="10800000">
            <a:off x="2316606" y="2470320"/>
            <a:ext cx="312295" cy="272880"/>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52" name="Straight Arrow Connector 51"/>
          <p:cNvCxnSpPr>
            <a:endCxn id="39" idx="6"/>
          </p:cNvCxnSpPr>
          <p:nvPr/>
        </p:nvCxnSpPr>
        <p:spPr bwMode="auto">
          <a:xfrm rot="10800000" flipV="1">
            <a:off x="1600199" y="2514600"/>
            <a:ext cx="312294" cy="228599"/>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55" name="Straight Arrow Connector 54"/>
          <p:cNvCxnSpPr>
            <a:stCxn id="39" idx="2"/>
          </p:cNvCxnSpPr>
          <p:nvPr/>
        </p:nvCxnSpPr>
        <p:spPr bwMode="auto">
          <a:xfrm rot="10800000">
            <a:off x="1028700" y="2628900"/>
            <a:ext cx="342900" cy="114300"/>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57" name="Straight Arrow Connector 56"/>
          <p:cNvCxnSpPr>
            <a:stCxn id="72" idx="3"/>
            <a:endCxn id="70" idx="2"/>
          </p:cNvCxnSpPr>
          <p:nvPr/>
        </p:nvCxnSpPr>
        <p:spPr bwMode="auto">
          <a:xfrm>
            <a:off x="6057900" y="2286000"/>
            <a:ext cx="1028700" cy="1588"/>
          </a:xfrm>
          <a:prstGeom prst="straightConnector1">
            <a:avLst/>
          </a:prstGeom>
          <a:solidFill>
            <a:srgbClr val="3399FF"/>
          </a:solidFill>
          <a:ln w="38100" cap="flat" cmpd="sng" algn="ctr">
            <a:solidFill>
              <a:schemeClr val="tx1"/>
            </a:solidFill>
            <a:prstDash val="solid"/>
            <a:round/>
            <a:headEnd type="triangle" w="med" len="med"/>
            <a:tailEnd type="triangle"/>
          </a:ln>
          <a:effectLst/>
        </p:spPr>
      </p:cxnSp>
      <p:sp>
        <p:nvSpPr>
          <p:cNvPr id="73" name="TextBox 72"/>
          <p:cNvSpPr txBox="1"/>
          <p:nvPr/>
        </p:nvSpPr>
        <p:spPr>
          <a:xfrm>
            <a:off x="4914900" y="2628900"/>
            <a:ext cx="1083951" cy="307777"/>
          </a:xfrm>
          <a:prstGeom prst="rect">
            <a:avLst/>
          </a:prstGeom>
          <a:noFill/>
        </p:spPr>
        <p:txBody>
          <a:bodyPr wrap="none" rtlCol="0">
            <a:spAutoFit/>
          </a:bodyPr>
          <a:lstStyle/>
          <a:p>
            <a:r>
              <a:rPr lang="en-US" sz="1400" dirty="0"/>
              <a:t>web browser</a:t>
            </a:r>
          </a:p>
        </p:txBody>
      </p:sp>
      <p:sp>
        <p:nvSpPr>
          <p:cNvPr id="74" name="TextBox 73"/>
          <p:cNvSpPr txBox="1"/>
          <p:nvPr/>
        </p:nvSpPr>
        <p:spPr>
          <a:xfrm>
            <a:off x="7140152" y="2628900"/>
            <a:ext cx="1172757" cy="307777"/>
          </a:xfrm>
          <a:prstGeom prst="rect">
            <a:avLst/>
          </a:prstGeom>
          <a:noFill/>
        </p:spPr>
        <p:txBody>
          <a:bodyPr wrap="none" rtlCol="0">
            <a:spAutoFit/>
          </a:bodyPr>
          <a:lstStyle/>
          <a:p>
            <a:pPr algn="ctr"/>
            <a:r>
              <a:rPr lang="en-US" sz="1400" dirty="0"/>
              <a:t>XML database</a:t>
            </a:r>
          </a:p>
        </p:txBody>
      </p:sp>
      <p:sp>
        <p:nvSpPr>
          <p:cNvPr id="79" name="TextBox 78"/>
          <p:cNvSpPr txBox="1"/>
          <p:nvPr/>
        </p:nvSpPr>
        <p:spPr>
          <a:xfrm>
            <a:off x="342900" y="2743200"/>
            <a:ext cx="1083951" cy="307777"/>
          </a:xfrm>
          <a:prstGeom prst="rect">
            <a:avLst/>
          </a:prstGeom>
          <a:noFill/>
        </p:spPr>
        <p:txBody>
          <a:bodyPr wrap="none" rtlCol="0">
            <a:spAutoFit/>
          </a:bodyPr>
          <a:lstStyle/>
          <a:p>
            <a:r>
              <a:rPr lang="en-US" sz="1400" dirty="0"/>
              <a:t>web browser</a:t>
            </a:r>
          </a:p>
        </p:txBody>
      </p:sp>
      <p:sp>
        <p:nvSpPr>
          <p:cNvPr id="80" name="TextBox 79"/>
          <p:cNvSpPr txBox="1"/>
          <p:nvPr/>
        </p:nvSpPr>
        <p:spPr>
          <a:xfrm>
            <a:off x="3429000" y="2857500"/>
            <a:ext cx="822661" cy="307777"/>
          </a:xfrm>
          <a:prstGeom prst="rect">
            <a:avLst/>
          </a:prstGeom>
          <a:noFill/>
        </p:spPr>
        <p:txBody>
          <a:bodyPr wrap="none" rtlCol="0">
            <a:spAutoFit/>
          </a:bodyPr>
          <a:lstStyle/>
          <a:p>
            <a:pPr algn="ctr"/>
            <a:r>
              <a:rPr lang="en-US" sz="1400" dirty="0"/>
              <a:t>database</a:t>
            </a:r>
          </a:p>
        </p:txBody>
      </p:sp>
      <p:sp>
        <p:nvSpPr>
          <p:cNvPr id="83" name="TextBox 82"/>
          <p:cNvSpPr txBox="1"/>
          <p:nvPr/>
        </p:nvSpPr>
        <p:spPr>
          <a:xfrm>
            <a:off x="1714500" y="4914900"/>
            <a:ext cx="6351419" cy="830997"/>
          </a:xfrm>
          <a:prstGeom prst="rect">
            <a:avLst/>
          </a:prstGeom>
          <a:noFill/>
        </p:spPr>
        <p:txBody>
          <a:bodyPr wrap="none" rtlCol="0">
            <a:spAutoFit/>
          </a:bodyPr>
          <a:lstStyle/>
          <a:p>
            <a:r>
              <a:rPr lang="en-US" dirty="0"/>
              <a:t>Which system more agile and by how much?</a:t>
            </a:r>
          </a:p>
          <a:p>
            <a:r>
              <a:rPr lang="en-US" dirty="0"/>
              <a:t>How can this help us manage enterprise metadata?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What Is Metadata?</a:t>
            </a:r>
          </a:p>
        </p:txBody>
      </p:sp>
      <p:sp>
        <p:nvSpPr>
          <p:cNvPr id="10" name="Content Placeholder 9"/>
          <p:cNvSpPr>
            <a:spLocks noGrp="1"/>
          </p:cNvSpPr>
          <p:nvPr>
            <p:ph idx="1"/>
          </p:nvPr>
        </p:nvSpPr>
        <p:spPr>
          <a:xfrm>
            <a:off x="685800" y="1257300"/>
            <a:ext cx="7772400" cy="1485900"/>
          </a:xfrm>
        </p:spPr>
        <p:txBody>
          <a:bodyPr/>
          <a:lstStyle/>
          <a:p>
            <a:r>
              <a:rPr lang="en-US" dirty="0"/>
              <a:t>Data about data</a:t>
            </a:r>
          </a:p>
          <a:p>
            <a:r>
              <a:rPr lang="en-US" dirty="0"/>
              <a:t>Data that describes other data</a:t>
            </a:r>
          </a:p>
        </p:txBody>
      </p:sp>
      <p:sp>
        <p:nvSpPr>
          <p:cNvPr id="7" name="Slide Number Placeholder 6"/>
          <p:cNvSpPr>
            <a:spLocks noGrp="1"/>
          </p:cNvSpPr>
          <p:nvPr>
            <p:ph type="sldNum" sz="quarter" idx="10"/>
          </p:nvPr>
        </p:nvSpPr>
        <p:spPr/>
        <p:txBody>
          <a:bodyPr/>
          <a:lstStyle/>
          <a:p>
            <a:pPr>
              <a:defRPr/>
            </a:pPr>
            <a:fld id="{05099BF0-626C-6A47-9337-A30796A232D7}" type="slidenum">
              <a:rPr lang="en-US" smtClean="0"/>
              <a:pPr>
                <a:defRPr/>
              </a:pPr>
              <a:t>21</a:t>
            </a:fld>
            <a:endParaRPr lang="en-US" dirty="0"/>
          </a:p>
        </p:txBody>
      </p:sp>
      <p:sp>
        <p:nvSpPr>
          <p:cNvPr id="8" name="Footer Placeholder 7"/>
          <p:cNvSpPr>
            <a:spLocks noGrp="1"/>
          </p:cNvSpPr>
          <p:nvPr>
            <p:ph type="ftr" sz="quarter" idx="11"/>
          </p:nvPr>
        </p:nvSpPr>
        <p:spPr/>
        <p:txBody>
          <a:bodyPr/>
          <a:lstStyle/>
          <a:p>
            <a:pPr>
              <a:defRPr/>
            </a:pPr>
            <a:r>
              <a:rPr lang="en-US"/>
              <a:t>Copyright  2010 Dan McCreary &amp; Associates</a:t>
            </a:r>
            <a:endParaRPr lang="en-US" dirty="0"/>
          </a:p>
        </p:txBody>
      </p:sp>
      <p:graphicFrame>
        <p:nvGraphicFramePr>
          <p:cNvPr id="11" name="Table 10"/>
          <p:cNvGraphicFramePr>
            <a:graphicFrameLocks noGrp="1"/>
          </p:cNvGraphicFramePr>
          <p:nvPr/>
        </p:nvGraphicFramePr>
        <p:xfrm>
          <a:off x="571500" y="3086100"/>
          <a:ext cx="6096000" cy="1483360"/>
        </p:xfrm>
        <a:graphic>
          <a:graphicData uri="http://schemas.openxmlformats.org/drawingml/2006/table">
            <a:tbl>
              <a:tblPr firstRow="1" bandRow="1">
                <a:tableStyleId>{21E4AEA4-8DFA-4A89-87EB-49C32662AFE0}</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latin typeface="Arial" pitchFamily="34" charset="0"/>
                          <a:cs typeface="Arial" pitchFamily="34" charset="0"/>
                        </a:rPr>
                        <a:t>Last Name</a:t>
                      </a:r>
                    </a:p>
                  </a:txBody>
                  <a:tcPr/>
                </a:tc>
                <a:tc>
                  <a:txBody>
                    <a:bodyPr/>
                    <a:lstStyle/>
                    <a:p>
                      <a:r>
                        <a:rPr lang="en-US" dirty="0">
                          <a:latin typeface="Arial" pitchFamily="34" charset="0"/>
                          <a:cs typeface="Arial" pitchFamily="34" charset="0"/>
                        </a:rPr>
                        <a:t>First Name</a:t>
                      </a:r>
                    </a:p>
                  </a:txBody>
                  <a:tcPr/>
                </a:tc>
                <a:tc>
                  <a:txBody>
                    <a:bodyPr/>
                    <a:lstStyle/>
                    <a:p>
                      <a:r>
                        <a:rPr lang="en-US" dirty="0">
                          <a:latin typeface="Arial" pitchFamily="34" charset="0"/>
                          <a:cs typeface="Arial" pitchFamily="34" charset="0"/>
                        </a:rPr>
                        <a:t>Title</a:t>
                      </a:r>
                    </a:p>
                  </a:txBody>
                  <a:tcPr/>
                </a:tc>
                <a:tc>
                  <a:txBody>
                    <a:bodyPr/>
                    <a:lstStyle/>
                    <a:p>
                      <a:r>
                        <a:rPr lang="en-US" dirty="0">
                          <a:latin typeface="Arial" pitchFamily="34" charset="0"/>
                          <a:cs typeface="Arial" pitchFamily="34" charset="0"/>
                        </a:rPr>
                        <a:t>Phone</a:t>
                      </a:r>
                    </a:p>
                  </a:txBody>
                  <a:tcPr/>
                </a:tc>
                <a:extLst>
                  <a:ext uri="{0D108BD9-81ED-4DB2-BD59-A6C34878D82A}">
                    <a16:rowId xmlns:a16="http://schemas.microsoft.com/office/drawing/2014/main" val="10000"/>
                  </a:ext>
                </a:extLst>
              </a:tr>
              <a:tr h="370840">
                <a:tc>
                  <a:txBody>
                    <a:bodyPr/>
                    <a:lstStyle/>
                    <a:p>
                      <a:r>
                        <a:rPr lang="en-US" dirty="0">
                          <a:latin typeface="Arial" pitchFamily="34" charset="0"/>
                          <a:cs typeface="Arial" pitchFamily="34" charset="0"/>
                        </a:rPr>
                        <a:t>Smith</a:t>
                      </a:r>
                    </a:p>
                  </a:txBody>
                  <a:tcPr/>
                </a:tc>
                <a:tc>
                  <a:txBody>
                    <a:bodyPr/>
                    <a:lstStyle/>
                    <a:p>
                      <a:r>
                        <a:rPr lang="en-US" dirty="0">
                          <a:latin typeface="Arial" pitchFamily="34" charset="0"/>
                          <a:cs typeface="Arial" pitchFamily="34" charset="0"/>
                        </a:rPr>
                        <a:t>John</a:t>
                      </a:r>
                    </a:p>
                  </a:txBody>
                  <a:tcPr/>
                </a:tc>
                <a:tc>
                  <a:txBody>
                    <a:bodyPr/>
                    <a:lstStyle/>
                    <a:p>
                      <a:r>
                        <a:rPr lang="en-US" dirty="0">
                          <a:latin typeface="Arial" pitchFamily="34" charset="0"/>
                          <a:cs typeface="Arial" pitchFamily="34" charset="0"/>
                        </a:rPr>
                        <a:t>BA</a:t>
                      </a:r>
                    </a:p>
                  </a:txBody>
                  <a:tcPr/>
                </a:tc>
                <a:tc>
                  <a:txBody>
                    <a:bodyPr/>
                    <a:lstStyle/>
                    <a:p>
                      <a:r>
                        <a:rPr lang="en-US" dirty="0">
                          <a:latin typeface="Arial" pitchFamily="34" charset="0"/>
                          <a:cs typeface="Arial" pitchFamily="34" charset="0"/>
                        </a:rPr>
                        <a:t>x1234</a:t>
                      </a:r>
                    </a:p>
                  </a:txBody>
                  <a:tcPr/>
                </a:tc>
                <a:extLst>
                  <a:ext uri="{0D108BD9-81ED-4DB2-BD59-A6C34878D82A}">
                    <a16:rowId xmlns:a16="http://schemas.microsoft.com/office/drawing/2014/main" val="10001"/>
                  </a:ext>
                </a:extLst>
              </a:tr>
              <a:tr h="370840">
                <a:tc>
                  <a:txBody>
                    <a:bodyPr/>
                    <a:lstStyle/>
                    <a:p>
                      <a:r>
                        <a:rPr lang="en-US" dirty="0">
                          <a:latin typeface="Arial" pitchFamily="34" charset="0"/>
                          <a:cs typeface="Arial" pitchFamily="34" charset="0"/>
                        </a:rPr>
                        <a:t>Anderson</a:t>
                      </a:r>
                    </a:p>
                  </a:txBody>
                  <a:tcPr/>
                </a:tc>
                <a:tc>
                  <a:txBody>
                    <a:bodyPr/>
                    <a:lstStyle/>
                    <a:p>
                      <a:r>
                        <a:rPr lang="en-US" dirty="0">
                          <a:latin typeface="Arial" pitchFamily="34" charset="0"/>
                          <a:cs typeface="Arial" pitchFamily="34" charset="0"/>
                        </a:rPr>
                        <a:t>Sue</a:t>
                      </a:r>
                    </a:p>
                  </a:txBody>
                  <a:tcPr/>
                </a:tc>
                <a:tc>
                  <a:txBody>
                    <a:bodyPr/>
                    <a:lstStyle/>
                    <a:p>
                      <a:r>
                        <a:rPr lang="en-US" dirty="0">
                          <a:latin typeface="Arial" pitchFamily="34" charset="0"/>
                          <a:cs typeface="Arial" pitchFamily="34" charset="0"/>
                        </a:rPr>
                        <a:t>PM</a:t>
                      </a:r>
                    </a:p>
                  </a:txBody>
                  <a:tcPr/>
                </a:tc>
                <a:tc>
                  <a:txBody>
                    <a:bodyPr/>
                    <a:lstStyle/>
                    <a:p>
                      <a:r>
                        <a:rPr lang="en-US" dirty="0">
                          <a:latin typeface="Arial" pitchFamily="34" charset="0"/>
                          <a:cs typeface="Arial" pitchFamily="34" charset="0"/>
                        </a:rPr>
                        <a:t>x4567</a:t>
                      </a:r>
                    </a:p>
                  </a:txBody>
                  <a:tcPr/>
                </a:tc>
                <a:extLst>
                  <a:ext uri="{0D108BD9-81ED-4DB2-BD59-A6C34878D82A}">
                    <a16:rowId xmlns:a16="http://schemas.microsoft.com/office/drawing/2014/main" val="10002"/>
                  </a:ext>
                </a:extLst>
              </a:tr>
              <a:tr h="370840">
                <a:tc>
                  <a:txBody>
                    <a:bodyPr/>
                    <a:lstStyle/>
                    <a:p>
                      <a:r>
                        <a:rPr lang="en-US" dirty="0">
                          <a:latin typeface="Arial" pitchFamily="34" charset="0"/>
                          <a:cs typeface="Arial" pitchFamily="34" charset="0"/>
                        </a:rPr>
                        <a:t>Johnson</a:t>
                      </a:r>
                    </a:p>
                  </a:txBody>
                  <a:tcPr/>
                </a:tc>
                <a:tc>
                  <a:txBody>
                    <a:bodyPr/>
                    <a:lstStyle/>
                    <a:p>
                      <a:r>
                        <a:rPr lang="en-US" dirty="0">
                          <a:latin typeface="Arial" pitchFamily="34" charset="0"/>
                          <a:cs typeface="Arial" pitchFamily="34" charset="0"/>
                        </a:rPr>
                        <a:t>Becky</a:t>
                      </a:r>
                    </a:p>
                  </a:txBody>
                  <a:tcPr/>
                </a:tc>
                <a:tc>
                  <a:txBody>
                    <a:bodyPr/>
                    <a:lstStyle/>
                    <a:p>
                      <a:r>
                        <a:rPr lang="en-US" dirty="0">
                          <a:latin typeface="Arial" pitchFamily="34" charset="0"/>
                          <a:cs typeface="Arial" pitchFamily="34" charset="0"/>
                        </a:rPr>
                        <a:t>QA</a:t>
                      </a:r>
                    </a:p>
                  </a:txBody>
                  <a:tcPr/>
                </a:tc>
                <a:tc>
                  <a:txBody>
                    <a:bodyPr/>
                    <a:lstStyle/>
                    <a:p>
                      <a:r>
                        <a:rPr lang="en-US" dirty="0">
                          <a:latin typeface="Arial" pitchFamily="34" charset="0"/>
                          <a:cs typeface="Arial" pitchFamily="34" charset="0"/>
                        </a:rPr>
                        <a:t>x8765</a:t>
                      </a:r>
                    </a:p>
                  </a:txBody>
                  <a:tcPr/>
                </a:tc>
                <a:extLst>
                  <a:ext uri="{0D108BD9-81ED-4DB2-BD59-A6C34878D82A}">
                    <a16:rowId xmlns:a16="http://schemas.microsoft.com/office/drawing/2014/main" val="10003"/>
                  </a:ext>
                </a:extLst>
              </a:tr>
            </a:tbl>
          </a:graphicData>
        </a:graphic>
      </p:graphicFrame>
      <p:sp>
        <p:nvSpPr>
          <p:cNvPr id="12" name="Right Brace 11"/>
          <p:cNvSpPr/>
          <p:nvPr/>
        </p:nvSpPr>
        <p:spPr bwMode="auto">
          <a:xfrm>
            <a:off x="6743700" y="3086100"/>
            <a:ext cx="228600" cy="342900"/>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3" name="Right Brace 12"/>
          <p:cNvSpPr/>
          <p:nvPr/>
        </p:nvSpPr>
        <p:spPr bwMode="auto">
          <a:xfrm>
            <a:off x="6743700" y="3429000"/>
            <a:ext cx="228600" cy="1143000"/>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4" name="TextBox 13"/>
          <p:cNvSpPr txBox="1"/>
          <p:nvPr/>
        </p:nvSpPr>
        <p:spPr>
          <a:xfrm>
            <a:off x="6972300" y="2971800"/>
            <a:ext cx="1279517" cy="461665"/>
          </a:xfrm>
          <a:prstGeom prst="rect">
            <a:avLst/>
          </a:prstGeom>
          <a:noFill/>
        </p:spPr>
        <p:txBody>
          <a:bodyPr wrap="none" rtlCol="0">
            <a:spAutoFit/>
          </a:bodyPr>
          <a:lstStyle/>
          <a:p>
            <a:r>
              <a:rPr lang="en-US" dirty="0">
                <a:solidFill>
                  <a:schemeClr val="accent2">
                    <a:lumMod val="75000"/>
                  </a:schemeClr>
                </a:solidFill>
              </a:rPr>
              <a:t>Metadata</a:t>
            </a:r>
          </a:p>
        </p:txBody>
      </p:sp>
      <p:sp>
        <p:nvSpPr>
          <p:cNvPr id="15" name="TextBox 14"/>
          <p:cNvSpPr txBox="1"/>
          <p:nvPr/>
        </p:nvSpPr>
        <p:spPr>
          <a:xfrm>
            <a:off x="7086600" y="3771900"/>
            <a:ext cx="732893" cy="461665"/>
          </a:xfrm>
          <a:prstGeom prst="rect">
            <a:avLst/>
          </a:prstGeom>
          <a:noFill/>
        </p:spPr>
        <p:txBody>
          <a:bodyPr wrap="none" rtlCol="0">
            <a:spAutoFit/>
          </a:bodyPr>
          <a:lstStyle/>
          <a:p>
            <a:r>
              <a:rPr lang="en-US" dirty="0"/>
              <a:t>Data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22</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sp>
        <p:nvSpPr>
          <p:cNvPr id="6" name="TextBox 5"/>
          <p:cNvSpPr txBox="1"/>
          <p:nvPr/>
        </p:nvSpPr>
        <p:spPr>
          <a:xfrm>
            <a:off x="1143000" y="1485900"/>
            <a:ext cx="6629400" cy="1938992"/>
          </a:xfrm>
          <a:prstGeom prst="rect">
            <a:avLst/>
          </a:prstGeom>
          <a:noFill/>
        </p:spPr>
        <p:txBody>
          <a:bodyPr wrap="square" rtlCol="0">
            <a:spAutoFit/>
          </a:bodyPr>
          <a:lstStyle/>
          <a:p>
            <a:r>
              <a:rPr lang="en-US" dirty="0"/>
              <a:t>101000101000101010010110100100010100010101001011010001010001010100101100010100010001010101001011000111011010100001110100101100010100111011010100000111010010110001010011101101010111011010</a:t>
            </a:r>
          </a:p>
          <a:p>
            <a:endParaRPr lang="en-US" dirty="0"/>
          </a:p>
        </p:txBody>
      </p:sp>
      <p:sp>
        <p:nvSpPr>
          <p:cNvPr id="7" name="TextBox 6"/>
          <p:cNvSpPr txBox="1"/>
          <p:nvPr/>
        </p:nvSpPr>
        <p:spPr>
          <a:xfrm flipH="1">
            <a:off x="1714500" y="3886200"/>
            <a:ext cx="5600700" cy="461665"/>
          </a:xfrm>
          <a:prstGeom prst="rect">
            <a:avLst/>
          </a:prstGeom>
          <a:noFill/>
        </p:spPr>
        <p:txBody>
          <a:bodyPr wrap="square" rtlCol="0">
            <a:spAutoFit/>
          </a:bodyPr>
          <a:lstStyle/>
          <a:p>
            <a:pPr algn="ctr"/>
            <a:r>
              <a:rPr lang="en-US" b="0" dirty="0"/>
              <a:t>Raw data is just values without </a:t>
            </a:r>
            <a:r>
              <a:rPr lang="en-US" dirty="0"/>
              <a:t>context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Adding </a:t>
            </a:r>
            <a:r>
              <a:rPr lang="en-US" sz="3200" dirty="0">
                <a:solidFill>
                  <a:schemeClr val="accent2">
                    <a:lumMod val="75000"/>
                  </a:schemeClr>
                </a:solidFill>
              </a:rPr>
              <a:t>Context</a:t>
            </a:r>
            <a:r>
              <a:rPr lang="en-US" sz="3200" dirty="0"/>
              <a:t> Turns Data into Information</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23</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sp>
        <p:nvSpPr>
          <p:cNvPr id="6" name="TextBox 5"/>
          <p:cNvSpPr txBox="1"/>
          <p:nvPr/>
        </p:nvSpPr>
        <p:spPr>
          <a:xfrm>
            <a:off x="1257300" y="3327886"/>
            <a:ext cx="6625421" cy="523220"/>
          </a:xfrm>
          <a:prstGeom prst="rect">
            <a:avLst/>
          </a:prstGeom>
          <a:noFill/>
        </p:spPr>
        <p:txBody>
          <a:bodyPr wrap="square" rtlCol="0">
            <a:spAutoFit/>
          </a:bodyPr>
          <a:lstStyle/>
          <a:p>
            <a:pPr algn="ctr"/>
            <a:r>
              <a:rPr lang="en-US" sz="2800" dirty="0">
                <a:solidFill>
                  <a:schemeClr val="accent2">
                    <a:lumMod val="75000"/>
                  </a:schemeClr>
                </a:solidFill>
              </a:rPr>
              <a:t>&lt;code&gt;</a:t>
            </a:r>
            <a:r>
              <a:rPr lang="en-US" sz="2800" dirty="0"/>
              <a:t>47</a:t>
            </a:r>
            <a:r>
              <a:rPr lang="en-US" sz="2800" dirty="0">
                <a:solidFill>
                  <a:schemeClr val="accent2">
                    <a:lumMod val="75000"/>
                  </a:schemeClr>
                </a:solidFill>
              </a:rPr>
              <a:t>&lt;/code&gt;</a:t>
            </a:r>
          </a:p>
        </p:txBody>
      </p:sp>
      <p:sp>
        <p:nvSpPr>
          <p:cNvPr id="7" name="TextBox 6"/>
          <p:cNvSpPr txBox="1"/>
          <p:nvPr/>
        </p:nvSpPr>
        <p:spPr>
          <a:xfrm>
            <a:off x="4288273" y="2420079"/>
            <a:ext cx="563475" cy="523220"/>
          </a:xfrm>
          <a:prstGeom prst="rect">
            <a:avLst/>
          </a:prstGeom>
          <a:noFill/>
        </p:spPr>
        <p:txBody>
          <a:bodyPr wrap="square" rtlCol="0">
            <a:spAutoFit/>
          </a:bodyPr>
          <a:lstStyle/>
          <a:p>
            <a:pPr algn="ctr"/>
            <a:r>
              <a:rPr lang="en-US" sz="2800" dirty="0"/>
              <a:t>47</a:t>
            </a:r>
          </a:p>
        </p:txBody>
      </p:sp>
      <p:sp>
        <p:nvSpPr>
          <p:cNvPr id="8" name="TextBox 7"/>
          <p:cNvSpPr txBox="1"/>
          <p:nvPr/>
        </p:nvSpPr>
        <p:spPr>
          <a:xfrm>
            <a:off x="670971" y="4235693"/>
            <a:ext cx="7798078" cy="523220"/>
          </a:xfrm>
          <a:prstGeom prst="rect">
            <a:avLst/>
          </a:prstGeom>
          <a:noFill/>
        </p:spPr>
        <p:txBody>
          <a:bodyPr wrap="square" rtlCol="0">
            <a:spAutoFit/>
          </a:bodyPr>
          <a:lstStyle/>
          <a:p>
            <a:pPr algn="ctr"/>
            <a:r>
              <a:rPr lang="en-US" sz="2800" dirty="0">
                <a:solidFill>
                  <a:schemeClr val="accent2">
                    <a:lumMod val="75000"/>
                  </a:schemeClr>
                </a:solidFill>
              </a:rPr>
              <a:t>&lt;document-status-code&gt;</a:t>
            </a:r>
            <a:r>
              <a:rPr lang="en-US" sz="2800" dirty="0"/>
              <a:t>47</a:t>
            </a:r>
            <a:r>
              <a:rPr lang="en-US" sz="2800" dirty="0">
                <a:solidFill>
                  <a:schemeClr val="accent2">
                    <a:lumMod val="75000"/>
                  </a:schemeClr>
                </a:solidFill>
              </a:rPr>
              <a:t>&lt;/document-status-code&gt;</a:t>
            </a:r>
          </a:p>
        </p:txBody>
      </p:sp>
      <p:sp>
        <p:nvSpPr>
          <p:cNvPr id="9" name="TextBox 8"/>
          <p:cNvSpPr txBox="1"/>
          <p:nvPr/>
        </p:nvSpPr>
        <p:spPr>
          <a:xfrm>
            <a:off x="228600" y="5143500"/>
            <a:ext cx="8708442" cy="523220"/>
          </a:xfrm>
          <a:prstGeom prst="rect">
            <a:avLst/>
          </a:prstGeom>
          <a:noFill/>
        </p:spPr>
        <p:txBody>
          <a:bodyPr wrap="square" rtlCol="0">
            <a:spAutoFit/>
          </a:bodyPr>
          <a:lstStyle/>
          <a:p>
            <a:pPr algn="ctr"/>
            <a:r>
              <a:rPr lang="en-US" sz="2800" dirty="0">
                <a:solidFill>
                  <a:schemeClr val="accent2">
                    <a:lumMod val="75000"/>
                  </a:schemeClr>
                </a:solidFill>
              </a:rPr>
              <a:t>&lt;document-status-code&gt;</a:t>
            </a:r>
            <a:r>
              <a:rPr lang="en-US" sz="2800" dirty="0"/>
              <a:t>draft</a:t>
            </a:r>
            <a:r>
              <a:rPr lang="en-US" sz="2800" dirty="0">
                <a:solidFill>
                  <a:schemeClr val="accent2">
                    <a:lumMod val="75000"/>
                  </a:schemeClr>
                </a:solidFill>
              </a:rPr>
              <a:t>&lt;/document-status-code&gt;</a:t>
            </a:r>
          </a:p>
        </p:txBody>
      </p:sp>
      <p:sp>
        <p:nvSpPr>
          <p:cNvPr id="10" name="TextBox 9"/>
          <p:cNvSpPr txBox="1"/>
          <p:nvPr/>
        </p:nvSpPr>
        <p:spPr>
          <a:xfrm>
            <a:off x="4075259" y="1573827"/>
            <a:ext cx="989502" cy="461665"/>
          </a:xfrm>
          <a:prstGeom prst="rect">
            <a:avLst/>
          </a:prstGeom>
          <a:noFill/>
        </p:spPr>
        <p:txBody>
          <a:bodyPr wrap="square" rtlCol="0">
            <a:spAutoFit/>
          </a:bodyPr>
          <a:lstStyle/>
          <a:p>
            <a:r>
              <a:rPr lang="en-US" dirty="0"/>
              <a:t>101111</a:t>
            </a:r>
          </a:p>
        </p:txBody>
      </p:sp>
      <p:sp>
        <p:nvSpPr>
          <p:cNvPr id="11" name="Down Arrow 10"/>
          <p:cNvSpPr/>
          <p:nvPr/>
        </p:nvSpPr>
        <p:spPr bwMode="auto">
          <a:xfrm>
            <a:off x="4457700" y="2057400"/>
            <a:ext cx="228600" cy="342900"/>
          </a:xfrm>
          <a:prstGeom prst="downArrow">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sp>
        <p:nvSpPr>
          <p:cNvPr id="12" name="Down Arrow 11"/>
          <p:cNvSpPr/>
          <p:nvPr/>
        </p:nvSpPr>
        <p:spPr bwMode="auto">
          <a:xfrm>
            <a:off x="4457700" y="2971800"/>
            <a:ext cx="228600" cy="342900"/>
          </a:xfrm>
          <a:prstGeom prst="downArrow">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sp>
        <p:nvSpPr>
          <p:cNvPr id="13" name="Down Arrow 12"/>
          <p:cNvSpPr/>
          <p:nvPr/>
        </p:nvSpPr>
        <p:spPr bwMode="auto">
          <a:xfrm>
            <a:off x="4457700" y="3886200"/>
            <a:ext cx="228600" cy="342900"/>
          </a:xfrm>
          <a:prstGeom prst="downArrow">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sp>
        <p:nvSpPr>
          <p:cNvPr id="14" name="Down Arrow 13"/>
          <p:cNvSpPr/>
          <p:nvPr/>
        </p:nvSpPr>
        <p:spPr bwMode="auto">
          <a:xfrm>
            <a:off x="4457700" y="4800600"/>
            <a:ext cx="228600" cy="342900"/>
          </a:xfrm>
          <a:prstGeom prst="downArrow">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sp>
        <p:nvSpPr>
          <p:cNvPr id="15" name="TextBox 14"/>
          <p:cNvSpPr txBox="1"/>
          <p:nvPr/>
        </p:nvSpPr>
        <p:spPr>
          <a:xfrm>
            <a:off x="7200900" y="1485900"/>
            <a:ext cx="704039" cy="461665"/>
          </a:xfrm>
          <a:prstGeom prst="rect">
            <a:avLst/>
          </a:prstGeom>
          <a:noFill/>
        </p:spPr>
        <p:txBody>
          <a:bodyPr wrap="none" rtlCol="0">
            <a:spAutoFit/>
          </a:bodyPr>
          <a:lstStyle/>
          <a:p>
            <a:r>
              <a:rPr lang="en-US" dirty="0"/>
              <a:t>data</a:t>
            </a:r>
          </a:p>
        </p:txBody>
      </p:sp>
      <p:sp>
        <p:nvSpPr>
          <p:cNvPr id="16" name="Up-Down Arrow 15"/>
          <p:cNvSpPr/>
          <p:nvPr/>
        </p:nvSpPr>
        <p:spPr bwMode="auto">
          <a:xfrm>
            <a:off x="7429500" y="2057400"/>
            <a:ext cx="342900" cy="1485900"/>
          </a:xfrm>
          <a:prstGeom prst="upDownArrow">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7" name="TextBox 16"/>
          <p:cNvSpPr txBox="1"/>
          <p:nvPr/>
        </p:nvSpPr>
        <p:spPr>
          <a:xfrm>
            <a:off x="6858000" y="3543300"/>
            <a:ext cx="1571264" cy="461665"/>
          </a:xfrm>
          <a:prstGeom prst="rect">
            <a:avLst/>
          </a:prstGeom>
          <a:noFill/>
        </p:spPr>
        <p:txBody>
          <a:bodyPr wrap="none" rtlCol="0">
            <a:spAutoFit/>
          </a:bodyPr>
          <a:lstStyle/>
          <a:p>
            <a:r>
              <a:rPr lang="en-US" dirty="0">
                <a:solidFill>
                  <a:schemeClr val="accent2">
                    <a:lumMod val="75000"/>
                  </a:schemeClr>
                </a:solidFill>
              </a:rPr>
              <a:t>information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685800"/>
          </a:xfrm>
        </p:spPr>
        <p:txBody>
          <a:bodyPr/>
          <a:lstStyle/>
          <a:p>
            <a:r>
              <a:rPr lang="en-US" dirty="0"/>
              <a:t>Two Kinds of Thinking</a:t>
            </a:r>
          </a:p>
        </p:txBody>
      </p:sp>
      <p:sp>
        <p:nvSpPr>
          <p:cNvPr id="6" name="Text Placeholder 5"/>
          <p:cNvSpPr>
            <a:spLocks noGrp="1"/>
          </p:cNvSpPr>
          <p:nvPr>
            <p:ph type="body" idx="1"/>
          </p:nvPr>
        </p:nvSpPr>
        <p:spPr>
          <a:xfrm>
            <a:off x="114300" y="1028700"/>
            <a:ext cx="4040188" cy="639762"/>
          </a:xfrm>
        </p:spPr>
        <p:txBody>
          <a:bodyPr/>
          <a:lstStyle/>
          <a:p>
            <a:pPr algn="ctr"/>
            <a:r>
              <a:rPr lang="en-US" sz="3600" dirty="0"/>
              <a:t>"In the Can"</a:t>
            </a:r>
          </a:p>
        </p:txBody>
      </p:sp>
      <p:sp>
        <p:nvSpPr>
          <p:cNvPr id="7" name="Content Placeholder 6"/>
          <p:cNvSpPr>
            <a:spLocks noGrp="1"/>
          </p:cNvSpPr>
          <p:nvPr>
            <p:ph sz="half" idx="2"/>
          </p:nvPr>
        </p:nvSpPr>
        <p:spPr>
          <a:xfrm>
            <a:off x="685800" y="4229100"/>
            <a:ext cx="3314700" cy="1782763"/>
          </a:xfrm>
        </p:spPr>
        <p:txBody>
          <a:bodyPr/>
          <a:lstStyle/>
          <a:p>
            <a:r>
              <a:rPr lang="en-US" sz="1800" dirty="0"/>
              <a:t>Vertical</a:t>
            </a:r>
          </a:p>
          <a:p>
            <a:r>
              <a:rPr lang="en-US" sz="1800" dirty="0"/>
              <a:t>Soloed</a:t>
            </a:r>
          </a:p>
          <a:p>
            <a:r>
              <a:rPr lang="en-US" sz="1800" dirty="0"/>
              <a:t>Translation-intensive</a:t>
            </a:r>
          </a:p>
          <a:p>
            <a:r>
              <a:rPr lang="en-US" sz="1800" dirty="0"/>
              <a:t>Application-centric</a:t>
            </a:r>
          </a:p>
          <a:p>
            <a:r>
              <a:rPr lang="en-US" sz="1800" dirty="0"/>
              <a:t>Good for small teams</a:t>
            </a:r>
          </a:p>
        </p:txBody>
      </p:sp>
      <p:sp>
        <p:nvSpPr>
          <p:cNvPr id="8" name="Text Placeholder 7"/>
          <p:cNvSpPr>
            <a:spLocks noGrp="1"/>
          </p:cNvSpPr>
          <p:nvPr>
            <p:ph type="body" sz="quarter" idx="3"/>
          </p:nvPr>
        </p:nvSpPr>
        <p:spPr>
          <a:xfrm>
            <a:off x="4686300" y="1028700"/>
            <a:ext cx="4041775" cy="639762"/>
          </a:xfrm>
        </p:spPr>
        <p:txBody>
          <a:bodyPr/>
          <a:lstStyle/>
          <a:p>
            <a:pPr algn="ctr"/>
            <a:r>
              <a:rPr lang="en-US" sz="3600" dirty="0"/>
              <a:t>"On The Wire"</a:t>
            </a:r>
          </a:p>
        </p:txBody>
      </p:sp>
      <p:sp>
        <p:nvSpPr>
          <p:cNvPr id="9" name="Content Placeholder 8"/>
          <p:cNvSpPr>
            <a:spLocks noGrp="1"/>
          </p:cNvSpPr>
          <p:nvPr>
            <p:ph sz="quarter" idx="4"/>
          </p:nvPr>
        </p:nvSpPr>
        <p:spPr>
          <a:xfrm>
            <a:off x="4686300" y="4000500"/>
            <a:ext cx="4041775" cy="2239963"/>
          </a:xfrm>
        </p:spPr>
        <p:txBody>
          <a:bodyPr/>
          <a:lstStyle/>
          <a:p>
            <a:r>
              <a:rPr lang="en-US" sz="1800" dirty="0"/>
              <a:t>Horizontal</a:t>
            </a:r>
          </a:p>
          <a:p>
            <a:r>
              <a:rPr lang="en-US" sz="1800" dirty="0"/>
              <a:t>Publish/Subscribe</a:t>
            </a:r>
          </a:p>
          <a:p>
            <a:r>
              <a:rPr lang="en-US" sz="1800" dirty="0"/>
              <a:t>Messages</a:t>
            </a:r>
          </a:p>
          <a:p>
            <a:r>
              <a:rPr lang="en-US" sz="1800" dirty="0"/>
              <a:t>Communication of Shared Meaning (Semantics)</a:t>
            </a:r>
          </a:p>
          <a:p>
            <a:r>
              <a:rPr lang="en-US" sz="1800" dirty="0"/>
              <a:t>Good for large organizations</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24</a:t>
            </a:fld>
            <a:endParaRPr lang="en-US" dirty="0"/>
          </a:p>
        </p:txBody>
      </p:sp>
      <p:sp>
        <p:nvSpPr>
          <p:cNvPr id="5" name="Footer Placeholder 4"/>
          <p:cNvSpPr>
            <a:spLocks noGrp="1"/>
          </p:cNvSpPr>
          <p:nvPr>
            <p:ph type="ftr" sz="quarter" idx="11"/>
          </p:nvPr>
        </p:nvSpPr>
        <p:spPr/>
        <p:txBody>
          <a:bodyPr/>
          <a:lstStyle/>
          <a:p>
            <a:pPr>
              <a:defRPr/>
            </a:pPr>
            <a:r>
              <a:rPr lang="en-US" dirty="0"/>
              <a:t>Copyright  2010 Dan McCreary &amp; Associates</a:t>
            </a:r>
          </a:p>
        </p:txBody>
      </p:sp>
      <p:sp>
        <p:nvSpPr>
          <p:cNvPr id="11" name="Left-Right Arrow 10"/>
          <p:cNvSpPr/>
          <p:nvPr/>
        </p:nvSpPr>
        <p:spPr bwMode="auto">
          <a:xfrm>
            <a:off x="5029200" y="1943100"/>
            <a:ext cx="3429000" cy="571500"/>
          </a:xfrm>
          <a:prstGeom prst="leftRightArrow">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accent2">
                    <a:lumMod val="75000"/>
                  </a:schemeClr>
                </a:solidFill>
                <a:latin typeface="Arial Narrow" pitchFamily="34" charset="0"/>
              </a:rPr>
              <a:t>Enterprise Service Bus</a:t>
            </a:r>
            <a:endParaRPr kumimoji="0" lang="en-US" sz="1600" b="1" i="0" u="none" strike="noStrike" cap="none" normalizeH="0" baseline="0" dirty="0">
              <a:ln>
                <a:noFill/>
              </a:ln>
              <a:solidFill>
                <a:schemeClr val="accent2">
                  <a:lumMod val="75000"/>
                </a:schemeClr>
              </a:solidFill>
              <a:effectLst/>
              <a:latin typeface="Arial Narrow" pitchFamily="34" charset="0"/>
            </a:endParaRPr>
          </a:p>
        </p:txBody>
      </p:sp>
      <p:sp>
        <p:nvSpPr>
          <p:cNvPr id="12" name="Rounded Rectangle 11"/>
          <p:cNvSpPr/>
          <p:nvPr/>
        </p:nvSpPr>
        <p:spPr bwMode="auto">
          <a:xfrm>
            <a:off x="1485900" y="1828800"/>
            <a:ext cx="1257300" cy="457200"/>
          </a:xfrm>
          <a:prstGeom prst="roundRect">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itchFamily="34" charset="0"/>
              </a:rPr>
              <a:t>Screen</a:t>
            </a:r>
          </a:p>
        </p:txBody>
      </p:sp>
      <p:sp>
        <p:nvSpPr>
          <p:cNvPr id="14" name="Can 13"/>
          <p:cNvSpPr/>
          <p:nvPr/>
        </p:nvSpPr>
        <p:spPr bwMode="auto">
          <a:xfrm>
            <a:off x="1257300" y="3429000"/>
            <a:ext cx="1828800" cy="685800"/>
          </a:xfrm>
          <a:prstGeom prst="can">
            <a:avLst>
              <a:gd name="adj" fmla="val 21181"/>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dirty="0">
                <a:latin typeface="Arial Narrow" pitchFamily="34" charset="0"/>
              </a:rPr>
              <a:t>Database</a:t>
            </a:r>
            <a:endParaRPr kumimoji="0" lang="en-US" sz="2400" b="1" i="0" u="none" strike="noStrike" cap="none" normalizeH="0" baseline="0" dirty="0">
              <a:ln>
                <a:noFill/>
              </a:ln>
              <a:solidFill>
                <a:schemeClr val="tx1"/>
              </a:solidFill>
              <a:effectLst/>
              <a:latin typeface="Arial Narrow" pitchFamily="34" charset="0"/>
            </a:endParaRPr>
          </a:p>
        </p:txBody>
      </p:sp>
      <p:grpSp>
        <p:nvGrpSpPr>
          <p:cNvPr id="15" name="Group 14"/>
          <p:cNvGrpSpPr/>
          <p:nvPr/>
        </p:nvGrpSpPr>
        <p:grpSpPr>
          <a:xfrm>
            <a:off x="1828800" y="2514600"/>
            <a:ext cx="571499" cy="617676"/>
            <a:chOff x="1828800" y="1896924"/>
            <a:chExt cx="874975" cy="846276"/>
          </a:xfrm>
        </p:grpSpPr>
        <p:sp>
          <p:nvSpPr>
            <p:cNvPr id="16" name="Oval 15"/>
            <p:cNvSpPr/>
            <p:nvPr/>
          </p:nvSpPr>
          <p:spPr bwMode="auto">
            <a:xfrm>
              <a:off x="1828800" y="1896924"/>
              <a:ext cx="874975" cy="846276"/>
            </a:xfrm>
            <a:prstGeom prst="ellipse">
              <a:avLst/>
            </a:prstGeom>
            <a:solidFill>
              <a:srgbClr val="FFCC66"/>
            </a:solidFill>
            <a:ln w="12700" cap="flat" cmpd="sng" algn="ctr">
              <a:solidFill>
                <a:schemeClr val="tx1"/>
              </a:solidFill>
              <a:prstDash val="solid"/>
              <a:round/>
              <a:headEnd type="none" w="med" len="med"/>
              <a:tailEnd type="none" w="med" len="med"/>
            </a:ln>
            <a:effectLst/>
          </p:spPr>
        </p:sp>
        <p:sp>
          <p:nvSpPr>
            <p:cNvPr id="17" name="Oval 16"/>
            <p:cNvSpPr/>
            <p:nvPr/>
          </p:nvSpPr>
          <p:spPr bwMode="auto">
            <a:xfrm>
              <a:off x="1981199" y="2051050"/>
              <a:ext cx="568325" cy="539750"/>
            </a:xfrm>
            <a:prstGeom prst="ellipse">
              <a:avLst/>
            </a:prstGeom>
            <a:solidFill>
              <a:srgbClr val="A4CBFF"/>
            </a:solidFill>
            <a:ln w="12700" cap="flat" cmpd="sng" algn="ctr">
              <a:solidFill>
                <a:schemeClr val="tx1"/>
              </a:solidFill>
              <a:prstDash val="solid"/>
              <a:round/>
              <a:headEnd type="none" w="med" len="med"/>
              <a:tailEnd type="none" w="med" len="med"/>
            </a:ln>
            <a:effectLst/>
          </p:spPr>
        </p:sp>
        <p:cxnSp>
          <p:nvCxnSpPr>
            <p:cNvPr id="18" name="Straight Connector 17"/>
            <p:cNvCxnSpPr>
              <a:stCxn id="16" idx="1"/>
              <a:endCxn id="17" idx="1"/>
            </p:cNvCxnSpPr>
            <p:nvPr/>
          </p:nvCxnSpPr>
          <p:spPr bwMode="auto">
            <a:xfrm rot="16200000" flipH="1">
              <a:off x="1956063" y="2021731"/>
              <a:ext cx="109237" cy="107491"/>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19" name="Straight Connector 18"/>
            <p:cNvCxnSpPr>
              <a:stCxn id="16" idx="3"/>
              <a:endCxn id="17" idx="3"/>
            </p:cNvCxnSpPr>
            <p:nvPr/>
          </p:nvCxnSpPr>
          <p:spPr bwMode="auto">
            <a:xfrm rot="5400000" flipH="1" flipV="1">
              <a:off x="1956926" y="2511765"/>
              <a:ext cx="107511" cy="107491"/>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20" name="Straight Connector 19"/>
            <p:cNvCxnSpPr>
              <a:stCxn id="17" idx="7"/>
              <a:endCxn id="16" idx="7"/>
            </p:cNvCxnSpPr>
            <p:nvPr/>
          </p:nvCxnSpPr>
          <p:spPr bwMode="auto">
            <a:xfrm rot="5400000" flipH="1" flipV="1">
              <a:off x="2466348" y="2020806"/>
              <a:ext cx="109237" cy="109343"/>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2514600" y="2438400"/>
              <a:ext cx="136525" cy="92075"/>
            </a:xfrm>
            <a:prstGeom prst="line">
              <a:avLst/>
            </a:prstGeom>
            <a:solidFill>
              <a:srgbClr val="3399FF"/>
            </a:solidFill>
            <a:ln w="12700" cap="flat" cmpd="sng" algn="ctr">
              <a:solidFill>
                <a:schemeClr val="tx1"/>
              </a:solidFill>
              <a:prstDash val="solid"/>
              <a:round/>
              <a:headEnd type="none" w="med" len="med"/>
              <a:tailEnd type="none" w="med" len="med"/>
            </a:ln>
            <a:effectLst/>
          </p:spPr>
        </p:cxnSp>
      </p:grpSp>
      <p:sp>
        <p:nvSpPr>
          <p:cNvPr id="22" name="Rectangle 21"/>
          <p:cNvSpPr/>
          <p:nvPr/>
        </p:nvSpPr>
        <p:spPr bwMode="auto">
          <a:xfrm>
            <a:off x="5029200" y="3200400"/>
            <a:ext cx="1485900" cy="457200"/>
          </a:xfrm>
          <a:prstGeom prst="rect">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itchFamily="34" charset="0"/>
              </a:rPr>
              <a:t>Publishers</a:t>
            </a:r>
          </a:p>
        </p:txBody>
      </p:sp>
      <p:sp>
        <p:nvSpPr>
          <p:cNvPr id="23" name="Rectangle 22"/>
          <p:cNvSpPr/>
          <p:nvPr/>
        </p:nvSpPr>
        <p:spPr bwMode="auto">
          <a:xfrm>
            <a:off x="6629400" y="3200400"/>
            <a:ext cx="1714500" cy="457200"/>
          </a:xfrm>
          <a:prstGeom prst="rect">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itchFamily="34" charset="0"/>
              </a:rPr>
              <a:t>Subscribers</a:t>
            </a:r>
          </a:p>
        </p:txBody>
      </p:sp>
      <p:cxnSp>
        <p:nvCxnSpPr>
          <p:cNvPr id="25" name="Straight Arrow Connector 24"/>
          <p:cNvCxnSpPr/>
          <p:nvPr/>
        </p:nvCxnSpPr>
        <p:spPr bwMode="auto">
          <a:xfrm rot="5400000">
            <a:off x="5601494" y="2628106"/>
            <a:ext cx="457200" cy="1588"/>
          </a:xfrm>
          <a:prstGeom prst="straightConnector1">
            <a:avLst/>
          </a:prstGeom>
          <a:solidFill>
            <a:srgbClr val="3399FF"/>
          </a:solidFill>
          <a:ln w="38100" cap="flat" cmpd="sng" algn="ctr">
            <a:solidFill>
              <a:schemeClr val="tx1"/>
            </a:solidFill>
            <a:prstDash val="solid"/>
            <a:round/>
            <a:headEnd type="triangle" w="med" len="med"/>
            <a:tailEnd type="triangle"/>
          </a:ln>
          <a:effectLst/>
        </p:spPr>
      </p:cxnSp>
      <p:cxnSp>
        <p:nvCxnSpPr>
          <p:cNvPr id="27" name="Straight Arrow Connector 26"/>
          <p:cNvCxnSpPr/>
          <p:nvPr/>
        </p:nvCxnSpPr>
        <p:spPr bwMode="auto">
          <a:xfrm rot="5400000">
            <a:off x="7201694" y="2628106"/>
            <a:ext cx="457200" cy="1588"/>
          </a:xfrm>
          <a:prstGeom prst="straightConnector1">
            <a:avLst/>
          </a:prstGeom>
          <a:solidFill>
            <a:srgbClr val="3399FF"/>
          </a:solidFill>
          <a:ln w="38100" cap="flat" cmpd="sng" algn="ctr">
            <a:solidFill>
              <a:schemeClr val="tx1"/>
            </a:solidFill>
            <a:prstDash val="solid"/>
            <a:round/>
            <a:headEnd type="triangle" w="med" len="med"/>
            <a:tailEnd type="triangle"/>
          </a:ln>
          <a:effectLst/>
        </p:spPr>
      </p:cxnSp>
      <p:cxnSp>
        <p:nvCxnSpPr>
          <p:cNvPr id="28" name="Straight Arrow Connector 27"/>
          <p:cNvCxnSpPr/>
          <p:nvPr/>
        </p:nvCxnSpPr>
        <p:spPr bwMode="auto">
          <a:xfrm rot="5400000">
            <a:off x="1981994" y="2389981"/>
            <a:ext cx="266700" cy="1588"/>
          </a:xfrm>
          <a:prstGeom prst="straightConnector1">
            <a:avLst/>
          </a:prstGeom>
          <a:solidFill>
            <a:srgbClr val="3399FF"/>
          </a:solidFill>
          <a:ln w="38100" cap="flat" cmpd="sng" algn="ctr">
            <a:solidFill>
              <a:schemeClr val="tx1"/>
            </a:solidFill>
            <a:prstDash val="solid"/>
            <a:round/>
            <a:headEnd type="triangle" w="med" len="med"/>
            <a:tailEnd type="triangle"/>
          </a:ln>
          <a:effectLst/>
        </p:spPr>
      </p:cxnSp>
      <p:cxnSp>
        <p:nvCxnSpPr>
          <p:cNvPr id="30" name="Straight Arrow Connector 29"/>
          <p:cNvCxnSpPr/>
          <p:nvPr/>
        </p:nvCxnSpPr>
        <p:spPr bwMode="auto">
          <a:xfrm rot="5400000">
            <a:off x="2001044" y="3275806"/>
            <a:ext cx="266700" cy="1588"/>
          </a:xfrm>
          <a:prstGeom prst="straightConnector1">
            <a:avLst/>
          </a:prstGeom>
          <a:solidFill>
            <a:srgbClr val="3399FF"/>
          </a:solidFill>
          <a:ln w="38100" cap="flat" cmpd="sng" algn="ctr">
            <a:solidFill>
              <a:schemeClr val="tx1"/>
            </a:solidFill>
            <a:prstDash val="solid"/>
            <a:round/>
            <a:headEnd type="triangle" w="med" len="med"/>
            <a:tailEnd type="triangle"/>
          </a:ln>
          <a:effectLst/>
        </p:spPr>
      </p:cxnSp>
      <p:sp>
        <p:nvSpPr>
          <p:cNvPr id="31" name="TextBox 30"/>
          <p:cNvSpPr txBox="1"/>
          <p:nvPr/>
        </p:nvSpPr>
        <p:spPr>
          <a:xfrm>
            <a:off x="2400300" y="2628900"/>
            <a:ext cx="880369" cy="369332"/>
          </a:xfrm>
          <a:prstGeom prst="rect">
            <a:avLst/>
          </a:prstGeom>
          <a:noFill/>
        </p:spPr>
        <p:txBody>
          <a:bodyPr wrap="none" rtlCol="0">
            <a:spAutoFit/>
          </a:bodyPr>
          <a:lstStyle/>
          <a:p>
            <a:r>
              <a:rPr lang="en-US" sz="1800" dirty="0"/>
              <a:t>Objects</a:t>
            </a:r>
          </a:p>
        </p:txBody>
      </p:sp>
      <p:sp>
        <p:nvSpPr>
          <p:cNvPr id="32" name="Rectangle 31"/>
          <p:cNvSpPr/>
          <p:nvPr/>
        </p:nvSpPr>
        <p:spPr bwMode="auto">
          <a:xfrm>
            <a:off x="5257800" y="2857500"/>
            <a:ext cx="1028700" cy="342900"/>
          </a:xfrm>
          <a:prstGeom prst="rect">
            <a:avLst/>
          </a:prstGeom>
          <a:solidFill>
            <a:srgbClr val="FFCC66"/>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Narrow" pitchFamily="34" charset="0"/>
              </a:rPr>
              <a:t>Adapter</a:t>
            </a:r>
          </a:p>
        </p:txBody>
      </p:sp>
      <p:sp>
        <p:nvSpPr>
          <p:cNvPr id="33" name="Rectangle 32"/>
          <p:cNvSpPr/>
          <p:nvPr/>
        </p:nvSpPr>
        <p:spPr bwMode="auto">
          <a:xfrm>
            <a:off x="6972300" y="2857500"/>
            <a:ext cx="1028700" cy="342900"/>
          </a:xfrm>
          <a:prstGeom prst="rect">
            <a:avLst/>
          </a:prstGeom>
          <a:solidFill>
            <a:srgbClr val="FFCC66"/>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Narrow" pitchFamily="34" charset="0"/>
              </a:rPr>
              <a:t>Adapter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
            <a:ext cx="7772400" cy="800100"/>
          </a:xfrm>
        </p:spPr>
        <p:txBody>
          <a:bodyPr/>
          <a:lstStyle/>
          <a:p>
            <a:r>
              <a:rPr lang="en-US" dirty="0"/>
              <a:t>Managed Metadata</a:t>
            </a:r>
          </a:p>
        </p:txBody>
      </p:sp>
      <p:sp>
        <p:nvSpPr>
          <p:cNvPr id="3" name="Content Placeholder 2"/>
          <p:cNvSpPr>
            <a:spLocks noGrp="1"/>
          </p:cNvSpPr>
          <p:nvPr>
            <p:ph idx="1"/>
          </p:nvPr>
        </p:nvSpPr>
        <p:spPr/>
        <p:txBody>
          <a:bodyPr/>
          <a:lstStyle/>
          <a:p>
            <a:r>
              <a:rPr lang="en-US" dirty="0"/>
              <a:t>The processes surrounding the creation and management of enterprise metadata and their definitions</a:t>
            </a:r>
          </a:p>
          <a:p>
            <a:pPr lvl="1"/>
            <a:r>
              <a:rPr lang="en-US" dirty="0"/>
              <a:t>ISO 11179: "Administered Items"</a:t>
            </a:r>
          </a:p>
          <a:p>
            <a:pPr lvl="1"/>
            <a:r>
              <a:rPr lang="en-US" dirty="0"/>
              <a:t>Traceability:</a:t>
            </a:r>
          </a:p>
          <a:p>
            <a:pPr lvl="2"/>
            <a:r>
              <a:rPr lang="en-US" dirty="0"/>
              <a:t>Who created data definitions and when and in what context for what purpose? </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25</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14300"/>
            <a:ext cx="8229600" cy="800100"/>
          </a:xfrm>
        </p:spPr>
        <p:txBody>
          <a:bodyPr/>
          <a:lstStyle/>
          <a:p>
            <a:r>
              <a:rPr lang="en-US" dirty="0"/>
              <a:t>Repository vs. Registry</a:t>
            </a:r>
          </a:p>
        </p:txBody>
      </p:sp>
      <p:sp>
        <p:nvSpPr>
          <p:cNvPr id="7" name="Text Placeholder 6"/>
          <p:cNvSpPr>
            <a:spLocks noGrp="1"/>
          </p:cNvSpPr>
          <p:nvPr>
            <p:ph type="body" idx="1"/>
          </p:nvPr>
        </p:nvSpPr>
        <p:spPr/>
        <p:txBody>
          <a:bodyPr/>
          <a:lstStyle/>
          <a:p>
            <a:pPr algn="ctr"/>
            <a:r>
              <a:rPr lang="en-US" sz="2800" b="0" dirty="0"/>
              <a:t>Metadata</a:t>
            </a:r>
            <a:r>
              <a:rPr lang="en-US" sz="2800" dirty="0"/>
              <a:t> Repository</a:t>
            </a:r>
          </a:p>
        </p:txBody>
      </p:sp>
      <p:sp>
        <p:nvSpPr>
          <p:cNvPr id="8" name="Content Placeholder 7"/>
          <p:cNvSpPr>
            <a:spLocks noGrp="1"/>
          </p:cNvSpPr>
          <p:nvPr>
            <p:ph sz="half" idx="2"/>
          </p:nvPr>
        </p:nvSpPr>
        <p:spPr/>
        <p:txBody>
          <a:bodyPr/>
          <a:lstStyle/>
          <a:p>
            <a:r>
              <a:rPr lang="en-US" dirty="0"/>
              <a:t>Were </a:t>
            </a:r>
            <a:r>
              <a:rPr lang="en-US" b="1" dirty="0"/>
              <a:t>any</a:t>
            </a:r>
            <a:r>
              <a:rPr lang="en-US" dirty="0"/>
              <a:t> metadata is stored</a:t>
            </a:r>
          </a:p>
          <a:p>
            <a:r>
              <a:rPr lang="en-US" dirty="0"/>
              <a:t>No focus on duplicate element elimination</a:t>
            </a:r>
          </a:p>
          <a:p>
            <a:r>
              <a:rPr lang="en-US" dirty="0"/>
              <a:t>No strict controls on removal of imprecise data elements</a:t>
            </a:r>
          </a:p>
          <a:p>
            <a:r>
              <a:rPr lang="en-US" dirty="0"/>
              <a:t>Function-specific data</a:t>
            </a:r>
          </a:p>
        </p:txBody>
      </p:sp>
      <p:sp>
        <p:nvSpPr>
          <p:cNvPr id="9" name="Text Placeholder 8"/>
          <p:cNvSpPr>
            <a:spLocks noGrp="1"/>
          </p:cNvSpPr>
          <p:nvPr>
            <p:ph type="body" sz="quarter" idx="3"/>
          </p:nvPr>
        </p:nvSpPr>
        <p:spPr/>
        <p:txBody>
          <a:bodyPr/>
          <a:lstStyle/>
          <a:p>
            <a:pPr algn="ctr"/>
            <a:r>
              <a:rPr lang="en-US" sz="2800" b="0" dirty="0"/>
              <a:t>Metadata</a:t>
            </a:r>
            <a:r>
              <a:rPr lang="en-US" sz="2800" dirty="0"/>
              <a:t> Registry</a:t>
            </a:r>
          </a:p>
        </p:txBody>
      </p:sp>
      <p:sp>
        <p:nvSpPr>
          <p:cNvPr id="10" name="Content Placeholder 9"/>
          <p:cNvSpPr>
            <a:spLocks noGrp="1"/>
          </p:cNvSpPr>
          <p:nvPr>
            <p:ph sz="quarter" idx="4"/>
          </p:nvPr>
        </p:nvSpPr>
        <p:spPr/>
        <p:txBody>
          <a:bodyPr/>
          <a:lstStyle/>
          <a:p>
            <a:r>
              <a:rPr lang="en-US" dirty="0"/>
              <a:t>Where carefully controlled metadata is stored</a:t>
            </a:r>
          </a:p>
          <a:p>
            <a:r>
              <a:rPr lang="en-US" dirty="0"/>
              <a:t>Focus on elimination of duplicate data elements</a:t>
            </a:r>
          </a:p>
          <a:p>
            <a:r>
              <a:rPr lang="en-US" dirty="0"/>
              <a:t>Focus on semantics</a:t>
            </a:r>
          </a:p>
          <a:p>
            <a:r>
              <a:rPr lang="en-US" dirty="0"/>
              <a:t>Subject area classification</a:t>
            </a:r>
          </a:p>
          <a:p>
            <a:r>
              <a:rPr lang="en-US" dirty="0"/>
              <a:t>Data stewardship</a:t>
            </a:r>
          </a:p>
          <a:p>
            <a:r>
              <a:rPr lang="en-US" dirty="0"/>
              <a:t>Follows ISO guidelines</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26</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685800"/>
          </a:xfrm>
        </p:spPr>
        <p:txBody>
          <a:bodyPr/>
          <a:lstStyle/>
          <a:p>
            <a:r>
              <a:rPr lang="en-US" dirty="0"/>
              <a:t>Empower the Business Analysts!</a:t>
            </a:r>
          </a:p>
        </p:txBody>
      </p:sp>
      <p:sp>
        <p:nvSpPr>
          <p:cNvPr id="3" name="Text Placeholder 2"/>
          <p:cNvSpPr>
            <a:spLocks noGrp="1"/>
          </p:cNvSpPr>
          <p:nvPr>
            <p:ph type="body" idx="1"/>
          </p:nvPr>
        </p:nvSpPr>
        <p:spPr>
          <a:xfrm>
            <a:off x="228600" y="1143000"/>
            <a:ext cx="4040188" cy="639762"/>
          </a:xfrm>
        </p:spPr>
        <p:txBody>
          <a:bodyPr/>
          <a:lstStyle/>
          <a:p>
            <a:pPr algn="ctr"/>
            <a:r>
              <a:rPr lang="en-US" dirty="0"/>
              <a:t>Before Registry</a:t>
            </a:r>
          </a:p>
        </p:txBody>
      </p:sp>
      <p:sp>
        <p:nvSpPr>
          <p:cNvPr id="5" name="Text Placeholder 4"/>
          <p:cNvSpPr>
            <a:spLocks noGrp="1"/>
          </p:cNvSpPr>
          <p:nvPr>
            <p:ph type="body" sz="quarter" idx="3"/>
          </p:nvPr>
        </p:nvSpPr>
        <p:spPr>
          <a:xfrm>
            <a:off x="4457700" y="1143000"/>
            <a:ext cx="4041775" cy="914400"/>
          </a:xfrm>
        </p:spPr>
        <p:txBody>
          <a:bodyPr/>
          <a:lstStyle/>
          <a:p>
            <a:pPr algn="ctr"/>
            <a:r>
              <a:rPr lang="en-US" dirty="0"/>
              <a:t>After Registry</a:t>
            </a:r>
          </a:p>
          <a:p>
            <a:pPr algn="ctr"/>
            <a:r>
              <a:rPr lang="en-US" dirty="0"/>
              <a:t>SUPER BA!</a:t>
            </a:r>
          </a:p>
        </p:txBody>
      </p:sp>
      <p:sp>
        <p:nvSpPr>
          <p:cNvPr id="7" name="Slide Number Placeholder 6"/>
          <p:cNvSpPr>
            <a:spLocks noGrp="1"/>
          </p:cNvSpPr>
          <p:nvPr>
            <p:ph type="sldNum" sz="quarter" idx="10"/>
          </p:nvPr>
        </p:nvSpPr>
        <p:spPr/>
        <p:txBody>
          <a:bodyPr/>
          <a:lstStyle/>
          <a:p>
            <a:pPr>
              <a:defRPr/>
            </a:pPr>
            <a:fld id="{05099BF0-626C-6A47-9337-A30796A232D7}" type="slidenum">
              <a:rPr lang="en-US" smtClean="0"/>
              <a:pPr>
                <a:defRPr/>
              </a:pPr>
              <a:t>27</a:t>
            </a:fld>
            <a:endParaRPr lang="en-US" dirty="0"/>
          </a:p>
        </p:txBody>
      </p:sp>
      <p:sp>
        <p:nvSpPr>
          <p:cNvPr id="8" name="Footer Placeholder 7"/>
          <p:cNvSpPr>
            <a:spLocks noGrp="1"/>
          </p:cNvSpPr>
          <p:nvPr>
            <p:ph type="ftr" sz="quarter" idx="11"/>
          </p:nvPr>
        </p:nvSpPr>
        <p:spPr/>
        <p:txBody>
          <a:bodyPr/>
          <a:lstStyle/>
          <a:p>
            <a:pPr>
              <a:defRPr/>
            </a:pPr>
            <a:r>
              <a:rPr lang="en-US"/>
              <a:t>Copyright  2010 Dan McCreary &amp; Associates</a:t>
            </a:r>
            <a:endParaRPr lang="en-US" dirty="0"/>
          </a:p>
        </p:txBody>
      </p:sp>
      <p:pic>
        <p:nvPicPr>
          <p:cNvPr id="4098" name="Picture 2"/>
          <p:cNvPicPr>
            <a:picLocks noChangeAspect="1" noChangeArrowheads="1"/>
          </p:cNvPicPr>
          <p:nvPr/>
        </p:nvPicPr>
        <p:blipFill>
          <a:blip r:embed="rId2" cstate="screen"/>
          <a:srcRect/>
          <a:stretch>
            <a:fillRect/>
          </a:stretch>
        </p:blipFill>
        <p:spPr bwMode="auto">
          <a:xfrm>
            <a:off x="5410200" y="2057400"/>
            <a:ext cx="1986582" cy="2857500"/>
          </a:xfrm>
          <a:prstGeom prst="rect">
            <a:avLst/>
          </a:prstGeom>
          <a:noFill/>
          <a:ln w="9525">
            <a:noFill/>
            <a:miter lim="800000"/>
            <a:headEnd/>
            <a:tailEnd/>
          </a:ln>
        </p:spPr>
      </p:pic>
      <p:pic>
        <p:nvPicPr>
          <p:cNvPr id="4100" name="Picture 4"/>
          <p:cNvPicPr>
            <a:picLocks noChangeAspect="1" noChangeArrowheads="1"/>
          </p:cNvPicPr>
          <p:nvPr/>
        </p:nvPicPr>
        <p:blipFill>
          <a:blip r:embed="rId3" cstate="screen"/>
          <a:srcRect/>
          <a:stretch>
            <a:fillRect/>
          </a:stretch>
        </p:blipFill>
        <p:spPr bwMode="auto">
          <a:xfrm>
            <a:off x="1143000" y="1943100"/>
            <a:ext cx="2241832" cy="2743200"/>
          </a:xfrm>
          <a:prstGeom prst="rect">
            <a:avLst/>
          </a:prstGeom>
          <a:noFill/>
          <a:ln w="9525">
            <a:noFill/>
            <a:miter lim="800000"/>
            <a:headEnd/>
            <a:tailEnd/>
          </a:ln>
        </p:spPr>
      </p:pic>
      <p:sp>
        <p:nvSpPr>
          <p:cNvPr id="12" name="TextBox 11"/>
          <p:cNvSpPr txBox="1"/>
          <p:nvPr/>
        </p:nvSpPr>
        <p:spPr>
          <a:xfrm>
            <a:off x="1257300" y="4914900"/>
            <a:ext cx="2108782" cy="646331"/>
          </a:xfrm>
          <a:prstGeom prst="rect">
            <a:avLst/>
          </a:prstGeom>
          <a:noFill/>
        </p:spPr>
        <p:txBody>
          <a:bodyPr wrap="none" rtlCol="0">
            <a:spAutoFit/>
          </a:bodyPr>
          <a:lstStyle/>
          <a:p>
            <a:r>
              <a:rPr lang="en-US" sz="1800" b="0" i="1" dirty="0"/>
              <a:t>Sorry, we have no idea</a:t>
            </a:r>
            <a:br>
              <a:rPr lang="en-US" sz="1800" b="0" i="1" dirty="0"/>
            </a:br>
            <a:r>
              <a:rPr lang="en-US" sz="1800" b="0" i="1" dirty="0"/>
              <a:t>what code 47 means.</a:t>
            </a:r>
          </a:p>
        </p:txBody>
      </p:sp>
      <p:sp>
        <p:nvSpPr>
          <p:cNvPr id="13" name="TextBox 12"/>
          <p:cNvSpPr txBox="1"/>
          <p:nvPr/>
        </p:nvSpPr>
        <p:spPr>
          <a:xfrm>
            <a:off x="4838700" y="5029200"/>
            <a:ext cx="3615092" cy="646331"/>
          </a:xfrm>
          <a:prstGeom prst="rect">
            <a:avLst/>
          </a:prstGeom>
          <a:noFill/>
        </p:spPr>
        <p:txBody>
          <a:bodyPr wrap="none" rtlCol="0">
            <a:spAutoFit/>
          </a:bodyPr>
          <a:lstStyle/>
          <a:p>
            <a:r>
              <a:rPr lang="en-US" sz="1800" b="0" i="1" dirty="0"/>
              <a:t>Let me just search our registry…</a:t>
            </a:r>
          </a:p>
          <a:p>
            <a:r>
              <a:rPr lang="en-US" sz="1800" b="0" i="1" dirty="0"/>
              <a:t>I'll have your answer in 150 milliseconds.</a:t>
            </a:r>
          </a:p>
        </p:txBody>
      </p:sp>
      <p:grpSp>
        <p:nvGrpSpPr>
          <p:cNvPr id="16" name="Group 15"/>
          <p:cNvGrpSpPr/>
          <p:nvPr/>
        </p:nvGrpSpPr>
        <p:grpSpPr>
          <a:xfrm rot="1800000">
            <a:off x="6070193" y="2698453"/>
            <a:ext cx="718364" cy="546457"/>
            <a:chOff x="4229100" y="2286000"/>
            <a:chExt cx="638680" cy="461665"/>
          </a:xfrm>
        </p:grpSpPr>
        <p:sp>
          <p:nvSpPr>
            <p:cNvPr id="15" name="Rectangle 14"/>
            <p:cNvSpPr/>
            <p:nvPr/>
          </p:nvSpPr>
          <p:spPr bwMode="auto">
            <a:xfrm>
              <a:off x="4333874" y="2324100"/>
              <a:ext cx="428625" cy="381000"/>
            </a:xfrm>
            <a:prstGeom prst="rect">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4" name="Rectangle 13"/>
            <p:cNvSpPr/>
            <p:nvPr/>
          </p:nvSpPr>
          <p:spPr>
            <a:xfrm>
              <a:off x="4229100" y="2286000"/>
              <a:ext cx="638680"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cap="none" spc="0" dirty="0">
                  <a:ln w="11430"/>
                  <a:solidFill>
                    <a:srgbClr val="C00000"/>
                  </a:solidFill>
                  <a:effectLst>
                    <a:outerShdw blurRad="50800" dist="39000" dir="5460000" algn="tl">
                      <a:srgbClr val="000000">
                        <a:alpha val="38000"/>
                      </a:srgbClr>
                    </a:outerShdw>
                  </a:effectLst>
                </a:rPr>
                <a:t>BA</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0"/>
            <a:ext cx="7772400" cy="876300"/>
          </a:xfrm>
        </p:spPr>
        <p:txBody>
          <a:bodyPr/>
          <a:lstStyle/>
          <a:p>
            <a:r>
              <a:rPr lang="en-US" sz="4800" dirty="0"/>
              <a:t>EMM Requirements</a:t>
            </a:r>
          </a:p>
        </p:txBody>
      </p:sp>
      <p:sp>
        <p:nvSpPr>
          <p:cNvPr id="3" name="Content Placeholder 2"/>
          <p:cNvSpPr>
            <a:spLocks noGrp="1"/>
          </p:cNvSpPr>
          <p:nvPr>
            <p:ph idx="1"/>
          </p:nvPr>
        </p:nvSpPr>
        <p:spPr/>
        <p:txBody>
          <a:bodyPr/>
          <a:lstStyle/>
          <a:p>
            <a:r>
              <a:rPr lang="en-US" sz="2800" b="1" dirty="0"/>
              <a:t>EMM</a:t>
            </a:r>
            <a:r>
              <a:rPr lang="en-US" sz="2800" dirty="0"/>
              <a:t> = Enterprise Metadata Management</a:t>
            </a:r>
          </a:p>
          <a:p>
            <a:r>
              <a:rPr lang="en-US" sz="2800" dirty="0"/>
              <a:t>Tools to create a "enterprise trust" in data element data definitions (Data Governance)</a:t>
            </a:r>
          </a:p>
          <a:p>
            <a:r>
              <a:rPr lang="en-US" sz="2800" dirty="0"/>
              <a:t>Tools to eliminate duplication of data elements</a:t>
            </a:r>
          </a:p>
          <a:p>
            <a:r>
              <a:rPr lang="en-US" sz="2800" dirty="0"/>
              <a:t>Powerful search</a:t>
            </a:r>
          </a:p>
          <a:p>
            <a:r>
              <a:rPr lang="en-US" sz="2800" dirty="0"/>
              <a:t>Metadata web services</a:t>
            </a:r>
          </a:p>
          <a:p>
            <a:r>
              <a:rPr lang="en-US" sz="2800" dirty="0"/>
              <a:t>Controls on who adds and updates definitions</a:t>
            </a:r>
          </a:p>
          <a:p>
            <a:r>
              <a:rPr lang="en-US" sz="2800" dirty="0"/>
              <a:t>Support for data stewardship</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28</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ISO/ICE 11179 Metadata Registry</a:t>
            </a:r>
          </a:p>
        </p:txBody>
      </p:sp>
      <p:sp>
        <p:nvSpPr>
          <p:cNvPr id="3" name="Content Placeholder 2"/>
          <p:cNvSpPr>
            <a:spLocks noGrp="1"/>
          </p:cNvSpPr>
          <p:nvPr>
            <p:ph idx="1"/>
          </p:nvPr>
        </p:nvSpPr>
        <p:spPr/>
        <p:txBody>
          <a:bodyPr/>
          <a:lstStyle/>
          <a:p>
            <a:r>
              <a:rPr lang="en-US" sz="2800" dirty="0"/>
              <a:t>Standards for managing enterprise semantics</a:t>
            </a:r>
          </a:p>
          <a:p>
            <a:r>
              <a:rPr lang="en-US" sz="2800" dirty="0"/>
              <a:t>Focus on the management of a "Library" of metadata based on subject headings (like the Dewey Decimal System)</a:t>
            </a:r>
          </a:p>
          <a:p>
            <a:r>
              <a:rPr lang="en-US" sz="2800" dirty="0"/>
              <a:t>Guidelines for creating precise data definitions</a:t>
            </a:r>
          </a:p>
          <a:p>
            <a:r>
              <a:rPr lang="en-US" sz="2800" dirty="0"/>
              <a:t>Guidelines for classification of data types</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29</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
            <a:ext cx="7772400" cy="800100"/>
          </a:xfrm>
        </p:spPr>
        <p:txBody>
          <a:bodyPr/>
          <a:lstStyle/>
          <a:p>
            <a:r>
              <a:rPr lang="en-US" dirty="0"/>
              <a:t>Outline</a:t>
            </a:r>
          </a:p>
        </p:txBody>
      </p:sp>
      <p:sp>
        <p:nvSpPr>
          <p:cNvPr id="3" name="Content Placeholder 2"/>
          <p:cNvSpPr>
            <a:spLocks noGrp="1"/>
          </p:cNvSpPr>
          <p:nvPr>
            <p:ph idx="1"/>
          </p:nvPr>
        </p:nvSpPr>
        <p:spPr/>
        <p:txBody>
          <a:bodyPr/>
          <a:lstStyle/>
          <a:p>
            <a:r>
              <a:rPr lang="en-US" sz="2400" b="1" dirty="0"/>
              <a:t>Part 1</a:t>
            </a:r>
          </a:p>
          <a:p>
            <a:pPr lvl="1"/>
            <a:r>
              <a:rPr lang="en-US" sz="2000" dirty="0"/>
              <a:t>Background on NO-SQL</a:t>
            </a:r>
          </a:p>
          <a:p>
            <a:pPr lvl="1"/>
            <a:r>
              <a:rPr lang="en-US" sz="2000" dirty="0"/>
              <a:t>What is metadata?</a:t>
            </a:r>
          </a:p>
          <a:p>
            <a:pPr lvl="1"/>
            <a:r>
              <a:rPr lang="en-US" sz="2000" dirty="0"/>
              <a:t>Enterprise Metadata Management (EMM) requirements</a:t>
            </a:r>
          </a:p>
          <a:p>
            <a:pPr lvl="1"/>
            <a:r>
              <a:rPr lang="en-US" sz="2000" dirty="0"/>
              <a:t>Role of agility</a:t>
            </a:r>
          </a:p>
          <a:p>
            <a:pPr lvl="1"/>
            <a:r>
              <a:rPr lang="en-US" sz="2000" dirty="0"/>
              <a:t>Why </a:t>
            </a:r>
            <a:r>
              <a:rPr lang="en-US" sz="2000" b="1" dirty="0"/>
              <a:t>XRX</a:t>
            </a:r>
            <a:r>
              <a:rPr lang="en-US" sz="2000" dirty="0"/>
              <a:t> systems are agile</a:t>
            </a:r>
          </a:p>
          <a:p>
            <a:r>
              <a:rPr lang="en-US" sz="2400" b="1" dirty="0"/>
              <a:t>Part 2</a:t>
            </a:r>
          </a:p>
          <a:p>
            <a:pPr lvl="1"/>
            <a:r>
              <a:rPr lang="en-US" sz="2000" dirty="0"/>
              <a:t>Tour of a native XML system and a metadata registry</a:t>
            </a:r>
          </a:p>
          <a:p>
            <a:pPr lvl="1"/>
            <a:r>
              <a:rPr lang="en-US" sz="2000" dirty="0"/>
              <a:t>XQuery, REST and XForms</a:t>
            </a:r>
          </a:p>
          <a:p>
            <a:pPr lvl="1"/>
            <a:r>
              <a:rPr lang="en-US" sz="2000" dirty="0"/>
              <a:t>XML web services</a:t>
            </a:r>
          </a:p>
          <a:p>
            <a:pPr lvl="1"/>
            <a:r>
              <a:rPr lang="en-US" sz="2000" dirty="0"/>
              <a:t>How empower Bas and other non-programmers</a:t>
            </a:r>
          </a:p>
          <a:p>
            <a:pPr lvl="1"/>
            <a:r>
              <a:rPr lang="en-US" sz="2000" dirty="0"/>
              <a:t>How to start a pilot project</a:t>
            </a:r>
          </a:p>
          <a:p>
            <a:pPr lvl="1"/>
            <a:r>
              <a:rPr lang="en-US" sz="2000" dirty="0"/>
              <a:t>Questions</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914400"/>
          </a:xfrm>
        </p:spPr>
        <p:txBody>
          <a:bodyPr/>
          <a:lstStyle/>
          <a:p>
            <a:r>
              <a:rPr lang="en-US" dirty="0"/>
              <a:t>ISO Naming Conventions</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30</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sp>
        <p:nvSpPr>
          <p:cNvPr id="6" name="Text Box 4"/>
          <p:cNvSpPr txBox="1">
            <a:spLocks noChangeArrowheads="1"/>
          </p:cNvSpPr>
          <p:nvPr/>
        </p:nvSpPr>
        <p:spPr bwMode="auto">
          <a:xfrm>
            <a:off x="1257300" y="2743200"/>
            <a:ext cx="5876925" cy="823913"/>
          </a:xfrm>
          <a:prstGeom prst="rect">
            <a:avLst/>
          </a:prstGeom>
          <a:noFill/>
          <a:ln w="28575">
            <a:noFill/>
            <a:miter lim="800000"/>
            <a:headEnd/>
            <a:tailEnd/>
          </a:ln>
          <a:effectLst/>
        </p:spPr>
        <p:txBody>
          <a:bodyPr wrap="none">
            <a:spAutoFit/>
          </a:bodyPr>
          <a:lstStyle/>
          <a:p>
            <a:pPr eaLnBrk="1" hangingPunct="1"/>
            <a:r>
              <a:rPr lang="en-US" sz="4800" b="1" dirty="0" err="1">
                <a:latin typeface="Arial Narrow" pitchFamily="34" charset="0"/>
              </a:rPr>
              <a:t>niem</a:t>
            </a:r>
            <a:r>
              <a:rPr lang="en-US" sz="4800" b="1" dirty="0">
                <a:latin typeface="Arial Narrow" pitchFamily="34" charset="0"/>
              </a:rPr>
              <a:t>: Person Birth Date</a:t>
            </a:r>
          </a:p>
        </p:txBody>
      </p:sp>
      <p:sp>
        <p:nvSpPr>
          <p:cNvPr id="7" name="AutoShape 5"/>
          <p:cNvSpPr>
            <a:spLocks noChangeArrowheads="1"/>
          </p:cNvSpPr>
          <p:nvPr/>
        </p:nvSpPr>
        <p:spPr bwMode="auto">
          <a:xfrm>
            <a:off x="1562100" y="1600200"/>
            <a:ext cx="2233613" cy="817563"/>
          </a:xfrm>
          <a:prstGeom prst="wedgeRectCallout">
            <a:avLst>
              <a:gd name="adj1" fmla="val 36708"/>
              <a:gd name="adj2" fmla="val 118259"/>
            </a:avLst>
          </a:prstGeom>
          <a:solidFill>
            <a:srgbClr val="FFFF99"/>
          </a:solidFill>
          <a:ln w="9525">
            <a:solidFill>
              <a:schemeClr val="tx1"/>
            </a:solidFill>
            <a:miter lim="800000"/>
            <a:headEnd/>
            <a:tailEnd/>
          </a:ln>
          <a:effectLst>
            <a:outerShdw dist="35921" dir="2700000" algn="ctr" rotWithShape="0">
              <a:schemeClr val="bg2"/>
            </a:outerShdw>
          </a:effectLst>
        </p:spPr>
        <p:txBody>
          <a:bodyPr anchor="ctr"/>
          <a:lstStyle/>
          <a:p>
            <a:pPr algn="ctr"/>
            <a:r>
              <a:rPr lang="en-US" b="1" dirty="0"/>
              <a:t>Object Class</a:t>
            </a:r>
          </a:p>
        </p:txBody>
      </p:sp>
      <p:sp>
        <p:nvSpPr>
          <p:cNvPr id="8" name="AutoShape 6"/>
          <p:cNvSpPr>
            <a:spLocks noChangeArrowheads="1"/>
          </p:cNvSpPr>
          <p:nvPr/>
        </p:nvSpPr>
        <p:spPr bwMode="auto">
          <a:xfrm>
            <a:off x="5600700" y="4457700"/>
            <a:ext cx="2493963" cy="876300"/>
          </a:xfrm>
          <a:prstGeom prst="wedgeRectCallout">
            <a:avLst>
              <a:gd name="adj1" fmla="val -20083"/>
              <a:gd name="adj2" fmla="val -173333"/>
            </a:avLst>
          </a:prstGeom>
          <a:solidFill>
            <a:srgbClr val="FFFF99"/>
          </a:solidFill>
          <a:ln w="9525">
            <a:solidFill>
              <a:schemeClr val="tx1"/>
            </a:solidFill>
            <a:miter lim="800000"/>
            <a:headEnd/>
            <a:tailEnd/>
          </a:ln>
          <a:effectLst>
            <a:outerShdw dist="35921" dir="2700000" algn="ctr" rotWithShape="0">
              <a:schemeClr val="bg2"/>
            </a:outerShdw>
          </a:effectLst>
        </p:spPr>
        <p:txBody>
          <a:bodyPr anchor="ctr"/>
          <a:lstStyle/>
          <a:p>
            <a:pPr algn="ctr"/>
            <a:r>
              <a:rPr lang="en-US" b="1" dirty="0"/>
              <a:t>Representation Term</a:t>
            </a:r>
          </a:p>
        </p:txBody>
      </p:sp>
      <p:sp>
        <p:nvSpPr>
          <p:cNvPr id="9" name="AutoShape 7"/>
          <p:cNvSpPr>
            <a:spLocks noChangeArrowheads="1"/>
          </p:cNvSpPr>
          <p:nvPr/>
        </p:nvSpPr>
        <p:spPr bwMode="auto">
          <a:xfrm>
            <a:off x="4800600" y="1600200"/>
            <a:ext cx="3109913" cy="666750"/>
          </a:xfrm>
          <a:prstGeom prst="wedgeRectCallout">
            <a:avLst>
              <a:gd name="adj1" fmla="val -35912"/>
              <a:gd name="adj2" fmla="val 114764"/>
            </a:avLst>
          </a:prstGeom>
          <a:solidFill>
            <a:srgbClr val="FFFF99"/>
          </a:solidFill>
          <a:ln w="9525">
            <a:solidFill>
              <a:schemeClr val="tx1"/>
            </a:solidFill>
            <a:miter lim="800000"/>
            <a:headEnd/>
            <a:tailEnd/>
          </a:ln>
          <a:effectLst>
            <a:outerShdw dist="35921" dir="2700000" algn="ctr" rotWithShape="0">
              <a:schemeClr val="bg2"/>
            </a:outerShdw>
          </a:effectLst>
        </p:spPr>
        <p:txBody>
          <a:bodyPr anchor="ctr"/>
          <a:lstStyle/>
          <a:p>
            <a:pPr algn="ctr"/>
            <a:r>
              <a:rPr lang="en-US" b="1" dirty="0"/>
              <a:t>Property Term</a:t>
            </a:r>
          </a:p>
        </p:txBody>
      </p:sp>
      <p:sp>
        <p:nvSpPr>
          <p:cNvPr id="10" name="AutoShape 8"/>
          <p:cNvSpPr>
            <a:spLocks noChangeArrowheads="1"/>
          </p:cNvSpPr>
          <p:nvPr/>
        </p:nvSpPr>
        <p:spPr bwMode="auto">
          <a:xfrm>
            <a:off x="1333500" y="4267200"/>
            <a:ext cx="2493963" cy="666750"/>
          </a:xfrm>
          <a:prstGeom prst="wedgeRectCallout">
            <a:avLst>
              <a:gd name="adj1" fmla="val -23394"/>
              <a:gd name="adj2" fmla="val -175954"/>
            </a:avLst>
          </a:prstGeom>
          <a:solidFill>
            <a:srgbClr val="FFFF99"/>
          </a:solidFill>
          <a:ln w="9525">
            <a:solidFill>
              <a:schemeClr val="tx1"/>
            </a:solidFill>
            <a:miter lim="800000"/>
            <a:headEnd/>
            <a:tailEnd/>
          </a:ln>
          <a:effectLst>
            <a:outerShdw dist="35921" dir="2700000" algn="ctr" rotWithShape="0">
              <a:schemeClr val="bg2"/>
            </a:outerShdw>
          </a:effectLst>
        </p:spPr>
        <p:txBody>
          <a:bodyPr anchor="ctr"/>
          <a:lstStyle/>
          <a:p>
            <a:pPr algn="ctr"/>
            <a:r>
              <a:rPr lang="en-US" b="1" dirty="0"/>
              <a:t>Namespace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autoUpdateAnimBg="0"/>
      <p:bldP spid="10"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 Standards</a:t>
            </a:r>
          </a:p>
        </p:txBody>
      </p:sp>
      <p:sp>
        <p:nvSpPr>
          <p:cNvPr id="4" name="Slide Number Placeholder 3"/>
          <p:cNvSpPr>
            <a:spLocks noGrp="1"/>
          </p:cNvSpPr>
          <p:nvPr>
            <p:ph type="sldNum" sz="quarter" idx="10"/>
          </p:nvPr>
        </p:nvSpPr>
        <p:spPr>
          <a:xfrm>
            <a:off x="8229600" y="6286500"/>
            <a:ext cx="533400" cy="457200"/>
          </a:xfrm>
        </p:spPr>
        <p:txBody>
          <a:bodyPr/>
          <a:lstStyle/>
          <a:p>
            <a:pPr>
              <a:defRPr/>
            </a:pPr>
            <a:fld id="{E141E93A-0CD0-B146-88D5-A1851004B248}" type="slidenum">
              <a:rPr lang="en-US" smtClean="0"/>
              <a:pPr>
                <a:defRPr/>
              </a:pPr>
              <a:t>31</a:t>
            </a:fld>
            <a:endParaRPr lang="en-US" dirty="0"/>
          </a:p>
        </p:txBody>
      </p:sp>
      <p:sp>
        <p:nvSpPr>
          <p:cNvPr id="5" name="Footer Placeholder 4"/>
          <p:cNvSpPr>
            <a:spLocks noGrp="1"/>
          </p:cNvSpPr>
          <p:nvPr>
            <p:ph type="ftr" sz="quarter" idx="11"/>
          </p:nvPr>
        </p:nvSpPr>
        <p:spPr>
          <a:xfrm>
            <a:off x="2562225" y="6343650"/>
            <a:ext cx="4191000" cy="457200"/>
          </a:xfrm>
        </p:spPr>
        <p:txBody>
          <a:bodyPr/>
          <a:lstStyle/>
          <a:p>
            <a:pPr>
              <a:defRPr/>
            </a:pPr>
            <a:r>
              <a:rPr lang="en-US" dirty="0"/>
              <a:t>Copyright  2010 Dan McCreary &amp; Associates</a:t>
            </a:r>
          </a:p>
        </p:txBody>
      </p:sp>
      <p:sp>
        <p:nvSpPr>
          <p:cNvPr id="6" name="AutoShape 4"/>
          <p:cNvSpPr>
            <a:spLocks noChangeArrowheads="1"/>
          </p:cNvSpPr>
          <p:nvPr/>
        </p:nvSpPr>
        <p:spPr bwMode="auto">
          <a:xfrm>
            <a:off x="1600200" y="1371600"/>
            <a:ext cx="2425700" cy="458788"/>
          </a:xfrm>
          <a:prstGeom prst="roundRect">
            <a:avLst>
              <a:gd name="adj" fmla="val 16667"/>
            </a:avLst>
          </a:prstGeom>
          <a:solidFill>
            <a:srgbClr val="FFCCCC"/>
          </a:solidFill>
          <a:ln w="28575">
            <a:solidFill>
              <a:schemeClr val="tx1"/>
            </a:solidFill>
            <a:round/>
            <a:headEnd/>
            <a:tailEnd/>
          </a:ln>
          <a:effectLst/>
        </p:spPr>
        <p:txBody>
          <a:bodyPr anchor="ctr">
            <a:spAutoFit/>
          </a:bodyPr>
          <a:lstStyle/>
          <a:p>
            <a:r>
              <a:rPr lang="en-US" sz="2000"/>
              <a:t>ISO/IEC 11179 MDR</a:t>
            </a:r>
          </a:p>
        </p:txBody>
      </p:sp>
      <p:sp>
        <p:nvSpPr>
          <p:cNvPr id="7" name="AutoShape 5"/>
          <p:cNvSpPr>
            <a:spLocks noChangeArrowheads="1"/>
          </p:cNvSpPr>
          <p:nvPr/>
        </p:nvSpPr>
        <p:spPr bwMode="auto">
          <a:xfrm>
            <a:off x="847725" y="3009900"/>
            <a:ext cx="1133475" cy="355600"/>
          </a:xfrm>
          <a:prstGeom prst="roundRect">
            <a:avLst>
              <a:gd name="adj" fmla="val 16667"/>
            </a:avLst>
          </a:prstGeom>
          <a:solidFill>
            <a:srgbClr val="FFCC66"/>
          </a:solidFill>
          <a:ln w="28575">
            <a:solidFill>
              <a:schemeClr val="tx1"/>
            </a:solidFill>
            <a:round/>
            <a:headEnd/>
            <a:tailEnd/>
          </a:ln>
          <a:effectLst/>
        </p:spPr>
        <p:txBody>
          <a:bodyPr anchor="ctr">
            <a:spAutoFit/>
          </a:bodyPr>
          <a:lstStyle/>
          <a:p>
            <a:r>
              <a:rPr lang="en-US" sz="1400"/>
              <a:t>GJXDM</a:t>
            </a:r>
          </a:p>
        </p:txBody>
      </p:sp>
      <p:sp>
        <p:nvSpPr>
          <p:cNvPr id="8" name="AutoShape 6"/>
          <p:cNvSpPr>
            <a:spLocks noChangeArrowheads="1"/>
          </p:cNvSpPr>
          <p:nvPr/>
        </p:nvSpPr>
        <p:spPr bwMode="auto">
          <a:xfrm>
            <a:off x="1143000" y="3695700"/>
            <a:ext cx="1066800" cy="838200"/>
          </a:xfrm>
          <a:prstGeom prst="roundRect">
            <a:avLst>
              <a:gd name="adj" fmla="val 16667"/>
            </a:avLst>
          </a:prstGeom>
          <a:solidFill>
            <a:srgbClr val="FFFF00"/>
          </a:solidFill>
          <a:ln w="28575">
            <a:solidFill>
              <a:schemeClr val="tx1"/>
            </a:solidFill>
            <a:round/>
            <a:headEnd/>
            <a:tailEnd/>
          </a:ln>
          <a:effectLst/>
        </p:spPr>
        <p:txBody>
          <a:bodyPr anchor="ctr"/>
          <a:lstStyle/>
          <a:p>
            <a:r>
              <a:rPr lang="en-US" sz="1400"/>
              <a:t>NIEM</a:t>
            </a:r>
          </a:p>
        </p:txBody>
      </p:sp>
      <p:sp>
        <p:nvSpPr>
          <p:cNvPr id="9" name="AutoShape 7"/>
          <p:cNvSpPr>
            <a:spLocks noChangeArrowheads="1"/>
          </p:cNvSpPr>
          <p:nvPr/>
        </p:nvSpPr>
        <p:spPr bwMode="auto">
          <a:xfrm>
            <a:off x="5868988" y="2552700"/>
            <a:ext cx="989012" cy="355600"/>
          </a:xfrm>
          <a:prstGeom prst="roundRect">
            <a:avLst>
              <a:gd name="adj" fmla="val 16667"/>
            </a:avLst>
          </a:prstGeom>
          <a:solidFill>
            <a:srgbClr val="FFCC66"/>
          </a:solidFill>
          <a:ln w="28575">
            <a:solidFill>
              <a:schemeClr val="tx1"/>
            </a:solidFill>
            <a:round/>
            <a:headEnd/>
            <a:tailEnd/>
          </a:ln>
          <a:effectLst/>
        </p:spPr>
        <p:txBody>
          <a:bodyPr anchor="ctr">
            <a:spAutoFit/>
          </a:bodyPr>
          <a:lstStyle/>
          <a:p>
            <a:r>
              <a:rPr lang="en-US" sz="1400"/>
              <a:t>ebXML</a:t>
            </a:r>
          </a:p>
        </p:txBody>
      </p:sp>
      <p:sp>
        <p:nvSpPr>
          <p:cNvPr id="10" name="AutoShape 8"/>
          <p:cNvSpPr>
            <a:spLocks noChangeArrowheads="1"/>
          </p:cNvSpPr>
          <p:nvPr/>
        </p:nvSpPr>
        <p:spPr bwMode="auto">
          <a:xfrm>
            <a:off x="7429500" y="1943100"/>
            <a:ext cx="1423988" cy="355600"/>
          </a:xfrm>
          <a:prstGeom prst="roundRect">
            <a:avLst>
              <a:gd name="adj" fmla="val 16667"/>
            </a:avLst>
          </a:prstGeom>
          <a:solidFill>
            <a:srgbClr val="CC99FF"/>
          </a:solidFill>
          <a:ln w="28575">
            <a:solidFill>
              <a:schemeClr val="tx1"/>
            </a:solidFill>
            <a:round/>
            <a:headEnd/>
            <a:tailEnd/>
          </a:ln>
          <a:effectLst/>
        </p:spPr>
        <p:txBody>
          <a:bodyPr anchor="ctr">
            <a:spAutoFit/>
          </a:bodyPr>
          <a:lstStyle/>
          <a:p>
            <a:r>
              <a:rPr lang="en-US" sz="1400"/>
              <a:t>Public Schemas</a:t>
            </a:r>
          </a:p>
        </p:txBody>
      </p:sp>
      <p:sp>
        <p:nvSpPr>
          <p:cNvPr id="11" name="AutoShape 9"/>
          <p:cNvSpPr>
            <a:spLocks noChangeArrowheads="1"/>
          </p:cNvSpPr>
          <p:nvPr/>
        </p:nvSpPr>
        <p:spPr bwMode="auto">
          <a:xfrm>
            <a:off x="8154988" y="2933700"/>
            <a:ext cx="989012" cy="355600"/>
          </a:xfrm>
          <a:prstGeom prst="roundRect">
            <a:avLst>
              <a:gd name="adj" fmla="val 16667"/>
            </a:avLst>
          </a:prstGeom>
          <a:solidFill>
            <a:srgbClr val="CC99FF"/>
          </a:solidFill>
          <a:ln w="28575">
            <a:solidFill>
              <a:schemeClr val="tx1"/>
            </a:solidFill>
            <a:round/>
            <a:headEnd/>
            <a:tailEnd/>
          </a:ln>
          <a:effectLst/>
        </p:spPr>
        <p:txBody>
          <a:bodyPr anchor="ctr">
            <a:spAutoFit/>
          </a:bodyPr>
          <a:lstStyle/>
          <a:p>
            <a:r>
              <a:rPr lang="en-US" sz="1400"/>
              <a:t>xBRL</a:t>
            </a:r>
          </a:p>
        </p:txBody>
      </p:sp>
      <p:cxnSp>
        <p:nvCxnSpPr>
          <p:cNvPr id="12" name="AutoShape 10"/>
          <p:cNvCxnSpPr>
            <a:cxnSpLocks noChangeShapeType="1"/>
            <a:stCxn id="6" idx="2"/>
            <a:endCxn id="7" idx="0"/>
          </p:cNvCxnSpPr>
          <p:nvPr/>
        </p:nvCxnSpPr>
        <p:spPr bwMode="auto">
          <a:xfrm flipH="1">
            <a:off x="1414463" y="1844675"/>
            <a:ext cx="1398587" cy="1150938"/>
          </a:xfrm>
          <a:prstGeom prst="straightConnector1">
            <a:avLst/>
          </a:prstGeom>
          <a:noFill/>
          <a:ln w="28575">
            <a:solidFill>
              <a:schemeClr val="tx1"/>
            </a:solidFill>
            <a:round/>
            <a:headEnd/>
            <a:tailEnd type="triangle" w="med" len="med"/>
          </a:ln>
          <a:effectLst/>
        </p:spPr>
      </p:cxnSp>
      <p:cxnSp>
        <p:nvCxnSpPr>
          <p:cNvPr id="13" name="AutoShape 11"/>
          <p:cNvCxnSpPr>
            <a:cxnSpLocks noChangeShapeType="1"/>
            <a:stCxn id="7" idx="2"/>
            <a:endCxn id="8" idx="0"/>
          </p:cNvCxnSpPr>
          <p:nvPr/>
        </p:nvCxnSpPr>
        <p:spPr bwMode="auto">
          <a:xfrm>
            <a:off x="1414463" y="3379788"/>
            <a:ext cx="261937" cy="301625"/>
          </a:xfrm>
          <a:prstGeom prst="straightConnector1">
            <a:avLst/>
          </a:prstGeom>
          <a:noFill/>
          <a:ln w="28575">
            <a:solidFill>
              <a:schemeClr val="tx1"/>
            </a:solidFill>
            <a:round/>
            <a:headEnd/>
            <a:tailEnd type="triangle" w="med" len="med"/>
          </a:ln>
          <a:effectLst/>
        </p:spPr>
      </p:cxnSp>
      <p:cxnSp>
        <p:nvCxnSpPr>
          <p:cNvPr id="14" name="AutoShape 12"/>
          <p:cNvCxnSpPr>
            <a:cxnSpLocks noChangeShapeType="1"/>
            <a:stCxn id="9" idx="2"/>
            <a:endCxn id="54" idx="0"/>
          </p:cNvCxnSpPr>
          <p:nvPr/>
        </p:nvCxnSpPr>
        <p:spPr bwMode="auto">
          <a:xfrm flipH="1">
            <a:off x="6359525" y="2922588"/>
            <a:ext cx="4763" cy="682625"/>
          </a:xfrm>
          <a:prstGeom prst="straightConnector1">
            <a:avLst/>
          </a:prstGeom>
          <a:noFill/>
          <a:ln w="28575">
            <a:solidFill>
              <a:schemeClr val="tx1"/>
            </a:solidFill>
            <a:round/>
            <a:headEnd/>
            <a:tailEnd type="triangle" w="med" len="med"/>
          </a:ln>
          <a:effectLst/>
        </p:spPr>
      </p:cxnSp>
      <p:sp>
        <p:nvSpPr>
          <p:cNvPr id="15" name="AutoShape 13"/>
          <p:cNvSpPr>
            <a:spLocks noChangeArrowheads="1"/>
          </p:cNvSpPr>
          <p:nvPr/>
        </p:nvSpPr>
        <p:spPr bwMode="auto">
          <a:xfrm>
            <a:off x="3962400" y="4838700"/>
            <a:ext cx="1076325" cy="827088"/>
          </a:xfrm>
          <a:prstGeom prst="roundRect">
            <a:avLst>
              <a:gd name="adj" fmla="val 16667"/>
            </a:avLst>
          </a:prstGeom>
          <a:solidFill>
            <a:srgbClr val="99FF99"/>
          </a:solidFill>
          <a:ln w="28575" algn="ctr">
            <a:solidFill>
              <a:schemeClr val="tx1"/>
            </a:solidFill>
            <a:round/>
            <a:headEnd/>
            <a:tailEnd/>
          </a:ln>
          <a:effectLst/>
        </p:spPr>
        <p:txBody>
          <a:bodyPr anchor="ctr">
            <a:spAutoFit/>
          </a:bodyPr>
          <a:lstStyle/>
          <a:p>
            <a:r>
              <a:rPr lang="en-US" sz="1400"/>
              <a:t>Minnesota</a:t>
            </a:r>
          </a:p>
          <a:p>
            <a:r>
              <a:rPr lang="en-US" sz="1400"/>
              <a:t>Data</a:t>
            </a:r>
          </a:p>
          <a:p>
            <a:r>
              <a:rPr lang="en-US" sz="1400"/>
              <a:t>Standards</a:t>
            </a:r>
          </a:p>
        </p:txBody>
      </p:sp>
      <p:sp>
        <p:nvSpPr>
          <p:cNvPr id="16" name="AutoShape 14"/>
          <p:cNvSpPr>
            <a:spLocks noChangeArrowheads="1"/>
          </p:cNvSpPr>
          <p:nvPr/>
        </p:nvSpPr>
        <p:spPr bwMode="auto">
          <a:xfrm>
            <a:off x="2425700" y="3695700"/>
            <a:ext cx="1231900" cy="827088"/>
          </a:xfrm>
          <a:prstGeom prst="roundRect">
            <a:avLst>
              <a:gd name="adj" fmla="val 16667"/>
            </a:avLst>
          </a:prstGeom>
          <a:solidFill>
            <a:srgbClr val="99FF99"/>
          </a:solidFill>
          <a:ln w="28575">
            <a:solidFill>
              <a:schemeClr val="tx1"/>
            </a:solidFill>
            <a:round/>
            <a:headEnd/>
            <a:tailEnd/>
          </a:ln>
          <a:effectLst/>
        </p:spPr>
        <p:txBody>
          <a:bodyPr anchor="ctr">
            <a:spAutoFit/>
          </a:bodyPr>
          <a:lstStyle/>
          <a:p>
            <a:r>
              <a:rPr lang="en-US" sz="1400"/>
              <a:t>Federal XML</a:t>
            </a:r>
            <a:br>
              <a:rPr lang="en-US" sz="1400"/>
            </a:br>
            <a:r>
              <a:rPr lang="en-US" sz="1400"/>
              <a:t>Naming and</a:t>
            </a:r>
            <a:br>
              <a:rPr lang="en-US" sz="1400"/>
            </a:br>
            <a:r>
              <a:rPr lang="en-US" sz="1400"/>
              <a:t>Design Rules</a:t>
            </a:r>
          </a:p>
        </p:txBody>
      </p:sp>
      <p:sp>
        <p:nvSpPr>
          <p:cNvPr id="17" name="Line 15"/>
          <p:cNvSpPr>
            <a:spLocks noChangeShapeType="1"/>
          </p:cNvSpPr>
          <p:nvPr/>
        </p:nvSpPr>
        <p:spPr bwMode="auto">
          <a:xfrm>
            <a:off x="7162800" y="1638300"/>
            <a:ext cx="0" cy="4419600"/>
          </a:xfrm>
          <a:prstGeom prst="line">
            <a:avLst/>
          </a:prstGeom>
          <a:noFill/>
          <a:ln w="38100">
            <a:solidFill>
              <a:schemeClr val="tx1"/>
            </a:solidFill>
            <a:prstDash val="dash"/>
            <a:round/>
            <a:headEnd/>
            <a:tailEnd/>
          </a:ln>
          <a:effectLst/>
        </p:spPr>
        <p:txBody>
          <a:bodyPr>
            <a:spAutoFit/>
          </a:bodyPr>
          <a:lstStyle/>
          <a:p>
            <a:endParaRPr lang="en-US"/>
          </a:p>
        </p:txBody>
      </p:sp>
      <p:sp>
        <p:nvSpPr>
          <p:cNvPr id="18" name="Text Box 16"/>
          <p:cNvSpPr txBox="1">
            <a:spLocks noChangeArrowheads="1"/>
          </p:cNvSpPr>
          <p:nvPr/>
        </p:nvSpPr>
        <p:spPr bwMode="auto">
          <a:xfrm>
            <a:off x="7429500" y="1600200"/>
            <a:ext cx="1600200" cy="304800"/>
          </a:xfrm>
          <a:prstGeom prst="rect">
            <a:avLst/>
          </a:prstGeom>
          <a:noFill/>
          <a:ln w="28575">
            <a:noFill/>
            <a:miter lim="800000"/>
            <a:headEnd/>
            <a:tailEnd/>
          </a:ln>
          <a:effectLst/>
        </p:spPr>
        <p:txBody>
          <a:bodyPr>
            <a:spAutoFit/>
          </a:bodyPr>
          <a:lstStyle/>
          <a:p>
            <a:pPr algn="l"/>
            <a:r>
              <a:rPr lang="en-US" sz="1400"/>
              <a:t>Non-ISO schemas</a:t>
            </a:r>
          </a:p>
        </p:txBody>
      </p:sp>
      <p:sp>
        <p:nvSpPr>
          <p:cNvPr id="19" name="AutoShape 17"/>
          <p:cNvSpPr>
            <a:spLocks noChangeArrowheads="1"/>
          </p:cNvSpPr>
          <p:nvPr/>
        </p:nvSpPr>
        <p:spPr bwMode="auto">
          <a:xfrm>
            <a:off x="3833813" y="3695700"/>
            <a:ext cx="1500187" cy="827088"/>
          </a:xfrm>
          <a:prstGeom prst="roundRect">
            <a:avLst>
              <a:gd name="adj" fmla="val 16667"/>
            </a:avLst>
          </a:prstGeom>
          <a:solidFill>
            <a:srgbClr val="FFFF00"/>
          </a:solidFill>
          <a:ln w="28575">
            <a:solidFill>
              <a:schemeClr val="tx1"/>
            </a:solidFill>
            <a:round/>
            <a:headEnd/>
            <a:tailEnd/>
          </a:ln>
          <a:effectLst/>
        </p:spPr>
        <p:txBody>
          <a:bodyPr anchor="ctr">
            <a:spAutoFit/>
          </a:bodyPr>
          <a:lstStyle/>
          <a:p>
            <a:r>
              <a:rPr lang="en-US" sz="1400"/>
              <a:t>Federal Data</a:t>
            </a:r>
          </a:p>
          <a:p>
            <a:r>
              <a:rPr lang="en-US" sz="1400"/>
              <a:t>Reference Model</a:t>
            </a:r>
          </a:p>
          <a:p>
            <a:r>
              <a:rPr lang="en-US" sz="1400"/>
              <a:t>(DRM)</a:t>
            </a:r>
          </a:p>
        </p:txBody>
      </p:sp>
      <p:cxnSp>
        <p:nvCxnSpPr>
          <p:cNvPr id="20" name="AutoShape 18"/>
          <p:cNvCxnSpPr>
            <a:cxnSpLocks noChangeShapeType="1"/>
            <a:stCxn id="24" idx="2"/>
            <a:endCxn id="16" idx="0"/>
          </p:cNvCxnSpPr>
          <p:nvPr/>
        </p:nvCxnSpPr>
        <p:spPr bwMode="auto">
          <a:xfrm flipH="1">
            <a:off x="3041650" y="3060700"/>
            <a:ext cx="46038" cy="620713"/>
          </a:xfrm>
          <a:prstGeom prst="straightConnector1">
            <a:avLst/>
          </a:prstGeom>
          <a:noFill/>
          <a:ln w="28575">
            <a:solidFill>
              <a:schemeClr val="tx1"/>
            </a:solidFill>
            <a:round/>
            <a:headEnd/>
            <a:tailEnd type="triangle" w="med" len="med"/>
          </a:ln>
          <a:effectLst/>
        </p:spPr>
      </p:cxnSp>
      <p:cxnSp>
        <p:nvCxnSpPr>
          <p:cNvPr id="21" name="AutoShape 19"/>
          <p:cNvCxnSpPr>
            <a:cxnSpLocks noChangeShapeType="1"/>
            <a:stCxn id="6" idx="2"/>
            <a:endCxn id="19" idx="0"/>
          </p:cNvCxnSpPr>
          <p:nvPr/>
        </p:nvCxnSpPr>
        <p:spPr bwMode="auto">
          <a:xfrm>
            <a:off x="2813050" y="1844675"/>
            <a:ext cx="1771650" cy="1836738"/>
          </a:xfrm>
          <a:prstGeom prst="straightConnector1">
            <a:avLst/>
          </a:prstGeom>
          <a:noFill/>
          <a:ln w="28575">
            <a:solidFill>
              <a:schemeClr val="tx1"/>
            </a:solidFill>
            <a:round/>
            <a:headEnd/>
            <a:tailEnd type="triangle" w="med" len="med"/>
          </a:ln>
          <a:effectLst/>
        </p:spPr>
      </p:cxnSp>
      <p:cxnSp>
        <p:nvCxnSpPr>
          <p:cNvPr id="22" name="AutoShape 20"/>
          <p:cNvCxnSpPr>
            <a:cxnSpLocks noChangeShapeType="1"/>
            <a:stCxn id="10" idx="2"/>
            <a:endCxn id="53" idx="3"/>
          </p:cNvCxnSpPr>
          <p:nvPr/>
        </p:nvCxnSpPr>
        <p:spPr bwMode="auto">
          <a:xfrm flipH="1">
            <a:off x="6719888" y="2312988"/>
            <a:ext cx="1422400" cy="2670175"/>
          </a:xfrm>
          <a:prstGeom prst="straightConnector1">
            <a:avLst/>
          </a:prstGeom>
          <a:noFill/>
          <a:ln w="28575">
            <a:solidFill>
              <a:schemeClr val="tx1"/>
            </a:solidFill>
            <a:round/>
            <a:headEnd/>
            <a:tailEnd type="triangle" w="med" len="med"/>
          </a:ln>
          <a:effectLst/>
        </p:spPr>
      </p:cxnSp>
      <p:cxnSp>
        <p:nvCxnSpPr>
          <p:cNvPr id="23" name="AutoShape 21"/>
          <p:cNvCxnSpPr>
            <a:cxnSpLocks noChangeShapeType="1"/>
            <a:stCxn id="54" idx="2"/>
            <a:endCxn id="53" idx="0"/>
          </p:cNvCxnSpPr>
          <p:nvPr/>
        </p:nvCxnSpPr>
        <p:spPr bwMode="auto">
          <a:xfrm flipH="1">
            <a:off x="6051550" y="3989388"/>
            <a:ext cx="307975" cy="682625"/>
          </a:xfrm>
          <a:prstGeom prst="straightConnector1">
            <a:avLst/>
          </a:prstGeom>
          <a:noFill/>
          <a:ln w="28575">
            <a:solidFill>
              <a:schemeClr val="tx1"/>
            </a:solidFill>
            <a:round/>
            <a:headEnd/>
            <a:tailEnd type="triangle" w="med" len="med"/>
          </a:ln>
          <a:effectLst/>
        </p:spPr>
      </p:cxnSp>
      <p:sp>
        <p:nvSpPr>
          <p:cNvPr id="24" name="AutoShape 22"/>
          <p:cNvSpPr>
            <a:spLocks noChangeArrowheads="1"/>
          </p:cNvSpPr>
          <p:nvPr/>
        </p:nvSpPr>
        <p:spPr bwMode="auto">
          <a:xfrm>
            <a:off x="2286000" y="2286000"/>
            <a:ext cx="1601788" cy="760413"/>
          </a:xfrm>
          <a:prstGeom prst="roundRect">
            <a:avLst>
              <a:gd name="adj" fmla="val 16667"/>
            </a:avLst>
          </a:prstGeom>
          <a:solidFill>
            <a:srgbClr val="FFCC66"/>
          </a:solidFill>
          <a:ln w="28575">
            <a:solidFill>
              <a:schemeClr val="tx1"/>
            </a:solidFill>
            <a:round/>
            <a:headEnd/>
            <a:tailEnd/>
          </a:ln>
          <a:effectLst/>
        </p:spPr>
        <p:txBody>
          <a:bodyPr anchor="ctr">
            <a:spAutoFit/>
          </a:bodyPr>
          <a:lstStyle/>
          <a:p>
            <a:r>
              <a:rPr lang="en-US" sz="1400">
                <a:latin typeface="Arial" charset="0"/>
              </a:rPr>
              <a:t>Federal XML</a:t>
            </a:r>
            <a:br>
              <a:rPr lang="en-US" sz="1000">
                <a:latin typeface="Arial" charset="0"/>
              </a:rPr>
            </a:br>
            <a:r>
              <a:rPr lang="en-US" sz="1200">
                <a:latin typeface="Arial" charset="0"/>
              </a:rPr>
              <a:t>Developer’s</a:t>
            </a:r>
          </a:p>
          <a:p>
            <a:r>
              <a:rPr lang="en-US" sz="1200">
                <a:latin typeface="Arial" charset="0"/>
              </a:rPr>
              <a:t>Guide (xml.gov)</a:t>
            </a:r>
          </a:p>
        </p:txBody>
      </p:sp>
      <p:cxnSp>
        <p:nvCxnSpPr>
          <p:cNvPr id="25" name="AutoShape 23"/>
          <p:cNvCxnSpPr>
            <a:cxnSpLocks noChangeShapeType="1"/>
            <a:stCxn id="6" idx="2"/>
            <a:endCxn id="24" idx="0"/>
          </p:cNvCxnSpPr>
          <p:nvPr/>
        </p:nvCxnSpPr>
        <p:spPr bwMode="auto">
          <a:xfrm>
            <a:off x="2813050" y="1844675"/>
            <a:ext cx="274638" cy="427038"/>
          </a:xfrm>
          <a:prstGeom prst="straightConnector1">
            <a:avLst/>
          </a:prstGeom>
          <a:noFill/>
          <a:ln w="28575">
            <a:solidFill>
              <a:schemeClr val="tx1"/>
            </a:solidFill>
            <a:round/>
            <a:headEnd/>
            <a:tailEnd type="triangle" w="med" len="med"/>
          </a:ln>
          <a:effectLst/>
        </p:spPr>
      </p:cxnSp>
      <p:cxnSp>
        <p:nvCxnSpPr>
          <p:cNvPr id="26" name="AutoShape 24"/>
          <p:cNvCxnSpPr>
            <a:cxnSpLocks noChangeShapeType="1"/>
            <a:stCxn id="24" idx="2"/>
            <a:endCxn id="7" idx="3"/>
          </p:cNvCxnSpPr>
          <p:nvPr/>
        </p:nvCxnSpPr>
        <p:spPr bwMode="auto">
          <a:xfrm flipH="1">
            <a:off x="1995488" y="3060700"/>
            <a:ext cx="1092200" cy="127000"/>
          </a:xfrm>
          <a:prstGeom prst="straightConnector1">
            <a:avLst/>
          </a:prstGeom>
          <a:noFill/>
          <a:ln w="28575">
            <a:solidFill>
              <a:schemeClr val="tx1"/>
            </a:solidFill>
            <a:round/>
            <a:headEnd/>
            <a:tailEnd type="triangle" w="med" len="med"/>
          </a:ln>
          <a:effectLst/>
        </p:spPr>
      </p:cxnSp>
      <p:cxnSp>
        <p:nvCxnSpPr>
          <p:cNvPr id="27" name="AutoShape 25"/>
          <p:cNvCxnSpPr>
            <a:cxnSpLocks noChangeShapeType="1"/>
            <a:stCxn id="24" idx="2"/>
            <a:endCxn id="19" idx="0"/>
          </p:cNvCxnSpPr>
          <p:nvPr/>
        </p:nvCxnSpPr>
        <p:spPr bwMode="auto">
          <a:xfrm>
            <a:off x="3087688" y="3060700"/>
            <a:ext cx="1497012" cy="620713"/>
          </a:xfrm>
          <a:prstGeom prst="straightConnector1">
            <a:avLst/>
          </a:prstGeom>
          <a:noFill/>
          <a:ln w="28575">
            <a:solidFill>
              <a:schemeClr val="tx1"/>
            </a:solidFill>
            <a:round/>
            <a:headEnd/>
            <a:tailEnd type="triangle" w="med" len="med"/>
          </a:ln>
          <a:effectLst/>
        </p:spPr>
      </p:cxnSp>
      <p:sp>
        <p:nvSpPr>
          <p:cNvPr id="28" name="Rectangle 26"/>
          <p:cNvSpPr>
            <a:spLocks noChangeArrowheads="1"/>
          </p:cNvSpPr>
          <p:nvPr/>
        </p:nvSpPr>
        <p:spPr bwMode="auto">
          <a:xfrm>
            <a:off x="342900" y="1752600"/>
            <a:ext cx="609600" cy="276999"/>
          </a:xfrm>
          <a:prstGeom prst="rect">
            <a:avLst/>
          </a:prstGeom>
          <a:solidFill>
            <a:srgbClr val="FFCC66"/>
          </a:solidFill>
          <a:ln w="3175">
            <a:solidFill>
              <a:schemeClr val="tx1"/>
            </a:solidFill>
            <a:miter lim="800000"/>
            <a:headEnd/>
            <a:tailEnd/>
          </a:ln>
          <a:effectLst/>
        </p:spPr>
        <p:txBody>
          <a:bodyPr anchor="ctr">
            <a:spAutoFit/>
          </a:bodyPr>
          <a:lstStyle/>
          <a:p>
            <a:r>
              <a:rPr lang="en-US" sz="1200">
                <a:latin typeface="Arial" charset="0"/>
              </a:rPr>
              <a:t>XML</a:t>
            </a:r>
          </a:p>
        </p:txBody>
      </p:sp>
      <p:sp>
        <p:nvSpPr>
          <p:cNvPr id="29" name="Rectangle 27"/>
          <p:cNvSpPr>
            <a:spLocks noChangeArrowheads="1"/>
          </p:cNvSpPr>
          <p:nvPr/>
        </p:nvSpPr>
        <p:spPr bwMode="auto">
          <a:xfrm>
            <a:off x="342900" y="1371600"/>
            <a:ext cx="609600" cy="276999"/>
          </a:xfrm>
          <a:prstGeom prst="rect">
            <a:avLst/>
          </a:prstGeom>
          <a:solidFill>
            <a:srgbClr val="FFCCCC"/>
          </a:solidFill>
          <a:ln w="3175">
            <a:solidFill>
              <a:schemeClr val="tx1"/>
            </a:solidFill>
            <a:miter lim="800000"/>
            <a:headEnd/>
            <a:tailEnd/>
          </a:ln>
          <a:effectLst/>
        </p:spPr>
        <p:txBody>
          <a:bodyPr anchor="ctr">
            <a:spAutoFit/>
          </a:bodyPr>
          <a:lstStyle/>
          <a:p>
            <a:r>
              <a:rPr lang="en-US" sz="1200">
                <a:latin typeface="Arial" charset="0"/>
              </a:rPr>
              <a:t>UML</a:t>
            </a:r>
          </a:p>
        </p:txBody>
      </p:sp>
      <p:sp>
        <p:nvSpPr>
          <p:cNvPr id="30" name="AutoShape 28"/>
          <p:cNvSpPr>
            <a:spLocks noChangeArrowheads="1"/>
          </p:cNvSpPr>
          <p:nvPr/>
        </p:nvSpPr>
        <p:spPr bwMode="auto">
          <a:xfrm>
            <a:off x="7524750" y="4213225"/>
            <a:ext cx="989013" cy="355600"/>
          </a:xfrm>
          <a:prstGeom prst="roundRect">
            <a:avLst>
              <a:gd name="adj" fmla="val 16667"/>
            </a:avLst>
          </a:prstGeom>
          <a:solidFill>
            <a:srgbClr val="CC99FF"/>
          </a:solidFill>
          <a:ln w="28575">
            <a:solidFill>
              <a:schemeClr val="tx1"/>
            </a:solidFill>
            <a:round/>
            <a:headEnd/>
            <a:tailEnd/>
          </a:ln>
          <a:effectLst/>
        </p:spPr>
        <p:txBody>
          <a:bodyPr anchor="ctr">
            <a:spAutoFit/>
          </a:bodyPr>
          <a:lstStyle/>
          <a:p>
            <a:r>
              <a:rPr lang="en-US" sz="1400"/>
              <a:t>XMI</a:t>
            </a:r>
          </a:p>
        </p:txBody>
      </p:sp>
      <p:sp>
        <p:nvSpPr>
          <p:cNvPr id="31" name="AutoShape 29"/>
          <p:cNvSpPr>
            <a:spLocks noChangeArrowheads="1"/>
          </p:cNvSpPr>
          <p:nvPr/>
        </p:nvSpPr>
        <p:spPr bwMode="auto">
          <a:xfrm>
            <a:off x="7524750" y="4746625"/>
            <a:ext cx="989013" cy="355600"/>
          </a:xfrm>
          <a:prstGeom prst="roundRect">
            <a:avLst>
              <a:gd name="adj" fmla="val 16667"/>
            </a:avLst>
          </a:prstGeom>
          <a:solidFill>
            <a:srgbClr val="CC99FF"/>
          </a:solidFill>
          <a:ln w="28575">
            <a:solidFill>
              <a:schemeClr val="tx1"/>
            </a:solidFill>
            <a:round/>
            <a:headEnd/>
            <a:tailEnd/>
          </a:ln>
          <a:effectLst/>
        </p:spPr>
        <p:txBody>
          <a:bodyPr anchor="ctr">
            <a:spAutoFit/>
          </a:bodyPr>
          <a:lstStyle/>
          <a:p>
            <a:r>
              <a:rPr lang="en-US" sz="1400"/>
              <a:t>CWM</a:t>
            </a:r>
          </a:p>
        </p:txBody>
      </p:sp>
      <p:sp>
        <p:nvSpPr>
          <p:cNvPr id="32" name="AutoShape 30"/>
          <p:cNvSpPr>
            <a:spLocks noChangeArrowheads="1"/>
          </p:cNvSpPr>
          <p:nvPr/>
        </p:nvSpPr>
        <p:spPr bwMode="auto">
          <a:xfrm>
            <a:off x="7524750" y="3679825"/>
            <a:ext cx="989013" cy="355600"/>
          </a:xfrm>
          <a:prstGeom prst="roundRect">
            <a:avLst>
              <a:gd name="adj" fmla="val 16667"/>
            </a:avLst>
          </a:prstGeom>
          <a:solidFill>
            <a:srgbClr val="CC99FF"/>
          </a:solidFill>
          <a:ln w="28575">
            <a:solidFill>
              <a:schemeClr val="tx1"/>
            </a:solidFill>
            <a:round/>
            <a:headEnd/>
            <a:tailEnd/>
          </a:ln>
          <a:effectLst/>
        </p:spPr>
        <p:txBody>
          <a:bodyPr anchor="ctr">
            <a:spAutoFit/>
          </a:bodyPr>
          <a:lstStyle/>
          <a:p>
            <a:r>
              <a:rPr lang="en-US" sz="1400"/>
              <a:t>MOF</a:t>
            </a:r>
          </a:p>
        </p:txBody>
      </p:sp>
      <p:sp>
        <p:nvSpPr>
          <p:cNvPr id="33" name="Rectangle 31"/>
          <p:cNvSpPr>
            <a:spLocks noChangeArrowheads="1"/>
          </p:cNvSpPr>
          <p:nvPr/>
        </p:nvSpPr>
        <p:spPr bwMode="auto">
          <a:xfrm>
            <a:off x="342900" y="2133600"/>
            <a:ext cx="609600" cy="276999"/>
          </a:xfrm>
          <a:prstGeom prst="rect">
            <a:avLst/>
          </a:prstGeom>
          <a:solidFill>
            <a:srgbClr val="FFFF00"/>
          </a:solidFill>
          <a:ln w="3175">
            <a:solidFill>
              <a:schemeClr val="tx1"/>
            </a:solidFill>
            <a:miter lim="800000"/>
            <a:headEnd/>
            <a:tailEnd/>
          </a:ln>
          <a:effectLst/>
        </p:spPr>
        <p:txBody>
          <a:bodyPr anchor="ctr">
            <a:spAutoFit/>
          </a:bodyPr>
          <a:lstStyle/>
          <a:p>
            <a:r>
              <a:rPr lang="en-US" sz="1200">
                <a:latin typeface="Arial" charset="0"/>
              </a:rPr>
              <a:t>XML</a:t>
            </a:r>
          </a:p>
        </p:txBody>
      </p:sp>
      <p:sp>
        <p:nvSpPr>
          <p:cNvPr id="34" name="AutoShape 32"/>
          <p:cNvSpPr>
            <a:spLocks noChangeArrowheads="1"/>
          </p:cNvSpPr>
          <p:nvPr/>
        </p:nvSpPr>
        <p:spPr bwMode="auto">
          <a:xfrm>
            <a:off x="2806700" y="4973638"/>
            <a:ext cx="938213" cy="592137"/>
          </a:xfrm>
          <a:prstGeom prst="roundRect">
            <a:avLst>
              <a:gd name="adj" fmla="val 16667"/>
            </a:avLst>
          </a:prstGeom>
          <a:solidFill>
            <a:srgbClr val="99FF99"/>
          </a:solidFill>
          <a:ln w="28575">
            <a:solidFill>
              <a:schemeClr val="tx1"/>
            </a:solidFill>
            <a:round/>
            <a:headEnd/>
            <a:tailEnd/>
          </a:ln>
          <a:effectLst/>
        </p:spPr>
        <p:txBody>
          <a:bodyPr anchor="ctr">
            <a:spAutoFit/>
          </a:bodyPr>
          <a:lstStyle/>
          <a:p>
            <a:r>
              <a:rPr lang="en-US" sz="1400"/>
              <a:t>Dept Stds.</a:t>
            </a:r>
          </a:p>
        </p:txBody>
      </p:sp>
      <p:cxnSp>
        <p:nvCxnSpPr>
          <p:cNvPr id="35" name="AutoShape 33"/>
          <p:cNvCxnSpPr>
            <a:cxnSpLocks noChangeShapeType="1"/>
            <a:stCxn id="8" idx="2"/>
            <a:endCxn id="36" idx="0"/>
          </p:cNvCxnSpPr>
          <p:nvPr/>
        </p:nvCxnSpPr>
        <p:spPr bwMode="auto">
          <a:xfrm>
            <a:off x="1676400" y="4548188"/>
            <a:ext cx="619125" cy="1114425"/>
          </a:xfrm>
          <a:prstGeom prst="straightConnector1">
            <a:avLst/>
          </a:prstGeom>
          <a:noFill/>
          <a:ln w="28575">
            <a:solidFill>
              <a:schemeClr val="tx1"/>
            </a:solidFill>
            <a:round/>
            <a:headEnd/>
            <a:tailEnd type="triangle" w="med" len="med"/>
          </a:ln>
          <a:effectLst/>
        </p:spPr>
      </p:cxnSp>
      <p:sp>
        <p:nvSpPr>
          <p:cNvPr id="36" name="AutoShape 34"/>
          <p:cNvSpPr>
            <a:spLocks noChangeArrowheads="1"/>
          </p:cNvSpPr>
          <p:nvPr/>
        </p:nvSpPr>
        <p:spPr bwMode="auto">
          <a:xfrm>
            <a:off x="1524000" y="5676900"/>
            <a:ext cx="1543050" cy="425450"/>
          </a:xfrm>
          <a:prstGeom prst="roundRect">
            <a:avLst>
              <a:gd name="adj" fmla="val 16667"/>
            </a:avLst>
          </a:prstGeom>
          <a:solidFill>
            <a:schemeClr val="accent1"/>
          </a:solidFill>
          <a:ln w="28575">
            <a:solidFill>
              <a:schemeClr val="tx1"/>
            </a:solidFill>
            <a:round/>
            <a:headEnd/>
            <a:tailEnd/>
          </a:ln>
          <a:effectLst/>
        </p:spPr>
        <p:txBody>
          <a:bodyPr anchor="ctr">
            <a:spAutoFit/>
          </a:bodyPr>
          <a:lstStyle/>
          <a:p>
            <a:r>
              <a:rPr lang="en-US" sz="1800"/>
              <a:t>Division Stds</a:t>
            </a:r>
          </a:p>
        </p:txBody>
      </p:sp>
      <p:cxnSp>
        <p:nvCxnSpPr>
          <p:cNvPr id="37" name="AutoShape 35"/>
          <p:cNvCxnSpPr>
            <a:cxnSpLocks noChangeShapeType="1"/>
            <a:stCxn id="34" idx="2"/>
            <a:endCxn id="36" idx="0"/>
          </p:cNvCxnSpPr>
          <p:nvPr/>
        </p:nvCxnSpPr>
        <p:spPr bwMode="auto">
          <a:xfrm flipH="1">
            <a:off x="2295525" y="5580063"/>
            <a:ext cx="981075" cy="82550"/>
          </a:xfrm>
          <a:prstGeom prst="straightConnector1">
            <a:avLst/>
          </a:prstGeom>
          <a:noFill/>
          <a:ln w="28575">
            <a:solidFill>
              <a:schemeClr val="tx1"/>
            </a:solidFill>
            <a:round/>
            <a:headEnd/>
            <a:tailEnd type="triangle" w="med" len="med"/>
          </a:ln>
          <a:effectLst/>
        </p:spPr>
      </p:cxnSp>
      <p:cxnSp>
        <p:nvCxnSpPr>
          <p:cNvPr id="38" name="AutoShape 36"/>
          <p:cNvCxnSpPr>
            <a:cxnSpLocks noChangeShapeType="1"/>
            <a:stCxn id="16" idx="2"/>
            <a:endCxn id="36" idx="0"/>
          </p:cNvCxnSpPr>
          <p:nvPr/>
        </p:nvCxnSpPr>
        <p:spPr bwMode="auto">
          <a:xfrm flipH="1">
            <a:off x="2295525" y="4537075"/>
            <a:ext cx="746125" cy="1125538"/>
          </a:xfrm>
          <a:prstGeom prst="straightConnector1">
            <a:avLst/>
          </a:prstGeom>
          <a:noFill/>
          <a:ln w="28575">
            <a:solidFill>
              <a:schemeClr val="tx1"/>
            </a:solidFill>
            <a:round/>
            <a:headEnd/>
            <a:tailEnd type="triangle" w="med" len="med"/>
          </a:ln>
          <a:effectLst/>
        </p:spPr>
      </p:cxnSp>
      <p:cxnSp>
        <p:nvCxnSpPr>
          <p:cNvPr id="39" name="AutoShape 37"/>
          <p:cNvCxnSpPr>
            <a:cxnSpLocks noChangeShapeType="1"/>
            <a:stCxn id="15" idx="1"/>
            <a:endCxn id="34" idx="3"/>
          </p:cNvCxnSpPr>
          <p:nvPr/>
        </p:nvCxnSpPr>
        <p:spPr bwMode="auto">
          <a:xfrm flipH="1">
            <a:off x="3759200" y="5253038"/>
            <a:ext cx="188913" cy="17462"/>
          </a:xfrm>
          <a:prstGeom prst="straightConnector1">
            <a:avLst/>
          </a:prstGeom>
          <a:noFill/>
          <a:ln w="28575">
            <a:solidFill>
              <a:schemeClr val="tx1"/>
            </a:solidFill>
            <a:round/>
            <a:headEnd/>
            <a:tailEnd type="triangle" w="med" len="med"/>
          </a:ln>
          <a:effectLst/>
        </p:spPr>
      </p:cxnSp>
      <p:cxnSp>
        <p:nvCxnSpPr>
          <p:cNvPr id="40" name="AutoShape 38"/>
          <p:cNvCxnSpPr>
            <a:cxnSpLocks noChangeShapeType="1"/>
            <a:stCxn id="19" idx="2"/>
            <a:endCxn id="15" idx="0"/>
          </p:cNvCxnSpPr>
          <p:nvPr/>
        </p:nvCxnSpPr>
        <p:spPr bwMode="auto">
          <a:xfrm flipH="1">
            <a:off x="4500563" y="4537075"/>
            <a:ext cx="84137" cy="287338"/>
          </a:xfrm>
          <a:prstGeom prst="straightConnector1">
            <a:avLst/>
          </a:prstGeom>
          <a:noFill/>
          <a:ln w="28575">
            <a:solidFill>
              <a:schemeClr val="tx1"/>
            </a:solidFill>
            <a:round/>
            <a:headEnd/>
            <a:tailEnd type="triangle" w="med" len="med"/>
          </a:ln>
          <a:effectLst/>
        </p:spPr>
      </p:cxnSp>
      <p:cxnSp>
        <p:nvCxnSpPr>
          <p:cNvPr id="41" name="AutoShape 39"/>
          <p:cNvCxnSpPr>
            <a:cxnSpLocks noChangeShapeType="1"/>
            <a:stCxn id="6" idx="2"/>
            <a:endCxn id="9" idx="0"/>
          </p:cNvCxnSpPr>
          <p:nvPr/>
        </p:nvCxnSpPr>
        <p:spPr bwMode="auto">
          <a:xfrm>
            <a:off x="2813050" y="1844675"/>
            <a:ext cx="3551238" cy="693738"/>
          </a:xfrm>
          <a:prstGeom prst="straightConnector1">
            <a:avLst/>
          </a:prstGeom>
          <a:noFill/>
          <a:ln w="28575">
            <a:solidFill>
              <a:schemeClr val="tx1"/>
            </a:solidFill>
            <a:round/>
            <a:headEnd/>
            <a:tailEnd type="triangle" w="med" len="med"/>
          </a:ln>
          <a:effectLst/>
        </p:spPr>
      </p:cxnSp>
      <p:cxnSp>
        <p:nvCxnSpPr>
          <p:cNvPr id="42" name="AutoShape 40"/>
          <p:cNvCxnSpPr>
            <a:cxnSpLocks noChangeShapeType="1"/>
            <a:stCxn id="32" idx="2"/>
            <a:endCxn id="30" idx="0"/>
          </p:cNvCxnSpPr>
          <p:nvPr/>
        </p:nvCxnSpPr>
        <p:spPr bwMode="auto">
          <a:xfrm>
            <a:off x="8020050" y="4049713"/>
            <a:ext cx="0" cy="149225"/>
          </a:xfrm>
          <a:prstGeom prst="straightConnector1">
            <a:avLst/>
          </a:prstGeom>
          <a:noFill/>
          <a:ln w="28575">
            <a:solidFill>
              <a:schemeClr val="tx1"/>
            </a:solidFill>
            <a:round/>
            <a:headEnd/>
            <a:tailEnd type="triangle" w="med" len="med"/>
          </a:ln>
          <a:effectLst/>
        </p:spPr>
      </p:cxnSp>
      <p:cxnSp>
        <p:nvCxnSpPr>
          <p:cNvPr id="43" name="AutoShape 41"/>
          <p:cNvCxnSpPr>
            <a:cxnSpLocks noChangeShapeType="1"/>
            <a:stCxn id="30" idx="2"/>
            <a:endCxn id="31" idx="0"/>
          </p:cNvCxnSpPr>
          <p:nvPr/>
        </p:nvCxnSpPr>
        <p:spPr bwMode="auto">
          <a:xfrm>
            <a:off x="8020050" y="4583113"/>
            <a:ext cx="0" cy="149225"/>
          </a:xfrm>
          <a:prstGeom prst="straightConnector1">
            <a:avLst/>
          </a:prstGeom>
          <a:noFill/>
          <a:ln w="28575">
            <a:solidFill>
              <a:schemeClr val="tx1"/>
            </a:solidFill>
            <a:round/>
            <a:headEnd/>
            <a:tailEnd type="triangle" w="med" len="med"/>
          </a:ln>
          <a:effectLst/>
        </p:spPr>
      </p:cxnSp>
      <p:sp>
        <p:nvSpPr>
          <p:cNvPr id="44" name="AutoShape 42"/>
          <p:cNvSpPr>
            <a:spLocks noChangeArrowheads="1"/>
          </p:cNvSpPr>
          <p:nvPr/>
        </p:nvSpPr>
        <p:spPr bwMode="auto">
          <a:xfrm>
            <a:off x="8386763" y="2400300"/>
            <a:ext cx="673100" cy="355600"/>
          </a:xfrm>
          <a:prstGeom prst="roundRect">
            <a:avLst>
              <a:gd name="adj" fmla="val 16667"/>
            </a:avLst>
          </a:prstGeom>
          <a:solidFill>
            <a:srgbClr val="CC99FF"/>
          </a:solidFill>
          <a:ln w="28575">
            <a:solidFill>
              <a:schemeClr val="tx1"/>
            </a:solidFill>
            <a:round/>
            <a:headEnd/>
            <a:tailEnd/>
          </a:ln>
          <a:effectLst/>
        </p:spPr>
        <p:txBody>
          <a:bodyPr anchor="ctr">
            <a:spAutoFit/>
          </a:bodyPr>
          <a:lstStyle/>
          <a:p>
            <a:r>
              <a:rPr lang="en-US" sz="1400"/>
              <a:t>XLink</a:t>
            </a:r>
          </a:p>
        </p:txBody>
      </p:sp>
      <p:cxnSp>
        <p:nvCxnSpPr>
          <p:cNvPr id="45" name="AutoShape 43"/>
          <p:cNvCxnSpPr>
            <a:cxnSpLocks noChangeShapeType="1"/>
            <a:stCxn id="44" idx="2"/>
            <a:endCxn id="11" idx="0"/>
          </p:cNvCxnSpPr>
          <p:nvPr/>
        </p:nvCxnSpPr>
        <p:spPr bwMode="auto">
          <a:xfrm flipH="1">
            <a:off x="8650288" y="2770188"/>
            <a:ext cx="73025" cy="149225"/>
          </a:xfrm>
          <a:prstGeom prst="straightConnector1">
            <a:avLst/>
          </a:prstGeom>
          <a:noFill/>
          <a:ln w="28575">
            <a:solidFill>
              <a:schemeClr val="tx1"/>
            </a:solidFill>
            <a:round/>
            <a:headEnd/>
            <a:tailEnd type="triangle" w="med" len="med"/>
          </a:ln>
          <a:effectLst/>
        </p:spPr>
      </p:cxnSp>
      <p:sp>
        <p:nvSpPr>
          <p:cNvPr id="46" name="Rectangle 44"/>
          <p:cNvSpPr>
            <a:spLocks noChangeArrowheads="1"/>
          </p:cNvSpPr>
          <p:nvPr/>
        </p:nvSpPr>
        <p:spPr bwMode="auto">
          <a:xfrm>
            <a:off x="7450138" y="3543300"/>
            <a:ext cx="1219200" cy="1752600"/>
          </a:xfrm>
          <a:prstGeom prst="rect">
            <a:avLst/>
          </a:prstGeom>
          <a:noFill/>
          <a:ln w="28575">
            <a:solidFill>
              <a:schemeClr val="tx1"/>
            </a:solidFill>
            <a:prstDash val="sysDot"/>
            <a:miter lim="800000"/>
            <a:headEnd/>
            <a:tailEnd/>
          </a:ln>
          <a:effectLst/>
        </p:spPr>
        <p:txBody>
          <a:bodyPr wrap="none" anchor="ctr"/>
          <a:lstStyle/>
          <a:p>
            <a:endParaRPr lang="en-US" sz="1800" b="0">
              <a:latin typeface="Arial" charset="0"/>
            </a:endParaRPr>
          </a:p>
        </p:txBody>
      </p:sp>
      <p:sp>
        <p:nvSpPr>
          <p:cNvPr id="47" name="Text Box 45"/>
          <p:cNvSpPr txBox="1">
            <a:spLocks noChangeArrowheads="1"/>
          </p:cNvSpPr>
          <p:nvPr/>
        </p:nvSpPr>
        <p:spPr bwMode="auto">
          <a:xfrm>
            <a:off x="7450138" y="5272088"/>
            <a:ext cx="1390650" cy="304800"/>
          </a:xfrm>
          <a:prstGeom prst="rect">
            <a:avLst/>
          </a:prstGeom>
          <a:noFill/>
          <a:ln w="28575">
            <a:noFill/>
            <a:miter lim="800000"/>
            <a:headEnd/>
            <a:tailEnd/>
          </a:ln>
          <a:effectLst/>
        </p:spPr>
        <p:txBody>
          <a:bodyPr wrap="none">
            <a:spAutoFit/>
          </a:bodyPr>
          <a:lstStyle/>
          <a:p>
            <a:pPr algn="l"/>
            <a:r>
              <a:rPr lang="en-US" sz="1400"/>
              <a:t>OASIS Standards</a:t>
            </a:r>
          </a:p>
        </p:txBody>
      </p:sp>
      <p:sp>
        <p:nvSpPr>
          <p:cNvPr id="48" name="Rectangle 47"/>
          <p:cNvSpPr>
            <a:spLocks noChangeArrowheads="1"/>
          </p:cNvSpPr>
          <p:nvPr/>
        </p:nvSpPr>
        <p:spPr bwMode="auto">
          <a:xfrm>
            <a:off x="342900" y="2551112"/>
            <a:ext cx="609600" cy="276999"/>
          </a:xfrm>
          <a:prstGeom prst="rect">
            <a:avLst/>
          </a:prstGeom>
          <a:solidFill>
            <a:srgbClr val="99FF99"/>
          </a:solidFill>
          <a:ln w="3175">
            <a:solidFill>
              <a:schemeClr val="tx1"/>
            </a:solidFill>
            <a:miter lim="800000"/>
            <a:headEnd/>
            <a:tailEnd/>
          </a:ln>
          <a:effectLst/>
        </p:spPr>
        <p:txBody>
          <a:bodyPr anchor="ctr">
            <a:spAutoFit/>
          </a:bodyPr>
          <a:lstStyle/>
          <a:p>
            <a:r>
              <a:rPr lang="en-US" sz="1200">
                <a:latin typeface="Arial" charset="0"/>
              </a:rPr>
              <a:t>Doc</a:t>
            </a:r>
          </a:p>
        </p:txBody>
      </p:sp>
      <p:cxnSp>
        <p:nvCxnSpPr>
          <p:cNvPr id="49" name="AutoShape 48"/>
          <p:cNvCxnSpPr>
            <a:cxnSpLocks noChangeShapeType="1"/>
            <a:stCxn id="53" idx="1"/>
            <a:endCxn id="15" idx="3"/>
          </p:cNvCxnSpPr>
          <p:nvPr/>
        </p:nvCxnSpPr>
        <p:spPr bwMode="auto">
          <a:xfrm flipH="1">
            <a:off x="5053013" y="4983163"/>
            <a:ext cx="328612" cy="269875"/>
          </a:xfrm>
          <a:prstGeom prst="straightConnector1">
            <a:avLst/>
          </a:prstGeom>
          <a:noFill/>
          <a:ln w="28575">
            <a:solidFill>
              <a:schemeClr val="tx1"/>
            </a:solidFill>
            <a:round/>
            <a:headEnd/>
            <a:tailEnd type="triangle" w="med" len="med"/>
          </a:ln>
          <a:effectLst/>
        </p:spPr>
      </p:cxnSp>
      <p:cxnSp>
        <p:nvCxnSpPr>
          <p:cNvPr id="50" name="AutoShape 49"/>
          <p:cNvCxnSpPr>
            <a:cxnSpLocks noChangeShapeType="1"/>
            <a:stCxn id="19" idx="1"/>
            <a:endCxn id="16" idx="3"/>
          </p:cNvCxnSpPr>
          <p:nvPr/>
        </p:nvCxnSpPr>
        <p:spPr bwMode="auto">
          <a:xfrm flipH="1">
            <a:off x="3671888" y="4110038"/>
            <a:ext cx="147637" cy="0"/>
          </a:xfrm>
          <a:prstGeom prst="straightConnector1">
            <a:avLst/>
          </a:prstGeom>
          <a:noFill/>
          <a:ln w="28575">
            <a:solidFill>
              <a:schemeClr val="tx1"/>
            </a:solidFill>
            <a:round/>
            <a:headEnd/>
            <a:tailEnd type="triangle" w="med" len="med"/>
          </a:ln>
          <a:effectLst/>
        </p:spPr>
      </p:cxnSp>
      <p:sp>
        <p:nvSpPr>
          <p:cNvPr id="51" name="Line 50"/>
          <p:cNvSpPr>
            <a:spLocks noChangeShapeType="1"/>
          </p:cNvSpPr>
          <p:nvPr/>
        </p:nvSpPr>
        <p:spPr bwMode="auto">
          <a:xfrm>
            <a:off x="5715000" y="1943100"/>
            <a:ext cx="0" cy="3962400"/>
          </a:xfrm>
          <a:prstGeom prst="line">
            <a:avLst/>
          </a:prstGeom>
          <a:noFill/>
          <a:ln w="22225">
            <a:solidFill>
              <a:schemeClr val="tx1"/>
            </a:solidFill>
            <a:prstDash val="dash"/>
            <a:round/>
            <a:headEnd/>
            <a:tailEnd/>
          </a:ln>
          <a:effectLst/>
        </p:spPr>
        <p:txBody>
          <a:bodyPr>
            <a:spAutoFit/>
          </a:bodyPr>
          <a:lstStyle/>
          <a:p>
            <a:endParaRPr lang="en-US"/>
          </a:p>
        </p:txBody>
      </p:sp>
      <p:sp>
        <p:nvSpPr>
          <p:cNvPr id="52" name="Text Box 51"/>
          <p:cNvSpPr txBox="1">
            <a:spLocks noChangeArrowheads="1"/>
          </p:cNvSpPr>
          <p:nvPr/>
        </p:nvSpPr>
        <p:spPr bwMode="auto">
          <a:xfrm>
            <a:off x="5638800" y="1806575"/>
            <a:ext cx="1600200" cy="523220"/>
          </a:xfrm>
          <a:prstGeom prst="rect">
            <a:avLst/>
          </a:prstGeom>
          <a:noFill/>
          <a:ln w="28575">
            <a:noFill/>
            <a:miter lim="800000"/>
            <a:headEnd/>
            <a:tailEnd/>
          </a:ln>
          <a:effectLst/>
        </p:spPr>
        <p:txBody>
          <a:bodyPr>
            <a:spAutoFit/>
          </a:bodyPr>
          <a:lstStyle/>
          <a:p>
            <a:pPr algn="ctr"/>
            <a:r>
              <a:rPr lang="en-US" sz="1400" b="0" dirty="0"/>
              <a:t>ISO commercial</a:t>
            </a:r>
          </a:p>
          <a:p>
            <a:pPr algn="ctr"/>
            <a:r>
              <a:rPr lang="en-US" sz="1400" b="0" dirty="0"/>
              <a:t>schemas</a:t>
            </a:r>
          </a:p>
        </p:txBody>
      </p:sp>
      <p:sp>
        <p:nvSpPr>
          <p:cNvPr id="53" name="AutoShape 52"/>
          <p:cNvSpPr>
            <a:spLocks noChangeArrowheads="1"/>
          </p:cNvSpPr>
          <p:nvPr/>
        </p:nvSpPr>
        <p:spPr bwMode="auto">
          <a:xfrm>
            <a:off x="5395913" y="4686300"/>
            <a:ext cx="1309687" cy="592138"/>
          </a:xfrm>
          <a:prstGeom prst="roundRect">
            <a:avLst>
              <a:gd name="adj" fmla="val 16667"/>
            </a:avLst>
          </a:prstGeom>
          <a:solidFill>
            <a:srgbClr val="DDDDDD"/>
          </a:solidFill>
          <a:ln w="28575">
            <a:solidFill>
              <a:schemeClr val="tx1"/>
            </a:solidFill>
            <a:round/>
            <a:headEnd/>
            <a:tailEnd/>
          </a:ln>
          <a:effectLst/>
        </p:spPr>
        <p:txBody>
          <a:bodyPr anchor="ctr">
            <a:spAutoFit/>
          </a:bodyPr>
          <a:lstStyle/>
          <a:p>
            <a:r>
              <a:rPr lang="en-US" sz="1400" i="1"/>
              <a:t>Future Standards (?)</a:t>
            </a:r>
          </a:p>
        </p:txBody>
      </p:sp>
      <p:sp>
        <p:nvSpPr>
          <p:cNvPr id="54" name="AutoShape 53"/>
          <p:cNvSpPr>
            <a:spLocks noChangeArrowheads="1"/>
          </p:cNvSpPr>
          <p:nvPr/>
        </p:nvSpPr>
        <p:spPr bwMode="auto">
          <a:xfrm>
            <a:off x="5861050" y="3619500"/>
            <a:ext cx="996950" cy="355600"/>
          </a:xfrm>
          <a:prstGeom prst="roundRect">
            <a:avLst>
              <a:gd name="adj" fmla="val 16667"/>
            </a:avLst>
          </a:prstGeom>
          <a:solidFill>
            <a:srgbClr val="FFFF00"/>
          </a:solidFill>
          <a:ln w="28575">
            <a:solidFill>
              <a:schemeClr val="tx1"/>
            </a:solidFill>
            <a:round/>
            <a:headEnd/>
            <a:tailEnd/>
          </a:ln>
          <a:effectLst/>
        </p:spPr>
        <p:txBody>
          <a:bodyPr anchor="ctr">
            <a:spAutoFit/>
          </a:bodyPr>
          <a:lstStyle/>
          <a:p>
            <a:r>
              <a:rPr lang="en-US" sz="1400"/>
              <a:t>UBL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876300"/>
          </a:xfrm>
        </p:spPr>
        <p:txBody>
          <a:bodyPr/>
          <a:lstStyle/>
          <a:p>
            <a:r>
              <a:rPr lang="en-US" dirty="0"/>
              <a:t>Why is XRX More Agile?</a:t>
            </a:r>
          </a:p>
        </p:txBody>
      </p:sp>
      <p:sp>
        <p:nvSpPr>
          <p:cNvPr id="3" name="Content Placeholder 2"/>
          <p:cNvSpPr>
            <a:spLocks noGrp="1"/>
          </p:cNvSpPr>
          <p:nvPr>
            <p:ph idx="1"/>
          </p:nvPr>
        </p:nvSpPr>
        <p:spPr>
          <a:xfrm>
            <a:off x="685800" y="1143000"/>
            <a:ext cx="7772400" cy="3086100"/>
          </a:xfrm>
        </p:spPr>
        <p:txBody>
          <a:bodyPr/>
          <a:lstStyle/>
          <a:p>
            <a:r>
              <a:rPr lang="en-US" dirty="0"/>
              <a:t>Importing data</a:t>
            </a:r>
          </a:p>
          <a:p>
            <a:r>
              <a:rPr lang="en-US" dirty="0"/>
              <a:t>Querying data</a:t>
            </a:r>
          </a:p>
          <a:p>
            <a:r>
              <a:rPr lang="en-US" dirty="0"/>
              <a:t>Creating web services</a:t>
            </a:r>
          </a:p>
          <a:p>
            <a:r>
              <a:rPr lang="en-US" dirty="0"/>
              <a:t>Exporting</a:t>
            </a:r>
          </a:p>
          <a:p>
            <a:r>
              <a:rPr lang="en-US" dirty="0"/>
              <a:t>Publishing</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32</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sp>
        <p:nvSpPr>
          <p:cNvPr id="6" name="TextBox 5"/>
          <p:cNvSpPr txBox="1"/>
          <p:nvPr/>
        </p:nvSpPr>
        <p:spPr>
          <a:xfrm>
            <a:off x="2057400" y="5143500"/>
            <a:ext cx="5771132" cy="461665"/>
          </a:xfrm>
          <a:prstGeom prst="rect">
            <a:avLst/>
          </a:prstGeom>
          <a:noFill/>
        </p:spPr>
        <p:txBody>
          <a:bodyPr wrap="none" rtlCol="0">
            <a:spAutoFit/>
          </a:bodyPr>
          <a:lstStyle/>
          <a:p>
            <a:r>
              <a:rPr lang="en-US" dirty="0"/>
              <a:t>(not to be confused with "Agile Development")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 </a:t>
            </a:r>
          </a:p>
        </p:txBody>
      </p:sp>
      <p:sp>
        <p:nvSpPr>
          <p:cNvPr id="7" name="Footer Placeholder 4"/>
          <p:cNvSpPr>
            <a:spLocks noGrp="1"/>
          </p:cNvSpPr>
          <p:nvPr>
            <p:ph type="ftr" sz="quarter" idx="11"/>
          </p:nvPr>
        </p:nvSpPr>
        <p:spPr/>
        <p:txBody>
          <a:bodyPr/>
          <a:lstStyle/>
          <a:p>
            <a:r>
              <a:rPr lang="en-US"/>
              <a:t>Copyright 2008 Dan McCreary &amp; Associates</a:t>
            </a:r>
          </a:p>
        </p:txBody>
      </p:sp>
      <p:sp>
        <p:nvSpPr>
          <p:cNvPr id="8" name="Slide Number Placeholder 5"/>
          <p:cNvSpPr>
            <a:spLocks noGrp="1"/>
          </p:cNvSpPr>
          <p:nvPr>
            <p:ph type="sldNum" sz="quarter" idx="4294967295"/>
          </p:nvPr>
        </p:nvSpPr>
        <p:spPr>
          <a:xfrm>
            <a:off x="6553200" y="6248400"/>
            <a:ext cx="1905000" cy="457200"/>
          </a:xfrm>
          <a:prstGeom prst="rect">
            <a:avLst/>
          </a:prstGeom>
        </p:spPr>
        <p:txBody>
          <a:bodyPr/>
          <a:lstStyle/>
          <a:p>
            <a:fld id="{7ED625C0-333A-4FCC-8B20-F05969B5E929}" type="slidenum">
              <a:rPr lang="en-US"/>
              <a:pPr/>
              <a:t>33</a:t>
            </a:fld>
            <a:endParaRPr lang="en-US"/>
          </a:p>
        </p:txBody>
      </p:sp>
      <p:sp>
        <p:nvSpPr>
          <p:cNvPr id="155650" name="Rectangle 2"/>
          <p:cNvSpPr>
            <a:spLocks noGrp="1" noChangeArrowheads="1"/>
          </p:cNvSpPr>
          <p:nvPr>
            <p:ph type="title"/>
          </p:nvPr>
        </p:nvSpPr>
        <p:spPr/>
        <p:txBody>
          <a:bodyPr/>
          <a:lstStyle/>
          <a:p>
            <a:r>
              <a:rPr lang="en-US"/>
              <a:t>A Happy Partnership</a:t>
            </a:r>
          </a:p>
        </p:txBody>
      </p:sp>
      <p:sp>
        <p:nvSpPr>
          <p:cNvPr id="155651" name="Oval 3"/>
          <p:cNvSpPr>
            <a:spLocks noChangeArrowheads="1"/>
          </p:cNvSpPr>
          <p:nvPr/>
        </p:nvSpPr>
        <p:spPr bwMode="auto">
          <a:xfrm>
            <a:off x="228600" y="1371600"/>
            <a:ext cx="4648200" cy="4800600"/>
          </a:xfrm>
          <a:prstGeom prst="ellipse">
            <a:avLst/>
          </a:prstGeom>
          <a:solidFill>
            <a:srgbClr val="EAEAEA"/>
          </a:solidFill>
          <a:ln w="38100">
            <a:solidFill>
              <a:srgbClr val="0000FF"/>
            </a:solidFill>
            <a:round/>
            <a:headEnd/>
            <a:tailEnd/>
          </a:ln>
          <a:effectLst/>
        </p:spPr>
        <p:txBody>
          <a:bodyPr wrap="none" anchor="ctr"/>
          <a:lstStyle/>
          <a:p>
            <a:pPr algn="ctr"/>
            <a:r>
              <a:rPr lang="en-US" sz="4800"/>
              <a:t>XForms</a:t>
            </a:r>
          </a:p>
        </p:txBody>
      </p:sp>
      <p:sp>
        <p:nvSpPr>
          <p:cNvPr id="155652" name="Oval 4"/>
          <p:cNvSpPr>
            <a:spLocks noChangeArrowheads="1"/>
          </p:cNvSpPr>
          <p:nvPr/>
        </p:nvSpPr>
        <p:spPr bwMode="auto">
          <a:xfrm>
            <a:off x="4267200" y="1371600"/>
            <a:ext cx="4648200" cy="4800600"/>
          </a:xfrm>
          <a:prstGeom prst="ellipse">
            <a:avLst/>
          </a:prstGeom>
          <a:solidFill>
            <a:srgbClr val="EAEAEA"/>
          </a:solidFill>
          <a:ln w="38100">
            <a:solidFill>
              <a:srgbClr val="0000FF"/>
            </a:solidFill>
            <a:round/>
            <a:headEnd/>
            <a:tailEnd/>
          </a:ln>
          <a:effectLst/>
        </p:spPr>
        <p:txBody>
          <a:bodyPr wrap="none" anchor="ctr"/>
          <a:lstStyle/>
          <a:p>
            <a:pPr algn="ctr"/>
            <a:r>
              <a:rPr lang="en-US" sz="4800" dirty="0">
                <a:latin typeface="Arial" charset="0"/>
              </a:rPr>
              <a:t>XQuery</a:t>
            </a:r>
          </a:p>
        </p:txBody>
      </p:sp>
      <p:sp>
        <p:nvSpPr>
          <p:cNvPr id="155653" name="AutoShape 5"/>
          <p:cNvSpPr>
            <a:spLocks noChangeArrowheads="1"/>
          </p:cNvSpPr>
          <p:nvPr/>
        </p:nvSpPr>
        <p:spPr bwMode="auto">
          <a:xfrm>
            <a:off x="3429000" y="1828800"/>
            <a:ext cx="1943100" cy="1828800"/>
          </a:xfrm>
          <a:prstGeom prst="smileyFace">
            <a:avLst>
              <a:gd name="adj" fmla="val 4653"/>
            </a:avLst>
          </a:prstGeom>
          <a:solidFill>
            <a:srgbClr val="FFFF00"/>
          </a:solidFill>
          <a:ln w="19050">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1"/>
                                        </p:tgtEl>
                                        <p:attrNameLst>
                                          <p:attrName>style.visibility</p:attrName>
                                        </p:attrNameLst>
                                      </p:cBhvr>
                                      <p:to>
                                        <p:strVal val="visible"/>
                                      </p:to>
                                    </p:set>
                                    <p:anim calcmode="lin" valueType="num">
                                      <p:cBhvr additive="base">
                                        <p:cTn id="7" dur="1000" fill="hold"/>
                                        <p:tgtEl>
                                          <p:spTgt spid="155651"/>
                                        </p:tgtEl>
                                        <p:attrNameLst>
                                          <p:attrName>ppt_x</p:attrName>
                                        </p:attrNameLst>
                                      </p:cBhvr>
                                      <p:tavLst>
                                        <p:tav tm="0">
                                          <p:val>
                                            <p:strVal val="0-#ppt_w/2"/>
                                          </p:val>
                                        </p:tav>
                                        <p:tav tm="100000">
                                          <p:val>
                                            <p:strVal val="#ppt_x"/>
                                          </p:val>
                                        </p:tav>
                                      </p:tavLst>
                                    </p:anim>
                                    <p:anim calcmode="lin" valueType="num">
                                      <p:cBhvr additive="base">
                                        <p:cTn id="8" dur="1000" fill="hold"/>
                                        <p:tgtEl>
                                          <p:spTgt spid="1556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5652"/>
                                        </p:tgtEl>
                                        <p:attrNameLst>
                                          <p:attrName>style.visibility</p:attrName>
                                        </p:attrNameLst>
                                      </p:cBhvr>
                                      <p:to>
                                        <p:strVal val="visible"/>
                                      </p:to>
                                    </p:set>
                                    <p:anim calcmode="lin" valueType="num">
                                      <p:cBhvr additive="base">
                                        <p:cTn id="13" dur="1000" fill="hold"/>
                                        <p:tgtEl>
                                          <p:spTgt spid="155652"/>
                                        </p:tgtEl>
                                        <p:attrNameLst>
                                          <p:attrName>ppt_x</p:attrName>
                                        </p:attrNameLst>
                                      </p:cBhvr>
                                      <p:tavLst>
                                        <p:tav tm="0">
                                          <p:val>
                                            <p:strVal val="1+#ppt_w/2"/>
                                          </p:val>
                                        </p:tav>
                                        <p:tav tm="100000">
                                          <p:val>
                                            <p:strVal val="#ppt_x"/>
                                          </p:val>
                                        </p:tav>
                                      </p:tavLst>
                                    </p:anim>
                                    <p:anim calcmode="lin" valueType="num">
                                      <p:cBhvr additive="base">
                                        <p:cTn id="14" dur="1000" fill="hold"/>
                                        <p:tgtEl>
                                          <p:spTgt spid="1556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55653"/>
                                        </p:tgtEl>
                                        <p:attrNameLst>
                                          <p:attrName>style.visibility</p:attrName>
                                        </p:attrNameLst>
                                      </p:cBhvr>
                                      <p:to>
                                        <p:strVal val="visible"/>
                                      </p:to>
                                    </p:set>
                                    <p:anim calcmode="lin" valueType="num">
                                      <p:cBhvr>
                                        <p:cTn id="19" dur="1000" fill="hold"/>
                                        <p:tgtEl>
                                          <p:spTgt spid="155653"/>
                                        </p:tgtEl>
                                        <p:attrNameLst>
                                          <p:attrName>ppt_w</p:attrName>
                                        </p:attrNameLst>
                                      </p:cBhvr>
                                      <p:tavLst>
                                        <p:tav tm="0">
                                          <p:val>
                                            <p:fltVal val="0"/>
                                          </p:val>
                                        </p:tav>
                                        <p:tav tm="100000">
                                          <p:val>
                                            <p:strVal val="#ppt_w"/>
                                          </p:val>
                                        </p:tav>
                                      </p:tavLst>
                                    </p:anim>
                                    <p:anim calcmode="lin" valueType="num">
                                      <p:cBhvr>
                                        <p:cTn id="20" dur="1000" fill="hold"/>
                                        <p:tgtEl>
                                          <p:spTgt spid="15565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animBg="1"/>
      <p:bldP spid="155652" grpId="0" animBg="1"/>
      <p:bldP spid="1556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858000" y="6381750"/>
            <a:ext cx="2133600" cy="476250"/>
          </a:xfrm>
          <a:prstGeom prst="rect">
            <a:avLst/>
          </a:prstGeom>
        </p:spPr>
        <p:txBody>
          <a:bodyPr/>
          <a:lstStyle/>
          <a:p>
            <a:fld id="{F8117AD0-ADBC-4C4E-9027-16042824A7D1}" type="slidenum">
              <a:rPr lang="en-US"/>
              <a:pPr/>
              <a:t>34</a:t>
            </a:fld>
            <a:endParaRPr lang="en-US"/>
          </a:p>
        </p:txBody>
      </p:sp>
      <p:sp>
        <p:nvSpPr>
          <p:cNvPr id="130050" name="Rectangle 2"/>
          <p:cNvSpPr>
            <a:spLocks noGrp="1" noChangeArrowheads="1"/>
          </p:cNvSpPr>
          <p:nvPr>
            <p:ph type="title"/>
          </p:nvPr>
        </p:nvSpPr>
        <p:spPr>
          <a:xfrm>
            <a:off x="685800" y="114300"/>
            <a:ext cx="7772400" cy="800100"/>
          </a:xfrm>
        </p:spPr>
        <p:txBody>
          <a:bodyPr/>
          <a:lstStyle/>
          <a:p>
            <a:r>
              <a:rPr lang="en-US" dirty="0"/>
              <a:t>XQuery</a:t>
            </a:r>
          </a:p>
        </p:txBody>
      </p:sp>
      <p:sp>
        <p:nvSpPr>
          <p:cNvPr id="130051" name="Rectangle 3"/>
          <p:cNvSpPr>
            <a:spLocks noGrp="1" noChangeArrowheads="1"/>
          </p:cNvSpPr>
          <p:nvPr>
            <p:ph type="body" idx="1"/>
          </p:nvPr>
        </p:nvSpPr>
        <p:spPr>
          <a:xfrm>
            <a:off x="381000" y="1143000"/>
            <a:ext cx="8229600" cy="4525963"/>
          </a:xfrm>
        </p:spPr>
        <p:txBody>
          <a:bodyPr/>
          <a:lstStyle/>
          <a:p>
            <a:pPr>
              <a:lnSpc>
                <a:spcPct val="90000"/>
              </a:lnSpc>
            </a:pPr>
            <a:r>
              <a:rPr lang="en-US" sz="2400"/>
              <a:t>In 1998 Jonathan Robie and Joe Lapp (then the principal architect of WebMethods) created a language called XQL</a:t>
            </a:r>
          </a:p>
          <a:p>
            <a:pPr>
              <a:lnSpc>
                <a:spcPct val="90000"/>
              </a:lnSpc>
            </a:pPr>
            <a:r>
              <a:rPr lang="en-US" sz="2400"/>
              <a:t>In 1998, two query languages, XQL and XML-QL got a lot of interest within the W3C and a working group for XML-based querying languages was formed</a:t>
            </a:r>
          </a:p>
          <a:p>
            <a:pPr>
              <a:lnSpc>
                <a:spcPct val="90000"/>
              </a:lnSpc>
            </a:pPr>
            <a:r>
              <a:rPr lang="en-US" sz="2400"/>
              <a:t>The working group selected around 90 use cases and compared the ability of seven advanced query languages to execute them</a:t>
            </a:r>
          </a:p>
          <a:p>
            <a:pPr>
              <a:lnSpc>
                <a:spcPct val="90000"/>
              </a:lnSpc>
            </a:pPr>
            <a:r>
              <a:rPr lang="en-US" sz="2400"/>
              <a:t>None of the seven were perfect.  Each had some defects</a:t>
            </a:r>
          </a:p>
          <a:p>
            <a:pPr>
              <a:lnSpc>
                <a:spcPct val="90000"/>
              </a:lnSpc>
            </a:pPr>
            <a:r>
              <a:rPr lang="en-US" sz="2400"/>
              <a:t>The working we took the best part of each of the seven languages and created the XQuery standard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a:t> </a:t>
            </a:r>
          </a:p>
        </p:txBody>
      </p:sp>
      <p:sp>
        <p:nvSpPr>
          <p:cNvPr id="11" name="Footer Placeholder 4"/>
          <p:cNvSpPr>
            <a:spLocks noGrp="1"/>
          </p:cNvSpPr>
          <p:nvPr>
            <p:ph type="ftr" sz="quarter" idx="11"/>
          </p:nvPr>
        </p:nvSpPr>
        <p:spPr/>
        <p:txBody>
          <a:bodyPr/>
          <a:lstStyle/>
          <a:p>
            <a:r>
              <a:rPr lang="en-US"/>
              <a:t>Copyright 2008 Dan McCreary &amp; Associates</a:t>
            </a:r>
          </a:p>
        </p:txBody>
      </p:sp>
      <p:sp>
        <p:nvSpPr>
          <p:cNvPr id="12" name="Slide Number Placeholder 5"/>
          <p:cNvSpPr>
            <a:spLocks noGrp="1"/>
          </p:cNvSpPr>
          <p:nvPr>
            <p:ph type="sldNum" sz="quarter" idx="4294967295"/>
          </p:nvPr>
        </p:nvSpPr>
        <p:spPr>
          <a:xfrm>
            <a:off x="6553200" y="6248400"/>
            <a:ext cx="1905000" cy="457200"/>
          </a:xfrm>
          <a:prstGeom prst="rect">
            <a:avLst/>
          </a:prstGeom>
        </p:spPr>
        <p:txBody>
          <a:bodyPr/>
          <a:lstStyle/>
          <a:p>
            <a:pPr algn="r"/>
            <a:fld id="{10B7ACA9-232C-4EA1-932E-14E7E67C1BA0}" type="slidenum">
              <a:rPr lang="en-US" sz="1200"/>
              <a:pPr algn="r"/>
              <a:t>35</a:t>
            </a:fld>
            <a:endParaRPr lang="en-US" sz="1200"/>
          </a:p>
        </p:txBody>
      </p:sp>
      <p:sp>
        <p:nvSpPr>
          <p:cNvPr id="82946" name="Rectangle 2"/>
          <p:cNvSpPr>
            <a:spLocks noGrp="1" noChangeArrowheads="1"/>
          </p:cNvSpPr>
          <p:nvPr>
            <p:ph type="title"/>
          </p:nvPr>
        </p:nvSpPr>
        <p:spPr/>
        <p:txBody>
          <a:bodyPr/>
          <a:lstStyle/>
          <a:p>
            <a:r>
              <a:rPr lang="en-US" sz="3600"/>
              <a:t>Database Vendors that Support XQuery</a:t>
            </a:r>
          </a:p>
        </p:txBody>
      </p:sp>
      <p:sp>
        <p:nvSpPr>
          <p:cNvPr id="82947" name="Rectangle 3"/>
          <p:cNvSpPr>
            <a:spLocks noGrp="1" noChangeArrowheads="1"/>
          </p:cNvSpPr>
          <p:nvPr>
            <p:ph type="body" idx="1"/>
          </p:nvPr>
        </p:nvSpPr>
        <p:spPr>
          <a:xfrm>
            <a:off x="4686300" y="1371600"/>
            <a:ext cx="4114800" cy="4876800"/>
          </a:xfrm>
        </p:spPr>
        <p:txBody>
          <a:bodyPr/>
          <a:lstStyle/>
          <a:p>
            <a:pPr>
              <a:lnSpc>
                <a:spcPct val="90000"/>
              </a:lnSpc>
            </a:pPr>
            <a:r>
              <a:rPr lang="en-US" sz="2800"/>
              <a:t>eXist (open source)</a:t>
            </a:r>
          </a:p>
          <a:p>
            <a:pPr>
              <a:lnSpc>
                <a:spcPct val="90000"/>
              </a:lnSpc>
            </a:pPr>
            <a:r>
              <a:rPr lang="en-US" sz="2800"/>
              <a:t>MarkLogic</a:t>
            </a:r>
          </a:p>
          <a:p>
            <a:pPr>
              <a:lnSpc>
                <a:spcPct val="90000"/>
              </a:lnSpc>
            </a:pPr>
            <a:r>
              <a:rPr lang="en-US" sz="2800"/>
              <a:t>IBM DB2 Version 9 “PureXML”</a:t>
            </a:r>
          </a:p>
          <a:p>
            <a:pPr>
              <a:lnSpc>
                <a:spcPct val="90000"/>
              </a:lnSpc>
            </a:pPr>
            <a:r>
              <a:rPr lang="en-US" sz="2800"/>
              <a:t>Microsoft SQL Server 2005</a:t>
            </a:r>
          </a:p>
          <a:p>
            <a:pPr>
              <a:lnSpc>
                <a:spcPct val="90000"/>
              </a:lnSpc>
            </a:pPr>
            <a:r>
              <a:rPr lang="en-US" sz="2800"/>
              <a:t>Oracle 10g Release 2 Enterprise Edition</a:t>
            </a:r>
          </a:p>
          <a:p>
            <a:pPr>
              <a:lnSpc>
                <a:spcPct val="90000"/>
              </a:lnSpc>
            </a:pPr>
            <a:r>
              <a:rPr lang="en-US" sz="2800"/>
              <a:t>+ 50 others…</a:t>
            </a:r>
          </a:p>
        </p:txBody>
      </p:sp>
      <p:pic>
        <p:nvPicPr>
          <p:cNvPr id="82948" name="Picture 4"/>
          <p:cNvPicPr>
            <a:picLocks noChangeAspect="1" noChangeArrowheads="1"/>
          </p:cNvPicPr>
          <p:nvPr/>
        </p:nvPicPr>
        <p:blipFill>
          <a:blip r:embed="rId2" cstate="screen"/>
          <a:srcRect/>
          <a:stretch>
            <a:fillRect/>
          </a:stretch>
        </p:blipFill>
        <p:spPr bwMode="auto">
          <a:xfrm>
            <a:off x="457200" y="4343400"/>
            <a:ext cx="1905000" cy="495300"/>
          </a:xfrm>
          <a:prstGeom prst="rect">
            <a:avLst/>
          </a:prstGeom>
          <a:noFill/>
          <a:ln w="9525" algn="ctr">
            <a:noFill/>
            <a:miter lim="800000"/>
            <a:headEnd/>
            <a:tailEnd/>
          </a:ln>
          <a:effectLst/>
        </p:spPr>
      </p:pic>
      <p:pic>
        <p:nvPicPr>
          <p:cNvPr id="82949" name="Picture 5"/>
          <p:cNvPicPr>
            <a:picLocks noChangeAspect="1" noChangeArrowheads="1"/>
          </p:cNvPicPr>
          <p:nvPr/>
        </p:nvPicPr>
        <p:blipFill>
          <a:blip r:embed="rId3" cstate="screen"/>
          <a:srcRect/>
          <a:stretch>
            <a:fillRect/>
          </a:stretch>
        </p:blipFill>
        <p:spPr bwMode="auto">
          <a:xfrm>
            <a:off x="2743200" y="3200400"/>
            <a:ext cx="1798638" cy="2286000"/>
          </a:xfrm>
          <a:prstGeom prst="rect">
            <a:avLst/>
          </a:prstGeom>
          <a:noFill/>
          <a:ln w="9525" algn="ctr">
            <a:noFill/>
            <a:miter lim="800000"/>
            <a:headEnd/>
            <a:tailEnd/>
          </a:ln>
          <a:effectLst/>
        </p:spPr>
      </p:pic>
      <p:pic>
        <p:nvPicPr>
          <p:cNvPr id="82950" name="Picture 6"/>
          <p:cNvPicPr>
            <a:picLocks noChangeAspect="1" noChangeArrowheads="1"/>
          </p:cNvPicPr>
          <p:nvPr/>
        </p:nvPicPr>
        <p:blipFill>
          <a:blip r:embed="rId4" cstate="screen">
            <a:clrChange>
              <a:clrFrom>
                <a:srgbClr val="FFFFFF"/>
              </a:clrFrom>
              <a:clrTo>
                <a:srgbClr val="FFFFFF">
                  <a:alpha val="0"/>
                </a:srgbClr>
              </a:clrTo>
            </a:clrChange>
          </a:blip>
          <a:srcRect/>
          <a:stretch>
            <a:fillRect/>
          </a:stretch>
        </p:blipFill>
        <p:spPr bwMode="auto">
          <a:xfrm>
            <a:off x="457200" y="2743200"/>
            <a:ext cx="2352675" cy="533400"/>
          </a:xfrm>
          <a:prstGeom prst="rect">
            <a:avLst/>
          </a:prstGeom>
          <a:noFill/>
          <a:ln w="9525" algn="ctr">
            <a:noFill/>
            <a:miter lim="800000"/>
            <a:headEnd/>
            <a:tailEnd/>
          </a:ln>
          <a:effectLst/>
        </p:spPr>
      </p:pic>
      <p:pic>
        <p:nvPicPr>
          <p:cNvPr id="82951" name="Picture 7"/>
          <p:cNvPicPr>
            <a:picLocks noChangeAspect="1" noChangeArrowheads="1"/>
          </p:cNvPicPr>
          <p:nvPr/>
        </p:nvPicPr>
        <p:blipFill>
          <a:blip r:embed="rId5" cstate="screen"/>
          <a:srcRect/>
          <a:stretch>
            <a:fillRect/>
          </a:stretch>
        </p:blipFill>
        <p:spPr bwMode="auto">
          <a:xfrm>
            <a:off x="609600" y="1524000"/>
            <a:ext cx="2286000" cy="906463"/>
          </a:xfrm>
          <a:prstGeom prst="rect">
            <a:avLst/>
          </a:prstGeom>
          <a:noFill/>
          <a:ln w="9525" algn="ctr">
            <a:noFill/>
            <a:miter lim="800000"/>
            <a:headEnd/>
            <a:tailEnd/>
          </a:ln>
          <a:effectLst/>
        </p:spPr>
      </p:pic>
      <p:pic>
        <p:nvPicPr>
          <p:cNvPr id="82952" name="Picture 8"/>
          <p:cNvPicPr>
            <a:picLocks noChangeAspect="1" noChangeArrowheads="1"/>
          </p:cNvPicPr>
          <p:nvPr/>
        </p:nvPicPr>
        <p:blipFill>
          <a:blip r:embed="rId6" cstate="screen"/>
          <a:srcRect/>
          <a:stretch>
            <a:fillRect/>
          </a:stretch>
        </p:blipFill>
        <p:spPr bwMode="auto">
          <a:xfrm>
            <a:off x="685800" y="3733800"/>
            <a:ext cx="1524000" cy="577850"/>
          </a:xfrm>
          <a:prstGeom prst="rect">
            <a:avLst/>
          </a:prstGeom>
          <a:noFill/>
          <a:ln w="9525">
            <a:noFill/>
            <a:miter lim="800000"/>
            <a:headEnd/>
            <a:tailEnd/>
          </a:ln>
          <a:effectLst/>
        </p:spPr>
      </p:pic>
      <p:pic>
        <p:nvPicPr>
          <p:cNvPr id="82953" name="Picture 9"/>
          <p:cNvPicPr>
            <a:picLocks noChangeAspect="1" noChangeArrowheads="1"/>
          </p:cNvPicPr>
          <p:nvPr/>
        </p:nvPicPr>
        <p:blipFill>
          <a:blip r:embed="rId7" cstate="screen"/>
          <a:srcRect/>
          <a:stretch>
            <a:fillRect/>
          </a:stretch>
        </p:blipFill>
        <p:spPr bwMode="auto">
          <a:xfrm>
            <a:off x="2895600" y="2209800"/>
            <a:ext cx="1371600" cy="40957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6858000" y="6381750"/>
            <a:ext cx="2133600" cy="476250"/>
          </a:xfrm>
          <a:prstGeom prst="rect">
            <a:avLst/>
          </a:prstGeom>
        </p:spPr>
        <p:txBody>
          <a:bodyPr/>
          <a:lstStyle/>
          <a:p>
            <a:pPr algn="r"/>
            <a:fld id="{D172B312-330B-4E77-ACF9-0CA60039BFD3}" type="slidenum">
              <a:rPr lang="en-US" sz="1200"/>
              <a:pPr algn="r"/>
              <a:t>36</a:t>
            </a:fld>
            <a:endParaRPr lang="en-US" sz="1200" dirty="0"/>
          </a:p>
        </p:txBody>
      </p:sp>
      <p:sp>
        <p:nvSpPr>
          <p:cNvPr id="123906" name="Rectangle 2"/>
          <p:cNvSpPr>
            <a:spLocks noGrp="1" noChangeArrowheads="1"/>
          </p:cNvSpPr>
          <p:nvPr>
            <p:ph type="title"/>
          </p:nvPr>
        </p:nvSpPr>
        <p:spPr>
          <a:xfrm>
            <a:off x="685800" y="114300"/>
            <a:ext cx="7772400" cy="800100"/>
          </a:xfrm>
        </p:spPr>
        <p:txBody>
          <a:bodyPr/>
          <a:lstStyle/>
          <a:p>
            <a:r>
              <a:rPr lang="en-US" dirty="0"/>
              <a:t>It is Easy to Import Data</a:t>
            </a:r>
          </a:p>
        </p:txBody>
      </p:sp>
      <p:sp>
        <p:nvSpPr>
          <p:cNvPr id="123908" name="Rectangle 4"/>
          <p:cNvSpPr>
            <a:spLocks noGrp="1" noChangeArrowheads="1"/>
          </p:cNvSpPr>
          <p:nvPr>
            <p:ph type="body" sz="half" idx="1"/>
          </p:nvPr>
        </p:nvSpPr>
        <p:spPr>
          <a:xfrm>
            <a:off x="457200" y="1295400"/>
            <a:ext cx="4038600" cy="4800600"/>
          </a:xfrm>
        </p:spPr>
        <p:txBody>
          <a:bodyPr/>
          <a:lstStyle/>
          <a:p>
            <a:pPr>
              <a:lnSpc>
                <a:spcPct val="80000"/>
              </a:lnSpc>
              <a:buFontTx/>
              <a:buNone/>
            </a:pPr>
            <a:r>
              <a:rPr lang="en-US" sz="1600" b="1"/>
              <a:t>SQL</a:t>
            </a:r>
          </a:p>
          <a:p>
            <a:pPr>
              <a:lnSpc>
                <a:spcPct val="80000"/>
              </a:lnSpc>
              <a:buFontTx/>
              <a:buAutoNum type="arabicPeriod"/>
            </a:pPr>
            <a:r>
              <a:rPr lang="en-US" sz="1600"/>
              <a:t>Analyze data for all parent child relationships and repeating groups</a:t>
            </a:r>
          </a:p>
          <a:p>
            <a:pPr>
              <a:lnSpc>
                <a:spcPct val="80000"/>
              </a:lnSpc>
              <a:buFontTx/>
              <a:buAutoNum type="arabicPeriod"/>
            </a:pPr>
            <a:r>
              <a:rPr lang="en-US" sz="1600"/>
              <a:t>Design logical and physical ER diagrams</a:t>
            </a:r>
          </a:p>
          <a:p>
            <a:pPr>
              <a:lnSpc>
                <a:spcPct val="80000"/>
              </a:lnSpc>
              <a:buFontTx/>
              <a:buAutoNum type="arabicPeriod"/>
            </a:pPr>
            <a:r>
              <a:rPr lang="en-US" sz="1600"/>
              <a:t>For each table create a Data Definition File using a data definition language (DDL)</a:t>
            </a:r>
          </a:p>
          <a:p>
            <a:pPr>
              <a:lnSpc>
                <a:spcPct val="80000"/>
              </a:lnSpc>
              <a:buFontTx/>
              <a:buAutoNum type="arabicPeriod"/>
            </a:pPr>
            <a:r>
              <a:rPr lang="en-US" sz="1600"/>
              <a:t>Create indexes using DDL</a:t>
            </a:r>
          </a:p>
          <a:p>
            <a:pPr>
              <a:lnSpc>
                <a:spcPct val="80000"/>
              </a:lnSpc>
              <a:buFontTx/>
              <a:buAutoNum type="arabicPeriod"/>
            </a:pPr>
            <a:r>
              <a:rPr lang="en-US" sz="1600"/>
              <a:t>Create one table for each set of repeating set of data</a:t>
            </a:r>
          </a:p>
          <a:p>
            <a:pPr>
              <a:lnSpc>
                <a:spcPct val="80000"/>
              </a:lnSpc>
              <a:buFontTx/>
              <a:buAutoNum type="arabicPeriod"/>
            </a:pPr>
            <a:r>
              <a:rPr lang="en-US" sz="1600"/>
              <a:t>Run DDL on database creating tables using the appropriate data types</a:t>
            </a:r>
          </a:p>
          <a:p>
            <a:pPr>
              <a:lnSpc>
                <a:spcPct val="80000"/>
              </a:lnSpc>
              <a:buFontTx/>
              <a:buAutoNum type="arabicPeriod"/>
            </a:pPr>
            <a:r>
              <a:rPr lang="en-US" sz="1600"/>
              <a:t>Create indexes</a:t>
            </a:r>
          </a:p>
          <a:p>
            <a:pPr>
              <a:lnSpc>
                <a:spcPct val="80000"/>
              </a:lnSpc>
              <a:buFontTx/>
              <a:buAutoNum type="arabicPeriod"/>
            </a:pPr>
            <a:r>
              <a:rPr lang="en-US" sz="1600"/>
              <a:t>Create Insert statements</a:t>
            </a:r>
          </a:p>
          <a:p>
            <a:pPr>
              <a:lnSpc>
                <a:spcPct val="80000"/>
              </a:lnSpc>
              <a:buFontTx/>
              <a:buAutoNum type="arabicPeriod"/>
            </a:pPr>
            <a:r>
              <a:rPr lang="en-US" sz="1600"/>
              <a:t>Create separate insert statements for each repeating group</a:t>
            </a:r>
          </a:p>
          <a:p>
            <a:pPr>
              <a:lnSpc>
                <a:spcPct val="80000"/>
              </a:lnSpc>
              <a:buFontTx/>
              <a:buAutoNum type="arabicPeriod"/>
            </a:pPr>
            <a:r>
              <a:rPr lang="en-US" sz="1600"/>
              <a:t>Run Insert statements on primary structures in database</a:t>
            </a:r>
          </a:p>
          <a:p>
            <a:pPr>
              <a:lnSpc>
                <a:spcPct val="80000"/>
              </a:lnSpc>
              <a:buFontTx/>
              <a:buAutoNum type="arabicPeriod"/>
            </a:pPr>
            <a:r>
              <a:rPr lang="en-US" sz="1600"/>
              <a:t>Use primary keys of the first data inserts as foreign keys of dependant data structures</a:t>
            </a:r>
          </a:p>
          <a:p>
            <a:pPr>
              <a:lnSpc>
                <a:spcPct val="80000"/>
              </a:lnSpc>
              <a:buFontTx/>
              <a:buAutoNum type="arabicPeriod"/>
            </a:pPr>
            <a:endParaRPr lang="en-US" sz="1600"/>
          </a:p>
          <a:p>
            <a:pPr>
              <a:lnSpc>
                <a:spcPct val="80000"/>
              </a:lnSpc>
              <a:buFontTx/>
              <a:buAutoNum type="arabicPeriod"/>
            </a:pPr>
            <a:endParaRPr lang="en-US" sz="1600"/>
          </a:p>
        </p:txBody>
      </p:sp>
      <p:sp>
        <p:nvSpPr>
          <p:cNvPr id="123909" name="Rectangle 5"/>
          <p:cNvSpPr>
            <a:spLocks noGrp="1" noChangeArrowheads="1"/>
          </p:cNvSpPr>
          <p:nvPr>
            <p:ph type="body" sz="half" idx="2"/>
          </p:nvPr>
        </p:nvSpPr>
        <p:spPr>
          <a:xfrm>
            <a:off x="4648200" y="1295400"/>
            <a:ext cx="4038600" cy="4525963"/>
          </a:xfrm>
        </p:spPr>
        <p:txBody>
          <a:bodyPr/>
          <a:lstStyle/>
          <a:p>
            <a:pPr>
              <a:lnSpc>
                <a:spcPct val="80000"/>
              </a:lnSpc>
              <a:buFontTx/>
              <a:buNone/>
            </a:pPr>
            <a:r>
              <a:rPr lang="en-US" sz="1400" b="1" dirty="0"/>
              <a:t>XQuery</a:t>
            </a:r>
          </a:p>
          <a:p>
            <a:pPr>
              <a:lnSpc>
                <a:spcPct val="80000"/>
              </a:lnSpc>
              <a:buFontTx/>
              <a:buAutoNum type="arabicPeriod"/>
            </a:pPr>
            <a:r>
              <a:rPr lang="en-US" sz="1400" dirty="0"/>
              <a:t>Drag XML files into folder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8115300" y="6286500"/>
            <a:ext cx="800100" cy="476250"/>
          </a:xfrm>
          <a:prstGeom prst="rect">
            <a:avLst/>
          </a:prstGeom>
        </p:spPr>
        <p:txBody>
          <a:bodyPr/>
          <a:lstStyle/>
          <a:p>
            <a:fld id="{2F7B85A5-C4B4-4C7F-8184-75A964B94E4E}" type="slidenum">
              <a:rPr lang="en-US" sz="1200" b="0"/>
              <a:pPr/>
              <a:t>37</a:t>
            </a:fld>
            <a:endParaRPr lang="en-US" sz="1200" b="0" dirty="0"/>
          </a:p>
        </p:txBody>
      </p:sp>
      <p:sp>
        <p:nvSpPr>
          <p:cNvPr id="119810" name="Rectangle 2"/>
          <p:cNvSpPr>
            <a:spLocks noGrp="1" noChangeArrowheads="1"/>
          </p:cNvSpPr>
          <p:nvPr>
            <p:ph type="title"/>
          </p:nvPr>
        </p:nvSpPr>
        <p:spPr/>
        <p:txBody>
          <a:bodyPr/>
          <a:lstStyle/>
          <a:p>
            <a:r>
              <a:rPr lang="en-US"/>
              <a:t>XML File system</a:t>
            </a:r>
          </a:p>
        </p:txBody>
      </p:sp>
      <p:sp>
        <p:nvSpPr>
          <p:cNvPr id="119811" name="Rectangle 3"/>
          <p:cNvSpPr>
            <a:spLocks noGrp="1" noChangeArrowheads="1"/>
          </p:cNvSpPr>
          <p:nvPr>
            <p:ph type="body" idx="1"/>
          </p:nvPr>
        </p:nvSpPr>
        <p:spPr>
          <a:xfrm>
            <a:off x="2857500" y="1371600"/>
            <a:ext cx="5638800" cy="4525963"/>
          </a:xfrm>
        </p:spPr>
        <p:txBody>
          <a:bodyPr/>
          <a:lstStyle/>
          <a:p>
            <a:pPr>
              <a:lnSpc>
                <a:spcPct val="80000"/>
              </a:lnSpc>
            </a:pPr>
            <a:r>
              <a:rPr lang="en-US" sz="2800" dirty="0"/>
              <a:t>XML File system – a way of storing information in XML that can be quickly searched</a:t>
            </a:r>
          </a:p>
          <a:p>
            <a:pPr>
              <a:lnSpc>
                <a:spcPct val="80000"/>
              </a:lnSpc>
            </a:pPr>
            <a:r>
              <a:rPr lang="en-US" sz="2800" dirty="0"/>
              <a:t>You can drag and drop almost any files onto this file system</a:t>
            </a:r>
          </a:p>
          <a:p>
            <a:pPr>
              <a:lnSpc>
                <a:spcPct val="80000"/>
              </a:lnSpc>
            </a:pPr>
            <a:r>
              <a:rPr lang="en-US" sz="2800" dirty="0"/>
              <a:t>You access it by using the Microsoft Windows “My Network Places” function (WebDAV)</a:t>
            </a:r>
          </a:p>
          <a:p>
            <a:pPr>
              <a:lnSpc>
                <a:spcPct val="80000"/>
              </a:lnSpc>
            </a:pPr>
            <a:r>
              <a:rPr lang="en-US" sz="2800" dirty="0"/>
              <a:t>But… You can query the file system like a relational database</a:t>
            </a:r>
          </a:p>
        </p:txBody>
      </p:sp>
      <p:pic>
        <p:nvPicPr>
          <p:cNvPr id="119812" name="Picture 4"/>
          <p:cNvPicPr>
            <a:picLocks noChangeAspect="1" noChangeArrowheads="1"/>
          </p:cNvPicPr>
          <p:nvPr/>
        </p:nvPicPr>
        <p:blipFill>
          <a:blip r:embed="rId2" cstate="screen"/>
          <a:srcRect/>
          <a:stretch>
            <a:fillRect/>
          </a:stretch>
        </p:blipFill>
        <p:spPr bwMode="auto">
          <a:xfrm>
            <a:off x="457200" y="1371600"/>
            <a:ext cx="2133600" cy="1096963"/>
          </a:xfrm>
          <a:prstGeom prst="rect">
            <a:avLst/>
          </a:prstGeom>
          <a:noFill/>
          <a:ln w="57150">
            <a:noFill/>
            <a:miter lim="800000"/>
            <a:headEnd/>
            <a:tailEnd/>
          </a:ln>
          <a:effectLst/>
        </p:spPr>
      </p:pic>
      <p:pic>
        <p:nvPicPr>
          <p:cNvPr id="119813" name="Picture 5"/>
          <p:cNvPicPr>
            <a:picLocks noChangeAspect="1" noChangeArrowheads="1"/>
          </p:cNvPicPr>
          <p:nvPr/>
        </p:nvPicPr>
        <p:blipFill>
          <a:blip r:embed="rId3" cstate="screen"/>
          <a:srcRect/>
          <a:stretch>
            <a:fillRect/>
          </a:stretch>
        </p:blipFill>
        <p:spPr bwMode="auto">
          <a:xfrm>
            <a:off x="609600" y="3200400"/>
            <a:ext cx="1790700" cy="323850"/>
          </a:xfrm>
          <a:prstGeom prst="rect">
            <a:avLst/>
          </a:prstGeom>
          <a:noFill/>
          <a:ln w="57150">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 </a:t>
            </a:r>
          </a:p>
        </p:txBody>
      </p:sp>
      <p:sp>
        <p:nvSpPr>
          <p:cNvPr id="7" name="Footer Placeholder 4"/>
          <p:cNvSpPr>
            <a:spLocks noGrp="1"/>
          </p:cNvSpPr>
          <p:nvPr>
            <p:ph type="ftr" sz="quarter" idx="11"/>
          </p:nvPr>
        </p:nvSpPr>
        <p:spPr>
          <a:xfrm>
            <a:off x="2514600" y="6400800"/>
            <a:ext cx="4191000" cy="457200"/>
          </a:xfrm>
        </p:spPr>
        <p:txBody>
          <a:bodyPr/>
          <a:lstStyle/>
          <a:p>
            <a:r>
              <a:rPr lang="en-US"/>
              <a:t>Copyright 2008 Dan McCreary &amp; Associates</a:t>
            </a:r>
          </a:p>
        </p:txBody>
      </p:sp>
      <p:sp>
        <p:nvSpPr>
          <p:cNvPr id="8" name="Slide Number Placeholder 5"/>
          <p:cNvSpPr>
            <a:spLocks noGrp="1"/>
          </p:cNvSpPr>
          <p:nvPr>
            <p:ph type="sldNum" sz="quarter" idx="4294967295"/>
          </p:nvPr>
        </p:nvSpPr>
        <p:spPr>
          <a:xfrm>
            <a:off x="6553200" y="6248400"/>
            <a:ext cx="1905000" cy="457200"/>
          </a:xfrm>
          <a:prstGeom prst="rect">
            <a:avLst/>
          </a:prstGeom>
        </p:spPr>
        <p:txBody>
          <a:bodyPr/>
          <a:lstStyle/>
          <a:p>
            <a:pPr algn="r"/>
            <a:fld id="{3510B6E3-0F15-4DDC-8480-79ACB8ACBA58}" type="slidenum">
              <a:rPr lang="en-US" sz="1200"/>
              <a:pPr algn="r"/>
              <a:t>38</a:t>
            </a:fld>
            <a:endParaRPr lang="en-US" sz="1200"/>
          </a:p>
        </p:txBody>
      </p:sp>
      <p:sp>
        <p:nvSpPr>
          <p:cNvPr id="179202" name="Rectangle 2"/>
          <p:cNvSpPr>
            <a:spLocks noGrp="1" noChangeArrowheads="1"/>
          </p:cNvSpPr>
          <p:nvPr>
            <p:ph type="title"/>
          </p:nvPr>
        </p:nvSpPr>
        <p:spPr/>
        <p:txBody>
          <a:bodyPr/>
          <a:lstStyle/>
          <a:p>
            <a:r>
              <a:rPr lang="en-US"/>
              <a:t>Functional Programming</a:t>
            </a:r>
          </a:p>
        </p:txBody>
      </p:sp>
      <p:sp>
        <p:nvSpPr>
          <p:cNvPr id="179203" name="Rectangle 3"/>
          <p:cNvSpPr>
            <a:spLocks noGrp="1" noChangeArrowheads="1"/>
          </p:cNvSpPr>
          <p:nvPr>
            <p:ph type="body" idx="1"/>
          </p:nvPr>
        </p:nvSpPr>
        <p:spPr>
          <a:xfrm>
            <a:off x="800100" y="3086100"/>
            <a:ext cx="7772400" cy="2628900"/>
          </a:xfrm>
        </p:spPr>
        <p:txBody>
          <a:bodyPr/>
          <a:lstStyle/>
          <a:p>
            <a:pPr>
              <a:lnSpc>
                <a:spcPct val="80000"/>
              </a:lnSpc>
            </a:pPr>
            <a:r>
              <a:rPr lang="en-US" sz="2000" dirty="0"/>
              <a:t>Computer programs are like mathematical functions</a:t>
            </a:r>
          </a:p>
          <a:p>
            <a:pPr>
              <a:lnSpc>
                <a:spcPct val="80000"/>
              </a:lnSpc>
            </a:pPr>
            <a:r>
              <a:rPr lang="en-US" sz="2000" dirty="0"/>
              <a:t>Developers do not manipulate states and variables (things that change value), but focus entirely on constants and functions (things that never change)</a:t>
            </a:r>
          </a:p>
          <a:p>
            <a:pPr>
              <a:lnSpc>
                <a:spcPct val="80000"/>
              </a:lnSpc>
            </a:pPr>
            <a:r>
              <a:rPr lang="en-US" sz="2000" dirty="0"/>
              <a:t>Functions are treated as first class citizens</a:t>
            </a:r>
          </a:p>
          <a:p>
            <a:pPr>
              <a:lnSpc>
                <a:spcPct val="80000"/>
              </a:lnSpc>
            </a:pPr>
            <a:r>
              <a:rPr lang="en-US" sz="2000" dirty="0"/>
              <a:t>Functions that take other functions as input</a:t>
            </a:r>
          </a:p>
          <a:p>
            <a:pPr>
              <a:lnSpc>
                <a:spcPct val="80000"/>
              </a:lnSpc>
            </a:pPr>
            <a:r>
              <a:rPr lang="en-US" sz="2000" dirty="0"/>
              <a:t>Makes it very easy to build modular programs</a:t>
            </a:r>
          </a:p>
          <a:p>
            <a:pPr>
              <a:lnSpc>
                <a:spcPct val="80000"/>
              </a:lnSpc>
            </a:pPr>
            <a:r>
              <a:rPr lang="en-US" sz="2000" dirty="0"/>
              <a:t>Software written in FP languages tend to be very concise and easy to port to parallel systems</a:t>
            </a:r>
          </a:p>
        </p:txBody>
      </p:sp>
      <p:sp>
        <p:nvSpPr>
          <p:cNvPr id="179204" name="Text Box 4"/>
          <p:cNvSpPr txBox="1">
            <a:spLocks noChangeArrowheads="1"/>
          </p:cNvSpPr>
          <p:nvPr/>
        </p:nvSpPr>
        <p:spPr bwMode="auto">
          <a:xfrm>
            <a:off x="2857500" y="1257300"/>
            <a:ext cx="3013075" cy="1433513"/>
          </a:xfrm>
          <a:prstGeom prst="rect">
            <a:avLst/>
          </a:prstGeom>
          <a:noFill/>
          <a:ln w="9525">
            <a:noFill/>
            <a:miter lim="800000"/>
            <a:headEnd/>
            <a:tailEnd/>
          </a:ln>
          <a:effectLst/>
        </p:spPr>
        <p:txBody>
          <a:bodyPr wrap="none">
            <a:spAutoFit/>
          </a:bodyPr>
          <a:lstStyle/>
          <a:p>
            <a:r>
              <a:rPr lang="en-US" sz="8800" b="0" i="1"/>
              <a:t>y = f(x)</a:t>
            </a:r>
          </a:p>
        </p:txBody>
      </p:sp>
      <p:sp>
        <p:nvSpPr>
          <p:cNvPr id="179205" name="Text Box 5"/>
          <p:cNvSpPr txBox="1">
            <a:spLocks noChangeArrowheads="1"/>
          </p:cNvSpPr>
          <p:nvPr/>
        </p:nvSpPr>
        <p:spPr bwMode="auto">
          <a:xfrm>
            <a:off x="2857500" y="5829300"/>
            <a:ext cx="5248553" cy="307777"/>
          </a:xfrm>
          <a:prstGeom prst="rect">
            <a:avLst/>
          </a:prstGeom>
          <a:noFill/>
          <a:ln w="9525">
            <a:noFill/>
            <a:miter lim="800000"/>
            <a:headEnd/>
            <a:tailEnd/>
          </a:ln>
          <a:effectLst/>
        </p:spPr>
        <p:txBody>
          <a:bodyPr wrap="none">
            <a:spAutoFit/>
          </a:bodyPr>
          <a:lstStyle/>
          <a:p>
            <a:r>
              <a:rPr lang="en-US" sz="1400" b="0" dirty="0"/>
              <a:t>http://en.wikibooks.org/wiki/Computer_programming/Functional_programming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p>
            <a:fld id="{9C0A6367-044D-407E-8D90-CC794794D8B1}" type="slidenum">
              <a:rPr lang="en-US"/>
              <a:pPr/>
              <a:t>39</a:t>
            </a:fld>
            <a:endParaRPr lang="en-US"/>
          </a:p>
        </p:txBody>
      </p:sp>
      <p:sp>
        <p:nvSpPr>
          <p:cNvPr id="125954" name="Rectangle 2"/>
          <p:cNvSpPr>
            <a:spLocks noGrp="1" noChangeArrowheads="1"/>
          </p:cNvSpPr>
          <p:nvPr>
            <p:ph type="title"/>
          </p:nvPr>
        </p:nvSpPr>
        <p:spPr>
          <a:xfrm>
            <a:off x="457200" y="0"/>
            <a:ext cx="8229600" cy="914400"/>
          </a:xfrm>
        </p:spPr>
        <p:txBody>
          <a:bodyPr/>
          <a:lstStyle/>
          <a:p>
            <a:r>
              <a:rPr lang="en-US" dirty="0"/>
              <a:t>It's Easy to Query XML Data</a:t>
            </a:r>
          </a:p>
        </p:txBody>
      </p:sp>
      <p:sp>
        <p:nvSpPr>
          <p:cNvPr id="125955" name="Rectangle 3"/>
          <p:cNvSpPr>
            <a:spLocks noGrp="1" noChangeArrowheads="1"/>
          </p:cNvSpPr>
          <p:nvPr>
            <p:ph type="body" sz="half" idx="1"/>
          </p:nvPr>
        </p:nvSpPr>
        <p:spPr>
          <a:xfrm>
            <a:off x="304800" y="1447800"/>
            <a:ext cx="2971800" cy="1143000"/>
          </a:xfrm>
          <a:solidFill>
            <a:srgbClr val="99FF99"/>
          </a:solidFill>
          <a:ln w="19050">
            <a:solidFill>
              <a:schemeClr val="tx1"/>
            </a:solidFill>
          </a:ln>
        </p:spPr>
        <p:txBody>
          <a:bodyPr/>
          <a:lstStyle/>
          <a:p>
            <a:pPr>
              <a:lnSpc>
                <a:spcPct val="90000"/>
              </a:lnSpc>
              <a:buFontTx/>
              <a:buNone/>
            </a:pPr>
            <a:r>
              <a:rPr lang="en-US" sz="2000" b="1" dirty="0">
                <a:latin typeface="Courier New" pitchFamily="49" charset="0"/>
              </a:rPr>
              <a:t>SELECT COL1, Col2</a:t>
            </a:r>
          </a:p>
          <a:p>
            <a:pPr>
              <a:lnSpc>
                <a:spcPct val="90000"/>
              </a:lnSpc>
              <a:buFontTx/>
              <a:buNone/>
            </a:pPr>
            <a:r>
              <a:rPr lang="en-US" sz="2000" b="1" dirty="0">
                <a:latin typeface="Courier New" pitchFamily="49" charset="0"/>
              </a:rPr>
              <a:t>FROM TABLE</a:t>
            </a:r>
          </a:p>
          <a:p>
            <a:pPr>
              <a:lnSpc>
                <a:spcPct val="90000"/>
              </a:lnSpc>
              <a:buFontTx/>
              <a:buNone/>
            </a:pPr>
            <a:r>
              <a:rPr lang="en-US" sz="2000" b="1" dirty="0">
                <a:latin typeface="Courier New" pitchFamily="49" charset="0"/>
              </a:rPr>
              <a:t>WHERE COL1=1</a:t>
            </a:r>
          </a:p>
        </p:txBody>
      </p:sp>
      <p:sp>
        <p:nvSpPr>
          <p:cNvPr id="125956" name="Rectangle 4"/>
          <p:cNvSpPr>
            <a:spLocks noChangeArrowheads="1"/>
          </p:cNvSpPr>
          <p:nvPr/>
        </p:nvSpPr>
        <p:spPr bwMode="auto">
          <a:xfrm>
            <a:off x="4419600" y="1219200"/>
            <a:ext cx="3505200" cy="1447800"/>
          </a:xfrm>
          <a:prstGeom prst="rect">
            <a:avLst/>
          </a:prstGeom>
          <a:solidFill>
            <a:srgbClr val="CCFFFF"/>
          </a:solidFill>
          <a:ln w="19050">
            <a:solidFill>
              <a:schemeClr val="tx1"/>
            </a:solidFill>
            <a:miter lim="800000"/>
            <a:headEnd/>
            <a:tailEnd/>
          </a:ln>
          <a:effectLst/>
        </p:spPr>
        <p:txBody>
          <a:bodyPr/>
          <a:lstStyle/>
          <a:p>
            <a:pPr marL="342900" indent="-342900">
              <a:spcBef>
                <a:spcPct val="20000"/>
              </a:spcBef>
            </a:pPr>
            <a:r>
              <a:rPr lang="en-US" sz="2400" b="0" dirty="0">
                <a:latin typeface="Arial" charset="0"/>
              </a:rPr>
              <a:t>for $r in doc(‘t.xml’)//row</a:t>
            </a:r>
          </a:p>
          <a:p>
            <a:pPr marL="342900" indent="-342900">
              <a:spcBef>
                <a:spcPct val="20000"/>
              </a:spcBef>
            </a:pPr>
            <a:r>
              <a:rPr lang="en-US" sz="2400" b="0" dirty="0">
                <a:latin typeface="Arial" charset="0"/>
              </a:rPr>
              <a:t>where col1=1</a:t>
            </a:r>
          </a:p>
          <a:p>
            <a:pPr marL="342900" indent="-342900">
              <a:spcBef>
                <a:spcPct val="20000"/>
              </a:spcBef>
            </a:pPr>
            <a:r>
              <a:rPr lang="en-US" b="0" dirty="0">
                <a:latin typeface="Arial" charset="0"/>
              </a:rPr>
              <a:t>r</a:t>
            </a:r>
            <a:r>
              <a:rPr lang="en-US" sz="2400" b="0" dirty="0">
                <a:latin typeface="Arial" charset="0"/>
              </a:rPr>
              <a:t>eturn</a:t>
            </a:r>
            <a:r>
              <a:rPr lang="en-US" b="0" dirty="0">
                <a:latin typeface="Arial" charset="0"/>
              </a:rPr>
              <a:t> </a:t>
            </a:r>
            <a:r>
              <a:rPr lang="en-US" sz="2400" b="0" dirty="0">
                <a:latin typeface="Arial" charset="0"/>
              </a:rPr>
              <a:t>$r/col1, $r/col2</a:t>
            </a:r>
          </a:p>
        </p:txBody>
      </p:sp>
      <p:graphicFrame>
        <p:nvGraphicFramePr>
          <p:cNvPr id="125978" name="Group 26"/>
          <p:cNvGraphicFramePr>
            <a:graphicFrameLocks noGrp="1"/>
          </p:cNvGraphicFramePr>
          <p:nvPr>
            <p:ph sz="half" idx="2"/>
          </p:nvPr>
        </p:nvGraphicFramePr>
        <p:xfrm>
          <a:off x="838200" y="3124200"/>
          <a:ext cx="2057400" cy="259080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cs typeface="Arial" charset="0"/>
                        </a:rPr>
                        <a:t>Col1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cs typeface="Arial" charset="0"/>
                        </a:rPr>
                        <a:t>Col2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cs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5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cs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5977" name="Text Box 25"/>
          <p:cNvSpPr txBox="1">
            <a:spLocks noChangeArrowheads="1"/>
          </p:cNvSpPr>
          <p:nvPr/>
        </p:nvSpPr>
        <p:spPr bwMode="auto">
          <a:xfrm>
            <a:off x="4686300" y="2857500"/>
            <a:ext cx="3063875" cy="3539430"/>
          </a:xfrm>
          <a:prstGeom prst="rect">
            <a:avLst/>
          </a:prstGeom>
          <a:solidFill>
            <a:srgbClr val="CCFFFF"/>
          </a:solidFill>
          <a:ln w="12700">
            <a:solidFill>
              <a:schemeClr val="tx1"/>
            </a:solidFill>
            <a:miter lim="800000"/>
            <a:headEnd/>
            <a:tailEnd/>
          </a:ln>
          <a:effectLst/>
        </p:spPr>
        <p:txBody>
          <a:bodyPr>
            <a:spAutoFit/>
          </a:bodyPr>
          <a:lstStyle/>
          <a:p>
            <a:r>
              <a:rPr lang="en-US" sz="1600" dirty="0">
                <a:solidFill>
                  <a:srgbClr val="0000FF"/>
                </a:solidFill>
              </a:rPr>
              <a:t>&lt;</a:t>
            </a:r>
            <a:r>
              <a:rPr lang="en-US" sz="1600" dirty="0">
                <a:solidFill>
                  <a:srgbClr val="800000"/>
                </a:solidFill>
              </a:rPr>
              <a:t>root</a:t>
            </a:r>
            <a:r>
              <a:rPr lang="en-US" sz="1600" dirty="0">
                <a:solidFill>
                  <a:srgbClr val="0000FF"/>
                </a:solidFill>
              </a:rPr>
              <a:t>&gt;</a:t>
            </a:r>
            <a:endParaRPr lang="en-US" sz="1600" dirty="0">
              <a:solidFill>
                <a:srgbClr val="000000"/>
              </a:solidFill>
            </a:endParaRPr>
          </a:p>
          <a:p>
            <a:r>
              <a:rPr lang="en-US" sz="1600" dirty="0">
                <a:solidFill>
                  <a:srgbClr val="000000"/>
                </a:solidFill>
              </a:rPr>
              <a:t>  </a:t>
            </a:r>
            <a:r>
              <a:rPr lang="en-US" sz="1600" dirty="0">
                <a:solidFill>
                  <a:srgbClr val="0000FF"/>
                </a:solidFill>
              </a:rPr>
              <a:t>&lt;</a:t>
            </a:r>
            <a:r>
              <a:rPr lang="en-US" sz="1600" dirty="0">
                <a:solidFill>
                  <a:srgbClr val="800000"/>
                </a:solidFill>
              </a:rPr>
              <a:t>row</a:t>
            </a:r>
            <a:r>
              <a:rPr lang="en-US" sz="1600" dirty="0">
                <a:solidFill>
                  <a:srgbClr val="0000FF"/>
                </a:solidFill>
              </a:rPr>
              <a:t>&gt;</a:t>
            </a:r>
            <a:endParaRPr lang="en-US" sz="1600" dirty="0">
              <a:solidFill>
                <a:srgbClr val="000000"/>
              </a:solidFill>
            </a:endParaRPr>
          </a:p>
          <a:p>
            <a:r>
              <a:rPr lang="en-US" sz="1600" dirty="0">
                <a:solidFill>
                  <a:srgbClr val="000000"/>
                </a:solidFill>
              </a:rPr>
              <a:t>   </a:t>
            </a:r>
            <a:r>
              <a:rPr lang="en-US" sz="1600" dirty="0">
                <a:solidFill>
                  <a:srgbClr val="0000FF"/>
                </a:solidFill>
              </a:rPr>
              <a:t>&lt;</a:t>
            </a:r>
            <a:r>
              <a:rPr lang="en-US" sz="1600" dirty="0">
                <a:solidFill>
                  <a:srgbClr val="800000"/>
                </a:solidFill>
              </a:rPr>
              <a:t>col1</a:t>
            </a:r>
            <a:r>
              <a:rPr lang="en-US" sz="1600" dirty="0">
                <a:solidFill>
                  <a:srgbClr val="0000FF"/>
                </a:solidFill>
              </a:rPr>
              <a:t>&gt;</a:t>
            </a:r>
            <a:r>
              <a:rPr lang="en-US" sz="1600" dirty="0">
                <a:solidFill>
                  <a:srgbClr val="000000"/>
                </a:solidFill>
              </a:rPr>
              <a:t>1</a:t>
            </a:r>
            <a:r>
              <a:rPr lang="en-US" sz="1600" dirty="0">
                <a:solidFill>
                  <a:srgbClr val="0000FF"/>
                </a:solidFill>
              </a:rPr>
              <a:t>&lt;/</a:t>
            </a:r>
            <a:r>
              <a:rPr lang="en-US" sz="1600" dirty="0">
                <a:solidFill>
                  <a:srgbClr val="800000"/>
                </a:solidFill>
              </a:rPr>
              <a:t>col1</a:t>
            </a:r>
            <a:r>
              <a:rPr lang="en-US" sz="1600" dirty="0">
                <a:solidFill>
                  <a:srgbClr val="0000FF"/>
                </a:solidFill>
              </a:rPr>
              <a:t>&gt;&lt;</a:t>
            </a:r>
            <a:r>
              <a:rPr lang="en-US" sz="1600" dirty="0">
                <a:solidFill>
                  <a:srgbClr val="800000"/>
                </a:solidFill>
              </a:rPr>
              <a:t>col2</a:t>
            </a:r>
            <a:r>
              <a:rPr lang="en-US" sz="1600" dirty="0">
                <a:solidFill>
                  <a:srgbClr val="0000FF"/>
                </a:solidFill>
              </a:rPr>
              <a:t>&gt;</a:t>
            </a:r>
            <a:r>
              <a:rPr lang="en-US" sz="1600" dirty="0">
                <a:solidFill>
                  <a:srgbClr val="000000"/>
                </a:solidFill>
              </a:rPr>
              <a:t>A</a:t>
            </a:r>
            <a:r>
              <a:rPr lang="en-US" sz="1600" dirty="0">
                <a:solidFill>
                  <a:srgbClr val="0000FF"/>
                </a:solidFill>
              </a:rPr>
              <a:t>&lt;/</a:t>
            </a:r>
            <a:r>
              <a:rPr lang="en-US" sz="1600" dirty="0">
                <a:solidFill>
                  <a:srgbClr val="800000"/>
                </a:solidFill>
              </a:rPr>
              <a:t>col2</a:t>
            </a:r>
            <a:r>
              <a:rPr lang="en-US" sz="1600" dirty="0">
                <a:solidFill>
                  <a:srgbClr val="0000FF"/>
                </a:solidFill>
              </a:rPr>
              <a:t>&gt;</a:t>
            </a:r>
            <a:endParaRPr lang="en-US" sz="1600" dirty="0">
              <a:solidFill>
                <a:srgbClr val="000000"/>
              </a:solidFill>
            </a:endParaRPr>
          </a:p>
          <a:p>
            <a:r>
              <a:rPr lang="en-US" sz="1600" dirty="0">
                <a:solidFill>
                  <a:srgbClr val="000000"/>
                </a:solidFill>
              </a:rPr>
              <a:t>  </a:t>
            </a:r>
            <a:r>
              <a:rPr lang="en-US" sz="1600" dirty="0">
                <a:solidFill>
                  <a:srgbClr val="0000FF"/>
                </a:solidFill>
              </a:rPr>
              <a:t>&lt;/</a:t>
            </a:r>
            <a:r>
              <a:rPr lang="en-US" sz="1600" dirty="0">
                <a:solidFill>
                  <a:srgbClr val="800000"/>
                </a:solidFill>
              </a:rPr>
              <a:t>row</a:t>
            </a:r>
            <a:r>
              <a:rPr lang="en-US" sz="1600" dirty="0">
                <a:solidFill>
                  <a:srgbClr val="0000FF"/>
                </a:solidFill>
              </a:rPr>
              <a:t>&gt;</a:t>
            </a:r>
            <a:endParaRPr lang="en-US" sz="1600" dirty="0">
              <a:solidFill>
                <a:srgbClr val="000000"/>
              </a:solidFill>
            </a:endParaRPr>
          </a:p>
          <a:p>
            <a:r>
              <a:rPr lang="en-US" sz="1600" dirty="0">
                <a:solidFill>
                  <a:srgbClr val="000000"/>
                </a:solidFill>
              </a:rPr>
              <a:t>  </a:t>
            </a:r>
            <a:r>
              <a:rPr lang="en-US" sz="1600" dirty="0">
                <a:solidFill>
                  <a:srgbClr val="0000FF"/>
                </a:solidFill>
              </a:rPr>
              <a:t>&lt;</a:t>
            </a:r>
            <a:r>
              <a:rPr lang="en-US" sz="1600" dirty="0">
                <a:solidFill>
                  <a:srgbClr val="800000"/>
                </a:solidFill>
              </a:rPr>
              <a:t>row</a:t>
            </a:r>
            <a:r>
              <a:rPr lang="en-US" sz="1600" dirty="0">
                <a:solidFill>
                  <a:srgbClr val="0000FF"/>
                </a:solidFill>
              </a:rPr>
              <a:t>&gt;</a:t>
            </a:r>
            <a:endParaRPr lang="en-US" sz="1600" dirty="0">
              <a:solidFill>
                <a:srgbClr val="000000"/>
              </a:solidFill>
            </a:endParaRPr>
          </a:p>
          <a:p>
            <a:r>
              <a:rPr lang="en-US" sz="1600" dirty="0">
                <a:solidFill>
                  <a:srgbClr val="000000"/>
                </a:solidFill>
              </a:rPr>
              <a:t>   </a:t>
            </a:r>
            <a:r>
              <a:rPr lang="en-US" sz="1600" dirty="0">
                <a:solidFill>
                  <a:srgbClr val="0000FF"/>
                </a:solidFill>
              </a:rPr>
              <a:t>&lt;</a:t>
            </a:r>
            <a:r>
              <a:rPr lang="en-US" sz="1600" dirty="0">
                <a:solidFill>
                  <a:srgbClr val="800000"/>
                </a:solidFill>
              </a:rPr>
              <a:t>col1</a:t>
            </a:r>
            <a:r>
              <a:rPr lang="en-US" sz="1600" dirty="0">
                <a:solidFill>
                  <a:srgbClr val="0000FF"/>
                </a:solidFill>
              </a:rPr>
              <a:t>&gt;</a:t>
            </a:r>
            <a:r>
              <a:rPr lang="en-US" sz="1600" dirty="0">
                <a:solidFill>
                  <a:srgbClr val="000000"/>
                </a:solidFill>
              </a:rPr>
              <a:t>1</a:t>
            </a:r>
            <a:r>
              <a:rPr lang="en-US" sz="1600" dirty="0">
                <a:solidFill>
                  <a:srgbClr val="0000FF"/>
                </a:solidFill>
              </a:rPr>
              <a:t>&lt;/</a:t>
            </a:r>
            <a:r>
              <a:rPr lang="en-US" sz="1600" dirty="0">
                <a:solidFill>
                  <a:srgbClr val="800000"/>
                </a:solidFill>
              </a:rPr>
              <a:t>col1</a:t>
            </a:r>
            <a:r>
              <a:rPr lang="en-US" sz="1600" dirty="0">
                <a:solidFill>
                  <a:srgbClr val="0000FF"/>
                </a:solidFill>
              </a:rPr>
              <a:t>&gt;&lt;</a:t>
            </a:r>
            <a:r>
              <a:rPr lang="en-US" sz="1600" dirty="0">
                <a:solidFill>
                  <a:srgbClr val="800000"/>
                </a:solidFill>
              </a:rPr>
              <a:t>col2</a:t>
            </a:r>
            <a:r>
              <a:rPr lang="en-US" sz="1600" dirty="0">
                <a:solidFill>
                  <a:srgbClr val="0000FF"/>
                </a:solidFill>
              </a:rPr>
              <a:t>&gt;</a:t>
            </a:r>
            <a:r>
              <a:rPr lang="en-US" sz="1600" dirty="0">
                <a:solidFill>
                  <a:srgbClr val="000000"/>
                </a:solidFill>
              </a:rPr>
              <a:t>B</a:t>
            </a:r>
            <a:r>
              <a:rPr lang="en-US" sz="1600" dirty="0">
                <a:solidFill>
                  <a:srgbClr val="0000FF"/>
                </a:solidFill>
              </a:rPr>
              <a:t>&lt;/</a:t>
            </a:r>
            <a:r>
              <a:rPr lang="en-US" sz="1600" dirty="0">
                <a:solidFill>
                  <a:srgbClr val="800000"/>
                </a:solidFill>
              </a:rPr>
              <a:t>col2</a:t>
            </a:r>
            <a:r>
              <a:rPr lang="en-US" sz="1600" dirty="0">
                <a:solidFill>
                  <a:srgbClr val="0000FF"/>
                </a:solidFill>
              </a:rPr>
              <a:t>&gt;</a:t>
            </a:r>
            <a:endParaRPr lang="en-US" sz="1600" dirty="0">
              <a:solidFill>
                <a:srgbClr val="000000"/>
              </a:solidFill>
            </a:endParaRPr>
          </a:p>
          <a:p>
            <a:r>
              <a:rPr lang="en-US" sz="1600" dirty="0">
                <a:solidFill>
                  <a:srgbClr val="000000"/>
                </a:solidFill>
              </a:rPr>
              <a:t>  </a:t>
            </a:r>
            <a:r>
              <a:rPr lang="en-US" sz="1600" dirty="0">
                <a:solidFill>
                  <a:srgbClr val="0000FF"/>
                </a:solidFill>
              </a:rPr>
              <a:t>&lt;/</a:t>
            </a:r>
            <a:r>
              <a:rPr lang="en-US" sz="1600" dirty="0">
                <a:solidFill>
                  <a:srgbClr val="800000"/>
                </a:solidFill>
              </a:rPr>
              <a:t>row</a:t>
            </a:r>
            <a:r>
              <a:rPr lang="en-US" sz="1600" dirty="0">
                <a:solidFill>
                  <a:srgbClr val="0000FF"/>
                </a:solidFill>
              </a:rPr>
              <a:t>&gt;</a:t>
            </a:r>
            <a:endParaRPr lang="en-US" sz="1600" dirty="0">
              <a:solidFill>
                <a:srgbClr val="000000"/>
              </a:solidFill>
            </a:endParaRPr>
          </a:p>
          <a:p>
            <a:r>
              <a:rPr lang="en-US" sz="1600" dirty="0">
                <a:solidFill>
                  <a:srgbClr val="000000"/>
                </a:solidFill>
              </a:rPr>
              <a:t>  </a:t>
            </a:r>
            <a:r>
              <a:rPr lang="en-US" sz="1600" dirty="0">
                <a:solidFill>
                  <a:srgbClr val="0000FF"/>
                </a:solidFill>
              </a:rPr>
              <a:t>&lt;</a:t>
            </a:r>
            <a:r>
              <a:rPr lang="en-US" sz="1600" dirty="0">
                <a:solidFill>
                  <a:srgbClr val="800000"/>
                </a:solidFill>
              </a:rPr>
              <a:t>row</a:t>
            </a:r>
            <a:r>
              <a:rPr lang="en-US" sz="1600" dirty="0">
                <a:solidFill>
                  <a:srgbClr val="0000FF"/>
                </a:solidFill>
              </a:rPr>
              <a:t>&gt;</a:t>
            </a:r>
          </a:p>
          <a:p>
            <a:r>
              <a:rPr lang="en-US" sz="1600" dirty="0">
                <a:solidFill>
                  <a:srgbClr val="0000FF"/>
                </a:solidFill>
              </a:rPr>
              <a:t>   &lt;</a:t>
            </a:r>
            <a:r>
              <a:rPr lang="en-US" sz="1600" dirty="0">
                <a:solidFill>
                  <a:srgbClr val="800000"/>
                </a:solidFill>
              </a:rPr>
              <a:t>col1</a:t>
            </a:r>
            <a:r>
              <a:rPr lang="en-US" sz="1600" dirty="0">
                <a:solidFill>
                  <a:srgbClr val="0000FF"/>
                </a:solidFill>
              </a:rPr>
              <a:t>&gt;</a:t>
            </a:r>
            <a:r>
              <a:rPr lang="en-US" sz="1600" dirty="0">
                <a:solidFill>
                  <a:srgbClr val="000000"/>
                </a:solidFill>
              </a:rPr>
              <a:t>1</a:t>
            </a:r>
            <a:r>
              <a:rPr lang="en-US" sz="1600" dirty="0">
                <a:solidFill>
                  <a:srgbClr val="0000FF"/>
                </a:solidFill>
              </a:rPr>
              <a:t>&lt;/</a:t>
            </a:r>
            <a:r>
              <a:rPr lang="en-US" sz="1600" dirty="0">
                <a:solidFill>
                  <a:srgbClr val="800000"/>
                </a:solidFill>
              </a:rPr>
              <a:t>col1</a:t>
            </a:r>
            <a:r>
              <a:rPr lang="en-US" sz="1600" dirty="0">
                <a:solidFill>
                  <a:srgbClr val="0000FF"/>
                </a:solidFill>
              </a:rPr>
              <a:t>&gt;&lt;</a:t>
            </a:r>
            <a:r>
              <a:rPr lang="en-US" sz="1600" dirty="0">
                <a:solidFill>
                  <a:srgbClr val="800000"/>
                </a:solidFill>
              </a:rPr>
              <a:t>col2</a:t>
            </a:r>
            <a:r>
              <a:rPr lang="en-US" sz="1600" dirty="0">
                <a:solidFill>
                  <a:srgbClr val="0000FF"/>
                </a:solidFill>
              </a:rPr>
              <a:t>&gt;</a:t>
            </a:r>
            <a:r>
              <a:rPr lang="en-US" sz="1600" dirty="0">
                <a:solidFill>
                  <a:srgbClr val="000000"/>
                </a:solidFill>
              </a:rPr>
              <a:t>C</a:t>
            </a:r>
            <a:r>
              <a:rPr lang="en-US" sz="1600" dirty="0">
                <a:solidFill>
                  <a:srgbClr val="0000FF"/>
                </a:solidFill>
              </a:rPr>
              <a:t>&lt;/</a:t>
            </a:r>
            <a:r>
              <a:rPr lang="en-US" sz="1600" dirty="0">
                <a:solidFill>
                  <a:srgbClr val="800000"/>
                </a:solidFill>
              </a:rPr>
              <a:t>col2</a:t>
            </a:r>
            <a:r>
              <a:rPr lang="en-US" sz="1600" dirty="0">
                <a:solidFill>
                  <a:srgbClr val="0000FF"/>
                </a:solidFill>
              </a:rPr>
              <a:t>&gt;</a:t>
            </a:r>
            <a:endParaRPr lang="en-US" sz="1600" dirty="0">
              <a:solidFill>
                <a:srgbClr val="000000"/>
              </a:solidFill>
            </a:endParaRPr>
          </a:p>
          <a:p>
            <a:r>
              <a:rPr lang="en-US" sz="1600" dirty="0">
                <a:solidFill>
                  <a:srgbClr val="000000"/>
                </a:solidFill>
              </a:rPr>
              <a:t>  </a:t>
            </a:r>
            <a:r>
              <a:rPr lang="en-US" sz="1600" dirty="0">
                <a:solidFill>
                  <a:srgbClr val="0000FF"/>
                </a:solidFill>
              </a:rPr>
              <a:t>&lt;/</a:t>
            </a:r>
            <a:r>
              <a:rPr lang="en-US" sz="1600" dirty="0">
                <a:solidFill>
                  <a:srgbClr val="800000"/>
                </a:solidFill>
              </a:rPr>
              <a:t>row</a:t>
            </a:r>
            <a:r>
              <a:rPr lang="en-US" sz="1600" dirty="0">
                <a:solidFill>
                  <a:srgbClr val="0000FF"/>
                </a:solidFill>
              </a:rPr>
              <a:t>&gt;</a:t>
            </a:r>
            <a:endParaRPr lang="en-US" sz="1600" dirty="0">
              <a:solidFill>
                <a:srgbClr val="000000"/>
              </a:solidFill>
            </a:endParaRPr>
          </a:p>
          <a:p>
            <a:r>
              <a:rPr lang="en-US" sz="1600" dirty="0">
                <a:solidFill>
                  <a:srgbClr val="000000"/>
                </a:solidFill>
              </a:rPr>
              <a:t>  </a:t>
            </a:r>
            <a:r>
              <a:rPr lang="en-US" sz="1600" dirty="0">
                <a:solidFill>
                  <a:srgbClr val="0000FF"/>
                </a:solidFill>
              </a:rPr>
              <a:t>&lt;</a:t>
            </a:r>
            <a:r>
              <a:rPr lang="en-US" sz="1600" dirty="0">
                <a:solidFill>
                  <a:srgbClr val="800000"/>
                </a:solidFill>
              </a:rPr>
              <a:t>row</a:t>
            </a:r>
            <a:r>
              <a:rPr lang="en-US" sz="1600" dirty="0">
                <a:solidFill>
                  <a:srgbClr val="0000FF"/>
                </a:solidFill>
              </a:rPr>
              <a:t>&gt;</a:t>
            </a:r>
            <a:endParaRPr lang="en-US" sz="1600" dirty="0">
              <a:solidFill>
                <a:srgbClr val="000000"/>
              </a:solidFill>
            </a:endParaRPr>
          </a:p>
          <a:p>
            <a:r>
              <a:rPr lang="en-US" sz="1600" dirty="0">
                <a:solidFill>
                  <a:srgbClr val="000000"/>
                </a:solidFill>
              </a:rPr>
              <a:t>   </a:t>
            </a:r>
            <a:r>
              <a:rPr lang="en-US" sz="1600" dirty="0">
                <a:solidFill>
                  <a:srgbClr val="0000FF"/>
                </a:solidFill>
              </a:rPr>
              <a:t>&lt;</a:t>
            </a:r>
            <a:r>
              <a:rPr lang="en-US" sz="1600" dirty="0">
                <a:solidFill>
                  <a:srgbClr val="800000"/>
                </a:solidFill>
              </a:rPr>
              <a:t>col1</a:t>
            </a:r>
            <a:r>
              <a:rPr lang="en-US" sz="1600" dirty="0">
                <a:solidFill>
                  <a:srgbClr val="0000FF"/>
                </a:solidFill>
              </a:rPr>
              <a:t>&gt;</a:t>
            </a:r>
            <a:r>
              <a:rPr lang="en-US" sz="1600" dirty="0">
                <a:solidFill>
                  <a:srgbClr val="000000"/>
                </a:solidFill>
              </a:rPr>
              <a:t>1</a:t>
            </a:r>
            <a:r>
              <a:rPr lang="en-US" sz="1600" dirty="0">
                <a:solidFill>
                  <a:srgbClr val="0000FF"/>
                </a:solidFill>
              </a:rPr>
              <a:t>&lt;/</a:t>
            </a:r>
            <a:r>
              <a:rPr lang="en-US" sz="1600" dirty="0">
                <a:solidFill>
                  <a:srgbClr val="800000"/>
                </a:solidFill>
              </a:rPr>
              <a:t>col1</a:t>
            </a:r>
            <a:r>
              <a:rPr lang="en-US" sz="1600" dirty="0">
                <a:solidFill>
                  <a:srgbClr val="0000FF"/>
                </a:solidFill>
              </a:rPr>
              <a:t>&gt;</a:t>
            </a:r>
            <a:r>
              <a:rPr lang="en-US" sz="1600" dirty="0">
                <a:solidFill>
                  <a:srgbClr val="000000"/>
                </a:solidFill>
              </a:rPr>
              <a:t> </a:t>
            </a:r>
            <a:r>
              <a:rPr lang="en-US" sz="1600" dirty="0">
                <a:solidFill>
                  <a:srgbClr val="0000FF"/>
                </a:solidFill>
              </a:rPr>
              <a:t>&lt;</a:t>
            </a:r>
            <a:r>
              <a:rPr lang="en-US" sz="1600" dirty="0">
                <a:solidFill>
                  <a:srgbClr val="800000"/>
                </a:solidFill>
              </a:rPr>
              <a:t>col2</a:t>
            </a:r>
            <a:r>
              <a:rPr lang="en-US" sz="1600" dirty="0">
                <a:solidFill>
                  <a:srgbClr val="0000FF"/>
                </a:solidFill>
              </a:rPr>
              <a:t>&gt;</a:t>
            </a:r>
            <a:r>
              <a:rPr lang="en-US" sz="1600" dirty="0">
                <a:solidFill>
                  <a:srgbClr val="000000"/>
                </a:solidFill>
              </a:rPr>
              <a:t>D</a:t>
            </a:r>
            <a:r>
              <a:rPr lang="en-US" sz="1600" dirty="0">
                <a:solidFill>
                  <a:srgbClr val="0000FF"/>
                </a:solidFill>
              </a:rPr>
              <a:t>&lt;/</a:t>
            </a:r>
            <a:r>
              <a:rPr lang="en-US" sz="1600" dirty="0">
                <a:solidFill>
                  <a:srgbClr val="800000"/>
                </a:solidFill>
              </a:rPr>
              <a:t>col2</a:t>
            </a:r>
            <a:r>
              <a:rPr lang="en-US" sz="1600" dirty="0">
                <a:solidFill>
                  <a:srgbClr val="0000FF"/>
                </a:solidFill>
              </a:rPr>
              <a:t>&gt;</a:t>
            </a:r>
            <a:endParaRPr lang="en-US" sz="1600" dirty="0">
              <a:solidFill>
                <a:srgbClr val="000000"/>
              </a:solidFill>
            </a:endParaRPr>
          </a:p>
          <a:p>
            <a:r>
              <a:rPr lang="en-US" sz="1600" dirty="0">
                <a:solidFill>
                  <a:srgbClr val="000000"/>
                </a:solidFill>
              </a:rPr>
              <a:t>  </a:t>
            </a:r>
            <a:r>
              <a:rPr lang="en-US" sz="1600" dirty="0">
                <a:solidFill>
                  <a:srgbClr val="0000FF"/>
                </a:solidFill>
              </a:rPr>
              <a:t>&lt;/</a:t>
            </a:r>
            <a:r>
              <a:rPr lang="en-US" sz="1600" dirty="0">
                <a:solidFill>
                  <a:srgbClr val="800000"/>
                </a:solidFill>
              </a:rPr>
              <a:t>row</a:t>
            </a:r>
            <a:r>
              <a:rPr lang="en-US" sz="1600" dirty="0">
                <a:solidFill>
                  <a:srgbClr val="0000FF"/>
                </a:solidFill>
              </a:rPr>
              <a:t>&gt;</a:t>
            </a:r>
            <a:endParaRPr lang="en-US" sz="1600" dirty="0">
              <a:solidFill>
                <a:srgbClr val="000000"/>
              </a:solidFill>
            </a:endParaRPr>
          </a:p>
          <a:p>
            <a:r>
              <a:rPr lang="en-US" sz="1600" dirty="0">
                <a:solidFill>
                  <a:srgbClr val="0000FF"/>
                </a:solidFill>
              </a:rPr>
              <a:t>&lt;/</a:t>
            </a:r>
            <a:r>
              <a:rPr lang="en-US" sz="1600" dirty="0">
                <a:solidFill>
                  <a:srgbClr val="800000"/>
                </a:solidFill>
              </a:rPr>
              <a:t>root</a:t>
            </a:r>
            <a:r>
              <a:rPr lang="en-US" sz="1600" dirty="0">
                <a:solidFill>
                  <a:srgbClr val="0000FF"/>
                </a:solidFill>
              </a:rPr>
              <a:t>&gt;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3200" dirty="0"/>
              <a:t>After This Presentation Users Will Be Able To:</a:t>
            </a:r>
            <a:endParaRPr lang="en-US" sz="4800" dirty="0"/>
          </a:p>
        </p:txBody>
      </p:sp>
      <p:sp>
        <p:nvSpPr>
          <p:cNvPr id="11267" name="Content Placeholder 2"/>
          <p:cNvSpPr>
            <a:spLocks noGrp="1"/>
          </p:cNvSpPr>
          <p:nvPr>
            <p:ph idx="1"/>
          </p:nvPr>
        </p:nvSpPr>
        <p:spPr/>
        <p:txBody>
          <a:bodyPr/>
          <a:lstStyle/>
          <a:p>
            <a:pPr eaLnBrk="1" hangingPunct="1"/>
            <a:r>
              <a:rPr lang="en-US" sz="1800" b="1" dirty="0">
                <a:latin typeface="Arial" charset="0"/>
                <a:cs typeface="Arial" charset="0"/>
              </a:rPr>
              <a:t>Define </a:t>
            </a:r>
            <a:r>
              <a:rPr lang="en-US" sz="1800" dirty="0">
                <a:latin typeface="Arial" charset="0"/>
                <a:cs typeface="Arial" charset="0"/>
              </a:rPr>
              <a:t>metadata and compare and contrast metadata management with data management</a:t>
            </a:r>
          </a:p>
          <a:p>
            <a:pPr eaLnBrk="1" hangingPunct="1"/>
            <a:r>
              <a:rPr lang="en-US" sz="1800" dirty="0">
                <a:latin typeface="Arial" charset="0"/>
                <a:cs typeface="Arial" charset="0"/>
              </a:rPr>
              <a:t>Describe the high-level </a:t>
            </a:r>
            <a:r>
              <a:rPr lang="en-US" sz="1800" b="1" dirty="0">
                <a:latin typeface="Arial" charset="0"/>
                <a:cs typeface="Arial" charset="0"/>
              </a:rPr>
              <a:t>features </a:t>
            </a:r>
            <a:r>
              <a:rPr lang="en-US" sz="1800" dirty="0">
                <a:latin typeface="Arial" charset="0"/>
                <a:cs typeface="Arial" charset="0"/>
              </a:rPr>
              <a:t>of enterprise metadata management systems</a:t>
            </a:r>
          </a:p>
          <a:p>
            <a:pPr eaLnBrk="1" hangingPunct="1"/>
            <a:r>
              <a:rPr lang="en-US" sz="1800" dirty="0">
                <a:latin typeface="Arial" charset="0"/>
                <a:cs typeface="Arial" charset="0"/>
              </a:rPr>
              <a:t>Differentiate between metadata </a:t>
            </a:r>
            <a:r>
              <a:rPr lang="en-US" sz="1800" b="1" dirty="0">
                <a:latin typeface="Arial" charset="0"/>
                <a:cs typeface="Arial" charset="0"/>
              </a:rPr>
              <a:t>repositories </a:t>
            </a:r>
            <a:r>
              <a:rPr lang="en-US" sz="1800" dirty="0">
                <a:latin typeface="Arial" charset="0"/>
                <a:cs typeface="Arial" charset="0"/>
              </a:rPr>
              <a:t>and metadata </a:t>
            </a:r>
            <a:r>
              <a:rPr lang="en-US" sz="1800" b="1" dirty="0">
                <a:latin typeface="Arial" charset="0"/>
                <a:cs typeface="Arial" charset="0"/>
              </a:rPr>
              <a:t>registries</a:t>
            </a:r>
          </a:p>
          <a:p>
            <a:pPr eaLnBrk="1" hangingPunct="1"/>
            <a:r>
              <a:rPr lang="en-US" sz="1800" dirty="0">
                <a:latin typeface="Arial" charset="0"/>
                <a:cs typeface="Arial" charset="0"/>
              </a:rPr>
              <a:t>Understand the role of </a:t>
            </a:r>
            <a:r>
              <a:rPr lang="en-US" sz="1800" b="1" dirty="0">
                <a:latin typeface="Arial" charset="0"/>
                <a:cs typeface="Arial" charset="0"/>
              </a:rPr>
              <a:t>duplication </a:t>
            </a:r>
            <a:r>
              <a:rPr lang="en-US" sz="1800" dirty="0">
                <a:latin typeface="Arial" charset="0"/>
                <a:cs typeface="Arial" charset="0"/>
              </a:rPr>
              <a:t>in managed metadata environments</a:t>
            </a:r>
          </a:p>
          <a:p>
            <a:pPr eaLnBrk="1" hangingPunct="1"/>
            <a:r>
              <a:rPr lang="en-US" sz="1800" dirty="0">
                <a:latin typeface="Arial" charset="0"/>
                <a:cs typeface="Arial" charset="0"/>
              </a:rPr>
              <a:t>Understand the role of </a:t>
            </a:r>
            <a:r>
              <a:rPr lang="en-US" sz="1800" b="1" dirty="0">
                <a:latin typeface="Arial" charset="0"/>
                <a:cs typeface="Arial" charset="0"/>
              </a:rPr>
              <a:t>ISO-Standards </a:t>
            </a:r>
            <a:r>
              <a:rPr lang="en-US" sz="1800" dirty="0">
                <a:latin typeface="Arial" charset="0"/>
                <a:cs typeface="Arial" charset="0"/>
              </a:rPr>
              <a:t>in metadata management</a:t>
            </a:r>
          </a:p>
          <a:p>
            <a:pPr eaLnBrk="1" hangingPunct="1"/>
            <a:r>
              <a:rPr lang="en-US" sz="1800" dirty="0">
                <a:latin typeface="Arial" charset="0"/>
                <a:cs typeface="Arial" charset="0"/>
              </a:rPr>
              <a:t>Describe the major </a:t>
            </a:r>
            <a:r>
              <a:rPr lang="en-US" sz="1800" b="1" dirty="0">
                <a:latin typeface="Arial" charset="0"/>
                <a:cs typeface="Arial" charset="0"/>
              </a:rPr>
              <a:t>application architectures </a:t>
            </a:r>
            <a:r>
              <a:rPr lang="en-US" sz="1800" dirty="0">
                <a:latin typeface="Arial" charset="0"/>
                <a:cs typeface="Arial" charset="0"/>
              </a:rPr>
              <a:t>and the number of </a:t>
            </a:r>
            <a:r>
              <a:rPr lang="en-US" sz="1800" b="1" dirty="0">
                <a:latin typeface="Arial" charset="0"/>
                <a:cs typeface="Arial" charset="0"/>
              </a:rPr>
              <a:t>data translations </a:t>
            </a:r>
            <a:r>
              <a:rPr lang="en-US" sz="1800" dirty="0">
                <a:latin typeface="Arial" charset="0"/>
                <a:cs typeface="Arial" charset="0"/>
              </a:rPr>
              <a:t>used in each architecture</a:t>
            </a:r>
          </a:p>
          <a:p>
            <a:pPr eaLnBrk="1" hangingPunct="1"/>
            <a:r>
              <a:rPr lang="en-US" sz="1800" dirty="0">
                <a:latin typeface="Arial" charset="0"/>
                <a:cs typeface="Arial" charset="0"/>
              </a:rPr>
              <a:t>Define "Zero translation" application architectures</a:t>
            </a:r>
          </a:p>
          <a:p>
            <a:pPr eaLnBrk="1" hangingPunct="1"/>
            <a:r>
              <a:rPr lang="en-US" sz="1800" dirty="0">
                <a:latin typeface="Arial" charset="0"/>
                <a:cs typeface="Arial" charset="0"/>
              </a:rPr>
              <a:t>Define metadata </a:t>
            </a:r>
            <a:r>
              <a:rPr lang="en-US" sz="1800" b="1" dirty="0">
                <a:latin typeface="Arial" charset="0"/>
                <a:cs typeface="Arial" charset="0"/>
              </a:rPr>
              <a:t>agility </a:t>
            </a:r>
            <a:r>
              <a:rPr lang="en-US" sz="1800" dirty="0">
                <a:latin typeface="Arial" charset="0"/>
                <a:cs typeface="Arial" charset="0"/>
              </a:rPr>
              <a:t>and the metrics used to measure metadata agility</a:t>
            </a:r>
          </a:p>
          <a:p>
            <a:pPr eaLnBrk="1" hangingPunct="1"/>
            <a:r>
              <a:rPr lang="en-US" sz="1800" dirty="0">
                <a:latin typeface="Arial" charset="0"/>
                <a:cs typeface="Arial" charset="0"/>
              </a:rPr>
              <a:t>Describe the </a:t>
            </a:r>
            <a:r>
              <a:rPr lang="en-US" sz="1800" b="1" dirty="0">
                <a:latin typeface="Arial" charset="0"/>
                <a:cs typeface="Arial" charset="0"/>
              </a:rPr>
              <a:t>XRX</a:t>
            </a:r>
            <a:r>
              <a:rPr lang="en-US" sz="1800" dirty="0">
                <a:latin typeface="Arial" charset="0"/>
                <a:cs typeface="Arial" charset="0"/>
              </a:rPr>
              <a:t> architecture and XML search</a:t>
            </a:r>
          </a:p>
          <a:p>
            <a:pPr eaLnBrk="1" hangingPunct="1"/>
            <a:r>
              <a:rPr lang="en-US" sz="1800" dirty="0">
                <a:latin typeface="Arial" charset="0"/>
                <a:cs typeface="Arial" charset="0"/>
              </a:rPr>
              <a:t>Understand the role of native xml systems and the </a:t>
            </a:r>
            <a:r>
              <a:rPr lang="en-US" sz="1800" b="1" dirty="0">
                <a:latin typeface="Arial" charset="0"/>
                <a:cs typeface="Arial" charset="0"/>
              </a:rPr>
              <a:t>XQuery </a:t>
            </a:r>
            <a:r>
              <a:rPr lang="en-US" sz="1800" dirty="0">
                <a:latin typeface="Arial" charset="0"/>
                <a:cs typeface="Arial" charset="0"/>
              </a:rPr>
              <a:t>language</a:t>
            </a:r>
          </a:p>
          <a:p>
            <a:pPr eaLnBrk="1" hangingPunct="1"/>
            <a:r>
              <a:rPr lang="en-US" sz="1800" dirty="0">
                <a:latin typeface="Arial" charset="0"/>
                <a:cs typeface="Arial" charset="0"/>
              </a:rPr>
              <a:t>Access resource for creating a </a:t>
            </a:r>
            <a:r>
              <a:rPr lang="en-US" sz="1800" b="1" dirty="0">
                <a:latin typeface="Arial" charset="0"/>
                <a:cs typeface="Arial" charset="0"/>
              </a:rPr>
              <a:t>pilot metadata registry project</a:t>
            </a:r>
          </a:p>
          <a:p>
            <a:pPr eaLnBrk="1" hangingPunct="1"/>
            <a:endParaRPr lang="en-US" sz="1800" dirty="0">
              <a:latin typeface="Arial" charset="0"/>
              <a:cs typeface="Arial" charset="0"/>
            </a:endParaRPr>
          </a:p>
          <a:p>
            <a:pPr eaLnBrk="1" hangingPunct="1"/>
            <a:endParaRPr lang="en-US" sz="1800" dirty="0">
              <a:latin typeface="Arial" charset="0"/>
              <a:cs typeface="Arial" charset="0"/>
            </a:endParaRPr>
          </a:p>
          <a:p>
            <a:pPr eaLnBrk="1" hangingPunct="1"/>
            <a:endParaRPr lang="en-US" sz="1800" dirty="0">
              <a:latin typeface="Arial" charset="0"/>
              <a:cs typeface="Arial" charset="0"/>
            </a:endParaRPr>
          </a:p>
        </p:txBody>
      </p:sp>
      <p:sp>
        <p:nvSpPr>
          <p:cNvPr id="11268" name="Slide Number Placeholder 3"/>
          <p:cNvSpPr>
            <a:spLocks noGrp="1"/>
          </p:cNvSpPr>
          <p:nvPr>
            <p:ph type="sldNum" sz="quarter" idx="10"/>
          </p:nvPr>
        </p:nvSpPr>
        <p:spPr>
          <a:noFill/>
        </p:spPr>
        <p:txBody>
          <a:bodyPr/>
          <a:lstStyle/>
          <a:p>
            <a:fld id="{F25237ED-30E9-244A-A967-0FA42C2C4A31}" type="slidenum">
              <a:rPr lang="en-US"/>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D385D2A1-393E-457F-8FEE-6FF679BDE481}" type="slidenum">
              <a:rPr lang="en-US"/>
              <a:pPr/>
              <a:t>40</a:t>
            </a:fld>
            <a:endParaRPr lang="en-US"/>
          </a:p>
        </p:txBody>
      </p:sp>
      <p:sp>
        <p:nvSpPr>
          <p:cNvPr id="128002" name="Rectangle 2"/>
          <p:cNvSpPr>
            <a:spLocks noGrp="1" noChangeArrowheads="1"/>
          </p:cNvSpPr>
          <p:nvPr>
            <p:ph type="title"/>
          </p:nvPr>
        </p:nvSpPr>
        <p:spPr>
          <a:xfrm>
            <a:off x="457200" y="152400"/>
            <a:ext cx="8229600" cy="647700"/>
          </a:xfrm>
        </p:spPr>
        <p:txBody>
          <a:bodyPr/>
          <a:lstStyle/>
          <a:p>
            <a:r>
              <a:rPr lang="en-US" dirty="0"/>
              <a:t>SQL is similar to XQuery</a:t>
            </a:r>
          </a:p>
        </p:txBody>
      </p:sp>
      <p:graphicFrame>
        <p:nvGraphicFramePr>
          <p:cNvPr id="128038" name="Group 38"/>
          <p:cNvGraphicFramePr>
            <a:graphicFrameLocks noGrp="1"/>
          </p:cNvGraphicFramePr>
          <p:nvPr>
            <p:ph type="tbl" idx="1"/>
          </p:nvPr>
        </p:nvGraphicFramePr>
        <p:xfrm>
          <a:off x="304800" y="1066800"/>
          <a:ext cx="8496300" cy="3842385"/>
        </p:xfrm>
        <a:graphic>
          <a:graphicData uri="http://schemas.openxmlformats.org/drawingml/2006/table">
            <a:tbl>
              <a:tblPr/>
              <a:tblGrid>
                <a:gridCol w="2324100">
                  <a:extLst>
                    <a:ext uri="{9D8B030D-6E8A-4147-A177-3AD203B41FA5}">
                      <a16:colId xmlns:a16="http://schemas.microsoft.com/office/drawing/2014/main" val="20000"/>
                    </a:ext>
                  </a:extLst>
                </a:gridCol>
                <a:gridCol w="2857500">
                  <a:extLst>
                    <a:ext uri="{9D8B030D-6E8A-4147-A177-3AD203B41FA5}">
                      <a16:colId xmlns:a16="http://schemas.microsoft.com/office/drawing/2014/main" val="20001"/>
                    </a:ext>
                  </a:extLst>
                </a:gridCol>
                <a:gridCol w="3314700">
                  <a:extLst>
                    <a:ext uri="{9D8B030D-6E8A-4147-A177-3AD203B41FA5}">
                      <a16:colId xmlns:a16="http://schemas.microsoft.com/office/drawing/2014/main" val="20002"/>
                    </a:ext>
                  </a:extLst>
                </a:gridCol>
              </a:tblGrid>
              <a:tr h="904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cs typeface="Arial" charset="0"/>
                        </a:rPr>
                        <a:t>Function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a:ln>
                            <a:noFill/>
                          </a:ln>
                          <a:solidFill>
                            <a:schemeClr val="tx1"/>
                          </a:solidFill>
                          <a:effectLst/>
                          <a:latin typeface="Arial" charset="0"/>
                          <a:ea typeface="+mn-ea"/>
                          <a:cs typeface="Arial" charset="0"/>
                        </a:rPr>
                        <a:t>SQL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cs typeface="Arial" charset="0"/>
                        </a:rPr>
                        <a:t>XQuery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4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Selecting Distinct Values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Arial" charset="0"/>
                        </a:rPr>
                        <a:t>SELECT DISTINCE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distinct-values($doc)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4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Row Restriction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Arial" charset="0"/>
                        </a:rPr>
                        <a:t>WHERE COL=value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where $r/element=value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6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Sorting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Arial" charset="0"/>
                        </a:rPr>
                        <a:t>SELECT C1, C2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Arial" charset="0"/>
                        </a:rPr>
                        <a:t>FROM TABLE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Arial" charset="0"/>
                        </a:rPr>
                        <a:t>ORDER BY 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for $r in $doc/r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order by $r/element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6858000" y="6381750"/>
            <a:ext cx="2133600" cy="476250"/>
          </a:xfrm>
          <a:prstGeom prst="rect">
            <a:avLst/>
          </a:prstGeom>
        </p:spPr>
        <p:txBody>
          <a:bodyPr/>
          <a:lstStyle/>
          <a:p>
            <a:fld id="{B2CB8ADF-A83D-4924-9E32-E163B8F347D8}" type="slidenum">
              <a:rPr lang="en-US"/>
              <a:pPr/>
              <a:t>41</a:t>
            </a:fld>
            <a:endParaRPr lang="en-US"/>
          </a:p>
        </p:txBody>
      </p:sp>
      <p:sp>
        <p:nvSpPr>
          <p:cNvPr id="133122" name="Rectangle 2"/>
          <p:cNvSpPr>
            <a:spLocks noGrp="1" noChangeArrowheads="1"/>
          </p:cNvSpPr>
          <p:nvPr>
            <p:ph type="title"/>
          </p:nvPr>
        </p:nvSpPr>
        <p:spPr>
          <a:xfrm>
            <a:off x="685800" y="0"/>
            <a:ext cx="7772400" cy="990600"/>
          </a:xfrm>
        </p:spPr>
        <p:txBody>
          <a:bodyPr/>
          <a:lstStyle/>
          <a:p>
            <a:r>
              <a:rPr lang="en-US" dirty="0"/>
              <a:t>It is Easy to Create A Web Service</a:t>
            </a:r>
          </a:p>
        </p:txBody>
      </p:sp>
      <p:sp>
        <p:nvSpPr>
          <p:cNvPr id="133124" name="Rectangle 4"/>
          <p:cNvSpPr>
            <a:spLocks noGrp="1" noChangeArrowheads="1"/>
          </p:cNvSpPr>
          <p:nvPr>
            <p:ph type="body" sz="half" idx="1"/>
          </p:nvPr>
        </p:nvSpPr>
        <p:spPr/>
        <p:txBody>
          <a:bodyPr/>
          <a:lstStyle/>
          <a:p>
            <a:pPr>
              <a:lnSpc>
                <a:spcPct val="80000"/>
              </a:lnSpc>
              <a:buFontTx/>
              <a:buNone/>
            </a:pPr>
            <a:r>
              <a:rPr lang="en-US" sz="1600" b="1"/>
              <a:t>Java/JDBC/SQL</a:t>
            </a:r>
          </a:p>
          <a:p>
            <a:pPr>
              <a:lnSpc>
                <a:spcPct val="80000"/>
              </a:lnSpc>
              <a:buFontTx/>
              <a:buAutoNum type="arabicPeriod"/>
            </a:pPr>
            <a:r>
              <a:rPr lang="en-US" sz="1600"/>
              <a:t>Learn Java or find a Java Developer</a:t>
            </a:r>
          </a:p>
          <a:p>
            <a:pPr>
              <a:lnSpc>
                <a:spcPct val="80000"/>
              </a:lnSpc>
              <a:buFontTx/>
              <a:buAutoNum type="arabicPeriod"/>
            </a:pPr>
            <a:r>
              <a:rPr lang="en-US" sz="1600"/>
              <a:t>Install TomCat Web Server</a:t>
            </a:r>
          </a:p>
          <a:p>
            <a:pPr>
              <a:lnSpc>
                <a:spcPct val="80000"/>
              </a:lnSpc>
              <a:buFontTx/>
              <a:buAutoNum type="arabicPeriod"/>
            </a:pPr>
            <a:r>
              <a:rPr lang="en-US" sz="1600"/>
              <a:t>Install Java AXIS Web Server</a:t>
            </a:r>
          </a:p>
          <a:p>
            <a:pPr>
              <a:lnSpc>
                <a:spcPct val="80000"/>
              </a:lnSpc>
              <a:buFontTx/>
              <a:buAutoNum type="arabicPeriod"/>
            </a:pPr>
            <a:r>
              <a:rPr lang="en-US" sz="1600"/>
              <a:t>Write a JDBC program that sends SQL queries to a database</a:t>
            </a:r>
          </a:p>
          <a:p>
            <a:pPr>
              <a:lnSpc>
                <a:spcPct val="80000"/>
              </a:lnSpc>
              <a:buFontTx/>
              <a:buAutoNum type="arabicPeriod"/>
            </a:pPr>
            <a:r>
              <a:rPr lang="en-US" sz="1600"/>
              <a:t>Get the results back in Java Result Object structures</a:t>
            </a:r>
          </a:p>
          <a:p>
            <a:pPr>
              <a:lnSpc>
                <a:spcPct val="80000"/>
              </a:lnSpc>
              <a:buFontTx/>
              <a:buAutoNum type="arabicPeriod"/>
            </a:pPr>
            <a:r>
              <a:rPr lang="en-US" sz="1600"/>
              <a:t>Go through the Java Results Structues and use print statements to wrap XML tags around the strings in the result objects</a:t>
            </a:r>
          </a:p>
          <a:p>
            <a:pPr>
              <a:lnSpc>
                <a:spcPct val="80000"/>
              </a:lnSpc>
              <a:buFontTx/>
              <a:buAutoNum type="arabicPeriod"/>
            </a:pPr>
            <a:r>
              <a:rPr lang="en-US" sz="1600"/>
              <a:t>Rename your class files to .jws files</a:t>
            </a:r>
          </a:p>
          <a:p>
            <a:pPr>
              <a:lnSpc>
                <a:spcPct val="80000"/>
              </a:lnSpc>
              <a:buFontTx/>
              <a:buAutoNum type="arabicPeriod"/>
            </a:pPr>
            <a:r>
              <a:rPr lang="en-US" sz="1600"/>
              <a:t>Add the .jws files to the TomCat deploy folders</a:t>
            </a:r>
          </a:p>
          <a:p>
            <a:pPr>
              <a:lnSpc>
                <a:spcPct val="80000"/>
              </a:lnSpc>
              <a:buFontTx/>
              <a:buAutoNum type="arabicPeriod"/>
            </a:pPr>
            <a:r>
              <a:rPr lang="en-US" sz="1600"/>
              <a:t>The WSDL files will automatically be generated</a:t>
            </a:r>
          </a:p>
        </p:txBody>
      </p:sp>
      <p:sp>
        <p:nvSpPr>
          <p:cNvPr id="133125" name="Rectangle 5"/>
          <p:cNvSpPr>
            <a:spLocks noGrp="1" noChangeArrowheads="1"/>
          </p:cNvSpPr>
          <p:nvPr>
            <p:ph type="body" sz="half" idx="2"/>
          </p:nvPr>
        </p:nvSpPr>
        <p:spPr/>
        <p:txBody>
          <a:bodyPr/>
          <a:lstStyle/>
          <a:p>
            <a:pPr>
              <a:lnSpc>
                <a:spcPct val="80000"/>
              </a:lnSpc>
              <a:buFontTx/>
              <a:buNone/>
            </a:pPr>
            <a:r>
              <a:rPr lang="en-US" sz="1600"/>
              <a:t>All XQuerys </a:t>
            </a:r>
            <a:r>
              <a:rPr lang="en-US" sz="1600" b="1"/>
              <a:t>are</a:t>
            </a:r>
            <a:r>
              <a:rPr lang="en-US" sz="1600"/>
              <a:t> web services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4"/>
          <p:cNvSpPr>
            <a:spLocks noGrp="1"/>
          </p:cNvSpPr>
          <p:nvPr>
            <p:ph type="sldNum" sz="quarter" idx="4294967295"/>
          </p:nvPr>
        </p:nvSpPr>
        <p:spPr>
          <a:xfrm>
            <a:off x="8229600" y="6286500"/>
            <a:ext cx="762000" cy="476250"/>
          </a:xfrm>
          <a:prstGeom prst="rect">
            <a:avLst/>
          </a:prstGeom>
        </p:spPr>
        <p:txBody>
          <a:bodyPr/>
          <a:lstStyle/>
          <a:p>
            <a:pPr algn="r"/>
            <a:fld id="{485DEF1C-6C68-46DD-9A5E-165F6F6D42B7}" type="slidenum">
              <a:rPr lang="en-US" sz="1200"/>
              <a:pPr algn="r"/>
              <a:t>42</a:t>
            </a:fld>
            <a:endParaRPr lang="en-US" sz="1200" dirty="0"/>
          </a:p>
        </p:txBody>
      </p:sp>
      <p:sp>
        <p:nvSpPr>
          <p:cNvPr id="135170" name="Rectangle 2"/>
          <p:cNvSpPr>
            <a:spLocks noGrp="1" noChangeArrowheads="1"/>
          </p:cNvSpPr>
          <p:nvPr>
            <p:ph type="title"/>
          </p:nvPr>
        </p:nvSpPr>
        <p:spPr>
          <a:xfrm>
            <a:off x="685800" y="0"/>
            <a:ext cx="7772400" cy="990600"/>
          </a:xfrm>
        </p:spPr>
        <p:txBody>
          <a:bodyPr/>
          <a:lstStyle/>
          <a:p>
            <a:r>
              <a:rPr lang="en-US" dirty="0"/>
              <a:t>Insert/Select/Publish Comparison</a:t>
            </a:r>
          </a:p>
        </p:txBody>
      </p:sp>
      <p:sp>
        <p:nvSpPr>
          <p:cNvPr id="135172" name="Rectangle 4"/>
          <p:cNvSpPr>
            <a:spLocks noChangeArrowheads="1"/>
          </p:cNvSpPr>
          <p:nvPr/>
        </p:nvSpPr>
        <p:spPr bwMode="auto">
          <a:xfrm>
            <a:off x="533400" y="3200400"/>
            <a:ext cx="685800" cy="1752600"/>
          </a:xfrm>
          <a:prstGeom prst="rect">
            <a:avLst/>
          </a:prstGeom>
          <a:solidFill>
            <a:srgbClr val="FFCCFF"/>
          </a:solidFill>
          <a:ln w="19050">
            <a:solidFill>
              <a:schemeClr val="tx1"/>
            </a:solidFill>
            <a:miter lim="800000"/>
            <a:headEnd/>
            <a:tailEnd/>
          </a:ln>
          <a:effectLst/>
        </p:spPr>
        <p:txBody>
          <a:bodyPr anchor="ctr">
            <a:spAutoFit/>
          </a:bodyPr>
          <a:lstStyle/>
          <a:p>
            <a:endParaRPr lang="en-US" dirty="0"/>
          </a:p>
        </p:txBody>
      </p:sp>
      <p:sp>
        <p:nvSpPr>
          <p:cNvPr id="135173" name="Rectangle 5"/>
          <p:cNvSpPr>
            <a:spLocks noChangeArrowheads="1"/>
          </p:cNvSpPr>
          <p:nvPr/>
        </p:nvSpPr>
        <p:spPr bwMode="auto">
          <a:xfrm>
            <a:off x="1219200" y="4800600"/>
            <a:ext cx="685800" cy="152400"/>
          </a:xfrm>
          <a:prstGeom prst="rect">
            <a:avLst/>
          </a:prstGeom>
          <a:solidFill>
            <a:srgbClr val="99FF99"/>
          </a:solidFill>
          <a:ln w="19050">
            <a:solidFill>
              <a:schemeClr val="tx1"/>
            </a:solidFill>
            <a:miter lim="800000"/>
            <a:headEnd/>
            <a:tailEnd/>
          </a:ln>
          <a:effectLst/>
        </p:spPr>
        <p:txBody>
          <a:bodyPr anchor="ctr">
            <a:spAutoFit/>
          </a:bodyPr>
          <a:lstStyle/>
          <a:p>
            <a:endParaRPr lang="en-US"/>
          </a:p>
        </p:txBody>
      </p:sp>
      <p:sp>
        <p:nvSpPr>
          <p:cNvPr id="135174" name="Text Box 6"/>
          <p:cNvSpPr txBox="1">
            <a:spLocks noChangeArrowheads="1"/>
          </p:cNvSpPr>
          <p:nvPr/>
        </p:nvSpPr>
        <p:spPr bwMode="auto">
          <a:xfrm>
            <a:off x="800100" y="5029200"/>
            <a:ext cx="914400" cy="461665"/>
          </a:xfrm>
          <a:prstGeom prst="rect">
            <a:avLst/>
          </a:prstGeom>
          <a:noFill/>
          <a:ln w="57150">
            <a:noFill/>
            <a:miter lim="800000"/>
            <a:headEnd/>
            <a:tailEnd/>
          </a:ln>
          <a:effectLst/>
        </p:spPr>
        <p:txBody>
          <a:bodyPr wrap="square">
            <a:spAutoFit/>
          </a:bodyPr>
          <a:lstStyle/>
          <a:p>
            <a:r>
              <a:rPr lang="en-US" dirty="0"/>
              <a:t>Insert</a:t>
            </a:r>
          </a:p>
        </p:txBody>
      </p:sp>
      <p:sp>
        <p:nvSpPr>
          <p:cNvPr id="135175" name="Text Box 7"/>
          <p:cNvSpPr txBox="1">
            <a:spLocks noChangeArrowheads="1"/>
          </p:cNvSpPr>
          <p:nvPr/>
        </p:nvSpPr>
        <p:spPr bwMode="auto">
          <a:xfrm>
            <a:off x="2514600" y="5029200"/>
            <a:ext cx="914400" cy="461665"/>
          </a:xfrm>
          <a:prstGeom prst="rect">
            <a:avLst/>
          </a:prstGeom>
          <a:noFill/>
          <a:ln w="57150">
            <a:noFill/>
            <a:miter lim="800000"/>
            <a:headEnd/>
            <a:tailEnd/>
          </a:ln>
          <a:effectLst/>
        </p:spPr>
        <p:txBody>
          <a:bodyPr wrap="square">
            <a:spAutoFit/>
          </a:bodyPr>
          <a:lstStyle/>
          <a:p>
            <a:r>
              <a:rPr lang="en-US" dirty="0"/>
              <a:t>Query</a:t>
            </a:r>
          </a:p>
        </p:txBody>
      </p:sp>
      <p:sp>
        <p:nvSpPr>
          <p:cNvPr id="135176" name="Rectangle 8"/>
          <p:cNvSpPr>
            <a:spLocks noChangeArrowheads="1"/>
          </p:cNvSpPr>
          <p:nvPr/>
        </p:nvSpPr>
        <p:spPr bwMode="auto">
          <a:xfrm>
            <a:off x="2362200" y="4724400"/>
            <a:ext cx="685800" cy="228600"/>
          </a:xfrm>
          <a:prstGeom prst="rect">
            <a:avLst/>
          </a:prstGeom>
          <a:solidFill>
            <a:srgbClr val="FFCCFF"/>
          </a:solidFill>
          <a:ln w="19050">
            <a:solidFill>
              <a:schemeClr val="tx1"/>
            </a:solidFill>
            <a:miter lim="800000"/>
            <a:headEnd/>
            <a:tailEnd/>
          </a:ln>
          <a:effectLst/>
        </p:spPr>
        <p:txBody>
          <a:bodyPr anchor="ctr">
            <a:spAutoFit/>
          </a:bodyPr>
          <a:lstStyle/>
          <a:p>
            <a:endParaRPr lang="en-US"/>
          </a:p>
        </p:txBody>
      </p:sp>
      <p:sp>
        <p:nvSpPr>
          <p:cNvPr id="135177" name="Rectangle 9"/>
          <p:cNvSpPr>
            <a:spLocks noChangeArrowheads="1"/>
          </p:cNvSpPr>
          <p:nvPr/>
        </p:nvSpPr>
        <p:spPr bwMode="auto">
          <a:xfrm>
            <a:off x="3048000" y="4724400"/>
            <a:ext cx="685800" cy="228600"/>
          </a:xfrm>
          <a:prstGeom prst="rect">
            <a:avLst/>
          </a:prstGeom>
          <a:solidFill>
            <a:srgbClr val="99FF99"/>
          </a:solidFill>
          <a:ln w="19050">
            <a:solidFill>
              <a:schemeClr val="tx1"/>
            </a:solidFill>
            <a:miter lim="800000"/>
            <a:headEnd/>
            <a:tailEnd/>
          </a:ln>
          <a:effectLst/>
        </p:spPr>
        <p:txBody>
          <a:bodyPr anchor="ctr">
            <a:spAutoFit/>
          </a:bodyPr>
          <a:lstStyle/>
          <a:p>
            <a:endParaRPr lang="en-US"/>
          </a:p>
        </p:txBody>
      </p:sp>
      <p:sp>
        <p:nvSpPr>
          <p:cNvPr id="135178" name="Rectangle 10"/>
          <p:cNvSpPr>
            <a:spLocks noChangeArrowheads="1"/>
          </p:cNvSpPr>
          <p:nvPr/>
        </p:nvSpPr>
        <p:spPr bwMode="auto">
          <a:xfrm>
            <a:off x="4038600" y="2514600"/>
            <a:ext cx="685800" cy="2438400"/>
          </a:xfrm>
          <a:prstGeom prst="rect">
            <a:avLst/>
          </a:prstGeom>
          <a:solidFill>
            <a:srgbClr val="FFCCFF"/>
          </a:solidFill>
          <a:ln w="19050">
            <a:solidFill>
              <a:schemeClr val="tx1"/>
            </a:solidFill>
            <a:miter lim="800000"/>
            <a:headEnd/>
            <a:tailEnd/>
          </a:ln>
          <a:effectLst/>
        </p:spPr>
        <p:txBody>
          <a:bodyPr anchor="ctr">
            <a:spAutoFit/>
          </a:bodyPr>
          <a:lstStyle/>
          <a:p>
            <a:endParaRPr lang="en-US"/>
          </a:p>
        </p:txBody>
      </p:sp>
      <p:sp>
        <p:nvSpPr>
          <p:cNvPr id="135179" name="Rectangle 11"/>
          <p:cNvSpPr>
            <a:spLocks noChangeArrowheads="1"/>
          </p:cNvSpPr>
          <p:nvPr/>
        </p:nvSpPr>
        <p:spPr bwMode="auto">
          <a:xfrm>
            <a:off x="4724400" y="4876800"/>
            <a:ext cx="685800" cy="76200"/>
          </a:xfrm>
          <a:prstGeom prst="rect">
            <a:avLst/>
          </a:prstGeom>
          <a:solidFill>
            <a:srgbClr val="99FF99"/>
          </a:solidFill>
          <a:ln w="19050">
            <a:solidFill>
              <a:schemeClr val="tx1"/>
            </a:solidFill>
            <a:miter lim="800000"/>
            <a:headEnd/>
            <a:tailEnd/>
          </a:ln>
          <a:effectLst/>
        </p:spPr>
        <p:txBody>
          <a:bodyPr anchor="ctr">
            <a:spAutoFit/>
          </a:bodyPr>
          <a:lstStyle/>
          <a:p>
            <a:endParaRPr lang="en-US"/>
          </a:p>
        </p:txBody>
      </p:sp>
      <p:sp>
        <p:nvSpPr>
          <p:cNvPr id="135180" name="Text Box 12"/>
          <p:cNvSpPr txBox="1">
            <a:spLocks noChangeArrowheads="1"/>
          </p:cNvSpPr>
          <p:nvPr/>
        </p:nvSpPr>
        <p:spPr bwMode="auto">
          <a:xfrm>
            <a:off x="4114800" y="5105400"/>
            <a:ext cx="1171575" cy="336550"/>
          </a:xfrm>
          <a:prstGeom prst="rect">
            <a:avLst/>
          </a:prstGeom>
          <a:noFill/>
          <a:ln w="57150">
            <a:noFill/>
            <a:miter lim="800000"/>
            <a:headEnd/>
            <a:tailEnd/>
          </a:ln>
          <a:effectLst/>
        </p:spPr>
        <p:txBody>
          <a:bodyPr wrap="none">
            <a:spAutoFit/>
          </a:bodyPr>
          <a:lstStyle/>
          <a:p>
            <a:r>
              <a:rPr lang="en-US"/>
              <a:t>Web Service</a:t>
            </a:r>
          </a:p>
        </p:txBody>
      </p:sp>
      <p:sp>
        <p:nvSpPr>
          <p:cNvPr id="135181" name="Text Box 13"/>
          <p:cNvSpPr txBox="1">
            <a:spLocks noChangeArrowheads="1"/>
          </p:cNvSpPr>
          <p:nvPr/>
        </p:nvSpPr>
        <p:spPr bwMode="auto">
          <a:xfrm>
            <a:off x="478081" y="2743200"/>
            <a:ext cx="737702" cy="461665"/>
          </a:xfrm>
          <a:prstGeom prst="rect">
            <a:avLst/>
          </a:prstGeom>
          <a:noFill/>
          <a:ln w="57150">
            <a:noFill/>
            <a:miter lim="800000"/>
            <a:headEnd/>
            <a:tailEnd/>
          </a:ln>
          <a:effectLst/>
        </p:spPr>
        <p:txBody>
          <a:bodyPr wrap="none">
            <a:spAutoFit/>
          </a:bodyPr>
          <a:lstStyle/>
          <a:p>
            <a:pPr algn="ctr"/>
            <a:r>
              <a:rPr lang="en-US" dirty="0">
                <a:latin typeface="Courier New" pitchFamily="49" charset="0"/>
              </a:rPr>
              <a:t>SQL</a:t>
            </a:r>
          </a:p>
        </p:txBody>
      </p:sp>
      <p:sp>
        <p:nvSpPr>
          <p:cNvPr id="135182" name="Text Box 14"/>
          <p:cNvSpPr txBox="1">
            <a:spLocks noChangeArrowheads="1"/>
          </p:cNvSpPr>
          <p:nvPr/>
        </p:nvSpPr>
        <p:spPr bwMode="auto">
          <a:xfrm>
            <a:off x="1219200" y="4495800"/>
            <a:ext cx="701675" cy="304800"/>
          </a:xfrm>
          <a:prstGeom prst="rect">
            <a:avLst/>
          </a:prstGeom>
          <a:noFill/>
          <a:ln w="57150">
            <a:noFill/>
            <a:miter lim="800000"/>
            <a:headEnd/>
            <a:tailEnd/>
          </a:ln>
          <a:effectLst/>
        </p:spPr>
        <p:txBody>
          <a:bodyPr wrap="none">
            <a:spAutoFit/>
          </a:bodyPr>
          <a:lstStyle/>
          <a:p>
            <a:r>
              <a:rPr lang="en-US" sz="1400"/>
              <a:t>XQuery</a:t>
            </a:r>
          </a:p>
        </p:txBody>
      </p:sp>
      <p:sp>
        <p:nvSpPr>
          <p:cNvPr id="135183" name="Text Box 15"/>
          <p:cNvSpPr txBox="1">
            <a:spLocks noChangeArrowheads="1"/>
          </p:cNvSpPr>
          <p:nvPr/>
        </p:nvSpPr>
        <p:spPr bwMode="auto">
          <a:xfrm>
            <a:off x="2306881" y="4229100"/>
            <a:ext cx="737702" cy="461665"/>
          </a:xfrm>
          <a:prstGeom prst="rect">
            <a:avLst/>
          </a:prstGeom>
          <a:noFill/>
          <a:ln w="57150">
            <a:noFill/>
            <a:miter lim="800000"/>
            <a:headEnd/>
            <a:tailEnd/>
          </a:ln>
          <a:effectLst/>
        </p:spPr>
        <p:txBody>
          <a:bodyPr wrap="none">
            <a:spAutoFit/>
          </a:bodyPr>
          <a:lstStyle/>
          <a:p>
            <a:pPr algn="ctr"/>
            <a:r>
              <a:rPr lang="en-US" dirty="0">
                <a:latin typeface="Courier New" pitchFamily="49" charset="0"/>
              </a:rPr>
              <a:t>SQL</a:t>
            </a:r>
          </a:p>
        </p:txBody>
      </p:sp>
      <p:sp>
        <p:nvSpPr>
          <p:cNvPr id="135184" name="Text Box 16"/>
          <p:cNvSpPr txBox="1">
            <a:spLocks noChangeArrowheads="1"/>
          </p:cNvSpPr>
          <p:nvPr/>
        </p:nvSpPr>
        <p:spPr bwMode="auto">
          <a:xfrm>
            <a:off x="3048000" y="4419600"/>
            <a:ext cx="701675" cy="304800"/>
          </a:xfrm>
          <a:prstGeom prst="rect">
            <a:avLst/>
          </a:prstGeom>
          <a:noFill/>
          <a:ln w="57150">
            <a:noFill/>
            <a:miter lim="800000"/>
            <a:headEnd/>
            <a:tailEnd/>
          </a:ln>
          <a:effectLst/>
        </p:spPr>
        <p:txBody>
          <a:bodyPr wrap="none">
            <a:spAutoFit/>
          </a:bodyPr>
          <a:lstStyle/>
          <a:p>
            <a:r>
              <a:rPr lang="en-US" sz="1400"/>
              <a:t>XQuery</a:t>
            </a:r>
          </a:p>
        </p:txBody>
      </p:sp>
      <p:sp>
        <p:nvSpPr>
          <p:cNvPr id="135185" name="Text Box 17"/>
          <p:cNvSpPr txBox="1">
            <a:spLocks noChangeArrowheads="1"/>
          </p:cNvSpPr>
          <p:nvPr/>
        </p:nvSpPr>
        <p:spPr bwMode="auto">
          <a:xfrm>
            <a:off x="4038600" y="3298825"/>
            <a:ext cx="624273" cy="830997"/>
          </a:xfrm>
          <a:prstGeom prst="rect">
            <a:avLst/>
          </a:prstGeom>
          <a:noFill/>
          <a:ln w="57150">
            <a:noFill/>
            <a:miter lim="800000"/>
            <a:headEnd/>
            <a:tailEnd/>
          </a:ln>
          <a:effectLst/>
        </p:spPr>
        <p:txBody>
          <a:bodyPr wrap="none">
            <a:spAutoFit/>
          </a:bodyPr>
          <a:lstStyle/>
          <a:p>
            <a:r>
              <a:rPr lang="en-US" sz="1200" dirty="0">
                <a:latin typeface="+mj-lt"/>
              </a:rPr>
              <a:t>Java</a:t>
            </a:r>
          </a:p>
          <a:p>
            <a:r>
              <a:rPr lang="en-US" sz="1200" dirty="0">
                <a:latin typeface="+mj-lt"/>
              </a:rPr>
              <a:t>Tomcat</a:t>
            </a:r>
          </a:p>
          <a:p>
            <a:r>
              <a:rPr lang="en-US" sz="1200" dirty="0">
                <a:latin typeface="+mj-lt"/>
              </a:rPr>
              <a:t>AXIS</a:t>
            </a:r>
          </a:p>
          <a:p>
            <a:r>
              <a:rPr lang="en-US" sz="1200" dirty="0">
                <a:latin typeface="+mj-lt"/>
              </a:rPr>
              <a:t>JDBC</a:t>
            </a:r>
          </a:p>
        </p:txBody>
      </p:sp>
      <p:sp>
        <p:nvSpPr>
          <p:cNvPr id="135186" name="Text Box 18"/>
          <p:cNvSpPr txBox="1">
            <a:spLocks noChangeArrowheads="1"/>
          </p:cNvSpPr>
          <p:nvPr/>
        </p:nvSpPr>
        <p:spPr bwMode="auto">
          <a:xfrm>
            <a:off x="6324600" y="6172200"/>
            <a:ext cx="1071563" cy="336550"/>
          </a:xfrm>
          <a:prstGeom prst="rect">
            <a:avLst/>
          </a:prstGeom>
          <a:noFill/>
          <a:ln w="57150">
            <a:noFill/>
            <a:miter lim="800000"/>
            <a:headEnd/>
            <a:tailEnd/>
          </a:ln>
          <a:effectLst/>
        </p:spPr>
        <p:txBody>
          <a:bodyPr wrap="none">
            <a:spAutoFit/>
          </a:bodyPr>
          <a:lstStyle/>
          <a:p>
            <a:r>
              <a:rPr lang="en-US"/>
              <a:t>Total Effort</a:t>
            </a:r>
          </a:p>
        </p:txBody>
      </p:sp>
      <p:sp>
        <p:nvSpPr>
          <p:cNvPr id="135187" name="Rectangle 19"/>
          <p:cNvSpPr>
            <a:spLocks noChangeArrowheads="1"/>
          </p:cNvSpPr>
          <p:nvPr/>
        </p:nvSpPr>
        <p:spPr bwMode="auto">
          <a:xfrm>
            <a:off x="6172200" y="4267200"/>
            <a:ext cx="685800" cy="1752600"/>
          </a:xfrm>
          <a:prstGeom prst="rect">
            <a:avLst/>
          </a:prstGeom>
          <a:solidFill>
            <a:srgbClr val="FFCCFF"/>
          </a:solidFill>
          <a:ln w="19050">
            <a:solidFill>
              <a:schemeClr val="tx1"/>
            </a:solidFill>
            <a:miter lim="800000"/>
            <a:headEnd/>
            <a:tailEnd/>
          </a:ln>
          <a:effectLst/>
        </p:spPr>
        <p:txBody>
          <a:bodyPr anchor="ctr">
            <a:spAutoFit/>
          </a:bodyPr>
          <a:lstStyle/>
          <a:p>
            <a:endParaRPr lang="en-US"/>
          </a:p>
        </p:txBody>
      </p:sp>
      <p:sp>
        <p:nvSpPr>
          <p:cNvPr id="135188" name="Rectangle 20"/>
          <p:cNvSpPr>
            <a:spLocks noChangeArrowheads="1"/>
          </p:cNvSpPr>
          <p:nvPr/>
        </p:nvSpPr>
        <p:spPr bwMode="auto">
          <a:xfrm>
            <a:off x="6172200" y="4038600"/>
            <a:ext cx="685800" cy="228600"/>
          </a:xfrm>
          <a:prstGeom prst="rect">
            <a:avLst/>
          </a:prstGeom>
          <a:solidFill>
            <a:srgbClr val="FFCCFF"/>
          </a:solidFill>
          <a:ln w="19050">
            <a:solidFill>
              <a:schemeClr val="tx1"/>
            </a:solidFill>
            <a:miter lim="800000"/>
            <a:headEnd/>
            <a:tailEnd/>
          </a:ln>
          <a:effectLst/>
        </p:spPr>
        <p:txBody>
          <a:bodyPr anchor="ctr">
            <a:spAutoFit/>
          </a:bodyPr>
          <a:lstStyle/>
          <a:p>
            <a:endParaRPr lang="en-US"/>
          </a:p>
        </p:txBody>
      </p:sp>
      <p:sp>
        <p:nvSpPr>
          <p:cNvPr id="135189" name="Text Box 21"/>
          <p:cNvSpPr txBox="1">
            <a:spLocks noChangeArrowheads="1"/>
          </p:cNvSpPr>
          <p:nvPr/>
        </p:nvSpPr>
        <p:spPr bwMode="auto">
          <a:xfrm>
            <a:off x="4724400" y="4572000"/>
            <a:ext cx="701675" cy="304800"/>
          </a:xfrm>
          <a:prstGeom prst="rect">
            <a:avLst/>
          </a:prstGeom>
          <a:noFill/>
          <a:ln w="57150">
            <a:noFill/>
            <a:miter lim="800000"/>
            <a:headEnd/>
            <a:tailEnd/>
          </a:ln>
          <a:effectLst/>
        </p:spPr>
        <p:txBody>
          <a:bodyPr wrap="none">
            <a:spAutoFit/>
          </a:bodyPr>
          <a:lstStyle/>
          <a:p>
            <a:r>
              <a:rPr lang="en-US" sz="1400"/>
              <a:t>XQuery</a:t>
            </a:r>
          </a:p>
        </p:txBody>
      </p:sp>
      <p:sp>
        <p:nvSpPr>
          <p:cNvPr id="135190" name="Rectangle 22"/>
          <p:cNvSpPr>
            <a:spLocks noChangeArrowheads="1"/>
          </p:cNvSpPr>
          <p:nvPr/>
        </p:nvSpPr>
        <p:spPr bwMode="auto">
          <a:xfrm>
            <a:off x="6172200" y="1600200"/>
            <a:ext cx="685800" cy="2438400"/>
          </a:xfrm>
          <a:prstGeom prst="rect">
            <a:avLst/>
          </a:prstGeom>
          <a:solidFill>
            <a:srgbClr val="FFCCFF"/>
          </a:solidFill>
          <a:ln w="19050">
            <a:solidFill>
              <a:schemeClr val="tx1"/>
            </a:solidFill>
            <a:miter lim="800000"/>
            <a:headEnd/>
            <a:tailEnd/>
          </a:ln>
          <a:effectLst/>
        </p:spPr>
        <p:txBody>
          <a:bodyPr anchor="ctr">
            <a:spAutoFit/>
          </a:bodyPr>
          <a:lstStyle/>
          <a:p>
            <a:endParaRPr lang="en-US"/>
          </a:p>
        </p:txBody>
      </p:sp>
      <p:sp>
        <p:nvSpPr>
          <p:cNvPr id="135193" name="Rectangle 25"/>
          <p:cNvSpPr>
            <a:spLocks noChangeArrowheads="1"/>
          </p:cNvSpPr>
          <p:nvPr/>
        </p:nvSpPr>
        <p:spPr bwMode="auto">
          <a:xfrm>
            <a:off x="6858000" y="5867400"/>
            <a:ext cx="685800" cy="152400"/>
          </a:xfrm>
          <a:prstGeom prst="rect">
            <a:avLst/>
          </a:prstGeom>
          <a:solidFill>
            <a:srgbClr val="99FF99"/>
          </a:solidFill>
          <a:ln w="19050">
            <a:solidFill>
              <a:schemeClr val="tx1"/>
            </a:solidFill>
            <a:miter lim="800000"/>
            <a:headEnd/>
            <a:tailEnd/>
          </a:ln>
          <a:effectLst/>
        </p:spPr>
        <p:txBody>
          <a:bodyPr anchor="ctr">
            <a:spAutoFit/>
          </a:bodyPr>
          <a:lstStyle/>
          <a:p>
            <a:endParaRPr lang="en-US"/>
          </a:p>
        </p:txBody>
      </p:sp>
      <p:sp>
        <p:nvSpPr>
          <p:cNvPr id="135194" name="Rectangle 26"/>
          <p:cNvSpPr>
            <a:spLocks noChangeArrowheads="1"/>
          </p:cNvSpPr>
          <p:nvPr/>
        </p:nvSpPr>
        <p:spPr bwMode="auto">
          <a:xfrm>
            <a:off x="6858000" y="5638800"/>
            <a:ext cx="685800" cy="228600"/>
          </a:xfrm>
          <a:prstGeom prst="rect">
            <a:avLst/>
          </a:prstGeom>
          <a:solidFill>
            <a:srgbClr val="99FF99"/>
          </a:solidFill>
          <a:ln w="19050">
            <a:solidFill>
              <a:schemeClr val="tx1"/>
            </a:solidFill>
            <a:miter lim="800000"/>
            <a:headEnd/>
            <a:tailEnd/>
          </a:ln>
          <a:effectLst/>
        </p:spPr>
        <p:txBody>
          <a:bodyPr anchor="ctr">
            <a:spAutoFit/>
          </a:bodyPr>
          <a:lstStyle/>
          <a:p>
            <a:endParaRPr lang="en-US"/>
          </a:p>
        </p:txBody>
      </p:sp>
      <p:sp>
        <p:nvSpPr>
          <p:cNvPr id="135195" name="Rectangle 27"/>
          <p:cNvSpPr>
            <a:spLocks noChangeArrowheads="1"/>
          </p:cNvSpPr>
          <p:nvPr/>
        </p:nvSpPr>
        <p:spPr bwMode="auto">
          <a:xfrm>
            <a:off x="6858000" y="5562600"/>
            <a:ext cx="685800" cy="76200"/>
          </a:xfrm>
          <a:prstGeom prst="rect">
            <a:avLst/>
          </a:prstGeom>
          <a:solidFill>
            <a:srgbClr val="99FF99"/>
          </a:solidFill>
          <a:ln w="19050">
            <a:solidFill>
              <a:schemeClr val="tx1"/>
            </a:solidFill>
            <a:miter lim="800000"/>
            <a:headEnd/>
            <a:tailEnd/>
          </a:ln>
          <a:effectLst/>
        </p:spPr>
        <p:txBody>
          <a:bodyPr anchor="ctr">
            <a:spAutoFit/>
          </a:bodyPr>
          <a:lstStyle/>
          <a:p>
            <a:endParaRPr lang="en-US"/>
          </a:p>
        </p:txBody>
      </p:sp>
      <p:sp>
        <p:nvSpPr>
          <p:cNvPr id="26" name="TextBox 25"/>
          <p:cNvSpPr txBox="1"/>
          <p:nvPr/>
        </p:nvSpPr>
        <p:spPr>
          <a:xfrm>
            <a:off x="504825" y="3429000"/>
            <a:ext cx="745717" cy="646331"/>
          </a:xfrm>
          <a:prstGeom prst="rect">
            <a:avLst/>
          </a:prstGeom>
          <a:noFill/>
        </p:spPr>
        <p:txBody>
          <a:bodyPr wrap="none" rtlCol="0">
            <a:spAutoFit/>
          </a:bodyPr>
          <a:lstStyle/>
          <a:p>
            <a:r>
              <a:rPr lang="en-US" sz="1200" dirty="0"/>
              <a:t>logical</a:t>
            </a:r>
          </a:p>
          <a:p>
            <a:r>
              <a:rPr lang="en-US" sz="1200" dirty="0"/>
              <a:t>data</a:t>
            </a:r>
          </a:p>
          <a:p>
            <a:r>
              <a:rPr lang="en-US" sz="1200" dirty="0"/>
              <a:t>modeling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3"/>
          <p:cNvSpPr>
            <a:spLocks noGrp="1"/>
          </p:cNvSpPr>
          <p:nvPr>
            <p:ph type="dt" sz="half" idx="10"/>
          </p:nvPr>
        </p:nvSpPr>
        <p:spPr/>
        <p:txBody>
          <a:bodyPr/>
          <a:lstStyle/>
          <a:p>
            <a:r>
              <a:rPr lang="en-US"/>
              <a:t> </a:t>
            </a:r>
          </a:p>
        </p:txBody>
      </p:sp>
      <p:sp>
        <p:nvSpPr>
          <p:cNvPr id="49" name="Footer Placeholder 4"/>
          <p:cNvSpPr>
            <a:spLocks noGrp="1"/>
          </p:cNvSpPr>
          <p:nvPr>
            <p:ph type="ftr" sz="quarter" idx="11"/>
          </p:nvPr>
        </p:nvSpPr>
        <p:spPr/>
        <p:txBody>
          <a:bodyPr/>
          <a:lstStyle/>
          <a:p>
            <a:r>
              <a:rPr lang="en-US"/>
              <a:t>Copyright 2008 Dan McCreary &amp; Associates</a:t>
            </a:r>
          </a:p>
        </p:txBody>
      </p:sp>
      <p:sp>
        <p:nvSpPr>
          <p:cNvPr id="50" name="Slide Number Placeholder 5"/>
          <p:cNvSpPr>
            <a:spLocks noGrp="1"/>
          </p:cNvSpPr>
          <p:nvPr>
            <p:ph type="sldNum" sz="quarter" idx="12"/>
          </p:nvPr>
        </p:nvSpPr>
        <p:spPr/>
        <p:txBody>
          <a:bodyPr/>
          <a:lstStyle/>
          <a:p>
            <a:fld id="{CDB35472-6796-4946-898A-24511C3DA732}" type="slidenum">
              <a:rPr lang="en-US" sz="1200"/>
              <a:pPr/>
              <a:t>43</a:t>
            </a:fld>
            <a:endParaRPr lang="en-US" sz="1200" dirty="0"/>
          </a:p>
        </p:txBody>
      </p:sp>
      <p:sp>
        <p:nvSpPr>
          <p:cNvPr id="89090" name="Rectangle 2"/>
          <p:cNvSpPr>
            <a:spLocks noGrp="1" noChangeArrowheads="1"/>
          </p:cNvSpPr>
          <p:nvPr>
            <p:ph type="title"/>
          </p:nvPr>
        </p:nvSpPr>
        <p:spPr>
          <a:xfrm>
            <a:off x="457200" y="114300"/>
            <a:ext cx="8229600" cy="800100"/>
          </a:xfrm>
        </p:spPr>
        <p:txBody>
          <a:bodyPr/>
          <a:lstStyle/>
          <a:p>
            <a:r>
              <a:rPr lang="en-US" dirty="0"/>
              <a:t>High Level Comparison</a:t>
            </a:r>
          </a:p>
        </p:txBody>
      </p:sp>
      <p:graphicFrame>
        <p:nvGraphicFramePr>
          <p:cNvPr id="89091" name="Group 3"/>
          <p:cNvGraphicFramePr>
            <a:graphicFrameLocks noGrp="1"/>
          </p:cNvGraphicFramePr>
          <p:nvPr>
            <p:ph type="tbl" idx="1"/>
          </p:nvPr>
        </p:nvGraphicFramePr>
        <p:xfrm>
          <a:off x="304800" y="1676400"/>
          <a:ext cx="8458200" cy="2474913"/>
        </p:xfrm>
        <a:graphic>
          <a:graphicData uri="http://schemas.openxmlformats.org/drawingml/2006/table">
            <a:tbl>
              <a:tblPr/>
              <a:tblGrid>
                <a:gridCol w="4114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SQL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XSLT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XQuery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Query tabular 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00"/>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00"/>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00"/>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Query hierarchical 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00"/>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00"/>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2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Easy for people to learn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00"/>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B000"/>
                          </a:solidFill>
                          <a:effectLst/>
                          <a:latin typeface="Times New Roman" pitchFamily="18"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9118" name="Text Box 30"/>
          <p:cNvSpPr txBox="1">
            <a:spLocks noChangeArrowheads="1"/>
          </p:cNvSpPr>
          <p:nvPr/>
        </p:nvSpPr>
        <p:spPr bwMode="auto">
          <a:xfrm>
            <a:off x="1143000" y="5867400"/>
            <a:ext cx="7494588" cy="366713"/>
          </a:xfrm>
          <a:prstGeom prst="rect">
            <a:avLst/>
          </a:prstGeom>
          <a:noFill/>
          <a:ln w="9525">
            <a:noFill/>
            <a:miter lim="800000"/>
            <a:headEnd/>
            <a:tailEnd/>
          </a:ln>
          <a:effectLst/>
        </p:spPr>
        <p:txBody>
          <a:bodyPr wrap="none">
            <a:spAutoFit/>
          </a:bodyPr>
          <a:lstStyle/>
          <a:p>
            <a:pPr algn="l"/>
            <a:r>
              <a:rPr lang="en-US" sz="1800" b="0"/>
              <a:t>XQuery can be as easy to learn as SQL but also works with hierarchical data structures.</a:t>
            </a:r>
          </a:p>
        </p:txBody>
      </p:sp>
      <p:sp>
        <p:nvSpPr>
          <p:cNvPr id="89119" name="Text Box 31"/>
          <p:cNvSpPr txBox="1">
            <a:spLocks noChangeArrowheads="1"/>
          </p:cNvSpPr>
          <p:nvPr/>
        </p:nvSpPr>
        <p:spPr bwMode="auto">
          <a:xfrm>
            <a:off x="7162800" y="4343400"/>
            <a:ext cx="1236663" cy="366713"/>
          </a:xfrm>
          <a:prstGeom prst="rect">
            <a:avLst/>
          </a:prstGeom>
          <a:noFill/>
          <a:ln w="9525">
            <a:noFill/>
            <a:miter lim="800000"/>
            <a:headEnd/>
            <a:tailEnd/>
          </a:ln>
          <a:effectLst/>
        </p:spPr>
        <p:txBody>
          <a:bodyPr wrap="none">
            <a:spAutoFit/>
          </a:bodyPr>
          <a:lstStyle/>
          <a:p>
            <a:pPr algn="l"/>
            <a:r>
              <a:rPr lang="en-US" sz="1800"/>
              <a:t>The winner!</a:t>
            </a:r>
          </a:p>
        </p:txBody>
      </p:sp>
      <p:grpSp>
        <p:nvGrpSpPr>
          <p:cNvPr id="2" name="Group 32"/>
          <p:cNvGrpSpPr>
            <a:grpSpLocks/>
          </p:cNvGrpSpPr>
          <p:nvPr/>
        </p:nvGrpSpPr>
        <p:grpSpPr bwMode="auto">
          <a:xfrm>
            <a:off x="7200900" y="4686300"/>
            <a:ext cx="1228725" cy="876300"/>
            <a:chOff x="5073" y="3138"/>
            <a:chExt cx="462" cy="391"/>
          </a:xfrm>
        </p:grpSpPr>
        <p:sp>
          <p:nvSpPr>
            <p:cNvPr id="89121" name="Freeform 33"/>
            <p:cNvSpPr>
              <a:spLocks/>
            </p:cNvSpPr>
            <p:nvPr/>
          </p:nvSpPr>
          <p:spPr bwMode="auto">
            <a:xfrm>
              <a:off x="5134" y="3159"/>
              <a:ext cx="401" cy="370"/>
            </a:xfrm>
            <a:custGeom>
              <a:avLst/>
              <a:gdLst/>
              <a:ahLst/>
              <a:cxnLst>
                <a:cxn ang="0">
                  <a:pos x="790" y="344"/>
                </a:cxn>
                <a:cxn ang="0">
                  <a:pos x="244" y="0"/>
                </a:cxn>
                <a:cxn ang="0">
                  <a:pos x="0" y="386"/>
                </a:cxn>
                <a:cxn ang="0">
                  <a:pos x="559" y="739"/>
                </a:cxn>
                <a:cxn ang="0">
                  <a:pos x="803" y="352"/>
                </a:cxn>
                <a:cxn ang="0">
                  <a:pos x="790" y="344"/>
                </a:cxn>
              </a:cxnLst>
              <a:rect l="0" t="0" r="r" b="b"/>
              <a:pathLst>
                <a:path w="803" h="739">
                  <a:moveTo>
                    <a:pt x="790" y="344"/>
                  </a:moveTo>
                  <a:lnTo>
                    <a:pt x="244" y="0"/>
                  </a:lnTo>
                  <a:lnTo>
                    <a:pt x="0" y="386"/>
                  </a:lnTo>
                  <a:lnTo>
                    <a:pt x="559" y="739"/>
                  </a:lnTo>
                  <a:lnTo>
                    <a:pt x="803" y="352"/>
                  </a:lnTo>
                  <a:lnTo>
                    <a:pt x="790" y="344"/>
                  </a:lnTo>
                  <a:close/>
                </a:path>
              </a:pathLst>
            </a:custGeom>
            <a:solidFill>
              <a:srgbClr val="000000"/>
            </a:solidFill>
            <a:ln w="9525">
              <a:noFill/>
              <a:round/>
              <a:headEnd/>
              <a:tailEnd/>
            </a:ln>
          </p:spPr>
          <p:txBody>
            <a:bodyPr/>
            <a:lstStyle/>
            <a:p>
              <a:endParaRPr lang="en-US"/>
            </a:p>
          </p:txBody>
        </p:sp>
        <p:sp>
          <p:nvSpPr>
            <p:cNvPr id="89122" name="Freeform 34"/>
            <p:cNvSpPr>
              <a:spLocks/>
            </p:cNvSpPr>
            <p:nvPr/>
          </p:nvSpPr>
          <p:spPr bwMode="auto">
            <a:xfrm>
              <a:off x="5154" y="3180"/>
              <a:ext cx="360" cy="327"/>
            </a:xfrm>
            <a:custGeom>
              <a:avLst/>
              <a:gdLst/>
              <a:ahLst/>
              <a:cxnLst>
                <a:cxn ang="0">
                  <a:pos x="714" y="326"/>
                </a:cxn>
                <a:cxn ang="0">
                  <a:pos x="696" y="357"/>
                </a:cxn>
                <a:cxn ang="0">
                  <a:pos x="667" y="402"/>
                </a:cxn>
                <a:cxn ang="0">
                  <a:pos x="631" y="457"/>
                </a:cxn>
                <a:cxn ang="0">
                  <a:pos x="595" y="516"/>
                </a:cxn>
                <a:cxn ang="0">
                  <a:pos x="560" y="571"/>
                </a:cxn>
                <a:cxn ang="0">
                  <a:pos x="531" y="616"/>
                </a:cxn>
                <a:cxn ang="0">
                  <a:pos x="512" y="648"/>
                </a:cxn>
                <a:cxn ang="0">
                  <a:pos x="499" y="649"/>
                </a:cxn>
                <a:cxn ang="0">
                  <a:pos x="454" y="621"/>
                </a:cxn>
                <a:cxn ang="0">
                  <a:pos x="385" y="577"/>
                </a:cxn>
                <a:cxn ang="0">
                  <a:pos x="299" y="523"/>
                </a:cxn>
                <a:cxn ang="0">
                  <a:pos x="208" y="467"/>
                </a:cxn>
                <a:cxn ang="0">
                  <a:pos x="123" y="412"/>
                </a:cxn>
                <a:cxn ang="0">
                  <a:pos x="54" y="369"/>
                </a:cxn>
                <a:cxn ang="0">
                  <a:pos x="9" y="341"/>
                </a:cxn>
                <a:cxn ang="0">
                  <a:pos x="4" y="328"/>
                </a:cxn>
                <a:cxn ang="0">
                  <a:pos x="24" y="297"/>
                </a:cxn>
                <a:cxn ang="0">
                  <a:pos x="53" y="252"/>
                </a:cxn>
                <a:cxn ang="0">
                  <a:pos x="87" y="197"/>
                </a:cxn>
                <a:cxn ang="0">
                  <a:pos x="124" y="138"/>
                </a:cxn>
                <a:cxn ang="0">
                  <a:pos x="159" y="83"/>
                </a:cxn>
                <a:cxn ang="0">
                  <a:pos x="187" y="38"/>
                </a:cxn>
                <a:cxn ang="0">
                  <a:pos x="207" y="7"/>
                </a:cxn>
                <a:cxn ang="0">
                  <a:pos x="221" y="6"/>
                </a:cxn>
                <a:cxn ang="0">
                  <a:pos x="266" y="33"/>
                </a:cxn>
                <a:cxn ang="0">
                  <a:pos x="335" y="77"/>
                </a:cxn>
                <a:cxn ang="0">
                  <a:pos x="420" y="131"/>
                </a:cxn>
                <a:cxn ang="0">
                  <a:pos x="511" y="188"/>
                </a:cxn>
                <a:cxn ang="0">
                  <a:pos x="595" y="242"/>
                </a:cxn>
                <a:cxn ang="0">
                  <a:pos x="666" y="286"/>
                </a:cxn>
                <a:cxn ang="0">
                  <a:pos x="710" y="313"/>
                </a:cxn>
              </a:cxnLst>
              <a:rect l="0" t="0" r="r" b="b"/>
              <a:pathLst>
                <a:path w="719" h="654">
                  <a:moveTo>
                    <a:pt x="719" y="319"/>
                  </a:moveTo>
                  <a:lnTo>
                    <a:pt x="714" y="326"/>
                  </a:lnTo>
                  <a:lnTo>
                    <a:pt x="706" y="339"/>
                  </a:lnTo>
                  <a:lnTo>
                    <a:pt x="696" y="357"/>
                  </a:lnTo>
                  <a:lnTo>
                    <a:pt x="682" y="378"/>
                  </a:lnTo>
                  <a:lnTo>
                    <a:pt x="667" y="402"/>
                  </a:lnTo>
                  <a:lnTo>
                    <a:pt x="650" y="430"/>
                  </a:lnTo>
                  <a:lnTo>
                    <a:pt x="631" y="457"/>
                  </a:lnTo>
                  <a:lnTo>
                    <a:pt x="614" y="486"/>
                  </a:lnTo>
                  <a:lnTo>
                    <a:pt x="595" y="516"/>
                  </a:lnTo>
                  <a:lnTo>
                    <a:pt x="577" y="544"/>
                  </a:lnTo>
                  <a:lnTo>
                    <a:pt x="560" y="571"/>
                  </a:lnTo>
                  <a:lnTo>
                    <a:pt x="545" y="596"/>
                  </a:lnTo>
                  <a:lnTo>
                    <a:pt x="531" y="616"/>
                  </a:lnTo>
                  <a:lnTo>
                    <a:pt x="521" y="635"/>
                  </a:lnTo>
                  <a:lnTo>
                    <a:pt x="512" y="648"/>
                  </a:lnTo>
                  <a:lnTo>
                    <a:pt x="508" y="654"/>
                  </a:lnTo>
                  <a:lnTo>
                    <a:pt x="499" y="649"/>
                  </a:lnTo>
                  <a:lnTo>
                    <a:pt x="480" y="637"/>
                  </a:lnTo>
                  <a:lnTo>
                    <a:pt x="454" y="621"/>
                  </a:lnTo>
                  <a:lnTo>
                    <a:pt x="421" y="600"/>
                  </a:lnTo>
                  <a:lnTo>
                    <a:pt x="385" y="577"/>
                  </a:lnTo>
                  <a:lnTo>
                    <a:pt x="343" y="551"/>
                  </a:lnTo>
                  <a:lnTo>
                    <a:pt x="299" y="523"/>
                  </a:lnTo>
                  <a:lnTo>
                    <a:pt x="254" y="494"/>
                  </a:lnTo>
                  <a:lnTo>
                    <a:pt x="208" y="467"/>
                  </a:lnTo>
                  <a:lnTo>
                    <a:pt x="164" y="439"/>
                  </a:lnTo>
                  <a:lnTo>
                    <a:pt x="123" y="412"/>
                  </a:lnTo>
                  <a:lnTo>
                    <a:pt x="86" y="389"/>
                  </a:lnTo>
                  <a:lnTo>
                    <a:pt x="54" y="369"/>
                  </a:lnTo>
                  <a:lnTo>
                    <a:pt x="27" y="353"/>
                  </a:lnTo>
                  <a:lnTo>
                    <a:pt x="9" y="341"/>
                  </a:lnTo>
                  <a:lnTo>
                    <a:pt x="0" y="335"/>
                  </a:lnTo>
                  <a:lnTo>
                    <a:pt x="4" y="328"/>
                  </a:lnTo>
                  <a:lnTo>
                    <a:pt x="12" y="316"/>
                  </a:lnTo>
                  <a:lnTo>
                    <a:pt x="24" y="297"/>
                  </a:lnTo>
                  <a:lnTo>
                    <a:pt x="37" y="276"/>
                  </a:lnTo>
                  <a:lnTo>
                    <a:pt x="53" y="252"/>
                  </a:lnTo>
                  <a:lnTo>
                    <a:pt x="70" y="225"/>
                  </a:lnTo>
                  <a:lnTo>
                    <a:pt x="87" y="197"/>
                  </a:lnTo>
                  <a:lnTo>
                    <a:pt x="106" y="167"/>
                  </a:lnTo>
                  <a:lnTo>
                    <a:pt x="124" y="138"/>
                  </a:lnTo>
                  <a:lnTo>
                    <a:pt x="141" y="110"/>
                  </a:lnTo>
                  <a:lnTo>
                    <a:pt x="159" y="83"/>
                  </a:lnTo>
                  <a:lnTo>
                    <a:pt x="175" y="59"/>
                  </a:lnTo>
                  <a:lnTo>
                    <a:pt x="187" y="38"/>
                  </a:lnTo>
                  <a:lnTo>
                    <a:pt x="199" y="19"/>
                  </a:lnTo>
                  <a:lnTo>
                    <a:pt x="207" y="7"/>
                  </a:lnTo>
                  <a:lnTo>
                    <a:pt x="212" y="0"/>
                  </a:lnTo>
                  <a:lnTo>
                    <a:pt x="221" y="6"/>
                  </a:lnTo>
                  <a:lnTo>
                    <a:pt x="239" y="17"/>
                  </a:lnTo>
                  <a:lnTo>
                    <a:pt x="266" y="33"/>
                  </a:lnTo>
                  <a:lnTo>
                    <a:pt x="298" y="54"/>
                  </a:lnTo>
                  <a:lnTo>
                    <a:pt x="335" y="77"/>
                  </a:lnTo>
                  <a:lnTo>
                    <a:pt x="376" y="104"/>
                  </a:lnTo>
                  <a:lnTo>
                    <a:pt x="420" y="131"/>
                  </a:lnTo>
                  <a:lnTo>
                    <a:pt x="465" y="159"/>
                  </a:lnTo>
                  <a:lnTo>
                    <a:pt x="511" y="188"/>
                  </a:lnTo>
                  <a:lnTo>
                    <a:pt x="555" y="215"/>
                  </a:lnTo>
                  <a:lnTo>
                    <a:pt x="595" y="242"/>
                  </a:lnTo>
                  <a:lnTo>
                    <a:pt x="633" y="265"/>
                  </a:lnTo>
                  <a:lnTo>
                    <a:pt x="666" y="286"/>
                  </a:lnTo>
                  <a:lnTo>
                    <a:pt x="691" y="302"/>
                  </a:lnTo>
                  <a:lnTo>
                    <a:pt x="710" y="313"/>
                  </a:lnTo>
                  <a:lnTo>
                    <a:pt x="719" y="319"/>
                  </a:lnTo>
                  <a:close/>
                </a:path>
              </a:pathLst>
            </a:custGeom>
            <a:solidFill>
              <a:srgbClr val="FFFFFF"/>
            </a:solidFill>
            <a:ln w="9525">
              <a:noFill/>
              <a:round/>
              <a:headEnd/>
              <a:tailEnd/>
            </a:ln>
          </p:spPr>
          <p:txBody>
            <a:bodyPr/>
            <a:lstStyle/>
            <a:p>
              <a:endParaRPr lang="en-US"/>
            </a:p>
          </p:txBody>
        </p:sp>
        <p:sp>
          <p:nvSpPr>
            <p:cNvPr id="89123" name="Freeform 35"/>
            <p:cNvSpPr>
              <a:spLocks/>
            </p:cNvSpPr>
            <p:nvPr/>
          </p:nvSpPr>
          <p:spPr bwMode="auto">
            <a:xfrm>
              <a:off x="5229" y="3171"/>
              <a:ext cx="71" cy="72"/>
            </a:xfrm>
            <a:custGeom>
              <a:avLst/>
              <a:gdLst/>
              <a:ahLst/>
              <a:cxnLst>
                <a:cxn ang="0">
                  <a:pos x="88" y="144"/>
                </a:cxn>
                <a:cxn ang="0">
                  <a:pos x="0" y="89"/>
                </a:cxn>
                <a:cxn ang="0">
                  <a:pos x="56" y="0"/>
                </a:cxn>
                <a:cxn ang="0">
                  <a:pos x="142" y="56"/>
                </a:cxn>
                <a:cxn ang="0">
                  <a:pos x="88" y="144"/>
                </a:cxn>
              </a:cxnLst>
              <a:rect l="0" t="0" r="r" b="b"/>
              <a:pathLst>
                <a:path w="142" h="144">
                  <a:moveTo>
                    <a:pt x="88" y="144"/>
                  </a:moveTo>
                  <a:lnTo>
                    <a:pt x="0" y="89"/>
                  </a:lnTo>
                  <a:lnTo>
                    <a:pt x="56" y="0"/>
                  </a:lnTo>
                  <a:lnTo>
                    <a:pt x="142" y="56"/>
                  </a:lnTo>
                  <a:lnTo>
                    <a:pt x="88" y="144"/>
                  </a:lnTo>
                  <a:close/>
                </a:path>
              </a:pathLst>
            </a:custGeom>
            <a:solidFill>
              <a:srgbClr val="000000"/>
            </a:solidFill>
            <a:ln w="9525">
              <a:noFill/>
              <a:round/>
              <a:headEnd/>
              <a:tailEnd/>
            </a:ln>
          </p:spPr>
          <p:txBody>
            <a:bodyPr/>
            <a:lstStyle/>
            <a:p>
              <a:endParaRPr lang="en-US"/>
            </a:p>
          </p:txBody>
        </p:sp>
        <p:sp>
          <p:nvSpPr>
            <p:cNvPr id="89124" name="Freeform 36"/>
            <p:cNvSpPr>
              <a:spLocks/>
            </p:cNvSpPr>
            <p:nvPr/>
          </p:nvSpPr>
          <p:spPr bwMode="auto">
            <a:xfrm>
              <a:off x="5245" y="3242"/>
              <a:ext cx="71" cy="72"/>
            </a:xfrm>
            <a:custGeom>
              <a:avLst/>
              <a:gdLst/>
              <a:ahLst/>
              <a:cxnLst>
                <a:cxn ang="0">
                  <a:pos x="88" y="143"/>
                </a:cxn>
                <a:cxn ang="0">
                  <a:pos x="0" y="89"/>
                </a:cxn>
                <a:cxn ang="0">
                  <a:pos x="55" y="0"/>
                </a:cxn>
                <a:cxn ang="0">
                  <a:pos x="142" y="56"/>
                </a:cxn>
                <a:cxn ang="0">
                  <a:pos x="88" y="143"/>
                </a:cxn>
              </a:cxnLst>
              <a:rect l="0" t="0" r="r" b="b"/>
              <a:pathLst>
                <a:path w="142" h="143">
                  <a:moveTo>
                    <a:pt x="88" y="143"/>
                  </a:moveTo>
                  <a:lnTo>
                    <a:pt x="0" y="89"/>
                  </a:lnTo>
                  <a:lnTo>
                    <a:pt x="55" y="0"/>
                  </a:lnTo>
                  <a:lnTo>
                    <a:pt x="142" y="56"/>
                  </a:lnTo>
                  <a:lnTo>
                    <a:pt x="88" y="143"/>
                  </a:lnTo>
                  <a:close/>
                </a:path>
              </a:pathLst>
            </a:custGeom>
            <a:solidFill>
              <a:srgbClr val="000000"/>
            </a:solidFill>
            <a:ln w="9525">
              <a:noFill/>
              <a:round/>
              <a:headEnd/>
              <a:tailEnd/>
            </a:ln>
          </p:spPr>
          <p:txBody>
            <a:bodyPr/>
            <a:lstStyle/>
            <a:p>
              <a:endParaRPr lang="en-US"/>
            </a:p>
          </p:txBody>
        </p:sp>
        <p:sp>
          <p:nvSpPr>
            <p:cNvPr id="89125" name="Freeform 37"/>
            <p:cNvSpPr>
              <a:spLocks/>
            </p:cNvSpPr>
            <p:nvPr/>
          </p:nvSpPr>
          <p:spPr bwMode="auto">
            <a:xfrm>
              <a:off x="5316" y="3226"/>
              <a:ext cx="72" cy="71"/>
            </a:xfrm>
            <a:custGeom>
              <a:avLst/>
              <a:gdLst/>
              <a:ahLst/>
              <a:cxnLst>
                <a:cxn ang="0">
                  <a:pos x="88" y="143"/>
                </a:cxn>
                <a:cxn ang="0">
                  <a:pos x="0" y="88"/>
                </a:cxn>
                <a:cxn ang="0">
                  <a:pos x="56" y="0"/>
                </a:cxn>
                <a:cxn ang="0">
                  <a:pos x="143" y="55"/>
                </a:cxn>
                <a:cxn ang="0">
                  <a:pos x="88" y="143"/>
                </a:cxn>
              </a:cxnLst>
              <a:rect l="0" t="0" r="r" b="b"/>
              <a:pathLst>
                <a:path w="143" h="143">
                  <a:moveTo>
                    <a:pt x="88" y="143"/>
                  </a:moveTo>
                  <a:lnTo>
                    <a:pt x="0" y="88"/>
                  </a:lnTo>
                  <a:lnTo>
                    <a:pt x="56" y="0"/>
                  </a:lnTo>
                  <a:lnTo>
                    <a:pt x="143" y="55"/>
                  </a:lnTo>
                  <a:lnTo>
                    <a:pt x="88" y="143"/>
                  </a:lnTo>
                  <a:close/>
                </a:path>
              </a:pathLst>
            </a:custGeom>
            <a:solidFill>
              <a:srgbClr val="000000"/>
            </a:solidFill>
            <a:ln w="9525">
              <a:noFill/>
              <a:round/>
              <a:headEnd/>
              <a:tailEnd/>
            </a:ln>
          </p:spPr>
          <p:txBody>
            <a:bodyPr/>
            <a:lstStyle/>
            <a:p>
              <a:endParaRPr lang="en-US"/>
            </a:p>
          </p:txBody>
        </p:sp>
        <p:sp>
          <p:nvSpPr>
            <p:cNvPr id="89126" name="Freeform 38"/>
            <p:cNvSpPr>
              <a:spLocks/>
            </p:cNvSpPr>
            <p:nvPr/>
          </p:nvSpPr>
          <p:spPr bwMode="auto">
            <a:xfrm>
              <a:off x="5332" y="3297"/>
              <a:ext cx="72" cy="71"/>
            </a:xfrm>
            <a:custGeom>
              <a:avLst/>
              <a:gdLst/>
              <a:ahLst/>
              <a:cxnLst>
                <a:cxn ang="0">
                  <a:pos x="87" y="142"/>
                </a:cxn>
                <a:cxn ang="0">
                  <a:pos x="0" y="86"/>
                </a:cxn>
                <a:cxn ang="0">
                  <a:pos x="55" y="0"/>
                </a:cxn>
                <a:cxn ang="0">
                  <a:pos x="144" y="54"/>
                </a:cxn>
                <a:cxn ang="0">
                  <a:pos x="87" y="142"/>
                </a:cxn>
              </a:cxnLst>
              <a:rect l="0" t="0" r="r" b="b"/>
              <a:pathLst>
                <a:path w="144" h="142">
                  <a:moveTo>
                    <a:pt x="87" y="142"/>
                  </a:moveTo>
                  <a:lnTo>
                    <a:pt x="0" y="86"/>
                  </a:lnTo>
                  <a:lnTo>
                    <a:pt x="55" y="0"/>
                  </a:lnTo>
                  <a:lnTo>
                    <a:pt x="144" y="54"/>
                  </a:lnTo>
                  <a:lnTo>
                    <a:pt x="87" y="142"/>
                  </a:lnTo>
                  <a:close/>
                </a:path>
              </a:pathLst>
            </a:custGeom>
            <a:solidFill>
              <a:srgbClr val="000000"/>
            </a:solidFill>
            <a:ln w="9525">
              <a:noFill/>
              <a:round/>
              <a:headEnd/>
              <a:tailEnd/>
            </a:ln>
          </p:spPr>
          <p:txBody>
            <a:bodyPr/>
            <a:lstStyle/>
            <a:p>
              <a:endParaRPr lang="en-US"/>
            </a:p>
          </p:txBody>
        </p:sp>
        <p:sp>
          <p:nvSpPr>
            <p:cNvPr id="89127" name="Freeform 39"/>
            <p:cNvSpPr>
              <a:spLocks/>
            </p:cNvSpPr>
            <p:nvPr/>
          </p:nvSpPr>
          <p:spPr bwMode="auto">
            <a:xfrm>
              <a:off x="5404" y="3281"/>
              <a:ext cx="71" cy="71"/>
            </a:xfrm>
            <a:custGeom>
              <a:avLst/>
              <a:gdLst/>
              <a:ahLst/>
              <a:cxnLst>
                <a:cxn ang="0">
                  <a:pos x="87" y="142"/>
                </a:cxn>
                <a:cxn ang="0">
                  <a:pos x="0" y="87"/>
                </a:cxn>
                <a:cxn ang="0">
                  <a:pos x="55" y="0"/>
                </a:cxn>
                <a:cxn ang="0">
                  <a:pos x="143" y="56"/>
                </a:cxn>
                <a:cxn ang="0">
                  <a:pos x="87" y="142"/>
                </a:cxn>
              </a:cxnLst>
              <a:rect l="0" t="0" r="r" b="b"/>
              <a:pathLst>
                <a:path w="143" h="142">
                  <a:moveTo>
                    <a:pt x="87" y="142"/>
                  </a:moveTo>
                  <a:lnTo>
                    <a:pt x="0" y="87"/>
                  </a:lnTo>
                  <a:lnTo>
                    <a:pt x="55" y="0"/>
                  </a:lnTo>
                  <a:lnTo>
                    <a:pt x="143" y="56"/>
                  </a:lnTo>
                  <a:lnTo>
                    <a:pt x="87" y="142"/>
                  </a:lnTo>
                  <a:close/>
                </a:path>
              </a:pathLst>
            </a:custGeom>
            <a:solidFill>
              <a:srgbClr val="000000"/>
            </a:solidFill>
            <a:ln w="9525">
              <a:noFill/>
              <a:round/>
              <a:headEnd/>
              <a:tailEnd/>
            </a:ln>
          </p:spPr>
          <p:txBody>
            <a:bodyPr/>
            <a:lstStyle/>
            <a:p>
              <a:endParaRPr lang="en-US"/>
            </a:p>
          </p:txBody>
        </p:sp>
        <p:sp>
          <p:nvSpPr>
            <p:cNvPr id="89128" name="Freeform 40"/>
            <p:cNvSpPr>
              <a:spLocks/>
            </p:cNvSpPr>
            <p:nvPr/>
          </p:nvSpPr>
          <p:spPr bwMode="auto">
            <a:xfrm>
              <a:off x="5419" y="3352"/>
              <a:ext cx="72" cy="72"/>
            </a:xfrm>
            <a:custGeom>
              <a:avLst/>
              <a:gdLst/>
              <a:ahLst/>
              <a:cxnLst>
                <a:cxn ang="0">
                  <a:pos x="87" y="144"/>
                </a:cxn>
                <a:cxn ang="0">
                  <a:pos x="0" y="89"/>
                </a:cxn>
                <a:cxn ang="0">
                  <a:pos x="55" y="0"/>
                </a:cxn>
                <a:cxn ang="0">
                  <a:pos x="144" y="57"/>
                </a:cxn>
                <a:cxn ang="0">
                  <a:pos x="87" y="144"/>
                </a:cxn>
              </a:cxnLst>
              <a:rect l="0" t="0" r="r" b="b"/>
              <a:pathLst>
                <a:path w="144" h="144">
                  <a:moveTo>
                    <a:pt x="87" y="144"/>
                  </a:moveTo>
                  <a:lnTo>
                    <a:pt x="0" y="89"/>
                  </a:lnTo>
                  <a:lnTo>
                    <a:pt x="55" y="0"/>
                  </a:lnTo>
                  <a:lnTo>
                    <a:pt x="144" y="57"/>
                  </a:lnTo>
                  <a:lnTo>
                    <a:pt x="87" y="144"/>
                  </a:lnTo>
                  <a:close/>
                </a:path>
              </a:pathLst>
            </a:custGeom>
            <a:solidFill>
              <a:srgbClr val="000000"/>
            </a:solidFill>
            <a:ln w="9525">
              <a:noFill/>
              <a:round/>
              <a:headEnd/>
              <a:tailEnd/>
            </a:ln>
          </p:spPr>
          <p:txBody>
            <a:bodyPr/>
            <a:lstStyle/>
            <a:p>
              <a:endParaRPr lang="en-US"/>
            </a:p>
          </p:txBody>
        </p:sp>
        <p:sp>
          <p:nvSpPr>
            <p:cNvPr id="89129" name="Freeform 41"/>
            <p:cNvSpPr>
              <a:spLocks/>
            </p:cNvSpPr>
            <p:nvPr/>
          </p:nvSpPr>
          <p:spPr bwMode="auto">
            <a:xfrm>
              <a:off x="5173" y="3259"/>
              <a:ext cx="72" cy="72"/>
            </a:xfrm>
            <a:custGeom>
              <a:avLst/>
              <a:gdLst/>
              <a:ahLst/>
              <a:cxnLst>
                <a:cxn ang="0">
                  <a:pos x="87" y="143"/>
                </a:cxn>
                <a:cxn ang="0">
                  <a:pos x="0" y="89"/>
                </a:cxn>
                <a:cxn ang="0">
                  <a:pos x="55" y="0"/>
                </a:cxn>
                <a:cxn ang="0">
                  <a:pos x="143" y="55"/>
                </a:cxn>
                <a:cxn ang="0">
                  <a:pos x="87" y="143"/>
                </a:cxn>
              </a:cxnLst>
              <a:rect l="0" t="0" r="r" b="b"/>
              <a:pathLst>
                <a:path w="143" h="143">
                  <a:moveTo>
                    <a:pt x="87" y="143"/>
                  </a:moveTo>
                  <a:lnTo>
                    <a:pt x="0" y="89"/>
                  </a:lnTo>
                  <a:lnTo>
                    <a:pt x="55" y="0"/>
                  </a:lnTo>
                  <a:lnTo>
                    <a:pt x="143" y="55"/>
                  </a:lnTo>
                  <a:lnTo>
                    <a:pt x="87" y="143"/>
                  </a:lnTo>
                  <a:close/>
                </a:path>
              </a:pathLst>
            </a:custGeom>
            <a:solidFill>
              <a:srgbClr val="000000"/>
            </a:solidFill>
            <a:ln w="9525">
              <a:noFill/>
              <a:round/>
              <a:headEnd/>
              <a:tailEnd/>
            </a:ln>
          </p:spPr>
          <p:txBody>
            <a:bodyPr/>
            <a:lstStyle/>
            <a:p>
              <a:endParaRPr lang="en-US"/>
            </a:p>
          </p:txBody>
        </p:sp>
        <p:sp>
          <p:nvSpPr>
            <p:cNvPr id="89130" name="Freeform 42"/>
            <p:cNvSpPr>
              <a:spLocks/>
            </p:cNvSpPr>
            <p:nvPr/>
          </p:nvSpPr>
          <p:spPr bwMode="auto">
            <a:xfrm>
              <a:off x="5189" y="3330"/>
              <a:ext cx="72" cy="72"/>
            </a:xfrm>
            <a:custGeom>
              <a:avLst/>
              <a:gdLst/>
              <a:ahLst/>
              <a:cxnLst>
                <a:cxn ang="0">
                  <a:pos x="87" y="144"/>
                </a:cxn>
                <a:cxn ang="0">
                  <a:pos x="0" y="88"/>
                </a:cxn>
                <a:cxn ang="0">
                  <a:pos x="55" y="0"/>
                </a:cxn>
                <a:cxn ang="0">
                  <a:pos x="144" y="55"/>
                </a:cxn>
                <a:cxn ang="0">
                  <a:pos x="87" y="144"/>
                </a:cxn>
              </a:cxnLst>
              <a:rect l="0" t="0" r="r" b="b"/>
              <a:pathLst>
                <a:path w="144" h="144">
                  <a:moveTo>
                    <a:pt x="87" y="144"/>
                  </a:moveTo>
                  <a:lnTo>
                    <a:pt x="0" y="88"/>
                  </a:lnTo>
                  <a:lnTo>
                    <a:pt x="55" y="0"/>
                  </a:lnTo>
                  <a:lnTo>
                    <a:pt x="144" y="55"/>
                  </a:lnTo>
                  <a:lnTo>
                    <a:pt x="87" y="144"/>
                  </a:lnTo>
                  <a:close/>
                </a:path>
              </a:pathLst>
            </a:custGeom>
            <a:solidFill>
              <a:srgbClr val="000000"/>
            </a:solidFill>
            <a:ln w="9525">
              <a:noFill/>
              <a:round/>
              <a:headEnd/>
              <a:tailEnd/>
            </a:ln>
          </p:spPr>
          <p:txBody>
            <a:bodyPr/>
            <a:lstStyle/>
            <a:p>
              <a:endParaRPr lang="en-US"/>
            </a:p>
          </p:txBody>
        </p:sp>
        <p:sp>
          <p:nvSpPr>
            <p:cNvPr id="89131" name="Freeform 43"/>
            <p:cNvSpPr>
              <a:spLocks/>
            </p:cNvSpPr>
            <p:nvPr/>
          </p:nvSpPr>
          <p:spPr bwMode="auto">
            <a:xfrm>
              <a:off x="5261" y="3314"/>
              <a:ext cx="71" cy="72"/>
            </a:xfrm>
            <a:custGeom>
              <a:avLst/>
              <a:gdLst/>
              <a:ahLst/>
              <a:cxnLst>
                <a:cxn ang="0">
                  <a:pos x="86" y="144"/>
                </a:cxn>
                <a:cxn ang="0">
                  <a:pos x="0" y="88"/>
                </a:cxn>
                <a:cxn ang="0">
                  <a:pos x="55" y="0"/>
                </a:cxn>
                <a:cxn ang="0">
                  <a:pos x="142" y="56"/>
                </a:cxn>
                <a:cxn ang="0">
                  <a:pos x="86" y="144"/>
                </a:cxn>
              </a:cxnLst>
              <a:rect l="0" t="0" r="r" b="b"/>
              <a:pathLst>
                <a:path w="142" h="144">
                  <a:moveTo>
                    <a:pt x="86" y="144"/>
                  </a:moveTo>
                  <a:lnTo>
                    <a:pt x="0" y="88"/>
                  </a:lnTo>
                  <a:lnTo>
                    <a:pt x="55" y="0"/>
                  </a:lnTo>
                  <a:lnTo>
                    <a:pt x="142" y="56"/>
                  </a:lnTo>
                  <a:lnTo>
                    <a:pt x="86" y="144"/>
                  </a:lnTo>
                  <a:close/>
                </a:path>
              </a:pathLst>
            </a:custGeom>
            <a:solidFill>
              <a:srgbClr val="000000"/>
            </a:solidFill>
            <a:ln w="9525">
              <a:noFill/>
              <a:round/>
              <a:headEnd/>
              <a:tailEnd/>
            </a:ln>
          </p:spPr>
          <p:txBody>
            <a:bodyPr/>
            <a:lstStyle/>
            <a:p>
              <a:endParaRPr lang="en-US"/>
            </a:p>
          </p:txBody>
        </p:sp>
        <p:sp>
          <p:nvSpPr>
            <p:cNvPr id="89132" name="Freeform 44"/>
            <p:cNvSpPr>
              <a:spLocks/>
            </p:cNvSpPr>
            <p:nvPr/>
          </p:nvSpPr>
          <p:spPr bwMode="auto">
            <a:xfrm>
              <a:off x="5276" y="3386"/>
              <a:ext cx="72" cy="72"/>
            </a:xfrm>
            <a:custGeom>
              <a:avLst/>
              <a:gdLst/>
              <a:ahLst/>
              <a:cxnLst>
                <a:cxn ang="0">
                  <a:pos x="86" y="144"/>
                </a:cxn>
                <a:cxn ang="0">
                  <a:pos x="0" y="88"/>
                </a:cxn>
                <a:cxn ang="0">
                  <a:pos x="54" y="0"/>
                </a:cxn>
                <a:cxn ang="0">
                  <a:pos x="143" y="56"/>
                </a:cxn>
                <a:cxn ang="0">
                  <a:pos x="86" y="144"/>
                </a:cxn>
              </a:cxnLst>
              <a:rect l="0" t="0" r="r" b="b"/>
              <a:pathLst>
                <a:path w="143" h="144">
                  <a:moveTo>
                    <a:pt x="86" y="144"/>
                  </a:moveTo>
                  <a:lnTo>
                    <a:pt x="0" y="88"/>
                  </a:lnTo>
                  <a:lnTo>
                    <a:pt x="54" y="0"/>
                  </a:lnTo>
                  <a:lnTo>
                    <a:pt x="143" y="56"/>
                  </a:lnTo>
                  <a:lnTo>
                    <a:pt x="86" y="144"/>
                  </a:lnTo>
                  <a:close/>
                </a:path>
              </a:pathLst>
            </a:custGeom>
            <a:solidFill>
              <a:srgbClr val="000000"/>
            </a:solidFill>
            <a:ln w="9525">
              <a:noFill/>
              <a:round/>
              <a:headEnd/>
              <a:tailEnd/>
            </a:ln>
          </p:spPr>
          <p:txBody>
            <a:bodyPr/>
            <a:lstStyle/>
            <a:p>
              <a:endParaRPr lang="en-US"/>
            </a:p>
          </p:txBody>
        </p:sp>
        <p:sp>
          <p:nvSpPr>
            <p:cNvPr id="89133" name="Freeform 45"/>
            <p:cNvSpPr>
              <a:spLocks/>
            </p:cNvSpPr>
            <p:nvPr/>
          </p:nvSpPr>
          <p:spPr bwMode="auto">
            <a:xfrm>
              <a:off x="5348" y="3370"/>
              <a:ext cx="71" cy="71"/>
            </a:xfrm>
            <a:custGeom>
              <a:avLst/>
              <a:gdLst/>
              <a:ahLst/>
              <a:cxnLst>
                <a:cxn ang="0">
                  <a:pos x="87" y="143"/>
                </a:cxn>
                <a:cxn ang="0">
                  <a:pos x="0" y="88"/>
                </a:cxn>
                <a:cxn ang="0">
                  <a:pos x="55" y="0"/>
                </a:cxn>
                <a:cxn ang="0">
                  <a:pos x="143" y="55"/>
                </a:cxn>
                <a:cxn ang="0">
                  <a:pos x="87" y="143"/>
                </a:cxn>
              </a:cxnLst>
              <a:rect l="0" t="0" r="r" b="b"/>
              <a:pathLst>
                <a:path w="143" h="143">
                  <a:moveTo>
                    <a:pt x="87" y="143"/>
                  </a:moveTo>
                  <a:lnTo>
                    <a:pt x="0" y="88"/>
                  </a:lnTo>
                  <a:lnTo>
                    <a:pt x="55" y="0"/>
                  </a:lnTo>
                  <a:lnTo>
                    <a:pt x="143" y="55"/>
                  </a:lnTo>
                  <a:lnTo>
                    <a:pt x="87" y="143"/>
                  </a:lnTo>
                  <a:close/>
                </a:path>
              </a:pathLst>
            </a:custGeom>
            <a:solidFill>
              <a:srgbClr val="000000"/>
            </a:solidFill>
            <a:ln w="9525">
              <a:noFill/>
              <a:round/>
              <a:headEnd/>
              <a:tailEnd/>
            </a:ln>
          </p:spPr>
          <p:txBody>
            <a:bodyPr/>
            <a:lstStyle/>
            <a:p>
              <a:endParaRPr lang="en-US"/>
            </a:p>
          </p:txBody>
        </p:sp>
        <p:sp>
          <p:nvSpPr>
            <p:cNvPr id="89134" name="Freeform 46"/>
            <p:cNvSpPr>
              <a:spLocks/>
            </p:cNvSpPr>
            <p:nvPr/>
          </p:nvSpPr>
          <p:spPr bwMode="auto">
            <a:xfrm>
              <a:off x="5363" y="3441"/>
              <a:ext cx="73" cy="71"/>
            </a:xfrm>
            <a:custGeom>
              <a:avLst/>
              <a:gdLst/>
              <a:ahLst/>
              <a:cxnLst>
                <a:cxn ang="0">
                  <a:pos x="88" y="143"/>
                </a:cxn>
                <a:cxn ang="0">
                  <a:pos x="0" y="87"/>
                </a:cxn>
                <a:cxn ang="0">
                  <a:pos x="55" y="0"/>
                </a:cxn>
                <a:cxn ang="0">
                  <a:pos x="144" y="55"/>
                </a:cxn>
                <a:cxn ang="0">
                  <a:pos x="88" y="143"/>
                </a:cxn>
              </a:cxnLst>
              <a:rect l="0" t="0" r="r" b="b"/>
              <a:pathLst>
                <a:path w="144" h="143">
                  <a:moveTo>
                    <a:pt x="88" y="143"/>
                  </a:moveTo>
                  <a:lnTo>
                    <a:pt x="0" y="87"/>
                  </a:lnTo>
                  <a:lnTo>
                    <a:pt x="55" y="0"/>
                  </a:lnTo>
                  <a:lnTo>
                    <a:pt x="144" y="55"/>
                  </a:lnTo>
                  <a:lnTo>
                    <a:pt x="88" y="143"/>
                  </a:lnTo>
                  <a:close/>
                </a:path>
              </a:pathLst>
            </a:custGeom>
            <a:solidFill>
              <a:srgbClr val="000000"/>
            </a:solidFill>
            <a:ln w="9525">
              <a:noFill/>
              <a:round/>
              <a:headEnd/>
              <a:tailEnd/>
            </a:ln>
          </p:spPr>
          <p:txBody>
            <a:bodyPr/>
            <a:lstStyle/>
            <a:p>
              <a:endParaRPr lang="en-US"/>
            </a:p>
          </p:txBody>
        </p:sp>
        <p:sp>
          <p:nvSpPr>
            <p:cNvPr id="89135" name="Freeform 47"/>
            <p:cNvSpPr>
              <a:spLocks/>
            </p:cNvSpPr>
            <p:nvPr/>
          </p:nvSpPr>
          <p:spPr bwMode="auto">
            <a:xfrm>
              <a:off x="5073" y="3138"/>
              <a:ext cx="202" cy="310"/>
            </a:xfrm>
            <a:custGeom>
              <a:avLst/>
              <a:gdLst/>
              <a:ahLst/>
              <a:cxnLst>
                <a:cxn ang="0">
                  <a:pos x="376" y="7"/>
                </a:cxn>
                <a:cxn ang="0">
                  <a:pos x="2" y="598"/>
                </a:cxn>
                <a:cxn ang="0">
                  <a:pos x="0" y="604"/>
                </a:cxn>
                <a:cxn ang="0">
                  <a:pos x="0" y="611"/>
                </a:cxn>
                <a:cxn ang="0">
                  <a:pos x="2" y="615"/>
                </a:cxn>
                <a:cxn ang="0">
                  <a:pos x="7" y="620"/>
                </a:cxn>
                <a:cxn ang="0">
                  <a:pos x="13" y="621"/>
                </a:cxn>
                <a:cxn ang="0">
                  <a:pos x="19" y="621"/>
                </a:cxn>
                <a:cxn ang="0">
                  <a:pos x="23" y="619"/>
                </a:cxn>
                <a:cxn ang="0">
                  <a:pos x="28" y="614"/>
                </a:cxn>
                <a:cxn ang="0">
                  <a:pos x="401" y="23"/>
                </a:cxn>
                <a:cxn ang="0">
                  <a:pos x="403" y="17"/>
                </a:cxn>
                <a:cxn ang="0">
                  <a:pos x="403" y="11"/>
                </a:cxn>
                <a:cxn ang="0">
                  <a:pos x="401" y="7"/>
                </a:cxn>
                <a:cxn ang="0">
                  <a:pos x="397" y="2"/>
                </a:cxn>
                <a:cxn ang="0">
                  <a:pos x="391" y="0"/>
                </a:cxn>
                <a:cxn ang="0">
                  <a:pos x="385" y="0"/>
                </a:cxn>
                <a:cxn ang="0">
                  <a:pos x="380" y="2"/>
                </a:cxn>
                <a:cxn ang="0">
                  <a:pos x="376" y="7"/>
                </a:cxn>
              </a:cxnLst>
              <a:rect l="0" t="0" r="r" b="b"/>
              <a:pathLst>
                <a:path w="403" h="621">
                  <a:moveTo>
                    <a:pt x="376" y="7"/>
                  </a:moveTo>
                  <a:lnTo>
                    <a:pt x="2" y="598"/>
                  </a:lnTo>
                  <a:lnTo>
                    <a:pt x="0" y="604"/>
                  </a:lnTo>
                  <a:lnTo>
                    <a:pt x="0" y="611"/>
                  </a:lnTo>
                  <a:lnTo>
                    <a:pt x="2" y="615"/>
                  </a:lnTo>
                  <a:lnTo>
                    <a:pt x="7" y="620"/>
                  </a:lnTo>
                  <a:lnTo>
                    <a:pt x="13" y="621"/>
                  </a:lnTo>
                  <a:lnTo>
                    <a:pt x="19" y="621"/>
                  </a:lnTo>
                  <a:lnTo>
                    <a:pt x="23" y="619"/>
                  </a:lnTo>
                  <a:lnTo>
                    <a:pt x="28" y="614"/>
                  </a:lnTo>
                  <a:lnTo>
                    <a:pt x="401" y="23"/>
                  </a:lnTo>
                  <a:lnTo>
                    <a:pt x="403" y="17"/>
                  </a:lnTo>
                  <a:lnTo>
                    <a:pt x="403" y="11"/>
                  </a:lnTo>
                  <a:lnTo>
                    <a:pt x="401" y="7"/>
                  </a:lnTo>
                  <a:lnTo>
                    <a:pt x="397" y="2"/>
                  </a:lnTo>
                  <a:lnTo>
                    <a:pt x="391" y="0"/>
                  </a:lnTo>
                  <a:lnTo>
                    <a:pt x="385" y="0"/>
                  </a:lnTo>
                  <a:lnTo>
                    <a:pt x="380" y="2"/>
                  </a:lnTo>
                  <a:lnTo>
                    <a:pt x="376" y="7"/>
                  </a:lnTo>
                  <a:close/>
                </a:path>
              </a:pathLst>
            </a:custGeom>
            <a:solidFill>
              <a:srgbClr val="000000"/>
            </a:solidFill>
            <a:ln w="9525">
              <a:noFill/>
              <a:round/>
              <a:headEnd/>
              <a:tailEnd/>
            </a:ln>
          </p:spPr>
          <p:txBody>
            <a:bodyPr/>
            <a:lstStyle/>
            <a:p>
              <a:endParaRPr 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8343900" y="6286500"/>
            <a:ext cx="647700" cy="476250"/>
          </a:xfrm>
          <a:prstGeom prst="rect">
            <a:avLst/>
          </a:prstGeom>
        </p:spPr>
        <p:txBody>
          <a:bodyPr/>
          <a:lstStyle/>
          <a:p>
            <a:pPr algn="r"/>
            <a:fld id="{5459A9C3-3CA1-46C9-B1D0-089868EC6D9D}" type="slidenum">
              <a:rPr lang="en-US" sz="1200" b="0">
                <a:latin typeface="Arial" pitchFamily="34" charset="0"/>
                <a:cs typeface="Arial" pitchFamily="34" charset="0"/>
              </a:rPr>
              <a:pPr algn="r"/>
              <a:t>44</a:t>
            </a:fld>
            <a:endParaRPr lang="en-US" sz="1200" b="0" dirty="0">
              <a:latin typeface="Arial" pitchFamily="34" charset="0"/>
              <a:cs typeface="Arial" pitchFamily="34" charset="0"/>
            </a:endParaRPr>
          </a:p>
        </p:txBody>
      </p:sp>
      <p:sp>
        <p:nvSpPr>
          <p:cNvPr id="131074" name="Rectangle 2"/>
          <p:cNvSpPr>
            <a:spLocks noGrp="1" noChangeArrowheads="1"/>
          </p:cNvSpPr>
          <p:nvPr>
            <p:ph type="title"/>
          </p:nvPr>
        </p:nvSpPr>
        <p:spPr/>
        <p:txBody>
          <a:bodyPr/>
          <a:lstStyle/>
          <a:p>
            <a:r>
              <a:rPr lang="en-US" sz="4000" dirty="0"/>
              <a:t>XQuery is Easier To Learn Than XSLT</a:t>
            </a:r>
          </a:p>
        </p:txBody>
      </p:sp>
      <p:sp>
        <p:nvSpPr>
          <p:cNvPr id="131075" name="Rectangle 3"/>
          <p:cNvSpPr>
            <a:spLocks noGrp="1" noChangeArrowheads="1"/>
          </p:cNvSpPr>
          <p:nvPr>
            <p:ph type="body" idx="1"/>
          </p:nvPr>
        </p:nvSpPr>
        <p:spPr>
          <a:xfrm>
            <a:off x="457200" y="1257300"/>
            <a:ext cx="8229600" cy="2819400"/>
          </a:xfrm>
        </p:spPr>
        <p:txBody>
          <a:bodyPr/>
          <a:lstStyle/>
          <a:p>
            <a:r>
              <a:rPr lang="en-US" dirty="0"/>
              <a:t>Studies have shown that XQuery is much easier to learn than XSLT, especially if users have some SQL background</a:t>
            </a:r>
          </a:p>
        </p:txBody>
      </p:sp>
      <p:sp>
        <p:nvSpPr>
          <p:cNvPr id="131076" name="Text Box 4"/>
          <p:cNvSpPr txBox="1">
            <a:spLocks noChangeArrowheads="1"/>
          </p:cNvSpPr>
          <p:nvPr/>
        </p:nvSpPr>
        <p:spPr bwMode="auto">
          <a:xfrm>
            <a:off x="3886200" y="3886200"/>
            <a:ext cx="4735513" cy="1587500"/>
          </a:xfrm>
          <a:prstGeom prst="rect">
            <a:avLst/>
          </a:prstGeom>
          <a:noFill/>
          <a:ln w="57150">
            <a:noFill/>
            <a:miter lim="800000"/>
            <a:headEnd/>
            <a:tailEnd/>
          </a:ln>
          <a:effectLst/>
        </p:spPr>
        <p:txBody>
          <a:bodyPr wrap="square">
            <a:spAutoFit/>
          </a:bodyPr>
          <a:lstStyle/>
          <a:p>
            <a:r>
              <a:rPr lang="en-US" dirty="0"/>
              <a:t>Usability of XML Query Languages</a:t>
            </a:r>
          </a:p>
          <a:p>
            <a:r>
              <a:rPr lang="en-US" dirty="0" err="1"/>
              <a:t>Joris</a:t>
            </a:r>
            <a:r>
              <a:rPr lang="en-US" dirty="0"/>
              <a:t> </a:t>
            </a:r>
            <a:r>
              <a:rPr lang="en-US" dirty="0" err="1"/>
              <a:t>Graaumans</a:t>
            </a:r>
            <a:endParaRPr lang="en-US" dirty="0"/>
          </a:p>
          <a:p>
            <a:r>
              <a:rPr lang="en-US" dirty="0"/>
              <a:t>SIKS Dissertation Series No 2005-16, ISBN 90-393-4065-X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bwMode="auto">
          <a:xfrm>
            <a:off x="1028700" y="2400300"/>
            <a:ext cx="1485900" cy="16002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dirty="0">
              <a:latin typeface="Arial Narrow" pitchFamily="34" charset="0"/>
            </a:endParaRPr>
          </a:p>
        </p:txBody>
      </p:sp>
      <p:sp>
        <p:nvSpPr>
          <p:cNvPr id="2" name="Title 1"/>
          <p:cNvSpPr>
            <a:spLocks noGrp="1"/>
          </p:cNvSpPr>
          <p:nvPr>
            <p:ph type="title"/>
          </p:nvPr>
        </p:nvSpPr>
        <p:spPr>
          <a:xfrm>
            <a:off x="685800" y="0"/>
            <a:ext cx="7772400" cy="876300"/>
          </a:xfrm>
        </p:spPr>
        <p:txBody>
          <a:bodyPr/>
          <a:lstStyle/>
          <a:p>
            <a:pPr lvl="0"/>
            <a:r>
              <a:rPr lang="en-US" dirty="0">
                <a:solidFill>
                  <a:schemeClr val="tx1"/>
                </a:solidFill>
                <a:ea typeface="Arial" charset="0"/>
                <a:cs typeface="Arial"/>
              </a:rPr>
              <a:t>Six Translation</a:t>
            </a:r>
            <a:endParaRPr lang="en-US" dirty="0"/>
          </a:p>
        </p:txBody>
      </p:sp>
      <p:sp>
        <p:nvSpPr>
          <p:cNvPr id="3" name="Content Placeholder 2"/>
          <p:cNvSpPr>
            <a:spLocks noGrp="1"/>
          </p:cNvSpPr>
          <p:nvPr>
            <p:ph idx="1"/>
          </p:nvPr>
        </p:nvSpPr>
        <p:spPr>
          <a:xfrm>
            <a:off x="800100" y="4457700"/>
            <a:ext cx="7772400" cy="1828800"/>
          </a:xfrm>
        </p:spPr>
        <p:txBody>
          <a:bodyPr/>
          <a:lstStyle/>
          <a:p>
            <a:r>
              <a:rPr lang="en-US" sz="1400" dirty="0"/>
              <a:t>T</a:t>
            </a:r>
            <a:r>
              <a:rPr lang="en-US" sz="1000" dirty="0"/>
              <a:t>1</a:t>
            </a:r>
            <a:r>
              <a:rPr lang="en-US" sz="1400" dirty="0"/>
              <a:t> – HTML into Java Objects</a:t>
            </a:r>
          </a:p>
          <a:p>
            <a:r>
              <a:rPr lang="en-US" sz="1400" dirty="0"/>
              <a:t>T</a:t>
            </a:r>
            <a:r>
              <a:rPr lang="en-US" sz="1000" dirty="0"/>
              <a:t>2</a:t>
            </a:r>
            <a:r>
              <a:rPr lang="en-US" sz="1400" dirty="0"/>
              <a:t> – Java Objects into SQL Tables</a:t>
            </a:r>
          </a:p>
          <a:p>
            <a:r>
              <a:rPr lang="en-US" sz="1400" dirty="0"/>
              <a:t>T</a:t>
            </a:r>
            <a:r>
              <a:rPr lang="en-US" sz="1000" dirty="0"/>
              <a:t>3</a:t>
            </a:r>
            <a:r>
              <a:rPr lang="en-US" sz="1400" dirty="0"/>
              <a:t> – Tables into Objects</a:t>
            </a:r>
          </a:p>
          <a:p>
            <a:r>
              <a:rPr lang="en-US" sz="1400" dirty="0"/>
              <a:t>T</a:t>
            </a:r>
            <a:r>
              <a:rPr lang="en-US" sz="1000" dirty="0"/>
              <a:t>4</a:t>
            </a:r>
            <a:r>
              <a:rPr lang="en-US" sz="1400" dirty="0"/>
              <a:t> – Objects into HTML</a:t>
            </a:r>
          </a:p>
          <a:p>
            <a:r>
              <a:rPr lang="en-US" sz="1400" dirty="0"/>
              <a:t>T</a:t>
            </a:r>
            <a:r>
              <a:rPr lang="en-US" sz="1000" dirty="0"/>
              <a:t>5</a:t>
            </a:r>
            <a:r>
              <a:rPr lang="en-US" sz="1400" dirty="0"/>
              <a:t> – Objects to XML</a:t>
            </a:r>
          </a:p>
          <a:p>
            <a:r>
              <a:rPr lang="en-US" sz="1400" dirty="0"/>
              <a:t>T</a:t>
            </a:r>
            <a:r>
              <a:rPr lang="en-US" sz="1000" dirty="0"/>
              <a:t>6</a:t>
            </a:r>
            <a:r>
              <a:rPr lang="en-US" sz="1400" dirty="0"/>
              <a:t> – XML to Objects</a:t>
            </a:r>
          </a:p>
        </p:txBody>
      </p:sp>
      <p:sp>
        <p:nvSpPr>
          <p:cNvPr id="4" name="Slide Number Placeholder 3"/>
          <p:cNvSpPr>
            <a:spLocks noGrp="1"/>
          </p:cNvSpPr>
          <p:nvPr>
            <p:ph type="sldNum" sz="quarter" idx="10"/>
          </p:nvPr>
        </p:nvSpPr>
        <p:spPr>
          <a:xfrm>
            <a:off x="8229600" y="6172200"/>
            <a:ext cx="533400" cy="457200"/>
          </a:xfrm>
        </p:spPr>
        <p:txBody>
          <a:bodyPr/>
          <a:lstStyle/>
          <a:p>
            <a:pPr>
              <a:defRPr/>
            </a:pPr>
            <a:fld id="{E141E93A-0CD0-B146-88D5-A1851004B248}" type="slidenum">
              <a:rPr lang="en-US" sz="1200" smtClean="0"/>
              <a:pPr>
                <a:defRPr/>
              </a:pPr>
              <a:t>45</a:t>
            </a:fld>
            <a:endParaRPr lang="en-US" sz="1200" dirty="0"/>
          </a:p>
        </p:txBody>
      </p:sp>
      <p:sp>
        <p:nvSpPr>
          <p:cNvPr id="5" name="Footer Placeholder 4"/>
          <p:cNvSpPr>
            <a:spLocks noGrp="1"/>
          </p:cNvSpPr>
          <p:nvPr>
            <p:ph type="ftr" sz="quarter" idx="11"/>
          </p:nvPr>
        </p:nvSpPr>
        <p:spPr/>
        <p:txBody>
          <a:bodyPr/>
          <a:lstStyle/>
          <a:p>
            <a:pPr>
              <a:defRPr/>
            </a:pPr>
            <a:r>
              <a:rPr lang="en-US" dirty="0"/>
              <a:t>Copyright  2010 Dan McCreary &amp; Associates</a:t>
            </a:r>
          </a:p>
        </p:txBody>
      </p:sp>
      <p:sp>
        <p:nvSpPr>
          <p:cNvPr id="6" name="Can 5"/>
          <p:cNvSpPr/>
          <p:nvPr/>
        </p:nvSpPr>
        <p:spPr bwMode="auto">
          <a:xfrm>
            <a:off x="6858000" y="2628900"/>
            <a:ext cx="1257300" cy="1257300"/>
          </a:xfrm>
          <a:prstGeom prst="can">
            <a:avLst>
              <a:gd name="adj" fmla="val 16667"/>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pic>
        <p:nvPicPr>
          <p:cNvPr id="8" name="Picture 7"/>
          <p:cNvPicPr>
            <a:picLocks noChangeAspect="1"/>
          </p:cNvPicPr>
          <p:nvPr/>
        </p:nvPicPr>
        <p:blipFill>
          <a:blip r:embed="rId2" cstate="screen"/>
          <a:stretch>
            <a:fillRect/>
          </a:stretch>
        </p:blipFill>
        <p:spPr>
          <a:xfrm>
            <a:off x="1143000" y="2628900"/>
            <a:ext cx="1257300" cy="1257300"/>
          </a:xfrm>
          <a:prstGeom prst="rect">
            <a:avLst/>
          </a:prstGeom>
        </p:spPr>
      </p:pic>
      <p:grpSp>
        <p:nvGrpSpPr>
          <p:cNvPr id="7" name="Group 8"/>
          <p:cNvGrpSpPr/>
          <p:nvPr/>
        </p:nvGrpSpPr>
        <p:grpSpPr>
          <a:xfrm>
            <a:off x="4343400" y="2971800"/>
            <a:ext cx="571499" cy="617676"/>
            <a:chOff x="1828800" y="1896924"/>
            <a:chExt cx="874975" cy="846276"/>
          </a:xfrm>
        </p:grpSpPr>
        <p:sp>
          <p:nvSpPr>
            <p:cNvPr id="10" name="Oval 9"/>
            <p:cNvSpPr/>
            <p:nvPr/>
          </p:nvSpPr>
          <p:spPr bwMode="auto">
            <a:xfrm>
              <a:off x="1828800" y="1896924"/>
              <a:ext cx="874975" cy="846276"/>
            </a:xfrm>
            <a:prstGeom prst="ellipse">
              <a:avLst/>
            </a:prstGeom>
            <a:solidFill>
              <a:srgbClr val="FFCC66"/>
            </a:solidFill>
            <a:ln w="12700" cap="flat" cmpd="sng" algn="ctr">
              <a:solidFill>
                <a:schemeClr val="tx1"/>
              </a:solidFill>
              <a:prstDash val="solid"/>
              <a:round/>
              <a:headEnd type="none" w="med" len="med"/>
              <a:tailEnd type="none" w="med" len="med"/>
            </a:ln>
            <a:effectLst/>
          </p:spPr>
        </p:sp>
        <p:sp>
          <p:nvSpPr>
            <p:cNvPr id="11" name="Oval 10"/>
            <p:cNvSpPr/>
            <p:nvPr/>
          </p:nvSpPr>
          <p:spPr bwMode="auto">
            <a:xfrm>
              <a:off x="1981199" y="2051050"/>
              <a:ext cx="568325" cy="539750"/>
            </a:xfrm>
            <a:prstGeom prst="ellipse">
              <a:avLst/>
            </a:prstGeom>
            <a:solidFill>
              <a:srgbClr val="A4CBFF"/>
            </a:solidFill>
            <a:ln w="12700" cap="flat" cmpd="sng" algn="ctr">
              <a:solidFill>
                <a:schemeClr val="tx1"/>
              </a:solidFill>
              <a:prstDash val="solid"/>
              <a:round/>
              <a:headEnd type="none" w="med" len="med"/>
              <a:tailEnd type="none" w="med" len="med"/>
            </a:ln>
            <a:effectLst/>
          </p:spPr>
        </p:sp>
        <p:cxnSp>
          <p:nvCxnSpPr>
            <p:cNvPr id="12" name="Straight Connector 11"/>
            <p:cNvCxnSpPr>
              <a:stCxn id="10" idx="1"/>
              <a:endCxn id="11" idx="1"/>
            </p:cNvCxnSpPr>
            <p:nvPr/>
          </p:nvCxnSpPr>
          <p:spPr bwMode="auto">
            <a:xfrm rot="16200000" flipH="1">
              <a:off x="1956063" y="2021731"/>
              <a:ext cx="109237" cy="107491"/>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13" name="Straight Connector 12"/>
            <p:cNvCxnSpPr>
              <a:stCxn id="10" idx="3"/>
              <a:endCxn id="11" idx="3"/>
            </p:cNvCxnSpPr>
            <p:nvPr/>
          </p:nvCxnSpPr>
          <p:spPr bwMode="auto">
            <a:xfrm rot="5400000" flipH="1" flipV="1">
              <a:off x="1956926" y="2511765"/>
              <a:ext cx="107511" cy="107491"/>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14" name="Straight Connector 13"/>
            <p:cNvCxnSpPr>
              <a:stCxn id="11" idx="7"/>
              <a:endCxn id="10" idx="7"/>
            </p:cNvCxnSpPr>
            <p:nvPr/>
          </p:nvCxnSpPr>
          <p:spPr bwMode="auto">
            <a:xfrm rot="5400000" flipH="1" flipV="1">
              <a:off x="2466348" y="2020806"/>
              <a:ext cx="109237" cy="109343"/>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514600" y="2438400"/>
              <a:ext cx="136525" cy="92075"/>
            </a:xfrm>
            <a:prstGeom prst="line">
              <a:avLst/>
            </a:prstGeom>
            <a:solidFill>
              <a:srgbClr val="3399FF"/>
            </a:solidFill>
            <a:ln w="12700" cap="flat" cmpd="sng" algn="ctr">
              <a:solidFill>
                <a:schemeClr val="tx1"/>
              </a:solidFill>
              <a:prstDash val="solid"/>
              <a:round/>
              <a:headEnd type="none" w="med" len="med"/>
              <a:tailEnd type="none" w="med" len="med"/>
            </a:ln>
            <a:effectLst/>
          </p:spPr>
        </p:cxnSp>
      </p:grpSp>
      <p:grpSp>
        <p:nvGrpSpPr>
          <p:cNvPr id="9" name="Group 15"/>
          <p:cNvGrpSpPr/>
          <p:nvPr/>
        </p:nvGrpSpPr>
        <p:grpSpPr>
          <a:xfrm>
            <a:off x="7086600" y="2857500"/>
            <a:ext cx="800100" cy="914400"/>
            <a:chOff x="3086100" y="1943100"/>
            <a:chExt cx="685800" cy="685800"/>
          </a:xfrm>
        </p:grpSpPr>
        <p:sp>
          <p:nvSpPr>
            <p:cNvPr id="17" name="Rectangle 16"/>
            <p:cNvSpPr/>
            <p:nvPr/>
          </p:nvSpPr>
          <p:spPr bwMode="auto">
            <a:xfrm>
              <a:off x="3086100" y="1943100"/>
              <a:ext cx="114300" cy="685800"/>
            </a:xfrm>
            <a:prstGeom prst="rect">
              <a:avLst/>
            </a:prstGeom>
            <a:solidFill>
              <a:srgbClr val="A4CBFF"/>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sp>
          <p:nvSpPr>
            <p:cNvPr id="18" name="Rectangle 17"/>
            <p:cNvSpPr/>
            <p:nvPr/>
          </p:nvSpPr>
          <p:spPr bwMode="auto">
            <a:xfrm>
              <a:off x="3200400" y="1943100"/>
              <a:ext cx="228600" cy="685800"/>
            </a:xfrm>
            <a:prstGeom prst="rect">
              <a:avLst/>
            </a:prstGeom>
            <a:solidFill>
              <a:srgbClr val="A4CBFF"/>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sp>
          <p:nvSpPr>
            <p:cNvPr id="19" name="Rectangle 18"/>
            <p:cNvSpPr/>
            <p:nvPr/>
          </p:nvSpPr>
          <p:spPr bwMode="auto">
            <a:xfrm>
              <a:off x="3429000" y="1943100"/>
              <a:ext cx="114300" cy="685800"/>
            </a:xfrm>
            <a:prstGeom prst="rect">
              <a:avLst/>
            </a:prstGeom>
            <a:solidFill>
              <a:srgbClr val="A4CB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sp>
          <p:nvSpPr>
            <p:cNvPr id="20" name="Rectangle 19"/>
            <p:cNvSpPr/>
            <p:nvPr/>
          </p:nvSpPr>
          <p:spPr bwMode="auto">
            <a:xfrm>
              <a:off x="3543300" y="1943100"/>
              <a:ext cx="228600" cy="685800"/>
            </a:xfrm>
            <a:prstGeom prst="rect">
              <a:avLst/>
            </a:prstGeom>
            <a:solidFill>
              <a:srgbClr val="A4CB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cxnSp>
          <p:nvCxnSpPr>
            <p:cNvPr id="21" name="Straight Connector 20"/>
            <p:cNvCxnSpPr/>
            <p:nvPr/>
          </p:nvCxnSpPr>
          <p:spPr bwMode="auto">
            <a:xfrm>
              <a:off x="3086100" y="2057400"/>
              <a:ext cx="685800" cy="0"/>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3086100" y="2171700"/>
              <a:ext cx="685800" cy="0"/>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3086100" y="2286000"/>
              <a:ext cx="685800" cy="0"/>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3086100" y="2400300"/>
              <a:ext cx="685800" cy="0"/>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3086100" y="2514600"/>
              <a:ext cx="685800" cy="0"/>
            </a:xfrm>
            <a:prstGeom prst="line">
              <a:avLst/>
            </a:prstGeom>
            <a:solidFill>
              <a:srgbClr val="3399FF"/>
            </a:solidFill>
            <a:ln w="12700" cap="flat" cmpd="sng" algn="ctr">
              <a:solidFill>
                <a:schemeClr val="tx1"/>
              </a:solidFill>
              <a:prstDash val="solid"/>
              <a:round/>
              <a:headEnd type="none" w="med" len="med"/>
              <a:tailEnd type="none" w="med" len="med"/>
            </a:ln>
            <a:effectLst/>
          </p:spPr>
        </p:cxnSp>
      </p:grpSp>
      <p:sp>
        <p:nvSpPr>
          <p:cNvPr id="26" name="Oval 25"/>
          <p:cNvSpPr/>
          <p:nvPr/>
        </p:nvSpPr>
        <p:spPr bwMode="auto">
          <a:xfrm>
            <a:off x="3314700" y="2514600"/>
            <a:ext cx="457200" cy="519351"/>
          </a:xfrm>
          <a:prstGeom prst="ellipse">
            <a:avLst/>
          </a:prstGeom>
          <a:solidFill>
            <a:srgbClr val="FF0000"/>
          </a:solidFill>
          <a:ln w="9525" cap="flat" cmpd="sng" algn="ctr">
            <a:solidFill>
              <a:schemeClr val="tx1"/>
            </a:solidFill>
            <a:prstDash val="solid"/>
            <a:round/>
            <a:headEnd type="none" w="med" len="med"/>
            <a:tailEnd type="triangle" w="med" len="med"/>
          </a:ln>
          <a:effectLst/>
        </p:spPr>
        <p:txBody>
          <a:bodyPr wrap="square" lIns="36576" tIns="0" rIns="0" bIns="0" anchor="ctr" anchorCtr="0">
            <a:spAutoFit/>
          </a:bodyPr>
          <a:lstStyle/>
          <a:p>
            <a:pPr algn="ctr"/>
            <a:r>
              <a:rPr lang="en-US" dirty="0">
                <a:solidFill>
                  <a:schemeClr val="bg1">
                    <a:lumMod val="95000"/>
                  </a:schemeClr>
                </a:solidFill>
              </a:rPr>
              <a:t>T</a:t>
            </a:r>
            <a:r>
              <a:rPr lang="en-US" sz="1000" dirty="0">
                <a:solidFill>
                  <a:schemeClr val="bg1">
                    <a:lumMod val="95000"/>
                  </a:schemeClr>
                </a:solidFill>
              </a:rPr>
              <a:t>1</a:t>
            </a:r>
          </a:p>
        </p:txBody>
      </p:sp>
      <p:sp>
        <p:nvSpPr>
          <p:cNvPr id="27" name="Oval 26"/>
          <p:cNvSpPr/>
          <p:nvPr/>
        </p:nvSpPr>
        <p:spPr bwMode="auto">
          <a:xfrm>
            <a:off x="5486400" y="3512225"/>
            <a:ext cx="457200" cy="519351"/>
          </a:xfrm>
          <a:prstGeom prst="ellipse">
            <a:avLst/>
          </a:prstGeom>
          <a:solidFill>
            <a:srgbClr val="FF0000"/>
          </a:solidFill>
          <a:ln w="9525" cap="flat" cmpd="sng" algn="ctr">
            <a:solidFill>
              <a:schemeClr val="tx1"/>
            </a:solidFill>
            <a:prstDash val="solid"/>
            <a:round/>
            <a:headEnd type="none" w="med" len="med"/>
            <a:tailEnd type="triangle" w="med" len="med"/>
          </a:ln>
          <a:effectLst/>
        </p:spPr>
        <p:txBody>
          <a:bodyPr wrap="square" lIns="36576" tIns="0" rIns="0" bIns="0" anchor="ctr" anchorCtr="0">
            <a:spAutoFit/>
          </a:bodyPr>
          <a:lstStyle/>
          <a:p>
            <a:pPr algn="ctr"/>
            <a:r>
              <a:rPr lang="en-US" dirty="0">
                <a:solidFill>
                  <a:schemeClr val="bg1">
                    <a:lumMod val="95000"/>
                  </a:schemeClr>
                </a:solidFill>
              </a:rPr>
              <a:t>T</a:t>
            </a:r>
            <a:r>
              <a:rPr lang="en-US" sz="1000" dirty="0">
                <a:solidFill>
                  <a:schemeClr val="bg1">
                    <a:lumMod val="95000"/>
                  </a:schemeClr>
                </a:solidFill>
              </a:rPr>
              <a:t>4</a:t>
            </a:r>
          </a:p>
        </p:txBody>
      </p:sp>
      <p:sp>
        <p:nvSpPr>
          <p:cNvPr id="28" name="Oval 27"/>
          <p:cNvSpPr/>
          <p:nvPr/>
        </p:nvSpPr>
        <p:spPr bwMode="auto">
          <a:xfrm>
            <a:off x="5486400" y="2483525"/>
            <a:ext cx="457200" cy="519351"/>
          </a:xfrm>
          <a:prstGeom prst="ellipse">
            <a:avLst/>
          </a:prstGeom>
          <a:solidFill>
            <a:srgbClr val="FF0000"/>
          </a:solidFill>
          <a:ln w="9525" cap="flat" cmpd="sng" algn="ctr">
            <a:solidFill>
              <a:schemeClr val="tx1"/>
            </a:solidFill>
            <a:prstDash val="solid"/>
            <a:round/>
            <a:headEnd type="none" w="med" len="med"/>
            <a:tailEnd type="triangle" w="med" len="med"/>
          </a:ln>
          <a:effectLst/>
        </p:spPr>
        <p:txBody>
          <a:bodyPr wrap="square" lIns="36576" tIns="0" rIns="0" bIns="0" anchor="ctr" anchorCtr="0">
            <a:spAutoFit/>
          </a:bodyPr>
          <a:lstStyle/>
          <a:p>
            <a:pPr algn="ctr"/>
            <a:r>
              <a:rPr lang="en-US" dirty="0">
                <a:solidFill>
                  <a:schemeClr val="bg1">
                    <a:lumMod val="95000"/>
                  </a:schemeClr>
                </a:solidFill>
              </a:rPr>
              <a:t>T</a:t>
            </a:r>
            <a:r>
              <a:rPr lang="en-US" sz="1000" dirty="0">
                <a:solidFill>
                  <a:schemeClr val="bg1">
                    <a:lumMod val="95000"/>
                  </a:schemeClr>
                </a:solidFill>
              </a:rPr>
              <a:t>2</a:t>
            </a:r>
          </a:p>
        </p:txBody>
      </p:sp>
      <p:sp>
        <p:nvSpPr>
          <p:cNvPr id="29" name="Oval 28"/>
          <p:cNvSpPr/>
          <p:nvPr/>
        </p:nvSpPr>
        <p:spPr bwMode="auto">
          <a:xfrm>
            <a:off x="3314700" y="3512225"/>
            <a:ext cx="457200" cy="519351"/>
          </a:xfrm>
          <a:prstGeom prst="ellipse">
            <a:avLst/>
          </a:prstGeom>
          <a:solidFill>
            <a:srgbClr val="FF0000"/>
          </a:solidFill>
          <a:ln w="9525" cap="flat" cmpd="sng" algn="ctr">
            <a:solidFill>
              <a:schemeClr val="tx1"/>
            </a:solidFill>
            <a:prstDash val="solid"/>
            <a:round/>
            <a:headEnd type="none" w="med" len="med"/>
            <a:tailEnd type="triangle" w="med" len="med"/>
          </a:ln>
          <a:effectLst/>
        </p:spPr>
        <p:txBody>
          <a:bodyPr wrap="square" lIns="36576" tIns="0" rIns="0" bIns="0" anchor="ctr" anchorCtr="0">
            <a:spAutoFit/>
          </a:bodyPr>
          <a:lstStyle/>
          <a:p>
            <a:pPr algn="ctr"/>
            <a:r>
              <a:rPr lang="en-US" dirty="0">
                <a:solidFill>
                  <a:schemeClr val="bg1">
                    <a:lumMod val="95000"/>
                  </a:schemeClr>
                </a:solidFill>
              </a:rPr>
              <a:t>T</a:t>
            </a:r>
            <a:r>
              <a:rPr lang="en-US" sz="1000" dirty="0">
                <a:solidFill>
                  <a:schemeClr val="bg1">
                    <a:lumMod val="95000"/>
                  </a:schemeClr>
                </a:solidFill>
              </a:rPr>
              <a:t>3</a:t>
            </a:r>
          </a:p>
        </p:txBody>
      </p:sp>
      <p:cxnSp>
        <p:nvCxnSpPr>
          <p:cNvPr id="30" name="Straight Arrow Connector 29"/>
          <p:cNvCxnSpPr>
            <a:endCxn id="26" idx="2"/>
          </p:cNvCxnSpPr>
          <p:nvPr/>
        </p:nvCxnSpPr>
        <p:spPr bwMode="auto">
          <a:xfrm flipV="1">
            <a:off x="2514600" y="2774276"/>
            <a:ext cx="800100" cy="197524"/>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31" name="Straight Arrow Connector 30"/>
          <p:cNvCxnSpPr>
            <a:stCxn id="26" idx="6"/>
          </p:cNvCxnSpPr>
          <p:nvPr/>
        </p:nvCxnSpPr>
        <p:spPr bwMode="auto">
          <a:xfrm>
            <a:off x="3771900" y="2774276"/>
            <a:ext cx="655194" cy="287980"/>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32" name="Straight Arrow Connector 31"/>
          <p:cNvCxnSpPr>
            <a:endCxn id="28" idx="2"/>
          </p:cNvCxnSpPr>
          <p:nvPr/>
        </p:nvCxnSpPr>
        <p:spPr bwMode="auto">
          <a:xfrm rot="5400000" flipH="1" flipV="1">
            <a:off x="4999275" y="2575132"/>
            <a:ext cx="319055" cy="655195"/>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33" name="Straight Arrow Connector 32"/>
          <p:cNvCxnSpPr>
            <a:stCxn id="28" idx="6"/>
          </p:cNvCxnSpPr>
          <p:nvPr/>
        </p:nvCxnSpPr>
        <p:spPr bwMode="auto">
          <a:xfrm>
            <a:off x="5943600" y="2743201"/>
            <a:ext cx="914400" cy="342899"/>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34" name="Straight Arrow Connector 33"/>
          <p:cNvCxnSpPr>
            <a:endCxn id="27" idx="6"/>
          </p:cNvCxnSpPr>
          <p:nvPr/>
        </p:nvCxnSpPr>
        <p:spPr bwMode="auto">
          <a:xfrm rot="10800000" flipV="1">
            <a:off x="5943600" y="3543299"/>
            <a:ext cx="914400" cy="228601"/>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35" name="Straight Arrow Connector 34"/>
          <p:cNvCxnSpPr>
            <a:stCxn id="27" idx="2"/>
          </p:cNvCxnSpPr>
          <p:nvPr/>
        </p:nvCxnSpPr>
        <p:spPr bwMode="auto">
          <a:xfrm rot="10800000">
            <a:off x="4831206" y="3499021"/>
            <a:ext cx="655195" cy="272881"/>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36" name="Straight Arrow Connector 35"/>
          <p:cNvCxnSpPr>
            <a:endCxn id="29" idx="6"/>
          </p:cNvCxnSpPr>
          <p:nvPr/>
        </p:nvCxnSpPr>
        <p:spPr bwMode="auto">
          <a:xfrm rot="5400000">
            <a:off x="3963057" y="3307863"/>
            <a:ext cx="272881" cy="655194"/>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37" name="Straight Arrow Connector 36"/>
          <p:cNvCxnSpPr>
            <a:stCxn id="29" idx="2"/>
          </p:cNvCxnSpPr>
          <p:nvPr/>
        </p:nvCxnSpPr>
        <p:spPr bwMode="auto">
          <a:xfrm rot="10800000">
            <a:off x="2514600" y="3543301"/>
            <a:ext cx="800100" cy="228601"/>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sp>
        <p:nvSpPr>
          <p:cNvPr id="38" name="TextBox 37"/>
          <p:cNvSpPr txBox="1"/>
          <p:nvPr/>
        </p:nvSpPr>
        <p:spPr>
          <a:xfrm>
            <a:off x="4114800" y="4000500"/>
            <a:ext cx="1152880" cy="523220"/>
          </a:xfrm>
          <a:prstGeom prst="rect">
            <a:avLst/>
          </a:prstGeom>
          <a:noFill/>
        </p:spPr>
        <p:txBody>
          <a:bodyPr wrap="none" rtlCol="0">
            <a:spAutoFit/>
          </a:bodyPr>
          <a:lstStyle/>
          <a:p>
            <a:pPr algn="ctr"/>
            <a:r>
              <a:rPr lang="en-US" sz="1400" dirty="0"/>
              <a:t>Object Middle</a:t>
            </a:r>
          </a:p>
          <a:p>
            <a:pPr algn="ctr"/>
            <a:r>
              <a:rPr lang="en-US" sz="1400" dirty="0"/>
              <a:t>Tier</a:t>
            </a:r>
          </a:p>
        </p:txBody>
      </p:sp>
      <p:sp>
        <p:nvSpPr>
          <p:cNvPr id="39" name="TextBox 38"/>
          <p:cNvSpPr txBox="1"/>
          <p:nvPr/>
        </p:nvSpPr>
        <p:spPr>
          <a:xfrm>
            <a:off x="7086600" y="3886200"/>
            <a:ext cx="889987" cy="523220"/>
          </a:xfrm>
          <a:prstGeom prst="rect">
            <a:avLst/>
          </a:prstGeom>
          <a:noFill/>
        </p:spPr>
        <p:txBody>
          <a:bodyPr wrap="none" rtlCol="0">
            <a:spAutoFit/>
          </a:bodyPr>
          <a:lstStyle/>
          <a:p>
            <a:pPr algn="ctr"/>
            <a:r>
              <a:rPr lang="en-US" sz="1400" dirty="0"/>
              <a:t>Relational</a:t>
            </a:r>
          </a:p>
          <a:p>
            <a:pPr algn="ctr"/>
            <a:r>
              <a:rPr lang="en-US" sz="1400" dirty="0"/>
              <a:t>Database</a:t>
            </a:r>
          </a:p>
        </p:txBody>
      </p:sp>
      <p:sp>
        <p:nvSpPr>
          <p:cNvPr id="41" name="TextBox 40"/>
          <p:cNvSpPr txBox="1"/>
          <p:nvPr/>
        </p:nvSpPr>
        <p:spPr>
          <a:xfrm>
            <a:off x="1257300" y="4000500"/>
            <a:ext cx="1123064" cy="307777"/>
          </a:xfrm>
          <a:prstGeom prst="rect">
            <a:avLst/>
          </a:prstGeom>
          <a:noFill/>
        </p:spPr>
        <p:txBody>
          <a:bodyPr wrap="none" rtlCol="0">
            <a:spAutoFit/>
          </a:bodyPr>
          <a:lstStyle/>
          <a:p>
            <a:r>
              <a:rPr lang="en-US" sz="1400" dirty="0"/>
              <a:t>Web Browser</a:t>
            </a:r>
          </a:p>
        </p:txBody>
      </p:sp>
      <p:sp>
        <p:nvSpPr>
          <p:cNvPr id="42" name="Oval 41"/>
          <p:cNvSpPr/>
          <p:nvPr/>
        </p:nvSpPr>
        <p:spPr bwMode="auto">
          <a:xfrm>
            <a:off x="3886200" y="1943100"/>
            <a:ext cx="457200" cy="519351"/>
          </a:xfrm>
          <a:prstGeom prst="ellipse">
            <a:avLst/>
          </a:prstGeom>
          <a:solidFill>
            <a:srgbClr val="FF0000"/>
          </a:solidFill>
          <a:ln w="9525" cap="flat" cmpd="sng" algn="ctr">
            <a:solidFill>
              <a:schemeClr val="tx1"/>
            </a:solidFill>
            <a:prstDash val="solid"/>
            <a:round/>
            <a:headEnd type="none" w="med" len="med"/>
            <a:tailEnd type="triangle" w="med" len="med"/>
          </a:ln>
          <a:effectLst/>
        </p:spPr>
        <p:txBody>
          <a:bodyPr wrap="square" lIns="36576" tIns="0" rIns="0" bIns="0" anchor="ctr" anchorCtr="0">
            <a:spAutoFit/>
          </a:bodyPr>
          <a:lstStyle/>
          <a:p>
            <a:pPr algn="ctr"/>
            <a:r>
              <a:rPr lang="en-US" dirty="0">
                <a:solidFill>
                  <a:schemeClr val="bg1">
                    <a:lumMod val="95000"/>
                  </a:schemeClr>
                </a:solidFill>
              </a:rPr>
              <a:t>T</a:t>
            </a:r>
            <a:r>
              <a:rPr lang="en-US" sz="1000" dirty="0">
                <a:solidFill>
                  <a:schemeClr val="bg1">
                    <a:lumMod val="95000"/>
                  </a:schemeClr>
                </a:solidFill>
              </a:rPr>
              <a:t>5</a:t>
            </a:r>
          </a:p>
        </p:txBody>
      </p:sp>
      <p:cxnSp>
        <p:nvCxnSpPr>
          <p:cNvPr id="44" name="Straight Arrow Connector 43"/>
          <p:cNvCxnSpPr/>
          <p:nvPr/>
        </p:nvCxnSpPr>
        <p:spPr bwMode="auto">
          <a:xfrm rot="16200000" flipV="1">
            <a:off x="4031578" y="2597825"/>
            <a:ext cx="623649" cy="228600"/>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47" name="Straight Arrow Connector 46"/>
          <p:cNvCxnSpPr/>
          <p:nvPr/>
        </p:nvCxnSpPr>
        <p:spPr bwMode="auto">
          <a:xfrm rot="5400000">
            <a:off x="4603076" y="2597826"/>
            <a:ext cx="623649" cy="228600"/>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sp>
        <p:nvSpPr>
          <p:cNvPr id="51" name="Rectangle 50"/>
          <p:cNvSpPr/>
          <p:nvPr/>
        </p:nvSpPr>
        <p:spPr bwMode="auto">
          <a:xfrm>
            <a:off x="3314700" y="1028700"/>
            <a:ext cx="2857500" cy="571500"/>
          </a:xfrm>
          <a:prstGeom prst="rect">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pic>
        <p:nvPicPr>
          <p:cNvPr id="52" name="Picture 51"/>
          <p:cNvPicPr>
            <a:picLocks noChangeAspect="1"/>
          </p:cNvPicPr>
          <p:nvPr/>
        </p:nvPicPr>
        <p:blipFill>
          <a:blip r:embed="rId3" cstate="screen"/>
          <a:stretch>
            <a:fillRect/>
          </a:stretch>
        </p:blipFill>
        <p:spPr>
          <a:xfrm>
            <a:off x="3429000" y="1143000"/>
            <a:ext cx="914400" cy="358140"/>
          </a:xfrm>
          <a:prstGeom prst="rect">
            <a:avLst/>
          </a:prstGeom>
        </p:spPr>
      </p:pic>
      <p:sp>
        <p:nvSpPr>
          <p:cNvPr id="53" name="TextBox 52"/>
          <p:cNvSpPr txBox="1"/>
          <p:nvPr/>
        </p:nvSpPr>
        <p:spPr>
          <a:xfrm>
            <a:off x="4381500" y="1076325"/>
            <a:ext cx="1685526" cy="461665"/>
          </a:xfrm>
          <a:prstGeom prst="rect">
            <a:avLst/>
          </a:prstGeom>
          <a:noFill/>
        </p:spPr>
        <p:txBody>
          <a:bodyPr wrap="none" rtlCol="0">
            <a:spAutoFit/>
          </a:bodyPr>
          <a:lstStyle/>
          <a:p>
            <a:r>
              <a:rPr lang="en-US" dirty="0"/>
              <a:t>Web Service</a:t>
            </a:r>
          </a:p>
        </p:txBody>
      </p:sp>
      <p:sp>
        <p:nvSpPr>
          <p:cNvPr id="43" name="Oval 42"/>
          <p:cNvSpPr/>
          <p:nvPr/>
        </p:nvSpPr>
        <p:spPr bwMode="auto">
          <a:xfrm>
            <a:off x="4800600" y="1943100"/>
            <a:ext cx="457200" cy="519351"/>
          </a:xfrm>
          <a:prstGeom prst="ellipse">
            <a:avLst/>
          </a:prstGeom>
          <a:solidFill>
            <a:srgbClr val="FF0000"/>
          </a:solidFill>
          <a:ln w="9525" cap="flat" cmpd="sng" algn="ctr">
            <a:solidFill>
              <a:schemeClr val="tx1"/>
            </a:solidFill>
            <a:prstDash val="solid"/>
            <a:round/>
            <a:headEnd type="none" w="med" len="med"/>
            <a:tailEnd type="triangle" w="med" len="med"/>
          </a:ln>
          <a:effectLst/>
        </p:spPr>
        <p:txBody>
          <a:bodyPr wrap="square" lIns="36576" tIns="0" rIns="0" bIns="0" anchor="ctr" anchorCtr="0">
            <a:spAutoFit/>
          </a:bodyPr>
          <a:lstStyle/>
          <a:p>
            <a:pPr algn="ctr"/>
            <a:r>
              <a:rPr lang="en-US" dirty="0">
                <a:solidFill>
                  <a:schemeClr val="bg1">
                    <a:lumMod val="95000"/>
                  </a:schemeClr>
                </a:solidFill>
              </a:rPr>
              <a:t>T</a:t>
            </a:r>
            <a:r>
              <a:rPr lang="en-US" sz="1000" dirty="0">
                <a:solidFill>
                  <a:schemeClr val="bg1">
                    <a:lumMod val="95000"/>
                  </a:schemeClr>
                </a:solidFill>
              </a:rPr>
              <a:t>6</a:t>
            </a:r>
          </a:p>
        </p:txBody>
      </p:sp>
      <p:cxnSp>
        <p:nvCxnSpPr>
          <p:cNvPr id="56" name="Straight Arrow Connector 55"/>
          <p:cNvCxnSpPr>
            <a:stCxn id="42" idx="7"/>
          </p:cNvCxnSpPr>
          <p:nvPr/>
        </p:nvCxnSpPr>
        <p:spPr bwMode="auto">
          <a:xfrm rot="5400000" flipH="1" flipV="1">
            <a:off x="4191073" y="1685573"/>
            <a:ext cx="418957" cy="248212"/>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58" name="Straight Arrow Connector 57"/>
          <p:cNvCxnSpPr>
            <a:stCxn id="51" idx="2"/>
            <a:endCxn id="43" idx="1"/>
          </p:cNvCxnSpPr>
          <p:nvPr/>
        </p:nvCxnSpPr>
        <p:spPr bwMode="auto">
          <a:xfrm rot="16200000" flipH="1">
            <a:off x="4596024" y="1747625"/>
            <a:ext cx="418957" cy="124105"/>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
            <a:ext cx="7772400" cy="800100"/>
          </a:xfrm>
        </p:spPr>
        <p:txBody>
          <a:bodyPr/>
          <a:lstStyle/>
          <a:p>
            <a:r>
              <a:rPr lang="en-US" dirty="0"/>
              <a:t>Requirement Lister</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1E838F1F-3EA6-4B97-B9E1-B123A4252B63}" type="slidenum">
              <a:rPr lang="en-US" smtClean="0"/>
              <a:pPr/>
              <a:t>46</a:t>
            </a:fld>
            <a:endParaRPr lang="en-US"/>
          </a:p>
        </p:txBody>
      </p:sp>
      <p:grpSp>
        <p:nvGrpSpPr>
          <p:cNvPr id="3" name="Group 20"/>
          <p:cNvGrpSpPr/>
          <p:nvPr/>
        </p:nvGrpSpPr>
        <p:grpSpPr>
          <a:xfrm>
            <a:off x="571500" y="1143000"/>
            <a:ext cx="7556958" cy="5017532"/>
            <a:chOff x="533400" y="1143000"/>
            <a:chExt cx="7556958" cy="5017532"/>
          </a:xfrm>
        </p:grpSpPr>
        <p:pic>
          <p:nvPicPr>
            <p:cNvPr id="11266" name="Picture 2"/>
            <p:cNvPicPr>
              <a:picLocks noChangeAspect="1" noChangeArrowheads="1"/>
            </p:cNvPicPr>
            <p:nvPr/>
          </p:nvPicPr>
          <p:blipFill>
            <a:blip r:embed="rId2" cstate="screen"/>
            <a:srcRect/>
            <a:stretch>
              <a:fillRect/>
            </a:stretch>
          </p:blipFill>
          <p:spPr bwMode="auto">
            <a:xfrm>
              <a:off x="533400" y="1143000"/>
              <a:ext cx="7556958" cy="4600575"/>
            </a:xfrm>
            <a:prstGeom prst="rect">
              <a:avLst/>
            </a:prstGeom>
            <a:noFill/>
            <a:ln w="12700">
              <a:solidFill>
                <a:schemeClr val="tx1"/>
              </a:solidFill>
              <a:miter lim="800000"/>
              <a:headEnd/>
              <a:tailEnd/>
            </a:ln>
          </p:spPr>
        </p:pic>
        <p:cxnSp>
          <p:nvCxnSpPr>
            <p:cNvPr id="7" name="Straight Arrow Connector 6"/>
            <p:cNvCxnSpPr/>
            <p:nvPr/>
          </p:nvCxnSpPr>
          <p:spPr>
            <a:xfrm rot="10800000">
              <a:off x="1828800" y="5715000"/>
              <a:ext cx="381000" cy="2286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010400" y="5562600"/>
              <a:ext cx="685800" cy="4572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6000" y="5791200"/>
              <a:ext cx="1866729" cy="369332"/>
            </a:xfrm>
            <a:prstGeom prst="rect">
              <a:avLst/>
            </a:prstGeom>
            <a:noFill/>
          </p:spPr>
          <p:txBody>
            <a:bodyPr wrap="none" rtlCol="0">
              <a:spAutoFit/>
            </a:bodyPr>
            <a:lstStyle/>
            <a:p>
              <a:r>
                <a:rPr lang="en-US" dirty="0"/>
                <a:t>Click to View Item</a:t>
              </a:r>
            </a:p>
          </p:txBody>
        </p:sp>
        <p:sp>
          <p:nvSpPr>
            <p:cNvPr id="12" name="TextBox 11"/>
            <p:cNvSpPr txBox="1"/>
            <p:nvPr/>
          </p:nvSpPr>
          <p:spPr>
            <a:xfrm>
              <a:off x="5181600" y="5791200"/>
              <a:ext cx="1763496" cy="369332"/>
            </a:xfrm>
            <a:prstGeom prst="rect">
              <a:avLst/>
            </a:prstGeom>
            <a:noFill/>
          </p:spPr>
          <p:txBody>
            <a:bodyPr wrap="none" rtlCol="0">
              <a:spAutoFit/>
            </a:bodyPr>
            <a:lstStyle/>
            <a:p>
              <a:r>
                <a:rPr lang="en-US" dirty="0"/>
                <a:t>Click to Edit Item</a:t>
              </a:r>
            </a:p>
          </p:txBody>
        </p:sp>
        <p:cxnSp>
          <p:nvCxnSpPr>
            <p:cNvPr id="13" name="Straight Arrow Connector 12"/>
            <p:cNvCxnSpPr/>
            <p:nvPr/>
          </p:nvCxnSpPr>
          <p:spPr>
            <a:xfrm rot="10800000" flipV="1">
              <a:off x="3581400" y="2133600"/>
              <a:ext cx="533400" cy="3048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91000" y="1828800"/>
              <a:ext cx="1754776" cy="461665"/>
            </a:xfrm>
            <a:prstGeom prst="rect">
              <a:avLst/>
            </a:prstGeom>
            <a:noFill/>
          </p:spPr>
          <p:txBody>
            <a:bodyPr wrap="none" rtlCol="0">
              <a:spAutoFit/>
            </a:bodyPr>
            <a:lstStyle/>
            <a:p>
              <a:r>
                <a:rPr lang="en-US" dirty="0">
                  <a:solidFill>
                    <a:schemeClr val="accent2">
                      <a:lumMod val="60000"/>
                      <a:lumOff val="40000"/>
                    </a:schemeClr>
                  </a:solidFill>
                </a:rPr>
                <a:t>Table Header</a:t>
              </a:r>
            </a:p>
          </p:txBody>
        </p:sp>
        <p:cxnSp>
          <p:nvCxnSpPr>
            <p:cNvPr id="16" name="Straight Arrow Connector 15"/>
            <p:cNvCxnSpPr/>
            <p:nvPr/>
          </p:nvCxnSpPr>
          <p:spPr>
            <a:xfrm rot="10800000" flipV="1">
              <a:off x="1524000" y="2133600"/>
              <a:ext cx="609600" cy="762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19300" y="1905000"/>
              <a:ext cx="912429" cy="461665"/>
            </a:xfrm>
            <a:prstGeom prst="rect">
              <a:avLst/>
            </a:prstGeom>
            <a:noFill/>
          </p:spPr>
          <p:txBody>
            <a:bodyPr wrap="none" rtlCol="0">
              <a:spAutoFit/>
            </a:bodyPr>
            <a:lstStyle/>
            <a:p>
              <a:r>
                <a:rPr lang="en-US" dirty="0">
                  <a:solidFill>
                    <a:schemeClr val="accent2">
                      <a:lumMod val="60000"/>
                      <a:lumOff val="40000"/>
                    </a:schemeClr>
                  </a:solidFill>
                </a:rPr>
                <a:t>Count</a:t>
              </a:r>
            </a:p>
          </p:txBody>
        </p:sp>
        <p:cxnSp>
          <p:nvCxnSpPr>
            <p:cNvPr id="19" name="Straight Arrow Connector 18"/>
            <p:cNvCxnSpPr/>
            <p:nvPr/>
          </p:nvCxnSpPr>
          <p:spPr>
            <a:xfrm rot="10800000" flipV="1">
              <a:off x="2209800" y="2285999"/>
              <a:ext cx="723900" cy="152399"/>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57500" y="1981200"/>
              <a:ext cx="762000" cy="461665"/>
            </a:xfrm>
            <a:prstGeom prst="rect">
              <a:avLst/>
            </a:prstGeom>
            <a:noFill/>
          </p:spPr>
          <p:txBody>
            <a:bodyPr wrap="square" rtlCol="0">
              <a:spAutoFit/>
            </a:bodyPr>
            <a:lstStyle/>
            <a:p>
              <a:r>
                <a:rPr lang="en-US" dirty="0">
                  <a:solidFill>
                    <a:schemeClr val="accent2">
                      <a:lumMod val="60000"/>
                      <a:lumOff val="40000"/>
                    </a:schemeClr>
                  </a:solidFill>
                </a:rPr>
                <a:t>Sort</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a:t>Item Viewer</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1E838F1F-3EA6-4B97-B9E1-B123A4252B63}" type="slidenum">
              <a:rPr lang="en-US" smtClean="0"/>
              <a:pPr/>
              <a:t>47</a:t>
            </a:fld>
            <a:endParaRPr lang="en-US"/>
          </a:p>
        </p:txBody>
      </p:sp>
      <p:pic>
        <p:nvPicPr>
          <p:cNvPr id="12290" name="Picture 2"/>
          <p:cNvPicPr>
            <a:picLocks noChangeAspect="1" noChangeArrowheads="1"/>
          </p:cNvPicPr>
          <p:nvPr/>
        </p:nvPicPr>
        <p:blipFill>
          <a:blip r:embed="rId2" cstate="screen"/>
          <a:srcRect/>
          <a:stretch>
            <a:fillRect/>
          </a:stretch>
        </p:blipFill>
        <p:spPr bwMode="auto">
          <a:xfrm>
            <a:off x="914400" y="981075"/>
            <a:ext cx="6572250" cy="587692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XML Data</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1E838F1F-3EA6-4B97-B9E1-B123A4252B63}" type="slidenum">
              <a:rPr lang="en-US" smtClean="0"/>
              <a:pPr/>
              <a:t>48</a:t>
            </a:fld>
            <a:endParaRPr lang="en-US"/>
          </a:p>
        </p:txBody>
      </p:sp>
      <p:pic>
        <p:nvPicPr>
          <p:cNvPr id="13314" name="Picture 2"/>
          <p:cNvPicPr>
            <a:picLocks noChangeAspect="1" noChangeArrowheads="1"/>
          </p:cNvPicPr>
          <p:nvPr/>
        </p:nvPicPr>
        <p:blipFill>
          <a:blip r:embed="rId2" cstate="screen"/>
          <a:srcRect/>
          <a:stretch>
            <a:fillRect/>
          </a:stretch>
        </p:blipFill>
        <p:spPr bwMode="auto">
          <a:xfrm>
            <a:off x="926880" y="1095749"/>
            <a:ext cx="7188420" cy="4733551"/>
          </a:xfrm>
          <a:prstGeom prst="rect">
            <a:avLst/>
          </a:prstGeom>
          <a:noFill/>
          <a:ln w="12700">
            <a:solidFill>
              <a:schemeClr val="tx1"/>
            </a:solid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XForms</a:t>
            </a:r>
          </a:p>
        </p:txBody>
      </p:sp>
      <p:sp>
        <p:nvSpPr>
          <p:cNvPr id="3" name="Content Placeholder 2"/>
          <p:cNvSpPr>
            <a:spLocks noGrp="1"/>
          </p:cNvSpPr>
          <p:nvPr>
            <p:ph idx="1"/>
          </p:nvPr>
        </p:nvSpPr>
        <p:spPr/>
        <p:txBody>
          <a:bodyPr/>
          <a:lstStyle/>
          <a:p>
            <a:r>
              <a:rPr lang="en-US" sz="2800" dirty="0"/>
              <a:t>W3C Standard for web-forms processing</a:t>
            </a:r>
          </a:p>
          <a:p>
            <a:r>
              <a:rPr lang="en-US" sz="2800" dirty="0"/>
              <a:t>Allows web-forms to load and save complex XML data with many repeating sub-structures</a:t>
            </a:r>
          </a:p>
          <a:p>
            <a:r>
              <a:rPr lang="en-US" sz="2800" dirty="0"/>
              <a:t>Works very well with REST-type interfaces</a:t>
            </a:r>
          </a:p>
          <a:p>
            <a:r>
              <a:rPr lang="en-US" sz="2800" dirty="0"/>
              <a:t>Bundled with XML databases (eXist and MarkLogic)</a:t>
            </a:r>
          </a:p>
          <a:p>
            <a:r>
              <a:rPr lang="en-US" sz="2800" dirty="0"/>
              <a:t>Large library of sample applications</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1E838F1F-3EA6-4B97-B9E1-B123A4252B63}"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0" y="0"/>
            <a:ext cx="7772400" cy="990600"/>
          </a:xfrm>
        </p:spPr>
        <p:txBody>
          <a:bodyPr/>
          <a:lstStyle/>
          <a:p>
            <a:pPr eaLnBrk="1" hangingPunct="1"/>
            <a:r>
              <a:rPr lang="en-US" dirty="0"/>
              <a:t>Background for Dan McCreary</a:t>
            </a:r>
          </a:p>
        </p:txBody>
      </p:sp>
      <p:sp>
        <p:nvSpPr>
          <p:cNvPr id="12291" name="Content Placeholder 2"/>
          <p:cNvSpPr>
            <a:spLocks noGrp="1"/>
          </p:cNvSpPr>
          <p:nvPr>
            <p:ph idx="1"/>
          </p:nvPr>
        </p:nvSpPr>
        <p:spPr>
          <a:xfrm>
            <a:off x="685800" y="1143000"/>
            <a:ext cx="7772400" cy="4686300"/>
          </a:xfrm>
        </p:spPr>
        <p:txBody>
          <a:bodyPr/>
          <a:lstStyle/>
          <a:p>
            <a:pPr eaLnBrk="1" hangingPunct="1"/>
            <a:r>
              <a:rPr lang="en-US" sz="2400" dirty="0">
                <a:latin typeface="Arial" charset="0"/>
                <a:cs typeface="Arial" charset="0"/>
              </a:rPr>
              <a:t>Enterprise data architecture consultant based in Minneapolis</a:t>
            </a:r>
          </a:p>
          <a:p>
            <a:pPr eaLnBrk="1" hangingPunct="1"/>
            <a:r>
              <a:rPr lang="en-US" sz="2400" dirty="0">
                <a:latin typeface="Arial" charset="0"/>
                <a:cs typeface="Arial" charset="0"/>
              </a:rPr>
              <a:t>Strong interest in enterprise metadata management and semantic web</a:t>
            </a:r>
          </a:p>
          <a:p>
            <a:pPr eaLnBrk="1" hangingPunct="1"/>
            <a:r>
              <a:rPr lang="en-US" sz="2400" dirty="0">
                <a:latin typeface="Arial" charset="0"/>
                <a:cs typeface="Arial" charset="0"/>
              </a:rPr>
              <a:t>Builds metadata registries using ISO/IEC 11179 and US Federal XML standards (NIEM.gov)</a:t>
            </a:r>
          </a:p>
          <a:p>
            <a:pPr eaLnBrk="1" hangingPunct="1"/>
            <a:r>
              <a:rPr lang="en-US" sz="2400" b="1" dirty="0">
                <a:latin typeface="Arial" charset="0"/>
                <a:cs typeface="Arial" charset="0"/>
              </a:rPr>
              <a:t>Customers:</a:t>
            </a:r>
            <a:r>
              <a:rPr lang="en-US" sz="2400" dirty="0">
                <a:latin typeface="Arial" charset="0"/>
                <a:cs typeface="Arial" charset="0"/>
              </a:rPr>
              <a:t> CriMNet/BCA, MN Dept. of Education, MN Dept. of Revenue, Thrivent Financial, Patriot Data Systems, US Department of State, MN Historical Society, US Library of Congress, Mindware, Syntactica, Surescripts</a:t>
            </a:r>
          </a:p>
        </p:txBody>
      </p:sp>
      <p:sp>
        <p:nvSpPr>
          <p:cNvPr id="12292" name="Slide Number Placeholder 3"/>
          <p:cNvSpPr>
            <a:spLocks noGrp="1"/>
          </p:cNvSpPr>
          <p:nvPr>
            <p:ph type="sldNum" sz="quarter" idx="10"/>
          </p:nvPr>
        </p:nvSpPr>
        <p:spPr>
          <a:noFill/>
        </p:spPr>
        <p:txBody>
          <a:bodyPr/>
          <a:lstStyle/>
          <a:p>
            <a:fld id="{B739A689-53C1-854B-8F14-49E82026944E}" type="slidenum">
              <a:rPr lang="en-US"/>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
            <a:ext cx="7772400" cy="800100"/>
          </a:xfrm>
        </p:spPr>
        <p:txBody>
          <a:bodyPr/>
          <a:lstStyle/>
          <a:p>
            <a:r>
              <a:rPr lang="en-US" dirty="0"/>
              <a:t>Sample XForms</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50</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pic>
        <p:nvPicPr>
          <p:cNvPr id="6" name="Picture 4"/>
          <p:cNvPicPr>
            <a:picLocks noGrp="1" noChangeAspect="1" noChangeArrowheads="1"/>
          </p:cNvPicPr>
          <p:nvPr>
            <p:ph idx="1"/>
          </p:nvPr>
        </p:nvPicPr>
        <p:blipFill>
          <a:blip r:embed="rId2" cstate="screen"/>
          <a:srcRect/>
          <a:stretch>
            <a:fillRect/>
          </a:stretch>
        </p:blipFill>
        <p:spPr bwMode="auto">
          <a:xfrm>
            <a:off x="1028700" y="1028700"/>
            <a:ext cx="6970455" cy="4686300"/>
          </a:xfrm>
          <a:prstGeom prst="rect">
            <a:avLst/>
          </a:prstGeom>
          <a:noFill/>
          <a:ln w="19050" algn="ctr">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Editor</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1E838F1F-3EA6-4B97-B9E1-B123A4252B63}" type="slidenum">
              <a:rPr lang="en-US" smtClean="0"/>
              <a:pPr/>
              <a:t>51</a:t>
            </a:fld>
            <a:endParaRPr lang="en-US"/>
          </a:p>
        </p:txBody>
      </p:sp>
      <p:grpSp>
        <p:nvGrpSpPr>
          <p:cNvPr id="3" name="Group 13"/>
          <p:cNvGrpSpPr/>
          <p:nvPr/>
        </p:nvGrpSpPr>
        <p:grpSpPr>
          <a:xfrm>
            <a:off x="571500" y="1371600"/>
            <a:ext cx="8010525" cy="4888100"/>
            <a:chOff x="571500" y="1371600"/>
            <a:chExt cx="8010525" cy="4888100"/>
          </a:xfrm>
        </p:grpSpPr>
        <p:pic>
          <p:nvPicPr>
            <p:cNvPr id="15362" name="Picture 2"/>
            <p:cNvPicPr>
              <a:picLocks noChangeAspect="1" noChangeArrowheads="1"/>
            </p:cNvPicPr>
            <p:nvPr/>
          </p:nvPicPr>
          <p:blipFill>
            <a:blip r:embed="rId2" cstate="screen"/>
            <a:srcRect/>
            <a:stretch>
              <a:fillRect/>
            </a:stretch>
          </p:blipFill>
          <p:spPr bwMode="auto">
            <a:xfrm>
              <a:off x="2514600" y="1371600"/>
              <a:ext cx="6067425" cy="4888100"/>
            </a:xfrm>
            <a:prstGeom prst="rect">
              <a:avLst/>
            </a:prstGeom>
            <a:noFill/>
            <a:ln w="12700">
              <a:solidFill>
                <a:schemeClr val="tx1"/>
              </a:solidFill>
              <a:miter lim="800000"/>
              <a:headEnd/>
              <a:tailEnd/>
            </a:ln>
          </p:spPr>
        </p:pic>
        <p:cxnSp>
          <p:nvCxnSpPr>
            <p:cNvPr id="6" name="Straight Arrow Connector 5"/>
            <p:cNvCxnSpPr/>
            <p:nvPr/>
          </p:nvCxnSpPr>
          <p:spPr>
            <a:xfrm>
              <a:off x="1676400" y="4953000"/>
              <a:ext cx="914400" cy="3048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1500" y="4914900"/>
              <a:ext cx="1127488" cy="646331"/>
            </a:xfrm>
            <a:prstGeom prst="rect">
              <a:avLst/>
            </a:prstGeom>
            <a:noFill/>
          </p:spPr>
          <p:txBody>
            <a:bodyPr wrap="none" rtlCol="0">
              <a:spAutoFit/>
            </a:bodyPr>
            <a:lstStyle/>
            <a:p>
              <a:r>
                <a:rPr lang="en-US" dirty="0"/>
                <a:t>Repeating</a:t>
              </a:r>
            </a:p>
            <a:p>
              <a:r>
                <a:rPr lang="en-US" dirty="0"/>
                <a:t>Elements</a:t>
              </a:r>
            </a:p>
          </p:txBody>
        </p:sp>
        <p:cxnSp>
          <p:nvCxnSpPr>
            <p:cNvPr id="9" name="Straight Arrow Connector 8"/>
            <p:cNvCxnSpPr/>
            <p:nvPr/>
          </p:nvCxnSpPr>
          <p:spPr>
            <a:xfrm>
              <a:off x="1524000" y="5715000"/>
              <a:ext cx="914400" cy="3048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057400" y="2971800"/>
              <a:ext cx="1066800" cy="3048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0600" y="2819400"/>
              <a:ext cx="1045479" cy="1200329"/>
            </a:xfrm>
            <a:prstGeom prst="rect">
              <a:avLst/>
            </a:prstGeom>
            <a:noFill/>
          </p:spPr>
          <p:txBody>
            <a:bodyPr wrap="none" rtlCol="0">
              <a:spAutoFit/>
            </a:bodyPr>
            <a:lstStyle/>
            <a:p>
              <a:r>
                <a:rPr lang="en-US" dirty="0"/>
                <a:t>Code</a:t>
              </a:r>
            </a:p>
            <a:p>
              <a:r>
                <a:rPr lang="en-US" dirty="0"/>
                <a:t>Table</a:t>
              </a:r>
            </a:p>
            <a:p>
              <a:r>
                <a:rPr lang="en-US" dirty="0"/>
                <a:t>Selection</a:t>
              </a:r>
            </a:p>
            <a:p>
              <a:r>
                <a:rPr lang="en-US" dirty="0"/>
                <a:t>Lists</a:t>
              </a:r>
            </a:p>
          </p:txBody>
        </p:sp>
        <p:cxnSp>
          <p:nvCxnSpPr>
            <p:cNvPr id="12" name="Straight Arrow Connector 11"/>
            <p:cNvCxnSpPr/>
            <p:nvPr/>
          </p:nvCxnSpPr>
          <p:spPr>
            <a:xfrm>
              <a:off x="2057400" y="3276600"/>
              <a:ext cx="1066800" cy="3048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057400" y="3581400"/>
              <a:ext cx="1066800" cy="3048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Components</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1E838F1F-3EA6-4B97-B9E1-B123A4252B63}" type="slidenum">
              <a:rPr lang="en-US" smtClean="0"/>
              <a:pPr/>
              <a:t>52</a:t>
            </a:fld>
            <a:endParaRPr lang="en-US"/>
          </a:p>
        </p:txBody>
      </p:sp>
      <p:pic>
        <p:nvPicPr>
          <p:cNvPr id="14338" name="Picture 2"/>
          <p:cNvPicPr>
            <a:picLocks noChangeAspect="1" noChangeArrowheads="1"/>
          </p:cNvPicPr>
          <p:nvPr/>
        </p:nvPicPr>
        <p:blipFill>
          <a:blip r:embed="rId2" cstate="screen"/>
          <a:srcRect/>
          <a:stretch>
            <a:fillRect/>
          </a:stretch>
        </p:blipFill>
        <p:spPr bwMode="auto">
          <a:xfrm>
            <a:off x="762000" y="1371600"/>
            <a:ext cx="7162800" cy="4673968"/>
          </a:xfrm>
          <a:prstGeom prst="rect">
            <a:avLst/>
          </a:prstGeom>
          <a:noFill/>
          <a:ln w="12700">
            <a:solidFill>
              <a:schemeClr val="tx1"/>
            </a:solidFill>
            <a:miter lim="800000"/>
            <a:headEnd/>
            <a:tailEnd/>
          </a:ln>
        </p:spPr>
      </p:pic>
      <p:cxnSp>
        <p:nvCxnSpPr>
          <p:cNvPr id="7" name="Straight Arrow Connector 6"/>
          <p:cNvCxnSpPr/>
          <p:nvPr/>
        </p:nvCxnSpPr>
        <p:spPr>
          <a:xfrm rot="10800000">
            <a:off x="4953000" y="1905000"/>
            <a:ext cx="1143000" cy="304800"/>
          </a:xfrm>
          <a:prstGeom prst="straightConnector1">
            <a:avLst/>
          </a:prstGeom>
          <a:ln w="38100">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72200" y="2087434"/>
            <a:ext cx="1672253" cy="461665"/>
          </a:xfrm>
          <a:prstGeom prst="rect">
            <a:avLst/>
          </a:prstGeom>
          <a:solidFill>
            <a:schemeClr val="bg1"/>
          </a:solidFill>
        </p:spPr>
        <p:txBody>
          <a:bodyPr wrap="none" rtlCol="0" anchor="ctr">
            <a:spAutoFit/>
          </a:bodyPr>
          <a:lstStyle/>
          <a:p>
            <a:pPr algn="ctr"/>
            <a:r>
              <a:rPr lang="en-US" dirty="0">
                <a:solidFill>
                  <a:schemeClr val="accent2"/>
                </a:solidFill>
              </a:rPr>
              <a:t>Breadcrumb</a:t>
            </a:r>
          </a:p>
        </p:txBody>
      </p:sp>
      <p:cxnSp>
        <p:nvCxnSpPr>
          <p:cNvPr id="10" name="Straight Arrow Connector 9"/>
          <p:cNvCxnSpPr/>
          <p:nvPr/>
        </p:nvCxnSpPr>
        <p:spPr>
          <a:xfrm rot="10800000" flipV="1">
            <a:off x="6248400" y="1295400"/>
            <a:ext cx="685800" cy="152400"/>
          </a:xfrm>
          <a:prstGeom prst="straightConnector1">
            <a:avLst/>
          </a:prstGeom>
          <a:ln w="38100">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10400" y="1020634"/>
            <a:ext cx="1042273" cy="461665"/>
          </a:xfrm>
          <a:prstGeom prst="rect">
            <a:avLst/>
          </a:prstGeom>
          <a:solidFill>
            <a:schemeClr val="bg1"/>
          </a:solidFill>
        </p:spPr>
        <p:txBody>
          <a:bodyPr wrap="none" rtlCol="0" anchor="ctr">
            <a:spAutoFit/>
          </a:bodyPr>
          <a:lstStyle/>
          <a:p>
            <a:pPr algn="ctr"/>
            <a:r>
              <a:rPr lang="en-US" dirty="0">
                <a:solidFill>
                  <a:schemeClr val="accent2"/>
                </a:solidFill>
              </a:rPr>
              <a:t>Header</a:t>
            </a:r>
          </a:p>
        </p:txBody>
      </p:sp>
      <p:sp>
        <p:nvSpPr>
          <p:cNvPr id="13" name="TextBox 12"/>
          <p:cNvSpPr txBox="1"/>
          <p:nvPr/>
        </p:nvSpPr>
        <p:spPr>
          <a:xfrm>
            <a:off x="6629400" y="4525834"/>
            <a:ext cx="968535" cy="461665"/>
          </a:xfrm>
          <a:prstGeom prst="rect">
            <a:avLst/>
          </a:prstGeom>
          <a:solidFill>
            <a:schemeClr val="bg1"/>
          </a:solidFill>
        </p:spPr>
        <p:txBody>
          <a:bodyPr wrap="none" rtlCol="0" anchor="ctr">
            <a:spAutoFit/>
          </a:bodyPr>
          <a:lstStyle/>
          <a:p>
            <a:pPr algn="ctr"/>
            <a:r>
              <a:rPr lang="en-US" dirty="0">
                <a:solidFill>
                  <a:schemeClr val="accent2"/>
                </a:solidFill>
              </a:rPr>
              <a:t>Footer</a:t>
            </a:r>
          </a:p>
        </p:txBody>
      </p:sp>
      <p:cxnSp>
        <p:nvCxnSpPr>
          <p:cNvPr id="14" name="Straight Arrow Connector 13"/>
          <p:cNvCxnSpPr/>
          <p:nvPr/>
        </p:nvCxnSpPr>
        <p:spPr>
          <a:xfrm rot="5400000">
            <a:off x="5867400" y="4953000"/>
            <a:ext cx="762000" cy="762000"/>
          </a:xfrm>
          <a:prstGeom prst="straightConnector1">
            <a:avLst/>
          </a:prstGeom>
          <a:ln w="38100">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00800" y="3459034"/>
            <a:ext cx="1136850" cy="461665"/>
          </a:xfrm>
          <a:prstGeom prst="rect">
            <a:avLst/>
          </a:prstGeom>
          <a:solidFill>
            <a:schemeClr val="bg1"/>
          </a:solidFill>
        </p:spPr>
        <p:txBody>
          <a:bodyPr wrap="none" rtlCol="0" anchor="ctr">
            <a:spAutoFit/>
          </a:bodyPr>
          <a:lstStyle/>
          <a:p>
            <a:pPr algn="ctr"/>
            <a:r>
              <a:rPr lang="en-US" dirty="0">
                <a:solidFill>
                  <a:schemeClr val="accent2"/>
                </a:solidFill>
              </a:rPr>
              <a:t>Content</a:t>
            </a:r>
          </a:p>
        </p:txBody>
      </p:sp>
      <p:sp>
        <p:nvSpPr>
          <p:cNvPr id="17" name="Right Brace 16"/>
          <p:cNvSpPr/>
          <p:nvPr/>
        </p:nvSpPr>
        <p:spPr>
          <a:xfrm>
            <a:off x="5715000" y="2362200"/>
            <a:ext cx="304800" cy="2895600"/>
          </a:xfrm>
          <a:prstGeom prst="rightBrace">
            <a:avLst>
              <a:gd name="adj1" fmla="val 8333"/>
              <a:gd name="adj2" fmla="val 50000"/>
            </a:avLst>
          </a:prstGeom>
          <a:ln w="38100">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187229" y="4495800"/>
            <a:ext cx="1768434" cy="461665"/>
          </a:xfrm>
          <a:prstGeom prst="rect">
            <a:avLst/>
          </a:prstGeom>
          <a:solidFill>
            <a:schemeClr val="bg1"/>
          </a:solidFill>
        </p:spPr>
        <p:txBody>
          <a:bodyPr wrap="none" rtlCol="0" anchor="ctr">
            <a:spAutoFit/>
          </a:bodyPr>
          <a:lstStyle/>
          <a:p>
            <a:pPr algn="ctr"/>
            <a:r>
              <a:rPr lang="en-US" dirty="0">
                <a:solidFill>
                  <a:schemeClr val="accent2"/>
                </a:solidFill>
              </a:rPr>
              <a:t>Edit Controls</a:t>
            </a:r>
          </a:p>
        </p:txBody>
      </p:sp>
      <p:cxnSp>
        <p:nvCxnSpPr>
          <p:cNvPr id="19" name="Straight Arrow Connector 18"/>
          <p:cNvCxnSpPr/>
          <p:nvPr/>
        </p:nvCxnSpPr>
        <p:spPr>
          <a:xfrm rot="16200000" flipH="1">
            <a:off x="914400" y="5181600"/>
            <a:ext cx="609600" cy="152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62000" y="6172200"/>
            <a:ext cx="7086600" cy="1588"/>
          </a:xfrm>
          <a:prstGeom prst="straightConnector1">
            <a:avLst/>
          </a:prstGeom>
          <a:ln w="19050">
            <a:solidFill>
              <a:srgbClr val="0066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52800" y="6248400"/>
            <a:ext cx="1622880" cy="369332"/>
          </a:xfrm>
          <a:prstGeom prst="rect">
            <a:avLst/>
          </a:prstGeom>
          <a:noFill/>
        </p:spPr>
        <p:txBody>
          <a:bodyPr wrap="none" rtlCol="0">
            <a:spAutoFit/>
          </a:bodyPr>
          <a:lstStyle/>
          <a:p>
            <a:r>
              <a:rPr lang="en-US" dirty="0"/>
              <a:t>950 pixels wide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Assembler Function</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1E838F1F-3EA6-4B97-B9E1-B123A4252B63}" type="slidenum">
              <a:rPr lang="en-US" smtClean="0"/>
              <a:pPr/>
              <a:t>53</a:t>
            </a:fld>
            <a:endParaRPr lang="en-US"/>
          </a:p>
        </p:txBody>
      </p:sp>
      <p:sp>
        <p:nvSpPr>
          <p:cNvPr id="5" name="Rectangle 4"/>
          <p:cNvSpPr/>
          <p:nvPr/>
        </p:nvSpPr>
        <p:spPr>
          <a:xfrm>
            <a:off x="1676400" y="1524000"/>
            <a:ext cx="5486400" cy="762000"/>
          </a:xfrm>
          <a:prstGeom prst="rect">
            <a:avLst/>
          </a:prstGeom>
          <a:solidFill>
            <a:schemeClr val="tx2">
              <a:lumMod val="60000"/>
              <a:lumOff val="40000"/>
            </a:schemeClr>
          </a:solidFill>
          <a:ln>
            <a:solidFill>
              <a:srgbClr val="A4C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itchFamily="34" charset="0"/>
                <a:cs typeface="Arial" pitchFamily="34" charset="0"/>
              </a:rPr>
              <a:t>Header</a:t>
            </a:r>
          </a:p>
        </p:txBody>
      </p:sp>
      <p:sp>
        <p:nvSpPr>
          <p:cNvPr id="6" name="Rectangle 5"/>
          <p:cNvSpPr/>
          <p:nvPr/>
        </p:nvSpPr>
        <p:spPr>
          <a:xfrm>
            <a:off x="1676400" y="5029200"/>
            <a:ext cx="5486400" cy="762000"/>
          </a:xfrm>
          <a:prstGeom prst="rect">
            <a:avLst/>
          </a:prstGeom>
          <a:solidFill>
            <a:schemeClr val="tx2">
              <a:lumMod val="60000"/>
              <a:lumOff val="40000"/>
            </a:schemeClr>
          </a:solidFill>
          <a:ln>
            <a:solidFill>
              <a:srgbClr val="A4C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itchFamily="34" charset="0"/>
                <a:cs typeface="Arial" pitchFamily="34" charset="0"/>
              </a:rPr>
              <a:t>Footer</a:t>
            </a:r>
          </a:p>
        </p:txBody>
      </p:sp>
      <p:sp>
        <p:nvSpPr>
          <p:cNvPr id="7" name="Rectangle 6"/>
          <p:cNvSpPr/>
          <p:nvPr/>
        </p:nvSpPr>
        <p:spPr>
          <a:xfrm>
            <a:off x="1676400" y="2286000"/>
            <a:ext cx="5486400" cy="2743200"/>
          </a:xfrm>
          <a:prstGeom prst="rect">
            <a:avLst/>
          </a:prstGeom>
          <a:solidFill>
            <a:schemeClr val="tx2">
              <a:lumMod val="60000"/>
              <a:lumOff val="40000"/>
            </a:schemeClr>
          </a:solidFill>
          <a:ln>
            <a:solidFill>
              <a:srgbClr val="A4C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itchFamily="34" charset="0"/>
                <a:cs typeface="Arial" pitchFamily="34" charset="0"/>
              </a:rPr>
              <a:t>Content</a:t>
            </a:r>
          </a:p>
        </p:txBody>
      </p:sp>
      <p:sp>
        <p:nvSpPr>
          <p:cNvPr id="8" name="Rectangle 7"/>
          <p:cNvSpPr/>
          <p:nvPr/>
        </p:nvSpPr>
        <p:spPr>
          <a:xfrm>
            <a:off x="1752600" y="2362200"/>
            <a:ext cx="4267200" cy="381000"/>
          </a:xfrm>
          <a:prstGeom prst="rect">
            <a:avLst/>
          </a:prstGeom>
          <a:solidFill>
            <a:srgbClr val="A4CBFF"/>
          </a:solidFill>
          <a:ln>
            <a:solidFill>
              <a:srgbClr val="A4C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pitchFamily="34" charset="0"/>
                <a:cs typeface="Arial" pitchFamily="34" charset="0"/>
              </a:rPr>
              <a:t>Breadcrumb</a:t>
            </a:r>
          </a:p>
        </p:txBody>
      </p:sp>
      <p:sp>
        <p:nvSpPr>
          <p:cNvPr id="9" name="Rectangle 8"/>
          <p:cNvSpPr/>
          <p:nvPr/>
        </p:nvSpPr>
        <p:spPr>
          <a:xfrm>
            <a:off x="1752600" y="4457700"/>
            <a:ext cx="2362200" cy="495300"/>
          </a:xfrm>
          <a:prstGeom prst="rect">
            <a:avLst/>
          </a:prstGeom>
          <a:solidFill>
            <a:srgbClr val="A4CBFF"/>
          </a:solidFill>
          <a:ln>
            <a:solidFill>
              <a:srgbClr val="A4C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pitchFamily="34" charset="0"/>
                <a:cs typeface="Arial" pitchFamily="34" charset="0"/>
              </a:rPr>
              <a:t>Edit Controls</a:t>
            </a:r>
          </a:p>
        </p:txBody>
      </p:sp>
      <p:sp>
        <p:nvSpPr>
          <p:cNvPr id="10" name="Can 9"/>
          <p:cNvSpPr/>
          <p:nvPr/>
        </p:nvSpPr>
        <p:spPr bwMode="auto">
          <a:xfrm>
            <a:off x="457200" y="4229100"/>
            <a:ext cx="800100" cy="800100"/>
          </a:xfrm>
          <a:prstGeom prst="can">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accent2">
                    <a:lumMod val="75000"/>
                  </a:schemeClr>
                </a:solidFill>
                <a:latin typeface="Arial Narrow" pitchFamily="34" charset="0"/>
              </a:rPr>
              <a:t>Roles</a:t>
            </a:r>
          </a:p>
        </p:txBody>
      </p:sp>
      <p:cxnSp>
        <p:nvCxnSpPr>
          <p:cNvPr id="12" name="Straight Arrow Connector 11"/>
          <p:cNvCxnSpPr>
            <a:stCxn id="10" idx="4"/>
            <a:endCxn id="9" idx="1"/>
          </p:cNvCxnSpPr>
          <p:nvPr/>
        </p:nvCxnSpPr>
        <p:spPr bwMode="auto">
          <a:xfrm>
            <a:off x="1257300" y="4629150"/>
            <a:ext cx="495300" cy="76200"/>
          </a:xfrm>
          <a:prstGeom prst="straightConnector1">
            <a:avLst/>
          </a:prstGeom>
          <a:solidFill>
            <a:srgbClr val="3399FF"/>
          </a:solidFill>
          <a:ln w="57150" cap="flat" cmpd="sng" algn="ctr">
            <a:solidFill>
              <a:schemeClr val="tx1"/>
            </a:solidFill>
            <a:prstDash val="solid"/>
            <a:round/>
            <a:headEnd type="none" w="med" len="med"/>
            <a:tailEnd type="triangle"/>
          </a:ln>
          <a:effectLst/>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
            <a:ext cx="7772400" cy="800100"/>
          </a:xfrm>
        </p:spPr>
        <p:txBody>
          <a:bodyPr/>
          <a:lstStyle/>
          <a:p>
            <a:r>
              <a:rPr lang="en-US" dirty="0"/>
              <a:t>Style Module</a:t>
            </a:r>
          </a:p>
        </p:txBody>
      </p:sp>
      <p:sp>
        <p:nvSpPr>
          <p:cNvPr id="3" name="Content Placeholder 2"/>
          <p:cNvSpPr>
            <a:spLocks noGrp="1"/>
          </p:cNvSpPr>
          <p:nvPr>
            <p:ph idx="1"/>
          </p:nvPr>
        </p:nvSpPr>
        <p:spPr/>
        <p:txBody>
          <a:bodyPr/>
          <a:lstStyle/>
          <a:p>
            <a:r>
              <a:rPr lang="en-US" dirty="0"/>
              <a:t>Each non-content region of the page is generated by a server-side XQuery function</a:t>
            </a:r>
          </a:p>
          <a:p>
            <a:r>
              <a:rPr lang="en-US" dirty="0"/>
              <a:t>Users can change a single function and the entire site will be updated</a:t>
            </a:r>
          </a:p>
          <a:p>
            <a:r>
              <a:rPr lang="en-US" dirty="0"/>
              <a:t>Functions are dynamic and can take into account the page function</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1E838F1F-3EA6-4B97-B9E1-B123A4252B63}"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2"/>
          <p:cNvSpPr>
            <a:spLocks noGrp="1"/>
          </p:cNvSpPr>
          <p:nvPr>
            <p:ph type="dt" sz="half" idx="10"/>
          </p:nvPr>
        </p:nvSpPr>
        <p:spPr/>
        <p:txBody>
          <a:bodyPr/>
          <a:lstStyle/>
          <a:p>
            <a:r>
              <a:rPr lang="en-US"/>
              <a:t> </a:t>
            </a:r>
          </a:p>
        </p:txBody>
      </p:sp>
      <p:sp>
        <p:nvSpPr>
          <p:cNvPr id="48" name="Footer Placeholder 3"/>
          <p:cNvSpPr>
            <a:spLocks noGrp="1"/>
          </p:cNvSpPr>
          <p:nvPr>
            <p:ph type="ftr" sz="quarter" idx="11"/>
          </p:nvPr>
        </p:nvSpPr>
        <p:spPr/>
        <p:txBody>
          <a:bodyPr/>
          <a:lstStyle/>
          <a:p>
            <a:r>
              <a:rPr lang="en-US"/>
              <a:t>Copyright 2007 Dan McCreary &amp; Associates</a:t>
            </a:r>
          </a:p>
        </p:txBody>
      </p:sp>
      <p:sp>
        <p:nvSpPr>
          <p:cNvPr id="49" name="Slide Number Placeholder 4"/>
          <p:cNvSpPr>
            <a:spLocks noGrp="1"/>
          </p:cNvSpPr>
          <p:nvPr>
            <p:ph type="sldNum" sz="quarter" idx="4294967295"/>
          </p:nvPr>
        </p:nvSpPr>
        <p:spPr>
          <a:xfrm>
            <a:off x="6553200" y="6248400"/>
            <a:ext cx="1905000" cy="457200"/>
          </a:xfrm>
          <a:prstGeom prst="rect">
            <a:avLst/>
          </a:prstGeom>
        </p:spPr>
        <p:txBody>
          <a:bodyPr/>
          <a:lstStyle/>
          <a:p>
            <a:pPr algn="r"/>
            <a:fld id="{5C81A41A-D0EF-42E2-AFFC-2A22D97D0519}" type="slidenum">
              <a:rPr lang="en-US" sz="1000" smtClean="0"/>
              <a:pPr algn="r"/>
              <a:t>55</a:t>
            </a:fld>
            <a:endParaRPr lang="en-US" sz="1000" dirty="0"/>
          </a:p>
        </p:txBody>
      </p:sp>
      <p:sp>
        <p:nvSpPr>
          <p:cNvPr id="77828" name="Rectangle 4"/>
          <p:cNvSpPr>
            <a:spLocks noGrp="1" noChangeArrowheads="1"/>
          </p:cNvSpPr>
          <p:nvPr>
            <p:ph type="title"/>
          </p:nvPr>
        </p:nvSpPr>
        <p:spPr>
          <a:xfrm>
            <a:off x="914400" y="114300"/>
            <a:ext cx="7772400" cy="914400"/>
          </a:xfrm>
        </p:spPr>
        <p:txBody>
          <a:bodyPr/>
          <a:lstStyle/>
          <a:p>
            <a:r>
              <a:rPr lang="en-US" dirty="0"/>
              <a:t>XML Stored in XForms Model</a:t>
            </a:r>
          </a:p>
        </p:txBody>
      </p:sp>
      <p:sp>
        <p:nvSpPr>
          <p:cNvPr id="77829" name="Rectangle 5"/>
          <p:cNvSpPr>
            <a:spLocks noChangeArrowheads="1"/>
          </p:cNvSpPr>
          <p:nvPr/>
        </p:nvSpPr>
        <p:spPr bwMode="auto">
          <a:xfrm>
            <a:off x="800100" y="1943100"/>
            <a:ext cx="2743200" cy="3314700"/>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77830" name="Rectangle 6"/>
          <p:cNvSpPr>
            <a:spLocks noChangeArrowheads="1"/>
          </p:cNvSpPr>
          <p:nvPr/>
        </p:nvSpPr>
        <p:spPr bwMode="auto">
          <a:xfrm>
            <a:off x="914400" y="2286000"/>
            <a:ext cx="2514600" cy="2743200"/>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nvGrpSpPr>
          <p:cNvPr id="2" name="Group 20"/>
          <p:cNvGrpSpPr>
            <a:grpSpLocks/>
          </p:cNvGrpSpPr>
          <p:nvPr/>
        </p:nvGrpSpPr>
        <p:grpSpPr bwMode="auto">
          <a:xfrm>
            <a:off x="1485900" y="2628900"/>
            <a:ext cx="1485900" cy="914400"/>
            <a:chOff x="2520" y="1584"/>
            <a:chExt cx="936" cy="576"/>
          </a:xfrm>
        </p:grpSpPr>
        <p:sp>
          <p:nvSpPr>
            <p:cNvPr id="77831" name="Oval 7"/>
            <p:cNvSpPr>
              <a:spLocks noChangeArrowheads="1"/>
            </p:cNvSpPr>
            <p:nvPr/>
          </p:nvSpPr>
          <p:spPr bwMode="auto">
            <a:xfrm>
              <a:off x="2880" y="1584"/>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7832" name="Oval 8"/>
            <p:cNvSpPr>
              <a:spLocks noChangeArrowheads="1"/>
            </p:cNvSpPr>
            <p:nvPr/>
          </p:nvSpPr>
          <p:spPr bwMode="auto">
            <a:xfrm>
              <a:off x="2664" y="1800"/>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7833" name="Oval 9"/>
            <p:cNvSpPr>
              <a:spLocks noChangeArrowheads="1"/>
            </p:cNvSpPr>
            <p:nvPr/>
          </p:nvSpPr>
          <p:spPr bwMode="auto">
            <a:xfrm>
              <a:off x="3168" y="1800"/>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7834" name="Oval 10"/>
            <p:cNvSpPr>
              <a:spLocks noChangeArrowheads="1"/>
            </p:cNvSpPr>
            <p:nvPr/>
          </p:nvSpPr>
          <p:spPr bwMode="auto">
            <a:xfrm>
              <a:off x="2520"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7835" name="Oval 11"/>
            <p:cNvSpPr>
              <a:spLocks noChangeArrowheads="1"/>
            </p:cNvSpPr>
            <p:nvPr/>
          </p:nvSpPr>
          <p:spPr bwMode="auto">
            <a:xfrm>
              <a:off x="2808"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7836" name="Oval 12"/>
            <p:cNvSpPr>
              <a:spLocks noChangeArrowheads="1"/>
            </p:cNvSpPr>
            <p:nvPr/>
          </p:nvSpPr>
          <p:spPr bwMode="auto">
            <a:xfrm>
              <a:off x="3024"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7837" name="Oval 13"/>
            <p:cNvSpPr>
              <a:spLocks noChangeArrowheads="1"/>
            </p:cNvSpPr>
            <p:nvPr/>
          </p:nvSpPr>
          <p:spPr bwMode="auto">
            <a:xfrm>
              <a:off x="3312"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cxnSp>
          <p:nvCxnSpPr>
            <p:cNvPr id="77838" name="AutoShape 14"/>
            <p:cNvCxnSpPr>
              <a:cxnSpLocks noChangeShapeType="1"/>
              <a:stCxn id="77831" idx="4"/>
              <a:endCxn id="77832" idx="0"/>
            </p:cNvCxnSpPr>
            <p:nvPr/>
          </p:nvCxnSpPr>
          <p:spPr bwMode="auto">
            <a:xfrm flipH="1">
              <a:off x="2736" y="1728"/>
              <a:ext cx="216" cy="72"/>
            </a:xfrm>
            <a:prstGeom prst="straightConnector1">
              <a:avLst/>
            </a:prstGeom>
            <a:noFill/>
            <a:ln w="9525">
              <a:solidFill>
                <a:schemeClr val="tx1"/>
              </a:solidFill>
              <a:round/>
              <a:headEnd/>
              <a:tailEnd/>
            </a:ln>
            <a:effectLst/>
          </p:spPr>
        </p:cxnSp>
        <p:cxnSp>
          <p:nvCxnSpPr>
            <p:cNvPr id="77839" name="AutoShape 15"/>
            <p:cNvCxnSpPr>
              <a:cxnSpLocks noChangeShapeType="1"/>
              <a:stCxn id="77832" idx="4"/>
              <a:endCxn id="77834" idx="0"/>
            </p:cNvCxnSpPr>
            <p:nvPr/>
          </p:nvCxnSpPr>
          <p:spPr bwMode="auto">
            <a:xfrm flipH="1">
              <a:off x="2592" y="1944"/>
              <a:ext cx="144" cy="72"/>
            </a:xfrm>
            <a:prstGeom prst="straightConnector1">
              <a:avLst/>
            </a:prstGeom>
            <a:noFill/>
            <a:ln w="9525">
              <a:solidFill>
                <a:schemeClr val="tx1"/>
              </a:solidFill>
              <a:round/>
              <a:headEnd/>
              <a:tailEnd/>
            </a:ln>
            <a:effectLst/>
          </p:spPr>
        </p:cxnSp>
        <p:cxnSp>
          <p:nvCxnSpPr>
            <p:cNvPr id="77840" name="AutoShape 16"/>
            <p:cNvCxnSpPr>
              <a:cxnSpLocks noChangeShapeType="1"/>
              <a:stCxn id="77831" idx="4"/>
              <a:endCxn id="77833" idx="0"/>
            </p:cNvCxnSpPr>
            <p:nvPr/>
          </p:nvCxnSpPr>
          <p:spPr bwMode="auto">
            <a:xfrm>
              <a:off x="2952" y="1728"/>
              <a:ext cx="288" cy="72"/>
            </a:xfrm>
            <a:prstGeom prst="straightConnector1">
              <a:avLst/>
            </a:prstGeom>
            <a:noFill/>
            <a:ln w="9525">
              <a:solidFill>
                <a:schemeClr val="tx1"/>
              </a:solidFill>
              <a:round/>
              <a:headEnd/>
              <a:tailEnd/>
            </a:ln>
            <a:effectLst/>
          </p:spPr>
        </p:cxnSp>
        <p:cxnSp>
          <p:nvCxnSpPr>
            <p:cNvPr id="77841" name="AutoShape 17"/>
            <p:cNvCxnSpPr>
              <a:cxnSpLocks noChangeShapeType="1"/>
              <a:stCxn id="77833" idx="4"/>
              <a:endCxn id="77836" idx="0"/>
            </p:cNvCxnSpPr>
            <p:nvPr/>
          </p:nvCxnSpPr>
          <p:spPr bwMode="auto">
            <a:xfrm flipH="1">
              <a:off x="3096" y="1944"/>
              <a:ext cx="144" cy="72"/>
            </a:xfrm>
            <a:prstGeom prst="straightConnector1">
              <a:avLst/>
            </a:prstGeom>
            <a:noFill/>
            <a:ln w="9525">
              <a:solidFill>
                <a:schemeClr val="tx1"/>
              </a:solidFill>
              <a:round/>
              <a:headEnd/>
              <a:tailEnd/>
            </a:ln>
            <a:effectLst/>
          </p:spPr>
        </p:cxnSp>
        <p:cxnSp>
          <p:nvCxnSpPr>
            <p:cNvPr id="77842" name="AutoShape 18"/>
            <p:cNvCxnSpPr>
              <a:cxnSpLocks noChangeShapeType="1"/>
              <a:stCxn id="77832" idx="4"/>
              <a:endCxn id="77835" idx="0"/>
            </p:cNvCxnSpPr>
            <p:nvPr/>
          </p:nvCxnSpPr>
          <p:spPr bwMode="auto">
            <a:xfrm>
              <a:off x="2736" y="1944"/>
              <a:ext cx="144" cy="72"/>
            </a:xfrm>
            <a:prstGeom prst="straightConnector1">
              <a:avLst/>
            </a:prstGeom>
            <a:noFill/>
            <a:ln w="9525">
              <a:solidFill>
                <a:schemeClr val="tx1"/>
              </a:solidFill>
              <a:round/>
              <a:headEnd/>
              <a:tailEnd/>
            </a:ln>
            <a:effectLst/>
          </p:spPr>
        </p:cxnSp>
        <p:cxnSp>
          <p:nvCxnSpPr>
            <p:cNvPr id="77843" name="AutoShape 19"/>
            <p:cNvCxnSpPr>
              <a:cxnSpLocks noChangeShapeType="1"/>
              <a:stCxn id="77833" idx="4"/>
              <a:endCxn id="77837" idx="0"/>
            </p:cNvCxnSpPr>
            <p:nvPr/>
          </p:nvCxnSpPr>
          <p:spPr bwMode="auto">
            <a:xfrm>
              <a:off x="3240" y="1944"/>
              <a:ext cx="144" cy="72"/>
            </a:xfrm>
            <a:prstGeom prst="straightConnector1">
              <a:avLst/>
            </a:prstGeom>
            <a:noFill/>
            <a:ln w="9525">
              <a:solidFill>
                <a:schemeClr val="tx1"/>
              </a:solidFill>
              <a:round/>
              <a:headEnd/>
              <a:tailEnd/>
            </a:ln>
            <a:effectLst/>
          </p:spPr>
        </p:cxnSp>
      </p:grpSp>
      <p:sp>
        <p:nvSpPr>
          <p:cNvPr id="77846" name="Text Box 22"/>
          <p:cNvSpPr txBox="1">
            <a:spLocks noChangeArrowheads="1"/>
          </p:cNvSpPr>
          <p:nvPr/>
        </p:nvSpPr>
        <p:spPr bwMode="auto">
          <a:xfrm>
            <a:off x="914400" y="2286000"/>
            <a:ext cx="920750" cy="457200"/>
          </a:xfrm>
          <a:prstGeom prst="rect">
            <a:avLst/>
          </a:prstGeom>
          <a:noFill/>
          <a:ln w="9525">
            <a:noFill/>
            <a:miter lim="800000"/>
            <a:headEnd/>
            <a:tailEnd/>
          </a:ln>
          <a:effectLst/>
        </p:spPr>
        <p:txBody>
          <a:bodyPr wrap="none">
            <a:spAutoFit/>
          </a:bodyPr>
          <a:lstStyle/>
          <a:p>
            <a:r>
              <a:rPr lang="en-US"/>
              <a:t>model</a:t>
            </a:r>
          </a:p>
        </p:txBody>
      </p:sp>
      <p:sp>
        <p:nvSpPr>
          <p:cNvPr id="77848" name="Line 24"/>
          <p:cNvSpPr>
            <a:spLocks noChangeShapeType="1"/>
          </p:cNvSpPr>
          <p:nvPr/>
        </p:nvSpPr>
        <p:spPr bwMode="auto">
          <a:xfrm>
            <a:off x="1257300" y="4114800"/>
            <a:ext cx="571500" cy="0"/>
          </a:xfrm>
          <a:prstGeom prst="line">
            <a:avLst/>
          </a:prstGeom>
          <a:noFill/>
          <a:ln w="57150">
            <a:solidFill>
              <a:schemeClr val="tx1"/>
            </a:solidFill>
            <a:prstDash val="sysDot"/>
            <a:round/>
            <a:headEnd/>
            <a:tailEnd/>
          </a:ln>
          <a:effectLst/>
        </p:spPr>
        <p:txBody>
          <a:bodyPr/>
          <a:lstStyle/>
          <a:p>
            <a:endParaRPr lang="en-US"/>
          </a:p>
        </p:txBody>
      </p:sp>
      <p:sp>
        <p:nvSpPr>
          <p:cNvPr id="77849" name="Line 25"/>
          <p:cNvSpPr>
            <a:spLocks noChangeShapeType="1"/>
          </p:cNvSpPr>
          <p:nvPr/>
        </p:nvSpPr>
        <p:spPr bwMode="auto">
          <a:xfrm>
            <a:off x="1257300" y="4457700"/>
            <a:ext cx="571500" cy="0"/>
          </a:xfrm>
          <a:prstGeom prst="line">
            <a:avLst/>
          </a:prstGeom>
          <a:noFill/>
          <a:ln w="57150">
            <a:solidFill>
              <a:schemeClr val="tx1"/>
            </a:solidFill>
            <a:prstDash val="sysDot"/>
            <a:round/>
            <a:headEnd/>
            <a:tailEnd/>
          </a:ln>
          <a:effectLst/>
        </p:spPr>
        <p:txBody>
          <a:bodyPr/>
          <a:lstStyle/>
          <a:p>
            <a:endParaRPr lang="en-US"/>
          </a:p>
        </p:txBody>
      </p:sp>
      <p:sp>
        <p:nvSpPr>
          <p:cNvPr id="77850" name="Line 26"/>
          <p:cNvSpPr>
            <a:spLocks noChangeShapeType="1"/>
          </p:cNvSpPr>
          <p:nvPr/>
        </p:nvSpPr>
        <p:spPr bwMode="auto">
          <a:xfrm>
            <a:off x="1257300" y="4800600"/>
            <a:ext cx="571500" cy="0"/>
          </a:xfrm>
          <a:prstGeom prst="line">
            <a:avLst/>
          </a:prstGeom>
          <a:noFill/>
          <a:ln w="57150">
            <a:solidFill>
              <a:schemeClr val="tx1"/>
            </a:solidFill>
            <a:prstDash val="sysDot"/>
            <a:round/>
            <a:headEnd/>
            <a:tailEnd/>
          </a:ln>
          <a:effectLst/>
        </p:spPr>
        <p:txBody>
          <a:bodyPr/>
          <a:lstStyle/>
          <a:p>
            <a:endParaRPr lang="en-US"/>
          </a:p>
        </p:txBody>
      </p:sp>
      <p:sp>
        <p:nvSpPr>
          <p:cNvPr id="77851" name="Rectangle 27"/>
          <p:cNvSpPr>
            <a:spLocks noChangeArrowheads="1"/>
          </p:cNvSpPr>
          <p:nvPr/>
        </p:nvSpPr>
        <p:spPr bwMode="auto">
          <a:xfrm>
            <a:off x="2057400" y="4000500"/>
            <a:ext cx="571500" cy="228600"/>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77852" name="Rectangle 28"/>
          <p:cNvSpPr>
            <a:spLocks noChangeArrowheads="1"/>
          </p:cNvSpPr>
          <p:nvPr/>
        </p:nvSpPr>
        <p:spPr bwMode="auto">
          <a:xfrm>
            <a:off x="2057400" y="4343400"/>
            <a:ext cx="571500" cy="228600"/>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77853" name="Rectangle 29"/>
          <p:cNvSpPr>
            <a:spLocks noChangeArrowheads="1"/>
          </p:cNvSpPr>
          <p:nvPr/>
        </p:nvSpPr>
        <p:spPr bwMode="auto">
          <a:xfrm>
            <a:off x="2057400" y="4686300"/>
            <a:ext cx="571500" cy="228600"/>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77854" name="Text Box 30"/>
          <p:cNvSpPr txBox="1">
            <a:spLocks noChangeArrowheads="1"/>
          </p:cNvSpPr>
          <p:nvPr/>
        </p:nvSpPr>
        <p:spPr bwMode="auto">
          <a:xfrm>
            <a:off x="1011238" y="3543300"/>
            <a:ext cx="728662" cy="457200"/>
          </a:xfrm>
          <a:prstGeom prst="rect">
            <a:avLst/>
          </a:prstGeom>
          <a:noFill/>
          <a:ln w="9525">
            <a:noFill/>
            <a:miter lim="800000"/>
            <a:headEnd/>
            <a:tailEnd/>
          </a:ln>
          <a:effectLst/>
        </p:spPr>
        <p:txBody>
          <a:bodyPr wrap="none">
            <a:spAutoFit/>
          </a:bodyPr>
          <a:lstStyle/>
          <a:p>
            <a:r>
              <a:rPr lang="en-US"/>
              <a:t>view</a:t>
            </a:r>
          </a:p>
        </p:txBody>
      </p:sp>
      <p:sp>
        <p:nvSpPr>
          <p:cNvPr id="77855" name="AutoShape 31"/>
          <p:cNvSpPr>
            <a:spLocks noChangeArrowheads="1"/>
          </p:cNvSpPr>
          <p:nvPr/>
        </p:nvSpPr>
        <p:spPr bwMode="auto">
          <a:xfrm>
            <a:off x="5143500" y="1714500"/>
            <a:ext cx="3200400" cy="3543300"/>
          </a:xfrm>
          <a:prstGeom prst="can">
            <a:avLst>
              <a:gd name="adj" fmla="val 27679"/>
            </a:avLst>
          </a:prstGeom>
          <a:solidFill>
            <a:schemeClr val="bg1"/>
          </a:solidFill>
          <a:ln w="57150">
            <a:solidFill>
              <a:srgbClr val="3399FF"/>
            </a:solidFill>
            <a:round/>
            <a:headEnd/>
            <a:tailEnd/>
          </a:ln>
          <a:effectLst/>
        </p:spPr>
        <p:txBody>
          <a:bodyPr wrap="none" anchor="ctr"/>
          <a:lstStyle/>
          <a:p>
            <a:endParaRPr lang="en-US"/>
          </a:p>
        </p:txBody>
      </p:sp>
      <p:grpSp>
        <p:nvGrpSpPr>
          <p:cNvPr id="3" name="Group 33"/>
          <p:cNvGrpSpPr>
            <a:grpSpLocks/>
          </p:cNvGrpSpPr>
          <p:nvPr/>
        </p:nvGrpSpPr>
        <p:grpSpPr bwMode="auto">
          <a:xfrm>
            <a:off x="5829300" y="2857500"/>
            <a:ext cx="1485900" cy="914400"/>
            <a:chOff x="2520" y="1584"/>
            <a:chExt cx="936" cy="576"/>
          </a:xfrm>
        </p:grpSpPr>
        <p:sp>
          <p:nvSpPr>
            <p:cNvPr id="77858" name="Oval 34"/>
            <p:cNvSpPr>
              <a:spLocks noChangeArrowheads="1"/>
            </p:cNvSpPr>
            <p:nvPr/>
          </p:nvSpPr>
          <p:spPr bwMode="auto">
            <a:xfrm>
              <a:off x="2880" y="1584"/>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7859" name="Oval 35"/>
            <p:cNvSpPr>
              <a:spLocks noChangeArrowheads="1"/>
            </p:cNvSpPr>
            <p:nvPr/>
          </p:nvSpPr>
          <p:spPr bwMode="auto">
            <a:xfrm>
              <a:off x="2664" y="1800"/>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7860" name="Oval 36"/>
            <p:cNvSpPr>
              <a:spLocks noChangeArrowheads="1"/>
            </p:cNvSpPr>
            <p:nvPr/>
          </p:nvSpPr>
          <p:spPr bwMode="auto">
            <a:xfrm>
              <a:off x="3168" y="1800"/>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7861" name="Oval 37"/>
            <p:cNvSpPr>
              <a:spLocks noChangeArrowheads="1"/>
            </p:cNvSpPr>
            <p:nvPr/>
          </p:nvSpPr>
          <p:spPr bwMode="auto">
            <a:xfrm>
              <a:off x="2520"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7862" name="Oval 38"/>
            <p:cNvSpPr>
              <a:spLocks noChangeArrowheads="1"/>
            </p:cNvSpPr>
            <p:nvPr/>
          </p:nvSpPr>
          <p:spPr bwMode="auto">
            <a:xfrm>
              <a:off x="2808"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7863" name="Oval 39"/>
            <p:cNvSpPr>
              <a:spLocks noChangeArrowheads="1"/>
            </p:cNvSpPr>
            <p:nvPr/>
          </p:nvSpPr>
          <p:spPr bwMode="auto">
            <a:xfrm>
              <a:off x="3024"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7864" name="Oval 40"/>
            <p:cNvSpPr>
              <a:spLocks noChangeArrowheads="1"/>
            </p:cNvSpPr>
            <p:nvPr/>
          </p:nvSpPr>
          <p:spPr bwMode="auto">
            <a:xfrm>
              <a:off x="3312"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cxnSp>
          <p:nvCxnSpPr>
            <p:cNvPr id="77865" name="AutoShape 41"/>
            <p:cNvCxnSpPr>
              <a:cxnSpLocks noChangeShapeType="1"/>
              <a:stCxn id="77858" idx="4"/>
              <a:endCxn id="77859" idx="0"/>
            </p:cNvCxnSpPr>
            <p:nvPr/>
          </p:nvCxnSpPr>
          <p:spPr bwMode="auto">
            <a:xfrm flipH="1">
              <a:off x="2736" y="1728"/>
              <a:ext cx="216" cy="72"/>
            </a:xfrm>
            <a:prstGeom prst="straightConnector1">
              <a:avLst/>
            </a:prstGeom>
            <a:noFill/>
            <a:ln w="9525">
              <a:solidFill>
                <a:schemeClr val="tx1"/>
              </a:solidFill>
              <a:round/>
              <a:headEnd/>
              <a:tailEnd/>
            </a:ln>
            <a:effectLst/>
          </p:spPr>
        </p:cxnSp>
        <p:cxnSp>
          <p:nvCxnSpPr>
            <p:cNvPr id="77866" name="AutoShape 42"/>
            <p:cNvCxnSpPr>
              <a:cxnSpLocks noChangeShapeType="1"/>
              <a:stCxn id="77859" idx="4"/>
              <a:endCxn id="77861" idx="0"/>
            </p:cNvCxnSpPr>
            <p:nvPr/>
          </p:nvCxnSpPr>
          <p:spPr bwMode="auto">
            <a:xfrm flipH="1">
              <a:off x="2592" y="1944"/>
              <a:ext cx="144" cy="72"/>
            </a:xfrm>
            <a:prstGeom prst="straightConnector1">
              <a:avLst/>
            </a:prstGeom>
            <a:noFill/>
            <a:ln w="9525">
              <a:solidFill>
                <a:schemeClr val="tx1"/>
              </a:solidFill>
              <a:round/>
              <a:headEnd/>
              <a:tailEnd/>
            </a:ln>
            <a:effectLst/>
          </p:spPr>
        </p:cxnSp>
        <p:cxnSp>
          <p:nvCxnSpPr>
            <p:cNvPr id="77867" name="AutoShape 43"/>
            <p:cNvCxnSpPr>
              <a:cxnSpLocks noChangeShapeType="1"/>
              <a:stCxn id="77858" idx="4"/>
              <a:endCxn id="77860" idx="0"/>
            </p:cNvCxnSpPr>
            <p:nvPr/>
          </p:nvCxnSpPr>
          <p:spPr bwMode="auto">
            <a:xfrm>
              <a:off x="2952" y="1728"/>
              <a:ext cx="288" cy="72"/>
            </a:xfrm>
            <a:prstGeom prst="straightConnector1">
              <a:avLst/>
            </a:prstGeom>
            <a:noFill/>
            <a:ln w="9525">
              <a:solidFill>
                <a:schemeClr val="tx1"/>
              </a:solidFill>
              <a:round/>
              <a:headEnd/>
              <a:tailEnd/>
            </a:ln>
            <a:effectLst/>
          </p:spPr>
        </p:cxnSp>
        <p:cxnSp>
          <p:nvCxnSpPr>
            <p:cNvPr id="77868" name="AutoShape 44"/>
            <p:cNvCxnSpPr>
              <a:cxnSpLocks noChangeShapeType="1"/>
              <a:stCxn id="77860" idx="4"/>
              <a:endCxn id="77863" idx="0"/>
            </p:cNvCxnSpPr>
            <p:nvPr/>
          </p:nvCxnSpPr>
          <p:spPr bwMode="auto">
            <a:xfrm flipH="1">
              <a:off x="3096" y="1944"/>
              <a:ext cx="144" cy="72"/>
            </a:xfrm>
            <a:prstGeom prst="straightConnector1">
              <a:avLst/>
            </a:prstGeom>
            <a:noFill/>
            <a:ln w="9525">
              <a:solidFill>
                <a:schemeClr val="tx1"/>
              </a:solidFill>
              <a:round/>
              <a:headEnd/>
              <a:tailEnd/>
            </a:ln>
            <a:effectLst/>
          </p:spPr>
        </p:cxnSp>
        <p:cxnSp>
          <p:nvCxnSpPr>
            <p:cNvPr id="77869" name="AutoShape 45"/>
            <p:cNvCxnSpPr>
              <a:cxnSpLocks noChangeShapeType="1"/>
              <a:stCxn id="77859" idx="4"/>
              <a:endCxn id="77862" idx="0"/>
            </p:cNvCxnSpPr>
            <p:nvPr/>
          </p:nvCxnSpPr>
          <p:spPr bwMode="auto">
            <a:xfrm>
              <a:off x="2736" y="1944"/>
              <a:ext cx="144" cy="72"/>
            </a:xfrm>
            <a:prstGeom prst="straightConnector1">
              <a:avLst/>
            </a:prstGeom>
            <a:noFill/>
            <a:ln w="9525">
              <a:solidFill>
                <a:schemeClr val="tx1"/>
              </a:solidFill>
              <a:round/>
              <a:headEnd/>
              <a:tailEnd/>
            </a:ln>
            <a:effectLst/>
          </p:spPr>
        </p:cxnSp>
        <p:cxnSp>
          <p:nvCxnSpPr>
            <p:cNvPr id="77870" name="AutoShape 46"/>
            <p:cNvCxnSpPr>
              <a:cxnSpLocks noChangeShapeType="1"/>
              <a:stCxn id="77860" idx="4"/>
              <a:endCxn id="77864" idx="0"/>
            </p:cNvCxnSpPr>
            <p:nvPr/>
          </p:nvCxnSpPr>
          <p:spPr bwMode="auto">
            <a:xfrm>
              <a:off x="3240" y="1944"/>
              <a:ext cx="144" cy="72"/>
            </a:xfrm>
            <a:prstGeom prst="straightConnector1">
              <a:avLst/>
            </a:prstGeom>
            <a:noFill/>
            <a:ln w="9525">
              <a:solidFill>
                <a:schemeClr val="tx1"/>
              </a:solidFill>
              <a:round/>
              <a:headEnd/>
              <a:tailEnd/>
            </a:ln>
            <a:effectLst/>
          </p:spPr>
        </p:cxnSp>
      </p:grpSp>
      <p:cxnSp>
        <p:nvCxnSpPr>
          <p:cNvPr id="77871" name="AutoShape 47"/>
          <p:cNvCxnSpPr>
            <a:cxnSpLocks noChangeShapeType="1"/>
            <a:stCxn id="77831" idx="6"/>
            <a:endCxn id="77858" idx="2"/>
          </p:cNvCxnSpPr>
          <p:nvPr/>
        </p:nvCxnSpPr>
        <p:spPr bwMode="auto">
          <a:xfrm>
            <a:off x="2286000" y="2743200"/>
            <a:ext cx="4114800" cy="228600"/>
          </a:xfrm>
          <a:prstGeom prst="curvedConnector3">
            <a:avLst>
              <a:gd name="adj1" fmla="val 50000"/>
            </a:avLst>
          </a:prstGeom>
          <a:noFill/>
          <a:ln w="38100">
            <a:solidFill>
              <a:srgbClr val="33CC33"/>
            </a:solidFill>
            <a:round/>
            <a:headEnd type="triangle" w="med" len="med"/>
            <a:tailEnd type="triangle" w="med" len="med"/>
          </a:ln>
          <a:effectLst/>
        </p:spPr>
      </p:cxnSp>
      <p:sp>
        <p:nvSpPr>
          <p:cNvPr id="77872" name="Text Box 48"/>
          <p:cNvSpPr txBox="1">
            <a:spLocks noChangeArrowheads="1"/>
          </p:cNvSpPr>
          <p:nvPr/>
        </p:nvSpPr>
        <p:spPr bwMode="auto">
          <a:xfrm>
            <a:off x="3886200" y="2400300"/>
            <a:ext cx="742950" cy="457200"/>
          </a:xfrm>
          <a:prstGeom prst="rect">
            <a:avLst/>
          </a:prstGeom>
          <a:noFill/>
          <a:ln w="9525">
            <a:noFill/>
            <a:miter lim="800000"/>
            <a:headEnd/>
            <a:tailEnd/>
          </a:ln>
          <a:effectLst/>
        </p:spPr>
        <p:txBody>
          <a:bodyPr wrap="none">
            <a:spAutoFit/>
          </a:bodyPr>
          <a:lstStyle/>
          <a:p>
            <a:r>
              <a:rPr lang="en-US"/>
              <a:t>save</a:t>
            </a:r>
          </a:p>
        </p:txBody>
      </p:sp>
      <p:sp>
        <p:nvSpPr>
          <p:cNvPr id="77873" name="Text Box 49"/>
          <p:cNvSpPr txBox="1">
            <a:spLocks noChangeArrowheads="1"/>
          </p:cNvSpPr>
          <p:nvPr/>
        </p:nvSpPr>
        <p:spPr bwMode="auto">
          <a:xfrm>
            <a:off x="3870325" y="2857500"/>
            <a:ext cx="1003300" cy="457200"/>
          </a:xfrm>
          <a:prstGeom prst="rect">
            <a:avLst/>
          </a:prstGeom>
          <a:noFill/>
          <a:ln w="9525">
            <a:noFill/>
            <a:miter lim="800000"/>
            <a:headEnd/>
            <a:tailEnd/>
          </a:ln>
          <a:effectLst/>
        </p:spPr>
        <p:txBody>
          <a:bodyPr wrap="none">
            <a:spAutoFit/>
          </a:bodyPr>
          <a:lstStyle/>
          <a:p>
            <a:r>
              <a:rPr lang="en-US"/>
              <a:t>update</a:t>
            </a:r>
          </a:p>
        </p:txBody>
      </p:sp>
      <p:sp>
        <p:nvSpPr>
          <p:cNvPr id="77874" name="Text Box 50"/>
          <p:cNvSpPr txBox="1">
            <a:spLocks noChangeArrowheads="1"/>
          </p:cNvSpPr>
          <p:nvPr/>
        </p:nvSpPr>
        <p:spPr bwMode="auto">
          <a:xfrm>
            <a:off x="1485900" y="1371600"/>
            <a:ext cx="1185863" cy="457200"/>
          </a:xfrm>
          <a:prstGeom prst="rect">
            <a:avLst/>
          </a:prstGeom>
          <a:noFill/>
          <a:ln w="9525">
            <a:noFill/>
            <a:miter lim="800000"/>
            <a:headEnd/>
            <a:tailEnd/>
          </a:ln>
          <a:effectLst/>
        </p:spPr>
        <p:txBody>
          <a:bodyPr wrap="none">
            <a:spAutoFit/>
          </a:bodyPr>
          <a:lstStyle/>
          <a:p>
            <a:r>
              <a:rPr lang="en-US"/>
              <a:t>Browser</a:t>
            </a:r>
          </a:p>
        </p:txBody>
      </p:sp>
      <p:sp>
        <p:nvSpPr>
          <p:cNvPr id="77875" name="Text Box 51"/>
          <p:cNvSpPr txBox="1">
            <a:spLocks noChangeArrowheads="1"/>
          </p:cNvSpPr>
          <p:nvPr/>
        </p:nvSpPr>
        <p:spPr bwMode="auto">
          <a:xfrm>
            <a:off x="5886450" y="1257300"/>
            <a:ext cx="1298575" cy="457200"/>
          </a:xfrm>
          <a:prstGeom prst="rect">
            <a:avLst/>
          </a:prstGeom>
          <a:noFill/>
          <a:ln w="9525">
            <a:noFill/>
            <a:miter lim="800000"/>
            <a:headEnd/>
            <a:tailEnd/>
          </a:ln>
          <a:effectLst/>
        </p:spPr>
        <p:txBody>
          <a:bodyPr wrap="none">
            <a:spAutoFit/>
          </a:bodyPr>
          <a:lstStyle/>
          <a:p>
            <a:r>
              <a:rPr lang="en-US"/>
              <a:t>Database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Date Placeholder 2"/>
          <p:cNvSpPr>
            <a:spLocks noGrp="1"/>
          </p:cNvSpPr>
          <p:nvPr>
            <p:ph type="dt" sz="half" idx="10"/>
          </p:nvPr>
        </p:nvSpPr>
        <p:spPr/>
        <p:txBody>
          <a:bodyPr/>
          <a:lstStyle/>
          <a:p>
            <a:r>
              <a:rPr lang="en-US"/>
              <a:t> </a:t>
            </a:r>
          </a:p>
        </p:txBody>
      </p:sp>
      <p:sp>
        <p:nvSpPr>
          <p:cNvPr id="51" name="Footer Placeholder 3"/>
          <p:cNvSpPr>
            <a:spLocks noGrp="1"/>
          </p:cNvSpPr>
          <p:nvPr>
            <p:ph type="ftr" sz="quarter" idx="11"/>
          </p:nvPr>
        </p:nvSpPr>
        <p:spPr/>
        <p:txBody>
          <a:bodyPr/>
          <a:lstStyle/>
          <a:p>
            <a:r>
              <a:rPr lang="en-US"/>
              <a:t>Copyright 2008 Dan McCreary &amp; Associates</a:t>
            </a:r>
          </a:p>
        </p:txBody>
      </p:sp>
      <p:sp>
        <p:nvSpPr>
          <p:cNvPr id="52" name="Slide Number Placeholder 4"/>
          <p:cNvSpPr>
            <a:spLocks noGrp="1"/>
          </p:cNvSpPr>
          <p:nvPr>
            <p:ph type="sldNum" sz="quarter" idx="4294967295"/>
          </p:nvPr>
        </p:nvSpPr>
        <p:spPr>
          <a:xfrm>
            <a:off x="6553200" y="6248400"/>
            <a:ext cx="1905000" cy="457200"/>
          </a:xfrm>
          <a:prstGeom prst="rect">
            <a:avLst/>
          </a:prstGeom>
        </p:spPr>
        <p:txBody>
          <a:bodyPr/>
          <a:lstStyle/>
          <a:p>
            <a:pPr algn="r"/>
            <a:fld id="{B0F21155-8C50-435D-ABF7-2257F112C083}" type="slidenum">
              <a:rPr lang="en-US" sz="1200"/>
              <a:pPr algn="r"/>
              <a:t>56</a:t>
            </a:fld>
            <a:endParaRPr lang="en-US" sz="1200"/>
          </a:p>
        </p:txBody>
      </p:sp>
      <p:sp>
        <p:nvSpPr>
          <p:cNvPr id="110594" name="Rectangle 2"/>
          <p:cNvSpPr>
            <a:spLocks noGrp="1" noChangeArrowheads="1"/>
          </p:cNvSpPr>
          <p:nvPr>
            <p:ph type="title"/>
          </p:nvPr>
        </p:nvSpPr>
        <p:spPr>
          <a:xfrm>
            <a:off x="914400" y="114300"/>
            <a:ext cx="7772400" cy="914400"/>
          </a:xfrm>
        </p:spPr>
        <p:txBody>
          <a:bodyPr/>
          <a:lstStyle/>
          <a:p>
            <a:r>
              <a:rPr lang="en-US"/>
              <a:t>XRX Core Process</a:t>
            </a:r>
          </a:p>
        </p:txBody>
      </p:sp>
      <p:sp>
        <p:nvSpPr>
          <p:cNvPr id="110595" name="Rectangle 3"/>
          <p:cNvSpPr>
            <a:spLocks noChangeArrowheads="1"/>
          </p:cNvSpPr>
          <p:nvPr/>
        </p:nvSpPr>
        <p:spPr bwMode="auto">
          <a:xfrm>
            <a:off x="800100" y="1943100"/>
            <a:ext cx="2743200" cy="3314700"/>
          </a:xfrm>
          <a:prstGeom prst="rect">
            <a:avLst/>
          </a:prstGeom>
          <a:solidFill>
            <a:srgbClr val="33CCFF"/>
          </a:solidFill>
          <a:ln w="9525">
            <a:solidFill>
              <a:schemeClr val="tx1"/>
            </a:solidFill>
            <a:miter lim="800000"/>
            <a:headEnd/>
            <a:tailEnd/>
          </a:ln>
          <a:effectLst/>
        </p:spPr>
        <p:txBody>
          <a:bodyPr wrap="none" anchor="ctr"/>
          <a:lstStyle/>
          <a:p>
            <a:endParaRPr lang="en-US"/>
          </a:p>
        </p:txBody>
      </p:sp>
      <p:sp>
        <p:nvSpPr>
          <p:cNvPr id="110596" name="Rectangle 4"/>
          <p:cNvSpPr>
            <a:spLocks noChangeArrowheads="1"/>
          </p:cNvSpPr>
          <p:nvPr/>
        </p:nvSpPr>
        <p:spPr bwMode="auto">
          <a:xfrm>
            <a:off x="914400" y="2286000"/>
            <a:ext cx="2514600" cy="2743200"/>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nvGrpSpPr>
          <p:cNvPr id="2" name="Group 5"/>
          <p:cNvGrpSpPr>
            <a:grpSpLocks/>
          </p:cNvGrpSpPr>
          <p:nvPr/>
        </p:nvGrpSpPr>
        <p:grpSpPr bwMode="auto">
          <a:xfrm>
            <a:off x="1485900" y="2628900"/>
            <a:ext cx="1485900" cy="914400"/>
            <a:chOff x="2520" y="1584"/>
            <a:chExt cx="936" cy="576"/>
          </a:xfrm>
        </p:grpSpPr>
        <p:sp>
          <p:nvSpPr>
            <p:cNvPr id="110598" name="Oval 6"/>
            <p:cNvSpPr>
              <a:spLocks noChangeArrowheads="1"/>
            </p:cNvSpPr>
            <p:nvPr/>
          </p:nvSpPr>
          <p:spPr bwMode="auto">
            <a:xfrm>
              <a:off x="2880" y="1584"/>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0599" name="Oval 7"/>
            <p:cNvSpPr>
              <a:spLocks noChangeArrowheads="1"/>
            </p:cNvSpPr>
            <p:nvPr/>
          </p:nvSpPr>
          <p:spPr bwMode="auto">
            <a:xfrm>
              <a:off x="2664" y="1800"/>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0600" name="Oval 8"/>
            <p:cNvSpPr>
              <a:spLocks noChangeArrowheads="1"/>
            </p:cNvSpPr>
            <p:nvPr/>
          </p:nvSpPr>
          <p:spPr bwMode="auto">
            <a:xfrm>
              <a:off x="3168" y="1800"/>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0601" name="Oval 9"/>
            <p:cNvSpPr>
              <a:spLocks noChangeArrowheads="1"/>
            </p:cNvSpPr>
            <p:nvPr/>
          </p:nvSpPr>
          <p:spPr bwMode="auto">
            <a:xfrm>
              <a:off x="2520"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0602" name="Oval 10"/>
            <p:cNvSpPr>
              <a:spLocks noChangeArrowheads="1"/>
            </p:cNvSpPr>
            <p:nvPr/>
          </p:nvSpPr>
          <p:spPr bwMode="auto">
            <a:xfrm>
              <a:off x="2808"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0603" name="Oval 11"/>
            <p:cNvSpPr>
              <a:spLocks noChangeArrowheads="1"/>
            </p:cNvSpPr>
            <p:nvPr/>
          </p:nvSpPr>
          <p:spPr bwMode="auto">
            <a:xfrm>
              <a:off x="3024"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0604" name="Oval 12"/>
            <p:cNvSpPr>
              <a:spLocks noChangeArrowheads="1"/>
            </p:cNvSpPr>
            <p:nvPr/>
          </p:nvSpPr>
          <p:spPr bwMode="auto">
            <a:xfrm>
              <a:off x="3312"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cxnSp>
          <p:nvCxnSpPr>
            <p:cNvPr id="110605" name="AutoShape 13"/>
            <p:cNvCxnSpPr>
              <a:cxnSpLocks noChangeShapeType="1"/>
              <a:stCxn id="110598" idx="4"/>
              <a:endCxn id="110599" idx="0"/>
            </p:cNvCxnSpPr>
            <p:nvPr/>
          </p:nvCxnSpPr>
          <p:spPr bwMode="auto">
            <a:xfrm flipH="1">
              <a:off x="2736" y="1728"/>
              <a:ext cx="216" cy="72"/>
            </a:xfrm>
            <a:prstGeom prst="straightConnector1">
              <a:avLst/>
            </a:prstGeom>
            <a:noFill/>
            <a:ln w="9525">
              <a:solidFill>
                <a:schemeClr val="tx1"/>
              </a:solidFill>
              <a:round/>
              <a:headEnd/>
              <a:tailEnd/>
            </a:ln>
            <a:effectLst/>
          </p:spPr>
        </p:cxnSp>
        <p:cxnSp>
          <p:nvCxnSpPr>
            <p:cNvPr id="110606" name="AutoShape 14"/>
            <p:cNvCxnSpPr>
              <a:cxnSpLocks noChangeShapeType="1"/>
              <a:stCxn id="110599" idx="4"/>
              <a:endCxn id="110601" idx="0"/>
            </p:cNvCxnSpPr>
            <p:nvPr/>
          </p:nvCxnSpPr>
          <p:spPr bwMode="auto">
            <a:xfrm flipH="1">
              <a:off x="2592" y="1944"/>
              <a:ext cx="144" cy="72"/>
            </a:xfrm>
            <a:prstGeom prst="straightConnector1">
              <a:avLst/>
            </a:prstGeom>
            <a:noFill/>
            <a:ln w="9525">
              <a:solidFill>
                <a:schemeClr val="tx1"/>
              </a:solidFill>
              <a:round/>
              <a:headEnd/>
              <a:tailEnd/>
            </a:ln>
            <a:effectLst/>
          </p:spPr>
        </p:cxnSp>
        <p:cxnSp>
          <p:nvCxnSpPr>
            <p:cNvPr id="110607" name="AutoShape 15"/>
            <p:cNvCxnSpPr>
              <a:cxnSpLocks noChangeShapeType="1"/>
              <a:stCxn id="110598" idx="4"/>
              <a:endCxn id="110600" idx="0"/>
            </p:cNvCxnSpPr>
            <p:nvPr/>
          </p:nvCxnSpPr>
          <p:spPr bwMode="auto">
            <a:xfrm>
              <a:off x="2952" y="1728"/>
              <a:ext cx="288" cy="72"/>
            </a:xfrm>
            <a:prstGeom prst="straightConnector1">
              <a:avLst/>
            </a:prstGeom>
            <a:noFill/>
            <a:ln w="9525">
              <a:solidFill>
                <a:schemeClr val="tx1"/>
              </a:solidFill>
              <a:round/>
              <a:headEnd/>
              <a:tailEnd/>
            </a:ln>
            <a:effectLst/>
          </p:spPr>
        </p:cxnSp>
        <p:cxnSp>
          <p:nvCxnSpPr>
            <p:cNvPr id="110608" name="AutoShape 16"/>
            <p:cNvCxnSpPr>
              <a:cxnSpLocks noChangeShapeType="1"/>
              <a:stCxn id="110600" idx="4"/>
              <a:endCxn id="110603" idx="0"/>
            </p:cNvCxnSpPr>
            <p:nvPr/>
          </p:nvCxnSpPr>
          <p:spPr bwMode="auto">
            <a:xfrm flipH="1">
              <a:off x="3096" y="1944"/>
              <a:ext cx="144" cy="72"/>
            </a:xfrm>
            <a:prstGeom prst="straightConnector1">
              <a:avLst/>
            </a:prstGeom>
            <a:noFill/>
            <a:ln w="9525">
              <a:solidFill>
                <a:schemeClr val="tx1"/>
              </a:solidFill>
              <a:round/>
              <a:headEnd/>
              <a:tailEnd/>
            </a:ln>
            <a:effectLst/>
          </p:spPr>
        </p:cxnSp>
        <p:cxnSp>
          <p:nvCxnSpPr>
            <p:cNvPr id="110609" name="AutoShape 17"/>
            <p:cNvCxnSpPr>
              <a:cxnSpLocks noChangeShapeType="1"/>
              <a:stCxn id="110599" idx="4"/>
              <a:endCxn id="110602" idx="0"/>
            </p:cNvCxnSpPr>
            <p:nvPr/>
          </p:nvCxnSpPr>
          <p:spPr bwMode="auto">
            <a:xfrm>
              <a:off x="2736" y="1944"/>
              <a:ext cx="144" cy="72"/>
            </a:xfrm>
            <a:prstGeom prst="straightConnector1">
              <a:avLst/>
            </a:prstGeom>
            <a:noFill/>
            <a:ln w="9525">
              <a:solidFill>
                <a:schemeClr val="tx1"/>
              </a:solidFill>
              <a:round/>
              <a:headEnd/>
              <a:tailEnd/>
            </a:ln>
            <a:effectLst/>
          </p:spPr>
        </p:cxnSp>
        <p:cxnSp>
          <p:nvCxnSpPr>
            <p:cNvPr id="110610" name="AutoShape 18"/>
            <p:cNvCxnSpPr>
              <a:cxnSpLocks noChangeShapeType="1"/>
              <a:stCxn id="110600" idx="4"/>
              <a:endCxn id="110604" idx="0"/>
            </p:cNvCxnSpPr>
            <p:nvPr/>
          </p:nvCxnSpPr>
          <p:spPr bwMode="auto">
            <a:xfrm>
              <a:off x="3240" y="1944"/>
              <a:ext cx="144" cy="72"/>
            </a:xfrm>
            <a:prstGeom prst="straightConnector1">
              <a:avLst/>
            </a:prstGeom>
            <a:noFill/>
            <a:ln w="9525">
              <a:solidFill>
                <a:schemeClr val="tx1"/>
              </a:solidFill>
              <a:round/>
              <a:headEnd/>
              <a:tailEnd/>
            </a:ln>
            <a:effectLst/>
          </p:spPr>
        </p:cxnSp>
      </p:grpSp>
      <p:sp>
        <p:nvSpPr>
          <p:cNvPr id="110611" name="AutoShape 19"/>
          <p:cNvSpPr>
            <a:spLocks noChangeArrowheads="1"/>
          </p:cNvSpPr>
          <p:nvPr/>
        </p:nvSpPr>
        <p:spPr bwMode="auto">
          <a:xfrm>
            <a:off x="1028700" y="2171700"/>
            <a:ext cx="709613" cy="373063"/>
          </a:xfrm>
          <a:prstGeom prst="roundRect">
            <a:avLst>
              <a:gd name="adj" fmla="val 16667"/>
            </a:avLst>
          </a:prstGeom>
          <a:solidFill>
            <a:schemeClr val="bg1"/>
          </a:solidFill>
          <a:ln w="9525">
            <a:solidFill>
              <a:schemeClr val="tx1"/>
            </a:solidFill>
            <a:round/>
            <a:headEnd/>
            <a:tailEnd/>
          </a:ln>
          <a:effectLst/>
        </p:spPr>
        <p:txBody>
          <a:bodyPr wrap="none">
            <a:spAutoFit/>
          </a:bodyPr>
          <a:lstStyle/>
          <a:p>
            <a:r>
              <a:rPr lang="en-US" sz="1600"/>
              <a:t>model</a:t>
            </a:r>
          </a:p>
        </p:txBody>
      </p:sp>
      <p:sp>
        <p:nvSpPr>
          <p:cNvPr id="110612" name="Line 20"/>
          <p:cNvSpPr>
            <a:spLocks noChangeShapeType="1"/>
          </p:cNvSpPr>
          <p:nvPr/>
        </p:nvSpPr>
        <p:spPr bwMode="auto">
          <a:xfrm>
            <a:off x="1257300" y="4114800"/>
            <a:ext cx="571500" cy="0"/>
          </a:xfrm>
          <a:prstGeom prst="line">
            <a:avLst/>
          </a:prstGeom>
          <a:noFill/>
          <a:ln w="57150">
            <a:solidFill>
              <a:schemeClr val="tx1"/>
            </a:solidFill>
            <a:prstDash val="sysDot"/>
            <a:round/>
            <a:headEnd/>
            <a:tailEnd/>
          </a:ln>
          <a:effectLst/>
        </p:spPr>
        <p:txBody>
          <a:bodyPr/>
          <a:lstStyle/>
          <a:p>
            <a:endParaRPr lang="en-US"/>
          </a:p>
        </p:txBody>
      </p:sp>
      <p:sp>
        <p:nvSpPr>
          <p:cNvPr id="110613" name="Line 21"/>
          <p:cNvSpPr>
            <a:spLocks noChangeShapeType="1"/>
          </p:cNvSpPr>
          <p:nvPr/>
        </p:nvSpPr>
        <p:spPr bwMode="auto">
          <a:xfrm>
            <a:off x="1257300" y="4457700"/>
            <a:ext cx="571500" cy="0"/>
          </a:xfrm>
          <a:prstGeom prst="line">
            <a:avLst/>
          </a:prstGeom>
          <a:noFill/>
          <a:ln w="57150">
            <a:solidFill>
              <a:schemeClr val="tx1"/>
            </a:solidFill>
            <a:prstDash val="sysDot"/>
            <a:round/>
            <a:headEnd/>
            <a:tailEnd/>
          </a:ln>
          <a:effectLst/>
        </p:spPr>
        <p:txBody>
          <a:bodyPr/>
          <a:lstStyle/>
          <a:p>
            <a:endParaRPr lang="en-US"/>
          </a:p>
        </p:txBody>
      </p:sp>
      <p:sp>
        <p:nvSpPr>
          <p:cNvPr id="110614" name="Line 22"/>
          <p:cNvSpPr>
            <a:spLocks noChangeShapeType="1"/>
          </p:cNvSpPr>
          <p:nvPr/>
        </p:nvSpPr>
        <p:spPr bwMode="auto">
          <a:xfrm>
            <a:off x="1257300" y="4800600"/>
            <a:ext cx="571500" cy="0"/>
          </a:xfrm>
          <a:prstGeom prst="line">
            <a:avLst/>
          </a:prstGeom>
          <a:noFill/>
          <a:ln w="57150">
            <a:solidFill>
              <a:schemeClr val="tx1"/>
            </a:solidFill>
            <a:prstDash val="sysDot"/>
            <a:round/>
            <a:headEnd/>
            <a:tailEnd/>
          </a:ln>
          <a:effectLst/>
        </p:spPr>
        <p:txBody>
          <a:bodyPr/>
          <a:lstStyle/>
          <a:p>
            <a:endParaRPr lang="en-US"/>
          </a:p>
        </p:txBody>
      </p:sp>
      <p:sp>
        <p:nvSpPr>
          <p:cNvPr id="110615" name="Rectangle 23"/>
          <p:cNvSpPr>
            <a:spLocks noChangeArrowheads="1"/>
          </p:cNvSpPr>
          <p:nvPr/>
        </p:nvSpPr>
        <p:spPr bwMode="auto">
          <a:xfrm>
            <a:off x="2057400" y="4000500"/>
            <a:ext cx="571500" cy="228600"/>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10616" name="Rectangle 24"/>
          <p:cNvSpPr>
            <a:spLocks noChangeArrowheads="1"/>
          </p:cNvSpPr>
          <p:nvPr/>
        </p:nvSpPr>
        <p:spPr bwMode="auto">
          <a:xfrm>
            <a:off x="2057400" y="4343400"/>
            <a:ext cx="571500" cy="228600"/>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10617" name="Rectangle 25"/>
          <p:cNvSpPr>
            <a:spLocks noChangeArrowheads="1"/>
          </p:cNvSpPr>
          <p:nvPr/>
        </p:nvSpPr>
        <p:spPr bwMode="auto">
          <a:xfrm>
            <a:off x="2057400" y="4686300"/>
            <a:ext cx="571500" cy="228600"/>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10618" name="AutoShape 26"/>
          <p:cNvSpPr>
            <a:spLocks noChangeArrowheads="1"/>
          </p:cNvSpPr>
          <p:nvPr/>
        </p:nvSpPr>
        <p:spPr bwMode="auto">
          <a:xfrm>
            <a:off x="954088" y="3636963"/>
            <a:ext cx="581025" cy="373062"/>
          </a:xfrm>
          <a:prstGeom prst="roundRect">
            <a:avLst>
              <a:gd name="adj" fmla="val 16667"/>
            </a:avLst>
          </a:prstGeom>
          <a:solidFill>
            <a:schemeClr val="bg1"/>
          </a:solidFill>
          <a:ln w="9525" algn="ctr">
            <a:solidFill>
              <a:schemeClr val="tx1"/>
            </a:solidFill>
            <a:round/>
            <a:headEnd/>
            <a:tailEnd/>
          </a:ln>
          <a:effectLst/>
        </p:spPr>
        <p:txBody>
          <a:bodyPr wrap="none">
            <a:spAutoFit/>
          </a:bodyPr>
          <a:lstStyle/>
          <a:p>
            <a:r>
              <a:rPr lang="en-US" sz="1600"/>
              <a:t>view</a:t>
            </a:r>
          </a:p>
        </p:txBody>
      </p:sp>
      <p:sp>
        <p:nvSpPr>
          <p:cNvPr id="110619" name="AutoShape 27"/>
          <p:cNvSpPr>
            <a:spLocks noChangeArrowheads="1"/>
          </p:cNvSpPr>
          <p:nvPr/>
        </p:nvSpPr>
        <p:spPr bwMode="auto">
          <a:xfrm>
            <a:off x="5086350" y="1828800"/>
            <a:ext cx="3200400" cy="3543300"/>
          </a:xfrm>
          <a:prstGeom prst="can">
            <a:avLst>
              <a:gd name="adj" fmla="val 27679"/>
            </a:avLst>
          </a:prstGeom>
          <a:solidFill>
            <a:srgbClr val="33CCFF"/>
          </a:solidFill>
          <a:ln w="9525">
            <a:solidFill>
              <a:schemeClr val="tx1"/>
            </a:solidFill>
            <a:round/>
            <a:headEnd/>
            <a:tailEnd/>
          </a:ln>
          <a:effectLst/>
        </p:spPr>
        <p:txBody>
          <a:bodyPr wrap="none" anchor="ctr"/>
          <a:lstStyle/>
          <a:p>
            <a:endParaRPr lang="en-US"/>
          </a:p>
        </p:txBody>
      </p:sp>
      <p:grpSp>
        <p:nvGrpSpPr>
          <p:cNvPr id="3" name="Group 28"/>
          <p:cNvGrpSpPr>
            <a:grpSpLocks/>
          </p:cNvGrpSpPr>
          <p:nvPr/>
        </p:nvGrpSpPr>
        <p:grpSpPr bwMode="auto">
          <a:xfrm>
            <a:off x="5772150" y="2971800"/>
            <a:ext cx="1485900" cy="914400"/>
            <a:chOff x="2520" y="1584"/>
            <a:chExt cx="936" cy="576"/>
          </a:xfrm>
        </p:grpSpPr>
        <p:sp>
          <p:nvSpPr>
            <p:cNvPr id="110621" name="Oval 29"/>
            <p:cNvSpPr>
              <a:spLocks noChangeArrowheads="1"/>
            </p:cNvSpPr>
            <p:nvPr/>
          </p:nvSpPr>
          <p:spPr bwMode="auto">
            <a:xfrm>
              <a:off x="2880" y="1584"/>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0622" name="Oval 30"/>
            <p:cNvSpPr>
              <a:spLocks noChangeArrowheads="1"/>
            </p:cNvSpPr>
            <p:nvPr/>
          </p:nvSpPr>
          <p:spPr bwMode="auto">
            <a:xfrm>
              <a:off x="2664" y="1800"/>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0623" name="Oval 31"/>
            <p:cNvSpPr>
              <a:spLocks noChangeArrowheads="1"/>
            </p:cNvSpPr>
            <p:nvPr/>
          </p:nvSpPr>
          <p:spPr bwMode="auto">
            <a:xfrm>
              <a:off x="3168" y="1800"/>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0624" name="Oval 32"/>
            <p:cNvSpPr>
              <a:spLocks noChangeArrowheads="1"/>
            </p:cNvSpPr>
            <p:nvPr/>
          </p:nvSpPr>
          <p:spPr bwMode="auto">
            <a:xfrm>
              <a:off x="2520"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0625" name="Oval 33"/>
            <p:cNvSpPr>
              <a:spLocks noChangeArrowheads="1"/>
            </p:cNvSpPr>
            <p:nvPr/>
          </p:nvSpPr>
          <p:spPr bwMode="auto">
            <a:xfrm>
              <a:off x="2808"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0626" name="Oval 34"/>
            <p:cNvSpPr>
              <a:spLocks noChangeArrowheads="1"/>
            </p:cNvSpPr>
            <p:nvPr/>
          </p:nvSpPr>
          <p:spPr bwMode="auto">
            <a:xfrm>
              <a:off x="3024"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0627" name="Oval 35"/>
            <p:cNvSpPr>
              <a:spLocks noChangeArrowheads="1"/>
            </p:cNvSpPr>
            <p:nvPr/>
          </p:nvSpPr>
          <p:spPr bwMode="auto">
            <a:xfrm>
              <a:off x="3312"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cxnSp>
          <p:nvCxnSpPr>
            <p:cNvPr id="110628" name="AutoShape 36"/>
            <p:cNvCxnSpPr>
              <a:cxnSpLocks noChangeShapeType="1"/>
              <a:stCxn id="110621" idx="4"/>
              <a:endCxn id="110622" idx="0"/>
            </p:cNvCxnSpPr>
            <p:nvPr/>
          </p:nvCxnSpPr>
          <p:spPr bwMode="auto">
            <a:xfrm flipH="1">
              <a:off x="2736" y="1728"/>
              <a:ext cx="216" cy="72"/>
            </a:xfrm>
            <a:prstGeom prst="straightConnector1">
              <a:avLst/>
            </a:prstGeom>
            <a:noFill/>
            <a:ln w="9525">
              <a:solidFill>
                <a:schemeClr val="tx1"/>
              </a:solidFill>
              <a:round/>
              <a:headEnd/>
              <a:tailEnd/>
            </a:ln>
            <a:effectLst/>
          </p:spPr>
        </p:cxnSp>
        <p:cxnSp>
          <p:nvCxnSpPr>
            <p:cNvPr id="110629" name="AutoShape 37"/>
            <p:cNvCxnSpPr>
              <a:cxnSpLocks noChangeShapeType="1"/>
              <a:stCxn id="110622" idx="4"/>
              <a:endCxn id="110624" idx="0"/>
            </p:cNvCxnSpPr>
            <p:nvPr/>
          </p:nvCxnSpPr>
          <p:spPr bwMode="auto">
            <a:xfrm flipH="1">
              <a:off x="2592" y="1944"/>
              <a:ext cx="144" cy="72"/>
            </a:xfrm>
            <a:prstGeom prst="straightConnector1">
              <a:avLst/>
            </a:prstGeom>
            <a:noFill/>
            <a:ln w="9525">
              <a:solidFill>
                <a:schemeClr val="tx1"/>
              </a:solidFill>
              <a:round/>
              <a:headEnd/>
              <a:tailEnd/>
            </a:ln>
            <a:effectLst/>
          </p:spPr>
        </p:cxnSp>
        <p:cxnSp>
          <p:nvCxnSpPr>
            <p:cNvPr id="110630" name="AutoShape 38"/>
            <p:cNvCxnSpPr>
              <a:cxnSpLocks noChangeShapeType="1"/>
              <a:stCxn id="110621" idx="4"/>
              <a:endCxn id="110623" idx="0"/>
            </p:cNvCxnSpPr>
            <p:nvPr/>
          </p:nvCxnSpPr>
          <p:spPr bwMode="auto">
            <a:xfrm>
              <a:off x="2952" y="1728"/>
              <a:ext cx="288" cy="72"/>
            </a:xfrm>
            <a:prstGeom prst="straightConnector1">
              <a:avLst/>
            </a:prstGeom>
            <a:noFill/>
            <a:ln w="9525">
              <a:solidFill>
                <a:schemeClr val="tx1"/>
              </a:solidFill>
              <a:round/>
              <a:headEnd/>
              <a:tailEnd/>
            </a:ln>
            <a:effectLst/>
          </p:spPr>
        </p:cxnSp>
        <p:cxnSp>
          <p:nvCxnSpPr>
            <p:cNvPr id="110631" name="AutoShape 39"/>
            <p:cNvCxnSpPr>
              <a:cxnSpLocks noChangeShapeType="1"/>
              <a:stCxn id="110623" idx="4"/>
              <a:endCxn id="110626" idx="0"/>
            </p:cNvCxnSpPr>
            <p:nvPr/>
          </p:nvCxnSpPr>
          <p:spPr bwMode="auto">
            <a:xfrm flipH="1">
              <a:off x="3096" y="1944"/>
              <a:ext cx="144" cy="72"/>
            </a:xfrm>
            <a:prstGeom prst="straightConnector1">
              <a:avLst/>
            </a:prstGeom>
            <a:noFill/>
            <a:ln w="9525">
              <a:solidFill>
                <a:schemeClr val="tx1"/>
              </a:solidFill>
              <a:round/>
              <a:headEnd/>
              <a:tailEnd/>
            </a:ln>
            <a:effectLst/>
          </p:spPr>
        </p:cxnSp>
        <p:cxnSp>
          <p:nvCxnSpPr>
            <p:cNvPr id="110632" name="AutoShape 40"/>
            <p:cNvCxnSpPr>
              <a:cxnSpLocks noChangeShapeType="1"/>
              <a:stCxn id="110622" idx="4"/>
              <a:endCxn id="110625" idx="0"/>
            </p:cNvCxnSpPr>
            <p:nvPr/>
          </p:nvCxnSpPr>
          <p:spPr bwMode="auto">
            <a:xfrm>
              <a:off x="2736" y="1944"/>
              <a:ext cx="144" cy="72"/>
            </a:xfrm>
            <a:prstGeom prst="straightConnector1">
              <a:avLst/>
            </a:prstGeom>
            <a:noFill/>
            <a:ln w="9525">
              <a:solidFill>
                <a:schemeClr val="tx1"/>
              </a:solidFill>
              <a:round/>
              <a:headEnd/>
              <a:tailEnd/>
            </a:ln>
            <a:effectLst/>
          </p:spPr>
        </p:cxnSp>
        <p:cxnSp>
          <p:nvCxnSpPr>
            <p:cNvPr id="110633" name="AutoShape 41"/>
            <p:cNvCxnSpPr>
              <a:cxnSpLocks noChangeShapeType="1"/>
              <a:stCxn id="110623" idx="4"/>
              <a:endCxn id="110627" idx="0"/>
            </p:cNvCxnSpPr>
            <p:nvPr/>
          </p:nvCxnSpPr>
          <p:spPr bwMode="auto">
            <a:xfrm>
              <a:off x="3240" y="1944"/>
              <a:ext cx="144" cy="72"/>
            </a:xfrm>
            <a:prstGeom prst="straightConnector1">
              <a:avLst/>
            </a:prstGeom>
            <a:noFill/>
            <a:ln w="9525">
              <a:solidFill>
                <a:schemeClr val="tx1"/>
              </a:solidFill>
              <a:round/>
              <a:headEnd/>
              <a:tailEnd/>
            </a:ln>
            <a:effectLst/>
          </p:spPr>
        </p:cxnSp>
      </p:grpSp>
      <p:cxnSp>
        <p:nvCxnSpPr>
          <p:cNvPr id="110634" name="AutoShape 42"/>
          <p:cNvCxnSpPr>
            <a:cxnSpLocks noChangeShapeType="1"/>
            <a:stCxn id="110598" idx="6"/>
            <a:endCxn id="110621" idx="2"/>
          </p:cNvCxnSpPr>
          <p:nvPr/>
        </p:nvCxnSpPr>
        <p:spPr bwMode="auto">
          <a:xfrm>
            <a:off x="2286000" y="2743200"/>
            <a:ext cx="4057650" cy="342900"/>
          </a:xfrm>
          <a:prstGeom prst="curvedConnector3">
            <a:avLst>
              <a:gd name="adj1" fmla="val 50000"/>
            </a:avLst>
          </a:prstGeom>
          <a:noFill/>
          <a:ln w="76200">
            <a:solidFill>
              <a:srgbClr val="33CC33"/>
            </a:solidFill>
            <a:round/>
            <a:headEnd type="triangle" w="med" len="med"/>
            <a:tailEnd type="triangle" w="med" len="med"/>
          </a:ln>
          <a:effectLst/>
        </p:spPr>
      </p:cxnSp>
      <p:sp>
        <p:nvSpPr>
          <p:cNvPr id="110635" name="Text Box 43"/>
          <p:cNvSpPr txBox="1">
            <a:spLocks noChangeArrowheads="1"/>
          </p:cNvSpPr>
          <p:nvPr/>
        </p:nvSpPr>
        <p:spPr bwMode="auto">
          <a:xfrm>
            <a:off x="3657600" y="2286000"/>
            <a:ext cx="1257300" cy="457200"/>
          </a:xfrm>
          <a:prstGeom prst="rect">
            <a:avLst/>
          </a:prstGeom>
          <a:noFill/>
          <a:ln w="9525">
            <a:noFill/>
            <a:miter lim="800000"/>
            <a:headEnd/>
            <a:tailEnd/>
          </a:ln>
          <a:effectLst/>
        </p:spPr>
        <p:txBody>
          <a:bodyPr wrap="none">
            <a:spAutoFit/>
          </a:bodyPr>
          <a:lstStyle/>
          <a:p>
            <a:r>
              <a:rPr lang="en-US"/>
              <a:t>save/edit</a:t>
            </a:r>
          </a:p>
        </p:txBody>
      </p:sp>
      <p:sp>
        <p:nvSpPr>
          <p:cNvPr id="110636" name="Text Box 44"/>
          <p:cNvSpPr txBox="1">
            <a:spLocks noChangeArrowheads="1"/>
          </p:cNvSpPr>
          <p:nvPr/>
        </p:nvSpPr>
        <p:spPr bwMode="auto">
          <a:xfrm>
            <a:off x="3657600" y="2971800"/>
            <a:ext cx="1003300" cy="457200"/>
          </a:xfrm>
          <a:prstGeom prst="rect">
            <a:avLst/>
          </a:prstGeom>
          <a:noFill/>
          <a:ln w="9525">
            <a:noFill/>
            <a:miter lim="800000"/>
            <a:headEnd/>
            <a:tailEnd/>
          </a:ln>
          <a:effectLst/>
        </p:spPr>
        <p:txBody>
          <a:bodyPr wrap="none">
            <a:spAutoFit/>
          </a:bodyPr>
          <a:lstStyle/>
          <a:p>
            <a:r>
              <a:rPr lang="en-US"/>
              <a:t>update</a:t>
            </a:r>
          </a:p>
        </p:txBody>
      </p:sp>
      <p:sp>
        <p:nvSpPr>
          <p:cNvPr id="110637" name="Text Box 45"/>
          <p:cNvSpPr txBox="1">
            <a:spLocks noChangeArrowheads="1"/>
          </p:cNvSpPr>
          <p:nvPr/>
        </p:nvSpPr>
        <p:spPr bwMode="auto">
          <a:xfrm>
            <a:off x="1485900" y="1371600"/>
            <a:ext cx="1185863" cy="457200"/>
          </a:xfrm>
          <a:prstGeom prst="rect">
            <a:avLst/>
          </a:prstGeom>
          <a:noFill/>
          <a:ln w="9525">
            <a:noFill/>
            <a:miter lim="800000"/>
            <a:headEnd/>
            <a:tailEnd/>
          </a:ln>
          <a:effectLst/>
        </p:spPr>
        <p:txBody>
          <a:bodyPr wrap="none">
            <a:spAutoFit/>
          </a:bodyPr>
          <a:lstStyle/>
          <a:p>
            <a:r>
              <a:rPr lang="en-US"/>
              <a:t>Browser</a:t>
            </a:r>
          </a:p>
        </p:txBody>
      </p:sp>
      <p:sp>
        <p:nvSpPr>
          <p:cNvPr id="110638" name="Text Box 46"/>
          <p:cNvSpPr txBox="1">
            <a:spLocks noChangeArrowheads="1"/>
          </p:cNvSpPr>
          <p:nvPr/>
        </p:nvSpPr>
        <p:spPr bwMode="auto">
          <a:xfrm>
            <a:off x="5829300" y="1371600"/>
            <a:ext cx="1298575" cy="457200"/>
          </a:xfrm>
          <a:prstGeom prst="rect">
            <a:avLst/>
          </a:prstGeom>
          <a:noFill/>
          <a:ln w="9525">
            <a:noFill/>
            <a:miter lim="800000"/>
            <a:headEnd/>
            <a:tailEnd/>
          </a:ln>
          <a:effectLst/>
        </p:spPr>
        <p:txBody>
          <a:bodyPr wrap="none">
            <a:spAutoFit/>
          </a:bodyPr>
          <a:lstStyle/>
          <a:p>
            <a:r>
              <a:rPr lang="en-US"/>
              <a:t>Database</a:t>
            </a:r>
          </a:p>
        </p:txBody>
      </p:sp>
      <p:cxnSp>
        <p:nvCxnSpPr>
          <p:cNvPr id="110639" name="AutoShape 47"/>
          <p:cNvCxnSpPr>
            <a:cxnSpLocks noChangeShapeType="1"/>
            <a:stCxn id="110603" idx="5"/>
            <a:endCxn id="110616" idx="3"/>
          </p:cNvCxnSpPr>
          <p:nvPr/>
        </p:nvCxnSpPr>
        <p:spPr bwMode="auto">
          <a:xfrm rot="16200000" flipH="1">
            <a:off x="2081213" y="3910013"/>
            <a:ext cx="947737" cy="147637"/>
          </a:xfrm>
          <a:prstGeom prst="curvedConnector4">
            <a:avLst>
              <a:gd name="adj1" fmla="val 45727"/>
              <a:gd name="adj2" fmla="val 168815"/>
            </a:avLst>
          </a:prstGeom>
          <a:noFill/>
          <a:ln w="9525">
            <a:solidFill>
              <a:schemeClr val="tx1"/>
            </a:solidFill>
            <a:round/>
            <a:headEnd/>
            <a:tailEnd/>
          </a:ln>
          <a:effectLst/>
        </p:spPr>
      </p:cxnSp>
      <p:cxnSp>
        <p:nvCxnSpPr>
          <p:cNvPr id="110640" name="AutoShape 48"/>
          <p:cNvCxnSpPr>
            <a:cxnSpLocks noChangeShapeType="1"/>
            <a:stCxn id="110604" idx="4"/>
            <a:endCxn id="110617" idx="3"/>
          </p:cNvCxnSpPr>
          <p:nvPr/>
        </p:nvCxnSpPr>
        <p:spPr bwMode="auto">
          <a:xfrm rot="5400000">
            <a:off x="2114550" y="4057650"/>
            <a:ext cx="1257300" cy="228600"/>
          </a:xfrm>
          <a:prstGeom prst="curvedConnector2">
            <a:avLst/>
          </a:prstGeom>
          <a:noFill/>
          <a:ln w="9525">
            <a:solidFill>
              <a:schemeClr val="tx1"/>
            </a:solidFill>
            <a:round/>
            <a:headEnd/>
            <a:tailEnd/>
          </a:ln>
          <a:effectLst/>
        </p:spPr>
      </p:cxnSp>
      <p:cxnSp>
        <p:nvCxnSpPr>
          <p:cNvPr id="110641" name="AutoShape 49"/>
          <p:cNvCxnSpPr>
            <a:cxnSpLocks noChangeShapeType="1"/>
            <a:stCxn id="110602" idx="4"/>
            <a:endCxn id="110615" idx="0"/>
          </p:cNvCxnSpPr>
          <p:nvPr/>
        </p:nvCxnSpPr>
        <p:spPr bwMode="auto">
          <a:xfrm rot="16200000" flipH="1">
            <a:off x="1971675" y="3629025"/>
            <a:ext cx="457200" cy="285750"/>
          </a:xfrm>
          <a:prstGeom prst="curvedConnector3">
            <a:avLst>
              <a:gd name="adj1" fmla="val 50000"/>
            </a:avLst>
          </a:prstGeom>
          <a:noFill/>
          <a:ln w="9525">
            <a:solidFill>
              <a:schemeClr val="tx1"/>
            </a:solidFill>
            <a:round/>
            <a:headEnd/>
            <a:tailEnd/>
          </a:ln>
          <a:effectLst/>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Date Placeholder 2"/>
          <p:cNvSpPr>
            <a:spLocks noGrp="1"/>
          </p:cNvSpPr>
          <p:nvPr>
            <p:ph type="dt" sz="half" idx="10"/>
          </p:nvPr>
        </p:nvSpPr>
        <p:spPr/>
        <p:txBody>
          <a:bodyPr/>
          <a:lstStyle/>
          <a:p>
            <a:r>
              <a:rPr lang="en-US"/>
              <a:t> </a:t>
            </a:r>
          </a:p>
        </p:txBody>
      </p:sp>
      <p:sp>
        <p:nvSpPr>
          <p:cNvPr id="60" name="Footer Placeholder 3"/>
          <p:cNvSpPr>
            <a:spLocks noGrp="1"/>
          </p:cNvSpPr>
          <p:nvPr>
            <p:ph type="ftr" sz="quarter" idx="11"/>
          </p:nvPr>
        </p:nvSpPr>
        <p:spPr/>
        <p:txBody>
          <a:bodyPr/>
          <a:lstStyle/>
          <a:p>
            <a:r>
              <a:rPr lang="en-US"/>
              <a:t>Copyright 2008 Dan McCreary &amp; Associates</a:t>
            </a:r>
          </a:p>
        </p:txBody>
      </p:sp>
      <p:sp>
        <p:nvSpPr>
          <p:cNvPr id="61" name="Slide Number Placeholder 4"/>
          <p:cNvSpPr>
            <a:spLocks noGrp="1"/>
          </p:cNvSpPr>
          <p:nvPr>
            <p:ph type="sldNum" sz="quarter" idx="4294967295"/>
          </p:nvPr>
        </p:nvSpPr>
        <p:spPr>
          <a:xfrm>
            <a:off x="6553200" y="6248400"/>
            <a:ext cx="1905000" cy="457200"/>
          </a:xfrm>
          <a:prstGeom prst="rect">
            <a:avLst/>
          </a:prstGeom>
        </p:spPr>
        <p:txBody>
          <a:bodyPr/>
          <a:lstStyle/>
          <a:p>
            <a:pPr algn="r"/>
            <a:fld id="{0AAFB8A4-4FC2-4751-819C-A63050D77D20}" type="slidenum">
              <a:rPr lang="en-US" sz="1200"/>
              <a:pPr algn="r"/>
              <a:t>57</a:t>
            </a:fld>
            <a:endParaRPr lang="en-US" sz="1200" dirty="0"/>
          </a:p>
        </p:txBody>
      </p:sp>
      <p:sp>
        <p:nvSpPr>
          <p:cNvPr id="111618" name="AutoShape 2"/>
          <p:cNvSpPr>
            <a:spLocks noChangeArrowheads="1"/>
          </p:cNvSpPr>
          <p:nvPr/>
        </p:nvSpPr>
        <p:spPr bwMode="auto">
          <a:xfrm>
            <a:off x="4686300" y="1943100"/>
            <a:ext cx="4000500" cy="3886200"/>
          </a:xfrm>
          <a:prstGeom prst="roundRect">
            <a:avLst>
              <a:gd name="adj" fmla="val 6250"/>
            </a:avLst>
          </a:prstGeom>
          <a:solidFill>
            <a:srgbClr val="33CCFF"/>
          </a:solidFill>
          <a:ln w="9525" algn="ctr">
            <a:solidFill>
              <a:schemeClr val="tx1"/>
            </a:solidFill>
            <a:round/>
            <a:headEnd/>
            <a:tailEnd/>
          </a:ln>
          <a:effectLst/>
        </p:spPr>
        <p:txBody>
          <a:bodyPr wrap="none" anchor="ctr"/>
          <a:lstStyle/>
          <a:p>
            <a:endParaRPr lang="en-US"/>
          </a:p>
        </p:txBody>
      </p:sp>
      <p:sp>
        <p:nvSpPr>
          <p:cNvPr id="111619" name="Rectangle 3"/>
          <p:cNvSpPr>
            <a:spLocks noGrp="1" noChangeArrowheads="1"/>
          </p:cNvSpPr>
          <p:nvPr>
            <p:ph type="title"/>
          </p:nvPr>
        </p:nvSpPr>
        <p:spPr>
          <a:xfrm>
            <a:off x="914400" y="114300"/>
            <a:ext cx="7772400" cy="914400"/>
          </a:xfrm>
        </p:spPr>
        <p:txBody>
          <a:bodyPr/>
          <a:lstStyle/>
          <a:p>
            <a:r>
              <a:rPr lang="en-US"/>
              <a:t>Code Table Services</a:t>
            </a:r>
          </a:p>
        </p:txBody>
      </p:sp>
      <p:sp>
        <p:nvSpPr>
          <p:cNvPr id="111620" name="AutoShape 4"/>
          <p:cNvSpPr>
            <a:spLocks noChangeArrowheads="1"/>
          </p:cNvSpPr>
          <p:nvPr/>
        </p:nvSpPr>
        <p:spPr bwMode="auto">
          <a:xfrm>
            <a:off x="800100" y="1828800"/>
            <a:ext cx="2857500" cy="4343400"/>
          </a:xfrm>
          <a:prstGeom prst="roundRect">
            <a:avLst>
              <a:gd name="adj" fmla="val 6250"/>
            </a:avLst>
          </a:prstGeom>
          <a:solidFill>
            <a:srgbClr val="33CCFF"/>
          </a:solidFill>
          <a:ln w="9525">
            <a:solidFill>
              <a:schemeClr val="tx1"/>
            </a:solidFill>
            <a:round/>
            <a:headEnd/>
            <a:tailEnd/>
          </a:ln>
          <a:effectLst/>
        </p:spPr>
        <p:txBody>
          <a:bodyPr wrap="none" anchor="ctr"/>
          <a:lstStyle/>
          <a:p>
            <a:endParaRPr lang="en-US"/>
          </a:p>
        </p:txBody>
      </p:sp>
      <p:sp>
        <p:nvSpPr>
          <p:cNvPr id="111621" name="Rectangle 5"/>
          <p:cNvSpPr>
            <a:spLocks noChangeArrowheads="1"/>
          </p:cNvSpPr>
          <p:nvPr/>
        </p:nvSpPr>
        <p:spPr bwMode="auto">
          <a:xfrm>
            <a:off x="914400" y="2286000"/>
            <a:ext cx="2514600" cy="3771900"/>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nvGrpSpPr>
          <p:cNvPr id="2" name="Group 6"/>
          <p:cNvGrpSpPr>
            <a:grpSpLocks/>
          </p:cNvGrpSpPr>
          <p:nvPr/>
        </p:nvGrpSpPr>
        <p:grpSpPr bwMode="auto">
          <a:xfrm>
            <a:off x="1485900" y="2628900"/>
            <a:ext cx="1485900" cy="914400"/>
            <a:chOff x="2520" y="1584"/>
            <a:chExt cx="936" cy="576"/>
          </a:xfrm>
        </p:grpSpPr>
        <p:sp>
          <p:nvSpPr>
            <p:cNvPr id="111623" name="Oval 7"/>
            <p:cNvSpPr>
              <a:spLocks noChangeArrowheads="1"/>
            </p:cNvSpPr>
            <p:nvPr/>
          </p:nvSpPr>
          <p:spPr bwMode="auto">
            <a:xfrm>
              <a:off x="2880" y="1584"/>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1624" name="Oval 8"/>
            <p:cNvSpPr>
              <a:spLocks noChangeArrowheads="1"/>
            </p:cNvSpPr>
            <p:nvPr/>
          </p:nvSpPr>
          <p:spPr bwMode="auto">
            <a:xfrm>
              <a:off x="2664" y="1800"/>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1625" name="Oval 9"/>
            <p:cNvSpPr>
              <a:spLocks noChangeArrowheads="1"/>
            </p:cNvSpPr>
            <p:nvPr/>
          </p:nvSpPr>
          <p:spPr bwMode="auto">
            <a:xfrm>
              <a:off x="3168" y="1800"/>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1626" name="Oval 10"/>
            <p:cNvSpPr>
              <a:spLocks noChangeArrowheads="1"/>
            </p:cNvSpPr>
            <p:nvPr/>
          </p:nvSpPr>
          <p:spPr bwMode="auto">
            <a:xfrm>
              <a:off x="2520"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1627" name="Oval 11"/>
            <p:cNvSpPr>
              <a:spLocks noChangeArrowheads="1"/>
            </p:cNvSpPr>
            <p:nvPr/>
          </p:nvSpPr>
          <p:spPr bwMode="auto">
            <a:xfrm>
              <a:off x="2808"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1628" name="Oval 12"/>
            <p:cNvSpPr>
              <a:spLocks noChangeArrowheads="1"/>
            </p:cNvSpPr>
            <p:nvPr/>
          </p:nvSpPr>
          <p:spPr bwMode="auto">
            <a:xfrm>
              <a:off x="3024"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1629" name="Oval 13"/>
            <p:cNvSpPr>
              <a:spLocks noChangeArrowheads="1"/>
            </p:cNvSpPr>
            <p:nvPr/>
          </p:nvSpPr>
          <p:spPr bwMode="auto">
            <a:xfrm>
              <a:off x="3312"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cxnSp>
          <p:nvCxnSpPr>
            <p:cNvPr id="111630" name="AutoShape 14"/>
            <p:cNvCxnSpPr>
              <a:cxnSpLocks noChangeShapeType="1"/>
              <a:stCxn id="111623" idx="4"/>
              <a:endCxn id="111624" idx="0"/>
            </p:cNvCxnSpPr>
            <p:nvPr/>
          </p:nvCxnSpPr>
          <p:spPr bwMode="auto">
            <a:xfrm flipH="1">
              <a:off x="2736" y="1728"/>
              <a:ext cx="216" cy="72"/>
            </a:xfrm>
            <a:prstGeom prst="straightConnector1">
              <a:avLst/>
            </a:prstGeom>
            <a:noFill/>
            <a:ln w="9525">
              <a:solidFill>
                <a:schemeClr val="tx1"/>
              </a:solidFill>
              <a:round/>
              <a:headEnd/>
              <a:tailEnd/>
            </a:ln>
            <a:effectLst/>
          </p:spPr>
        </p:cxnSp>
        <p:cxnSp>
          <p:nvCxnSpPr>
            <p:cNvPr id="111631" name="AutoShape 15"/>
            <p:cNvCxnSpPr>
              <a:cxnSpLocks noChangeShapeType="1"/>
              <a:stCxn id="111624" idx="4"/>
              <a:endCxn id="111626" idx="0"/>
            </p:cNvCxnSpPr>
            <p:nvPr/>
          </p:nvCxnSpPr>
          <p:spPr bwMode="auto">
            <a:xfrm flipH="1">
              <a:off x="2592" y="1944"/>
              <a:ext cx="144" cy="72"/>
            </a:xfrm>
            <a:prstGeom prst="straightConnector1">
              <a:avLst/>
            </a:prstGeom>
            <a:noFill/>
            <a:ln w="9525">
              <a:solidFill>
                <a:schemeClr val="tx1"/>
              </a:solidFill>
              <a:round/>
              <a:headEnd/>
              <a:tailEnd/>
            </a:ln>
            <a:effectLst/>
          </p:spPr>
        </p:cxnSp>
        <p:cxnSp>
          <p:nvCxnSpPr>
            <p:cNvPr id="111632" name="AutoShape 16"/>
            <p:cNvCxnSpPr>
              <a:cxnSpLocks noChangeShapeType="1"/>
              <a:stCxn id="111623" idx="4"/>
              <a:endCxn id="111625" idx="0"/>
            </p:cNvCxnSpPr>
            <p:nvPr/>
          </p:nvCxnSpPr>
          <p:spPr bwMode="auto">
            <a:xfrm>
              <a:off x="2952" y="1728"/>
              <a:ext cx="288" cy="72"/>
            </a:xfrm>
            <a:prstGeom prst="straightConnector1">
              <a:avLst/>
            </a:prstGeom>
            <a:noFill/>
            <a:ln w="9525">
              <a:solidFill>
                <a:schemeClr val="tx1"/>
              </a:solidFill>
              <a:round/>
              <a:headEnd/>
              <a:tailEnd/>
            </a:ln>
            <a:effectLst/>
          </p:spPr>
        </p:cxnSp>
        <p:cxnSp>
          <p:nvCxnSpPr>
            <p:cNvPr id="111633" name="AutoShape 17"/>
            <p:cNvCxnSpPr>
              <a:cxnSpLocks noChangeShapeType="1"/>
              <a:stCxn id="111625" idx="4"/>
              <a:endCxn id="111628" idx="0"/>
            </p:cNvCxnSpPr>
            <p:nvPr/>
          </p:nvCxnSpPr>
          <p:spPr bwMode="auto">
            <a:xfrm flipH="1">
              <a:off x="3096" y="1944"/>
              <a:ext cx="144" cy="72"/>
            </a:xfrm>
            <a:prstGeom prst="straightConnector1">
              <a:avLst/>
            </a:prstGeom>
            <a:noFill/>
            <a:ln w="9525">
              <a:solidFill>
                <a:schemeClr val="tx1"/>
              </a:solidFill>
              <a:round/>
              <a:headEnd/>
              <a:tailEnd/>
            </a:ln>
            <a:effectLst/>
          </p:spPr>
        </p:cxnSp>
        <p:cxnSp>
          <p:nvCxnSpPr>
            <p:cNvPr id="111634" name="AutoShape 18"/>
            <p:cNvCxnSpPr>
              <a:cxnSpLocks noChangeShapeType="1"/>
              <a:stCxn id="111624" idx="4"/>
              <a:endCxn id="111627" idx="0"/>
            </p:cNvCxnSpPr>
            <p:nvPr/>
          </p:nvCxnSpPr>
          <p:spPr bwMode="auto">
            <a:xfrm>
              <a:off x="2736" y="1944"/>
              <a:ext cx="144" cy="72"/>
            </a:xfrm>
            <a:prstGeom prst="straightConnector1">
              <a:avLst/>
            </a:prstGeom>
            <a:noFill/>
            <a:ln w="9525">
              <a:solidFill>
                <a:schemeClr val="tx1"/>
              </a:solidFill>
              <a:round/>
              <a:headEnd/>
              <a:tailEnd/>
            </a:ln>
            <a:effectLst/>
          </p:spPr>
        </p:cxnSp>
        <p:cxnSp>
          <p:nvCxnSpPr>
            <p:cNvPr id="111635" name="AutoShape 19"/>
            <p:cNvCxnSpPr>
              <a:cxnSpLocks noChangeShapeType="1"/>
              <a:stCxn id="111625" idx="4"/>
              <a:endCxn id="111629" idx="0"/>
            </p:cNvCxnSpPr>
            <p:nvPr/>
          </p:nvCxnSpPr>
          <p:spPr bwMode="auto">
            <a:xfrm>
              <a:off x="3240" y="1944"/>
              <a:ext cx="144" cy="72"/>
            </a:xfrm>
            <a:prstGeom prst="straightConnector1">
              <a:avLst/>
            </a:prstGeom>
            <a:noFill/>
            <a:ln w="9525">
              <a:solidFill>
                <a:schemeClr val="tx1"/>
              </a:solidFill>
              <a:round/>
              <a:headEnd/>
              <a:tailEnd/>
            </a:ln>
            <a:effectLst/>
          </p:spPr>
        </p:cxnSp>
      </p:grpSp>
      <p:sp>
        <p:nvSpPr>
          <p:cNvPr id="111636" name="Text Box 20"/>
          <p:cNvSpPr txBox="1">
            <a:spLocks noChangeArrowheads="1"/>
          </p:cNvSpPr>
          <p:nvPr/>
        </p:nvSpPr>
        <p:spPr bwMode="auto">
          <a:xfrm>
            <a:off x="914400" y="2286000"/>
            <a:ext cx="920750" cy="457200"/>
          </a:xfrm>
          <a:prstGeom prst="rect">
            <a:avLst/>
          </a:prstGeom>
          <a:noFill/>
          <a:ln w="9525">
            <a:noFill/>
            <a:miter lim="800000"/>
            <a:headEnd/>
            <a:tailEnd/>
          </a:ln>
          <a:effectLst/>
        </p:spPr>
        <p:txBody>
          <a:bodyPr wrap="none">
            <a:spAutoFit/>
          </a:bodyPr>
          <a:lstStyle/>
          <a:p>
            <a:r>
              <a:rPr lang="en-US"/>
              <a:t>model</a:t>
            </a:r>
          </a:p>
        </p:txBody>
      </p:sp>
      <p:sp>
        <p:nvSpPr>
          <p:cNvPr id="111637" name="Line 21"/>
          <p:cNvSpPr>
            <a:spLocks noChangeShapeType="1"/>
          </p:cNvSpPr>
          <p:nvPr/>
        </p:nvSpPr>
        <p:spPr bwMode="auto">
          <a:xfrm>
            <a:off x="1389063" y="5029200"/>
            <a:ext cx="571500" cy="0"/>
          </a:xfrm>
          <a:prstGeom prst="line">
            <a:avLst/>
          </a:prstGeom>
          <a:noFill/>
          <a:ln w="57150">
            <a:solidFill>
              <a:schemeClr val="tx1"/>
            </a:solidFill>
            <a:prstDash val="sysDot"/>
            <a:round/>
            <a:headEnd/>
            <a:tailEnd/>
          </a:ln>
          <a:effectLst/>
        </p:spPr>
        <p:txBody>
          <a:bodyPr/>
          <a:lstStyle/>
          <a:p>
            <a:endParaRPr lang="en-US"/>
          </a:p>
        </p:txBody>
      </p:sp>
      <p:sp>
        <p:nvSpPr>
          <p:cNvPr id="111638" name="Line 22"/>
          <p:cNvSpPr>
            <a:spLocks noChangeShapeType="1"/>
          </p:cNvSpPr>
          <p:nvPr/>
        </p:nvSpPr>
        <p:spPr bwMode="auto">
          <a:xfrm>
            <a:off x="1389063" y="5372100"/>
            <a:ext cx="571500" cy="0"/>
          </a:xfrm>
          <a:prstGeom prst="line">
            <a:avLst/>
          </a:prstGeom>
          <a:noFill/>
          <a:ln w="57150">
            <a:solidFill>
              <a:schemeClr val="tx1"/>
            </a:solidFill>
            <a:prstDash val="sysDot"/>
            <a:round/>
            <a:headEnd/>
            <a:tailEnd/>
          </a:ln>
          <a:effectLst/>
        </p:spPr>
        <p:txBody>
          <a:bodyPr/>
          <a:lstStyle/>
          <a:p>
            <a:endParaRPr lang="en-US"/>
          </a:p>
        </p:txBody>
      </p:sp>
      <p:sp>
        <p:nvSpPr>
          <p:cNvPr id="111639" name="Line 23"/>
          <p:cNvSpPr>
            <a:spLocks noChangeShapeType="1"/>
          </p:cNvSpPr>
          <p:nvPr/>
        </p:nvSpPr>
        <p:spPr bwMode="auto">
          <a:xfrm>
            <a:off x="1389063" y="5715000"/>
            <a:ext cx="571500" cy="0"/>
          </a:xfrm>
          <a:prstGeom prst="line">
            <a:avLst/>
          </a:prstGeom>
          <a:noFill/>
          <a:ln w="57150">
            <a:solidFill>
              <a:schemeClr val="tx1"/>
            </a:solidFill>
            <a:prstDash val="sysDot"/>
            <a:round/>
            <a:headEnd/>
            <a:tailEnd/>
          </a:ln>
          <a:effectLst/>
        </p:spPr>
        <p:txBody>
          <a:bodyPr/>
          <a:lstStyle/>
          <a:p>
            <a:endParaRPr lang="en-US"/>
          </a:p>
        </p:txBody>
      </p:sp>
      <p:sp>
        <p:nvSpPr>
          <p:cNvPr id="111640" name="Rectangle 24"/>
          <p:cNvSpPr>
            <a:spLocks noChangeArrowheads="1"/>
          </p:cNvSpPr>
          <p:nvPr/>
        </p:nvSpPr>
        <p:spPr bwMode="auto">
          <a:xfrm>
            <a:off x="2189163" y="4914900"/>
            <a:ext cx="571500" cy="228600"/>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11641" name="Rectangle 25"/>
          <p:cNvSpPr>
            <a:spLocks noChangeArrowheads="1"/>
          </p:cNvSpPr>
          <p:nvPr/>
        </p:nvSpPr>
        <p:spPr bwMode="auto">
          <a:xfrm>
            <a:off x="2189163" y="5257800"/>
            <a:ext cx="571500" cy="228600"/>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11642" name="Rectangle 26"/>
          <p:cNvSpPr>
            <a:spLocks noChangeArrowheads="1"/>
          </p:cNvSpPr>
          <p:nvPr/>
        </p:nvSpPr>
        <p:spPr bwMode="auto">
          <a:xfrm>
            <a:off x="2189163" y="5600700"/>
            <a:ext cx="571500" cy="228600"/>
          </a:xfrm>
          <a:prstGeom prst="rect">
            <a:avLst/>
          </a:prstGeom>
          <a:solidFill>
            <a:srgbClr val="3399FF"/>
          </a:solidFill>
          <a:ln w="9525">
            <a:solidFill>
              <a:schemeClr val="tx1"/>
            </a:solidFill>
            <a:miter lim="800000"/>
            <a:headEnd/>
            <a:tailEnd/>
          </a:ln>
          <a:effectLst/>
        </p:spPr>
        <p:txBody>
          <a:bodyPr wrap="none" anchor="ctr"/>
          <a:lstStyle/>
          <a:p>
            <a:endParaRPr lang="en-US"/>
          </a:p>
        </p:txBody>
      </p:sp>
      <p:sp>
        <p:nvSpPr>
          <p:cNvPr id="111643" name="Text Box 27"/>
          <p:cNvSpPr txBox="1">
            <a:spLocks noChangeArrowheads="1"/>
          </p:cNvSpPr>
          <p:nvPr/>
        </p:nvSpPr>
        <p:spPr bwMode="auto">
          <a:xfrm>
            <a:off x="1143000" y="4457700"/>
            <a:ext cx="728663" cy="457200"/>
          </a:xfrm>
          <a:prstGeom prst="rect">
            <a:avLst/>
          </a:prstGeom>
          <a:noFill/>
          <a:ln w="9525">
            <a:noFill/>
            <a:miter lim="800000"/>
            <a:headEnd/>
            <a:tailEnd/>
          </a:ln>
          <a:effectLst/>
        </p:spPr>
        <p:txBody>
          <a:bodyPr wrap="none">
            <a:spAutoFit/>
          </a:bodyPr>
          <a:lstStyle/>
          <a:p>
            <a:r>
              <a:rPr lang="en-US"/>
              <a:t>view</a:t>
            </a:r>
          </a:p>
        </p:txBody>
      </p:sp>
      <p:sp>
        <p:nvSpPr>
          <p:cNvPr id="111644" name="AutoShape 28"/>
          <p:cNvSpPr>
            <a:spLocks noChangeArrowheads="1"/>
          </p:cNvSpPr>
          <p:nvPr/>
        </p:nvSpPr>
        <p:spPr bwMode="auto">
          <a:xfrm>
            <a:off x="6629400" y="2171700"/>
            <a:ext cx="1714500" cy="1943100"/>
          </a:xfrm>
          <a:prstGeom prst="can">
            <a:avLst>
              <a:gd name="adj" fmla="val 16790"/>
            </a:avLst>
          </a:prstGeom>
          <a:solidFill>
            <a:schemeClr val="bg1"/>
          </a:solidFill>
          <a:ln w="57150">
            <a:solidFill>
              <a:schemeClr val="tx1"/>
            </a:solidFill>
            <a:round/>
            <a:headEnd/>
            <a:tailEnd/>
          </a:ln>
          <a:effectLst/>
        </p:spPr>
        <p:txBody>
          <a:bodyPr wrap="none" anchor="ctr"/>
          <a:lstStyle/>
          <a:p>
            <a:endParaRPr lang="en-US"/>
          </a:p>
        </p:txBody>
      </p:sp>
      <p:grpSp>
        <p:nvGrpSpPr>
          <p:cNvPr id="3" name="Group 29"/>
          <p:cNvGrpSpPr>
            <a:grpSpLocks/>
          </p:cNvGrpSpPr>
          <p:nvPr/>
        </p:nvGrpSpPr>
        <p:grpSpPr bwMode="auto">
          <a:xfrm>
            <a:off x="6743700" y="2857500"/>
            <a:ext cx="1485900" cy="914400"/>
            <a:chOff x="2520" y="1584"/>
            <a:chExt cx="936" cy="576"/>
          </a:xfrm>
        </p:grpSpPr>
        <p:sp>
          <p:nvSpPr>
            <p:cNvPr id="111646" name="Oval 30"/>
            <p:cNvSpPr>
              <a:spLocks noChangeArrowheads="1"/>
            </p:cNvSpPr>
            <p:nvPr/>
          </p:nvSpPr>
          <p:spPr bwMode="auto">
            <a:xfrm>
              <a:off x="2880" y="1584"/>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1647" name="Oval 31"/>
            <p:cNvSpPr>
              <a:spLocks noChangeArrowheads="1"/>
            </p:cNvSpPr>
            <p:nvPr/>
          </p:nvSpPr>
          <p:spPr bwMode="auto">
            <a:xfrm>
              <a:off x="2664" y="1800"/>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1648" name="Oval 32"/>
            <p:cNvSpPr>
              <a:spLocks noChangeArrowheads="1"/>
            </p:cNvSpPr>
            <p:nvPr/>
          </p:nvSpPr>
          <p:spPr bwMode="auto">
            <a:xfrm>
              <a:off x="3168" y="1800"/>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1649" name="Oval 33"/>
            <p:cNvSpPr>
              <a:spLocks noChangeArrowheads="1"/>
            </p:cNvSpPr>
            <p:nvPr/>
          </p:nvSpPr>
          <p:spPr bwMode="auto">
            <a:xfrm>
              <a:off x="2520"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1650" name="Oval 34"/>
            <p:cNvSpPr>
              <a:spLocks noChangeArrowheads="1"/>
            </p:cNvSpPr>
            <p:nvPr/>
          </p:nvSpPr>
          <p:spPr bwMode="auto">
            <a:xfrm>
              <a:off x="2808"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1651" name="Oval 35"/>
            <p:cNvSpPr>
              <a:spLocks noChangeArrowheads="1"/>
            </p:cNvSpPr>
            <p:nvPr/>
          </p:nvSpPr>
          <p:spPr bwMode="auto">
            <a:xfrm>
              <a:off x="3024"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1652" name="Oval 36"/>
            <p:cNvSpPr>
              <a:spLocks noChangeArrowheads="1"/>
            </p:cNvSpPr>
            <p:nvPr/>
          </p:nvSpPr>
          <p:spPr bwMode="auto">
            <a:xfrm>
              <a:off x="3312" y="2016"/>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cxnSp>
          <p:nvCxnSpPr>
            <p:cNvPr id="111653" name="AutoShape 37"/>
            <p:cNvCxnSpPr>
              <a:cxnSpLocks noChangeShapeType="1"/>
              <a:stCxn id="111646" idx="4"/>
              <a:endCxn id="111647" idx="0"/>
            </p:cNvCxnSpPr>
            <p:nvPr/>
          </p:nvCxnSpPr>
          <p:spPr bwMode="auto">
            <a:xfrm flipH="1">
              <a:off x="2736" y="1728"/>
              <a:ext cx="216" cy="72"/>
            </a:xfrm>
            <a:prstGeom prst="straightConnector1">
              <a:avLst/>
            </a:prstGeom>
            <a:noFill/>
            <a:ln w="9525">
              <a:solidFill>
                <a:schemeClr val="tx1"/>
              </a:solidFill>
              <a:round/>
              <a:headEnd/>
              <a:tailEnd/>
            </a:ln>
            <a:effectLst/>
          </p:spPr>
        </p:cxnSp>
        <p:cxnSp>
          <p:nvCxnSpPr>
            <p:cNvPr id="111654" name="AutoShape 38"/>
            <p:cNvCxnSpPr>
              <a:cxnSpLocks noChangeShapeType="1"/>
              <a:stCxn id="111647" idx="4"/>
              <a:endCxn id="111649" idx="0"/>
            </p:cNvCxnSpPr>
            <p:nvPr/>
          </p:nvCxnSpPr>
          <p:spPr bwMode="auto">
            <a:xfrm flipH="1">
              <a:off x="2592" y="1944"/>
              <a:ext cx="144" cy="72"/>
            </a:xfrm>
            <a:prstGeom prst="straightConnector1">
              <a:avLst/>
            </a:prstGeom>
            <a:noFill/>
            <a:ln w="9525">
              <a:solidFill>
                <a:schemeClr val="tx1"/>
              </a:solidFill>
              <a:round/>
              <a:headEnd/>
              <a:tailEnd/>
            </a:ln>
            <a:effectLst/>
          </p:spPr>
        </p:cxnSp>
        <p:cxnSp>
          <p:nvCxnSpPr>
            <p:cNvPr id="111655" name="AutoShape 39"/>
            <p:cNvCxnSpPr>
              <a:cxnSpLocks noChangeShapeType="1"/>
              <a:stCxn id="111646" idx="4"/>
              <a:endCxn id="111648" idx="0"/>
            </p:cNvCxnSpPr>
            <p:nvPr/>
          </p:nvCxnSpPr>
          <p:spPr bwMode="auto">
            <a:xfrm>
              <a:off x="2952" y="1728"/>
              <a:ext cx="288" cy="72"/>
            </a:xfrm>
            <a:prstGeom prst="straightConnector1">
              <a:avLst/>
            </a:prstGeom>
            <a:noFill/>
            <a:ln w="9525">
              <a:solidFill>
                <a:schemeClr val="tx1"/>
              </a:solidFill>
              <a:round/>
              <a:headEnd/>
              <a:tailEnd/>
            </a:ln>
            <a:effectLst/>
          </p:spPr>
        </p:cxnSp>
        <p:cxnSp>
          <p:nvCxnSpPr>
            <p:cNvPr id="111656" name="AutoShape 40"/>
            <p:cNvCxnSpPr>
              <a:cxnSpLocks noChangeShapeType="1"/>
              <a:stCxn id="111648" idx="4"/>
              <a:endCxn id="111651" idx="0"/>
            </p:cNvCxnSpPr>
            <p:nvPr/>
          </p:nvCxnSpPr>
          <p:spPr bwMode="auto">
            <a:xfrm flipH="1">
              <a:off x="3096" y="1944"/>
              <a:ext cx="144" cy="72"/>
            </a:xfrm>
            <a:prstGeom prst="straightConnector1">
              <a:avLst/>
            </a:prstGeom>
            <a:noFill/>
            <a:ln w="9525">
              <a:solidFill>
                <a:schemeClr val="tx1"/>
              </a:solidFill>
              <a:round/>
              <a:headEnd/>
              <a:tailEnd/>
            </a:ln>
            <a:effectLst/>
          </p:spPr>
        </p:cxnSp>
        <p:cxnSp>
          <p:nvCxnSpPr>
            <p:cNvPr id="111657" name="AutoShape 41"/>
            <p:cNvCxnSpPr>
              <a:cxnSpLocks noChangeShapeType="1"/>
              <a:stCxn id="111647" idx="4"/>
              <a:endCxn id="111650" idx="0"/>
            </p:cNvCxnSpPr>
            <p:nvPr/>
          </p:nvCxnSpPr>
          <p:spPr bwMode="auto">
            <a:xfrm>
              <a:off x="2736" y="1944"/>
              <a:ext cx="144" cy="72"/>
            </a:xfrm>
            <a:prstGeom prst="straightConnector1">
              <a:avLst/>
            </a:prstGeom>
            <a:noFill/>
            <a:ln w="9525">
              <a:solidFill>
                <a:schemeClr val="tx1"/>
              </a:solidFill>
              <a:round/>
              <a:headEnd/>
              <a:tailEnd/>
            </a:ln>
            <a:effectLst/>
          </p:spPr>
        </p:cxnSp>
        <p:cxnSp>
          <p:nvCxnSpPr>
            <p:cNvPr id="111658" name="AutoShape 42"/>
            <p:cNvCxnSpPr>
              <a:cxnSpLocks noChangeShapeType="1"/>
              <a:stCxn id="111648" idx="4"/>
              <a:endCxn id="111652" idx="0"/>
            </p:cNvCxnSpPr>
            <p:nvPr/>
          </p:nvCxnSpPr>
          <p:spPr bwMode="auto">
            <a:xfrm>
              <a:off x="3240" y="1944"/>
              <a:ext cx="144" cy="72"/>
            </a:xfrm>
            <a:prstGeom prst="straightConnector1">
              <a:avLst/>
            </a:prstGeom>
            <a:noFill/>
            <a:ln w="9525">
              <a:solidFill>
                <a:schemeClr val="tx1"/>
              </a:solidFill>
              <a:round/>
              <a:headEnd/>
              <a:tailEnd/>
            </a:ln>
            <a:effectLst/>
          </p:spPr>
        </p:cxnSp>
      </p:grpSp>
      <p:cxnSp>
        <p:nvCxnSpPr>
          <p:cNvPr id="111659" name="AutoShape 43"/>
          <p:cNvCxnSpPr>
            <a:cxnSpLocks noChangeShapeType="1"/>
            <a:stCxn id="111623" idx="6"/>
            <a:endCxn id="111646" idx="2"/>
          </p:cNvCxnSpPr>
          <p:nvPr/>
        </p:nvCxnSpPr>
        <p:spPr bwMode="auto">
          <a:xfrm>
            <a:off x="2286000" y="2743200"/>
            <a:ext cx="5029200" cy="228600"/>
          </a:xfrm>
          <a:prstGeom prst="curvedConnector3">
            <a:avLst>
              <a:gd name="adj1" fmla="val 50000"/>
            </a:avLst>
          </a:prstGeom>
          <a:noFill/>
          <a:ln w="76200">
            <a:solidFill>
              <a:srgbClr val="FF9933"/>
            </a:solidFill>
            <a:round/>
            <a:headEnd type="triangle" w="med" len="med"/>
            <a:tailEnd type="triangle" w="med" len="med"/>
          </a:ln>
          <a:effectLst/>
        </p:spPr>
      </p:cxnSp>
      <p:sp>
        <p:nvSpPr>
          <p:cNvPr id="111660" name="Text Box 44"/>
          <p:cNvSpPr txBox="1">
            <a:spLocks noChangeArrowheads="1"/>
          </p:cNvSpPr>
          <p:nvPr/>
        </p:nvSpPr>
        <p:spPr bwMode="auto">
          <a:xfrm>
            <a:off x="1714500" y="1371600"/>
            <a:ext cx="879475" cy="457200"/>
          </a:xfrm>
          <a:prstGeom prst="rect">
            <a:avLst/>
          </a:prstGeom>
          <a:noFill/>
          <a:ln w="9525">
            <a:noFill/>
            <a:miter lim="800000"/>
            <a:headEnd/>
            <a:tailEnd/>
          </a:ln>
          <a:effectLst/>
        </p:spPr>
        <p:txBody>
          <a:bodyPr wrap="none">
            <a:spAutoFit/>
          </a:bodyPr>
          <a:lstStyle/>
          <a:p>
            <a:r>
              <a:rPr lang="en-US"/>
              <a:t>Client</a:t>
            </a:r>
          </a:p>
        </p:txBody>
      </p:sp>
      <p:sp>
        <p:nvSpPr>
          <p:cNvPr id="111661" name="Text Box 45"/>
          <p:cNvSpPr txBox="1">
            <a:spLocks noChangeArrowheads="1"/>
          </p:cNvSpPr>
          <p:nvPr/>
        </p:nvSpPr>
        <p:spPr bwMode="auto">
          <a:xfrm>
            <a:off x="6286500" y="1371600"/>
            <a:ext cx="963613" cy="457200"/>
          </a:xfrm>
          <a:prstGeom prst="rect">
            <a:avLst/>
          </a:prstGeom>
          <a:noFill/>
          <a:ln w="9525">
            <a:noFill/>
            <a:miter lim="800000"/>
            <a:headEnd/>
            <a:tailEnd/>
          </a:ln>
          <a:effectLst/>
        </p:spPr>
        <p:txBody>
          <a:bodyPr wrap="none">
            <a:spAutoFit/>
          </a:bodyPr>
          <a:lstStyle/>
          <a:p>
            <a:r>
              <a:rPr lang="en-US"/>
              <a:t>Server</a:t>
            </a:r>
          </a:p>
        </p:txBody>
      </p:sp>
      <p:sp>
        <p:nvSpPr>
          <p:cNvPr id="111662" name="AutoShape 46"/>
          <p:cNvSpPr>
            <a:spLocks noChangeArrowheads="1"/>
          </p:cNvSpPr>
          <p:nvPr/>
        </p:nvSpPr>
        <p:spPr bwMode="auto">
          <a:xfrm>
            <a:off x="5029200" y="4114800"/>
            <a:ext cx="1485900" cy="303213"/>
          </a:xfrm>
          <a:prstGeom prst="roundRect">
            <a:avLst>
              <a:gd name="adj" fmla="val 16667"/>
            </a:avLst>
          </a:prstGeom>
          <a:solidFill>
            <a:srgbClr val="EAEAEA"/>
          </a:solidFill>
          <a:ln w="9525" algn="ctr">
            <a:solidFill>
              <a:schemeClr val="tx1"/>
            </a:solidFill>
            <a:round/>
            <a:headEnd/>
            <a:tailEnd/>
          </a:ln>
          <a:effectLst/>
        </p:spPr>
        <p:txBody>
          <a:bodyPr anchor="ctr">
            <a:spAutoFit/>
          </a:bodyPr>
          <a:lstStyle/>
          <a:p>
            <a:r>
              <a:rPr lang="en-US" sz="1200"/>
              <a:t>Code Table Service</a:t>
            </a:r>
          </a:p>
        </p:txBody>
      </p:sp>
      <p:grpSp>
        <p:nvGrpSpPr>
          <p:cNvPr id="4" name="Group 47"/>
          <p:cNvGrpSpPr>
            <a:grpSpLocks/>
          </p:cNvGrpSpPr>
          <p:nvPr/>
        </p:nvGrpSpPr>
        <p:grpSpPr bwMode="auto">
          <a:xfrm>
            <a:off x="1600200" y="3886200"/>
            <a:ext cx="914400" cy="571500"/>
            <a:chOff x="1080" y="2304"/>
            <a:chExt cx="576" cy="360"/>
          </a:xfrm>
        </p:grpSpPr>
        <p:sp>
          <p:nvSpPr>
            <p:cNvPr id="111664" name="Oval 48"/>
            <p:cNvSpPr>
              <a:spLocks noChangeArrowheads="1"/>
            </p:cNvSpPr>
            <p:nvPr/>
          </p:nvSpPr>
          <p:spPr bwMode="auto">
            <a:xfrm>
              <a:off x="1296" y="2304"/>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1665" name="Oval 49"/>
            <p:cNvSpPr>
              <a:spLocks noChangeArrowheads="1"/>
            </p:cNvSpPr>
            <p:nvPr/>
          </p:nvSpPr>
          <p:spPr bwMode="auto">
            <a:xfrm>
              <a:off x="1080" y="2520"/>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11666" name="Oval 50"/>
            <p:cNvSpPr>
              <a:spLocks noChangeArrowheads="1"/>
            </p:cNvSpPr>
            <p:nvPr/>
          </p:nvSpPr>
          <p:spPr bwMode="auto">
            <a:xfrm>
              <a:off x="1512" y="2520"/>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cxnSp>
          <p:nvCxnSpPr>
            <p:cNvPr id="111667" name="AutoShape 51"/>
            <p:cNvCxnSpPr>
              <a:cxnSpLocks noChangeShapeType="1"/>
              <a:stCxn id="111664" idx="4"/>
              <a:endCxn id="111665" idx="0"/>
            </p:cNvCxnSpPr>
            <p:nvPr/>
          </p:nvCxnSpPr>
          <p:spPr bwMode="auto">
            <a:xfrm flipH="1">
              <a:off x="1152" y="2448"/>
              <a:ext cx="216" cy="72"/>
            </a:xfrm>
            <a:prstGeom prst="straightConnector1">
              <a:avLst/>
            </a:prstGeom>
            <a:noFill/>
            <a:ln w="9525">
              <a:solidFill>
                <a:schemeClr val="tx1"/>
              </a:solidFill>
              <a:round/>
              <a:headEnd/>
              <a:tailEnd/>
            </a:ln>
            <a:effectLst/>
          </p:spPr>
        </p:cxnSp>
        <p:cxnSp>
          <p:nvCxnSpPr>
            <p:cNvPr id="111668" name="AutoShape 52"/>
            <p:cNvCxnSpPr>
              <a:cxnSpLocks noChangeShapeType="1"/>
              <a:stCxn id="111664" idx="4"/>
              <a:endCxn id="111666" idx="0"/>
            </p:cNvCxnSpPr>
            <p:nvPr/>
          </p:nvCxnSpPr>
          <p:spPr bwMode="auto">
            <a:xfrm>
              <a:off x="1368" y="2448"/>
              <a:ext cx="216" cy="72"/>
            </a:xfrm>
            <a:prstGeom prst="straightConnector1">
              <a:avLst/>
            </a:prstGeom>
            <a:noFill/>
            <a:ln w="9525">
              <a:solidFill>
                <a:schemeClr val="tx1"/>
              </a:solidFill>
              <a:round/>
              <a:headEnd/>
              <a:tailEnd/>
            </a:ln>
            <a:effectLst/>
          </p:spPr>
        </p:cxnSp>
      </p:grpSp>
      <p:cxnSp>
        <p:nvCxnSpPr>
          <p:cNvPr id="111669" name="AutoShape 53"/>
          <p:cNvCxnSpPr>
            <a:cxnSpLocks noChangeShapeType="1"/>
            <a:stCxn id="111662" idx="1"/>
            <a:endCxn id="111664" idx="0"/>
          </p:cNvCxnSpPr>
          <p:nvPr/>
        </p:nvCxnSpPr>
        <p:spPr bwMode="auto">
          <a:xfrm rot="10800000">
            <a:off x="2057400" y="3886200"/>
            <a:ext cx="2971800" cy="381000"/>
          </a:xfrm>
          <a:prstGeom prst="curvedConnector4">
            <a:avLst>
              <a:gd name="adj1" fmla="val 48079"/>
              <a:gd name="adj2" fmla="val 160000"/>
            </a:avLst>
          </a:prstGeom>
          <a:noFill/>
          <a:ln w="38100">
            <a:solidFill>
              <a:schemeClr val="tx1"/>
            </a:solidFill>
            <a:round/>
            <a:headEnd/>
            <a:tailEnd type="triangle" w="med" len="med"/>
          </a:ln>
          <a:effectLst/>
        </p:spPr>
      </p:cxnSp>
      <p:sp>
        <p:nvSpPr>
          <p:cNvPr id="111670" name="AutoShape 54"/>
          <p:cNvSpPr>
            <a:spLocks noChangeArrowheads="1"/>
          </p:cNvSpPr>
          <p:nvPr/>
        </p:nvSpPr>
        <p:spPr bwMode="auto">
          <a:xfrm>
            <a:off x="6629400" y="4457700"/>
            <a:ext cx="1828800" cy="1257300"/>
          </a:xfrm>
          <a:prstGeom prst="can">
            <a:avLst>
              <a:gd name="adj" fmla="val 19292"/>
            </a:avLst>
          </a:prstGeom>
          <a:solidFill>
            <a:schemeClr val="bg1"/>
          </a:solidFill>
          <a:ln w="57150">
            <a:solidFill>
              <a:schemeClr val="tx1"/>
            </a:solidFill>
            <a:round/>
            <a:headEnd/>
            <a:tailEnd/>
          </a:ln>
          <a:effectLst/>
        </p:spPr>
        <p:txBody>
          <a:bodyPr wrap="none" anchor="ctr"/>
          <a:lstStyle/>
          <a:p>
            <a:r>
              <a:rPr lang="en-US"/>
              <a:t>Code</a:t>
            </a:r>
          </a:p>
          <a:p>
            <a:r>
              <a:rPr lang="en-US"/>
              <a:t>Tables</a:t>
            </a:r>
          </a:p>
        </p:txBody>
      </p:sp>
      <p:sp>
        <p:nvSpPr>
          <p:cNvPr id="111671" name="Text Box 55"/>
          <p:cNvSpPr txBox="1">
            <a:spLocks noChangeArrowheads="1"/>
          </p:cNvSpPr>
          <p:nvPr/>
        </p:nvSpPr>
        <p:spPr bwMode="auto">
          <a:xfrm>
            <a:off x="6972300" y="2514600"/>
            <a:ext cx="1006475" cy="336550"/>
          </a:xfrm>
          <a:prstGeom prst="rect">
            <a:avLst/>
          </a:prstGeom>
          <a:noFill/>
          <a:ln w="9525">
            <a:noFill/>
            <a:miter lim="800000"/>
            <a:headEnd/>
            <a:tailEnd/>
          </a:ln>
          <a:effectLst/>
        </p:spPr>
        <p:txBody>
          <a:bodyPr wrap="none">
            <a:spAutoFit/>
          </a:bodyPr>
          <a:lstStyle/>
          <a:p>
            <a:r>
              <a:rPr lang="en-US" sz="1600"/>
              <a:t>Form Data</a:t>
            </a:r>
          </a:p>
        </p:txBody>
      </p:sp>
      <p:cxnSp>
        <p:nvCxnSpPr>
          <p:cNvPr id="111672" name="AutoShape 56"/>
          <p:cNvCxnSpPr>
            <a:cxnSpLocks noChangeShapeType="1"/>
            <a:stCxn id="111670" idx="1"/>
            <a:endCxn id="111662" idx="3"/>
          </p:cNvCxnSpPr>
          <p:nvPr/>
        </p:nvCxnSpPr>
        <p:spPr bwMode="auto">
          <a:xfrm rot="5400000" flipH="1">
            <a:off x="6948487" y="3833813"/>
            <a:ext cx="161925" cy="1028700"/>
          </a:xfrm>
          <a:prstGeom prst="curvedConnector2">
            <a:avLst/>
          </a:prstGeom>
          <a:noFill/>
          <a:ln w="38100">
            <a:solidFill>
              <a:schemeClr val="tx1"/>
            </a:solidFill>
            <a:round/>
            <a:headEnd/>
            <a:tailEnd type="triangle" w="med" len="med"/>
          </a:ln>
          <a:effectLst/>
        </p:spPr>
      </p:cxnSp>
      <p:sp>
        <p:nvSpPr>
          <p:cNvPr id="111673" name="Text Box 57"/>
          <p:cNvSpPr txBox="1">
            <a:spLocks noChangeArrowheads="1"/>
          </p:cNvSpPr>
          <p:nvPr/>
        </p:nvSpPr>
        <p:spPr bwMode="auto">
          <a:xfrm>
            <a:off x="4473575" y="5945188"/>
            <a:ext cx="3929063" cy="336550"/>
          </a:xfrm>
          <a:prstGeom prst="rect">
            <a:avLst/>
          </a:prstGeom>
          <a:noFill/>
          <a:ln w="9525">
            <a:noFill/>
            <a:miter lim="800000"/>
            <a:headEnd/>
            <a:tailEnd/>
          </a:ln>
          <a:effectLst/>
        </p:spPr>
        <p:txBody>
          <a:bodyPr wrap="none">
            <a:spAutoFit/>
          </a:bodyPr>
          <a:lstStyle/>
          <a:p>
            <a:r>
              <a:rPr lang="en-US" sz="1600" b="0"/>
              <a:t>Code tables are separated from form instance data</a:t>
            </a:r>
          </a:p>
        </p:txBody>
      </p:sp>
      <p:sp>
        <p:nvSpPr>
          <p:cNvPr id="111674" name="Text Box 58"/>
          <p:cNvSpPr txBox="1">
            <a:spLocks noChangeArrowheads="1"/>
          </p:cNvSpPr>
          <p:nvPr/>
        </p:nvSpPr>
        <p:spPr bwMode="auto">
          <a:xfrm>
            <a:off x="5257800" y="4457700"/>
            <a:ext cx="908050" cy="274638"/>
          </a:xfrm>
          <a:prstGeom prst="rect">
            <a:avLst/>
          </a:prstGeom>
          <a:noFill/>
          <a:ln w="9525">
            <a:noFill/>
            <a:miter lim="800000"/>
            <a:headEnd/>
            <a:tailEnd/>
          </a:ln>
          <a:effectLst/>
        </p:spPr>
        <p:txBody>
          <a:bodyPr wrap="none">
            <a:spAutoFit/>
          </a:bodyPr>
          <a:lstStyle/>
          <a:p>
            <a:r>
              <a:rPr lang="en-US" sz="1200">
                <a:solidFill>
                  <a:schemeClr val="bg1"/>
                </a:solidFill>
              </a:rPr>
              <a:t>all-codes.xq</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p:cNvSpPr>
            <a:spLocks noChangeArrowheads="1"/>
          </p:cNvSpPr>
          <p:nvPr/>
        </p:nvSpPr>
        <p:spPr bwMode="auto">
          <a:xfrm>
            <a:off x="4572000" y="914400"/>
            <a:ext cx="4114800" cy="5372100"/>
          </a:xfrm>
          <a:prstGeom prst="roundRect">
            <a:avLst>
              <a:gd name="adj" fmla="val 6097"/>
            </a:avLst>
          </a:prstGeom>
          <a:solidFill>
            <a:srgbClr val="33CCFF"/>
          </a:solidFill>
          <a:ln w="9525" algn="ctr">
            <a:solidFill>
              <a:schemeClr val="tx1"/>
            </a:solidFill>
            <a:round/>
            <a:headEnd/>
            <a:tailEnd/>
          </a:ln>
          <a:effectLst/>
        </p:spPr>
        <p:txBody>
          <a:bodyPr wrap="none" anchor="ctr"/>
          <a:lstStyle/>
          <a:p>
            <a:endParaRPr lang="en-US"/>
          </a:p>
        </p:txBody>
      </p:sp>
      <p:sp>
        <p:nvSpPr>
          <p:cNvPr id="112643" name="AutoShape 3"/>
          <p:cNvSpPr>
            <a:spLocks noChangeArrowheads="1"/>
          </p:cNvSpPr>
          <p:nvPr/>
        </p:nvSpPr>
        <p:spPr bwMode="auto">
          <a:xfrm>
            <a:off x="457200" y="1028700"/>
            <a:ext cx="3200400" cy="4914900"/>
          </a:xfrm>
          <a:prstGeom prst="roundRect">
            <a:avLst>
              <a:gd name="adj" fmla="val 3324"/>
            </a:avLst>
          </a:prstGeom>
          <a:solidFill>
            <a:srgbClr val="33CCFF"/>
          </a:solidFill>
          <a:ln w="9525" algn="ctr">
            <a:solidFill>
              <a:schemeClr val="tx1"/>
            </a:solidFill>
            <a:round/>
            <a:headEnd/>
            <a:tailEnd/>
          </a:ln>
          <a:effectLst/>
        </p:spPr>
        <p:txBody>
          <a:bodyPr wrap="none" anchor="ctr"/>
          <a:lstStyle/>
          <a:p>
            <a:endParaRPr lang="en-US"/>
          </a:p>
        </p:txBody>
      </p:sp>
      <p:sp>
        <p:nvSpPr>
          <p:cNvPr id="112644" name="Rectangle 4"/>
          <p:cNvSpPr>
            <a:spLocks noGrp="1" noChangeArrowheads="1"/>
          </p:cNvSpPr>
          <p:nvPr>
            <p:ph type="title"/>
          </p:nvPr>
        </p:nvSpPr>
        <p:spPr>
          <a:xfrm>
            <a:off x="685800" y="114300"/>
            <a:ext cx="7772400" cy="571500"/>
          </a:xfrm>
        </p:spPr>
        <p:txBody>
          <a:bodyPr/>
          <a:lstStyle/>
          <a:p>
            <a:r>
              <a:rPr lang="en-US" sz="4000"/>
              <a:t>XRX Dynamic Forms Generation</a:t>
            </a:r>
          </a:p>
        </p:txBody>
      </p:sp>
      <p:sp>
        <p:nvSpPr>
          <p:cNvPr id="112645" name="AutoShape 5"/>
          <p:cNvSpPr>
            <a:spLocks noChangeArrowheads="1"/>
          </p:cNvSpPr>
          <p:nvPr/>
        </p:nvSpPr>
        <p:spPr bwMode="auto">
          <a:xfrm>
            <a:off x="7658100" y="2286000"/>
            <a:ext cx="854075" cy="439738"/>
          </a:xfrm>
          <a:prstGeom prst="roundRect">
            <a:avLst>
              <a:gd name="adj" fmla="val 16667"/>
            </a:avLst>
          </a:prstGeom>
          <a:solidFill>
            <a:srgbClr val="EAEAEA"/>
          </a:solidFill>
          <a:ln w="9525">
            <a:solidFill>
              <a:schemeClr val="tx1"/>
            </a:solidFill>
            <a:round/>
            <a:headEnd/>
            <a:tailEnd/>
          </a:ln>
          <a:effectLst/>
        </p:spPr>
        <p:txBody>
          <a:bodyPr wrap="none" anchor="ctr">
            <a:spAutoFit/>
          </a:bodyPr>
          <a:lstStyle/>
          <a:p>
            <a:r>
              <a:rPr lang="en-US" sz="1000"/>
              <a:t>DataElement</a:t>
            </a:r>
          </a:p>
          <a:p>
            <a:r>
              <a:rPr lang="en-US" sz="1000"/>
              <a:t>Registry</a:t>
            </a:r>
          </a:p>
        </p:txBody>
      </p:sp>
      <p:sp>
        <p:nvSpPr>
          <p:cNvPr id="112646" name="AutoShape 6"/>
          <p:cNvSpPr>
            <a:spLocks noChangeArrowheads="1"/>
          </p:cNvSpPr>
          <p:nvPr/>
        </p:nvSpPr>
        <p:spPr bwMode="auto">
          <a:xfrm>
            <a:off x="7208838" y="2873375"/>
            <a:ext cx="1220787" cy="269875"/>
          </a:xfrm>
          <a:prstGeom prst="roundRect">
            <a:avLst>
              <a:gd name="adj" fmla="val 16667"/>
            </a:avLst>
          </a:prstGeom>
          <a:solidFill>
            <a:srgbClr val="EAEAEA"/>
          </a:solidFill>
          <a:ln w="9525" algn="ctr">
            <a:solidFill>
              <a:schemeClr val="tx1"/>
            </a:solidFill>
            <a:round/>
            <a:headEnd/>
            <a:tailEnd/>
          </a:ln>
          <a:effectLst/>
        </p:spPr>
        <p:txBody>
          <a:bodyPr wrap="none" anchor="ctr">
            <a:spAutoFit/>
          </a:bodyPr>
          <a:lstStyle/>
          <a:p>
            <a:r>
              <a:rPr lang="en-US" sz="1000"/>
              <a:t>Code Table Services</a:t>
            </a:r>
          </a:p>
        </p:txBody>
      </p:sp>
      <p:sp>
        <p:nvSpPr>
          <p:cNvPr id="112647" name="AutoShape 7"/>
          <p:cNvSpPr>
            <a:spLocks noChangeArrowheads="1"/>
          </p:cNvSpPr>
          <p:nvPr/>
        </p:nvSpPr>
        <p:spPr bwMode="auto">
          <a:xfrm>
            <a:off x="4914900" y="2857500"/>
            <a:ext cx="865188" cy="642938"/>
          </a:xfrm>
          <a:prstGeom prst="roundRect">
            <a:avLst>
              <a:gd name="adj" fmla="val 16667"/>
            </a:avLst>
          </a:prstGeom>
          <a:solidFill>
            <a:srgbClr val="FFCCCC"/>
          </a:solidFill>
          <a:ln w="9525">
            <a:solidFill>
              <a:schemeClr val="tx1"/>
            </a:solidFill>
            <a:round/>
            <a:headEnd/>
            <a:tailEnd/>
          </a:ln>
          <a:effectLst/>
        </p:spPr>
        <p:txBody>
          <a:bodyPr wrap="none" anchor="ctr">
            <a:spAutoFit/>
          </a:bodyPr>
          <a:lstStyle/>
          <a:p>
            <a:r>
              <a:rPr lang="en-US" sz="1600"/>
              <a:t>Context</a:t>
            </a:r>
          </a:p>
          <a:p>
            <a:r>
              <a:rPr lang="en-US" sz="1600"/>
              <a:t>filters</a:t>
            </a:r>
          </a:p>
        </p:txBody>
      </p:sp>
      <p:sp>
        <p:nvSpPr>
          <p:cNvPr id="112648" name="AutoShape 8"/>
          <p:cNvSpPr>
            <a:spLocks noChangeArrowheads="1"/>
          </p:cNvSpPr>
          <p:nvPr/>
        </p:nvSpPr>
        <p:spPr bwMode="auto">
          <a:xfrm>
            <a:off x="6172200" y="1714500"/>
            <a:ext cx="733425" cy="439738"/>
          </a:xfrm>
          <a:prstGeom prst="roundRect">
            <a:avLst>
              <a:gd name="adj" fmla="val 16667"/>
            </a:avLst>
          </a:prstGeom>
          <a:solidFill>
            <a:srgbClr val="EAEAEA"/>
          </a:solidFill>
          <a:ln w="9525">
            <a:solidFill>
              <a:schemeClr val="tx1"/>
            </a:solidFill>
            <a:round/>
            <a:headEnd/>
            <a:tailEnd/>
          </a:ln>
          <a:effectLst/>
        </p:spPr>
        <p:txBody>
          <a:bodyPr wrap="none" anchor="ctr">
            <a:spAutoFit/>
          </a:bodyPr>
          <a:lstStyle/>
          <a:p>
            <a:r>
              <a:rPr lang="en-US" sz="1000"/>
              <a:t>Document</a:t>
            </a:r>
          </a:p>
          <a:p>
            <a:r>
              <a:rPr lang="en-US" sz="1000"/>
              <a:t>Status</a:t>
            </a:r>
          </a:p>
        </p:txBody>
      </p:sp>
      <p:cxnSp>
        <p:nvCxnSpPr>
          <p:cNvPr id="112649" name="AutoShape 9"/>
          <p:cNvCxnSpPr>
            <a:cxnSpLocks noChangeShapeType="1"/>
            <a:stCxn id="112646" idx="1"/>
            <a:endCxn id="112647" idx="3"/>
          </p:cNvCxnSpPr>
          <p:nvPr/>
        </p:nvCxnSpPr>
        <p:spPr bwMode="auto">
          <a:xfrm rot="10800000" flipV="1">
            <a:off x="5780088" y="3008313"/>
            <a:ext cx="1428750" cy="171450"/>
          </a:xfrm>
          <a:prstGeom prst="curvedConnector3">
            <a:avLst>
              <a:gd name="adj1" fmla="val 50000"/>
            </a:avLst>
          </a:prstGeom>
          <a:noFill/>
          <a:ln w="9525">
            <a:solidFill>
              <a:schemeClr val="tx1"/>
            </a:solidFill>
            <a:round/>
            <a:headEnd/>
            <a:tailEnd type="triangle" w="med" len="med"/>
          </a:ln>
          <a:effectLst/>
        </p:spPr>
      </p:cxnSp>
      <p:sp>
        <p:nvSpPr>
          <p:cNvPr id="112650" name="AutoShape 10"/>
          <p:cNvSpPr>
            <a:spLocks noChangeArrowheads="1"/>
          </p:cNvSpPr>
          <p:nvPr/>
        </p:nvSpPr>
        <p:spPr bwMode="auto">
          <a:xfrm>
            <a:off x="7292975" y="3330575"/>
            <a:ext cx="1073150" cy="269875"/>
          </a:xfrm>
          <a:prstGeom prst="roundRect">
            <a:avLst>
              <a:gd name="adj" fmla="val 16667"/>
            </a:avLst>
          </a:prstGeom>
          <a:solidFill>
            <a:srgbClr val="EAEAEA"/>
          </a:solidFill>
          <a:ln w="9525" algn="ctr">
            <a:solidFill>
              <a:schemeClr val="tx1"/>
            </a:solidFill>
            <a:round/>
            <a:headEnd/>
            <a:tailEnd/>
          </a:ln>
          <a:effectLst/>
        </p:spPr>
        <p:txBody>
          <a:bodyPr wrap="none" anchor="ctr">
            <a:spAutoFit/>
          </a:bodyPr>
          <a:lstStyle/>
          <a:p>
            <a:r>
              <a:rPr lang="en-US" sz="1000"/>
              <a:t>Suggest Services</a:t>
            </a:r>
          </a:p>
        </p:txBody>
      </p:sp>
      <p:sp>
        <p:nvSpPr>
          <p:cNvPr id="112651" name="AutoShape 11"/>
          <p:cNvSpPr>
            <a:spLocks noChangeArrowheads="1"/>
          </p:cNvSpPr>
          <p:nvPr/>
        </p:nvSpPr>
        <p:spPr bwMode="auto">
          <a:xfrm>
            <a:off x="1485900" y="914400"/>
            <a:ext cx="1089025" cy="269875"/>
          </a:xfrm>
          <a:prstGeom prst="roundRect">
            <a:avLst>
              <a:gd name="adj" fmla="val 16667"/>
            </a:avLst>
          </a:prstGeom>
          <a:solidFill>
            <a:schemeClr val="bg1"/>
          </a:solidFill>
          <a:ln w="9525">
            <a:solidFill>
              <a:schemeClr val="tx1"/>
            </a:solidFill>
            <a:round/>
            <a:headEnd/>
            <a:tailEnd/>
          </a:ln>
          <a:effectLst/>
        </p:spPr>
        <p:txBody>
          <a:bodyPr wrap="none" anchor="ctr">
            <a:spAutoFit/>
          </a:bodyPr>
          <a:lstStyle/>
          <a:p>
            <a:r>
              <a:rPr lang="en-US" sz="1000"/>
              <a:t>Client Application</a:t>
            </a:r>
          </a:p>
        </p:txBody>
      </p:sp>
      <p:sp>
        <p:nvSpPr>
          <p:cNvPr id="112652" name="AutoShape 12"/>
          <p:cNvSpPr>
            <a:spLocks noChangeArrowheads="1"/>
          </p:cNvSpPr>
          <p:nvPr/>
        </p:nvSpPr>
        <p:spPr bwMode="auto">
          <a:xfrm>
            <a:off x="4686300" y="1485900"/>
            <a:ext cx="1371600" cy="914400"/>
          </a:xfrm>
          <a:prstGeom prst="roundRect">
            <a:avLst>
              <a:gd name="adj" fmla="val 11981"/>
            </a:avLst>
          </a:prstGeom>
          <a:solidFill>
            <a:schemeClr val="bg1"/>
          </a:solidFill>
          <a:ln w="9525">
            <a:solidFill>
              <a:schemeClr val="tx1"/>
            </a:solidFill>
            <a:round/>
            <a:headEnd/>
            <a:tailEnd/>
          </a:ln>
          <a:effectLst/>
        </p:spPr>
        <p:txBody>
          <a:bodyPr wrap="none" anchor="ctr"/>
          <a:lstStyle/>
          <a:p>
            <a:endParaRPr lang="en-US"/>
          </a:p>
        </p:txBody>
      </p:sp>
      <p:sp>
        <p:nvSpPr>
          <p:cNvPr id="112653" name="AutoShape 13"/>
          <p:cNvSpPr>
            <a:spLocks noChangeArrowheads="1"/>
          </p:cNvSpPr>
          <p:nvPr/>
        </p:nvSpPr>
        <p:spPr bwMode="auto">
          <a:xfrm>
            <a:off x="4800600" y="1714500"/>
            <a:ext cx="492125" cy="303213"/>
          </a:xfrm>
          <a:prstGeom prst="roundRect">
            <a:avLst>
              <a:gd name="adj" fmla="val 16667"/>
            </a:avLst>
          </a:prstGeom>
          <a:solidFill>
            <a:srgbClr val="FFFF99"/>
          </a:solidFill>
          <a:ln w="9525">
            <a:solidFill>
              <a:schemeClr val="tx1"/>
            </a:solidFill>
            <a:round/>
            <a:headEnd/>
            <a:tailEnd/>
          </a:ln>
          <a:effectLst/>
        </p:spPr>
        <p:txBody>
          <a:bodyPr wrap="none" anchor="ctr">
            <a:spAutoFit/>
          </a:bodyPr>
          <a:lstStyle/>
          <a:p>
            <a:r>
              <a:rPr lang="en-US" sz="1200"/>
              <a:t>User</a:t>
            </a:r>
          </a:p>
        </p:txBody>
      </p:sp>
      <p:sp>
        <p:nvSpPr>
          <p:cNvPr id="112654" name="AutoShape 14"/>
          <p:cNvSpPr>
            <a:spLocks noChangeArrowheads="1"/>
          </p:cNvSpPr>
          <p:nvPr/>
        </p:nvSpPr>
        <p:spPr bwMode="auto">
          <a:xfrm>
            <a:off x="5372100" y="2057400"/>
            <a:ext cx="587375" cy="303213"/>
          </a:xfrm>
          <a:prstGeom prst="roundRect">
            <a:avLst>
              <a:gd name="adj" fmla="val 16667"/>
            </a:avLst>
          </a:prstGeom>
          <a:solidFill>
            <a:srgbClr val="FFFF99"/>
          </a:solidFill>
          <a:ln w="9525">
            <a:solidFill>
              <a:schemeClr val="tx1"/>
            </a:solidFill>
            <a:round/>
            <a:headEnd/>
            <a:tailEnd/>
          </a:ln>
          <a:effectLst/>
        </p:spPr>
        <p:txBody>
          <a:bodyPr wrap="none" anchor="ctr">
            <a:spAutoFit/>
          </a:bodyPr>
          <a:lstStyle/>
          <a:p>
            <a:r>
              <a:rPr lang="en-US" sz="1200"/>
              <a:t>Group</a:t>
            </a:r>
          </a:p>
        </p:txBody>
      </p:sp>
      <p:sp>
        <p:nvSpPr>
          <p:cNvPr id="112655" name="AutoShape 15"/>
          <p:cNvSpPr>
            <a:spLocks noChangeArrowheads="1"/>
          </p:cNvSpPr>
          <p:nvPr/>
        </p:nvSpPr>
        <p:spPr bwMode="auto">
          <a:xfrm>
            <a:off x="4800600" y="2057400"/>
            <a:ext cx="484188" cy="303213"/>
          </a:xfrm>
          <a:prstGeom prst="roundRect">
            <a:avLst>
              <a:gd name="adj" fmla="val 16667"/>
            </a:avLst>
          </a:prstGeom>
          <a:solidFill>
            <a:srgbClr val="FFFF99"/>
          </a:solidFill>
          <a:ln w="9525">
            <a:solidFill>
              <a:schemeClr val="tx1"/>
            </a:solidFill>
            <a:round/>
            <a:headEnd/>
            <a:tailEnd/>
          </a:ln>
          <a:effectLst/>
        </p:spPr>
        <p:txBody>
          <a:bodyPr wrap="none" anchor="ctr">
            <a:spAutoFit/>
          </a:bodyPr>
          <a:lstStyle/>
          <a:p>
            <a:r>
              <a:rPr lang="en-US" sz="1200"/>
              <a:t>Role</a:t>
            </a:r>
          </a:p>
        </p:txBody>
      </p:sp>
      <p:sp>
        <p:nvSpPr>
          <p:cNvPr id="112656" name="AutoShape 16"/>
          <p:cNvSpPr>
            <a:spLocks noChangeArrowheads="1"/>
          </p:cNvSpPr>
          <p:nvPr/>
        </p:nvSpPr>
        <p:spPr bwMode="auto">
          <a:xfrm>
            <a:off x="5343525" y="1714500"/>
            <a:ext cx="539750" cy="303213"/>
          </a:xfrm>
          <a:prstGeom prst="roundRect">
            <a:avLst>
              <a:gd name="adj" fmla="val 16667"/>
            </a:avLst>
          </a:prstGeom>
          <a:solidFill>
            <a:srgbClr val="FFFF99"/>
          </a:solidFill>
          <a:ln w="9525">
            <a:solidFill>
              <a:schemeClr val="tx1"/>
            </a:solidFill>
            <a:round/>
            <a:headEnd/>
            <a:tailEnd/>
          </a:ln>
          <a:effectLst/>
        </p:spPr>
        <p:txBody>
          <a:bodyPr wrap="none" anchor="ctr">
            <a:spAutoFit/>
          </a:bodyPr>
          <a:lstStyle/>
          <a:p>
            <a:r>
              <a:rPr lang="en-US" sz="1200"/>
              <a:t>Team</a:t>
            </a:r>
          </a:p>
        </p:txBody>
      </p:sp>
      <p:sp>
        <p:nvSpPr>
          <p:cNvPr id="112657" name="AutoShape 17"/>
          <p:cNvSpPr>
            <a:spLocks noChangeArrowheads="1"/>
          </p:cNvSpPr>
          <p:nvPr/>
        </p:nvSpPr>
        <p:spPr bwMode="auto">
          <a:xfrm>
            <a:off x="4800600" y="1371600"/>
            <a:ext cx="606425" cy="269875"/>
          </a:xfrm>
          <a:prstGeom prst="roundRect">
            <a:avLst>
              <a:gd name="adj" fmla="val 16667"/>
            </a:avLst>
          </a:prstGeom>
          <a:solidFill>
            <a:schemeClr val="bg1"/>
          </a:solidFill>
          <a:ln w="9525">
            <a:solidFill>
              <a:schemeClr val="tx1"/>
            </a:solidFill>
            <a:round/>
            <a:headEnd/>
            <a:tailEnd/>
          </a:ln>
          <a:effectLst/>
        </p:spPr>
        <p:txBody>
          <a:bodyPr wrap="none">
            <a:spAutoFit/>
          </a:bodyPr>
          <a:lstStyle/>
          <a:p>
            <a:r>
              <a:rPr lang="en-US" sz="1000"/>
              <a:t>Session</a:t>
            </a:r>
          </a:p>
        </p:txBody>
      </p:sp>
      <p:cxnSp>
        <p:nvCxnSpPr>
          <p:cNvPr id="112658" name="AutoShape 18"/>
          <p:cNvCxnSpPr>
            <a:cxnSpLocks noChangeShapeType="1"/>
            <a:stCxn id="112652" idx="2"/>
            <a:endCxn id="112647" idx="0"/>
          </p:cNvCxnSpPr>
          <p:nvPr/>
        </p:nvCxnSpPr>
        <p:spPr bwMode="auto">
          <a:xfrm rot="5400000">
            <a:off x="5131594" y="2616994"/>
            <a:ext cx="457200" cy="23812"/>
          </a:xfrm>
          <a:prstGeom prst="curvedConnector3">
            <a:avLst>
              <a:gd name="adj1" fmla="val 50000"/>
            </a:avLst>
          </a:prstGeom>
          <a:noFill/>
          <a:ln w="9525">
            <a:solidFill>
              <a:schemeClr val="tx1"/>
            </a:solidFill>
            <a:round/>
            <a:headEnd/>
            <a:tailEnd type="triangle" w="med" len="med"/>
          </a:ln>
          <a:effectLst/>
        </p:spPr>
      </p:cxnSp>
      <p:sp>
        <p:nvSpPr>
          <p:cNvPr id="112659" name="AutoShape 19"/>
          <p:cNvSpPr>
            <a:spLocks noChangeArrowheads="1"/>
          </p:cNvSpPr>
          <p:nvPr/>
        </p:nvSpPr>
        <p:spPr bwMode="auto">
          <a:xfrm>
            <a:off x="571500" y="1371600"/>
            <a:ext cx="1943100" cy="3314700"/>
          </a:xfrm>
          <a:prstGeom prst="roundRect">
            <a:avLst>
              <a:gd name="adj" fmla="val 11981"/>
            </a:avLst>
          </a:prstGeom>
          <a:solidFill>
            <a:schemeClr val="bg1"/>
          </a:solidFill>
          <a:ln w="9525">
            <a:solidFill>
              <a:schemeClr val="tx1"/>
            </a:solidFill>
            <a:round/>
            <a:headEnd/>
            <a:tailEnd/>
          </a:ln>
          <a:effectLst/>
        </p:spPr>
        <p:txBody>
          <a:bodyPr wrap="none" anchor="ctr"/>
          <a:lstStyle/>
          <a:p>
            <a:endParaRPr lang="en-US"/>
          </a:p>
        </p:txBody>
      </p:sp>
      <p:sp>
        <p:nvSpPr>
          <p:cNvPr id="112660" name="AutoShape 20"/>
          <p:cNvSpPr>
            <a:spLocks noChangeArrowheads="1"/>
          </p:cNvSpPr>
          <p:nvPr/>
        </p:nvSpPr>
        <p:spPr bwMode="auto">
          <a:xfrm>
            <a:off x="914400" y="4343400"/>
            <a:ext cx="854075" cy="269875"/>
          </a:xfrm>
          <a:prstGeom prst="roundRect">
            <a:avLst>
              <a:gd name="adj" fmla="val 16667"/>
            </a:avLst>
          </a:prstGeom>
          <a:solidFill>
            <a:srgbClr val="FFCC99"/>
          </a:solidFill>
          <a:ln w="9525">
            <a:solidFill>
              <a:schemeClr val="tx1"/>
            </a:solidFill>
            <a:round/>
            <a:headEnd/>
            <a:tailEnd/>
          </a:ln>
          <a:effectLst/>
        </p:spPr>
        <p:txBody>
          <a:bodyPr wrap="none" anchor="ctr">
            <a:spAutoFit/>
          </a:bodyPr>
          <a:lstStyle/>
          <a:p>
            <a:r>
              <a:rPr lang="en-US" sz="1000"/>
              <a:t>Submissions</a:t>
            </a:r>
          </a:p>
        </p:txBody>
      </p:sp>
      <p:sp>
        <p:nvSpPr>
          <p:cNvPr id="112661" name="AutoShape 21"/>
          <p:cNvSpPr>
            <a:spLocks noChangeArrowheads="1"/>
          </p:cNvSpPr>
          <p:nvPr/>
        </p:nvSpPr>
        <p:spPr bwMode="auto">
          <a:xfrm>
            <a:off x="1028700" y="2628900"/>
            <a:ext cx="904875" cy="269875"/>
          </a:xfrm>
          <a:prstGeom prst="roundRect">
            <a:avLst>
              <a:gd name="adj" fmla="val 16667"/>
            </a:avLst>
          </a:prstGeom>
          <a:solidFill>
            <a:srgbClr val="CCFFCC"/>
          </a:solidFill>
          <a:ln w="9525">
            <a:solidFill>
              <a:schemeClr val="tx1"/>
            </a:solidFill>
            <a:round/>
            <a:headEnd/>
            <a:tailEnd/>
          </a:ln>
          <a:effectLst/>
        </p:spPr>
        <p:txBody>
          <a:bodyPr wrap="none" anchor="ctr">
            <a:spAutoFit/>
          </a:bodyPr>
          <a:lstStyle/>
          <a:p>
            <a:r>
              <a:rPr lang="en-US" sz="1000"/>
              <a:t>Binding Rules</a:t>
            </a:r>
          </a:p>
        </p:txBody>
      </p:sp>
      <p:sp>
        <p:nvSpPr>
          <p:cNvPr id="112662" name="AutoShape 22"/>
          <p:cNvSpPr>
            <a:spLocks noChangeArrowheads="1"/>
          </p:cNvSpPr>
          <p:nvPr/>
        </p:nvSpPr>
        <p:spPr bwMode="auto">
          <a:xfrm>
            <a:off x="1028700" y="1600200"/>
            <a:ext cx="722313" cy="269875"/>
          </a:xfrm>
          <a:prstGeom prst="roundRect">
            <a:avLst>
              <a:gd name="adj" fmla="val 16667"/>
            </a:avLst>
          </a:prstGeom>
          <a:solidFill>
            <a:srgbClr val="CCCCFF"/>
          </a:solidFill>
          <a:ln w="9525">
            <a:solidFill>
              <a:schemeClr val="tx1"/>
            </a:solidFill>
            <a:round/>
            <a:headEnd/>
            <a:tailEnd/>
          </a:ln>
          <a:effectLst/>
        </p:spPr>
        <p:txBody>
          <a:bodyPr wrap="none" anchor="ctr">
            <a:spAutoFit/>
          </a:bodyPr>
          <a:lstStyle/>
          <a:p>
            <a:r>
              <a:rPr lang="en-US" sz="1000"/>
              <a:t>Form Data</a:t>
            </a:r>
          </a:p>
        </p:txBody>
      </p:sp>
      <p:sp>
        <p:nvSpPr>
          <p:cNvPr id="112663" name="AutoShape 23"/>
          <p:cNvSpPr>
            <a:spLocks noChangeArrowheads="1"/>
          </p:cNvSpPr>
          <p:nvPr/>
        </p:nvSpPr>
        <p:spPr bwMode="auto">
          <a:xfrm>
            <a:off x="1041400" y="1943100"/>
            <a:ext cx="823913" cy="269875"/>
          </a:xfrm>
          <a:prstGeom prst="roundRect">
            <a:avLst>
              <a:gd name="adj" fmla="val 16667"/>
            </a:avLst>
          </a:prstGeom>
          <a:solidFill>
            <a:srgbClr val="CCCCFF"/>
          </a:solidFill>
          <a:ln w="9525" algn="ctr">
            <a:solidFill>
              <a:schemeClr val="tx1"/>
            </a:solidFill>
            <a:round/>
            <a:headEnd/>
            <a:tailEnd/>
          </a:ln>
          <a:effectLst/>
        </p:spPr>
        <p:txBody>
          <a:bodyPr wrap="none" anchor="ctr">
            <a:spAutoFit/>
          </a:bodyPr>
          <a:lstStyle/>
          <a:p>
            <a:r>
              <a:rPr lang="en-US" sz="1000"/>
              <a:t>Code Tables</a:t>
            </a:r>
          </a:p>
        </p:txBody>
      </p:sp>
      <p:sp>
        <p:nvSpPr>
          <p:cNvPr id="112664" name="AutoShape 24"/>
          <p:cNvSpPr>
            <a:spLocks noChangeArrowheads="1"/>
          </p:cNvSpPr>
          <p:nvPr/>
        </p:nvSpPr>
        <p:spPr bwMode="auto">
          <a:xfrm>
            <a:off x="1006475" y="2286000"/>
            <a:ext cx="503238" cy="269875"/>
          </a:xfrm>
          <a:prstGeom prst="roundRect">
            <a:avLst>
              <a:gd name="adj" fmla="val 16667"/>
            </a:avLst>
          </a:prstGeom>
          <a:solidFill>
            <a:srgbClr val="CCCCFF"/>
          </a:solidFill>
          <a:ln w="9525" algn="ctr">
            <a:solidFill>
              <a:schemeClr val="tx1"/>
            </a:solidFill>
            <a:round/>
            <a:headEnd/>
            <a:tailEnd/>
          </a:ln>
          <a:effectLst/>
        </p:spPr>
        <p:txBody>
          <a:bodyPr wrap="none" anchor="ctr">
            <a:spAutoFit/>
          </a:bodyPr>
          <a:lstStyle/>
          <a:p>
            <a:r>
              <a:rPr lang="en-US" sz="1000"/>
              <a:t>Views</a:t>
            </a:r>
          </a:p>
        </p:txBody>
      </p:sp>
      <p:sp>
        <p:nvSpPr>
          <p:cNvPr id="112665" name="AutoShape 25"/>
          <p:cNvSpPr>
            <a:spLocks noChangeArrowheads="1"/>
          </p:cNvSpPr>
          <p:nvPr/>
        </p:nvSpPr>
        <p:spPr bwMode="auto">
          <a:xfrm>
            <a:off x="1485900" y="2971800"/>
            <a:ext cx="658813" cy="269875"/>
          </a:xfrm>
          <a:prstGeom prst="roundRect">
            <a:avLst>
              <a:gd name="adj" fmla="val 16667"/>
            </a:avLst>
          </a:prstGeom>
          <a:solidFill>
            <a:srgbClr val="CCFFCC"/>
          </a:solidFill>
          <a:ln w="9525">
            <a:solidFill>
              <a:schemeClr val="tx1"/>
            </a:solidFill>
            <a:round/>
            <a:headEnd/>
            <a:tailEnd/>
          </a:ln>
          <a:effectLst/>
        </p:spPr>
        <p:txBody>
          <a:bodyPr wrap="none" anchor="ctr">
            <a:spAutoFit/>
          </a:bodyPr>
          <a:lstStyle/>
          <a:p>
            <a:r>
              <a:rPr lang="en-US" sz="1000"/>
              <a:t>Required</a:t>
            </a:r>
          </a:p>
        </p:txBody>
      </p:sp>
      <p:sp>
        <p:nvSpPr>
          <p:cNvPr id="112666" name="AutoShape 26"/>
          <p:cNvSpPr>
            <a:spLocks noChangeArrowheads="1"/>
          </p:cNvSpPr>
          <p:nvPr/>
        </p:nvSpPr>
        <p:spPr bwMode="auto">
          <a:xfrm>
            <a:off x="1485900" y="3314700"/>
            <a:ext cx="709613" cy="269875"/>
          </a:xfrm>
          <a:prstGeom prst="roundRect">
            <a:avLst>
              <a:gd name="adj" fmla="val 16667"/>
            </a:avLst>
          </a:prstGeom>
          <a:solidFill>
            <a:srgbClr val="CCFFCC"/>
          </a:solidFill>
          <a:ln w="9525">
            <a:solidFill>
              <a:schemeClr val="tx1"/>
            </a:solidFill>
            <a:round/>
            <a:headEnd/>
            <a:tailEnd/>
          </a:ln>
          <a:effectLst/>
        </p:spPr>
        <p:txBody>
          <a:bodyPr wrap="none" anchor="ctr">
            <a:spAutoFit/>
          </a:bodyPr>
          <a:lstStyle/>
          <a:p>
            <a:r>
              <a:rPr lang="en-US" sz="1000"/>
              <a:t>Read-only</a:t>
            </a:r>
          </a:p>
        </p:txBody>
      </p:sp>
      <p:sp>
        <p:nvSpPr>
          <p:cNvPr id="112667" name="AutoShape 27"/>
          <p:cNvSpPr>
            <a:spLocks noChangeArrowheads="1"/>
          </p:cNvSpPr>
          <p:nvPr/>
        </p:nvSpPr>
        <p:spPr bwMode="auto">
          <a:xfrm>
            <a:off x="1485900" y="3657600"/>
            <a:ext cx="760413" cy="269875"/>
          </a:xfrm>
          <a:prstGeom prst="roundRect">
            <a:avLst>
              <a:gd name="adj" fmla="val 16667"/>
            </a:avLst>
          </a:prstGeom>
          <a:solidFill>
            <a:srgbClr val="CCFFCC"/>
          </a:solidFill>
          <a:ln w="9525">
            <a:solidFill>
              <a:schemeClr val="tx1"/>
            </a:solidFill>
            <a:round/>
            <a:headEnd/>
            <a:tailEnd/>
          </a:ln>
          <a:effectLst/>
        </p:spPr>
        <p:txBody>
          <a:bodyPr wrap="none" anchor="ctr">
            <a:spAutoFit/>
          </a:bodyPr>
          <a:lstStyle/>
          <a:p>
            <a:r>
              <a:rPr lang="en-US" sz="1000"/>
              <a:t>Data Types</a:t>
            </a:r>
          </a:p>
        </p:txBody>
      </p:sp>
      <p:sp>
        <p:nvSpPr>
          <p:cNvPr id="112668" name="AutoShape 28"/>
          <p:cNvSpPr>
            <a:spLocks noChangeArrowheads="1"/>
          </p:cNvSpPr>
          <p:nvPr/>
        </p:nvSpPr>
        <p:spPr bwMode="auto">
          <a:xfrm>
            <a:off x="1485900" y="4000500"/>
            <a:ext cx="823913" cy="269875"/>
          </a:xfrm>
          <a:prstGeom prst="roundRect">
            <a:avLst>
              <a:gd name="adj" fmla="val 16667"/>
            </a:avLst>
          </a:prstGeom>
          <a:solidFill>
            <a:srgbClr val="CCFFCC"/>
          </a:solidFill>
          <a:ln w="9525">
            <a:solidFill>
              <a:schemeClr val="tx1"/>
            </a:solidFill>
            <a:round/>
            <a:headEnd/>
            <a:tailEnd/>
          </a:ln>
          <a:effectLst/>
        </p:spPr>
        <p:txBody>
          <a:bodyPr wrap="none" anchor="ctr">
            <a:spAutoFit/>
          </a:bodyPr>
          <a:lstStyle/>
          <a:p>
            <a:r>
              <a:rPr lang="en-US" sz="1000"/>
              <a:t>Calculations</a:t>
            </a:r>
          </a:p>
        </p:txBody>
      </p:sp>
      <p:sp>
        <p:nvSpPr>
          <p:cNvPr id="112669" name="AutoShape 29"/>
          <p:cNvSpPr>
            <a:spLocks noChangeArrowheads="1"/>
          </p:cNvSpPr>
          <p:nvPr/>
        </p:nvSpPr>
        <p:spPr bwMode="auto">
          <a:xfrm>
            <a:off x="685800" y="1257300"/>
            <a:ext cx="925513" cy="269875"/>
          </a:xfrm>
          <a:prstGeom prst="roundRect">
            <a:avLst>
              <a:gd name="adj" fmla="val 16667"/>
            </a:avLst>
          </a:prstGeom>
          <a:solidFill>
            <a:srgbClr val="EAEAEA"/>
          </a:solidFill>
          <a:ln w="9525">
            <a:solidFill>
              <a:schemeClr val="tx1"/>
            </a:solidFill>
            <a:round/>
            <a:headEnd/>
            <a:tailEnd/>
          </a:ln>
          <a:effectLst/>
        </p:spPr>
        <p:txBody>
          <a:bodyPr wrap="none" anchor="ctr">
            <a:spAutoFit/>
          </a:bodyPr>
          <a:lstStyle/>
          <a:p>
            <a:r>
              <a:rPr lang="en-US" sz="1000"/>
              <a:t>XForms Model</a:t>
            </a:r>
          </a:p>
        </p:txBody>
      </p:sp>
      <p:cxnSp>
        <p:nvCxnSpPr>
          <p:cNvPr id="112670" name="AutoShape 30"/>
          <p:cNvCxnSpPr>
            <a:cxnSpLocks noChangeShapeType="1"/>
            <a:stCxn id="112647" idx="1"/>
            <a:endCxn id="112663" idx="3"/>
          </p:cNvCxnSpPr>
          <p:nvPr/>
        </p:nvCxnSpPr>
        <p:spPr bwMode="auto">
          <a:xfrm rot="10800000">
            <a:off x="1865313" y="2078038"/>
            <a:ext cx="3049587" cy="1101725"/>
          </a:xfrm>
          <a:prstGeom prst="curvedConnector3">
            <a:avLst>
              <a:gd name="adj1" fmla="val 50028"/>
            </a:avLst>
          </a:prstGeom>
          <a:noFill/>
          <a:ln w="9525">
            <a:solidFill>
              <a:schemeClr val="tx1"/>
            </a:solidFill>
            <a:round/>
            <a:headEnd/>
            <a:tailEnd type="triangle" w="med" len="med"/>
          </a:ln>
          <a:effectLst/>
        </p:spPr>
      </p:cxnSp>
      <p:cxnSp>
        <p:nvCxnSpPr>
          <p:cNvPr id="112671" name="AutoShape 31"/>
          <p:cNvCxnSpPr>
            <a:cxnSpLocks noChangeShapeType="1"/>
            <a:stCxn id="112647" idx="1"/>
            <a:endCxn id="112664" idx="3"/>
          </p:cNvCxnSpPr>
          <p:nvPr/>
        </p:nvCxnSpPr>
        <p:spPr bwMode="auto">
          <a:xfrm rot="10800000">
            <a:off x="1509713" y="2420938"/>
            <a:ext cx="3405187" cy="758825"/>
          </a:xfrm>
          <a:prstGeom prst="curvedConnector3">
            <a:avLst>
              <a:gd name="adj1" fmla="val 50023"/>
            </a:avLst>
          </a:prstGeom>
          <a:noFill/>
          <a:ln w="9525">
            <a:solidFill>
              <a:schemeClr val="tx1"/>
            </a:solidFill>
            <a:round/>
            <a:headEnd/>
            <a:tailEnd type="triangle" w="med" len="med"/>
          </a:ln>
          <a:effectLst/>
        </p:spPr>
      </p:cxnSp>
      <p:cxnSp>
        <p:nvCxnSpPr>
          <p:cNvPr id="112672" name="AutoShape 32"/>
          <p:cNvCxnSpPr>
            <a:cxnSpLocks noChangeShapeType="1"/>
            <a:stCxn id="112647" idx="1"/>
            <a:endCxn id="112666" idx="3"/>
          </p:cNvCxnSpPr>
          <p:nvPr/>
        </p:nvCxnSpPr>
        <p:spPr bwMode="auto">
          <a:xfrm rot="10800000" flipV="1">
            <a:off x="2195513" y="3179763"/>
            <a:ext cx="2719387" cy="269875"/>
          </a:xfrm>
          <a:prstGeom prst="curvedConnector3">
            <a:avLst>
              <a:gd name="adj1" fmla="val 50028"/>
            </a:avLst>
          </a:prstGeom>
          <a:noFill/>
          <a:ln w="9525">
            <a:solidFill>
              <a:schemeClr val="tx1"/>
            </a:solidFill>
            <a:round/>
            <a:headEnd/>
            <a:tailEnd type="triangle" w="med" len="med"/>
          </a:ln>
          <a:effectLst/>
        </p:spPr>
      </p:cxnSp>
      <p:grpSp>
        <p:nvGrpSpPr>
          <p:cNvPr id="2" name="Group 33"/>
          <p:cNvGrpSpPr>
            <a:grpSpLocks/>
          </p:cNvGrpSpPr>
          <p:nvPr/>
        </p:nvGrpSpPr>
        <p:grpSpPr bwMode="auto">
          <a:xfrm>
            <a:off x="6743700" y="3771900"/>
            <a:ext cx="1828800" cy="1028700"/>
            <a:chOff x="4248" y="2016"/>
            <a:chExt cx="1152" cy="648"/>
          </a:xfrm>
        </p:grpSpPr>
        <p:sp>
          <p:nvSpPr>
            <p:cNvPr id="112674" name="AutoShape 34"/>
            <p:cNvSpPr>
              <a:spLocks noChangeArrowheads="1"/>
            </p:cNvSpPr>
            <p:nvPr/>
          </p:nvSpPr>
          <p:spPr bwMode="auto">
            <a:xfrm>
              <a:off x="4248" y="2088"/>
              <a:ext cx="1152" cy="576"/>
            </a:xfrm>
            <a:prstGeom prst="roundRect">
              <a:avLst>
                <a:gd name="adj" fmla="val 11981"/>
              </a:avLst>
            </a:prstGeom>
            <a:solidFill>
              <a:schemeClr val="bg1"/>
            </a:solidFill>
            <a:ln w="9525">
              <a:solidFill>
                <a:schemeClr val="tx1"/>
              </a:solidFill>
              <a:round/>
              <a:headEnd/>
              <a:tailEnd/>
            </a:ln>
            <a:effectLst/>
          </p:spPr>
          <p:txBody>
            <a:bodyPr wrap="none" anchor="ctr"/>
            <a:lstStyle/>
            <a:p>
              <a:endParaRPr lang="en-US"/>
            </a:p>
          </p:txBody>
        </p:sp>
        <p:sp>
          <p:nvSpPr>
            <p:cNvPr id="112675" name="AutoShape 35"/>
            <p:cNvSpPr>
              <a:spLocks noChangeArrowheads="1"/>
            </p:cNvSpPr>
            <p:nvPr/>
          </p:nvSpPr>
          <p:spPr bwMode="auto">
            <a:xfrm>
              <a:off x="4320" y="2016"/>
              <a:ext cx="921" cy="170"/>
            </a:xfrm>
            <a:prstGeom prst="roundRect">
              <a:avLst>
                <a:gd name="adj" fmla="val 16667"/>
              </a:avLst>
            </a:prstGeom>
            <a:solidFill>
              <a:schemeClr val="bg1"/>
            </a:solidFill>
            <a:ln w="9525">
              <a:solidFill>
                <a:schemeClr val="tx1"/>
              </a:solidFill>
              <a:round/>
              <a:headEnd/>
              <a:tailEnd/>
            </a:ln>
            <a:effectLst/>
          </p:spPr>
          <p:txBody>
            <a:bodyPr anchor="ctr">
              <a:spAutoFit/>
            </a:bodyPr>
            <a:lstStyle/>
            <a:p>
              <a:r>
                <a:rPr lang="en-US" sz="1000"/>
                <a:t>Business Rules Editor</a:t>
              </a:r>
            </a:p>
          </p:txBody>
        </p:sp>
        <p:sp>
          <p:nvSpPr>
            <p:cNvPr id="112676" name="AutoShape 36"/>
            <p:cNvSpPr>
              <a:spLocks noChangeArrowheads="1"/>
            </p:cNvSpPr>
            <p:nvPr/>
          </p:nvSpPr>
          <p:spPr bwMode="auto">
            <a:xfrm>
              <a:off x="4320" y="2448"/>
              <a:ext cx="495" cy="170"/>
            </a:xfrm>
            <a:prstGeom prst="roundRect">
              <a:avLst>
                <a:gd name="adj" fmla="val 16667"/>
              </a:avLst>
            </a:prstGeom>
            <a:solidFill>
              <a:srgbClr val="CCFFCC"/>
            </a:solidFill>
            <a:ln w="9525">
              <a:solidFill>
                <a:schemeClr val="tx1"/>
              </a:solidFill>
              <a:round/>
              <a:headEnd/>
              <a:tailEnd/>
            </a:ln>
            <a:effectLst/>
          </p:spPr>
          <p:txBody>
            <a:bodyPr wrap="none" anchor="ctr">
              <a:spAutoFit/>
            </a:bodyPr>
            <a:lstStyle/>
            <a:p>
              <a:r>
                <a:rPr lang="en-US" sz="1000"/>
                <a:t>Constraints</a:t>
              </a:r>
            </a:p>
          </p:txBody>
        </p:sp>
        <p:sp>
          <p:nvSpPr>
            <p:cNvPr id="112677" name="AutoShape 37"/>
            <p:cNvSpPr>
              <a:spLocks noChangeArrowheads="1"/>
            </p:cNvSpPr>
            <p:nvPr/>
          </p:nvSpPr>
          <p:spPr bwMode="auto">
            <a:xfrm>
              <a:off x="4320" y="2232"/>
              <a:ext cx="519" cy="170"/>
            </a:xfrm>
            <a:prstGeom prst="roundRect">
              <a:avLst>
                <a:gd name="adj" fmla="val 16667"/>
              </a:avLst>
            </a:prstGeom>
            <a:solidFill>
              <a:srgbClr val="CCFFCC"/>
            </a:solidFill>
            <a:ln w="9525">
              <a:solidFill>
                <a:schemeClr val="tx1"/>
              </a:solidFill>
              <a:round/>
              <a:headEnd/>
              <a:tailEnd/>
            </a:ln>
            <a:effectLst/>
          </p:spPr>
          <p:txBody>
            <a:bodyPr wrap="none" anchor="ctr">
              <a:spAutoFit/>
            </a:bodyPr>
            <a:lstStyle/>
            <a:p>
              <a:r>
                <a:rPr lang="en-US" sz="1000"/>
                <a:t>Calculations</a:t>
              </a:r>
            </a:p>
          </p:txBody>
        </p:sp>
        <p:sp>
          <p:nvSpPr>
            <p:cNvPr id="112678" name="AutoShape 38"/>
            <p:cNvSpPr>
              <a:spLocks noChangeArrowheads="1"/>
            </p:cNvSpPr>
            <p:nvPr/>
          </p:nvSpPr>
          <p:spPr bwMode="auto">
            <a:xfrm>
              <a:off x="4896" y="2232"/>
              <a:ext cx="422" cy="170"/>
            </a:xfrm>
            <a:prstGeom prst="roundRect">
              <a:avLst>
                <a:gd name="adj" fmla="val 16667"/>
              </a:avLst>
            </a:prstGeom>
            <a:solidFill>
              <a:srgbClr val="CCFFCC"/>
            </a:solidFill>
            <a:ln w="9525">
              <a:solidFill>
                <a:schemeClr val="tx1"/>
              </a:solidFill>
              <a:round/>
              <a:headEnd/>
              <a:tailEnd/>
            </a:ln>
            <a:effectLst/>
          </p:spPr>
          <p:txBody>
            <a:bodyPr wrap="none" anchor="ctr">
              <a:spAutoFit/>
            </a:bodyPr>
            <a:lstStyle/>
            <a:p>
              <a:r>
                <a:rPr lang="en-US" sz="1000"/>
                <a:t>Inference</a:t>
              </a:r>
            </a:p>
          </p:txBody>
        </p:sp>
      </p:grpSp>
      <p:cxnSp>
        <p:nvCxnSpPr>
          <p:cNvPr id="112679" name="AutoShape 39"/>
          <p:cNvCxnSpPr>
            <a:cxnSpLocks noChangeShapeType="1"/>
            <a:stCxn id="112677" idx="1"/>
            <a:endCxn id="112668" idx="3"/>
          </p:cNvCxnSpPr>
          <p:nvPr/>
        </p:nvCxnSpPr>
        <p:spPr bwMode="auto">
          <a:xfrm rot="10800000">
            <a:off x="2309813" y="4135438"/>
            <a:ext cx="4548187" cy="114300"/>
          </a:xfrm>
          <a:prstGeom prst="curvedConnector3">
            <a:avLst>
              <a:gd name="adj1" fmla="val 50019"/>
            </a:avLst>
          </a:prstGeom>
          <a:noFill/>
          <a:ln w="9525">
            <a:solidFill>
              <a:schemeClr val="tx1"/>
            </a:solidFill>
            <a:round/>
            <a:headEnd/>
            <a:tailEnd type="triangle" w="med" len="med"/>
          </a:ln>
          <a:effectLst/>
        </p:spPr>
      </p:cxnSp>
      <p:sp>
        <p:nvSpPr>
          <p:cNvPr id="112680" name="AutoShape 40"/>
          <p:cNvSpPr>
            <a:spLocks noChangeArrowheads="1"/>
          </p:cNvSpPr>
          <p:nvPr/>
        </p:nvSpPr>
        <p:spPr bwMode="auto">
          <a:xfrm>
            <a:off x="6057900" y="800100"/>
            <a:ext cx="1125538" cy="269875"/>
          </a:xfrm>
          <a:prstGeom prst="roundRect">
            <a:avLst>
              <a:gd name="adj" fmla="val 16667"/>
            </a:avLst>
          </a:prstGeom>
          <a:solidFill>
            <a:schemeClr val="bg1"/>
          </a:solidFill>
          <a:ln w="9525">
            <a:solidFill>
              <a:schemeClr val="tx1"/>
            </a:solidFill>
            <a:round/>
            <a:headEnd/>
            <a:tailEnd/>
          </a:ln>
          <a:effectLst/>
        </p:spPr>
        <p:txBody>
          <a:bodyPr wrap="none" anchor="ctr">
            <a:spAutoFit/>
          </a:bodyPr>
          <a:lstStyle/>
          <a:p>
            <a:r>
              <a:rPr lang="en-US" sz="1000"/>
              <a:t>Application Server</a:t>
            </a:r>
          </a:p>
        </p:txBody>
      </p:sp>
      <p:sp>
        <p:nvSpPr>
          <p:cNvPr id="112681" name="AutoShape 41"/>
          <p:cNvSpPr>
            <a:spLocks noChangeArrowheads="1"/>
          </p:cNvSpPr>
          <p:nvPr/>
        </p:nvSpPr>
        <p:spPr bwMode="auto">
          <a:xfrm>
            <a:off x="571500" y="4914900"/>
            <a:ext cx="1943100" cy="914400"/>
          </a:xfrm>
          <a:prstGeom prst="roundRect">
            <a:avLst>
              <a:gd name="adj" fmla="val 11981"/>
            </a:avLst>
          </a:prstGeom>
          <a:solidFill>
            <a:schemeClr val="bg1"/>
          </a:solidFill>
          <a:ln w="9525">
            <a:solidFill>
              <a:schemeClr val="tx1"/>
            </a:solidFill>
            <a:round/>
            <a:headEnd/>
            <a:tailEnd/>
          </a:ln>
          <a:effectLst/>
        </p:spPr>
        <p:txBody>
          <a:bodyPr wrap="none" anchor="ctr"/>
          <a:lstStyle/>
          <a:p>
            <a:endParaRPr lang="en-US"/>
          </a:p>
        </p:txBody>
      </p:sp>
      <p:sp>
        <p:nvSpPr>
          <p:cNvPr id="112682" name="AutoShape 42"/>
          <p:cNvSpPr>
            <a:spLocks noChangeArrowheads="1"/>
          </p:cNvSpPr>
          <p:nvPr/>
        </p:nvSpPr>
        <p:spPr bwMode="auto">
          <a:xfrm>
            <a:off x="992188" y="5159375"/>
            <a:ext cx="947737" cy="269875"/>
          </a:xfrm>
          <a:prstGeom prst="roundRect">
            <a:avLst>
              <a:gd name="adj" fmla="val 16667"/>
            </a:avLst>
          </a:prstGeom>
          <a:solidFill>
            <a:srgbClr val="CCFFFF"/>
          </a:solidFill>
          <a:ln w="9525">
            <a:solidFill>
              <a:schemeClr val="tx1"/>
            </a:solidFill>
            <a:round/>
            <a:headEnd/>
            <a:tailEnd/>
          </a:ln>
          <a:effectLst/>
        </p:spPr>
        <p:txBody>
          <a:bodyPr wrap="none" anchor="ctr">
            <a:spAutoFit/>
          </a:bodyPr>
          <a:lstStyle/>
          <a:p>
            <a:r>
              <a:rPr lang="en-US" sz="1000"/>
              <a:t>Static Controls</a:t>
            </a:r>
          </a:p>
        </p:txBody>
      </p:sp>
      <p:sp>
        <p:nvSpPr>
          <p:cNvPr id="112683" name="AutoShape 43"/>
          <p:cNvSpPr>
            <a:spLocks noChangeArrowheads="1"/>
          </p:cNvSpPr>
          <p:nvPr/>
        </p:nvSpPr>
        <p:spPr bwMode="auto">
          <a:xfrm>
            <a:off x="1008063" y="5502275"/>
            <a:ext cx="1095375" cy="269875"/>
          </a:xfrm>
          <a:prstGeom prst="roundRect">
            <a:avLst>
              <a:gd name="adj" fmla="val 16667"/>
            </a:avLst>
          </a:prstGeom>
          <a:solidFill>
            <a:srgbClr val="CCFFFF"/>
          </a:solidFill>
          <a:ln w="9525">
            <a:solidFill>
              <a:schemeClr val="tx1"/>
            </a:solidFill>
            <a:round/>
            <a:headEnd/>
            <a:tailEnd/>
          </a:ln>
          <a:effectLst/>
        </p:spPr>
        <p:txBody>
          <a:bodyPr wrap="none" anchor="ctr">
            <a:spAutoFit/>
          </a:bodyPr>
          <a:lstStyle/>
          <a:p>
            <a:r>
              <a:rPr lang="en-US" sz="1000"/>
              <a:t>Dynamic Controls</a:t>
            </a:r>
          </a:p>
        </p:txBody>
      </p:sp>
      <p:sp>
        <p:nvSpPr>
          <p:cNvPr id="112684" name="AutoShape 44"/>
          <p:cNvSpPr>
            <a:spLocks noChangeArrowheads="1"/>
          </p:cNvSpPr>
          <p:nvPr/>
        </p:nvSpPr>
        <p:spPr bwMode="auto">
          <a:xfrm>
            <a:off x="685800" y="4800600"/>
            <a:ext cx="862013" cy="269875"/>
          </a:xfrm>
          <a:prstGeom prst="roundRect">
            <a:avLst>
              <a:gd name="adj" fmla="val 16667"/>
            </a:avLst>
          </a:prstGeom>
          <a:solidFill>
            <a:srgbClr val="EAEAEA"/>
          </a:solidFill>
          <a:ln w="9525" algn="ctr">
            <a:solidFill>
              <a:schemeClr val="tx1"/>
            </a:solidFill>
            <a:round/>
            <a:headEnd/>
            <a:tailEnd/>
          </a:ln>
          <a:effectLst/>
        </p:spPr>
        <p:txBody>
          <a:bodyPr wrap="none" anchor="ctr">
            <a:spAutoFit/>
          </a:bodyPr>
          <a:lstStyle/>
          <a:p>
            <a:r>
              <a:rPr lang="en-US" sz="1000"/>
              <a:t>XForms View</a:t>
            </a:r>
          </a:p>
        </p:txBody>
      </p:sp>
      <p:sp>
        <p:nvSpPr>
          <p:cNvPr id="112685" name="Text Box 45"/>
          <p:cNvSpPr txBox="1">
            <a:spLocks noChangeArrowheads="1"/>
          </p:cNvSpPr>
          <p:nvPr/>
        </p:nvSpPr>
        <p:spPr bwMode="auto">
          <a:xfrm>
            <a:off x="1371600" y="6172200"/>
            <a:ext cx="928688" cy="274638"/>
          </a:xfrm>
          <a:prstGeom prst="rect">
            <a:avLst/>
          </a:prstGeom>
          <a:noFill/>
          <a:ln w="9525">
            <a:noFill/>
            <a:miter lim="800000"/>
            <a:headEnd/>
            <a:tailEnd/>
          </a:ln>
          <a:effectLst/>
        </p:spPr>
        <p:txBody>
          <a:bodyPr wrap="none">
            <a:spAutoFit/>
          </a:bodyPr>
          <a:lstStyle/>
          <a:p>
            <a:r>
              <a:rPr lang="en-US" sz="1200"/>
              <a:t>Design Time</a:t>
            </a:r>
          </a:p>
        </p:txBody>
      </p:sp>
      <p:sp>
        <p:nvSpPr>
          <p:cNvPr id="112686" name="Line 46"/>
          <p:cNvSpPr>
            <a:spLocks noChangeShapeType="1"/>
          </p:cNvSpPr>
          <p:nvPr/>
        </p:nvSpPr>
        <p:spPr bwMode="auto">
          <a:xfrm>
            <a:off x="2286000" y="6286500"/>
            <a:ext cx="571500" cy="0"/>
          </a:xfrm>
          <a:prstGeom prst="line">
            <a:avLst/>
          </a:prstGeom>
          <a:noFill/>
          <a:ln w="38100">
            <a:solidFill>
              <a:srgbClr val="33CC33"/>
            </a:solidFill>
            <a:round/>
            <a:headEnd/>
            <a:tailEnd type="triangle" w="med" len="med"/>
          </a:ln>
          <a:effectLst/>
        </p:spPr>
        <p:txBody>
          <a:bodyPr/>
          <a:lstStyle/>
          <a:p>
            <a:endParaRPr lang="en-US"/>
          </a:p>
        </p:txBody>
      </p:sp>
      <p:sp>
        <p:nvSpPr>
          <p:cNvPr id="112687" name="Text Box 47"/>
          <p:cNvSpPr txBox="1">
            <a:spLocks noChangeArrowheads="1"/>
          </p:cNvSpPr>
          <p:nvPr/>
        </p:nvSpPr>
        <p:spPr bwMode="auto">
          <a:xfrm>
            <a:off x="1458913" y="6400800"/>
            <a:ext cx="754062" cy="274638"/>
          </a:xfrm>
          <a:prstGeom prst="rect">
            <a:avLst/>
          </a:prstGeom>
          <a:noFill/>
          <a:ln w="9525">
            <a:noFill/>
            <a:miter lim="800000"/>
            <a:headEnd/>
            <a:tailEnd/>
          </a:ln>
          <a:effectLst/>
        </p:spPr>
        <p:txBody>
          <a:bodyPr wrap="none">
            <a:spAutoFit/>
          </a:bodyPr>
          <a:lstStyle/>
          <a:p>
            <a:r>
              <a:rPr lang="en-US" sz="1200"/>
              <a:t>Run Time</a:t>
            </a:r>
          </a:p>
        </p:txBody>
      </p:sp>
      <p:sp>
        <p:nvSpPr>
          <p:cNvPr id="112688" name="Line 48"/>
          <p:cNvSpPr>
            <a:spLocks noChangeShapeType="1"/>
          </p:cNvSpPr>
          <p:nvPr/>
        </p:nvSpPr>
        <p:spPr bwMode="auto">
          <a:xfrm>
            <a:off x="2286000" y="6515100"/>
            <a:ext cx="571500" cy="0"/>
          </a:xfrm>
          <a:prstGeom prst="line">
            <a:avLst/>
          </a:prstGeom>
          <a:noFill/>
          <a:ln w="38100">
            <a:solidFill>
              <a:schemeClr val="tx1"/>
            </a:solidFill>
            <a:round/>
            <a:headEnd/>
            <a:tailEnd type="triangle" w="med" len="med"/>
          </a:ln>
          <a:effectLst/>
        </p:spPr>
        <p:txBody>
          <a:bodyPr/>
          <a:lstStyle/>
          <a:p>
            <a:endParaRPr lang="en-US"/>
          </a:p>
        </p:txBody>
      </p:sp>
      <p:sp>
        <p:nvSpPr>
          <p:cNvPr id="112689" name="AutoShape 49"/>
          <p:cNvSpPr>
            <a:spLocks noChangeArrowheads="1"/>
          </p:cNvSpPr>
          <p:nvPr/>
        </p:nvSpPr>
        <p:spPr bwMode="auto">
          <a:xfrm>
            <a:off x="5372100" y="5143500"/>
            <a:ext cx="3200400" cy="914400"/>
          </a:xfrm>
          <a:prstGeom prst="roundRect">
            <a:avLst>
              <a:gd name="adj" fmla="val 11981"/>
            </a:avLst>
          </a:prstGeom>
          <a:solidFill>
            <a:schemeClr val="bg1"/>
          </a:solidFill>
          <a:ln w="9525">
            <a:solidFill>
              <a:schemeClr val="tx1"/>
            </a:solidFill>
            <a:round/>
            <a:headEnd/>
            <a:tailEnd/>
          </a:ln>
          <a:effectLst/>
        </p:spPr>
        <p:txBody>
          <a:bodyPr wrap="none" anchor="ctr"/>
          <a:lstStyle/>
          <a:p>
            <a:endParaRPr lang="en-US"/>
          </a:p>
        </p:txBody>
      </p:sp>
      <p:cxnSp>
        <p:nvCxnSpPr>
          <p:cNvPr id="112690" name="AutoShape 50"/>
          <p:cNvCxnSpPr>
            <a:cxnSpLocks noChangeShapeType="1"/>
            <a:stCxn id="112647" idx="2"/>
            <a:endCxn id="112698" idx="0"/>
          </p:cNvCxnSpPr>
          <p:nvPr/>
        </p:nvCxnSpPr>
        <p:spPr bwMode="auto">
          <a:xfrm rot="16200000" flipH="1">
            <a:off x="4767263" y="4081463"/>
            <a:ext cx="2214562" cy="1052512"/>
          </a:xfrm>
          <a:prstGeom prst="curvedConnector3">
            <a:avLst>
              <a:gd name="adj1" fmla="val 49963"/>
            </a:avLst>
          </a:prstGeom>
          <a:noFill/>
          <a:ln w="9525">
            <a:solidFill>
              <a:schemeClr val="tx1"/>
            </a:solidFill>
            <a:round/>
            <a:headEnd/>
            <a:tailEnd type="triangle" w="med" len="med"/>
          </a:ln>
          <a:effectLst/>
        </p:spPr>
      </p:cxnSp>
      <p:cxnSp>
        <p:nvCxnSpPr>
          <p:cNvPr id="112691" name="AutoShape 51"/>
          <p:cNvCxnSpPr>
            <a:cxnSpLocks noChangeShapeType="1"/>
            <a:stCxn id="112700" idx="0"/>
            <a:endCxn id="112665" idx="3"/>
          </p:cNvCxnSpPr>
          <p:nvPr/>
        </p:nvCxnSpPr>
        <p:spPr bwMode="auto">
          <a:xfrm rot="5400000" flipH="1">
            <a:off x="2871788" y="2379663"/>
            <a:ext cx="2608262" cy="4062412"/>
          </a:xfrm>
          <a:prstGeom prst="curvedConnector2">
            <a:avLst/>
          </a:prstGeom>
          <a:noFill/>
          <a:ln w="9525">
            <a:solidFill>
              <a:schemeClr val="tx1"/>
            </a:solidFill>
            <a:round/>
            <a:headEnd/>
            <a:tailEnd type="triangle" w="med" len="med"/>
          </a:ln>
          <a:effectLst/>
        </p:spPr>
      </p:cxnSp>
      <p:cxnSp>
        <p:nvCxnSpPr>
          <p:cNvPr id="112692" name="AutoShape 52"/>
          <p:cNvCxnSpPr>
            <a:cxnSpLocks noChangeShapeType="1"/>
            <a:stCxn id="112700" idx="0"/>
            <a:endCxn id="112667" idx="3"/>
          </p:cNvCxnSpPr>
          <p:nvPr/>
        </p:nvCxnSpPr>
        <p:spPr bwMode="auto">
          <a:xfrm rot="5400000" flipH="1">
            <a:off x="3265488" y="2773363"/>
            <a:ext cx="1922462" cy="3960812"/>
          </a:xfrm>
          <a:prstGeom prst="curvedConnector2">
            <a:avLst/>
          </a:prstGeom>
          <a:noFill/>
          <a:ln w="9525">
            <a:solidFill>
              <a:schemeClr val="tx1"/>
            </a:solidFill>
            <a:round/>
            <a:headEnd/>
            <a:tailEnd type="triangle" w="med" len="med"/>
          </a:ln>
          <a:effectLst/>
        </p:spPr>
      </p:cxnSp>
      <p:cxnSp>
        <p:nvCxnSpPr>
          <p:cNvPr id="112693" name="AutoShape 53"/>
          <p:cNvCxnSpPr>
            <a:cxnSpLocks noChangeShapeType="1"/>
            <a:stCxn id="112676" idx="1"/>
            <a:endCxn id="112699" idx="0"/>
          </p:cNvCxnSpPr>
          <p:nvPr/>
        </p:nvCxnSpPr>
        <p:spPr bwMode="auto">
          <a:xfrm rot="10800000" flipV="1">
            <a:off x="6629400" y="4592638"/>
            <a:ext cx="228600" cy="1122362"/>
          </a:xfrm>
          <a:prstGeom prst="curvedConnector2">
            <a:avLst/>
          </a:prstGeom>
          <a:noFill/>
          <a:ln w="28575">
            <a:solidFill>
              <a:srgbClr val="33CC33"/>
            </a:solidFill>
            <a:round/>
            <a:headEnd/>
            <a:tailEnd type="triangle" w="med" len="med"/>
          </a:ln>
          <a:effectLst/>
        </p:spPr>
      </p:cxnSp>
      <p:sp>
        <p:nvSpPr>
          <p:cNvPr id="112694" name="AutoShape 54"/>
          <p:cNvSpPr>
            <a:spLocks noChangeArrowheads="1"/>
          </p:cNvSpPr>
          <p:nvPr/>
        </p:nvSpPr>
        <p:spPr bwMode="auto">
          <a:xfrm>
            <a:off x="7200900" y="5715000"/>
            <a:ext cx="1152525" cy="269875"/>
          </a:xfrm>
          <a:prstGeom prst="roundRect">
            <a:avLst>
              <a:gd name="adj" fmla="val 16667"/>
            </a:avLst>
          </a:prstGeom>
          <a:solidFill>
            <a:srgbClr val="EAEAEA"/>
          </a:solidFill>
          <a:ln w="9525">
            <a:solidFill>
              <a:schemeClr val="tx1"/>
            </a:solidFill>
            <a:round/>
            <a:headEnd/>
            <a:tailEnd/>
          </a:ln>
          <a:effectLst/>
        </p:spPr>
        <p:txBody>
          <a:bodyPr wrap="none" anchor="ctr">
            <a:spAutoFit/>
          </a:bodyPr>
          <a:lstStyle/>
          <a:p>
            <a:r>
              <a:rPr lang="en-US" sz="1000"/>
              <a:t>Semantic Schemas</a:t>
            </a:r>
          </a:p>
        </p:txBody>
      </p:sp>
      <p:cxnSp>
        <p:nvCxnSpPr>
          <p:cNvPr id="112695" name="AutoShape 55"/>
          <p:cNvCxnSpPr>
            <a:cxnSpLocks noChangeShapeType="1"/>
            <a:stCxn id="112694" idx="1"/>
            <a:endCxn id="112700" idx="3"/>
          </p:cNvCxnSpPr>
          <p:nvPr/>
        </p:nvCxnSpPr>
        <p:spPr bwMode="auto">
          <a:xfrm flipH="1">
            <a:off x="6811963" y="5849938"/>
            <a:ext cx="388937" cy="0"/>
          </a:xfrm>
          <a:prstGeom prst="straightConnector1">
            <a:avLst/>
          </a:prstGeom>
          <a:noFill/>
          <a:ln w="28575">
            <a:solidFill>
              <a:srgbClr val="33CC33"/>
            </a:solidFill>
            <a:round/>
            <a:headEnd/>
            <a:tailEnd type="triangle" w="med" len="med"/>
          </a:ln>
          <a:effectLst/>
        </p:spPr>
      </p:cxnSp>
      <p:sp>
        <p:nvSpPr>
          <p:cNvPr id="112696" name="AutoShape 56"/>
          <p:cNvSpPr>
            <a:spLocks noChangeArrowheads="1"/>
          </p:cNvSpPr>
          <p:nvPr/>
        </p:nvSpPr>
        <p:spPr bwMode="auto">
          <a:xfrm>
            <a:off x="7153275" y="5405438"/>
            <a:ext cx="1187450" cy="269875"/>
          </a:xfrm>
          <a:prstGeom prst="roundRect">
            <a:avLst>
              <a:gd name="adj" fmla="val 16667"/>
            </a:avLst>
          </a:prstGeom>
          <a:solidFill>
            <a:srgbClr val="EAEAEA"/>
          </a:solidFill>
          <a:ln w="9525">
            <a:solidFill>
              <a:schemeClr val="tx1"/>
            </a:solidFill>
            <a:round/>
            <a:headEnd/>
            <a:tailEnd/>
          </a:ln>
          <a:effectLst/>
        </p:spPr>
        <p:txBody>
          <a:bodyPr wrap="none" anchor="ctr">
            <a:spAutoFit/>
          </a:bodyPr>
          <a:lstStyle/>
          <a:p>
            <a:r>
              <a:rPr lang="en-US" sz="1000"/>
              <a:t>Subschema Service</a:t>
            </a:r>
          </a:p>
        </p:txBody>
      </p:sp>
      <p:sp>
        <p:nvSpPr>
          <p:cNvPr id="112697" name="AutoShape 57"/>
          <p:cNvSpPr>
            <a:spLocks noChangeArrowheads="1"/>
          </p:cNvSpPr>
          <p:nvPr/>
        </p:nvSpPr>
        <p:spPr bwMode="auto">
          <a:xfrm>
            <a:off x="6972300" y="5029200"/>
            <a:ext cx="1527175" cy="269875"/>
          </a:xfrm>
          <a:prstGeom prst="roundRect">
            <a:avLst>
              <a:gd name="adj" fmla="val 16667"/>
            </a:avLst>
          </a:prstGeom>
          <a:solidFill>
            <a:schemeClr val="bg1"/>
          </a:solidFill>
          <a:ln w="9525" algn="ctr">
            <a:solidFill>
              <a:schemeClr val="tx1"/>
            </a:solidFill>
            <a:round/>
            <a:headEnd/>
            <a:tailEnd/>
          </a:ln>
          <a:effectLst/>
        </p:spPr>
        <p:txBody>
          <a:bodyPr anchor="ctr">
            <a:spAutoFit/>
          </a:bodyPr>
          <a:lstStyle/>
          <a:p>
            <a:r>
              <a:rPr lang="en-US" sz="1000"/>
              <a:t>XML Schema Registry</a:t>
            </a:r>
          </a:p>
        </p:txBody>
      </p:sp>
      <p:sp>
        <p:nvSpPr>
          <p:cNvPr id="112698" name="Rectangle 58"/>
          <p:cNvSpPr>
            <a:spLocks noChangeArrowheads="1"/>
          </p:cNvSpPr>
          <p:nvPr/>
        </p:nvSpPr>
        <p:spPr bwMode="auto">
          <a:xfrm>
            <a:off x="6286500" y="5715000"/>
            <a:ext cx="228600" cy="114300"/>
          </a:xfrm>
          <a:prstGeom prst="rect">
            <a:avLst/>
          </a:prstGeom>
          <a:noFill/>
          <a:ln w="9525">
            <a:solidFill>
              <a:schemeClr val="tx1"/>
            </a:solidFill>
            <a:miter lim="800000"/>
            <a:headEnd/>
            <a:tailEnd/>
          </a:ln>
          <a:effectLst/>
        </p:spPr>
        <p:txBody>
          <a:bodyPr wrap="none" anchor="ctr"/>
          <a:lstStyle/>
          <a:p>
            <a:endParaRPr lang="en-US"/>
          </a:p>
        </p:txBody>
      </p:sp>
      <p:sp>
        <p:nvSpPr>
          <p:cNvPr id="112699" name="Rectangle 59"/>
          <p:cNvSpPr>
            <a:spLocks noChangeArrowheads="1"/>
          </p:cNvSpPr>
          <p:nvPr/>
        </p:nvSpPr>
        <p:spPr bwMode="auto">
          <a:xfrm>
            <a:off x="6515100" y="5715000"/>
            <a:ext cx="228600" cy="114300"/>
          </a:xfrm>
          <a:prstGeom prst="rect">
            <a:avLst/>
          </a:prstGeom>
          <a:noFill/>
          <a:ln w="9525">
            <a:solidFill>
              <a:schemeClr val="tx1"/>
            </a:solidFill>
            <a:miter lim="800000"/>
            <a:headEnd/>
            <a:tailEnd/>
          </a:ln>
          <a:effectLst/>
        </p:spPr>
        <p:txBody>
          <a:bodyPr wrap="none" anchor="ctr"/>
          <a:lstStyle/>
          <a:p>
            <a:endParaRPr lang="en-US"/>
          </a:p>
        </p:txBody>
      </p:sp>
      <p:sp>
        <p:nvSpPr>
          <p:cNvPr id="112700" name="AutoShape 60"/>
          <p:cNvSpPr>
            <a:spLocks noChangeArrowheads="1"/>
          </p:cNvSpPr>
          <p:nvPr/>
        </p:nvSpPr>
        <p:spPr bwMode="auto">
          <a:xfrm>
            <a:off x="5600700" y="5715000"/>
            <a:ext cx="1211263" cy="269875"/>
          </a:xfrm>
          <a:prstGeom prst="roundRect">
            <a:avLst>
              <a:gd name="adj" fmla="val 16667"/>
            </a:avLst>
          </a:prstGeom>
          <a:solidFill>
            <a:srgbClr val="EAEAEA"/>
          </a:solidFill>
          <a:ln w="9525">
            <a:solidFill>
              <a:schemeClr val="tx1"/>
            </a:solidFill>
            <a:round/>
            <a:headEnd/>
            <a:tailEnd/>
          </a:ln>
          <a:effectLst/>
        </p:spPr>
        <p:txBody>
          <a:bodyPr wrap="none" anchor="ctr">
            <a:spAutoFit/>
          </a:bodyPr>
          <a:lstStyle/>
          <a:p>
            <a:r>
              <a:rPr lang="en-US" sz="1000"/>
              <a:t>Constraint Schemas</a:t>
            </a:r>
          </a:p>
        </p:txBody>
      </p:sp>
      <p:cxnSp>
        <p:nvCxnSpPr>
          <p:cNvPr id="112701" name="AutoShape 61"/>
          <p:cNvCxnSpPr>
            <a:cxnSpLocks noChangeShapeType="1"/>
            <a:stCxn id="112650" idx="1"/>
            <a:endCxn id="112647" idx="3"/>
          </p:cNvCxnSpPr>
          <p:nvPr/>
        </p:nvCxnSpPr>
        <p:spPr bwMode="auto">
          <a:xfrm rot="10800000">
            <a:off x="5780088" y="3179763"/>
            <a:ext cx="1512887" cy="285750"/>
          </a:xfrm>
          <a:prstGeom prst="curvedConnector3">
            <a:avLst>
              <a:gd name="adj1" fmla="val 50051"/>
            </a:avLst>
          </a:prstGeom>
          <a:noFill/>
          <a:ln w="9525">
            <a:solidFill>
              <a:schemeClr val="tx1"/>
            </a:solidFill>
            <a:round/>
            <a:headEnd/>
            <a:tailEnd type="triangle" w="med" len="med"/>
          </a:ln>
          <a:effectLst/>
        </p:spPr>
      </p:cxnSp>
      <p:sp>
        <p:nvSpPr>
          <p:cNvPr id="112702" name="AutoShape 62"/>
          <p:cNvSpPr>
            <a:spLocks noChangeArrowheads="1"/>
          </p:cNvSpPr>
          <p:nvPr/>
        </p:nvSpPr>
        <p:spPr bwMode="auto">
          <a:xfrm>
            <a:off x="7658100" y="1485900"/>
            <a:ext cx="706438" cy="588963"/>
          </a:xfrm>
          <a:prstGeom prst="can">
            <a:avLst>
              <a:gd name="adj" fmla="val 25000"/>
            </a:avLst>
          </a:prstGeom>
          <a:solidFill>
            <a:srgbClr val="EAEAEA"/>
          </a:solidFill>
          <a:ln w="9525">
            <a:solidFill>
              <a:schemeClr val="tx1"/>
            </a:solidFill>
            <a:round/>
            <a:headEnd/>
            <a:tailEnd/>
          </a:ln>
          <a:effectLst/>
        </p:spPr>
        <p:txBody>
          <a:bodyPr wrap="none" anchor="ctr">
            <a:spAutoFit/>
          </a:bodyPr>
          <a:lstStyle/>
          <a:p>
            <a:r>
              <a:rPr lang="en-US" sz="1000"/>
              <a:t>Form Data</a:t>
            </a:r>
          </a:p>
          <a:p>
            <a:r>
              <a:rPr lang="en-US" sz="1000"/>
              <a:t>Collection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a:t> </a:t>
            </a:r>
          </a:p>
        </p:txBody>
      </p:sp>
      <p:sp>
        <p:nvSpPr>
          <p:cNvPr id="10" name="Footer Placeholder 4"/>
          <p:cNvSpPr>
            <a:spLocks noGrp="1"/>
          </p:cNvSpPr>
          <p:nvPr>
            <p:ph type="ftr" sz="quarter" idx="11"/>
          </p:nvPr>
        </p:nvSpPr>
        <p:spPr/>
        <p:txBody>
          <a:bodyPr/>
          <a:lstStyle/>
          <a:p>
            <a:r>
              <a:rPr lang="en-US"/>
              <a:t>Copyright 2008 Dan McCreary &amp; Associates</a:t>
            </a:r>
          </a:p>
        </p:txBody>
      </p:sp>
      <p:sp>
        <p:nvSpPr>
          <p:cNvPr id="11" name="Slide Number Placeholder 5"/>
          <p:cNvSpPr>
            <a:spLocks noGrp="1"/>
          </p:cNvSpPr>
          <p:nvPr>
            <p:ph type="sldNum" sz="quarter" idx="4294967295"/>
          </p:nvPr>
        </p:nvSpPr>
        <p:spPr>
          <a:xfrm>
            <a:off x="6553200" y="6248400"/>
            <a:ext cx="1905000" cy="457200"/>
          </a:xfrm>
          <a:prstGeom prst="rect">
            <a:avLst/>
          </a:prstGeom>
        </p:spPr>
        <p:txBody>
          <a:bodyPr/>
          <a:lstStyle/>
          <a:p>
            <a:pPr algn="r"/>
            <a:fld id="{858F9545-2CC6-4F4F-9847-7DC1E187C020}" type="slidenum">
              <a:rPr lang="en-US" sz="1200"/>
              <a:pPr algn="r"/>
              <a:t>59</a:t>
            </a:fld>
            <a:endParaRPr lang="en-US" sz="1200" dirty="0"/>
          </a:p>
        </p:txBody>
      </p:sp>
      <p:sp>
        <p:nvSpPr>
          <p:cNvPr id="166914" name="Rectangle 2"/>
          <p:cNvSpPr>
            <a:spLocks noGrp="1" noChangeArrowheads="1"/>
          </p:cNvSpPr>
          <p:nvPr>
            <p:ph type="title"/>
          </p:nvPr>
        </p:nvSpPr>
        <p:spPr/>
        <p:txBody>
          <a:bodyPr/>
          <a:lstStyle/>
          <a:p>
            <a:r>
              <a:rPr lang="en-US"/>
              <a:t>Model Driven</a:t>
            </a:r>
          </a:p>
        </p:txBody>
      </p:sp>
      <p:sp>
        <p:nvSpPr>
          <p:cNvPr id="166915" name="Rectangle 3"/>
          <p:cNvSpPr>
            <a:spLocks noGrp="1" noChangeArrowheads="1"/>
          </p:cNvSpPr>
          <p:nvPr>
            <p:ph type="body" idx="1"/>
          </p:nvPr>
        </p:nvSpPr>
        <p:spPr>
          <a:xfrm>
            <a:off x="3200400" y="1143000"/>
            <a:ext cx="5257800" cy="5029200"/>
          </a:xfrm>
        </p:spPr>
        <p:txBody>
          <a:bodyPr/>
          <a:lstStyle/>
          <a:p>
            <a:r>
              <a:rPr lang="en-US" sz="2800" dirty="0"/>
              <a:t>XForms enables the developer to reuse business rules encapsulated in XML Schemas (</a:t>
            </a:r>
            <a:r>
              <a:rPr lang="en-US" sz="2800" dirty="0" err="1"/>
              <a:t>xsd</a:t>
            </a:r>
            <a:r>
              <a:rPr lang="en-US" sz="2800" dirty="0"/>
              <a:t>) and XML Transforms (</a:t>
            </a:r>
            <a:r>
              <a:rPr lang="en-US" sz="2800" dirty="0" err="1"/>
              <a:t>xslt</a:t>
            </a:r>
            <a:r>
              <a:rPr lang="en-US" sz="2800" dirty="0"/>
              <a:t>)</a:t>
            </a:r>
          </a:p>
          <a:p>
            <a:r>
              <a:rPr lang="en-US" sz="2800" dirty="0"/>
              <a:t>XForms reduces duplication and ensures that a change in the underlying business logic does not require rewriting in another language</a:t>
            </a:r>
          </a:p>
        </p:txBody>
      </p:sp>
      <p:sp>
        <p:nvSpPr>
          <p:cNvPr id="166916" name="AutoShape 4"/>
          <p:cNvSpPr>
            <a:spLocks noChangeArrowheads="1"/>
          </p:cNvSpPr>
          <p:nvPr/>
        </p:nvSpPr>
        <p:spPr bwMode="auto">
          <a:xfrm>
            <a:off x="571500" y="4152900"/>
            <a:ext cx="914400" cy="1143000"/>
          </a:xfrm>
          <a:prstGeom prst="can">
            <a:avLst>
              <a:gd name="adj" fmla="val 22222"/>
            </a:avLst>
          </a:prstGeom>
          <a:solidFill>
            <a:srgbClr val="FFCCCC"/>
          </a:solidFill>
          <a:ln w="28575">
            <a:solidFill>
              <a:schemeClr val="tx1"/>
            </a:solidFill>
            <a:round/>
            <a:headEnd/>
            <a:tailEnd/>
          </a:ln>
          <a:effectLst/>
        </p:spPr>
        <p:txBody>
          <a:bodyPr wrap="none" anchor="ctr"/>
          <a:lstStyle/>
          <a:p>
            <a:pPr algn="ctr"/>
            <a:r>
              <a:rPr lang="en-US" sz="1800" dirty="0"/>
              <a:t>XML</a:t>
            </a:r>
          </a:p>
          <a:p>
            <a:pPr algn="ctr"/>
            <a:r>
              <a:rPr lang="en-US" sz="1800" dirty="0"/>
              <a:t>Schema</a:t>
            </a:r>
          </a:p>
        </p:txBody>
      </p:sp>
      <p:sp>
        <p:nvSpPr>
          <p:cNvPr id="166917" name="AutoShape 5"/>
          <p:cNvSpPr>
            <a:spLocks noChangeArrowheads="1"/>
          </p:cNvSpPr>
          <p:nvPr/>
        </p:nvSpPr>
        <p:spPr bwMode="auto">
          <a:xfrm>
            <a:off x="1790700" y="4152900"/>
            <a:ext cx="914400" cy="1143000"/>
          </a:xfrm>
          <a:prstGeom prst="can">
            <a:avLst>
              <a:gd name="adj" fmla="val 21354"/>
            </a:avLst>
          </a:prstGeom>
          <a:solidFill>
            <a:srgbClr val="FFCC66"/>
          </a:solidFill>
          <a:ln w="28575">
            <a:solidFill>
              <a:schemeClr val="tx1"/>
            </a:solidFill>
            <a:round/>
            <a:headEnd/>
            <a:tailEnd/>
          </a:ln>
          <a:effectLst/>
        </p:spPr>
        <p:txBody>
          <a:bodyPr wrap="none" anchor="ctr"/>
          <a:lstStyle/>
          <a:p>
            <a:pPr algn="ctr"/>
            <a:r>
              <a:rPr lang="en-US" sz="1800" dirty="0"/>
              <a:t>Meta</a:t>
            </a:r>
            <a:br>
              <a:rPr lang="en-US" sz="1800" dirty="0"/>
            </a:br>
            <a:r>
              <a:rPr lang="en-US" sz="1800" dirty="0"/>
              <a:t>Data</a:t>
            </a:r>
          </a:p>
          <a:p>
            <a:pPr algn="ctr"/>
            <a:r>
              <a:rPr lang="en-US" sz="1800" dirty="0"/>
              <a:t>Registry</a:t>
            </a:r>
          </a:p>
        </p:txBody>
      </p:sp>
      <p:sp>
        <p:nvSpPr>
          <p:cNvPr id="166918" name="Rectangle 6"/>
          <p:cNvSpPr>
            <a:spLocks noChangeArrowheads="1"/>
          </p:cNvSpPr>
          <p:nvPr/>
        </p:nvSpPr>
        <p:spPr bwMode="auto">
          <a:xfrm>
            <a:off x="800100" y="1943100"/>
            <a:ext cx="1676400" cy="1371600"/>
          </a:xfrm>
          <a:prstGeom prst="rect">
            <a:avLst/>
          </a:prstGeom>
          <a:solidFill>
            <a:srgbClr val="FFFF66"/>
          </a:solidFill>
          <a:ln w="28575">
            <a:solidFill>
              <a:schemeClr val="tx1"/>
            </a:solidFill>
            <a:miter lim="800000"/>
            <a:headEnd/>
            <a:tailEnd/>
          </a:ln>
          <a:effectLst/>
        </p:spPr>
        <p:txBody>
          <a:bodyPr wrap="none" anchor="ctr"/>
          <a:lstStyle/>
          <a:p>
            <a:pPr algn="ctr"/>
            <a:r>
              <a:rPr lang="en-US" sz="1800"/>
              <a:t>XForms</a:t>
            </a:r>
          </a:p>
          <a:p>
            <a:pPr algn="ctr"/>
            <a:r>
              <a:rPr lang="en-US" sz="1800"/>
              <a:t>Application</a:t>
            </a:r>
          </a:p>
        </p:txBody>
      </p:sp>
      <p:sp>
        <p:nvSpPr>
          <p:cNvPr id="166919" name="Line 7"/>
          <p:cNvSpPr>
            <a:spLocks noChangeShapeType="1"/>
          </p:cNvSpPr>
          <p:nvPr/>
        </p:nvSpPr>
        <p:spPr bwMode="auto">
          <a:xfrm flipV="1">
            <a:off x="1028700" y="3314700"/>
            <a:ext cx="228600" cy="838200"/>
          </a:xfrm>
          <a:prstGeom prst="line">
            <a:avLst/>
          </a:prstGeom>
          <a:noFill/>
          <a:ln w="28575">
            <a:solidFill>
              <a:schemeClr val="tx1"/>
            </a:solidFill>
            <a:round/>
            <a:headEnd/>
            <a:tailEnd type="triangle" w="med" len="med"/>
          </a:ln>
          <a:effectLst/>
        </p:spPr>
        <p:txBody>
          <a:bodyPr anchor="ctr"/>
          <a:lstStyle/>
          <a:p>
            <a:endParaRPr lang="en-US"/>
          </a:p>
        </p:txBody>
      </p:sp>
      <p:sp>
        <p:nvSpPr>
          <p:cNvPr id="166920" name="Line 8"/>
          <p:cNvSpPr>
            <a:spLocks noChangeShapeType="1"/>
          </p:cNvSpPr>
          <p:nvPr/>
        </p:nvSpPr>
        <p:spPr bwMode="auto">
          <a:xfrm flipH="1" flipV="1">
            <a:off x="1943100" y="3314700"/>
            <a:ext cx="228600" cy="838200"/>
          </a:xfrm>
          <a:prstGeom prst="line">
            <a:avLst/>
          </a:prstGeom>
          <a:noFill/>
          <a:ln w="28575">
            <a:solidFill>
              <a:schemeClr val="tx1"/>
            </a:solidFill>
            <a:round/>
            <a:headEnd/>
            <a:tailEnd type="triangle" w="med" len="med"/>
          </a:ln>
          <a:effectLst/>
        </p:spPr>
        <p:txBody>
          <a:bodyPr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Origins: The XML Data Dictionary</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6</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pic>
        <p:nvPicPr>
          <p:cNvPr id="6" name="Picture 5"/>
          <p:cNvPicPr>
            <a:picLocks noChangeAspect="1" noChangeArrowheads="1"/>
          </p:cNvPicPr>
          <p:nvPr/>
        </p:nvPicPr>
        <p:blipFill>
          <a:blip r:embed="rId2" cstate="screen"/>
          <a:srcRect/>
          <a:stretch>
            <a:fillRect/>
          </a:stretch>
        </p:blipFill>
        <p:spPr bwMode="auto">
          <a:xfrm>
            <a:off x="800099" y="1028700"/>
            <a:ext cx="7502577" cy="5029200"/>
          </a:xfrm>
          <a:prstGeom prst="rect">
            <a:avLst/>
          </a:prstGeom>
          <a:noFill/>
          <a:ln w="19050">
            <a:solidFill>
              <a:schemeClr val="tx1"/>
            </a:solid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3"/>
          <p:cNvSpPr>
            <a:spLocks noGrp="1"/>
          </p:cNvSpPr>
          <p:nvPr>
            <p:ph type="dt" sz="half" idx="10"/>
          </p:nvPr>
        </p:nvSpPr>
        <p:spPr/>
        <p:txBody>
          <a:bodyPr/>
          <a:lstStyle/>
          <a:p>
            <a:r>
              <a:rPr lang="en-US"/>
              <a:t> </a:t>
            </a:r>
          </a:p>
        </p:txBody>
      </p:sp>
      <p:sp>
        <p:nvSpPr>
          <p:cNvPr id="34" name="Footer Placeholder 4"/>
          <p:cNvSpPr>
            <a:spLocks noGrp="1"/>
          </p:cNvSpPr>
          <p:nvPr>
            <p:ph type="ftr" sz="quarter" idx="11"/>
          </p:nvPr>
        </p:nvSpPr>
        <p:spPr/>
        <p:txBody>
          <a:bodyPr/>
          <a:lstStyle/>
          <a:p>
            <a:r>
              <a:rPr lang="en-US"/>
              <a:t>Copyright 2008 Dan McCreary &amp; Associates</a:t>
            </a:r>
          </a:p>
        </p:txBody>
      </p:sp>
      <p:sp>
        <p:nvSpPr>
          <p:cNvPr id="35" name="Slide Number Placeholder 5"/>
          <p:cNvSpPr>
            <a:spLocks noGrp="1"/>
          </p:cNvSpPr>
          <p:nvPr>
            <p:ph type="sldNum" sz="quarter" idx="4294967295"/>
          </p:nvPr>
        </p:nvSpPr>
        <p:spPr>
          <a:xfrm>
            <a:off x="6553200" y="6248400"/>
            <a:ext cx="1905000" cy="457200"/>
          </a:xfrm>
          <a:prstGeom prst="rect">
            <a:avLst/>
          </a:prstGeom>
        </p:spPr>
        <p:txBody>
          <a:bodyPr/>
          <a:lstStyle/>
          <a:p>
            <a:pPr algn="r"/>
            <a:fld id="{F81FA0D7-95EF-451F-BFD3-028390EBB445}" type="slidenum">
              <a:rPr lang="en-US" sz="1200"/>
              <a:pPr algn="r"/>
              <a:t>60</a:t>
            </a:fld>
            <a:endParaRPr lang="en-US" sz="1200" dirty="0"/>
          </a:p>
        </p:txBody>
      </p:sp>
      <p:sp>
        <p:nvSpPr>
          <p:cNvPr id="168962" name="Rectangle 2"/>
          <p:cNvSpPr>
            <a:spLocks noGrp="1" noChangeArrowheads="1"/>
          </p:cNvSpPr>
          <p:nvPr>
            <p:ph type="title"/>
          </p:nvPr>
        </p:nvSpPr>
        <p:spPr/>
        <p:txBody>
          <a:bodyPr/>
          <a:lstStyle/>
          <a:p>
            <a:r>
              <a:rPr lang="en-US"/>
              <a:t>View and Model are Trees</a:t>
            </a:r>
          </a:p>
        </p:txBody>
      </p:sp>
      <p:sp>
        <p:nvSpPr>
          <p:cNvPr id="168963" name="Rectangle 3"/>
          <p:cNvSpPr>
            <a:spLocks noGrp="1" noChangeArrowheads="1"/>
          </p:cNvSpPr>
          <p:nvPr>
            <p:ph type="body" idx="1"/>
          </p:nvPr>
        </p:nvSpPr>
        <p:spPr>
          <a:xfrm>
            <a:off x="2971800" y="1143000"/>
            <a:ext cx="5397500" cy="5029200"/>
          </a:xfrm>
        </p:spPr>
        <p:txBody>
          <a:bodyPr/>
          <a:lstStyle/>
          <a:p>
            <a:r>
              <a:rPr lang="en-US" sz="2800" dirty="0"/>
              <a:t>The view is a tree of a presentation data element</a:t>
            </a:r>
          </a:p>
          <a:p>
            <a:r>
              <a:rPr lang="en-US" sz="2800" dirty="0"/>
              <a:t>Models are comprised of one or more trees</a:t>
            </a:r>
          </a:p>
          <a:p>
            <a:r>
              <a:rPr lang="en-US" sz="2800" dirty="0"/>
              <a:t>XForms supplies the control layer that moves data elements to and from the model</a:t>
            </a:r>
          </a:p>
          <a:p>
            <a:r>
              <a:rPr lang="en-US" sz="2800" dirty="0"/>
              <a:t>Users don’t have to worry about moving things to and from the screen</a:t>
            </a:r>
          </a:p>
        </p:txBody>
      </p:sp>
      <p:sp>
        <p:nvSpPr>
          <p:cNvPr id="168964" name="Rectangle 4"/>
          <p:cNvSpPr>
            <a:spLocks noChangeArrowheads="1"/>
          </p:cNvSpPr>
          <p:nvPr/>
        </p:nvSpPr>
        <p:spPr bwMode="auto">
          <a:xfrm>
            <a:off x="457200" y="4229100"/>
            <a:ext cx="2057400" cy="1600200"/>
          </a:xfrm>
          <a:prstGeom prst="rect">
            <a:avLst/>
          </a:prstGeom>
          <a:solidFill>
            <a:srgbClr val="FFCCCC"/>
          </a:solidFill>
          <a:ln w="19050">
            <a:solidFill>
              <a:schemeClr val="tx1"/>
            </a:solidFill>
            <a:miter lim="800000"/>
            <a:headEnd/>
            <a:tailEnd/>
          </a:ln>
          <a:effectLst/>
        </p:spPr>
        <p:txBody>
          <a:bodyPr wrap="none"/>
          <a:lstStyle/>
          <a:p>
            <a:r>
              <a:rPr lang="en-US" sz="1800" b="0"/>
              <a:t>View (Presentation)</a:t>
            </a:r>
          </a:p>
        </p:txBody>
      </p:sp>
      <p:sp>
        <p:nvSpPr>
          <p:cNvPr id="168965" name="Rectangle 5"/>
          <p:cNvSpPr>
            <a:spLocks noChangeArrowheads="1"/>
          </p:cNvSpPr>
          <p:nvPr/>
        </p:nvSpPr>
        <p:spPr bwMode="auto">
          <a:xfrm>
            <a:off x="457200" y="3314700"/>
            <a:ext cx="2057400" cy="571500"/>
          </a:xfrm>
          <a:prstGeom prst="rect">
            <a:avLst/>
          </a:prstGeom>
          <a:solidFill>
            <a:srgbClr val="FFCC66"/>
          </a:solidFill>
          <a:ln w="19050">
            <a:solidFill>
              <a:schemeClr val="tx1"/>
            </a:solidFill>
            <a:miter lim="800000"/>
            <a:headEnd/>
            <a:tailEnd/>
          </a:ln>
          <a:effectLst/>
        </p:spPr>
        <p:txBody>
          <a:bodyPr wrap="none" anchor="ctr"/>
          <a:lstStyle/>
          <a:p>
            <a:r>
              <a:rPr lang="en-US" sz="1800" b="0"/>
              <a:t>Control (Bind)</a:t>
            </a:r>
          </a:p>
        </p:txBody>
      </p:sp>
      <p:sp>
        <p:nvSpPr>
          <p:cNvPr id="168966" name="Rectangle 6"/>
          <p:cNvSpPr>
            <a:spLocks noChangeArrowheads="1"/>
          </p:cNvSpPr>
          <p:nvPr/>
        </p:nvSpPr>
        <p:spPr bwMode="auto">
          <a:xfrm>
            <a:off x="457200" y="1485900"/>
            <a:ext cx="2057400" cy="1485900"/>
          </a:xfrm>
          <a:prstGeom prst="rect">
            <a:avLst/>
          </a:prstGeom>
          <a:solidFill>
            <a:srgbClr val="FFFF66"/>
          </a:solidFill>
          <a:ln w="19050">
            <a:solidFill>
              <a:schemeClr val="tx1"/>
            </a:solidFill>
            <a:miter lim="800000"/>
            <a:headEnd/>
            <a:tailEnd/>
          </a:ln>
          <a:effectLst/>
        </p:spPr>
        <p:txBody>
          <a:bodyPr wrap="none"/>
          <a:lstStyle/>
          <a:p>
            <a:r>
              <a:rPr lang="en-US" sz="1800" b="0"/>
              <a:t>Model</a:t>
            </a:r>
          </a:p>
        </p:txBody>
      </p:sp>
      <p:grpSp>
        <p:nvGrpSpPr>
          <p:cNvPr id="2" name="Group 7"/>
          <p:cNvGrpSpPr>
            <a:grpSpLocks/>
          </p:cNvGrpSpPr>
          <p:nvPr/>
        </p:nvGrpSpPr>
        <p:grpSpPr bwMode="auto">
          <a:xfrm>
            <a:off x="800100" y="1943100"/>
            <a:ext cx="1447800" cy="838200"/>
            <a:chOff x="432" y="1008"/>
            <a:chExt cx="912" cy="528"/>
          </a:xfrm>
        </p:grpSpPr>
        <p:sp>
          <p:nvSpPr>
            <p:cNvPr id="168968" name="Oval 8"/>
            <p:cNvSpPr>
              <a:spLocks noChangeArrowheads="1"/>
            </p:cNvSpPr>
            <p:nvPr/>
          </p:nvSpPr>
          <p:spPr bwMode="auto">
            <a:xfrm>
              <a:off x="816" y="1008"/>
              <a:ext cx="144" cy="144"/>
            </a:xfrm>
            <a:prstGeom prst="ellipse">
              <a:avLst/>
            </a:prstGeom>
            <a:solidFill>
              <a:schemeClr val="tx1"/>
            </a:solidFill>
            <a:ln w="19050">
              <a:noFill/>
              <a:round/>
              <a:headEnd/>
              <a:tailEnd/>
            </a:ln>
            <a:effectLst/>
          </p:spPr>
          <p:txBody>
            <a:bodyPr wrap="none" anchor="ctr"/>
            <a:lstStyle/>
            <a:p>
              <a:endParaRPr lang="en-US"/>
            </a:p>
          </p:txBody>
        </p:sp>
        <p:sp>
          <p:nvSpPr>
            <p:cNvPr id="168969" name="Oval 9"/>
            <p:cNvSpPr>
              <a:spLocks noChangeArrowheads="1"/>
            </p:cNvSpPr>
            <p:nvPr/>
          </p:nvSpPr>
          <p:spPr bwMode="auto">
            <a:xfrm>
              <a:off x="624" y="1200"/>
              <a:ext cx="144" cy="144"/>
            </a:xfrm>
            <a:prstGeom prst="ellipse">
              <a:avLst/>
            </a:prstGeom>
            <a:solidFill>
              <a:schemeClr val="tx1"/>
            </a:solidFill>
            <a:ln w="19050">
              <a:noFill/>
              <a:round/>
              <a:headEnd/>
              <a:tailEnd/>
            </a:ln>
            <a:effectLst/>
          </p:spPr>
          <p:txBody>
            <a:bodyPr wrap="none" anchor="ctr"/>
            <a:lstStyle/>
            <a:p>
              <a:endParaRPr lang="en-US"/>
            </a:p>
          </p:txBody>
        </p:sp>
        <p:sp>
          <p:nvSpPr>
            <p:cNvPr id="168970" name="Oval 10"/>
            <p:cNvSpPr>
              <a:spLocks noChangeArrowheads="1"/>
            </p:cNvSpPr>
            <p:nvPr/>
          </p:nvSpPr>
          <p:spPr bwMode="auto">
            <a:xfrm>
              <a:off x="1008" y="1200"/>
              <a:ext cx="144" cy="144"/>
            </a:xfrm>
            <a:prstGeom prst="ellipse">
              <a:avLst/>
            </a:prstGeom>
            <a:solidFill>
              <a:schemeClr val="tx1"/>
            </a:solidFill>
            <a:ln w="19050">
              <a:noFill/>
              <a:round/>
              <a:headEnd/>
              <a:tailEnd/>
            </a:ln>
            <a:effectLst/>
          </p:spPr>
          <p:txBody>
            <a:bodyPr wrap="none" anchor="ctr"/>
            <a:lstStyle/>
            <a:p>
              <a:endParaRPr lang="en-US"/>
            </a:p>
          </p:txBody>
        </p:sp>
        <p:sp>
          <p:nvSpPr>
            <p:cNvPr id="168971" name="Oval 11"/>
            <p:cNvSpPr>
              <a:spLocks noChangeArrowheads="1"/>
            </p:cNvSpPr>
            <p:nvPr/>
          </p:nvSpPr>
          <p:spPr bwMode="auto">
            <a:xfrm>
              <a:off x="432" y="1392"/>
              <a:ext cx="144" cy="144"/>
            </a:xfrm>
            <a:prstGeom prst="ellipse">
              <a:avLst/>
            </a:prstGeom>
            <a:solidFill>
              <a:schemeClr val="tx1"/>
            </a:solidFill>
            <a:ln w="19050">
              <a:noFill/>
              <a:round/>
              <a:headEnd/>
              <a:tailEnd/>
            </a:ln>
            <a:effectLst/>
          </p:spPr>
          <p:txBody>
            <a:bodyPr wrap="none" anchor="ctr"/>
            <a:lstStyle/>
            <a:p>
              <a:endParaRPr lang="en-US"/>
            </a:p>
          </p:txBody>
        </p:sp>
        <p:sp>
          <p:nvSpPr>
            <p:cNvPr id="168972" name="Oval 12"/>
            <p:cNvSpPr>
              <a:spLocks noChangeArrowheads="1"/>
            </p:cNvSpPr>
            <p:nvPr/>
          </p:nvSpPr>
          <p:spPr bwMode="auto">
            <a:xfrm>
              <a:off x="816" y="1392"/>
              <a:ext cx="144" cy="144"/>
            </a:xfrm>
            <a:prstGeom prst="ellipse">
              <a:avLst/>
            </a:prstGeom>
            <a:solidFill>
              <a:schemeClr val="tx1"/>
            </a:solidFill>
            <a:ln w="19050">
              <a:noFill/>
              <a:round/>
              <a:headEnd/>
              <a:tailEnd/>
            </a:ln>
            <a:effectLst/>
          </p:spPr>
          <p:txBody>
            <a:bodyPr wrap="none" anchor="ctr"/>
            <a:lstStyle/>
            <a:p>
              <a:endParaRPr lang="en-US"/>
            </a:p>
          </p:txBody>
        </p:sp>
        <p:sp>
          <p:nvSpPr>
            <p:cNvPr id="168973" name="Oval 13"/>
            <p:cNvSpPr>
              <a:spLocks noChangeArrowheads="1"/>
            </p:cNvSpPr>
            <p:nvPr/>
          </p:nvSpPr>
          <p:spPr bwMode="auto">
            <a:xfrm>
              <a:off x="1200" y="1392"/>
              <a:ext cx="144" cy="144"/>
            </a:xfrm>
            <a:prstGeom prst="ellipse">
              <a:avLst/>
            </a:prstGeom>
            <a:solidFill>
              <a:schemeClr val="tx1"/>
            </a:solidFill>
            <a:ln w="19050">
              <a:noFill/>
              <a:round/>
              <a:headEnd/>
              <a:tailEnd/>
            </a:ln>
            <a:effectLst/>
          </p:spPr>
          <p:txBody>
            <a:bodyPr wrap="none" anchor="ctr"/>
            <a:lstStyle/>
            <a:p>
              <a:endParaRPr lang="en-US"/>
            </a:p>
          </p:txBody>
        </p:sp>
        <p:cxnSp>
          <p:nvCxnSpPr>
            <p:cNvPr id="168974" name="AutoShape 14"/>
            <p:cNvCxnSpPr>
              <a:cxnSpLocks noChangeShapeType="1"/>
              <a:stCxn id="168968" idx="3"/>
              <a:endCxn id="168969" idx="7"/>
            </p:cNvCxnSpPr>
            <p:nvPr/>
          </p:nvCxnSpPr>
          <p:spPr bwMode="auto">
            <a:xfrm flipH="1">
              <a:off x="747" y="1131"/>
              <a:ext cx="90" cy="90"/>
            </a:xfrm>
            <a:prstGeom prst="straightConnector1">
              <a:avLst/>
            </a:prstGeom>
            <a:noFill/>
            <a:ln w="28575">
              <a:solidFill>
                <a:schemeClr val="tx1"/>
              </a:solidFill>
              <a:round/>
              <a:headEnd/>
              <a:tailEnd/>
            </a:ln>
            <a:effectLst/>
          </p:spPr>
        </p:cxnSp>
        <p:cxnSp>
          <p:nvCxnSpPr>
            <p:cNvPr id="168975" name="AutoShape 15"/>
            <p:cNvCxnSpPr>
              <a:cxnSpLocks noChangeShapeType="1"/>
              <a:stCxn id="168968" idx="5"/>
              <a:endCxn id="168970" idx="1"/>
            </p:cNvCxnSpPr>
            <p:nvPr/>
          </p:nvCxnSpPr>
          <p:spPr bwMode="auto">
            <a:xfrm>
              <a:off x="939" y="1131"/>
              <a:ext cx="90" cy="90"/>
            </a:xfrm>
            <a:prstGeom prst="straightConnector1">
              <a:avLst/>
            </a:prstGeom>
            <a:noFill/>
            <a:ln w="28575">
              <a:solidFill>
                <a:schemeClr val="tx1"/>
              </a:solidFill>
              <a:round/>
              <a:headEnd/>
              <a:tailEnd/>
            </a:ln>
            <a:effectLst/>
          </p:spPr>
        </p:cxnSp>
        <p:cxnSp>
          <p:nvCxnSpPr>
            <p:cNvPr id="168976" name="AutoShape 16"/>
            <p:cNvCxnSpPr>
              <a:cxnSpLocks noChangeShapeType="1"/>
              <a:stCxn id="168969" idx="3"/>
              <a:endCxn id="168971" idx="7"/>
            </p:cNvCxnSpPr>
            <p:nvPr/>
          </p:nvCxnSpPr>
          <p:spPr bwMode="auto">
            <a:xfrm flipH="1">
              <a:off x="555" y="1323"/>
              <a:ext cx="90" cy="90"/>
            </a:xfrm>
            <a:prstGeom prst="straightConnector1">
              <a:avLst/>
            </a:prstGeom>
            <a:noFill/>
            <a:ln w="28575">
              <a:solidFill>
                <a:schemeClr val="tx1"/>
              </a:solidFill>
              <a:round/>
              <a:headEnd/>
              <a:tailEnd/>
            </a:ln>
            <a:effectLst/>
          </p:spPr>
        </p:cxnSp>
        <p:cxnSp>
          <p:nvCxnSpPr>
            <p:cNvPr id="168977" name="AutoShape 17"/>
            <p:cNvCxnSpPr>
              <a:cxnSpLocks noChangeShapeType="1"/>
              <a:stCxn id="168969" idx="5"/>
              <a:endCxn id="168972" idx="1"/>
            </p:cNvCxnSpPr>
            <p:nvPr/>
          </p:nvCxnSpPr>
          <p:spPr bwMode="auto">
            <a:xfrm>
              <a:off x="747" y="1323"/>
              <a:ext cx="90" cy="90"/>
            </a:xfrm>
            <a:prstGeom prst="straightConnector1">
              <a:avLst/>
            </a:prstGeom>
            <a:noFill/>
            <a:ln w="28575">
              <a:solidFill>
                <a:schemeClr val="tx1"/>
              </a:solidFill>
              <a:round/>
              <a:headEnd/>
              <a:tailEnd/>
            </a:ln>
            <a:effectLst/>
          </p:spPr>
        </p:cxnSp>
        <p:cxnSp>
          <p:nvCxnSpPr>
            <p:cNvPr id="168978" name="AutoShape 18"/>
            <p:cNvCxnSpPr>
              <a:cxnSpLocks noChangeShapeType="1"/>
              <a:stCxn id="168970" idx="5"/>
              <a:endCxn id="168973" idx="1"/>
            </p:cNvCxnSpPr>
            <p:nvPr/>
          </p:nvCxnSpPr>
          <p:spPr bwMode="auto">
            <a:xfrm>
              <a:off x="1131" y="1323"/>
              <a:ext cx="90" cy="90"/>
            </a:xfrm>
            <a:prstGeom prst="straightConnector1">
              <a:avLst/>
            </a:prstGeom>
            <a:noFill/>
            <a:ln w="28575">
              <a:solidFill>
                <a:schemeClr val="tx1"/>
              </a:solidFill>
              <a:round/>
              <a:headEnd/>
              <a:tailEnd/>
            </a:ln>
            <a:effectLst/>
          </p:spPr>
        </p:cxnSp>
      </p:grpSp>
      <p:grpSp>
        <p:nvGrpSpPr>
          <p:cNvPr id="3" name="Group 19"/>
          <p:cNvGrpSpPr>
            <a:grpSpLocks/>
          </p:cNvGrpSpPr>
          <p:nvPr/>
        </p:nvGrpSpPr>
        <p:grpSpPr bwMode="auto">
          <a:xfrm>
            <a:off x="800100" y="4686300"/>
            <a:ext cx="1447800" cy="838200"/>
            <a:chOff x="432" y="1008"/>
            <a:chExt cx="912" cy="528"/>
          </a:xfrm>
        </p:grpSpPr>
        <p:sp>
          <p:nvSpPr>
            <p:cNvPr id="168980" name="Oval 20"/>
            <p:cNvSpPr>
              <a:spLocks noChangeArrowheads="1"/>
            </p:cNvSpPr>
            <p:nvPr/>
          </p:nvSpPr>
          <p:spPr bwMode="auto">
            <a:xfrm>
              <a:off x="816" y="1008"/>
              <a:ext cx="144" cy="144"/>
            </a:xfrm>
            <a:prstGeom prst="ellipse">
              <a:avLst/>
            </a:prstGeom>
            <a:solidFill>
              <a:schemeClr val="tx1"/>
            </a:solidFill>
            <a:ln w="19050">
              <a:noFill/>
              <a:round/>
              <a:headEnd/>
              <a:tailEnd/>
            </a:ln>
            <a:effectLst/>
          </p:spPr>
          <p:txBody>
            <a:bodyPr wrap="none" anchor="ctr"/>
            <a:lstStyle/>
            <a:p>
              <a:endParaRPr lang="en-US"/>
            </a:p>
          </p:txBody>
        </p:sp>
        <p:sp>
          <p:nvSpPr>
            <p:cNvPr id="168981" name="Oval 21"/>
            <p:cNvSpPr>
              <a:spLocks noChangeArrowheads="1"/>
            </p:cNvSpPr>
            <p:nvPr/>
          </p:nvSpPr>
          <p:spPr bwMode="auto">
            <a:xfrm>
              <a:off x="624" y="1200"/>
              <a:ext cx="144" cy="144"/>
            </a:xfrm>
            <a:prstGeom prst="ellipse">
              <a:avLst/>
            </a:prstGeom>
            <a:solidFill>
              <a:schemeClr val="tx1"/>
            </a:solidFill>
            <a:ln w="19050">
              <a:noFill/>
              <a:round/>
              <a:headEnd/>
              <a:tailEnd/>
            </a:ln>
            <a:effectLst/>
          </p:spPr>
          <p:txBody>
            <a:bodyPr wrap="none" anchor="ctr"/>
            <a:lstStyle/>
            <a:p>
              <a:endParaRPr lang="en-US"/>
            </a:p>
          </p:txBody>
        </p:sp>
        <p:sp>
          <p:nvSpPr>
            <p:cNvPr id="168982" name="Oval 22"/>
            <p:cNvSpPr>
              <a:spLocks noChangeArrowheads="1"/>
            </p:cNvSpPr>
            <p:nvPr/>
          </p:nvSpPr>
          <p:spPr bwMode="auto">
            <a:xfrm>
              <a:off x="1008" y="1200"/>
              <a:ext cx="144" cy="144"/>
            </a:xfrm>
            <a:prstGeom prst="ellipse">
              <a:avLst/>
            </a:prstGeom>
            <a:solidFill>
              <a:schemeClr val="tx1"/>
            </a:solidFill>
            <a:ln w="19050">
              <a:noFill/>
              <a:round/>
              <a:headEnd/>
              <a:tailEnd/>
            </a:ln>
            <a:effectLst/>
          </p:spPr>
          <p:txBody>
            <a:bodyPr wrap="none" anchor="ctr"/>
            <a:lstStyle/>
            <a:p>
              <a:endParaRPr lang="en-US"/>
            </a:p>
          </p:txBody>
        </p:sp>
        <p:sp>
          <p:nvSpPr>
            <p:cNvPr id="168983" name="Oval 23"/>
            <p:cNvSpPr>
              <a:spLocks noChangeArrowheads="1"/>
            </p:cNvSpPr>
            <p:nvPr/>
          </p:nvSpPr>
          <p:spPr bwMode="auto">
            <a:xfrm>
              <a:off x="432" y="1392"/>
              <a:ext cx="144" cy="144"/>
            </a:xfrm>
            <a:prstGeom prst="ellipse">
              <a:avLst/>
            </a:prstGeom>
            <a:solidFill>
              <a:schemeClr val="tx1"/>
            </a:solidFill>
            <a:ln w="19050">
              <a:noFill/>
              <a:round/>
              <a:headEnd/>
              <a:tailEnd/>
            </a:ln>
            <a:effectLst/>
          </p:spPr>
          <p:txBody>
            <a:bodyPr wrap="none" anchor="ctr"/>
            <a:lstStyle/>
            <a:p>
              <a:endParaRPr lang="en-US"/>
            </a:p>
          </p:txBody>
        </p:sp>
        <p:sp>
          <p:nvSpPr>
            <p:cNvPr id="168984" name="Oval 24"/>
            <p:cNvSpPr>
              <a:spLocks noChangeArrowheads="1"/>
            </p:cNvSpPr>
            <p:nvPr/>
          </p:nvSpPr>
          <p:spPr bwMode="auto">
            <a:xfrm>
              <a:off x="816" y="1392"/>
              <a:ext cx="144" cy="144"/>
            </a:xfrm>
            <a:prstGeom prst="ellipse">
              <a:avLst/>
            </a:prstGeom>
            <a:solidFill>
              <a:schemeClr val="tx1"/>
            </a:solidFill>
            <a:ln w="19050">
              <a:noFill/>
              <a:round/>
              <a:headEnd/>
              <a:tailEnd/>
            </a:ln>
            <a:effectLst/>
          </p:spPr>
          <p:txBody>
            <a:bodyPr wrap="none" anchor="ctr"/>
            <a:lstStyle/>
            <a:p>
              <a:endParaRPr lang="en-US"/>
            </a:p>
          </p:txBody>
        </p:sp>
        <p:sp>
          <p:nvSpPr>
            <p:cNvPr id="168985" name="Oval 25"/>
            <p:cNvSpPr>
              <a:spLocks noChangeArrowheads="1"/>
            </p:cNvSpPr>
            <p:nvPr/>
          </p:nvSpPr>
          <p:spPr bwMode="auto">
            <a:xfrm>
              <a:off x="1200" y="1392"/>
              <a:ext cx="144" cy="144"/>
            </a:xfrm>
            <a:prstGeom prst="ellipse">
              <a:avLst/>
            </a:prstGeom>
            <a:solidFill>
              <a:schemeClr val="tx1"/>
            </a:solidFill>
            <a:ln w="19050">
              <a:noFill/>
              <a:round/>
              <a:headEnd/>
              <a:tailEnd/>
            </a:ln>
            <a:effectLst/>
          </p:spPr>
          <p:txBody>
            <a:bodyPr wrap="none" anchor="ctr"/>
            <a:lstStyle/>
            <a:p>
              <a:endParaRPr lang="en-US"/>
            </a:p>
          </p:txBody>
        </p:sp>
        <p:cxnSp>
          <p:nvCxnSpPr>
            <p:cNvPr id="168986" name="AutoShape 26"/>
            <p:cNvCxnSpPr>
              <a:cxnSpLocks noChangeShapeType="1"/>
              <a:stCxn id="168980" idx="3"/>
              <a:endCxn id="168981" idx="7"/>
            </p:cNvCxnSpPr>
            <p:nvPr/>
          </p:nvCxnSpPr>
          <p:spPr bwMode="auto">
            <a:xfrm flipH="1">
              <a:off x="747" y="1131"/>
              <a:ext cx="90" cy="90"/>
            </a:xfrm>
            <a:prstGeom prst="straightConnector1">
              <a:avLst/>
            </a:prstGeom>
            <a:noFill/>
            <a:ln w="28575">
              <a:solidFill>
                <a:schemeClr val="tx1"/>
              </a:solidFill>
              <a:round/>
              <a:headEnd/>
              <a:tailEnd/>
            </a:ln>
            <a:effectLst/>
          </p:spPr>
        </p:cxnSp>
        <p:cxnSp>
          <p:nvCxnSpPr>
            <p:cNvPr id="168987" name="AutoShape 27"/>
            <p:cNvCxnSpPr>
              <a:cxnSpLocks noChangeShapeType="1"/>
              <a:stCxn id="168980" idx="5"/>
              <a:endCxn id="168982" idx="1"/>
            </p:cNvCxnSpPr>
            <p:nvPr/>
          </p:nvCxnSpPr>
          <p:spPr bwMode="auto">
            <a:xfrm>
              <a:off x="939" y="1131"/>
              <a:ext cx="90" cy="90"/>
            </a:xfrm>
            <a:prstGeom prst="straightConnector1">
              <a:avLst/>
            </a:prstGeom>
            <a:noFill/>
            <a:ln w="28575">
              <a:solidFill>
                <a:schemeClr val="tx1"/>
              </a:solidFill>
              <a:round/>
              <a:headEnd/>
              <a:tailEnd/>
            </a:ln>
            <a:effectLst/>
          </p:spPr>
        </p:cxnSp>
        <p:cxnSp>
          <p:nvCxnSpPr>
            <p:cNvPr id="168988" name="AutoShape 28"/>
            <p:cNvCxnSpPr>
              <a:cxnSpLocks noChangeShapeType="1"/>
              <a:stCxn id="168981" idx="3"/>
              <a:endCxn id="168983" idx="7"/>
            </p:cNvCxnSpPr>
            <p:nvPr/>
          </p:nvCxnSpPr>
          <p:spPr bwMode="auto">
            <a:xfrm flipH="1">
              <a:off x="555" y="1323"/>
              <a:ext cx="90" cy="90"/>
            </a:xfrm>
            <a:prstGeom prst="straightConnector1">
              <a:avLst/>
            </a:prstGeom>
            <a:noFill/>
            <a:ln w="28575">
              <a:solidFill>
                <a:schemeClr val="tx1"/>
              </a:solidFill>
              <a:round/>
              <a:headEnd/>
              <a:tailEnd/>
            </a:ln>
            <a:effectLst/>
          </p:spPr>
        </p:cxnSp>
        <p:cxnSp>
          <p:nvCxnSpPr>
            <p:cNvPr id="168989" name="AutoShape 29"/>
            <p:cNvCxnSpPr>
              <a:cxnSpLocks noChangeShapeType="1"/>
              <a:stCxn id="168981" idx="5"/>
              <a:endCxn id="168984" idx="1"/>
            </p:cNvCxnSpPr>
            <p:nvPr/>
          </p:nvCxnSpPr>
          <p:spPr bwMode="auto">
            <a:xfrm>
              <a:off x="747" y="1323"/>
              <a:ext cx="90" cy="90"/>
            </a:xfrm>
            <a:prstGeom prst="straightConnector1">
              <a:avLst/>
            </a:prstGeom>
            <a:noFill/>
            <a:ln w="28575">
              <a:solidFill>
                <a:schemeClr val="tx1"/>
              </a:solidFill>
              <a:round/>
              <a:headEnd/>
              <a:tailEnd/>
            </a:ln>
            <a:effectLst/>
          </p:spPr>
        </p:cxnSp>
        <p:cxnSp>
          <p:nvCxnSpPr>
            <p:cNvPr id="168990" name="AutoShape 30"/>
            <p:cNvCxnSpPr>
              <a:cxnSpLocks noChangeShapeType="1"/>
              <a:stCxn id="168982" idx="5"/>
              <a:endCxn id="168985" idx="1"/>
            </p:cNvCxnSpPr>
            <p:nvPr/>
          </p:nvCxnSpPr>
          <p:spPr bwMode="auto">
            <a:xfrm>
              <a:off x="1131" y="1323"/>
              <a:ext cx="90" cy="90"/>
            </a:xfrm>
            <a:prstGeom prst="straightConnector1">
              <a:avLst/>
            </a:prstGeom>
            <a:noFill/>
            <a:ln w="28575">
              <a:solidFill>
                <a:schemeClr val="tx1"/>
              </a:solidFill>
              <a:round/>
              <a:headEnd/>
              <a:tailEnd/>
            </a:ln>
            <a:effectLst/>
          </p:spPr>
        </p:cxnSp>
      </p:grpSp>
      <p:cxnSp>
        <p:nvCxnSpPr>
          <p:cNvPr id="168993" name="AutoShape 33"/>
          <p:cNvCxnSpPr>
            <a:cxnSpLocks noChangeShapeType="1"/>
            <a:stCxn id="168966" idx="2"/>
            <a:endCxn id="168965" idx="0"/>
          </p:cNvCxnSpPr>
          <p:nvPr/>
        </p:nvCxnSpPr>
        <p:spPr bwMode="auto">
          <a:xfrm>
            <a:off x="1485900" y="2981325"/>
            <a:ext cx="0" cy="323850"/>
          </a:xfrm>
          <a:prstGeom prst="straightConnector1">
            <a:avLst/>
          </a:prstGeom>
          <a:noFill/>
          <a:ln w="28575">
            <a:solidFill>
              <a:schemeClr val="tx1"/>
            </a:solidFill>
            <a:round/>
            <a:headEnd type="triangle" w="med" len="med"/>
            <a:tailEnd type="triangle" w="med" len="med"/>
          </a:ln>
          <a:effectLst/>
        </p:spPr>
      </p:cxnSp>
      <p:cxnSp>
        <p:nvCxnSpPr>
          <p:cNvPr id="168994" name="AutoShape 34"/>
          <p:cNvCxnSpPr>
            <a:cxnSpLocks noChangeShapeType="1"/>
            <a:stCxn id="168965" idx="2"/>
            <a:endCxn id="168964" idx="0"/>
          </p:cNvCxnSpPr>
          <p:nvPr/>
        </p:nvCxnSpPr>
        <p:spPr bwMode="auto">
          <a:xfrm>
            <a:off x="1485900" y="3895725"/>
            <a:ext cx="0" cy="323850"/>
          </a:xfrm>
          <a:prstGeom prst="straightConnector1">
            <a:avLst/>
          </a:prstGeom>
          <a:noFill/>
          <a:ln w="28575">
            <a:solidFill>
              <a:schemeClr val="tx1"/>
            </a:solidFill>
            <a:round/>
            <a:headEnd type="triangle" w="med" len="med"/>
            <a:tailEnd type="triangle" w="med" len="med"/>
          </a:ln>
          <a:effectLst/>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3"/>
          <p:cNvSpPr>
            <a:spLocks noGrp="1"/>
          </p:cNvSpPr>
          <p:nvPr>
            <p:ph type="dt" sz="half" idx="10"/>
          </p:nvPr>
        </p:nvSpPr>
        <p:spPr/>
        <p:txBody>
          <a:bodyPr/>
          <a:lstStyle/>
          <a:p>
            <a:r>
              <a:rPr lang="en-US"/>
              <a:t> </a:t>
            </a:r>
          </a:p>
        </p:txBody>
      </p:sp>
      <p:sp>
        <p:nvSpPr>
          <p:cNvPr id="35" name="Footer Placeholder 4"/>
          <p:cNvSpPr>
            <a:spLocks noGrp="1"/>
          </p:cNvSpPr>
          <p:nvPr>
            <p:ph type="ftr" sz="quarter" idx="11"/>
          </p:nvPr>
        </p:nvSpPr>
        <p:spPr/>
        <p:txBody>
          <a:bodyPr/>
          <a:lstStyle/>
          <a:p>
            <a:r>
              <a:rPr lang="en-US"/>
              <a:t>Copyright 2008 Dan McCreary &amp; Associates</a:t>
            </a:r>
          </a:p>
        </p:txBody>
      </p:sp>
      <p:sp>
        <p:nvSpPr>
          <p:cNvPr id="36" name="Slide Number Placeholder 5"/>
          <p:cNvSpPr>
            <a:spLocks noGrp="1"/>
          </p:cNvSpPr>
          <p:nvPr>
            <p:ph type="sldNum" sz="quarter" idx="4294967295"/>
          </p:nvPr>
        </p:nvSpPr>
        <p:spPr>
          <a:xfrm>
            <a:off x="6553200" y="6248400"/>
            <a:ext cx="1905000" cy="457200"/>
          </a:xfrm>
          <a:prstGeom prst="rect">
            <a:avLst/>
          </a:prstGeom>
        </p:spPr>
        <p:txBody>
          <a:bodyPr/>
          <a:lstStyle/>
          <a:p>
            <a:pPr algn="r"/>
            <a:fld id="{8A1FDB8B-9CD9-4446-A9E3-9733A28CD29C}" type="slidenum">
              <a:rPr lang="en-US" sz="1200"/>
              <a:pPr algn="r"/>
              <a:t>61</a:t>
            </a:fld>
            <a:endParaRPr lang="en-US" sz="1200" dirty="0"/>
          </a:p>
        </p:txBody>
      </p:sp>
      <p:sp>
        <p:nvSpPr>
          <p:cNvPr id="169986" name="Rectangle 2"/>
          <p:cNvSpPr>
            <a:spLocks noGrp="1" noChangeArrowheads="1"/>
          </p:cNvSpPr>
          <p:nvPr>
            <p:ph type="title"/>
          </p:nvPr>
        </p:nvSpPr>
        <p:spPr/>
        <p:txBody>
          <a:bodyPr/>
          <a:lstStyle/>
          <a:p>
            <a:r>
              <a:rPr lang="en-US" sz="3600"/>
              <a:t>Models and View Are Linked with "Bind"</a:t>
            </a:r>
          </a:p>
        </p:txBody>
      </p:sp>
      <p:sp>
        <p:nvSpPr>
          <p:cNvPr id="169987" name="Rectangle 3"/>
          <p:cNvSpPr>
            <a:spLocks noGrp="1" noChangeArrowheads="1"/>
          </p:cNvSpPr>
          <p:nvPr>
            <p:ph type="body" idx="1"/>
          </p:nvPr>
        </p:nvSpPr>
        <p:spPr>
          <a:xfrm>
            <a:off x="800100" y="5372100"/>
            <a:ext cx="7772400" cy="774700"/>
          </a:xfrm>
        </p:spPr>
        <p:txBody>
          <a:bodyPr/>
          <a:lstStyle/>
          <a:p>
            <a:pPr>
              <a:lnSpc>
                <a:spcPct val="90000"/>
              </a:lnSpc>
            </a:pPr>
            <a:r>
              <a:rPr lang="en-US" sz="2800"/>
              <a:t>Both the model and the views are trees of data elements</a:t>
            </a:r>
          </a:p>
        </p:txBody>
      </p:sp>
      <p:sp>
        <p:nvSpPr>
          <p:cNvPr id="169988" name="Oval 4"/>
          <p:cNvSpPr>
            <a:spLocks noChangeArrowheads="1"/>
          </p:cNvSpPr>
          <p:nvPr/>
        </p:nvSpPr>
        <p:spPr bwMode="auto">
          <a:xfrm>
            <a:off x="4419600" y="1409700"/>
            <a:ext cx="936625" cy="500063"/>
          </a:xfrm>
          <a:prstGeom prst="ellipse">
            <a:avLst/>
          </a:prstGeom>
          <a:solidFill>
            <a:srgbClr val="FFCCCC"/>
          </a:solidFill>
          <a:ln w="19050">
            <a:solidFill>
              <a:schemeClr val="tx1"/>
            </a:solidFill>
            <a:round/>
            <a:headEnd/>
            <a:tailEnd/>
          </a:ln>
          <a:effectLst/>
        </p:spPr>
        <p:txBody>
          <a:bodyPr wrap="none" anchor="ctr">
            <a:spAutoFit/>
          </a:bodyPr>
          <a:lstStyle/>
          <a:p>
            <a:r>
              <a:rPr lang="en-US" sz="1800"/>
              <a:t>HTML</a:t>
            </a:r>
          </a:p>
        </p:txBody>
      </p:sp>
      <p:sp>
        <p:nvSpPr>
          <p:cNvPr id="169989" name="Oval 5"/>
          <p:cNvSpPr>
            <a:spLocks noChangeArrowheads="1"/>
          </p:cNvSpPr>
          <p:nvPr/>
        </p:nvSpPr>
        <p:spPr bwMode="auto">
          <a:xfrm>
            <a:off x="1752600" y="2095500"/>
            <a:ext cx="1065213" cy="411163"/>
          </a:xfrm>
          <a:prstGeom prst="ellipse">
            <a:avLst/>
          </a:prstGeom>
          <a:solidFill>
            <a:srgbClr val="C89655"/>
          </a:solidFill>
          <a:ln w="19050" algn="ctr">
            <a:solidFill>
              <a:schemeClr val="tx1"/>
            </a:solidFill>
            <a:round/>
            <a:headEnd/>
            <a:tailEnd/>
          </a:ln>
          <a:effectLst/>
        </p:spPr>
        <p:txBody>
          <a:bodyPr wrap="none" anchor="ctr">
            <a:spAutoFit/>
          </a:bodyPr>
          <a:lstStyle/>
          <a:p>
            <a:r>
              <a:rPr lang="en-US" sz="1400"/>
              <a:t>xf:model</a:t>
            </a:r>
          </a:p>
        </p:txBody>
      </p:sp>
      <p:sp>
        <p:nvSpPr>
          <p:cNvPr id="169990" name="Oval 6"/>
          <p:cNvSpPr>
            <a:spLocks noChangeArrowheads="1"/>
          </p:cNvSpPr>
          <p:nvPr/>
        </p:nvSpPr>
        <p:spPr bwMode="auto">
          <a:xfrm>
            <a:off x="1600200" y="2781300"/>
            <a:ext cx="901700" cy="411163"/>
          </a:xfrm>
          <a:prstGeom prst="ellipse">
            <a:avLst/>
          </a:prstGeom>
          <a:solidFill>
            <a:srgbClr val="C89655"/>
          </a:solidFill>
          <a:ln w="19050" algn="ctr">
            <a:solidFill>
              <a:schemeClr val="tx1"/>
            </a:solidFill>
            <a:round/>
            <a:headEnd/>
            <a:tailEnd/>
          </a:ln>
          <a:effectLst/>
        </p:spPr>
        <p:txBody>
          <a:bodyPr wrap="none" anchor="ctr">
            <a:spAutoFit/>
          </a:bodyPr>
          <a:lstStyle/>
          <a:p>
            <a:r>
              <a:rPr lang="en-US" sz="1400"/>
              <a:t>Person</a:t>
            </a:r>
          </a:p>
        </p:txBody>
      </p:sp>
      <p:sp>
        <p:nvSpPr>
          <p:cNvPr id="169991" name="Oval 7"/>
          <p:cNvSpPr>
            <a:spLocks noChangeArrowheads="1"/>
          </p:cNvSpPr>
          <p:nvPr/>
        </p:nvSpPr>
        <p:spPr bwMode="auto">
          <a:xfrm>
            <a:off x="1752600" y="3467100"/>
            <a:ext cx="765175" cy="411163"/>
          </a:xfrm>
          <a:prstGeom prst="ellipse">
            <a:avLst/>
          </a:prstGeom>
          <a:solidFill>
            <a:srgbClr val="C89655"/>
          </a:solidFill>
          <a:ln w="19050" algn="ctr">
            <a:solidFill>
              <a:schemeClr val="tx1"/>
            </a:solidFill>
            <a:round/>
            <a:headEnd/>
            <a:tailEnd/>
          </a:ln>
          <a:effectLst/>
        </p:spPr>
        <p:txBody>
          <a:bodyPr wrap="none" anchor="ctr">
            <a:spAutoFit/>
          </a:bodyPr>
          <a:lstStyle/>
          <a:p>
            <a:r>
              <a:rPr lang="en-US" sz="1400"/>
              <a:t>Name</a:t>
            </a:r>
          </a:p>
        </p:txBody>
      </p:sp>
      <p:cxnSp>
        <p:nvCxnSpPr>
          <p:cNvPr id="169992" name="AutoShape 8"/>
          <p:cNvCxnSpPr>
            <a:cxnSpLocks noChangeShapeType="1"/>
            <a:stCxn id="169988" idx="3"/>
            <a:endCxn id="169999" idx="7"/>
          </p:cNvCxnSpPr>
          <p:nvPr/>
        </p:nvCxnSpPr>
        <p:spPr bwMode="auto">
          <a:xfrm flipH="1" flipV="1">
            <a:off x="3784600" y="1841500"/>
            <a:ext cx="771525" cy="4763"/>
          </a:xfrm>
          <a:prstGeom prst="straightConnector1">
            <a:avLst/>
          </a:prstGeom>
          <a:noFill/>
          <a:ln w="28575">
            <a:solidFill>
              <a:schemeClr val="tx1"/>
            </a:solidFill>
            <a:round/>
            <a:headEnd/>
            <a:tailEnd/>
          </a:ln>
          <a:effectLst/>
        </p:spPr>
      </p:cxnSp>
      <p:cxnSp>
        <p:nvCxnSpPr>
          <p:cNvPr id="169993" name="AutoShape 9"/>
          <p:cNvCxnSpPr>
            <a:cxnSpLocks noChangeShapeType="1"/>
            <a:stCxn id="169989" idx="4"/>
            <a:endCxn id="169990" idx="0"/>
          </p:cNvCxnSpPr>
          <p:nvPr/>
        </p:nvCxnSpPr>
        <p:spPr bwMode="auto">
          <a:xfrm flipH="1">
            <a:off x="2051050" y="2516188"/>
            <a:ext cx="234950" cy="255587"/>
          </a:xfrm>
          <a:prstGeom prst="straightConnector1">
            <a:avLst/>
          </a:prstGeom>
          <a:noFill/>
          <a:ln w="19050">
            <a:solidFill>
              <a:schemeClr val="tx1"/>
            </a:solidFill>
            <a:round/>
            <a:headEnd/>
            <a:tailEnd/>
          </a:ln>
          <a:effectLst/>
        </p:spPr>
      </p:cxnSp>
      <p:sp>
        <p:nvSpPr>
          <p:cNvPr id="169994" name="Oval 10"/>
          <p:cNvSpPr>
            <a:spLocks noChangeArrowheads="1"/>
          </p:cNvSpPr>
          <p:nvPr/>
        </p:nvSpPr>
        <p:spPr bwMode="auto">
          <a:xfrm>
            <a:off x="1335088" y="4457700"/>
            <a:ext cx="595312" cy="411163"/>
          </a:xfrm>
          <a:prstGeom prst="ellipse">
            <a:avLst/>
          </a:prstGeom>
          <a:solidFill>
            <a:srgbClr val="66FF66"/>
          </a:solidFill>
          <a:ln w="19050" algn="ctr">
            <a:solidFill>
              <a:schemeClr val="tx1"/>
            </a:solidFill>
            <a:round/>
            <a:headEnd/>
            <a:tailEnd/>
          </a:ln>
          <a:effectLst/>
        </p:spPr>
        <p:txBody>
          <a:bodyPr wrap="none" anchor="ctr">
            <a:spAutoFit/>
          </a:bodyPr>
          <a:lstStyle/>
          <a:p>
            <a:r>
              <a:rPr lang="en-US" sz="1400"/>
              <a:t>first</a:t>
            </a:r>
          </a:p>
        </p:txBody>
      </p:sp>
      <p:sp>
        <p:nvSpPr>
          <p:cNvPr id="169995" name="Oval 11"/>
          <p:cNvSpPr>
            <a:spLocks noChangeArrowheads="1"/>
          </p:cNvSpPr>
          <p:nvPr/>
        </p:nvSpPr>
        <p:spPr bwMode="auto">
          <a:xfrm>
            <a:off x="2416175" y="4457700"/>
            <a:ext cx="560388" cy="411163"/>
          </a:xfrm>
          <a:prstGeom prst="ellipse">
            <a:avLst/>
          </a:prstGeom>
          <a:solidFill>
            <a:srgbClr val="66FF66"/>
          </a:solidFill>
          <a:ln w="19050" algn="ctr">
            <a:solidFill>
              <a:schemeClr val="tx1"/>
            </a:solidFill>
            <a:round/>
            <a:headEnd/>
            <a:tailEnd/>
          </a:ln>
          <a:effectLst/>
        </p:spPr>
        <p:txBody>
          <a:bodyPr wrap="none" anchor="ctr">
            <a:spAutoFit/>
          </a:bodyPr>
          <a:lstStyle/>
          <a:p>
            <a:r>
              <a:rPr lang="en-US" sz="1400"/>
              <a:t>last</a:t>
            </a:r>
          </a:p>
        </p:txBody>
      </p:sp>
      <p:cxnSp>
        <p:nvCxnSpPr>
          <p:cNvPr id="169996" name="AutoShape 12"/>
          <p:cNvCxnSpPr>
            <a:cxnSpLocks noChangeShapeType="1"/>
            <a:stCxn id="169990" idx="4"/>
            <a:endCxn id="169991" idx="0"/>
          </p:cNvCxnSpPr>
          <p:nvPr/>
        </p:nvCxnSpPr>
        <p:spPr bwMode="auto">
          <a:xfrm>
            <a:off x="2051050" y="3201988"/>
            <a:ext cx="84138" cy="255587"/>
          </a:xfrm>
          <a:prstGeom prst="straightConnector1">
            <a:avLst/>
          </a:prstGeom>
          <a:noFill/>
          <a:ln w="19050">
            <a:solidFill>
              <a:schemeClr val="tx1"/>
            </a:solidFill>
            <a:round/>
            <a:headEnd/>
            <a:tailEnd/>
          </a:ln>
          <a:effectLst/>
        </p:spPr>
      </p:cxnSp>
      <p:cxnSp>
        <p:nvCxnSpPr>
          <p:cNvPr id="169997" name="AutoShape 13"/>
          <p:cNvCxnSpPr>
            <a:cxnSpLocks noChangeShapeType="1"/>
            <a:stCxn id="169991" idx="4"/>
            <a:endCxn id="169994" idx="0"/>
          </p:cNvCxnSpPr>
          <p:nvPr/>
        </p:nvCxnSpPr>
        <p:spPr bwMode="auto">
          <a:xfrm flipH="1">
            <a:off x="1633538" y="3887788"/>
            <a:ext cx="501650" cy="560387"/>
          </a:xfrm>
          <a:prstGeom prst="straightConnector1">
            <a:avLst/>
          </a:prstGeom>
          <a:noFill/>
          <a:ln w="19050">
            <a:solidFill>
              <a:schemeClr val="tx1"/>
            </a:solidFill>
            <a:round/>
            <a:headEnd/>
            <a:tailEnd/>
          </a:ln>
          <a:effectLst/>
        </p:spPr>
      </p:cxnSp>
      <p:cxnSp>
        <p:nvCxnSpPr>
          <p:cNvPr id="169998" name="AutoShape 14"/>
          <p:cNvCxnSpPr>
            <a:cxnSpLocks noChangeShapeType="1"/>
            <a:stCxn id="169991" idx="4"/>
            <a:endCxn id="169995" idx="0"/>
          </p:cNvCxnSpPr>
          <p:nvPr/>
        </p:nvCxnSpPr>
        <p:spPr bwMode="auto">
          <a:xfrm>
            <a:off x="2135188" y="3887788"/>
            <a:ext cx="561975" cy="560387"/>
          </a:xfrm>
          <a:prstGeom prst="straightConnector1">
            <a:avLst/>
          </a:prstGeom>
          <a:noFill/>
          <a:ln w="19050">
            <a:solidFill>
              <a:schemeClr val="tx1"/>
            </a:solidFill>
            <a:round/>
            <a:headEnd/>
            <a:tailEnd/>
          </a:ln>
          <a:effectLst/>
        </p:spPr>
      </p:cxnSp>
      <p:sp>
        <p:nvSpPr>
          <p:cNvPr id="169999" name="Oval 15"/>
          <p:cNvSpPr>
            <a:spLocks noChangeArrowheads="1"/>
          </p:cNvSpPr>
          <p:nvPr/>
        </p:nvSpPr>
        <p:spPr bwMode="auto">
          <a:xfrm>
            <a:off x="3200400" y="1790700"/>
            <a:ext cx="684213" cy="411163"/>
          </a:xfrm>
          <a:prstGeom prst="ellipse">
            <a:avLst/>
          </a:prstGeom>
          <a:solidFill>
            <a:srgbClr val="C89655"/>
          </a:solidFill>
          <a:ln w="19050" algn="ctr">
            <a:solidFill>
              <a:schemeClr val="tx1"/>
            </a:solidFill>
            <a:round/>
            <a:headEnd/>
            <a:tailEnd/>
          </a:ln>
          <a:effectLst/>
        </p:spPr>
        <p:txBody>
          <a:bodyPr wrap="none" anchor="ctr">
            <a:spAutoFit/>
          </a:bodyPr>
          <a:lstStyle/>
          <a:p>
            <a:r>
              <a:rPr lang="en-US" sz="1400"/>
              <a:t>head</a:t>
            </a:r>
          </a:p>
        </p:txBody>
      </p:sp>
      <p:cxnSp>
        <p:nvCxnSpPr>
          <p:cNvPr id="170000" name="AutoShape 16"/>
          <p:cNvCxnSpPr>
            <a:cxnSpLocks noChangeShapeType="1"/>
            <a:stCxn id="169999" idx="2"/>
            <a:endCxn id="169989" idx="7"/>
          </p:cNvCxnSpPr>
          <p:nvPr/>
        </p:nvCxnSpPr>
        <p:spPr bwMode="auto">
          <a:xfrm flipH="1">
            <a:off x="2662238" y="1997075"/>
            <a:ext cx="528637" cy="149225"/>
          </a:xfrm>
          <a:prstGeom prst="straightConnector1">
            <a:avLst/>
          </a:prstGeom>
          <a:noFill/>
          <a:ln w="28575">
            <a:solidFill>
              <a:schemeClr val="tx1"/>
            </a:solidFill>
            <a:round/>
            <a:headEnd/>
            <a:tailEnd/>
          </a:ln>
          <a:effectLst/>
        </p:spPr>
      </p:cxnSp>
      <p:sp>
        <p:nvSpPr>
          <p:cNvPr id="170001" name="Oval 17"/>
          <p:cNvSpPr>
            <a:spLocks noChangeArrowheads="1"/>
          </p:cNvSpPr>
          <p:nvPr/>
        </p:nvSpPr>
        <p:spPr bwMode="auto">
          <a:xfrm>
            <a:off x="5715000" y="2019300"/>
            <a:ext cx="695325" cy="411163"/>
          </a:xfrm>
          <a:prstGeom prst="ellipse">
            <a:avLst/>
          </a:prstGeom>
          <a:solidFill>
            <a:srgbClr val="C89655"/>
          </a:solidFill>
          <a:ln w="19050" algn="ctr">
            <a:solidFill>
              <a:schemeClr val="tx1"/>
            </a:solidFill>
            <a:round/>
            <a:headEnd/>
            <a:tailEnd/>
          </a:ln>
          <a:effectLst/>
        </p:spPr>
        <p:txBody>
          <a:bodyPr wrap="none" anchor="ctr">
            <a:spAutoFit/>
          </a:bodyPr>
          <a:lstStyle/>
          <a:p>
            <a:r>
              <a:rPr lang="en-US" sz="1400"/>
              <a:t>body</a:t>
            </a:r>
          </a:p>
        </p:txBody>
      </p:sp>
      <p:sp>
        <p:nvSpPr>
          <p:cNvPr id="170002" name="Oval 18"/>
          <p:cNvSpPr>
            <a:spLocks noChangeArrowheads="1"/>
          </p:cNvSpPr>
          <p:nvPr/>
        </p:nvSpPr>
        <p:spPr bwMode="auto">
          <a:xfrm>
            <a:off x="6019800" y="2781300"/>
            <a:ext cx="663575" cy="411163"/>
          </a:xfrm>
          <a:prstGeom prst="ellipse">
            <a:avLst/>
          </a:prstGeom>
          <a:solidFill>
            <a:srgbClr val="C89655"/>
          </a:solidFill>
          <a:ln w="19050" algn="ctr">
            <a:solidFill>
              <a:schemeClr val="tx1"/>
            </a:solidFill>
            <a:round/>
            <a:headEnd/>
            <a:tailEnd/>
          </a:ln>
          <a:effectLst/>
        </p:spPr>
        <p:txBody>
          <a:bodyPr wrap="none" anchor="ctr">
            <a:spAutoFit/>
          </a:bodyPr>
          <a:lstStyle/>
          <a:p>
            <a:r>
              <a:rPr lang="en-US" sz="1400"/>
              <a:t>form</a:t>
            </a:r>
          </a:p>
        </p:txBody>
      </p:sp>
      <p:sp>
        <p:nvSpPr>
          <p:cNvPr id="170003" name="Oval 19"/>
          <p:cNvSpPr>
            <a:spLocks noChangeArrowheads="1"/>
          </p:cNvSpPr>
          <p:nvPr/>
        </p:nvSpPr>
        <p:spPr bwMode="auto">
          <a:xfrm>
            <a:off x="5867400" y="3543300"/>
            <a:ext cx="928688" cy="411163"/>
          </a:xfrm>
          <a:prstGeom prst="ellipse">
            <a:avLst/>
          </a:prstGeom>
          <a:solidFill>
            <a:srgbClr val="C89655"/>
          </a:solidFill>
          <a:ln w="19050" algn="ctr">
            <a:solidFill>
              <a:schemeClr val="tx1"/>
            </a:solidFill>
            <a:round/>
            <a:headEnd/>
            <a:tailEnd/>
          </a:ln>
          <a:effectLst/>
        </p:spPr>
        <p:txBody>
          <a:bodyPr wrap="none" anchor="ctr">
            <a:spAutoFit/>
          </a:bodyPr>
          <a:lstStyle/>
          <a:p>
            <a:r>
              <a:rPr lang="en-US" sz="1400"/>
              <a:t>fieldset</a:t>
            </a:r>
          </a:p>
        </p:txBody>
      </p:sp>
      <p:cxnSp>
        <p:nvCxnSpPr>
          <p:cNvPr id="170004" name="AutoShape 20"/>
          <p:cNvCxnSpPr>
            <a:cxnSpLocks noChangeShapeType="1"/>
            <a:stCxn id="170001" idx="4"/>
            <a:endCxn id="170002" idx="0"/>
          </p:cNvCxnSpPr>
          <p:nvPr/>
        </p:nvCxnSpPr>
        <p:spPr bwMode="auto">
          <a:xfrm>
            <a:off x="6062663" y="2439988"/>
            <a:ext cx="288925" cy="331787"/>
          </a:xfrm>
          <a:prstGeom prst="straightConnector1">
            <a:avLst/>
          </a:prstGeom>
          <a:noFill/>
          <a:ln w="19050">
            <a:solidFill>
              <a:schemeClr val="tx1"/>
            </a:solidFill>
            <a:round/>
            <a:headEnd/>
            <a:tailEnd/>
          </a:ln>
          <a:effectLst/>
        </p:spPr>
      </p:cxnSp>
      <p:sp>
        <p:nvSpPr>
          <p:cNvPr id="170005" name="Oval 21"/>
          <p:cNvSpPr>
            <a:spLocks noChangeArrowheads="1"/>
          </p:cNvSpPr>
          <p:nvPr/>
        </p:nvSpPr>
        <p:spPr bwMode="auto">
          <a:xfrm>
            <a:off x="4953000" y="3924300"/>
            <a:ext cx="674688" cy="411163"/>
          </a:xfrm>
          <a:prstGeom prst="ellipse">
            <a:avLst/>
          </a:prstGeom>
          <a:solidFill>
            <a:srgbClr val="66FF66"/>
          </a:solidFill>
          <a:ln w="19050" algn="ctr">
            <a:solidFill>
              <a:schemeClr val="tx1"/>
            </a:solidFill>
            <a:round/>
            <a:headEnd/>
            <a:tailEnd/>
          </a:ln>
          <a:effectLst/>
        </p:spPr>
        <p:txBody>
          <a:bodyPr wrap="none" anchor="ctr">
            <a:spAutoFit/>
          </a:bodyPr>
          <a:lstStyle/>
          <a:p>
            <a:r>
              <a:rPr lang="en-US" sz="1400"/>
              <a:t>label</a:t>
            </a:r>
          </a:p>
        </p:txBody>
      </p:sp>
      <p:sp>
        <p:nvSpPr>
          <p:cNvPr id="170006" name="Oval 22"/>
          <p:cNvSpPr>
            <a:spLocks noChangeArrowheads="1"/>
          </p:cNvSpPr>
          <p:nvPr/>
        </p:nvSpPr>
        <p:spPr bwMode="auto">
          <a:xfrm>
            <a:off x="5105400" y="4457700"/>
            <a:ext cx="708025" cy="411163"/>
          </a:xfrm>
          <a:prstGeom prst="ellipse">
            <a:avLst/>
          </a:prstGeom>
          <a:solidFill>
            <a:srgbClr val="66FF66"/>
          </a:solidFill>
          <a:ln w="19050" algn="ctr">
            <a:solidFill>
              <a:schemeClr val="tx1"/>
            </a:solidFill>
            <a:round/>
            <a:headEnd/>
            <a:tailEnd/>
          </a:ln>
          <a:effectLst/>
        </p:spPr>
        <p:txBody>
          <a:bodyPr wrap="none" anchor="ctr">
            <a:spAutoFit/>
          </a:bodyPr>
          <a:lstStyle/>
          <a:p>
            <a:r>
              <a:rPr lang="en-US" sz="1400"/>
              <a:t>input</a:t>
            </a:r>
          </a:p>
        </p:txBody>
      </p:sp>
      <p:cxnSp>
        <p:nvCxnSpPr>
          <p:cNvPr id="170007" name="AutoShape 23"/>
          <p:cNvCxnSpPr>
            <a:cxnSpLocks noChangeShapeType="1"/>
            <a:stCxn id="170002" idx="4"/>
            <a:endCxn id="170003" idx="0"/>
          </p:cNvCxnSpPr>
          <p:nvPr/>
        </p:nvCxnSpPr>
        <p:spPr bwMode="auto">
          <a:xfrm flipH="1">
            <a:off x="6332538" y="3201988"/>
            <a:ext cx="19050" cy="331787"/>
          </a:xfrm>
          <a:prstGeom prst="straightConnector1">
            <a:avLst/>
          </a:prstGeom>
          <a:noFill/>
          <a:ln w="19050">
            <a:solidFill>
              <a:schemeClr val="tx1"/>
            </a:solidFill>
            <a:round/>
            <a:headEnd/>
            <a:tailEnd/>
          </a:ln>
          <a:effectLst/>
        </p:spPr>
      </p:cxnSp>
      <p:cxnSp>
        <p:nvCxnSpPr>
          <p:cNvPr id="170008" name="AutoShape 24"/>
          <p:cNvCxnSpPr>
            <a:cxnSpLocks noChangeShapeType="1"/>
            <a:stCxn id="170003" idx="4"/>
            <a:endCxn id="170005" idx="0"/>
          </p:cNvCxnSpPr>
          <p:nvPr/>
        </p:nvCxnSpPr>
        <p:spPr bwMode="auto">
          <a:xfrm flipH="1" flipV="1">
            <a:off x="5291138" y="3914775"/>
            <a:ext cx="1041400" cy="49213"/>
          </a:xfrm>
          <a:prstGeom prst="straightConnector1">
            <a:avLst/>
          </a:prstGeom>
          <a:noFill/>
          <a:ln w="19050">
            <a:solidFill>
              <a:schemeClr val="tx1"/>
            </a:solidFill>
            <a:round/>
            <a:headEnd/>
            <a:tailEnd/>
          </a:ln>
          <a:effectLst/>
        </p:spPr>
      </p:cxnSp>
      <p:cxnSp>
        <p:nvCxnSpPr>
          <p:cNvPr id="170009" name="AutoShape 25"/>
          <p:cNvCxnSpPr>
            <a:cxnSpLocks noChangeShapeType="1"/>
            <a:stCxn id="170003" idx="4"/>
            <a:endCxn id="170006" idx="0"/>
          </p:cNvCxnSpPr>
          <p:nvPr/>
        </p:nvCxnSpPr>
        <p:spPr bwMode="auto">
          <a:xfrm flipH="1">
            <a:off x="5459413" y="3963988"/>
            <a:ext cx="873125" cy="484187"/>
          </a:xfrm>
          <a:prstGeom prst="straightConnector1">
            <a:avLst/>
          </a:prstGeom>
          <a:noFill/>
          <a:ln w="19050">
            <a:solidFill>
              <a:schemeClr val="tx1"/>
            </a:solidFill>
            <a:round/>
            <a:headEnd/>
            <a:tailEnd/>
          </a:ln>
          <a:effectLst/>
        </p:spPr>
      </p:cxnSp>
      <p:cxnSp>
        <p:nvCxnSpPr>
          <p:cNvPr id="170010" name="AutoShape 26"/>
          <p:cNvCxnSpPr>
            <a:cxnSpLocks noChangeShapeType="1"/>
            <a:stCxn id="169988" idx="5"/>
            <a:endCxn id="170001" idx="1"/>
          </p:cNvCxnSpPr>
          <p:nvPr/>
        </p:nvCxnSpPr>
        <p:spPr bwMode="auto">
          <a:xfrm>
            <a:off x="5219700" y="1846263"/>
            <a:ext cx="596900" cy="223837"/>
          </a:xfrm>
          <a:prstGeom prst="straightConnector1">
            <a:avLst/>
          </a:prstGeom>
          <a:noFill/>
          <a:ln w="28575">
            <a:solidFill>
              <a:schemeClr val="tx1"/>
            </a:solidFill>
            <a:round/>
            <a:headEnd/>
            <a:tailEnd/>
          </a:ln>
          <a:effectLst/>
        </p:spPr>
      </p:cxnSp>
      <p:sp>
        <p:nvSpPr>
          <p:cNvPr id="170011" name="Oval 27"/>
          <p:cNvSpPr>
            <a:spLocks noChangeArrowheads="1"/>
          </p:cNvSpPr>
          <p:nvPr/>
        </p:nvSpPr>
        <p:spPr bwMode="auto">
          <a:xfrm>
            <a:off x="5943600" y="4305300"/>
            <a:ext cx="674688" cy="411163"/>
          </a:xfrm>
          <a:prstGeom prst="ellipse">
            <a:avLst/>
          </a:prstGeom>
          <a:solidFill>
            <a:srgbClr val="66FF66"/>
          </a:solidFill>
          <a:ln w="19050" algn="ctr">
            <a:solidFill>
              <a:schemeClr val="tx1"/>
            </a:solidFill>
            <a:round/>
            <a:headEnd/>
            <a:tailEnd/>
          </a:ln>
          <a:effectLst/>
        </p:spPr>
        <p:txBody>
          <a:bodyPr wrap="none" anchor="ctr">
            <a:spAutoFit/>
          </a:bodyPr>
          <a:lstStyle/>
          <a:p>
            <a:r>
              <a:rPr lang="en-US" sz="1400"/>
              <a:t>label</a:t>
            </a:r>
          </a:p>
        </p:txBody>
      </p:sp>
      <p:sp>
        <p:nvSpPr>
          <p:cNvPr id="170012" name="Oval 28"/>
          <p:cNvSpPr>
            <a:spLocks noChangeArrowheads="1"/>
          </p:cNvSpPr>
          <p:nvPr/>
        </p:nvSpPr>
        <p:spPr bwMode="auto">
          <a:xfrm>
            <a:off x="6629400" y="4686300"/>
            <a:ext cx="708025" cy="411163"/>
          </a:xfrm>
          <a:prstGeom prst="ellipse">
            <a:avLst/>
          </a:prstGeom>
          <a:solidFill>
            <a:srgbClr val="66FF66"/>
          </a:solidFill>
          <a:ln w="19050" algn="ctr">
            <a:solidFill>
              <a:schemeClr val="tx1"/>
            </a:solidFill>
            <a:round/>
            <a:headEnd/>
            <a:tailEnd/>
          </a:ln>
          <a:effectLst/>
        </p:spPr>
        <p:txBody>
          <a:bodyPr wrap="none" anchor="ctr">
            <a:spAutoFit/>
          </a:bodyPr>
          <a:lstStyle/>
          <a:p>
            <a:r>
              <a:rPr lang="en-US" sz="1400"/>
              <a:t>input</a:t>
            </a:r>
          </a:p>
        </p:txBody>
      </p:sp>
      <p:cxnSp>
        <p:nvCxnSpPr>
          <p:cNvPr id="170013" name="AutoShape 29"/>
          <p:cNvCxnSpPr>
            <a:cxnSpLocks noChangeShapeType="1"/>
            <a:stCxn id="170003" idx="4"/>
            <a:endCxn id="170011" idx="0"/>
          </p:cNvCxnSpPr>
          <p:nvPr/>
        </p:nvCxnSpPr>
        <p:spPr bwMode="auto">
          <a:xfrm flipH="1">
            <a:off x="6281738" y="3963988"/>
            <a:ext cx="50800" cy="331787"/>
          </a:xfrm>
          <a:prstGeom prst="straightConnector1">
            <a:avLst/>
          </a:prstGeom>
          <a:noFill/>
          <a:ln w="19050">
            <a:solidFill>
              <a:schemeClr val="tx1"/>
            </a:solidFill>
            <a:round/>
            <a:headEnd/>
            <a:tailEnd/>
          </a:ln>
          <a:effectLst/>
        </p:spPr>
      </p:cxnSp>
      <p:cxnSp>
        <p:nvCxnSpPr>
          <p:cNvPr id="170014" name="AutoShape 30"/>
          <p:cNvCxnSpPr>
            <a:cxnSpLocks noChangeShapeType="1"/>
            <a:stCxn id="170003" idx="4"/>
            <a:endCxn id="170012" idx="0"/>
          </p:cNvCxnSpPr>
          <p:nvPr/>
        </p:nvCxnSpPr>
        <p:spPr bwMode="auto">
          <a:xfrm>
            <a:off x="6332538" y="3963988"/>
            <a:ext cx="650875" cy="712787"/>
          </a:xfrm>
          <a:prstGeom prst="straightConnector1">
            <a:avLst/>
          </a:prstGeom>
          <a:noFill/>
          <a:ln w="19050">
            <a:solidFill>
              <a:schemeClr val="tx1"/>
            </a:solidFill>
            <a:round/>
            <a:headEnd/>
            <a:tailEnd/>
          </a:ln>
          <a:effectLst/>
        </p:spPr>
      </p:cxnSp>
      <p:cxnSp>
        <p:nvCxnSpPr>
          <p:cNvPr id="170015" name="AutoShape 31"/>
          <p:cNvCxnSpPr>
            <a:cxnSpLocks noChangeShapeType="1"/>
            <a:stCxn id="169994" idx="5"/>
            <a:endCxn id="170006" idx="3"/>
          </p:cNvCxnSpPr>
          <p:nvPr/>
        </p:nvCxnSpPr>
        <p:spPr bwMode="auto">
          <a:xfrm rot="16200000" flipH="1">
            <a:off x="3525044" y="3136107"/>
            <a:ext cx="1587" cy="3365500"/>
          </a:xfrm>
          <a:prstGeom prst="curvedConnector3">
            <a:avLst>
              <a:gd name="adj1" fmla="val 17500000"/>
            </a:avLst>
          </a:prstGeom>
          <a:noFill/>
          <a:ln w="38100">
            <a:solidFill>
              <a:srgbClr val="FF0000"/>
            </a:solidFill>
            <a:round/>
            <a:headEnd type="triangle" w="med" len="med"/>
            <a:tailEnd type="triangle" w="med" len="med"/>
          </a:ln>
          <a:effectLst/>
        </p:spPr>
      </p:cxnSp>
      <p:cxnSp>
        <p:nvCxnSpPr>
          <p:cNvPr id="170016" name="AutoShape 32"/>
          <p:cNvCxnSpPr>
            <a:cxnSpLocks noChangeShapeType="1"/>
            <a:stCxn id="169995" idx="5"/>
            <a:endCxn id="170012" idx="3"/>
          </p:cNvCxnSpPr>
          <p:nvPr/>
        </p:nvCxnSpPr>
        <p:spPr bwMode="auto">
          <a:xfrm rot="16200000" flipH="1">
            <a:off x="4699001" y="3013075"/>
            <a:ext cx="228600" cy="3838575"/>
          </a:xfrm>
          <a:prstGeom prst="curvedConnector3">
            <a:avLst>
              <a:gd name="adj1" fmla="val 221528"/>
            </a:avLst>
          </a:prstGeom>
          <a:noFill/>
          <a:ln w="38100">
            <a:solidFill>
              <a:srgbClr val="FF0000"/>
            </a:solidFill>
            <a:round/>
            <a:headEnd type="triangle" w="med" len="med"/>
            <a:tailEnd type="triangle" w="med" len="med"/>
          </a:ln>
          <a:effectLst/>
        </p:spPr>
      </p:cxnSp>
      <p:sp>
        <p:nvSpPr>
          <p:cNvPr id="170017" name="Text Box 33"/>
          <p:cNvSpPr txBox="1">
            <a:spLocks noChangeArrowheads="1"/>
          </p:cNvSpPr>
          <p:nvPr/>
        </p:nvSpPr>
        <p:spPr bwMode="auto">
          <a:xfrm>
            <a:off x="3581400" y="4686300"/>
            <a:ext cx="798513" cy="366713"/>
          </a:xfrm>
          <a:prstGeom prst="rect">
            <a:avLst/>
          </a:prstGeom>
          <a:noFill/>
          <a:ln w="19050">
            <a:noFill/>
            <a:miter lim="800000"/>
            <a:headEnd/>
            <a:tailEnd/>
          </a:ln>
          <a:effectLst/>
        </p:spPr>
        <p:txBody>
          <a:bodyPr wrap="none">
            <a:spAutoFit/>
          </a:bodyPr>
          <a:lstStyle/>
          <a:p>
            <a:pPr algn="l"/>
            <a:r>
              <a:rPr lang="en-US" sz="1800"/>
              <a:t>&lt;bind&gt;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
          <p:cNvSpPr>
            <a:spLocks noGrp="1"/>
          </p:cNvSpPr>
          <p:nvPr>
            <p:ph type="dt" sz="half" idx="10"/>
          </p:nvPr>
        </p:nvSpPr>
        <p:spPr/>
        <p:txBody>
          <a:bodyPr/>
          <a:lstStyle/>
          <a:p>
            <a:r>
              <a:rPr lang="en-US"/>
              <a:t> </a:t>
            </a:r>
          </a:p>
        </p:txBody>
      </p:sp>
      <p:sp>
        <p:nvSpPr>
          <p:cNvPr id="33" name="Footer Placeholder 4"/>
          <p:cNvSpPr>
            <a:spLocks noGrp="1"/>
          </p:cNvSpPr>
          <p:nvPr>
            <p:ph type="ftr" sz="quarter" idx="11"/>
          </p:nvPr>
        </p:nvSpPr>
        <p:spPr/>
        <p:txBody>
          <a:bodyPr/>
          <a:lstStyle/>
          <a:p>
            <a:r>
              <a:rPr lang="en-US"/>
              <a:t>Copyright 2008 Dan McCreary &amp; Associates</a:t>
            </a:r>
          </a:p>
        </p:txBody>
      </p:sp>
      <p:sp>
        <p:nvSpPr>
          <p:cNvPr id="34" name="Slide Number Placeholder 5"/>
          <p:cNvSpPr>
            <a:spLocks noGrp="1"/>
          </p:cNvSpPr>
          <p:nvPr>
            <p:ph type="sldNum" sz="quarter" idx="4294967295"/>
          </p:nvPr>
        </p:nvSpPr>
        <p:spPr>
          <a:xfrm>
            <a:off x="6553200" y="6248400"/>
            <a:ext cx="1905000" cy="457200"/>
          </a:xfrm>
          <a:prstGeom prst="rect">
            <a:avLst/>
          </a:prstGeom>
        </p:spPr>
        <p:txBody>
          <a:bodyPr/>
          <a:lstStyle/>
          <a:p>
            <a:pPr algn="r"/>
            <a:fld id="{E3F90EF8-F52C-4B9D-A1F1-ED0F74436B85}" type="slidenum">
              <a:rPr lang="en-US" sz="1200"/>
              <a:pPr algn="r"/>
              <a:t>62</a:t>
            </a:fld>
            <a:endParaRPr lang="en-US" sz="1200" dirty="0"/>
          </a:p>
        </p:txBody>
      </p:sp>
      <p:cxnSp>
        <p:nvCxnSpPr>
          <p:cNvPr id="171010" name="AutoShape 2"/>
          <p:cNvCxnSpPr>
            <a:cxnSpLocks noChangeShapeType="1"/>
            <a:stCxn id="171015" idx="4"/>
            <a:endCxn id="171039" idx="0"/>
          </p:cNvCxnSpPr>
          <p:nvPr/>
        </p:nvCxnSpPr>
        <p:spPr bwMode="auto">
          <a:xfrm flipH="1">
            <a:off x="1830388" y="2935288"/>
            <a:ext cx="146050" cy="1093787"/>
          </a:xfrm>
          <a:prstGeom prst="straightConnector1">
            <a:avLst/>
          </a:prstGeom>
          <a:noFill/>
          <a:ln w="19050">
            <a:solidFill>
              <a:schemeClr val="tx1"/>
            </a:solidFill>
            <a:round/>
            <a:headEnd/>
            <a:tailEnd/>
          </a:ln>
          <a:effectLst/>
        </p:spPr>
      </p:cxnSp>
      <p:sp>
        <p:nvSpPr>
          <p:cNvPr id="171011" name="Rectangle 3"/>
          <p:cNvSpPr>
            <a:spLocks noGrp="1" noChangeArrowheads="1"/>
          </p:cNvSpPr>
          <p:nvPr>
            <p:ph type="title"/>
          </p:nvPr>
        </p:nvSpPr>
        <p:spPr/>
        <p:txBody>
          <a:bodyPr/>
          <a:lstStyle/>
          <a:p>
            <a:r>
              <a:rPr lang="en-US"/>
              <a:t>Just “Do The Right Thing”</a:t>
            </a:r>
          </a:p>
        </p:txBody>
      </p:sp>
      <p:sp>
        <p:nvSpPr>
          <p:cNvPr id="171012" name="Rectangle 4"/>
          <p:cNvSpPr>
            <a:spLocks noGrp="1" noChangeArrowheads="1"/>
          </p:cNvSpPr>
          <p:nvPr>
            <p:ph type="body" idx="1"/>
          </p:nvPr>
        </p:nvSpPr>
        <p:spPr>
          <a:xfrm>
            <a:off x="685800" y="5257800"/>
            <a:ext cx="7772400" cy="774700"/>
          </a:xfrm>
        </p:spPr>
        <p:txBody>
          <a:bodyPr/>
          <a:lstStyle/>
          <a:p>
            <a:pPr>
              <a:lnSpc>
                <a:spcPct val="80000"/>
              </a:lnSpc>
            </a:pPr>
            <a:r>
              <a:rPr lang="en-US" sz="1800"/>
              <a:t>Data types from the model just do the right thing</a:t>
            </a:r>
          </a:p>
          <a:p>
            <a:pPr>
              <a:lnSpc>
                <a:spcPct val="80000"/>
              </a:lnSpc>
            </a:pPr>
            <a:r>
              <a:rPr lang="en-US" sz="1800"/>
              <a:t>Boolean variables become checkboxes</a:t>
            </a:r>
          </a:p>
          <a:p>
            <a:pPr>
              <a:lnSpc>
                <a:spcPct val="80000"/>
              </a:lnSpc>
            </a:pPr>
            <a:r>
              <a:rPr lang="en-US" sz="1800"/>
              <a:t>Dates have date selectors</a:t>
            </a:r>
          </a:p>
        </p:txBody>
      </p:sp>
      <p:sp>
        <p:nvSpPr>
          <p:cNvPr id="171013" name="Oval 5"/>
          <p:cNvSpPr>
            <a:spLocks noChangeArrowheads="1"/>
          </p:cNvSpPr>
          <p:nvPr/>
        </p:nvSpPr>
        <p:spPr bwMode="auto">
          <a:xfrm>
            <a:off x="4229100" y="1257300"/>
            <a:ext cx="936625" cy="500063"/>
          </a:xfrm>
          <a:prstGeom prst="ellipse">
            <a:avLst/>
          </a:prstGeom>
          <a:solidFill>
            <a:srgbClr val="FFCCCC"/>
          </a:solidFill>
          <a:ln w="19050">
            <a:solidFill>
              <a:schemeClr val="tx1"/>
            </a:solidFill>
            <a:round/>
            <a:headEnd/>
            <a:tailEnd/>
          </a:ln>
          <a:effectLst/>
        </p:spPr>
        <p:txBody>
          <a:bodyPr wrap="none" anchor="ctr">
            <a:spAutoFit/>
          </a:bodyPr>
          <a:lstStyle/>
          <a:p>
            <a:r>
              <a:rPr lang="en-US" sz="1800"/>
              <a:t>HTML</a:t>
            </a:r>
          </a:p>
        </p:txBody>
      </p:sp>
      <p:sp>
        <p:nvSpPr>
          <p:cNvPr id="171014" name="Oval 6"/>
          <p:cNvSpPr>
            <a:spLocks noChangeArrowheads="1"/>
          </p:cNvSpPr>
          <p:nvPr/>
        </p:nvSpPr>
        <p:spPr bwMode="auto">
          <a:xfrm>
            <a:off x="1828800" y="1943100"/>
            <a:ext cx="1065213" cy="411163"/>
          </a:xfrm>
          <a:prstGeom prst="ellipse">
            <a:avLst/>
          </a:prstGeom>
          <a:solidFill>
            <a:srgbClr val="C89655"/>
          </a:solidFill>
          <a:ln w="19050" algn="ctr">
            <a:solidFill>
              <a:schemeClr val="tx1"/>
            </a:solidFill>
            <a:round/>
            <a:headEnd/>
            <a:tailEnd/>
          </a:ln>
          <a:effectLst/>
        </p:spPr>
        <p:txBody>
          <a:bodyPr wrap="none" anchor="ctr">
            <a:spAutoFit/>
          </a:bodyPr>
          <a:lstStyle/>
          <a:p>
            <a:r>
              <a:rPr lang="en-US" sz="1400"/>
              <a:t>xf:model</a:t>
            </a:r>
          </a:p>
        </p:txBody>
      </p:sp>
      <p:sp>
        <p:nvSpPr>
          <p:cNvPr id="171015" name="Oval 7"/>
          <p:cNvSpPr>
            <a:spLocks noChangeArrowheads="1"/>
          </p:cNvSpPr>
          <p:nvPr/>
        </p:nvSpPr>
        <p:spPr bwMode="auto">
          <a:xfrm>
            <a:off x="1525588" y="2514600"/>
            <a:ext cx="901700" cy="411163"/>
          </a:xfrm>
          <a:prstGeom prst="ellipse">
            <a:avLst/>
          </a:prstGeom>
          <a:solidFill>
            <a:srgbClr val="C89655"/>
          </a:solidFill>
          <a:ln w="19050" algn="ctr">
            <a:solidFill>
              <a:schemeClr val="tx1"/>
            </a:solidFill>
            <a:round/>
            <a:headEnd/>
            <a:tailEnd/>
          </a:ln>
          <a:effectLst/>
        </p:spPr>
        <p:txBody>
          <a:bodyPr wrap="none" anchor="ctr">
            <a:spAutoFit/>
          </a:bodyPr>
          <a:lstStyle/>
          <a:p>
            <a:r>
              <a:rPr lang="en-US" sz="1400"/>
              <a:t>Person</a:t>
            </a:r>
          </a:p>
        </p:txBody>
      </p:sp>
      <p:cxnSp>
        <p:nvCxnSpPr>
          <p:cNvPr id="171016" name="AutoShape 8"/>
          <p:cNvCxnSpPr>
            <a:cxnSpLocks noChangeShapeType="1"/>
            <a:stCxn id="171013" idx="3"/>
            <a:endCxn id="171020" idx="7"/>
          </p:cNvCxnSpPr>
          <p:nvPr/>
        </p:nvCxnSpPr>
        <p:spPr bwMode="auto">
          <a:xfrm flipH="1" flipV="1">
            <a:off x="3708400" y="1574800"/>
            <a:ext cx="657225" cy="119063"/>
          </a:xfrm>
          <a:prstGeom prst="straightConnector1">
            <a:avLst/>
          </a:prstGeom>
          <a:noFill/>
          <a:ln w="28575">
            <a:solidFill>
              <a:schemeClr val="tx1"/>
            </a:solidFill>
            <a:round/>
            <a:headEnd/>
            <a:tailEnd/>
          </a:ln>
          <a:effectLst/>
        </p:spPr>
      </p:cxnSp>
      <p:cxnSp>
        <p:nvCxnSpPr>
          <p:cNvPr id="171017" name="AutoShape 9"/>
          <p:cNvCxnSpPr>
            <a:cxnSpLocks noChangeShapeType="1"/>
            <a:stCxn id="171014" idx="4"/>
            <a:endCxn id="171015" idx="0"/>
          </p:cNvCxnSpPr>
          <p:nvPr/>
        </p:nvCxnSpPr>
        <p:spPr bwMode="auto">
          <a:xfrm flipH="1">
            <a:off x="1976438" y="2363788"/>
            <a:ext cx="385762" cy="141287"/>
          </a:xfrm>
          <a:prstGeom prst="straightConnector1">
            <a:avLst/>
          </a:prstGeom>
          <a:noFill/>
          <a:ln w="19050">
            <a:solidFill>
              <a:schemeClr val="tx1"/>
            </a:solidFill>
            <a:round/>
            <a:headEnd/>
            <a:tailEnd/>
          </a:ln>
          <a:effectLst/>
        </p:spPr>
      </p:cxnSp>
      <p:sp>
        <p:nvSpPr>
          <p:cNvPr id="171018" name="Oval 10"/>
          <p:cNvSpPr>
            <a:spLocks noChangeArrowheads="1"/>
          </p:cNvSpPr>
          <p:nvPr/>
        </p:nvSpPr>
        <p:spPr bwMode="auto">
          <a:xfrm>
            <a:off x="704850" y="3352800"/>
            <a:ext cx="4405313" cy="411163"/>
          </a:xfrm>
          <a:prstGeom prst="ellipse">
            <a:avLst/>
          </a:prstGeom>
          <a:solidFill>
            <a:srgbClr val="66FF66"/>
          </a:solidFill>
          <a:ln w="19050" algn="ctr">
            <a:solidFill>
              <a:schemeClr val="tx1"/>
            </a:solidFill>
            <a:round/>
            <a:headEnd/>
            <a:tailEnd/>
          </a:ln>
          <a:effectLst/>
        </p:spPr>
        <p:txBody>
          <a:bodyPr wrap="none" anchor="ctr">
            <a:spAutoFit/>
          </a:bodyPr>
          <a:lstStyle/>
          <a:p>
            <a:r>
              <a:rPr lang="en-US" sz="1400"/>
              <a:t>PersonCurrentOnTaxes type="xs:boolean"</a:t>
            </a:r>
          </a:p>
        </p:txBody>
      </p:sp>
      <p:cxnSp>
        <p:nvCxnSpPr>
          <p:cNvPr id="171019" name="AutoShape 11"/>
          <p:cNvCxnSpPr>
            <a:cxnSpLocks noChangeShapeType="1"/>
            <a:stCxn id="171015" idx="4"/>
            <a:endCxn id="171018" idx="0"/>
          </p:cNvCxnSpPr>
          <p:nvPr/>
        </p:nvCxnSpPr>
        <p:spPr bwMode="auto">
          <a:xfrm>
            <a:off x="1976438" y="2935288"/>
            <a:ext cx="931862" cy="407987"/>
          </a:xfrm>
          <a:prstGeom prst="straightConnector1">
            <a:avLst/>
          </a:prstGeom>
          <a:noFill/>
          <a:ln w="19050">
            <a:solidFill>
              <a:schemeClr val="tx1"/>
            </a:solidFill>
            <a:round/>
            <a:headEnd/>
            <a:tailEnd/>
          </a:ln>
          <a:effectLst/>
        </p:spPr>
      </p:cxnSp>
      <p:sp>
        <p:nvSpPr>
          <p:cNvPr id="171020" name="Oval 12"/>
          <p:cNvSpPr>
            <a:spLocks noChangeArrowheads="1"/>
          </p:cNvSpPr>
          <p:nvPr/>
        </p:nvSpPr>
        <p:spPr bwMode="auto">
          <a:xfrm>
            <a:off x="3124200" y="1524000"/>
            <a:ext cx="684213" cy="411163"/>
          </a:xfrm>
          <a:prstGeom prst="ellipse">
            <a:avLst/>
          </a:prstGeom>
          <a:solidFill>
            <a:srgbClr val="C89655"/>
          </a:solidFill>
          <a:ln w="19050" algn="ctr">
            <a:solidFill>
              <a:schemeClr val="tx1"/>
            </a:solidFill>
            <a:round/>
            <a:headEnd/>
            <a:tailEnd/>
          </a:ln>
          <a:effectLst/>
        </p:spPr>
        <p:txBody>
          <a:bodyPr wrap="none" anchor="ctr">
            <a:spAutoFit/>
          </a:bodyPr>
          <a:lstStyle/>
          <a:p>
            <a:r>
              <a:rPr lang="en-US" sz="1400"/>
              <a:t>head</a:t>
            </a:r>
          </a:p>
        </p:txBody>
      </p:sp>
      <p:cxnSp>
        <p:nvCxnSpPr>
          <p:cNvPr id="171021" name="AutoShape 13"/>
          <p:cNvCxnSpPr>
            <a:cxnSpLocks noChangeShapeType="1"/>
            <a:stCxn id="171020" idx="2"/>
            <a:endCxn id="171014" idx="7"/>
          </p:cNvCxnSpPr>
          <p:nvPr/>
        </p:nvCxnSpPr>
        <p:spPr bwMode="auto">
          <a:xfrm flipH="1">
            <a:off x="2738438" y="1730375"/>
            <a:ext cx="376237" cy="263525"/>
          </a:xfrm>
          <a:prstGeom prst="straightConnector1">
            <a:avLst/>
          </a:prstGeom>
          <a:noFill/>
          <a:ln w="28575">
            <a:solidFill>
              <a:schemeClr val="tx1"/>
            </a:solidFill>
            <a:round/>
            <a:headEnd/>
            <a:tailEnd/>
          </a:ln>
          <a:effectLst/>
        </p:spPr>
      </p:cxnSp>
      <p:sp>
        <p:nvSpPr>
          <p:cNvPr id="171022" name="Oval 14"/>
          <p:cNvSpPr>
            <a:spLocks noChangeArrowheads="1"/>
          </p:cNvSpPr>
          <p:nvPr/>
        </p:nvSpPr>
        <p:spPr bwMode="auto">
          <a:xfrm>
            <a:off x="5638800" y="1752600"/>
            <a:ext cx="695325" cy="411163"/>
          </a:xfrm>
          <a:prstGeom prst="ellipse">
            <a:avLst/>
          </a:prstGeom>
          <a:solidFill>
            <a:srgbClr val="C89655"/>
          </a:solidFill>
          <a:ln w="19050" algn="ctr">
            <a:solidFill>
              <a:schemeClr val="tx1"/>
            </a:solidFill>
            <a:round/>
            <a:headEnd/>
            <a:tailEnd/>
          </a:ln>
          <a:effectLst/>
        </p:spPr>
        <p:txBody>
          <a:bodyPr wrap="none" anchor="ctr">
            <a:spAutoFit/>
          </a:bodyPr>
          <a:lstStyle/>
          <a:p>
            <a:r>
              <a:rPr lang="en-US" sz="1400"/>
              <a:t>body</a:t>
            </a:r>
          </a:p>
        </p:txBody>
      </p:sp>
      <p:sp>
        <p:nvSpPr>
          <p:cNvPr id="171023" name="Oval 15"/>
          <p:cNvSpPr>
            <a:spLocks noChangeArrowheads="1"/>
          </p:cNvSpPr>
          <p:nvPr/>
        </p:nvSpPr>
        <p:spPr bwMode="auto">
          <a:xfrm>
            <a:off x="5943600" y="2514600"/>
            <a:ext cx="663575" cy="411163"/>
          </a:xfrm>
          <a:prstGeom prst="ellipse">
            <a:avLst/>
          </a:prstGeom>
          <a:solidFill>
            <a:srgbClr val="C89655"/>
          </a:solidFill>
          <a:ln w="19050" algn="ctr">
            <a:solidFill>
              <a:schemeClr val="tx1"/>
            </a:solidFill>
            <a:round/>
            <a:headEnd/>
            <a:tailEnd/>
          </a:ln>
          <a:effectLst/>
        </p:spPr>
        <p:txBody>
          <a:bodyPr wrap="none" anchor="ctr">
            <a:spAutoFit/>
          </a:bodyPr>
          <a:lstStyle/>
          <a:p>
            <a:r>
              <a:rPr lang="en-US" sz="1400"/>
              <a:t>form</a:t>
            </a:r>
          </a:p>
        </p:txBody>
      </p:sp>
      <p:sp>
        <p:nvSpPr>
          <p:cNvPr id="171024" name="Oval 16"/>
          <p:cNvSpPr>
            <a:spLocks noChangeArrowheads="1"/>
          </p:cNvSpPr>
          <p:nvPr/>
        </p:nvSpPr>
        <p:spPr bwMode="auto">
          <a:xfrm>
            <a:off x="5791200" y="3276600"/>
            <a:ext cx="928688" cy="411163"/>
          </a:xfrm>
          <a:prstGeom prst="ellipse">
            <a:avLst/>
          </a:prstGeom>
          <a:solidFill>
            <a:srgbClr val="C89655"/>
          </a:solidFill>
          <a:ln w="19050" algn="ctr">
            <a:solidFill>
              <a:schemeClr val="tx1"/>
            </a:solidFill>
            <a:round/>
            <a:headEnd/>
            <a:tailEnd/>
          </a:ln>
          <a:effectLst/>
        </p:spPr>
        <p:txBody>
          <a:bodyPr wrap="none" anchor="ctr">
            <a:spAutoFit/>
          </a:bodyPr>
          <a:lstStyle/>
          <a:p>
            <a:r>
              <a:rPr lang="en-US" sz="1400"/>
              <a:t>fieldset</a:t>
            </a:r>
          </a:p>
        </p:txBody>
      </p:sp>
      <p:cxnSp>
        <p:nvCxnSpPr>
          <p:cNvPr id="171025" name="AutoShape 17"/>
          <p:cNvCxnSpPr>
            <a:cxnSpLocks noChangeShapeType="1"/>
            <a:stCxn id="171022" idx="4"/>
            <a:endCxn id="171023" idx="0"/>
          </p:cNvCxnSpPr>
          <p:nvPr/>
        </p:nvCxnSpPr>
        <p:spPr bwMode="auto">
          <a:xfrm>
            <a:off x="5986463" y="2173288"/>
            <a:ext cx="288925" cy="331787"/>
          </a:xfrm>
          <a:prstGeom prst="straightConnector1">
            <a:avLst/>
          </a:prstGeom>
          <a:noFill/>
          <a:ln w="19050">
            <a:solidFill>
              <a:schemeClr val="tx1"/>
            </a:solidFill>
            <a:round/>
            <a:headEnd/>
            <a:tailEnd/>
          </a:ln>
          <a:effectLst/>
        </p:spPr>
      </p:cxnSp>
      <p:sp>
        <p:nvSpPr>
          <p:cNvPr id="171026" name="Oval 18"/>
          <p:cNvSpPr>
            <a:spLocks noChangeArrowheads="1"/>
          </p:cNvSpPr>
          <p:nvPr/>
        </p:nvSpPr>
        <p:spPr bwMode="auto">
          <a:xfrm>
            <a:off x="4876800" y="3657600"/>
            <a:ext cx="674688" cy="411163"/>
          </a:xfrm>
          <a:prstGeom prst="ellipse">
            <a:avLst/>
          </a:prstGeom>
          <a:solidFill>
            <a:srgbClr val="66FF66"/>
          </a:solidFill>
          <a:ln w="19050" algn="ctr">
            <a:solidFill>
              <a:schemeClr val="tx1"/>
            </a:solidFill>
            <a:round/>
            <a:headEnd/>
            <a:tailEnd/>
          </a:ln>
          <a:effectLst/>
        </p:spPr>
        <p:txBody>
          <a:bodyPr wrap="none" anchor="ctr">
            <a:spAutoFit/>
          </a:bodyPr>
          <a:lstStyle/>
          <a:p>
            <a:r>
              <a:rPr lang="en-US" sz="1400"/>
              <a:t>label</a:t>
            </a:r>
          </a:p>
        </p:txBody>
      </p:sp>
      <p:sp>
        <p:nvSpPr>
          <p:cNvPr id="171027" name="Oval 19"/>
          <p:cNvSpPr>
            <a:spLocks noChangeArrowheads="1"/>
          </p:cNvSpPr>
          <p:nvPr/>
        </p:nvSpPr>
        <p:spPr bwMode="auto">
          <a:xfrm>
            <a:off x="5029200" y="4191000"/>
            <a:ext cx="708025" cy="411163"/>
          </a:xfrm>
          <a:prstGeom prst="ellipse">
            <a:avLst/>
          </a:prstGeom>
          <a:solidFill>
            <a:srgbClr val="66FF66"/>
          </a:solidFill>
          <a:ln w="19050" algn="ctr">
            <a:solidFill>
              <a:schemeClr val="tx1"/>
            </a:solidFill>
            <a:round/>
            <a:headEnd/>
            <a:tailEnd/>
          </a:ln>
          <a:effectLst/>
        </p:spPr>
        <p:txBody>
          <a:bodyPr wrap="none" anchor="ctr">
            <a:spAutoFit/>
          </a:bodyPr>
          <a:lstStyle/>
          <a:p>
            <a:r>
              <a:rPr lang="en-US" sz="1400"/>
              <a:t>input</a:t>
            </a:r>
          </a:p>
        </p:txBody>
      </p:sp>
      <p:cxnSp>
        <p:nvCxnSpPr>
          <p:cNvPr id="171028" name="AutoShape 20"/>
          <p:cNvCxnSpPr>
            <a:cxnSpLocks noChangeShapeType="1"/>
            <a:stCxn id="171023" idx="4"/>
            <a:endCxn id="171024" idx="0"/>
          </p:cNvCxnSpPr>
          <p:nvPr/>
        </p:nvCxnSpPr>
        <p:spPr bwMode="auto">
          <a:xfrm flipH="1">
            <a:off x="6256338" y="2935288"/>
            <a:ext cx="19050" cy="331787"/>
          </a:xfrm>
          <a:prstGeom prst="straightConnector1">
            <a:avLst/>
          </a:prstGeom>
          <a:noFill/>
          <a:ln w="19050">
            <a:solidFill>
              <a:schemeClr val="tx1"/>
            </a:solidFill>
            <a:round/>
            <a:headEnd/>
            <a:tailEnd/>
          </a:ln>
          <a:effectLst/>
        </p:spPr>
      </p:cxnSp>
      <p:cxnSp>
        <p:nvCxnSpPr>
          <p:cNvPr id="171029" name="AutoShape 21"/>
          <p:cNvCxnSpPr>
            <a:cxnSpLocks noChangeShapeType="1"/>
            <a:stCxn id="171024" idx="4"/>
            <a:endCxn id="171026" idx="0"/>
          </p:cNvCxnSpPr>
          <p:nvPr/>
        </p:nvCxnSpPr>
        <p:spPr bwMode="auto">
          <a:xfrm flipH="1" flipV="1">
            <a:off x="5214938" y="3648075"/>
            <a:ext cx="1041400" cy="49213"/>
          </a:xfrm>
          <a:prstGeom prst="straightConnector1">
            <a:avLst/>
          </a:prstGeom>
          <a:noFill/>
          <a:ln w="19050">
            <a:solidFill>
              <a:schemeClr val="tx1"/>
            </a:solidFill>
            <a:round/>
            <a:headEnd/>
            <a:tailEnd/>
          </a:ln>
          <a:effectLst/>
        </p:spPr>
      </p:cxnSp>
      <p:cxnSp>
        <p:nvCxnSpPr>
          <p:cNvPr id="171030" name="AutoShape 22"/>
          <p:cNvCxnSpPr>
            <a:cxnSpLocks noChangeShapeType="1"/>
            <a:stCxn id="171024" idx="4"/>
            <a:endCxn id="171027" idx="0"/>
          </p:cNvCxnSpPr>
          <p:nvPr/>
        </p:nvCxnSpPr>
        <p:spPr bwMode="auto">
          <a:xfrm flipH="1">
            <a:off x="5383213" y="3697288"/>
            <a:ext cx="873125" cy="484187"/>
          </a:xfrm>
          <a:prstGeom prst="straightConnector1">
            <a:avLst/>
          </a:prstGeom>
          <a:noFill/>
          <a:ln w="19050">
            <a:solidFill>
              <a:schemeClr val="tx1"/>
            </a:solidFill>
            <a:round/>
            <a:headEnd/>
            <a:tailEnd/>
          </a:ln>
          <a:effectLst/>
        </p:spPr>
      </p:cxnSp>
      <p:cxnSp>
        <p:nvCxnSpPr>
          <p:cNvPr id="171031" name="AutoShape 23"/>
          <p:cNvCxnSpPr>
            <a:cxnSpLocks noChangeShapeType="1"/>
            <a:stCxn id="171013" idx="5"/>
            <a:endCxn id="171022" idx="1"/>
          </p:cNvCxnSpPr>
          <p:nvPr/>
        </p:nvCxnSpPr>
        <p:spPr bwMode="auto">
          <a:xfrm>
            <a:off x="5029200" y="1693863"/>
            <a:ext cx="711200" cy="109537"/>
          </a:xfrm>
          <a:prstGeom prst="straightConnector1">
            <a:avLst/>
          </a:prstGeom>
          <a:noFill/>
          <a:ln w="28575">
            <a:solidFill>
              <a:schemeClr val="tx1"/>
            </a:solidFill>
            <a:round/>
            <a:headEnd/>
            <a:tailEnd/>
          </a:ln>
          <a:effectLst/>
        </p:spPr>
      </p:cxnSp>
      <p:sp>
        <p:nvSpPr>
          <p:cNvPr id="171032" name="Oval 24"/>
          <p:cNvSpPr>
            <a:spLocks noChangeArrowheads="1"/>
          </p:cNvSpPr>
          <p:nvPr/>
        </p:nvSpPr>
        <p:spPr bwMode="auto">
          <a:xfrm>
            <a:off x="5867400" y="4038600"/>
            <a:ext cx="674688" cy="411163"/>
          </a:xfrm>
          <a:prstGeom prst="ellipse">
            <a:avLst/>
          </a:prstGeom>
          <a:solidFill>
            <a:srgbClr val="66FF66"/>
          </a:solidFill>
          <a:ln w="19050" algn="ctr">
            <a:solidFill>
              <a:schemeClr val="tx1"/>
            </a:solidFill>
            <a:round/>
            <a:headEnd/>
            <a:tailEnd/>
          </a:ln>
          <a:effectLst/>
        </p:spPr>
        <p:txBody>
          <a:bodyPr wrap="none" anchor="ctr">
            <a:spAutoFit/>
          </a:bodyPr>
          <a:lstStyle/>
          <a:p>
            <a:r>
              <a:rPr lang="en-US" sz="1400"/>
              <a:t>label</a:t>
            </a:r>
          </a:p>
        </p:txBody>
      </p:sp>
      <p:sp>
        <p:nvSpPr>
          <p:cNvPr id="171033" name="Oval 25"/>
          <p:cNvSpPr>
            <a:spLocks noChangeArrowheads="1"/>
          </p:cNvSpPr>
          <p:nvPr/>
        </p:nvSpPr>
        <p:spPr bwMode="auto">
          <a:xfrm>
            <a:off x="6553200" y="4419600"/>
            <a:ext cx="708025" cy="411163"/>
          </a:xfrm>
          <a:prstGeom prst="ellipse">
            <a:avLst/>
          </a:prstGeom>
          <a:solidFill>
            <a:srgbClr val="66FF66"/>
          </a:solidFill>
          <a:ln w="19050" algn="ctr">
            <a:solidFill>
              <a:schemeClr val="tx1"/>
            </a:solidFill>
            <a:round/>
            <a:headEnd/>
            <a:tailEnd/>
          </a:ln>
          <a:effectLst/>
        </p:spPr>
        <p:txBody>
          <a:bodyPr wrap="none" anchor="ctr">
            <a:spAutoFit/>
          </a:bodyPr>
          <a:lstStyle/>
          <a:p>
            <a:r>
              <a:rPr lang="en-US" sz="1400"/>
              <a:t>input</a:t>
            </a:r>
          </a:p>
        </p:txBody>
      </p:sp>
      <p:cxnSp>
        <p:nvCxnSpPr>
          <p:cNvPr id="171034" name="AutoShape 26"/>
          <p:cNvCxnSpPr>
            <a:cxnSpLocks noChangeShapeType="1"/>
            <a:stCxn id="171024" idx="4"/>
            <a:endCxn id="171032" idx="0"/>
          </p:cNvCxnSpPr>
          <p:nvPr/>
        </p:nvCxnSpPr>
        <p:spPr bwMode="auto">
          <a:xfrm flipH="1">
            <a:off x="6205538" y="3697288"/>
            <a:ext cx="50800" cy="331787"/>
          </a:xfrm>
          <a:prstGeom prst="straightConnector1">
            <a:avLst/>
          </a:prstGeom>
          <a:noFill/>
          <a:ln w="19050">
            <a:solidFill>
              <a:schemeClr val="tx1"/>
            </a:solidFill>
            <a:round/>
            <a:headEnd/>
            <a:tailEnd/>
          </a:ln>
          <a:effectLst/>
        </p:spPr>
      </p:cxnSp>
      <p:cxnSp>
        <p:nvCxnSpPr>
          <p:cNvPr id="171035" name="AutoShape 27"/>
          <p:cNvCxnSpPr>
            <a:cxnSpLocks noChangeShapeType="1"/>
            <a:stCxn id="171024" idx="4"/>
            <a:endCxn id="171033" idx="0"/>
          </p:cNvCxnSpPr>
          <p:nvPr/>
        </p:nvCxnSpPr>
        <p:spPr bwMode="auto">
          <a:xfrm>
            <a:off x="6256338" y="3697288"/>
            <a:ext cx="650875" cy="712787"/>
          </a:xfrm>
          <a:prstGeom prst="straightConnector1">
            <a:avLst/>
          </a:prstGeom>
          <a:noFill/>
          <a:ln w="19050">
            <a:solidFill>
              <a:schemeClr val="tx1"/>
            </a:solidFill>
            <a:round/>
            <a:headEnd/>
            <a:tailEnd/>
          </a:ln>
          <a:effectLst/>
        </p:spPr>
      </p:cxnSp>
      <p:cxnSp>
        <p:nvCxnSpPr>
          <p:cNvPr id="171036" name="AutoShape 28"/>
          <p:cNvCxnSpPr>
            <a:cxnSpLocks noChangeShapeType="1"/>
            <a:stCxn id="171018" idx="5"/>
            <a:endCxn id="171027" idx="3"/>
          </p:cNvCxnSpPr>
          <p:nvPr/>
        </p:nvCxnSpPr>
        <p:spPr bwMode="auto">
          <a:xfrm rot="16200000" flipH="1">
            <a:off x="4379913" y="3798888"/>
            <a:ext cx="838200" cy="666750"/>
          </a:xfrm>
          <a:prstGeom prst="curvedConnector3">
            <a:avLst>
              <a:gd name="adj1" fmla="val 133144"/>
            </a:avLst>
          </a:prstGeom>
          <a:noFill/>
          <a:ln w="38100">
            <a:solidFill>
              <a:srgbClr val="FF0000"/>
            </a:solidFill>
            <a:round/>
            <a:headEnd type="triangle" w="med" len="med"/>
            <a:tailEnd type="triangle" w="med" len="med"/>
          </a:ln>
          <a:effectLst/>
        </p:spPr>
      </p:cxnSp>
      <p:cxnSp>
        <p:nvCxnSpPr>
          <p:cNvPr id="171037" name="AutoShape 29"/>
          <p:cNvCxnSpPr>
            <a:cxnSpLocks noChangeShapeType="1"/>
            <a:stCxn id="171039" idx="4"/>
            <a:endCxn id="171033" idx="3"/>
          </p:cNvCxnSpPr>
          <p:nvPr/>
        </p:nvCxnSpPr>
        <p:spPr bwMode="auto">
          <a:xfrm rot="16200000" flipH="1">
            <a:off x="4083050" y="2206626"/>
            <a:ext cx="320675" cy="4826000"/>
          </a:xfrm>
          <a:prstGeom prst="curvedConnector3">
            <a:avLst>
              <a:gd name="adj1" fmla="val 186634"/>
            </a:avLst>
          </a:prstGeom>
          <a:noFill/>
          <a:ln w="38100">
            <a:solidFill>
              <a:srgbClr val="FF0000"/>
            </a:solidFill>
            <a:round/>
            <a:headEnd type="triangle" w="med" len="med"/>
            <a:tailEnd type="triangle" w="med" len="med"/>
          </a:ln>
          <a:effectLst/>
        </p:spPr>
      </p:cxnSp>
      <p:sp>
        <p:nvSpPr>
          <p:cNvPr id="171038" name="Text Box 30"/>
          <p:cNvSpPr txBox="1">
            <a:spLocks noChangeArrowheads="1"/>
          </p:cNvSpPr>
          <p:nvPr/>
        </p:nvSpPr>
        <p:spPr bwMode="auto">
          <a:xfrm>
            <a:off x="3657600" y="4572000"/>
            <a:ext cx="798513" cy="366713"/>
          </a:xfrm>
          <a:prstGeom prst="rect">
            <a:avLst/>
          </a:prstGeom>
          <a:noFill/>
          <a:ln w="19050">
            <a:noFill/>
            <a:miter lim="800000"/>
            <a:headEnd/>
            <a:tailEnd/>
          </a:ln>
          <a:effectLst/>
        </p:spPr>
        <p:txBody>
          <a:bodyPr wrap="none">
            <a:spAutoFit/>
          </a:bodyPr>
          <a:lstStyle/>
          <a:p>
            <a:pPr algn="l"/>
            <a:r>
              <a:rPr lang="en-US" sz="1800"/>
              <a:t>&lt;bind&gt;</a:t>
            </a:r>
          </a:p>
        </p:txBody>
      </p:sp>
      <p:sp>
        <p:nvSpPr>
          <p:cNvPr id="171039" name="Oval 31"/>
          <p:cNvSpPr>
            <a:spLocks noChangeArrowheads="1"/>
          </p:cNvSpPr>
          <p:nvPr/>
        </p:nvSpPr>
        <p:spPr bwMode="auto">
          <a:xfrm>
            <a:off x="152400" y="4038600"/>
            <a:ext cx="3354388" cy="411163"/>
          </a:xfrm>
          <a:prstGeom prst="ellipse">
            <a:avLst/>
          </a:prstGeom>
          <a:solidFill>
            <a:srgbClr val="66FF66"/>
          </a:solidFill>
          <a:ln w="19050" algn="ctr">
            <a:solidFill>
              <a:schemeClr val="tx1"/>
            </a:solidFill>
            <a:round/>
            <a:headEnd/>
            <a:tailEnd/>
          </a:ln>
          <a:effectLst/>
        </p:spPr>
        <p:txBody>
          <a:bodyPr wrap="none" anchor="ctr">
            <a:spAutoFit/>
          </a:bodyPr>
          <a:lstStyle/>
          <a:p>
            <a:r>
              <a:rPr lang="en-US" sz="1400"/>
              <a:t>PersonBirthDate type="xs:date"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t> </a:t>
            </a:r>
          </a:p>
        </p:txBody>
      </p:sp>
      <p:sp>
        <p:nvSpPr>
          <p:cNvPr id="9" name="Footer Placeholder 4"/>
          <p:cNvSpPr>
            <a:spLocks noGrp="1"/>
          </p:cNvSpPr>
          <p:nvPr>
            <p:ph type="ftr" sz="quarter" idx="11"/>
          </p:nvPr>
        </p:nvSpPr>
        <p:spPr/>
        <p:txBody>
          <a:bodyPr/>
          <a:lstStyle/>
          <a:p>
            <a:r>
              <a:rPr lang="en-US"/>
              <a:t>Copyright 2008 Dan McCreary &amp; Associates</a:t>
            </a:r>
          </a:p>
        </p:txBody>
      </p:sp>
      <p:sp>
        <p:nvSpPr>
          <p:cNvPr id="10" name="Slide Number Placeholder 5"/>
          <p:cNvSpPr>
            <a:spLocks noGrp="1"/>
          </p:cNvSpPr>
          <p:nvPr>
            <p:ph type="sldNum" sz="quarter" idx="4294967295"/>
          </p:nvPr>
        </p:nvSpPr>
        <p:spPr>
          <a:xfrm>
            <a:off x="6553200" y="6248400"/>
            <a:ext cx="1905000" cy="457200"/>
          </a:xfrm>
          <a:prstGeom prst="rect">
            <a:avLst/>
          </a:prstGeom>
        </p:spPr>
        <p:txBody>
          <a:bodyPr/>
          <a:lstStyle/>
          <a:p>
            <a:pPr algn="r"/>
            <a:fld id="{30046AD7-9135-494C-BAD0-989329C071ED}" type="slidenum">
              <a:rPr lang="en-US" sz="1200"/>
              <a:pPr algn="r"/>
              <a:t>63</a:t>
            </a:fld>
            <a:endParaRPr lang="en-US" sz="1200"/>
          </a:p>
        </p:txBody>
      </p:sp>
      <p:sp>
        <p:nvSpPr>
          <p:cNvPr id="172034" name="Rectangle 2"/>
          <p:cNvSpPr>
            <a:spLocks noGrp="1" noChangeArrowheads="1"/>
          </p:cNvSpPr>
          <p:nvPr>
            <p:ph type="title"/>
          </p:nvPr>
        </p:nvSpPr>
        <p:spPr/>
        <p:txBody>
          <a:bodyPr/>
          <a:lstStyle/>
          <a:p>
            <a:r>
              <a:rPr lang="en-US" sz="4000"/>
              <a:t>Example of Automatic UI Generation</a:t>
            </a:r>
          </a:p>
        </p:txBody>
      </p:sp>
      <p:sp>
        <p:nvSpPr>
          <p:cNvPr id="172035" name="Rectangle 3"/>
          <p:cNvSpPr>
            <a:spLocks noGrp="1" noChangeArrowheads="1"/>
          </p:cNvSpPr>
          <p:nvPr>
            <p:ph type="body" idx="1"/>
          </p:nvPr>
        </p:nvSpPr>
        <p:spPr>
          <a:xfrm>
            <a:off x="685800" y="2438400"/>
            <a:ext cx="5334000" cy="3733800"/>
          </a:xfrm>
        </p:spPr>
        <p:txBody>
          <a:bodyPr/>
          <a:lstStyle/>
          <a:p>
            <a:r>
              <a:rPr lang="en-US" sz="2800"/>
              <a:t>All true/false data types (xs:boolean) automatically become a checkbox</a:t>
            </a:r>
          </a:p>
          <a:p>
            <a:r>
              <a:rPr lang="en-US" sz="2800"/>
              <a:t>All dates (xs:date) have a date selector to the right of the date field</a:t>
            </a:r>
          </a:p>
          <a:p>
            <a:r>
              <a:rPr lang="en-US" sz="2800"/>
              <a:t>All codes can be selected from lists</a:t>
            </a:r>
          </a:p>
        </p:txBody>
      </p:sp>
      <p:pic>
        <p:nvPicPr>
          <p:cNvPr id="172036" name="Picture 4"/>
          <p:cNvPicPr>
            <a:picLocks noChangeAspect="1" noChangeArrowheads="1"/>
          </p:cNvPicPr>
          <p:nvPr/>
        </p:nvPicPr>
        <p:blipFill>
          <a:blip r:embed="rId2" cstate="screen"/>
          <a:srcRect/>
          <a:stretch>
            <a:fillRect/>
          </a:stretch>
        </p:blipFill>
        <p:spPr bwMode="auto">
          <a:xfrm>
            <a:off x="4914900" y="1600200"/>
            <a:ext cx="3276600" cy="482600"/>
          </a:xfrm>
          <a:prstGeom prst="rect">
            <a:avLst/>
          </a:prstGeom>
          <a:noFill/>
          <a:ln w="28575">
            <a:solidFill>
              <a:schemeClr val="bg2"/>
            </a:solidFill>
            <a:miter lim="800000"/>
            <a:headEnd/>
            <a:tailEnd/>
          </a:ln>
          <a:effectLst/>
        </p:spPr>
      </p:pic>
      <p:pic>
        <p:nvPicPr>
          <p:cNvPr id="172037" name="Picture 5"/>
          <p:cNvPicPr>
            <a:picLocks noChangeAspect="1" noChangeArrowheads="1"/>
          </p:cNvPicPr>
          <p:nvPr/>
        </p:nvPicPr>
        <p:blipFill>
          <a:blip r:embed="rId3" cstate="screen"/>
          <a:srcRect/>
          <a:stretch>
            <a:fillRect/>
          </a:stretch>
        </p:blipFill>
        <p:spPr bwMode="auto">
          <a:xfrm>
            <a:off x="685800" y="1524000"/>
            <a:ext cx="1981200" cy="396875"/>
          </a:xfrm>
          <a:prstGeom prst="rect">
            <a:avLst/>
          </a:prstGeom>
          <a:noFill/>
          <a:ln w="28575">
            <a:solidFill>
              <a:schemeClr val="bg2"/>
            </a:solidFill>
            <a:miter lim="800000"/>
            <a:headEnd/>
            <a:tailEnd/>
          </a:ln>
          <a:effectLst/>
        </p:spPr>
      </p:pic>
      <p:pic>
        <p:nvPicPr>
          <p:cNvPr id="172038" name="Picture 6"/>
          <p:cNvPicPr>
            <a:picLocks noChangeAspect="1" noChangeArrowheads="1"/>
          </p:cNvPicPr>
          <p:nvPr/>
        </p:nvPicPr>
        <p:blipFill>
          <a:blip r:embed="rId4" cstate="screen"/>
          <a:srcRect/>
          <a:stretch>
            <a:fillRect/>
          </a:stretch>
        </p:blipFill>
        <p:spPr bwMode="auto">
          <a:xfrm>
            <a:off x="6286500" y="2438400"/>
            <a:ext cx="2066925" cy="1781175"/>
          </a:xfrm>
          <a:prstGeom prst="rect">
            <a:avLst/>
          </a:prstGeom>
          <a:noFill/>
          <a:ln w="28575">
            <a:noFill/>
            <a:miter lim="800000"/>
            <a:headEnd/>
            <a:tailEnd/>
          </a:ln>
          <a:effectLst/>
        </p:spPr>
      </p:pic>
      <p:sp>
        <p:nvSpPr>
          <p:cNvPr id="172039" name="Line 7"/>
          <p:cNvSpPr>
            <a:spLocks noChangeShapeType="1"/>
          </p:cNvSpPr>
          <p:nvPr/>
        </p:nvSpPr>
        <p:spPr bwMode="auto">
          <a:xfrm flipH="1">
            <a:off x="7277100" y="1905000"/>
            <a:ext cx="609600" cy="533400"/>
          </a:xfrm>
          <a:prstGeom prst="line">
            <a:avLst/>
          </a:prstGeom>
          <a:noFill/>
          <a:ln w="28575">
            <a:solidFill>
              <a:srgbClr val="0000FF"/>
            </a:solidFill>
            <a:round/>
            <a:headEnd/>
            <a:tailEnd type="triangle" w="med" len="med"/>
          </a:ln>
          <a:effectLst/>
        </p:spPr>
        <p:txBody>
          <a:bodyPr anchor="ct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t> </a:t>
            </a:r>
          </a:p>
        </p:txBody>
      </p:sp>
      <p:sp>
        <p:nvSpPr>
          <p:cNvPr id="13" name="Footer Placeholder 4"/>
          <p:cNvSpPr>
            <a:spLocks noGrp="1"/>
          </p:cNvSpPr>
          <p:nvPr>
            <p:ph type="ftr" sz="quarter" idx="11"/>
          </p:nvPr>
        </p:nvSpPr>
        <p:spPr/>
        <p:txBody>
          <a:bodyPr/>
          <a:lstStyle/>
          <a:p>
            <a:r>
              <a:rPr lang="en-US"/>
              <a:t>Copyright 2008 Dan McCreary &amp; Associates</a:t>
            </a:r>
          </a:p>
        </p:txBody>
      </p:sp>
      <p:sp>
        <p:nvSpPr>
          <p:cNvPr id="14" name="Slide Number Placeholder 5"/>
          <p:cNvSpPr>
            <a:spLocks noGrp="1"/>
          </p:cNvSpPr>
          <p:nvPr>
            <p:ph type="sldNum" sz="quarter" idx="4294967295"/>
          </p:nvPr>
        </p:nvSpPr>
        <p:spPr>
          <a:xfrm>
            <a:off x="6553200" y="6248400"/>
            <a:ext cx="1905000" cy="457200"/>
          </a:xfrm>
          <a:prstGeom prst="rect">
            <a:avLst/>
          </a:prstGeom>
        </p:spPr>
        <p:txBody>
          <a:bodyPr/>
          <a:lstStyle/>
          <a:p>
            <a:pPr algn="r"/>
            <a:fld id="{7A582020-4CD6-4C0B-8A10-6F34FC3EB22B}" type="slidenum">
              <a:rPr lang="en-US" sz="1200"/>
              <a:pPr algn="r"/>
              <a:t>64</a:t>
            </a:fld>
            <a:endParaRPr lang="en-US" sz="1200" dirty="0"/>
          </a:p>
        </p:txBody>
      </p:sp>
      <p:sp>
        <p:nvSpPr>
          <p:cNvPr id="173058" name="Rectangle 2"/>
          <p:cNvSpPr>
            <a:spLocks noGrp="1" noChangeArrowheads="1"/>
          </p:cNvSpPr>
          <p:nvPr>
            <p:ph type="title"/>
          </p:nvPr>
        </p:nvSpPr>
        <p:spPr/>
        <p:txBody>
          <a:bodyPr/>
          <a:lstStyle/>
          <a:p>
            <a:r>
              <a:rPr lang="en-US"/>
              <a:t>Structure of a XForms File</a:t>
            </a:r>
          </a:p>
        </p:txBody>
      </p:sp>
      <p:sp>
        <p:nvSpPr>
          <p:cNvPr id="173059" name="Rectangle 3"/>
          <p:cNvSpPr>
            <a:spLocks noGrp="1" noChangeArrowheads="1"/>
          </p:cNvSpPr>
          <p:nvPr>
            <p:ph type="body" idx="1"/>
          </p:nvPr>
        </p:nvSpPr>
        <p:spPr>
          <a:xfrm>
            <a:off x="3060700" y="1371600"/>
            <a:ext cx="5397500" cy="4686300"/>
          </a:xfrm>
        </p:spPr>
        <p:txBody>
          <a:bodyPr/>
          <a:lstStyle/>
          <a:p>
            <a:r>
              <a:rPr lang="en-US"/>
              <a:t>XForms tags are just XML tags imbedded in a standard XHTML file with a different namespace</a:t>
            </a:r>
          </a:p>
          <a:p>
            <a:r>
              <a:rPr lang="en-US"/>
              <a:t>Most HTML form tags are exactly the same but some attributes have been promoted to be full elements</a:t>
            </a:r>
          </a:p>
        </p:txBody>
      </p:sp>
      <p:sp>
        <p:nvSpPr>
          <p:cNvPr id="173060" name="Rectangle 4"/>
          <p:cNvSpPr>
            <a:spLocks noChangeArrowheads="1"/>
          </p:cNvSpPr>
          <p:nvPr/>
        </p:nvSpPr>
        <p:spPr bwMode="auto">
          <a:xfrm>
            <a:off x="342900" y="1600200"/>
            <a:ext cx="2286000" cy="3810000"/>
          </a:xfrm>
          <a:prstGeom prst="rect">
            <a:avLst/>
          </a:prstGeom>
          <a:noFill/>
          <a:ln w="19050">
            <a:solidFill>
              <a:schemeClr val="tx1"/>
            </a:solidFill>
            <a:prstDash val="dash"/>
            <a:miter lim="800000"/>
            <a:headEnd/>
            <a:tailEnd/>
          </a:ln>
          <a:effectLst/>
        </p:spPr>
        <p:txBody>
          <a:bodyPr wrap="none" anchor="ctr"/>
          <a:lstStyle/>
          <a:p>
            <a:endParaRPr lang="en-US"/>
          </a:p>
        </p:txBody>
      </p:sp>
      <p:sp>
        <p:nvSpPr>
          <p:cNvPr id="173061" name="Rectangle 5"/>
          <p:cNvSpPr>
            <a:spLocks noChangeArrowheads="1"/>
          </p:cNvSpPr>
          <p:nvPr/>
        </p:nvSpPr>
        <p:spPr bwMode="auto">
          <a:xfrm>
            <a:off x="419100" y="1752600"/>
            <a:ext cx="2057400" cy="457200"/>
          </a:xfrm>
          <a:prstGeom prst="rect">
            <a:avLst/>
          </a:prstGeom>
          <a:solidFill>
            <a:srgbClr val="FFCCCC"/>
          </a:solidFill>
          <a:ln w="19050">
            <a:solidFill>
              <a:schemeClr val="tx1"/>
            </a:solidFill>
            <a:miter lim="800000"/>
            <a:headEnd/>
            <a:tailEnd/>
          </a:ln>
          <a:effectLst/>
        </p:spPr>
        <p:txBody>
          <a:bodyPr wrap="none" anchor="ctr"/>
          <a:lstStyle/>
          <a:p>
            <a:r>
              <a:rPr lang="en-US" sz="1800" b="0"/>
              <a:t>Namespaces</a:t>
            </a:r>
          </a:p>
        </p:txBody>
      </p:sp>
      <p:sp>
        <p:nvSpPr>
          <p:cNvPr id="173062" name="Rectangle 6"/>
          <p:cNvSpPr>
            <a:spLocks noChangeArrowheads="1"/>
          </p:cNvSpPr>
          <p:nvPr/>
        </p:nvSpPr>
        <p:spPr bwMode="auto">
          <a:xfrm>
            <a:off x="419100" y="2362200"/>
            <a:ext cx="2057400" cy="457200"/>
          </a:xfrm>
          <a:prstGeom prst="rect">
            <a:avLst/>
          </a:prstGeom>
          <a:solidFill>
            <a:srgbClr val="FFCC66"/>
          </a:solidFill>
          <a:ln w="19050">
            <a:solidFill>
              <a:schemeClr val="tx1"/>
            </a:solidFill>
            <a:miter lim="800000"/>
            <a:headEnd/>
            <a:tailEnd/>
          </a:ln>
          <a:effectLst/>
        </p:spPr>
        <p:txBody>
          <a:bodyPr wrap="none" anchor="ctr"/>
          <a:lstStyle/>
          <a:p>
            <a:r>
              <a:rPr lang="en-US" sz="1800" b="0"/>
              <a:t>CSS Imports (View)</a:t>
            </a:r>
          </a:p>
        </p:txBody>
      </p:sp>
      <p:sp>
        <p:nvSpPr>
          <p:cNvPr id="173063" name="Rectangle 7"/>
          <p:cNvSpPr>
            <a:spLocks noChangeArrowheads="1"/>
          </p:cNvSpPr>
          <p:nvPr/>
        </p:nvSpPr>
        <p:spPr bwMode="auto">
          <a:xfrm>
            <a:off x="419100" y="2971800"/>
            <a:ext cx="2057400" cy="457200"/>
          </a:xfrm>
          <a:prstGeom prst="rect">
            <a:avLst/>
          </a:prstGeom>
          <a:solidFill>
            <a:srgbClr val="FFFF66"/>
          </a:solidFill>
          <a:ln w="19050">
            <a:solidFill>
              <a:schemeClr val="tx1"/>
            </a:solidFill>
            <a:miter lim="800000"/>
            <a:headEnd/>
            <a:tailEnd/>
          </a:ln>
          <a:effectLst/>
        </p:spPr>
        <p:txBody>
          <a:bodyPr wrap="none" anchor="ctr"/>
          <a:lstStyle/>
          <a:p>
            <a:r>
              <a:rPr lang="en-US" sz="1800" b="0"/>
              <a:t>Model</a:t>
            </a:r>
          </a:p>
        </p:txBody>
      </p:sp>
      <p:sp>
        <p:nvSpPr>
          <p:cNvPr id="173064" name="Rectangle 8"/>
          <p:cNvSpPr>
            <a:spLocks noChangeArrowheads="1"/>
          </p:cNvSpPr>
          <p:nvPr/>
        </p:nvSpPr>
        <p:spPr bwMode="auto">
          <a:xfrm>
            <a:off x="419100" y="3581400"/>
            <a:ext cx="2057400" cy="457200"/>
          </a:xfrm>
          <a:prstGeom prst="rect">
            <a:avLst/>
          </a:prstGeom>
          <a:solidFill>
            <a:srgbClr val="CCFF66"/>
          </a:solidFill>
          <a:ln w="19050">
            <a:solidFill>
              <a:schemeClr val="tx1"/>
            </a:solidFill>
            <a:miter lim="800000"/>
            <a:headEnd/>
            <a:tailEnd/>
          </a:ln>
          <a:effectLst/>
        </p:spPr>
        <p:txBody>
          <a:bodyPr wrap="none" anchor="ctr"/>
          <a:lstStyle/>
          <a:p>
            <a:r>
              <a:rPr lang="en-US" sz="1800" b="0"/>
              <a:t>Constraints (Bindings)</a:t>
            </a:r>
          </a:p>
        </p:txBody>
      </p:sp>
      <p:sp>
        <p:nvSpPr>
          <p:cNvPr id="173065" name="Rectangle 9"/>
          <p:cNvSpPr>
            <a:spLocks noChangeArrowheads="1"/>
          </p:cNvSpPr>
          <p:nvPr/>
        </p:nvSpPr>
        <p:spPr bwMode="auto">
          <a:xfrm>
            <a:off x="419100" y="4191000"/>
            <a:ext cx="2057400" cy="457200"/>
          </a:xfrm>
          <a:prstGeom prst="rect">
            <a:avLst/>
          </a:prstGeom>
          <a:solidFill>
            <a:schemeClr val="accent1"/>
          </a:solidFill>
          <a:ln w="19050">
            <a:solidFill>
              <a:schemeClr val="tx1"/>
            </a:solidFill>
            <a:miter lim="800000"/>
            <a:headEnd/>
            <a:tailEnd/>
          </a:ln>
          <a:effectLst/>
        </p:spPr>
        <p:txBody>
          <a:bodyPr wrap="none" anchor="ctr"/>
          <a:lstStyle/>
          <a:p>
            <a:r>
              <a:rPr lang="en-US" sz="1800" b="0"/>
              <a:t>UI (View)</a:t>
            </a:r>
          </a:p>
        </p:txBody>
      </p:sp>
      <p:sp>
        <p:nvSpPr>
          <p:cNvPr id="173066" name="Text Box 10"/>
          <p:cNvSpPr txBox="1">
            <a:spLocks noChangeArrowheads="1"/>
          </p:cNvSpPr>
          <p:nvPr/>
        </p:nvSpPr>
        <p:spPr bwMode="auto">
          <a:xfrm>
            <a:off x="838200" y="5562600"/>
            <a:ext cx="1370013" cy="366713"/>
          </a:xfrm>
          <a:prstGeom prst="rect">
            <a:avLst/>
          </a:prstGeom>
          <a:noFill/>
          <a:ln w="19050">
            <a:noFill/>
            <a:miter lim="800000"/>
            <a:headEnd/>
            <a:tailEnd/>
          </a:ln>
          <a:effectLst/>
        </p:spPr>
        <p:txBody>
          <a:bodyPr wrap="none">
            <a:spAutoFit/>
          </a:bodyPr>
          <a:lstStyle/>
          <a:p>
            <a:pPr algn="l"/>
            <a:r>
              <a:rPr lang="en-US" sz="1800" b="0"/>
              <a:t>MyForm.xhtml</a:t>
            </a:r>
          </a:p>
        </p:txBody>
      </p:sp>
      <p:sp>
        <p:nvSpPr>
          <p:cNvPr id="173067" name="Rectangle 11"/>
          <p:cNvSpPr>
            <a:spLocks noChangeArrowheads="1"/>
          </p:cNvSpPr>
          <p:nvPr/>
        </p:nvSpPr>
        <p:spPr bwMode="auto">
          <a:xfrm>
            <a:off x="419100" y="4800600"/>
            <a:ext cx="2057400" cy="457200"/>
          </a:xfrm>
          <a:prstGeom prst="rect">
            <a:avLst/>
          </a:prstGeom>
          <a:solidFill>
            <a:srgbClr val="CC99FF"/>
          </a:solidFill>
          <a:ln w="19050">
            <a:solidFill>
              <a:schemeClr val="tx1"/>
            </a:solidFill>
            <a:miter lim="800000"/>
            <a:headEnd/>
            <a:tailEnd/>
          </a:ln>
          <a:effectLst/>
        </p:spPr>
        <p:txBody>
          <a:bodyPr wrap="none" anchor="ctr"/>
          <a:lstStyle/>
          <a:p>
            <a:r>
              <a:rPr lang="en-US" sz="1800" b="0"/>
              <a:t>Submit Controls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p>
        </p:txBody>
      </p:sp>
      <p:sp>
        <p:nvSpPr>
          <p:cNvPr id="5" name="Footer Placeholder 4"/>
          <p:cNvSpPr>
            <a:spLocks noGrp="1"/>
          </p:cNvSpPr>
          <p:nvPr>
            <p:ph type="ftr" sz="quarter" idx="11"/>
          </p:nvPr>
        </p:nvSpPr>
        <p:spPr/>
        <p:txBody>
          <a:bodyPr/>
          <a:lstStyle/>
          <a:p>
            <a:r>
              <a:rPr lang="en-US"/>
              <a:t>Copyright 2008 Dan McCreary &amp; Associates</a:t>
            </a:r>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D084556C-72AA-420F-B049-BB9B0DA74018}" type="slidenum">
              <a:rPr lang="en-US"/>
              <a:pPr/>
              <a:t>65</a:t>
            </a:fld>
            <a:endParaRPr lang="en-US"/>
          </a:p>
        </p:txBody>
      </p:sp>
      <p:sp>
        <p:nvSpPr>
          <p:cNvPr id="162818" name="Rectangle 2"/>
          <p:cNvSpPr>
            <a:spLocks noGrp="1" noChangeArrowheads="1"/>
          </p:cNvSpPr>
          <p:nvPr>
            <p:ph type="title"/>
          </p:nvPr>
        </p:nvSpPr>
        <p:spPr/>
        <p:txBody>
          <a:bodyPr/>
          <a:lstStyle/>
          <a:p>
            <a:r>
              <a:rPr lang="en-US"/>
              <a:t>REST</a:t>
            </a:r>
          </a:p>
        </p:txBody>
      </p:sp>
      <p:sp>
        <p:nvSpPr>
          <p:cNvPr id="162819" name="Rectangle 3"/>
          <p:cNvSpPr>
            <a:spLocks noGrp="1" noChangeArrowheads="1"/>
          </p:cNvSpPr>
          <p:nvPr>
            <p:ph type="body" idx="1"/>
          </p:nvPr>
        </p:nvSpPr>
        <p:spPr/>
        <p:txBody>
          <a:bodyPr/>
          <a:lstStyle/>
          <a:p>
            <a:r>
              <a:rPr lang="en-US"/>
              <a:t>REpresentation State Transfer</a:t>
            </a:r>
          </a:p>
          <a:p>
            <a:r>
              <a:rPr lang="en-US"/>
              <a:t>Create applications based on well designed URLs</a:t>
            </a:r>
          </a:p>
          <a:p>
            <a:r>
              <a:rPr lang="en-US"/>
              <a:t>Take advantage of web caching</a:t>
            </a:r>
          </a:p>
          <a:p>
            <a:r>
              <a:rPr lang="en-US"/>
              <a:t>Migrate toward Resource-Oriented Computing (ROC)</a:t>
            </a:r>
          </a:p>
          <a:p>
            <a:r>
              <a:rPr lang="en-US"/>
              <a:t>REST evangelists: RESTifarians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 </a:t>
            </a:r>
          </a:p>
        </p:txBody>
      </p:sp>
      <p:sp>
        <p:nvSpPr>
          <p:cNvPr id="6" name="Footer Placeholder 4"/>
          <p:cNvSpPr>
            <a:spLocks noGrp="1"/>
          </p:cNvSpPr>
          <p:nvPr>
            <p:ph type="ftr" sz="quarter" idx="11"/>
          </p:nvPr>
        </p:nvSpPr>
        <p:spPr/>
        <p:txBody>
          <a:bodyPr/>
          <a:lstStyle/>
          <a:p>
            <a:r>
              <a:rPr lang="en-US"/>
              <a:t>Copyright 2008 Dan McCreary &amp; Associates</a:t>
            </a:r>
          </a:p>
        </p:txBody>
      </p:sp>
      <p:sp>
        <p:nvSpPr>
          <p:cNvPr id="7" name="Slide Number Placeholder 5"/>
          <p:cNvSpPr>
            <a:spLocks noGrp="1"/>
          </p:cNvSpPr>
          <p:nvPr>
            <p:ph type="sldNum" sz="quarter" idx="4294967295"/>
          </p:nvPr>
        </p:nvSpPr>
        <p:spPr>
          <a:xfrm>
            <a:off x="6553200" y="6248400"/>
            <a:ext cx="1905000" cy="457200"/>
          </a:xfrm>
          <a:prstGeom prst="rect">
            <a:avLst/>
          </a:prstGeom>
        </p:spPr>
        <p:txBody>
          <a:bodyPr/>
          <a:lstStyle/>
          <a:p>
            <a:fld id="{874AA9D9-A182-4D31-B842-B1D900658DAE}" type="slidenum">
              <a:rPr lang="en-US"/>
              <a:pPr/>
              <a:t>66</a:t>
            </a:fld>
            <a:endParaRPr lang="en-US"/>
          </a:p>
        </p:txBody>
      </p:sp>
      <p:sp>
        <p:nvSpPr>
          <p:cNvPr id="163842" name="Rectangle 2"/>
          <p:cNvSpPr>
            <a:spLocks noGrp="1" noChangeArrowheads="1"/>
          </p:cNvSpPr>
          <p:nvPr>
            <p:ph type="title"/>
          </p:nvPr>
        </p:nvSpPr>
        <p:spPr/>
        <p:txBody>
          <a:bodyPr/>
          <a:lstStyle/>
          <a:p>
            <a:r>
              <a:rPr lang="en-US"/>
              <a:t>Five RESTFull Friends</a:t>
            </a:r>
          </a:p>
        </p:txBody>
      </p:sp>
      <p:sp>
        <p:nvSpPr>
          <p:cNvPr id="163843" name="Rectangle 3"/>
          <p:cNvSpPr>
            <a:spLocks noGrp="1" noChangeArrowheads="1"/>
          </p:cNvSpPr>
          <p:nvPr>
            <p:ph type="body" idx="1"/>
          </p:nvPr>
        </p:nvSpPr>
        <p:spPr>
          <a:xfrm>
            <a:off x="685800" y="1371600"/>
            <a:ext cx="7772400" cy="2955925"/>
          </a:xfrm>
        </p:spPr>
        <p:txBody>
          <a:bodyPr/>
          <a:lstStyle/>
          <a:p>
            <a:pPr marL="609600" indent="-609600">
              <a:buFontTx/>
              <a:buAutoNum type="arabicPeriod"/>
            </a:pPr>
            <a:r>
              <a:rPr lang="en-US"/>
              <a:t>In-resident memory cache in your browser</a:t>
            </a:r>
          </a:p>
          <a:p>
            <a:pPr marL="609600" indent="-609600">
              <a:buFontTx/>
              <a:buAutoNum type="arabicPeriod"/>
            </a:pPr>
            <a:r>
              <a:rPr lang="en-US"/>
              <a:t>You local hard drive cache</a:t>
            </a:r>
          </a:p>
          <a:p>
            <a:pPr marL="609600" indent="-609600">
              <a:buFontTx/>
              <a:buAutoNum type="arabicPeriod"/>
            </a:pPr>
            <a:r>
              <a:rPr lang="en-US"/>
              <a:t>Your local enterprise cache</a:t>
            </a:r>
          </a:p>
          <a:p>
            <a:pPr marL="609600" indent="-609600">
              <a:buFontTx/>
              <a:buAutoNum type="arabicPeriod"/>
            </a:pPr>
            <a:r>
              <a:rPr lang="en-US"/>
              <a:t>The cache on the web server farm</a:t>
            </a:r>
          </a:p>
          <a:p>
            <a:pPr marL="609600" indent="-609600">
              <a:buFontTx/>
              <a:buAutoNum type="arabicPeriod"/>
            </a:pPr>
            <a:r>
              <a:rPr lang="en-US"/>
              <a:t>The cache on the database</a:t>
            </a:r>
          </a:p>
        </p:txBody>
      </p:sp>
      <p:sp>
        <p:nvSpPr>
          <p:cNvPr id="163844" name="Text Box 4"/>
          <p:cNvSpPr txBox="1">
            <a:spLocks noChangeArrowheads="1"/>
          </p:cNvSpPr>
          <p:nvPr/>
        </p:nvSpPr>
        <p:spPr bwMode="auto">
          <a:xfrm>
            <a:off x="2798763" y="4968875"/>
            <a:ext cx="5326062" cy="822325"/>
          </a:xfrm>
          <a:prstGeom prst="rect">
            <a:avLst/>
          </a:prstGeom>
          <a:noFill/>
          <a:ln w="9525">
            <a:noFill/>
            <a:miter lim="800000"/>
            <a:headEnd/>
            <a:tailEnd/>
          </a:ln>
          <a:effectLst/>
        </p:spPr>
        <p:txBody>
          <a:bodyPr wrap="none">
            <a:spAutoFit/>
          </a:bodyPr>
          <a:lstStyle/>
          <a:p>
            <a:pPr algn="l"/>
            <a:r>
              <a:rPr lang="en-US" b="0"/>
              <a:t>Please make sure to check with your RESTfull</a:t>
            </a:r>
          </a:p>
          <a:p>
            <a:pPr algn="l"/>
            <a:r>
              <a:rPr lang="en-US" b="0"/>
              <a:t>friends </a:t>
            </a:r>
            <a:r>
              <a:rPr lang="en-US"/>
              <a:t>BEFORE</a:t>
            </a:r>
            <a:r>
              <a:rPr lang="en-US" b="0"/>
              <a:t> you bother the database.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p>
        </p:txBody>
      </p:sp>
      <p:sp>
        <p:nvSpPr>
          <p:cNvPr id="5" name="Footer Placeholder 4"/>
          <p:cNvSpPr>
            <a:spLocks noGrp="1"/>
          </p:cNvSpPr>
          <p:nvPr>
            <p:ph type="ftr" sz="quarter" idx="11"/>
          </p:nvPr>
        </p:nvSpPr>
        <p:spPr/>
        <p:txBody>
          <a:bodyPr/>
          <a:lstStyle/>
          <a:p>
            <a:r>
              <a:rPr lang="en-US"/>
              <a:t>Copyright 2008 Dan McCreary &amp; Associates</a:t>
            </a:r>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B29E3C2A-6015-4030-AB50-35D361F13725}" type="slidenum">
              <a:rPr lang="en-US"/>
              <a:pPr/>
              <a:t>67</a:t>
            </a:fld>
            <a:endParaRPr lang="en-US"/>
          </a:p>
        </p:txBody>
      </p:sp>
      <p:sp>
        <p:nvSpPr>
          <p:cNvPr id="164866" name="Rectangle 2"/>
          <p:cNvSpPr>
            <a:spLocks noGrp="1" noChangeArrowheads="1"/>
          </p:cNvSpPr>
          <p:nvPr>
            <p:ph type="title"/>
          </p:nvPr>
        </p:nvSpPr>
        <p:spPr/>
        <p:txBody>
          <a:bodyPr/>
          <a:lstStyle/>
          <a:p>
            <a:r>
              <a:rPr lang="en-US"/>
              <a:t>Shallow REST vs. Deep REST</a:t>
            </a:r>
          </a:p>
        </p:txBody>
      </p:sp>
      <p:sp>
        <p:nvSpPr>
          <p:cNvPr id="164867" name="Rectangle 3"/>
          <p:cNvSpPr>
            <a:spLocks noGrp="1" noChangeArrowheads="1"/>
          </p:cNvSpPr>
          <p:nvPr>
            <p:ph type="body" idx="1"/>
          </p:nvPr>
        </p:nvSpPr>
        <p:spPr/>
        <p:txBody>
          <a:bodyPr/>
          <a:lstStyle/>
          <a:p>
            <a:r>
              <a:rPr lang="en-US"/>
              <a:t>You can start taking advantage of ReST buy just doing well thought-out URL design</a:t>
            </a:r>
          </a:p>
          <a:p>
            <a:r>
              <a:rPr lang="en-US"/>
              <a:t>To take advantage of deep ReST you must consider the subtleties of the HTTP protocol</a:t>
            </a:r>
          </a:p>
          <a:p>
            <a:pPr lvl="1"/>
            <a:r>
              <a:rPr lang="en-US"/>
              <a:t>GET vs POST vs PUT</a:t>
            </a:r>
          </a:p>
          <a:p>
            <a:pPr lvl="1"/>
            <a:r>
              <a:rPr lang="en-US"/>
              <a:t>DELETE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p>
        </p:txBody>
      </p:sp>
      <p:sp>
        <p:nvSpPr>
          <p:cNvPr id="5" name="Footer Placeholder 4"/>
          <p:cNvSpPr>
            <a:spLocks noGrp="1"/>
          </p:cNvSpPr>
          <p:nvPr>
            <p:ph type="ftr" sz="quarter" idx="11"/>
          </p:nvPr>
        </p:nvSpPr>
        <p:spPr/>
        <p:txBody>
          <a:bodyPr/>
          <a:lstStyle/>
          <a:p>
            <a:r>
              <a:rPr lang="en-US"/>
              <a:t>Copyright 2008 Dan McCreary &amp; Associates</a:t>
            </a:r>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54F564D9-C952-479E-8BF7-125BB48E2A6C}" type="slidenum">
              <a:rPr lang="en-US"/>
              <a:pPr/>
              <a:t>68</a:t>
            </a:fld>
            <a:endParaRPr lang="en-US"/>
          </a:p>
        </p:txBody>
      </p:sp>
      <p:sp>
        <p:nvSpPr>
          <p:cNvPr id="165890" name="Rectangle 2"/>
          <p:cNvSpPr>
            <a:spLocks noGrp="1" noChangeArrowheads="1"/>
          </p:cNvSpPr>
          <p:nvPr>
            <p:ph type="title"/>
          </p:nvPr>
        </p:nvSpPr>
        <p:spPr/>
        <p:txBody>
          <a:bodyPr/>
          <a:lstStyle/>
          <a:p>
            <a:r>
              <a:rPr lang="en-US"/>
              <a:t>Benefits of REST</a:t>
            </a:r>
          </a:p>
        </p:txBody>
      </p:sp>
      <p:sp>
        <p:nvSpPr>
          <p:cNvPr id="165891" name="Rectangle 3"/>
          <p:cNvSpPr>
            <a:spLocks noGrp="1" noChangeArrowheads="1"/>
          </p:cNvSpPr>
          <p:nvPr>
            <p:ph type="body" idx="1"/>
          </p:nvPr>
        </p:nvSpPr>
        <p:spPr/>
        <p:txBody>
          <a:bodyPr/>
          <a:lstStyle/>
          <a:p>
            <a:r>
              <a:rPr lang="en-US"/>
              <a:t>Provides improved response time</a:t>
            </a:r>
          </a:p>
          <a:p>
            <a:r>
              <a:rPr lang="en-US"/>
              <a:t>Reduced server load</a:t>
            </a:r>
          </a:p>
          <a:p>
            <a:r>
              <a:rPr lang="en-US"/>
              <a:t>Improves server scalability</a:t>
            </a:r>
          </a:p>
          <a:p>
            <a:r>
              <a:rPr lang="en-US"/>
              <a:t>Requires less client-side software</a:t>
            </a:r>
          </a:p>
          <a:p>
            <a:r>
              <a:rPr lang="en-US"/>
              <a:t>Depends less on vendor dependencies</a:t>
            </a:r>
          </a:p>
          <a:p>
            <a:r>
              <a:rPr lang="en-US"/>
              <a:t>Promotes discovery </a:t>
            </a:r>
          </a:p>
          <a:p>
            <a:r>
              <a:rPr lang="en-US"/>
              <a:t>Provides better long-term compatibility</a:t>
            </a:r>
          </a:p>
          <a:p>
            <a:r>
              <a:rPr lang="en-US"/>
              <a:t>Better and evolvability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to Services</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69</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sp>
        <p:nvSpPr>
          <p:cNvPr id="6" name="Cube 5"/>
          <p:cNvSpPr/>
          <p:nvPr/>
        </p:nvSpPr>
        <p:spPr bwMode="auto">
          <a:xfrm>
            <a:off x="457200" y="1943100"/>
            <a:ext cx="2057400" cy="3200400"/>
          </a:xfrm>
          <a:prstGeom prst="cube">
            <a:avLst>
              <a:gd name="adj" fmla="val 22693"/>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itchFamily="34" charset="0"/>
              </a:rPr>
              <a:t>Business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itchFamily="34" charset="0"/>
              </a:rPr>
              <a:t>Terms</a:t>
            </a:r>
          </a:p>
        </p:txBody>
      </p:sp>
      <p:sp>
        <p:nvSpPr>
          <p:cNvPr id="7" name="Cube 6"/>
          <p:cNvSpPr/>
          <p:nvPr/>
        </p:nvSpPr>
        <p:spPr bwMode="auto">
          <a:xfrm>
            <a:off x="2743200" y="2514600"/>
            <a:ext cx="1943100" cy="1828800"/>
          </a:xfrm>
          <a:prstGeom prst="cube">
            <a:avLst>
              <a:gd name="adj" fmla="val 21131"/>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itchFamily="34" charset="0"/>
              </a:rPr>
              <a:t>Data</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Narrow" pitchFamily="34" charset="0"/>
              </a:rPr>
              <a:t>Elements</a:t>
            </a:r>
            <a:endParaRPr kumimoji="0" lang="en-US" sz="2400" b="1" i="0" u="none" strike="noStrike" cap="none" normalizeH="0" baseline="0" dirty="0">
              <a:ln>
                <a:noFill/>
              </a:ln>
              <a:solidFill>
                <a:schemeClr val="tx1"/>
              </a:solidFill>
              <a:effectLst/>
              <a:latin typeface="Arial Narrow" pitchFamily="34" charset="0"/>
            </a:endParaRPr>
          </a:p>
        </p:txBody>
      </p:sp>
      <p:sp>
        <p:nvSpPr>
          <p:cNvPr id="8" name="Cube 7"/>
          <p:cNvSpPr/>
          <p:nvPr/>
        </p:nvSpPr>
        <p:spPr bwMode="auto">
          <a:xfrm>
            <a:off x="4914900" y="2743200"/>
            <a:ext cx="1600200" cy="1371600"/>
          </a:xfrm>
          <a:prstGeom prst="cube">
            <a:avLst>
              <a:gd name="adj" fmla="val 21825"/>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itchFamily="34" charset="0"/>
              </a:rPr>
              <a:t>XML</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Narrow" pitchFamily="34" charset="0"/>
              </a:rPr>
              <a:t>Schemas</a:t>
            </a:r>
            <a:endParaRPr kumimoji="0" lang="en-US" sz="2400" b="1" i="0" u="none" strike="noStrike" cap="none" normalizeH="0" baseline="0" dirty="0">
              <a:ln>
                <a:noFill/>
              </a:ln>
              <a:solidFill>
                <a:schemeClr val="tx1"/>
              </a:solidFill>
              <a:effectLst/>
              <a:latin typeface="Arial Narrow" pitchFamily="34" charset="0"/>
            </a:endParaRPr>
          </a:p>
        </p:txBody>
      </p:sp>
      <p:sp>
        <p:nvSpPr>
          <p:cNvPr id="9" name="Cube 8"/>
          <p:cNvSpPr/>
          <p:nvPr/>
        </p:nvSpPr>
        <p:spPr bwMode="auto">
          <a:xfrm>
            <a:off x="6858000" y="3086100"/>
            <a:ext cx="1371600" cy="685800"/>
          </a:xfrm>
          <a:prstGeom prst="cube">
            <a:avLst>
              <a:gd name="adj" fmla="val 19048"/>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itchFamily="34" charset="0"/>
              </a:rPr>
              <a:t>Services</a:t>
            </a:r>
          </a:p>
        </p:txBody>
      </p:sp>
      <p:sp>
        <p:nvSpPr>
          <p:cNvPr id="10" name="Right Arrow 9"/>
          <p:cNvSpPr/>
          <p:nvPr/>
        </p:nvSpPr>
        <p:spPr bwMode="auto">
          <a:xfrm>
            <a:off x="2286000" y="3314700"/>
            <a:ext cx="457200" cy="342900"/>
          </a:xfrm>
          <a:prstGeom prst="rightArrow">
            <a:avLst/>
          </a:prstGeom>
          <a:solidFill>
            <a:schemeClr val="tx1"/>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1" name="Right Arrow 10"/>
          <p:cNvSpPr/>
          <p:nvPr/>
        </p:nvSpPr>
        <p:spPr bwMode="auto">
          <a:xfrm>
            <a:off x="4457700" y="3314700"/>
            <a:ext cx="457200" cy="342900"/>
          </a:xfrm>
          <a:prstGeom prst="rightArrow">
            <a:avLst/>
          </a:prstGeom>
          <a:solidFill>
            <a:schemeClr val="tx1"/>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2" name="Right Arrow 11"/>
          <p:cNvSpPr/>
          <p:nvPr/>
        </p:nvSpPr>
        <p:spPr bwMode="auto">
          <a:xfrm>
            <a:off x="6400800" y="3314700"/>
            <a:ext cx="457200" cy="342900"/>
          </a:xfrm>
          <a:prstGeom prst="rightArrow">
            <a:avLst/>
          </a:prstGeom>
          <a:solidFill>
            <a:schemeClr val="tx1"/>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Electronic Certificate of Real Estate</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7</a:t>
            </a:fld>
            <a:endParaRPr lang="en-US" dirty="0"/>
          </a:p>
        </p:txBody>
      </p:sp>
      <p:sp>
        <p:nvSpPr>
          <p:cNvPr id="5" name="Footer Placeholder 4"/>
          <p:cNvSpPr>
            <a:spLocks noGrp="1"/>
          </p:cNvSpPr>
          <p:nvPr>
            <p:ph type="ftr" sz="quarter" idx="11"/>
          </p:nvPr>
        </p:nvSpPr>
        <p:spPr/>
        <p:txBody>
          <a:bodyPr/>
          <a:lstStyle/>
          <a:p>
            <a:pPr>
              <a:defRPr/>
            </a:pPr>
            <a:r>
              <a:rPr lang="en-US" dirty="0"/>
              <a:t>Copyright  2010 Dan McCreary &amp; Associates</a:t>
            </a:r>
          </a:p>
        </p:txBody>
      </p:sp>
      <p:pic>
        <p:nvPicPr>
          <p:cNvPr id="6" name="Picture 7"/>
          <p:cNvPicPr>
            <a:picLocks noChangeAspect="1" noChangeArrowheads="1"/>
          </p:cNvPicPr>
          <p:nvPr/>
        </p:nvPicPr>
        <p:blipFill>
          <a:blip r:embed="rId2" cstate="screen"/>
          <a:srcRect/>
          <a:stretch>
            <a:fillRect/>
          </a:stretch>
        </p:blipFill>
        <p:spPr bwMode="auto">
          <a:xfrm>
            <a:off x="685800" y="1257300"/>
            <a:ext cx="5143500" cy="4901828"/>
          </a:xfrm>
          <a:prstGeom prst="rect">
            <a:avLst/>
          </a:prstGeom>
          <a:noFill/>
        </p:spPr>
      </p:pic>
      <p:sp>
        <p:nvSpPr>
          <p:cNvPr id="7" name="TextBox 6"/>
          <p:cNvSpPr txBox="1"/>
          <p:nvPr/>
        </p:nvSpPr>
        <p:spPr>
          <a:xfrm>
            <a:off x="6057900" y="2514600"/>
            <a:ext cx="2169633" cy="830997"/>
          </a:xfrm>
          <a:prstGeom prst="rect">
            <a:avLst/>
          </a:prstGeom>
          <a:noFill/>
        </p:spPr>
        <p:txBody>
          <a:bodyPr wrap="none" rtlCol="0">
            <a:spAutoFit/>
          </a:bodyPr>
          <a:lstStyle/>
          <a:p>
            <a:r>
              <a:rPr lang="en-US" dirty="0"/>
              <a:t>1 Document</a:t>
            </a:r>
          </a:p>
          <a:p>
            <a:r>
              <a:rPr lang="en-US" dirty="0"/>
              <a:t>= 44 SQL inserts</a:t>
            </a:r>
          </a:p>
        </p:txBody>
      </p:sp>
      <p:sp>
        <p:nvSpPr>
          <p:cNvPr id="8" name="TextBox 7"/>
          <p:cNvSpPr txBox="1"/>
          <p:nvPr/>
        </p:nvSpPr>
        <p:spPr>
          <a:xfrm>
            <a:off x="6172200" y="1371600"/>
            <a:ext cx="1829347" cy="461665"/>
          </a:xfrm>
          <a:prstGeom prst="rect">
            <a:avLst/>
          </a:prstGeom>
          <a:noFill/>
        </p:spPr>
        <p:txBody>
          <a:bodyPr wrap="none" rtlCol="0">
            <a:spAutoFit/>
          </a:bodyPr>
          <a:lstStyle/>
          <a:p>
            <a:r>
              <a:rPr lang="en-US" dirty="0"/>
              <a:t>Summer 2006</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046163" y="182563"/>
            <a:ext cx="6908800" cy="674687"/>
          </a:xfrm>
          <a:noFill/>
          <a:ln/>
        </p:spPr>
        <p:txBody>
          <a:bodyPr/>
          <a:lstStyle/>
          <a:p>
            <a:r>
              <a:rPr lang="en-US" sz="3600"/>
              <a:t>Metadata Registry Workflow Funnel</a:t>
            </a:r>
          </a:p>
        </p:txBody>
      </p:sp>
      <p:sp>
        <p:nvSpPr>
          <p:cNvPr id="100355" name="Rectangle 3"/>
          <p:cNvSpPr>
            <a:spLocks noGrp="1" noChangeArrowheads="1"/>
          </p:cNvSpPr>
          <p:nvPr>
            <p:ph type="body" idx="1"/>
          </p:nvPr>
        </p:nvSpPr>
        <p:spPr>
          <a:xfrm>
            <a:off x="685800" y="4229100"/>
            <a:ext cx="7543800" cy="1926681"/>
          </a:xfrm>
          <a:noFill/>
        </p:spPr>
        <p:txBody>
          <a:bodyPr wrap="square">
            <a:spAutoFit/>
          </a:bodyPr>
          <a:lstStyle/>
          <a:p>
            <a:pPr>
              <a:buFontTx/>
              <a:buNone/>
            </a:pPr>
            <a:r>
              <a:rPr lang="en-US" sz="1600" b="1" dirty="0">
                <a:solidFill>
                  <a:srgbClr val="990000"/>
                </a:solidFill>
                <a:latin typeface="Arial" charset="0"/>
              </a:rPr>
              <a:t>Create the Registry</a:t>
            </a:r>
          </a:p>
          <a:p>
            <a:r>
              <a:rPr lang="en-US" sz="1400" b="1" dirty="0">
                <a:latin typeface="Arial" charset="0"/>
              </a:rPr>
              <a:t>Define your glossary and data elements</a:t>
            </a:r>
          </a:p>
          <a:p>
            <a:r>
              <a:rPr lang="en-US" sz="1400" b="1" dirty="0">
                <a:latin typeface="Arial" charset="0"/>
              </a:rPr>
              <a:t>Review &amp; make changes</a:t>
            </a:r>
          </a:p>
          <a:p>
            <a:r>
              <a:rPr lang="en-US" sz="1400" b="1" dirty="0">
                <a:latin typeface="Arial" charset="0"/>
              </a:rPr>
              <a:t>Approve &amp; publish by stakeholders</a:t>
            </a:r>
          </a:p>
          <a:p>
            <a:pPr>
              <a:buFontTx/>
              <a:buNone/>
            </a:pPr>
            <a:r>
              <a:rPr lang="en-US" sz="1600" b="1" dirty="0">
                <a:solidFill>
                  <a:srgbClr val="990000"/>
                </a:solidFill>
                <a:latin typeface="Arial" charset="0"/>
              </a:rPr>
              <a:t>Use the Registry</a:t>
            </a:r>
          </a:p>
          <a:p>
            <a:r>
              <a:rPr lang="en-US" sz="1400" b="1" dirty="0">
                <a:latin typeface="Arial" charset="0"/>
              </a:rPr>
              <a:t>Generate data schemas (XML) by selecting and organizing data elements</a:t>
            </a:r>
          </a:p>
          <a:p>
            <a:r>
              <a:rPr lang="en-US" sz="1400" b="1" dirty="0">
                <a:latin typeface="Arial" charset="0"/>
              </a:rPr>
              <a:t>Add new items to the registry as needs change</a:t>
            </a:r>
          </a:p>
        </p:txBody>
      </p:sp>
      <p:sp>
        <p:nvSpPr>
          <p:cNvPr id="100356" name="AutoShape 4"/>
          <p:cNvSpPr>
            <a:spLocks noChangeArrowheads="1"/>
          </p:cNvSpPr>
          <p:nvPr/>
        </p:nvSpPr>
        <p:spPr bwMode="auto">
          <a:xfrm rot="-5400000">
            <a:off x="3511550" y="-844550"/>
            <a:ext cx="2667000" cy="6489700"/>
          </a:xfrm>
          <a:custGeom>
            <a:avLst/>
            <a:gdLst>
              <a:gd name="G0" fmla="+- 7321 0 0"/>
              <a:gd name="G1" fmla="+- 21600 0 7321"/>
              <a:gd name="G2" fmla="*/ 7321 1 2"/>
              <a:gd name="G3" fmla="+- 21600 0 G2"/>
              <a:gd name="G4" fmla="+/ 7321 21600 2"/>
              <a:gd name="G5" fmla="+/ G1 0 2"/>
              <a:gd name="G6" fmla="*/ 21600 21600 7321"/>
              <a:gd name="G7" fmla="*/ G6 1 2"/>
              <a:gd name="G8" fmla="+- 21600 0 G7"/>
              <a:gd name="G9" fmla="*/ 21600 1 2"/>
              <a:gd name="G10" fmla="+- 7321 0 G9"/>
              <a:gd name="G11" fmla="?: G10 G8 0"/>
              <a:gd name="G12" fmla="?: G10 G7 21600"/>
              <a:gd name="T0" fmla="*/ 17939 w 21600"/>
              <a:gd name="T1" fmla="*/ 10800 h 21600"/>
              <a:gd name="T2" fmla="*/ 10800 w 21600"/>
              <a:gd name="T3" fmla="*/ 21600 h 21600"/>
              <a:gd name="T4" fmla="*/ 3661 w 21600"/>
              <a:gd name="T5" fmla="*/ 10800 h 21600"/>
              <a:gd name="T6" fmla="*/ 10800 w 21600"/>
              <a:gd name="T7" fmla="*/ 0 h 21600"/>
              <a:gd name="T8" fmla="*/ 5461 w 21600"/>
              <a:gd name="T9" fmla="*/ 5461 h 21600"/>
              <a:gd name="T10" fmla="*/ 16139 w 21600"/>
              <a:gd name="T11" fmla="*/ 16139 h 21600"/>
            </a:gdLst>
            <a:ahLst/>
            <a:cxnLst>
              <a:cxn ang="0">
                <a:pos x="T0" y="T1"/>
              </a:cxn>
              <a:cxn ang="0">
                <a:pos x="T2" y="T3"/>
              </a:cxn>
              <a:cxn ang="0">
                <a:pos x="T4" y="T5"/>
              </a:cxn>
              <a:cxn ang="0">
                <a:pos x="T6" y="T7"/>
              </a:cxn>
            </a:cxnLst>
            <a:rect l="T8" t="T9" r="T10" b="T11"/>
            <a:pathLst>
              <a:path w="21600" h="21600">
                <a:moveTo>
                  <a:pt x="0" y="0"/>
                </a:moveTo>
                <a:lnTo>
                  <a:pt x="7321" y="21600"/>
                </a:lnTo>
                <a:lnTo>
                  <a:pt x="14279" y="21600"/>
                </a:lnTo>
                <a:lnTo>
                  <a:pt x="21600" y="0"/>
                </a:lnTo>
                <a:close/>
              </a:path>
            </a:pathLst>
          </a:custGeom>
          <a:solidFill>
            <a:srgbClr val="B2B2B2"/>
          </a:solidFill>
          <a:ln w="9525" algn="ctr">
            <a:solidFill>
              <a:srgbClr val="000000"/>
            </a:solidFill>
            <a:miter lim="800000"/>
            <a:headEnd/>
            <a:tailEnd/>
          </a:ln>
          <a:effectLst/>
        </p:spPr>
        <p:txBody>
          <a:bodyPr wrap="none" anchor="ctr"/>
          <a:lstStyle/>
          <a:p>
            <a:endParaRPr lang="en-US"/>
          </a:p>
        </p:txBody>
      </p:sp>
      <p:sp>
        <p:nvSpPr>
          <p:cNvPr id="100357" name="Rectangle 5"/>
          <p:cNvSpPr>
            <a:spLocks noChangeArrowheads="1"/>
          </p:cNvSpPr>
          <p:nvPr/>
        </p:nvSpPr>
        <p:spPr bwMode="auto">
          <a:xfrm>
            <a:off x="5349875" y="2057400"/>
            <a:ext cx="1009650" cy="685800"/>
          </a:xfrm>
          <a:prstGeom prst="rect">
            <a:avLst/>
          </a:prstGeom>
          <a:solidFill>
            <a:srgbClr val="CCFFCC"/>
          </a:solidFill>
          <a:ln w="19050">
            <a:solidFill>
              <a:schemeClr val="bg2"/>
            </a:solidFill>
            <a:miter lim="800000"/>
            <a:headEnd/>
            <a:tailEnd/>
          </a:ln>
          <a:effectLst/>
        </p:spPr>
        <p:txBody>
          <a:bodyPr wrap="none" anchor="ctr"/>
          <a:lstStyle/>
          <a:p>
            <a:pPr eaLnBrk="0" hangingPunct="0"/>
            <a:r>
              <a:rPr lang="en-US" sz="2000"/>
              <a:t>Review</a:t>
            </a:r>
          </a:p>
          <a:p>
            <a:pPr eaLnBrk="0" hangingPunct="0"/>
            <a:r>
              <a:rPr lang="en-US" sz="2000"/>
              <a:t>&amp; Edit</a:t>
            </a:r>
          </a:p>
        </p:txBody>
      </p:sp>
      <p:sp>
        <p:nvSpPr>
          <p:cNvPr id="100358" name="Rectangle 6"/>
          <p:cNvSpPr>
            <a:spLocks noChangeArrowheads="1"/>
          </p:cNvSpPr>
          <p:nvPr/>
        </p:nvSpPr>
        <p:spPr bwMode="auto">
          <a:xfrm>
            <a:off x="6791325" y="2133600"/>
            <a:ext cx="1081088" cy="533400"/>
          </a:xfrm>
          <a:prstGeom prst="rect">
            <a:avLst/>
          </a:prstGeom>
          <a:solidFill>
            <a:srgbClr val="CCFFFF"/>
          </a:solidFill>
          <a:ln w="19050">
            <a:solidFill>
              <a:schemeClr val="bg2"/>
            </a:solidFill>
            <a:miter lim="800000"/>
            <a:headEnd/>
            <a:tailEnd/>
          </a:ln>
          <a:effectLst/>
        </p:spPr>
        <p:txBody>
          <a:bodyPr wrap="none" anchor="ctr"/>
          <a:lstStyle/>
          <a:p>
            <a:pPr eaLnBrk="0" hangingPunct="0"/>
            <a:r>
              <a:rPr lang="en-US" sz="2000"/>
              <a:t>Approve</a:t>
            </a:r>
          </a:p>
        </p:txBody>
      </p:sp>
      <p:cxnSp>
        <p:nvCxnSpPr>
          <p:cNvPr id="100359" name="AutoShape 7"/>
          <p:cNvCxnSpPr>
            <a:cxnSpLocks noChangeShapeType="1"/>
            <a:stCxn id="100363" idx="3"/>
            <a:endCxn id="100357" idx="1"/>
          </p:cNvCxnSpPr>
          <p:nvPr/>
        </p:nvCxnSpPr>
        <p:spPr bwMode="auto">
          <a:xfrm>
            <a:off x="4926013" y="2400300"/>
            <a:ext cx="414337" cy="0"/>
          </a:xfrm>
          <a:prstGeom prst="straightConnector1">
            <a:avLst/>
          </a:prstGeom>
          <a:noFill/>
          <a:ln w="28575">
            <a:solidFill>
              <a:schemeClr val="bg2"/>
            </a:solidFill>
            <a:round/>
            <a:headEnd/>
            <a:tailEnd type="triangle" w="med" len="med"/>
          </a:ln>
          <a:effectLst/>
        </p:spPr>
      </p:cxnSp>
      <p:cxnSp>
        <p:nvCxnSpPr>
          <p:cNvPr id="100360" name="AutoShape 8"/>
          <p:cNvCxnSpPr>
            <a:cxnSpLocks noChangeShapeType="1"/>
            <a:stCxn id="100357" idx="3"/>
            <a:endCxn id="100358" idx="1"/>
          </p:cNvCxnSpPr>
          <p:nvPr/>
        </p:nvCxnSpPr>
        <p:spPr bwMode="auto">
          <a:xfrm>
            <a:off x="6367463" y="2400300"/>
            <a:ext cx="414337" cy="0"/>
          </a:xfrm>
          <a:prstGeom prst="straightConnector1">
            <a:avLst/>
          </a:prstGeom>
          <a:noFill/>
          <a:ln w="28575">
            <a:solidFill>
              <a:schemeClr val="bg2"/>
            </a:solidFill>
            <a:round/>
            <a:headEnd/>
            <a:tailEnd type="triangle" w="med" len="med"/>
          </a:ln>
          <a:effectLst/>
        </p:spPr>
      </p:cxnSp>
      <p:sp>
        <p:nvSpPr>
          <p:cNvPr id="100361" name="Rectangle 9"/>
          <p:cNvSpPr>
            <a:spLocks noChangeArrowheads="1"/>
          </p:cNvSpPr>
          <p:nvPr/>
        </p:nvSpPr>
        <p:spPr bwMode="auto">
          <a:xfrm>
            <a:off x="1816100" y="1600200"/>
            <a:ext cx="1514475" cy="1600200"/>
          </a:xfrm>
          <a:prstGeom prst="rect">
            <a:avLst/>
          </a:prstGeom>
          <a:solidFill>
            <a:srgbClr val="FFCC99"/>
          </a:solidFill>
          <a:ln w="19050">
            <a:solidFill>
              <a:schemeClr val="bg2"/>
            </a:solidFill>
            <a:miter lim="800000"/>
            <a:headEnd/>
            <a:tailEnd/>
          </a:ln>
          <a:effectLst/>
        </p:spPr>
        <p:txBody>
          <a:bodyPr wrap="none" anchor="ctr"/>
          <a:lstStyle/>
          <a:p>
            <a:pPr eaLnBrk="0" hangingPunct="0"/>
            <a:r>
              <a:rPr lang="en-US"/>
              <a:t>Glossary</a:t>
            </a:r>
          </a:p>
          <a:p>
            <a:pPr eaLnBrk="0" hangingPunct="0"/>
            <a:r>
              <a:rPr lang="en-US"/>
              <a:t>Of Terms</a:t>
            </a:r>
          </a:p>
        </p:txBody>
      </p:sp>
      <p:grpSp>
        <p:nvGrpSpPr>
          <p:cNvPr id="2" name="Group 10"/>
          <p:cNvGrpSpPr>
            <a:grpSpLocks/>
          </p:cNvGrpSpPr>
          <p:nvPr/>
        </p:nvGrpSpPr>
        <p:grpSpPr bwMode="auto">
          <a:xfrm>
            <a:off x="3340100" y="1905000"/>
            <a:ext cx="1576388" cy="990600"/>
            <a:chOff x="2584" y="1200"/>
            <a:chExt cx="993" cy="624"/>
          </a:xfrm>
        </p:grpSpPr>
        <p:sp>
          <p:nvSpPr>
            <p:cNvPr id="100363" name="Rectangle 11"/>
            <p:cNvSpPr>
              <a:spLocks noChangeArrowheads="1"/>
            </p:cNvSpPr>
            <p:nvPr/>
          </p:nvSpPr>
          <p:spPr bwMode="auto">
            <a:xfrm>
              <a:off x="2805" y="1200"/>
              <a:ext cx="772" cy="624"/>
            </a:xfrm>
            <a:prstGeom prst="rect">
              <a:avLst/>
            </a:prstGeom>
            <a:solidFill>
              <a:srgbClr val="FFFFCC"/>
            </a:solidFill>
            <a:ln w="19050">
              <a:solidFill>
                <a:schemeClr val="bg2"/>
              </a:solidFill>
              <a:miter lim="800000"/>
              <a:headEnd/>
              <a:tailEnd/>
            </a:ln>
            <a:effectLst/>
          </p:spPr>
          <p:txBody>
            <a:bodyPr wrap="none" anchor="ctr"/>
            <a:lstStyle/>
            <a:p>
              <a:pPr eaLnBrk="0" hangingPunct="0"/>
              <a:r>
                <a:rPr lang="en-US" sz="2000"/>
                <a:t>Draft Data </a:t>
              </a:r>
            </a:p>
            <a:p>
              <a:pPr eaLnBrk="0" hangingPunct="0"/>
              <a:r>
                <a:rPr lang="en-US" sz="2000"/>
                <a:t>Elements</a:t>
              </a:r>
            </a:p>
          </p:txBody>
        </p:sp>
        <p:cxnSp>
          <p:nvCxnSpPr>
            <p:cNvPr id="100364" name="AutoShape 12"/>
            <p:cNvCxnSpPr>
              <a:cxnSpLocks noChangeShapeType="1"/>
              <a:stCxn id="100361" idx="3"/>
              <a:endCxn id="100363" idx="1"/>
            </p:cNvCxnSpPr>
            <p:nvPr/>
          </p:nvCxnSpPr>
          <p:spPr bwMode="auto">
            <a:xfrm>
              <a:off x="2584" y="1512"/>
              <a:ext cx="215" cy="0"/>
            </a:xfrm>
            <a:prstGeom prst="straightConnector1">
              <a:avLst/>
            </a:prstGeom>
            <a:noFill/>
            <a:ln w="28575">
              <a:solidFill>
                <a:schemeClr val="bg2"/>
              </a:solidFill>
              <a:round/>
              <a:headEnd/>
              <a:tailEnd type="triangle" w="med" len="med"/>
            </a:ln>
            <a:effectLst/>
          </p:spPr>
        </p:cxnSp>
      </p:grpSp>
      <p:sp>
        <p:nvSpPr>
          <p:cNvPr id="100365" name="Oval 13"/>
          <p:cNvSpPr>
            <a:spLocks noChangeArrowheads="1"/>
          </p:cNvSpPr>
          <p:nvPr/>
        </p:nvSpPr>
        <p:spPr bwMode="auto">
          <a:xfrm>
            <a:off x="8016875" y="1981200"/>
            <a:ext cx="144463" cy="838200"/>
          </a:xfrm>
          <a:prstGeom prst="ellipse">
            <a:avLst/>
          </a:prstGeom>
          <a:solidFill>
            <a:srgbClr val="000000"/>
          </a:solidFill>
          <a:ln w="9525" algn="ctr">
            <a:solidFill>
              <a:srgbClr val="000000"/>
            </a:solidFill>
            <a:round/>
            <a:headEnd/>
            <a:tailEnd/>
          </a:ln>
          <a:effectLst/>
        </p:spPr>
        <p:txBody>
          <a:bodyPr wrap="none" anchor="ctr"/>
          <a:lstStyle/>
          <a:p>
            <a:endParaRPr lang="en-US"/>
          </a:p>
        </p:txBody>
      </p:sp>
      <p:sp>
        <p:nvSpPr>
          <p:cNvPr id="100366" name="Oval 14"/>
          <p:cNvSpPr>
            <a:spLocks noChangeArrowheads="1"/>
          </p:cNvSpPr>
          <p:nvPr/>
        </p:nvSpPr>
        <p:spPr bwMode="auto">
          <a:xfrm>
            <a:off x="1455738" y="914400"/>
            <a:ext cx="288925" cy="2971800"/>
          </a:xfrm>
          <a:prstGeom prst="ellipse">
            <a:avLst/>
          </a:prstGeom>
          <a:solidFill>
            <a:srgbClr val="000000"/>
          </a:solidFill>
          <a:ln w="9525" algn="ctr">
            <a:solidFill>
              <a:srgbClr val="000000"/>
            </a:solidFill>
            <a:round/>
            <a:headEnd/>
            <a:tailEnd/>
          </a:ln>
          <a:effectLst/>
        </p:spPr>
        <p:txBody>
          <a:bodyPr wrap="none" anchor="ctr"/>
          <a:lstStyle/>
          <a:p>
            <a:endParaRPr lang="en-US"/>
          </a:p>
        </p:txBody>
      </p:sp>
      <p:sp>
        <p:nvSpPr>
          <p:cNvPr id="100367" name="Freeform 15"/>
          <p:cNvSpPr>
            <a:spLocks/>
          </p:cNvSpPr>
          <p:nvPr/>
        </p:nvSpPr>
        <p:spPr bwMode="auto">
          <a:xfrm>
            <a:off x="1600200" y="914400"/>
            <a:ext cx="6477000" cy="1066800"/>
          </a:xfrm>
          <a:custGeom>
            <a:avLst/>
            <a:gdLst/>
            <a:ahLst/>
            <a:cxnLst>
              <a:cxn ang="0">
                <a:pos x="0" y="0"/>
              </a:cxn>
              <a:cxn ang="0">
                <a:pos x="4312" y="646"/>
              </a:cxn>
              <a:cxn ang="0">
                <a:pos x="3720" y="641"/>
              </a:cxn>
              <a:cxn ang="0">
                <a:pos x="3224" y="630"/>
              </a:cxn>
              <a:cxn ang="0">
                <a:pos x="2832" y="493"/>
              </a:cxn>
              <a:cxn ang="0">
                <a:pos x="2148" y="522"/>
              </a:cxn>
              <a:cxn ang="0">
                <a:pos x="1248" y="397"/>
              </a:cxn>
              <a:cxn ang="0">
                <a:pos x="678" y="506"/>
              </a:cxn>
              <a:cxn ang="0">
                <a:pos x="86" y="490"/>
              </a:cxn>
              <a:cxn ang="0">
                <a:pos x="59" y="231"/>
              </a:cxn>
              <a:cxn ang="0">
                <a:pos x="0" y="0"/>
              </a:cxn>
            </a:cxnLst>
            <a:rect l="0" t="0" r="r" b="b"/>
            <a:pathLst>
              <a:path w="4312" h="657">
                <a:moveTo>
                  <a:pt x="0" y="0"/>
                </a:moveTo>
                <a:cubicBezTo>
                  <a:pt x="670" y="20"/>
                  <a:pt x="3723" y="544"/>
                  <a:pt x="4312" y="646"/>
                </a:cubicBezTo>
                <a:cubicBezTo>
                  <a:pt x="3752" y="657"/>
                  <a:pt x="3901" y="644"/>
                  <a:pt x="3720" y="641"/>
                </a:cubicBezTo>
                <a:cubicBezTo>
                  <a:pt x="3539" y="638"/>
                  <a:pt x="3372" y="655"/>
                  <a:pt x="3224" y="630"/>
                </a:cubicBezTo>
                <a:cubicBezTo>
                  <a:pt x="3076" y="605"/>
                  <a:pt x="3011" y="511"/>
                  <a:pt x="2832" y="493"/>
                </a:cubicBezTo>
                <a:cubicBezTo>
                  <a:pt x="2653" y="475"/>
                  <a:pt x="2412" y="538"/>
                  <a:pt x="2148" y="522"/>
                </a:cubicBezTo>
                <a:cubicBezTo>
                  <a:pt x="1884" y="506"/>
                  <a:pt x="1493" y="400"/>
                  <a:pt x="1248" y="397"/>
                </a:cubicBezTo>
                <a:cubicBezTo>
                  <a:pt x="1003" y="394"/>
                  <a:pt x="872" y="491"/>
                  <a:pt x="678" y="506"/>
                </a:cubicBezTo>
                <a:cubicBezTo>
                  <a:pt x="484" y="521"/>
                  <a:pt x="189" y="536"/>
                  <a:pt x="86" y="490"/>
                </a:cubicBezTo>
                <a:cubicBezTo>
                  <a:pt x="80" y="329"/>
                  <a:pt x="86" y="377"/>
                  <a:pt x="59" y="231"/>
                </a:cubicBezTo>
                <a:cubicBezTo>
                  <a:pt x="32" y="85"/>
                  <a:pt x="15" y="50"/>
                  <a:pt x="0" y="0"/>
                </a:cubicBezTo>
                <a:close/>
              </a:path>
            </a:pathLst>
          </a:custGeom>
          <a:solidFill>
            <a:srgbClr val="EAEAEA"/>
          </a:solidFill>
          <a:ln w="9525" cap="flat" cmpd="sng">
            <a:solidFill>
              <a:srgbClr val="000000"/>
            </a:solidFill>
            <a:prstDash val="solid"/>
            <a:round/>
            <a:headEnd/>
            <a:tailEnd/>
          </a:ln>
          <a:effectLst/>
        </p:spPr>
        <p:txBody>
          <a:bodyPr anchor="ctr"/>
          <a:lstStyle/>
          <a:p>
            <a:endParaRPr lang="en-US"/>
          </a:p>
        </p:txBody>
      </p:sp>
      <p:sp>
        <p:nvSpPr>
          <p:cNvPr id="100368" name="Freeform 16"/>
          <p:cNvSpPr>
            <a:spLocks/>
          </p:cNvSpPr>
          <p:nvPr/>
        </p:nvSpPr>
        <p:spPr bwMode="auto">
          <a:xfrm flipV="1">
            <a:off x="1600200" y="2819400"/>
            <a:ext cx="6477000" cy="1042988"/>
          </a:xfrm>
          <a:custGeom>
            <a:avLst/>
            <a:gdLst/>
            <a:ahLst/>
            <a:cxnLst>
              <a:cxn ang="0">
                <a:pos x="0" y="0"/>
              </a:cxn>
              <a:cxn ang="0">
                <a:pos x="4312" y="646"/>
              </a:cxn>
              <a:cxn ang="0">
                <a:pos x="3720" y="641"/>
              </a:cxn>
              <a:cxn ang="0">
                <a:pos x="3224" y="630"/>
              </a:cxn>
              <a:cxn ang="0">
                <a:pos x="2832" y="493"/>
              </a:cxn>
              <a:cxn ang="0">
                <a:pos x="2148" y="522"/>
              </a:cxn>
              <a:cxn ang="0">
                <a:pos x="1248" y="397"/>
              </a:cxn>
              <a:cxn ang="0">
                <a:pos x="678" y="506"/>
              </a:cxn>
              <a:cxn ang="0">
                <a:pos x="86" y="490"/>
              </a:cxn>
              <a:cxn ang="0">
                <a:pos x="59" y="231"/>
              </a:cxn>
              <a:cxn ang="0">
                <a:pos x="0" y="0"/>
              </a:cxn>
            </a:cxnLst>
            <a:rect l="0" t="0" r="r" b="b"/>
            <a:pathLst>
              <a:path w="4312" h="657">
                <a:moveTo>
                  <a:pt x="0" y="0"/>
                </a:moveTo>
                <a:cubicBezTo>
                  <a:pt x="670" y="20"/>
                  <a:pt x="3723" y="544"/>
                  <a:pt x="4312" y="646"/>
                </a:cubicBezTo>
                <a:cubicBezTo>
                  <a:pt x="3752" y="657"/>
                  <a:pt x="3901" y="644"/>
                  <a:pt x="3720" y="641"/>
                </a:cubicBezTo>
                <a:cubicBezTo>
                  <a:pt x="3539" y="638"/>
                  <a:pt x="3372" y="655"/>
                  <a:pt x="3224" y="630"/>
                </a:cubicBezTo>
                <a:cubicBezTo>
                  <a:pt x="3076" y="605"/>
                  <a:pt x="3011" y="511"/>
                  <a:pt x="2832" y="493"/>
                </a:cubicBezTo>
                <a:cubicBezTo>
                  <a:pt x="2653" y="475"/>
                  <a:pt x="2412" y="538"/>
                  <a:pt x="2148" y="522"/>
                </a:cubicBezTo>
                <a:cubicBezTo>
                  <a:pt x="1884" y="506"/>
                  <a:pt x="1493" y="400"/>
                  <a:pt x="1248" y="397"/>
                </a:cubicBezTo>
                <a:cubicBezTo>
                  <a:pt x="1003" y="394"/>
                  <a:pt x="872" y="491"/>
                  <a:pt x="678" y="506"/>
                </a:cubicBezTo>
                <a:cubicBezTo>
                  <a:pt x="484" y="521"/>
                  <a:pt x="189" y="536"/>
                  <a:pt x="86" y="490"/>
                </a:cubicBezTo>
                <a:cubicBezTo>
                  <a:pt x="80" y="329"/>
                  <a:pt x="86" y="377"/>
                  <a:pt x="59" y="231"/>
                </a:cubicBezTo>
                <a:cubicBezTo>
                  <a:pt x="32" y="85"/>
                  <a:pt x="15" y="50"/>
                  <a:pt x="0" y="0"/>
                </a:cubicBezTo>
                <a:close/>
              </a:path>
            </a:pathLst>
          </a:custGeom>
          <a:solidFill>
            <a:srgbClr val="EAEAEA"/>
          </a:solidFill>
          <a:ln w="9525" cap="flat" cmpd="sng">
            <a:solidFill>
              <a:srgbClr val="000000"/>
            </a:solidFill>
            <a:prstDash val="solid"/>
            <a:round/>
            <a:headEnd/>
            <a:tailEnd/>
          </a:ln>
          <a:effectLst/>
        </p:spPr>
        <p:txBody>
          <a:bodyPr anchor="ctr"/>
          <a:lstStyle/>
          <a:p>
            <a:endParaRPr lang="en-US"/>
          </a:p>
        </p:txBody>
      </p:sp>
      <p:sp>
        <p:nvSpPr>
          <p:cNvPr id="100369" name="Rectangle 17"/>
          <p:cNvSpPr>
            <a:spLocks noChangeArrowheads="1"/>
          </p:cNvSpPr>
          <p:nvPr/>
        </p:nvSpPr>
        <p:spPr bwMode="auto">
          <a:xfrm rot="5400000">
            <a:off x="-495300" y="2247900"/>
            <a:ext cx="2895600" cy="381000"/>
          </a:xfrm>
          <a:prstGeom prst="rect">
            <a:avLst/>
          </a:prstGeom>
          <a:solidFill>
            <a:srgbClr val="FFCCFF"/>
          </a:solidFill>
          <a:ln w="19050" algn="ctr">
            <a:solidFill>
              <a:srgbClr val="000000"/>
            </a:solidFill>
            <a:miter lim="800000"/>
            <a:headEnd/>
            <a:tailEnd/>
          </a:ln>
          <a:effectLst/>
        </p:spPr>
        <p:txBody>
          <a:bodyPr wrap="none" anchor="ctr"/>
          <a:lstStyle/>
          <a:p>
            <a:pPr eaLnBrk="0" hangingPunct="0"/>
            <a:r>
              <a:rPr lang="en-US" sz="2000"/>
              <a:t>Requirements &amp; data needs</a:t>
            </a:r>
          </a:p>
        </p:txBody>
      </p:sp>
      <p:sp>
        <p:nvSpPr>
          <p:cNvPr id="100370" name="Line 18"/>
          <p:cNvSpPr>
            <a:spLocks noChangeShapeType="1"/>
          </p:cNvSpPr>
          <p:nvPr/>
        </p:nvSpPr>
        <p:spPr bwMode="auto">
          <a:xfrm>
            <a:off x="1143000" y="1676400"/>
            <a:ext cx="304800" cy="0"/>
          </a:xfrm>
          <a:prstGeom prst="line">
            <a:avLst/>
          </a:prstGeom>
          <a:noFill/>
          <a:ln w="28575">
            <a:solidFill>
              <a:srgbClr val="000000"/>
            </a:solidFill>
            <a:round/>
            <a:headEnd/>
            <a:tailEnd type="triangle" w="med" len="med"/>
          </a:ln>
          <a:effectLst/>
        </p:spPr>
        <p:txBody>
          <a:bodyPr anchor="ctr"/>
          <a:lstStyle/>
          <a:p>
            <a:endParaRPr lang="en-US"/>
          </a:p>
        </p:txBody>
      </p:sp>
      <p:sp>
        <p:nvSpPr>
          <p:cNvPr id="100371" name="Line 19"/>
          <p:cNvSpPr>
            <a:spLocks noChangeShapeType="1"/>
          </p:cNvSpPr>
          <p:nvPr/>
        </p:nvSpPr>
        <p:spPr bwMode="auto">
          <a:xfrm>
            <a:off x="1143000" y="2743200"/>
            <a:ext cx="304800" cy="0"/>
          </a:xfrm>
          <a:prstGeom prst="line">
            <a:avLst/>
          </a:prstGeom>
          <a:noFill/>
          <a:ln w="28575">
            <a:solidFill>
              <a:srgbClr val="000000"/>
            </a:solidFill>
            <a:round/>
            <a:headEnd/>
            <a:tailEnd type="triangle" w="med" len="med"/>
          </a:ln>
          <a:effectLst/>
        </p:spPr>
        <p:txBody>
          <a:bodyPr anchor="ctr"/>
          <a:lstStyle/>
          <a:p>
            <a:endParaRPr lang="en-US"/>
          </a:p>
        </p:txBody>
      </p:sp>
      <p:sp>
        <p:nvSpPr>
          <p:cNvPr id="100372" name="Line 20"/>
          <p:cNvSpPr>
            <a:spLocks noChangeShapeType="1"/>
          </p:cNvSpPr>
          <p:nvPr/>
        </p:nvSpPr>
        <p:spPr bwMode="auto">
          <a:xfrm>
            <a:off x="1143000" y="3276600"/>
            <a:ext cx="304800" cy="0"/>
          </a:xfrm>
          <a:prstGeom prst="line">
            <a:avLst/>
          </a:prstGeom>
          <a:noFill/>
          <a:ln w="28575">
            <a:solidFill>
              <a:srgbClr val="000000"/>
            </a:solidFill>
            <a:round/>
            <a:headEnd/>
            <a:tailEnd type="triangle" w="med" len="med"/>
          </a:ln>
          <a:effectLst/>
        </p:spPr>
        <p:txBody>
          <a:bodyPr anchor="ctr"/>
          <a:lstStyle/>
          <a:p>
            <a:endParaRPr lang="en-US"/>
          </a:p>
        </p:txBody>
      </p:sp>
      <p:sp>
        <p:nvSpPr>
          <p:cNvPr id="100373" name="Line 21"/>
          <p:cNvSpPr>
            <a:spLocks noChangeShapeType="1"/>
          </p:cNvSpPr>
          <p:nvPr/>
        </p:nvSpPr>
        <p:spPr bwMode="auto">
          <a:xfrm>
            <a:off x="1143000" y="2209800"/>
            <a:ext cx="304800" cy="0"/>
          </a:xfrm>
          <a:prstGeom prst="line">
            <a:avLst/>
          </a:prstGeom>
          <a:noFill/>
          <a:ln w="28575">
            <a:solidFill>
              <a:srgbClr val="000000"/>
            </a:solidFill>
            <a:round/>
            <a:headEnd/>
            <a:tailEnd type="triangle" w="med" len="med"/>
          </a:ln>
          <a:effectLst/>
        </p:spPr>
        <p:txBody>
          <a:bodyPr anchor="ctr"/>
          <a:lstStyle/>
          <a:p>
            <a:endParaRPr lang="en-US"/>
          </a:p>
        </p:txBody>
      </p:sp>
      <p:sp>
        <p:nvSpPr>
          <p:cNvPr id="100374" name="Text Box 22"/>
          <p:cNvSpPr txBox="1">
            <a:spLocks noChangeArrowheads="1"/>
          </p:cNvSpPr>
          <p:nvPr/>
        </p:nvSpPr>
        <p:spPr bwMode="auto">
          <a:xfrm>
            <a:off x="5562600" y="3657600"/>
            <a:ext cx="3429000" cy="1311275"/>
          </a:xfrm>
          <a:prstGeom prst="rect">
            <a:avLst/>
          </a:prstGeom>
          <a:noFill/>
          <a:ln w="9525">
            <a:noFill/>
            <a:miter lim="800000"/>
            <a:headEnd/>
            <a:tailEnd/>
          </a:ln>
          <a:effectLst/>
        </p:spPr>
        <p:txBody>
          <a:bodyPr>
            <a:spAutoFit/>
          </a:bodyPr>
          <a:lstStyle/>
          <a:p>
            <a:r>
              <a:rPr lang="en-US" sz="2000" i="1">
                <a:solidFill>
                  <a:schemeClr val="accent2"/>
                </a:solidFill>
                <a:latin typeface="Arial" charset="0"/>
              </a:rPr>
              <a:t>The registry defines the data we exchange and keeps our need for code changes to a minimum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0361"/>
                                        </p:tgtEl>
                                        <p:attrNameLst>
                                          <p:attrName>style.visibility</p:attrName>
                                        </p:attrNameLst>
                                      </p:cBhvr>
                                      <p:to>
                                        <p:strVal val="visible"/>
                                      </p:to>
                                    </p:set>
                                    <p:animEffect transition="in" filter="box(in)">
                                      <p:cBhvr>
                                        <p:cTn id="7" dur="500"/>
                                        <p:tgtEl>
                                          <p:spTgt spid="1003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0359"/>
                                        </p:tgtEl>
                                        <p:attrNameLst>
                                          <p:attrName>style.visibility</p:attrName>
                                        </p:attrNameLst>
                                      </p:cBhvr>
                                      <p:to>
                                        <p:strVal val="visible"/>
                                      </p:to>
                                    </p:set>
                                    <p:animEffect transition="in" filter="box(in)">
                                      <p:cBhvr>
                                        <p:cTn id="17" dur="500"/>
                                        <p:tgtEl>
                                          <p:spTgt spid="100359"/>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00357"/>
                                        </p:tgtEl>
                                        <p:attrNameLst>
                                          <p:attrName>style.visibility</p:attrName>
                                        </p:attrNameLst>
                                      </p:cBhvr>
                                      <p:to>
                                        <p:strVal val="visible"/>
                                      </p:to>
                                    </p:set>
                                    <p:animEffect transition="in" filter="box(in)">
                                      <p:cBhvr>
                                        <p:cTn id="20" dur="500"/>
                                        <p:tgtEl>
                                          <p:spTgt spid="100357"/>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00358"/>
                                        </p:tgtEl>
                                        <p:attrNameLst>
                                          <p:attrName>style.visibility</p:attrName>
                                        </p:attrNameLst>
                                      </p:cBhvr>
                                      <p:to>
                                        <p:strVal val="visible"/>
                                      </p:to>
                                    </p:set>
                                    <p:animEffect transition="in" filter="box(in)">
                                      <p:cBhvr>
                                        <p:cTn id="25" dur="500"/>
                                        <p:tgtEl>
                                          <p:spTgt spid="100358"/>
                                        </p:tgtEl>
                                      </p:cBhvr>
                                    </p:animEffect>
                                  </p:childTnLst>
                                </p:cTn>
                              </p:par>
                              <p:par>
                                <p:cTn id="26" presetID="4" presetClass="entr" presetSubtype="16" fill="hold" nodeType="withEffect">
                                  <p:stCondLst>
                                    <p:cond delay="0"/>
                                  </p:stCondLst>
                                  <p:childTnLst>
                                    <p:set>
                                      <p:cBhvr>
                                        <p:cTn id="27" dur="1" fill="hold">
                                          <p:stCondLst>
                                            <p:cond delay="0"/>
                                          </p:stCondLst>
                                        </p:cTn>
                                        <p:tgtEl>
                                          <p:spTgt spid="100360"/>
                                        </p:tgtEl>
                                        <p:attrNameLst>
                                          <p:attrName>style.visibility</p:attrName>
                                        </p:attrNameLst>
                                      </p:cBhvr>
                                      <p:to>
                                        <p:strVal val="visible"/>
                                      </p:to>
                                    </p:set>
                                    <p:animEffect transition="in" filter="box(in)">
                                      <p:cBhvr>
                                        <p:cTn id="28" dur="500"/>
                                        <p:tgtEl>
                                          <p:spTgt spid="10036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0355">
                                            <p:txEl>
                                              <p:pRg st="0" end="0"/>
                                            </p:txEl>
                                          </p:spTgt>
                                        </p:tgtEl>
                                        <p:attrNameLst>
                                          <p:attrName>style.visibility</p:attrName>
                                        </p:attrNameLst>
                                      </p:cBhvr>
                                      <p:to>
                                        <p:strVal val="visible"/>
                                      </p:to>
                                    </p:set>
                                    <p:animEffect transition="in" filter="fade">
                                      <p:cBhvr>
                                        <p:cTn id="33" dur="500"/>
                                        <p:tgtEl>
                                          <p:spTgt spid="100355">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00355">
                                            <p:txEl>
                                              <p:pRg st="1" end="1"/>
                                            </p:txEl>
                                          </p:spTgt>
                                        </p:tgtEl>
                                        <p:attrNameLst>
                                          <p:attrName>style.visibility</p:attrName>
                                        </p:attrNameLst>
                                      </p:cBhvr>
                                      <p:to>
                                        <p:strVal val="visible"/>
                                      </p:to>
                                    </p:set>
                                    <p:animEffect transition="in" filter="fade">
                                      <p:cBhvr>
                                        <p:cTn id="36" dur="500"/>
                                        <p:tgtEl>
                                          <p:spTgt spid="100355">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00355">
                                            <p:txEl>
                                              <p:pRg st="2" end="2"/>
                                            </p:txEl>
                                          </p:spTgt>
                                        </p:tgtEl>
                                        <p:attrNameLst>
                                          <p:attrName>style.visibility</p:attrName>
                                        </p:attrNameLst>
                                      </p:cBhvr>
                                      <p:to>
                                        <p:strVal val="visible"/>
                                      </p:to>
                                    </p:set>
                                    <p:animEffect transition="in" filter="fade">
                                      <p:cBhvr>
                                        <p:cTn id="39" dur="500"/>
                                        <p:tgtEl>
                                          <p:spTgt spid="100355">
                                            <p:txEl>
                                              <p:pRg st="2" end="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00355">
                                            <p:txEl>
                                              <p:pRg st="3" end="3"/>
                                            </p:txEl>
                                          </p:spTgt>
                                        </p:tgtEl>
                                        <p:attrNameLst>
                                          <p:attrName>style.visibility</p:attrName>
                                        </p:attrNameLst>
                                      </p:cBhvr>
                                      <p:to>
                                        <p:strVal val="visible"/>
                                      </p:to>
                                    </p:set>
                                    <p:animEffect transition="in" filter="fade">
                                      <p:cBhvr>
                                        <p:cTn id="42" dur="500"/>
                                        <p:tgtEl>
                                          <p:spTgt spid="10035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0355">
                                            <p:txEl>
                                              <p:pRg st="4" end="4"/>
                                            </p:txEl>
                                          </p:spTgt>
                                        </p:tgtEl>
                                        <p:attrNameLst>
                                          <p:attrName>style.visibility</p:attrName>
                                        </p:attrNameLst>
                                      </p:cBhvr>
                                      <p:to>
                                        <p:strVal val="visible"/>
                                      </p:to>
                                    </p:set>
                                    <p:animEffect transition="in" filter="fade">
                                      <p:cBhvr>
                                        <p:cTn id="47" dur="500"/>
                                        <p:tgtEl>
                                          <p:spTgt spid="100355">
                                            <p:txEl>
                                              <p:pRg st="4" end="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00355">
                                            <p:txEl>
                                              <p:pRg st="5" end="5"/>
                                            </p:txEl>
                                          </p:spTgt>
                                        </p:tgtEl>
                                        <p:attrNameLst>
                                          <p:attrName>style.visibility</p:attrName>
                                        </p:attrNameLst>
                                      </p:cBhvr>
                                      <p:to>
                                        <p:strVal val="visible"/>
                                      </p:to>
                                    </p:set>
                                    <p:animEffect transition="in" filter="fade">
                                      <p:cBhvr>
                                        <p:cTn id="50" dur="500"/>
                                        <p:tgtEl>
                                          <p:spTgt spid="100355">
                                            <p:txEl>
                                              <p:pRg st="5" end="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00355">
                                            <p:txEl>
                                              <p:pRg st="6" end="6"/>
                                            </p:txEl>
                                          </p:spTgt>
                                        </p:tgtEl>
                                        <p:attrNameLst>
                                          <p:attrName>style.visibility</p:attrName>
                                        </p:attrNameLst>
                                      </p:cBhvr>
                                      <p:to>
                                        <p:strVal val="visible"/>
                                      </p:to>
                                    </p:set>
                                    <p:animEffect transition="in" filter="fade">
                                      <p:cBhvr>
                                        <p:cTn id="53" dur="500"/>
                                        <p:tgtEl>
                                          <p:spTgt spid="100355">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00374"/>
                                        </p:tgtEl>
                                        <p:attrNameLst>
                                          <p:attrName>style.visibility</p:attrName>
                                        </p:attrNameLst>
                                      </p:cBhvr>
                                      <p:to>
                                        <p:strVal val="visible"/>
                                      </p:to>
                                    </p:set>
                                    <p:animEffect transition="in" filter="fade">
                                      <p:cBhvr>
                                        <p:cTn id="58" dur="500"/>
                                        <p:tgtEl>
                                          <p:spTgt spid="100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animBg="1"/>
      <p:bldP spid="100358" grpId="0" animBg="1"/>
      <p:bldP spid="100361" grpId="0" animBg="1"/>
      <p:bldP spid="10037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3"/>
          <p:cNvSpPr>
            <a:spLocks noGrp="1"/>
          </p:cNvSpPr>
          <p:nvPr>
            <p:ph type="dt" sz="half" idx="10"/>
          </p:nvPr>
        </p:nvSpPr>
        <p:spPr/>
        <p:txBody>
          <a:bodyPr/>
          <a:lstStyle/>
          <a:p>
            <a:r>
              <a:rPr lang="en-US"/>
              <a:t> </a:t>
            </a:r>
          </a:p>
        </p:txBody>
      </p:sp>
      <p:sp>
        <p:nvSpPr>
          <p:cNvPr id="18" name="Footer Placeholder 4"/>
          <p:cNvSpPr>
            <a:spLocks noGrp="1"/>
          </p:cNvSpPr>
          <p:nvPr>
            <p:ph type="ftr" sz="quarter" idx="11"/>
          </p:nvPr>
        </p:nvSpPr>
        <p:spPr/>
        <p:txBody>
          <a:bodyPr/>
          <a:lstStyle/>
          <a:p>
            <a:r>
              <a:rPr lang="en-US"/>
              <a:t>Copyright 2008 Dan McCreary &amp; Associates</a:t>
            </a:r>
          </a:p>
        </p:txBody>
      </p:sp>
      <p:sp>
        <p:nvSpPr>
          <p:cNvPr id="19" name="Slide Number Placeholder 5"/>
          <p:cNvSpPr>
            <a:spLocks noGrp="1"/>
          </p:cNvSpPr>
          <p:nvPr>
            <p:ph type="sldNum" sz="quarter" idx="4294967295"/>
          </p:nvPr>
        </p:nvSpPr>
        <p:spPr>
          <a:xfrm>
            <a:off x="6553200" y="6248400"/>
            <a:ext cx="1905000" cy="457200"/>
          </a:xfrm>
          <a:prstGeom prst="rect">
            <a:avLst/>
          </a:prstGeom>
        </p:spPr>
        <p:txBody>
          <a:bodyPr/>
          <a:lstStyle/>
          <a:p>
            <a:fld id="{D29055F5-54AB-4334-B8D9-E54C42854BFE}" type="slidenum">
              <a:rPr lang="en-US"/>
              <a:pPr/>
              <a:t>71</a:t>
            </a:fld>
            <a:endParaRPr lang="en-US"/>
          </a:p>
        </p:txBody>
      </p:sp>
      <p:sp>
        <p:nvSpPr>
          <p:cNvPr id="108546" name="Rectangle 2"/>
          <p:cNvSpPr>
            <a:spLocks noGrp="1" noChangeArrowheads="1"/>
          </p:cNvSpPr>
          <p:nvPr>
            <p:ph type="title"/>
          </p:nvPr>
        </p:nvSpPr>
        <p:spPr/>
        <p:txBody>
          <a:bodyPr/>
          <a:lstStyle/>
          <a:p>
            <a:r>
              <a:rPr lang="en-US"/>
              <a:t>Federated Search</a:t>
            </a:r>
          </a:p>
        </p:txBody>
      </p:sp>
      <p:sp>
        <p:nvSpPr>
          <p:cNvPr id="108547" name="Rectangle 3"/>
          <p:cNvSpPr>
            <a:spLocks noGrp="1" noChangeArrowheads="1"/>
          </p:cNvSpPr>
          <p:nvPr>
            <p:ph type="body" idx="1"/>
          </p:nvPr>
        </p:nvSpPr>
        <p:spPr>
          <a:xfrm>
            <a:off x="685800" y="1257300"/>
            <a:ext cx="8001000" cy="1296988"/>
          </a:xfrm>
        </p:spPr>
        <p:txBody>
          <a:bodyPr/>
          <a:lstStyle/>
          <a:p>
            <a:r>
              <a:rPr lang="en-US" sz="2800" b="1" dirty="0"/>
              <a:t>Federation</a:t>
            </a:r>
            <a:r>
              <a:rPr lang="en-US" sz="2800" dirty="0"/>
              <a:t>: When many different sources can return search results from a single search</a:t>
            </a:r>
          </a:p>
        </p:txBody>
      </p:sp>
      <p:sp>
        <p:nvSpPr>
          <p:cNvPr id="108548" name="AutoShape 4"/>
          <p:cNvSpPr>
            <a:spLocks noChangeArrowheads="1"/>
          </p:cNvSpPr>
          <p:nvPr/>
        </p:nvSpPr>
        <p:spPr bwMode="auto">
          <a:xfrm>
            <a:off x="533400" y="3352800"/>
            <a:ext cx="1066800" cy="990600"/>
          </a:xfrm>
          <a:prstGeom prst="can">
            <a:avLst>
              <a:gd name="adj" fmla="val 25000"/>
            </a:avLst>
          </a:prstGeom>
          <a:solidFill>
            <a:srgbClr val="DDDDDD"/>
          </a:solidFill>
          <a:ln w="9525">
            <a:solidFill>
              <a:schemeClr val="tx1"/>
            </a:solidFill>
            <a:round/>
            <a:headEnd/>
            <a:tailEnd/>
          </a:ln>
          <a:effectLst/>
        </p:spPr>
        <p:txBody>
          <a:bodyPr wrap="none" anchor="ctr"/>
          <a:lstStyle/>
          <a:p>
            <a:pPr algn="ctr"/>
            <a:r>
              <a:rPr lang="en-US" sz="1800"/>
              <a:t>Business</a:t>
            </a:r>
          </a:p>
          <a:p>
            <a:pPr algn="ctr"/>
            <a:r>
              <a:rPr lang="en-US" sz="1800"/>
              <a:t>Terms</a:t>
            </a:r>
          </a:p>
        </p:txBody>
      </p:sp>
      <p:sp>
        <p:nvSpPr>
          <p:cNvPr id="108549" name="AutoShape 5"/>
          <p:cNvSpPr>
            <a:spLocks noChangeArrowheads="1"/>
          </p:cNvSpPr>
          <p:nvPr/>
        </p:nvSpPr>
        <p:spPr bwMode="auto">
          <a:xfrm>
            <a:off x="4038600" y="4953000"/>
            <a:ext cx="1066800" cy="990600"/>
          </a:xfrm>
          <a:prstGeom prst="can">
            <a:avLst>
              <a:gd name="adj" fmla="val 25000"/>
            </a:avLst>
          </a:prstGeom>
          <a:solidFill>
            <a:srgbClr val="DDDDDD"/>
          </a:solidFill>
          <a:ln w="9525">
            <a:solidFill>
              <a:schemeClr val="tx1"/>
            </a:solidFill>
            <a:round/>
            <a:headEnd/>
            <a:tailEnd/>
          </a:ln>
          <a:effectLst/>
        </p:spPr>
        <p:txBody>
          <a:bodyPr wrap="none" anchor="ctr"/>
          <a:lstStyle/>
          <a:p>
            <a:pPr algn="ctr"/>
            <a:r>
              <a:rPr lang="en-US" sz="1800" dirty="0"/>
              <a:t>Standards</a:t>
            </a:r>
          </a:p>
        </p:txBody>
      </p:sp>
      <p:sp>
        <p:nvSpPr>
          <p:cNvPr id="108550" name="AutoShape 6"/>
          <p:cNvSpPr>
            <a:spLocks noChangeArrowheads="1"/>
          </p:cNvSpPr>
          <p:nvPr/>
        </p:nvSpPr>
        <p:spPr bwMode="auto">
          <a:xfrm>
            <a:off x="2514600" y="4953000"/>
            <a:ext cx="1066800" cy="990600"/>
          </a:xfrm>
          <a:prstGeom prst="can">
            <a:avLst>
              <a:gd name="adj" fmla="val 25000"/>
            </a:avLst>
          </a:prstGeom>
          <a:solidFill>
            <a:srgbClr val="DDDDDD"/>
          </a:solidFill>
          <a:ln w="9525">
            <a:solidFill>
              <a:schemeClr val="tx1"/>
            </a:solidFill>
            <a:round/>
            <a:headEnd/>
            <a:tailEnd/>
          </a:ln>
          <a:effectLst/>
        </p:spPr>
        <p:txBody>
          <a:bodyPr wrap="none" anchor="ctr"/>
          <a:lstStyle/>
          <a:p>
            <a:pPr algn="ctr"/>
            <a:r>
              <a:rPr lang="en-US" sz="1800"/>
              <a:t>Data</a:t>
            </a:r>
          </a:p>
          <a:p>
            <a:pPr algn="ctr"/>
            <a:r>
              <a:rPr lang="en-US" sz="1800"/>
              <a:t>Elements</a:t>
            </a:r>
          </a:p>
        </p:txBody>
      </p:sp>
      <p:sp>
        <p:nvSpPr>
          <p:cNvPr id="108551" name="AutoShape 7"/>
          <p:cNvSpPr>
            <a:spLocks noChangeArrowheads="1"/>
          </p:cNvSpPr>
          <p:nvPr/>
        </p:nvSpPr>
        <p:spPr bwMode="auto">
          <a:xfrm>
            <a:off x="6705600" y="4038600"/>
            <a:ext cx="1066800" cy="990600"/>
          </a:xfrm>
          <a:prstGeom prst="can">
            <a:avLst>
              <a:gd name="adj" fmla="val 25000"/>
            </a:avLst>
          </a:prstGeom>
          <a:solidFill>
            <a:srgbClr val="DDDDDD"/>
          </a:solidFill>
          <a:ln w="9525">
            <a:solidFill>
              <a:schemeClr val="tx1"/>
            </a:solidFill>
            <a:round/>
            <a:headEnd/>
            <a:tailEnd/>
          </a:ln>
          <a:effectLst/>
        </p:spPr>
        <p:txBody>
          <a:bodyPr wrap="none" anchor="ctr"/>
          <a:lstStyle/>
          <a:p>
            <a:pPr algn="ctr"/>
            <a:r>
              <a:rPr lang="en-US" sz="1800"/>
              <a:t>RDMS</a:t>
            </a:r>
          </a:p>
          <a:p>
            <a:pPr algn="ctr"/>
            <a:r>
              <a:rPr lang="en-US" sz="1800"/>
              <a:t>Columns</a:t>
            </a:r>
          </a:p>
        </p:txBody>
      </p:sp>
      <p:sp>
        <p:nvSpPr>
          <p:cNvPr id="108552" name="AutoShape 8"/>
          <p:cNvSpPr>
            <a:spLocks noChangeArrowheads="1"/>
          </p:cNvSpPr>
          <p:nvPr/>
        </p:nvSpPr>
        <p:spPr bwMode="auto">
          <a:xfrm>
            <a:off x="5486400" y="4724400"/>
            <a:ext cx="1066800" cy="990600"/>
          </a:xfrm>
          <a:prstGeom prst="can">
            <a:avLst>
              <a:gd name="adj" fmla="val 25000"/>
            </a:avLst>
          </a:prstGeom>
          <a:solidFill>
            <a:srgbClr val="DDDDDD"/>
          </a:solidFill>
          <a:ln w="9525">
            <a:solidFill>
              <a:schemeClr val="tx1"/>
            </a:solidFill>
            <a:round/>
            <a:headEnd/>
            <a:tailEnd/>
          </a:ln>
          <a:effectLst/>
        </p:spPr>
        <p:txBody>
          <a:bodyPr wrap="none" anchor="ctr"/>
          <a:lstStyle/>
          <a:p>
            <a:pPr algn="ctr"/>
            <a:r>
              <a:rPr lang="en-US" sz="1800"/>
              <a:t>Other</a:t>
            </a:r>
          </a:p>
          <a:p>
            <a:pPr algn="ctr"/>
            <a:r>
              <a:rPr lang="en-US" sz="1800"/>
              <a:t>Standards</a:t>
            </a:r>
          </a:p>
        </p:txBody>
      </p:sp>
      <p:sp>
        <p:nvSpPr>
          <p:cNvPr id="108554" name="Rectangle 10"/>
          <p:cNvSpPr>
            <a:spLocks noChangeArrowheads="1"/>
          </p:cNvSpPr>
          <p:nvPr/>
        </p:nvSpPr>
        <p:spPr bwMode="auto">
          <a:xfrm>
            <a:off x="3200400" y="2857500"/>
            <a:ext cx="2057400" cy="685800"/>
          </a:xfrm>
          <a:prstGeom prst="rect">
            <a:avLst/>
          </a:prstGeom>
          <a:solidFill>
            <a:srgbClr val="66CCFF"/>
          </a:solidFill>
          <a:ln w="9525">
            <a:solidFill>
              <a:schemeClr val="tx1"/>
            </a:solidFill>
            <a:miter lim="800000"/>
            <a:headEnd/>
            <a:tailEnd/>
          </a:ln>
          <a:effectLst/>
        </p:spPr>
        <p:txBody>
          <a:bodyPr wrap="none" anchor="ctr"/>
          <a:lstStyle/>
          <a:p>
            <a:pPr algn="ctr"/>
            <a:r>
              <a:rPr lang="en-US"/>
              <a:t>Search</a:t>
            </a:r>
          </a:p>
        </p:txBody>
      </p:sp>
      <p:sp>
        <p:nvSpPr>
          <p:cNvPr id="108555" name="Line 11"/>
          <p:cNvSpPr>
            <a:spLocks noChangeShapeType="1"/>
          </p:cNvSpPr>
          <p:nvPr/>
        </p:nvSpPr>
        <p:spPr bwMode="auto">
          <a:xfrm flipH="1">
            <a:off x="1600200" y="2971800"/>
            <a:ext cx="1600200" cy="685800"/>
          </a:xfrm>
          <a:prstGeom prst="line">
            <a:avLst/>
          </a:prstGeom>
          <a:noFill/>
          <a:ln w="9525">
            <a:solidFill>
              <a:schemeClr val="tx1"/>
            </a:solidFill>
            <a:round/>
            <a:headEnd/>
            <a:tailEnd/>
          </a:ln>
          <a:effectLst/>
        </p:spPr>
        <p:txBody>
          <a:bodyPr/>
          <a:lstStyle/>
          <a:p>
            <a:endParaRPr lang="en-US"/>
          </a:p>
        </p:txBody>
      </p:sp>
      <p:sp>
        <p:nvSpPr>
          <p:cNvPr id="108556" name="Line 12"/>
          <p:cNvSpPr>
            <a:spLocks noChangeShapeType="1"/>
          </p:cNvSpPr>
          <p:nvPr/>
        </p:nvSpPr>
        <p:spPr bwMode="auto">
          <a:xfrm flipH="1">
            <a:off x="2057400" y="3314700"/>
            <a:ext cx="1143000" cy="1257300"/>
          </a:xfrm>
          <a:prstGeom prst="line">
            <a:avLst/>
          </a:prstGeom>
          <a:noFill/>
          <a:ln w="9525">
            <a:solidFill>
              <a:schemeClr val="tx1"/>
            </a:solidFill>
            <a:round/>
            <a:headEnd/>
            <a:tailEnd/>
          </a:ln>
          <a:effectLst/>
        </p:spPr>
        <p:txBody>
          <a:bodyPr/>
          <a:lstStyle/>
          <a:p>
            <a:endParaRPr lang="en-US"/>
          </a:p>
        </p:txBody>
      </p:sp>
      <p:sp>
        <p:nvSpPr>
          <p:cNvPr id="108557" name="Line 13"/>
          <p:cNvSpPr>
            <a:spLocks noChangeShapeType="1"/>
          </p:cNvSpPr>
          <p:nvPr/>
        </p:nvSpPr>
        <p:spPr bwMode="auto">
          <a:xfrm flipH="1">
            <a:off x="3086100" y="3543300"/>
            <a:ext cx="571500" cy="1371600"/>
          </a:xfrm>
          <a:prstGeom prst="line">
            <a:avLst/>
          </a:prstGeom>
          <a:noFill/>
          <a:ln w="9525">
            <a:solidFill>
              <a:schemeClr val="tx1"/>
            </a:solidFill>
            <a:round/>
            <a:headEnd/>
            <a:tailEnd/>
          </a:ln>
          <a:effectLst/>
        </p:spPr>
        <p:txBody>
          <a:bodyPr/>
          <a:lstStyle/>
          <a:p>
            <a:endParaRPr lang="en-US"/>
          </a:p>
        </p:txBody>
      </p:sp>
      <p:sp>
        <p:nvSpPr>
          <p:cNvPr id="108558" name="Line 14"/>
          <p:cNvSpPr>
            <a:spLocks noChangeShapeType="1"/>
          </p:cNvSpPr>
          <p:nvPr/>
        </p:nvSpPr>
        <p:spPr bwMode="auto">
          <a:xfrm>
            <a:off x="4343400" y="3543300"/>
            <a:ext cx="228600" cy="1371600"/>
          </a:xfrm>
          <a:prstGeom prst="line">
            <a:avLst/>
          </a:prstGeom>
          <a:noFill/>
          <a:ln w="9525">
            <a:solidFill>
              <a:schemeClr val="tx1"/>
            </a:solidFill>
            <a:round/>
            <a:headEnd/>
            <a:tailEnd/>
          </a:ln>
          <a:effectLst/>
        </p:spPr>
        <p:txBody>
          <a:bodyPr/>
          <a:lstStyle/>
          <a:p>
            <a:endParaRPr lang="en-US"/>
          </a:p>
        </p:txBody>
      </p:sp>
      <p:sp>
        <p:nvSpPr>
          <p:cNvPr id="108559" name="Line 15"/>
          <p:cNvSpPr>
            <a:spLocks noChangeShapeType="1"/>
          </p:cNvSpPr>
          <p:nvPr/>
        </p:nvSpPr>
        <p:spPr bwMode="auto">
          <a:xfrm>
            <a:off x="4914900" y="3543300"/>
            <a:ext cx="800100" cy="1143000"/>
          </a:xfrm>
          <a:prstGeom prst="line">
            <a:avLst/>
          </a:prstGeom>
          <a:noFill/>
          <a:ln w="9525">
            <a:solidFill>
              <a:schemeClr val="tx1"/>
            </a:solidFill>
            <a:round/>
            <a:headEnd/>
            <a:tailEnd/>
          </a:ln>
          <a:effectLst/>
        </p:spPr>
        <p:txBody>
          <a:bodyPr/>
          <a:lstStyle/>
          <a:p>
            <a:endParaRPr lang="en-US"/>
          </a:p>
        </p:txBody>
      </p:sp>
      <p:sp>
        <p:nvSpPr>
          <p:cNvPr id="108560" name="Line 16"/>
          <p:cNvSpPr>
            <a:spLocks noChangeShapeType="1"/>
          </p:cNvSpPr>
          <p:nvPr/>
        </p:nvSpPr>
        <p:spPr bwMode="auto">
          <a:xfrm>
            <a:off x="5257800" y="2971800"/>
            <a:ext cx="1600200" cy="1143000"/>
          </a:xfrm>
          <a:prstGeom prst="line">
            <a:avLst/>
          </a:prstGeom>
          <a:noFill/>
          <a:ln w="9525">
            <a:solidFill>
              <a:schemeClr val="tx1"/>
            </a:solidFill>
            <a:round/>
            <a:headEnd/>
            <a:tailEnd/>
          </a:ln>
          <a:effectLst/>
        </p:spPr>
        <p:txBody>
          <a:bodyPr/>
          <a:lstStyle/>
          <a:p>
            <a:endParaRPr lang="en-US"/>
          </a:p>
        </p:txBody>
      </p:sp>
      <p:sp>
        <p:nvSpPr>
          <p:cNvPr id="108553" name="AutoShape 9"/>
          <p:cNvSpPr>
            <a:spLocks noChangeArrowheads="1"/>
          </p:cNvSpPr>
          <p:nvPr/>
        </p:nvSpPr>
        <p:spPr bwMode="auto">
          <a:xfrm>
            <a:off x="1143000" y="4495800"/>
            <a:ext cx="1066800" cy="990600"/>
          </a:xfrm>
          <a:prstGeom prst="can">
            <a:avLst>
              <a:gd name="adj" fmla="val 25000"/>
            </a:avLst>
          </a:prstGeom>
          <a:solidFill>
            <a:srgbClr val="DDDDDD"/>
          </a:solidFill>
          <a:ln w="9525">
            <a:solidFill>
              <a:schemeClr val="tx1"/>
            </a:solidFill>
            <a:round/>
            <a:headEnd/>
            <a:tailEnd/>
          </a:ln>
          <a:effectLst/>
        </p:spPr>
        <p:txBody>
          <a:bodyPr wrap="none" anchor="ctr"/>
          <a:lstStyle/>
          <a:p>
            <a:pPr algn="ctr"/>
            <a:r>
              <a:rPr lang="en-US" sz="1800"/>
              <a:t>WebSite</a:t>
            </a:r>
          </a:p>
          <a:p>
            <a:pPr algn="ctr"/>
            <a:r>
              <a:rPr lang="en-US" sz="1800"/>
              <a:t>Terms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990600"/>
          </a:xfrm>
        </p:spPr>
        <p:txBody>
          <a:bodyPr/>
          <a:lstStyle/>
          <a:p>
            <a:r>
              <a:rPr lang="en-US" dirty="0"/>
              <a:t>Sample Data Flows</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72</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sp>
        <p:nvSpPr>
          <p:cNvPr id="6" name="Slide Number Placeholder 5"/>
          <p:cNvSpPr txBox="1">
            <a:spLocks/>
          </p:cNvSpPr>
          <p:nvPr/>
        </p:nvSpPr>
        <p:spPr>
          <a:xfrm>
            <a:off x="6781800" y="5788025"/>
            <a:ext cx="2133600" cy="47625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1CF971E-B961-446E-9EAD-10F961A41BF6}" type="slidenum">
              <a:rPr kumimoji="0" lang="en-US" sz="2400" b="1" i="0" u="none" strike="noStrike" kern="1200" cap="none" spc="0" normalizeH="0" baseline="0" noProof="0" smtClean="0">
                <a:ln>
                  <a:noFill/>
                </a:ln>
                <a:solidFill>
                  <a:schemeClr val="tx1"/>
                </a:solidFill>
                <a:effectLst/>
                <a:uLnTx/>
                <a:uFillTx/>
                <a:latin typeface="Arial Narrow"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a:t>
            </a:fld>
            <a:endParaRPr kumimoji="0" lang="en-US" sz="2400" b="1" i="0" u="none" strike="noStrike" kern="1200" cap="none" spc="0" normalizeH="0" baseline="0" noProof="0">
              <a:ln>
                <a:noFill/>
              </a:ln>
              <a:solidFill>
                <a:schemeClr val="tx1"/>
              </a:solidFill>
              <a:effectLst/>
              <a:uLnTx/>
              <a:uFillTx/>
              <a:latin typeface="Arial Narrow" charset="0"/>
              <a:ea typeface="+mn-ea"/>
              <a:cs typeface="+mn-cs"/>
            </a:endParaRPr>
          </a:p>
        </p:txBody>
      </p:sp>
      <p:sp>
        <p:nvSpPr>
          <p:cNvPr id="7" name="Rectangle 17"/>
          <p:cNvSpPr>
            <a:spLocks noChangeArrowheads="1"/>
          </p:cNvSpPr>
          <p:nvPr/>
        </p:nvSpPr>
        <p:spPr bwMode="auto">
          <a:xfrm>
            <a:off x="2514600" y="1143000"/>
            <a:ext cx="6057900" cy="2400300"/>
          </a:xfrm>
          <a:prstGeom prst="rect">
            <a:avLst/>
          </a:prstGeom>
          <a:solidFill>
            <a:srgbClr val="A4CBFF"/>
          </a:solidFill>
          <a:ln w="9525">
            <a:solidFill>
              <a:schemeClr val="tx1"/>
            </a:solidFill>
            <a:miter lim="800000"/>
            <a:headEnd/>
            <a:tailEnd/>
          </a:ln>
          <a:effectLst/>
        </p:spPr>
        <p:txBody>
          <a:bodyPr wrap="none" anchor="ctr"/>
          <a:lstStyle/>
          <a:p>
            <a:pPr algn="ctr"/>
            <a:endParaRPr lang="en-US" sz="1800" b="0">
              <a:latin typeface="Arial" charset="0"/>
            </a:endParaRPr>
          </a:p>
        </p:txBody>
      </p:sp>
      <p:sp>
        <p:nvSpPr>
          <p:cNvPr id="8" name="Rectangle 4"/>
          <p:cNvSpPr>
            <a:spLocks noChangeArrowheads="1"/>
          </p:cNvSpPr>
          <p:nvPr/>
        </p:nvSpPr>
        <p:spPr bwMode="auto">
          <a:xfrm>
            <a:off x="685800" y="1600200"/>
            <a:ext cx="1143000" cy="914400"/>
          </a:xfrm>
          <a:prstGeom prst="rect">
            <a:avLst/>
          </a:prstGeom>
          <a:solidFill>
            <a:srgbClr val="A4CBFF"/>
          </a:solidFill>
          <a:ln w="9525">
            <a:solidFill>
              <a:schemeClr val="tx1"/>
            </a:solidFill>
            <a:miter lim="800000"/>
            <a:headEnd/>
            <a:tailEnd/>
          </a:ln>
          <a:effectLst/>
        </p:spPr>
        <p:txBody>
          <a:bodyPr wrap="none" anchor="ctr"/>
          <a:lstStyle/>
          <a:p>
            <a:pPr algn="ctr"/>
            <a:r>
              <a:rPr lang="en-US" sz="1800" b="0">
                <a:latin typeface="Arial" charset="0"/>
              </a:rPr>
              <a:t>Business</a:t>
            </a:r>
          </a:p>
          <a:p>
            <a:pPr algn="ctr"/>
            <a:r>
              <a:rPr lang="en-US" sz="1800" b="0">
                <a:latin typeface="Arial" charset="0"/>
              </a:rPr>
              <a:t>Terms</a:t>
            </a:r>
          </a:p>
          <a:p>
            <a:pPr algn="ctr"/>
            <a:r>
              <a:rPr lang="en-US" sz="1800" b="0">
                <a:latin typeface="Arial" charset="0"/>
              </a:rPr>
              <a:t>(SKOS)</a:t>
            </a:r>
          </a:p>
        </p:txBody>
      </p:sp>
      <p:sp>
        <p:nvSpPr>
          <p:cNvPr id="9" name="Rectangle 5"/>
          <p:cNvSpPr>
            <a:spLocks noChangeArrowheads="1"/>
          </p:cNvSpPr>
          <p:nvPr/>
        </p:nvSpPr>
        <p:spPr bwMode="auto">
          <a:xfrm>
            <a:off x="3086100" y="1600200"/>
            <a:ext cx="1600200" cy="685800"/>
          </a:xfrm>
          <a:prstGeom prst="rect">
            <a:avLst/>
          </a:prstGeom>
          <a:solidFill>
            <a:srgbClr val="DDDDDD"/>
          </a:solidFill>
          <a:ln w="9525">
            <a:solidFill>
              <a:schemeClr val="tx1"/>
            </a:solidFill>
            <a:miter lim="800000"/>
            <a:headEnd/>
            <a:tailEnd/>
          </a:ln>
          <a:effectLst/>
        </p:spPr>
        <p:txBody>
          <a:bodyPr wrap="none" anchor="ctr"/>
          <a:lstStyle/>
          <a:p>
            <a:pPr algn="ctr"/>
            <a:r>
              <a:rPr lang="en-US" sz="1800" b="0" dirty="0">
                <a:latin typeface="Arial" charset="0"/>
              </a:rPr>
              <a:t>NIEM</a:t>
            </a:r>
          </a:p>
          <a:p>
            <a:pPr algn="ctr"/>
            <a:r>
              <a:rPr lang="en-US" sz="1800" b="0" dirty="0">
                <a:latin typeface="Arial" charset="0"/>
              </a:rPr>
              <a:t>Data Elements</a:t>
            </a:r>
          </a:p>
        </p:txBody>
      </p:sp>
      <p:sp>
        <p:nvSpPr>
          <p:cNvPr id="10" name="Rectangle 6"/>
          <p:cNvSpPr>
            <a:spLocks noChangeArrowheads="1"/>
          </p:cNvSpPr>
          <p:nvPr/>
        </p:nvSpPr>
        <p:spPr bwMode="auto">
          <a:xfrm>
            <a:off x="4914900" y="1600200"/>
            <a:ext cx="1600200" cy="685800"/>
          </a:xfrm>
          <a:prstGeom prst="rect">
            <a:avLst/>
          </a:prstGeom>
          <a:solidFill>
            <a:srgbClr val="DDDDDD"/>
          </a:solidFill>
          <a:ln w="9525">
            <a:solidFill>
              <a:schemeClr val="tx1"/>
            </a:solidFill>
            <a:miter lim="800000"/>
            <a:headEnd/>
            <a:tailEnd/>
          </a:ln>
          <a:effectLst/>
        </p:spPr>
        <p:txBody>
          <a:bodyPr wrap="none" anchor="ctr"/>
          <a:lstStyle/>
          <a:p>
            <a:pPr algn="ctr"/>
            <a:r>
              <a:rPr lang="en-US" sz="1800" b="0" dirty="0">
                <a:latin typeface="Arial" charset="0"/>
              </a:rPr>
              <a:t>Internal</a:t>
            </a:r>
          </a:p>
          <a:p>
            <a:pPr algn="ctr"/>
            <a:r>
              <a:rPr lang="en-US" sz="1800" b="0" dirty="0">
                <a:latin typeface="Arial" charset="0"/>
              </a:rPr>
              <a:t>Data Elements</a:t>
            </a:r>
          </a:p>
        </p:txBody>
      </p:sp>
      <p:sp>
        <p:nvSpPr>
          <p:cNvPr id="11" name="Rectangle 7"/>
          <p:cNvSpPr>
            <a:spLocks noChangeArrowheads="1"/>
          </p:cNvSpPr>
          <p:nvPr/>
        </p:nvSpPr>
        <p:spPr bwMode="auto">
          <a:xfrm>
            <a:off x="914400" y="3771900"/>
            <a:ext cx="1143000" cy="914400"/>
          </a:xfrm>
          <a:prstGeom prst="rect">
            <a:avLst/>
          </a:prstGeom>
          <a:solidFill>
            <a:srgbClr val="A4CBFF"/>
          </a:solidFill>
          <a:ln w="9525">
            <a:solidFill>
              <a:schemeClr val="tx1"/>
            </a:solidFill>
            <a:miter lim="800000"/>
            <a:headEnd/>
            <a:tailEnd/>
          </a:ln>
          <a:effectLst/>
        </p:spPr>
        <p:txBody>
          <a:bodyPr wrap="none" anchor="ctr"/>
          <a:lstStyle/>
          <a:p>
            <a:pPr algn="ctr"/>
            <a:r>
              <a:rPr lang="en-US" sz="1800" b="0">
                <a:latin typeface="Arial" charset="0"/>
              </a:rPr>
              <a:t>Metadata</a:t>
            </a:r>
            <a:br>
              <a:rPr lang="en-US" sz="1800" b="0">
                <a:latin typeface="Arial" charset="0"/>
              </a:rPr>
            </a:br>
            <a:r>
              <a:rPr lang="en-US" sz="1800" b="0">
                <a:latin typeface="Arial" charset="0"/>
              </a:rPr>
              <a:t>Shopper</a:t>
            </a:r>
          </a:p>
        </p:txBody>
      </p:sp>
      <p:sp>
        <p:nvSpPr>
          <p:cNvPr id="12" name="Rectangle 8"/>
          <p:cNvSpPr>
            <a:spLocks noChangeArrowheads="1"/>
          </p:cNvSpPr>
          <p:nvPr/>
        </p:nvSpPr>
        <p:spPr bwMode="auto">
          <a:xfrm>
            <a:off x="3086100" y="3771900"/>
            <a:ext cx="1143000" cy="914400"/>
          </a:xfrm>
          <a:prstGeom prst="rect">
            <a:avLst/>
          </a:prstGeom>
          <a:solidFill>
            <a:srgbClr val="A4CBFF"/>
          </a:solidFill>
          <a:ln w="9525">
            <a:solidFill>
              <a:schemeClr val="tx1"/>
            </a:solidFill>
            <a:miter lim="800000"/>
            <a:headEnd/>
            <a:tailEnd/>
          </a:ln>
          <a:effectLst/>
        </p:spPr>
        <p:txBody>
          <a:bodyPr wrap="none" anchor="ctr"/>
          <a:lstStyle/>
          <a:p>
            <a:pPr algn="ctr"/>
            <a:r>
              <a:rPr lang="en-US" sz="1800" b="0">
                <a:latin typeface="Arial" charset="0"/>
              </a:rPr>
              <a:t>Wantlist</a:t>
            </a:r>
          </a:p>
        </p:txBody>
      </p:sp>
      <p:sp>
        <p:nvSpPr>
          <p:cNvPr id="13" name="Rectangle 9"/>
          <p:cNvSpPr>
            <a:spLocks noChangeArrowheads="1"/>
          </p:cNvSpPr>
          <p:nvPr/>
        </p:nvSpPr>
        <p:spPr bwMode="auto">
          <a:xfrm>
            <a:off x="5486400" y="3771900"/>
            <a:ext cx="1371600" cy="914400"/>
          </a:xfrm>
          <a:prstGeom prst="rect">
            <a:avLst/>
          </a:prstGeom>
          <a:solidFill>
            <a:srgbClr val="A4CBFF"/>
          </a:solidFill>
          <a:ln w="9525">
            <a:solidFill>
              <a:schemeClr val="tx1"/>
            </a:solidFill>
            <a:miter lim="800000"/>
            <a:headEnd/>
            <a:tailEnd/>
          </a:ln>
          <a:effectLst/>
        </p:spPr>
        <p:txBody>
          <a:bodyPr wrap="none" anchor="ctr"/>
          <a:lstStyle/>
          <a:p>
            <a:pPr algn="ctr"/>
            <a:r>
              <a:rPr lang="en-US" sz="1800" b="0">
                <a:latin typeface="Arial" charset="0"/>
              </a:rPr>
              <a:t>Constraint</a:t>
            </a:r>
          </a:p>
          <a:p>
            <a:pPr algn="ctr"/>
            <a:r>
              <a:rPr lang="en-US" sz="1800" b="0">
                <a:latin typeface="Arial" charset="0"/>
              </a:rPr>
              <a:t>Schemas</a:t>
            </a:r>
          </a:p>
        </p:txBody>
      </p:sp>
      <p:sp>
        <p:nvSpPr>
          <p:cNvPr id="14" name="Rectangle 10"/>
          <p:cNvSpPr>
            <a:spLocks noChangeArrowheads="1"/>
          </p:cNvSpPr>
          <p:nvPr/>
        </p:nvSpPr>
        <p:spPr bwMode="auto">
          <a:xfrm>
            <a:off x="1028700" y="5486400"/>
            <a:ext cx="1600200" cy="571500"/>
          </a:xfrm>
          <a:prstGeom prst="rect">
            <a:avLst/>
          </a:prstGeom>
          <a:solidFill>
            <a:srgbClr val="A4CBFF"/>
          </a:solidFill>
          <a:ln w="9525">
            <a:solidFill>
              <a:schemeClr val="tx1"/>
            </a:solidFill>
            <a:miter lim="800000"/>
            <a:headEnd/>
            <a:tailEnd/>
          </a:ln>
          <a:effectLst/>
        </p:spPr>
        <p:txBody>
          <a:bodyPr wrap="none" anchor="ctr"/>
          <a:lstStyle/>
          <a:p>
            <a:pPr algn="ctr"/>
            <a:r>
              <a:rPr lang="en-US" sz="1800" b="0">
                <a:latin typeface="Arial" charset="0"/>
              </a:rPr>
              <a:t>Users/Roles</a:t>
            </a:r>
          </a:p>
        </p:txBody>
      </p:sp>
      <p:cxnSp>
        <p:nvCxnSpPr>
          <p:cNvPr id="15" name="AutoShape 11"/>
          <p:cNvCxnSpPr>
            <a:cxnSpLocks noChangeShapeType="1"/>
            <a:stCxn id="11" idx="3"/>
            <a:endCxn id="12" idx="1"/>
          </p:cNvCxnSpPr>
          <p:nvPr/>
        </p:nvCxnSpPr>
        <p:spPr bwMode="auto">
          <a:xfrm>
            <a:off x="2057400" y="4229100"/>
            <a:ext cx="1028700" cy="0"/>
          </a:xfrm>
          <a:prstGeom prst="straightConnector1">
            <a:avLst/>
          </a:prstGeom>
          <a:noFill/>
          <a:ln w="38100">
            <a:solidFill>
              <a:schemeClr val="tx1"/>
            </a:solidFill>
            <a:round/>
            <a:headEnd/>
            <a:tailEnd type="triangle" w="med" len="med"/>
          </a:ln>
          <a:effectLst/>
        </p:spPr>
      </p:cxnSp>
      <p:cxnSp>
        <p:nvCxnSpPr>
          <p:cNvPr id="16" name="AutoShape 12"/>
          <p:cNvCxnSpPr>
            <a:cxnSpLocks noChangeShapeType="1"/>
            <a:stCxn id="12" idx="3"/>
            <a:endCxn id="13" idx="1"/>
          </p:cNvCxnSpPr>
          <p:nvPr/>
        </p:nvCxnSpPr>
        <p:spPr bwMode="auto">
          <a:xfrm>
            <a:off x="4229100" y="4229100"/>
            <a:ext cx="1257300" cy="0"/>
          </a:xfrm>
          <a:prstGeom prst="straightConnector1">
            <a:avLst/>
          </a:prstGeom>
          <a:noFill/>
          <a:ln w="38100">
            <a:solidFill>
              <a:schemeClr val="tx1"/>
            </a:solidFill>
            <a:round/>
            <a:headEnd/>
            <a:tailEnd type="triangle" w="med" len="med"/>
          </a:ln>
          <a:effectLst/>
        </p:spPr>
      </p:cxnSp>
      <p:sp>
        <p:nvSpPr>
          <p:cNvPr id="17" name="Rectangle 13"/>
          <p:cNvSpPr>
            <a:spLocks noChangeArrowheads="1"/>
          </p:cNvSpPr>
          <p:nvPr/>
        </p:nvSpPr>
        <p:spPr bwMode="auto">
          <a:xfrm>
            <a:off x="5486400" y="5257800"/>
            <a:ext cx="2514600" cy="914400"/>
          </a:xfrm>
          <a:prstGeom prst="rect">
            <a:avLst/>
          </a:prstGeom>
          <a:solidFill>
            <a:srgbClr val="A4CBFF"/>
          </a:solidFill>
          <a:ln w="9525">
            <a:solidFill>
              <a:schemeClr val="tx1"/>
            </a:solidFill>
            <a:miter lim="800000"/>
            <a:headEnd/>
            <a:tailEnd/>
          </a:ln>
          <a:effectLst/>
        </p:spPr>
        <p:txBody>
          <a:bodyPr wrap="none" anchor="ctr"/>
          <a:lstStyle/>
          <a:p>
            <a:pPr algn="ctr"/>
            <a:r>
              <a:rPr lang="en-US" sz="1800" b="0">
                <a:latin typeface="Arial" charset="0"/>
              </a:rPr>
              <a:t>IEPDs</a:t>
            </a:r>
          </a:p>
        </p:txBody>
      </p:sp>
      <p:cxnSp>
        <p:nvCxnSpPr>
          <p:cNvPr id="18" name="AutoShape 14"/>
          <p:cNvCxnSpPr>
            <a:cxnSpLocks noChangeShapeType="1"/>
            <a:stCxn id="13" idx="2"/>
            <a:endCxn id="17" idx="0"/>
          </p:cNvCxnSpPr>
          <p:nvPr/>
        </p:nvCxnSpPr>
        <p:spPr bwMode="auto">
          <a:xfrm>
            <a:off x="6172200" y="4686300"/>
            <a:ext cx="571500" cy="571500"/>
          </a:xfrm>
          <a:prstGeom prst="straightConnector1">
            <a:avLst/>
          </a:prstGeom>
          <a:noFill/>
          <a:ln w="38100">
            <a:solidFill>
              <a:schemeClr val="tx1"/>
            </a:solidFill>
            <a:round/>
            <a:headEnd/>
            <a:tailEnd type="triangle" w="med" len="med"/>
          </a:ln>
          <a:effectLst/>
        </p:spPr>
      </p:cxnSp>
      <p:sp>
        <p:nvSpPr>
          <p:cNvPr id="19" name="Text Box 15"/>
          <p:cNvSpPr txBox="1">
            <a:spLocks noChangeArrowheads="1"/>
          </p:cNvSpPr>
          <p:nvPr/>
        </p:nvSpPr>
        <p:spPr bwMode="auto">
          <a:xfrm>
            <a:off x="4365625" y="3846513"/>
            <a:ext cx="857250" cy="366712"/>
          </a:xfrm>
          <a:prstGeom prst="rect">
            <a:avLst/>
          </a:prstGeom>
          <a:noFill/>
          <a:ln w="9525">
            <a:noFill/>
            <a:miter lim="800000"/>
            <a:headEnd/>
            <a:tailEnd/>
          </a:ln>
          <a:effectLst/>
        </p:spPr>
        <p:txBody>
          <a:bodyPr wrap="none">
            <a:spAutoFit/>
          </a:bodyPr>
          <a:lstStyle/>
          <a:p>
            <a:r>
              <a:rPr lang="en-US" sz="1800" b="0">
                <a:latin typeface="Arial" charset="0"/>
              </a:rPr>
              <a:t>subset</a:t>
            </a:r>
          </a:p>
        </p:txBody>
      </p:sp>
      <p:cxnSp>
        <p:nvCxnSpPr>
          <p:cNvPr id="20" name="AutoShape 16"/>
          <p:cNvCxnSpPr>
            <a:cxnSpLocks noChangeShapeType="1"/>
            <a:stCxn id="8" idx="3"/>
            <a:endCxn id="7" idx="1"/>
          </p:cNvCxnSpPr>
          <p:nvPr/>
        </p:nvCxnSpPr>
        <p:spPr bwMode="auto">
          <a:xfrm>
            <a:off x="1828800" y="2057400"/>
            <a:ext cx="685800" cy="285750"/>
          </a:xfrm>
          <a:prstGeom prst="straightConnector1">
            <a:avLst/>
          </a:prstGeom>
          <a:noFill/>
          <a:ln w="38100">
            <a:solidFill>
              <a:schemeClr val="tx1"/>
            </a:solidFill>
            <a:round/>
            <a:headEnd/>
            <a:tailEnd type="triangle" w="med" len="med"/>
          </a:ln>
          <a:effectLst/>
        </p:spPr>
      </p:cxnSp>
      <p:sp>
        <p:nvSpPr>
          <p:cNvPr id="21" name="Rectangle 18"/>
          <p:cNvSpPr>
            <a:spLocks noChangeArrowheads="1"/>
          </p:cNvSpPr>
          <p:nvPr/>
        </p:nvSpPr>
        <p:spPr bwMode="auto">
          <a:xfrm>
            <a:off x="6743700" y="1600200"/>
            <a:ext cx="1600200" cy="685800"/>
          </a:xfrm>
          <a:prstGeom prst="rect">
            <a:avLst/>
          </a:prstGeom>
          <a:solidFill>
            <a:srgbClr val="DDDDDD"/>
          </a:solidFill>
          <a:ln w="9525">
            <a:solidFill>
              <a:schemeClr val="tx1"/>
            </a:solidFill>
            <a:miter lim="800000"/>
            <a:headEnd/>
            <a:tailEnd/>
          </a:ln>
          <a:effectLst/>
        </p:spPr>
        <p:txBody>
          <a:bodyPr wrap="none" anchor="ctr"/>
          <a:lstStyle/>
          <a:p>
            <a:pPr algn="ctr"/>
            <a:r>
              <a:rPr lang="en-US" sz="1800" b="0">
                <a:latin typeface="Arial" charset="0"/>
              </a:rPr>
              <a:t>Customer</a:t>
            </a:r>
          </a:p>
          <a:p>
            <a:pPr algn="ctr"/>
            <a:r>
              <a:rPr lang="en-US" sz="1800" b="0">
                <a:latin typeface="Arial" charset="0"/>
              </a:rPr>
              <a:t>Data Elements</a:t>
            </a:r>
          </a:p>
        </p:txBody>
      </p:sp>
      <p:sp>
        <p:nvSpPr>
          <p:cNvPr id="22" name="Text Box 20"/>
          <p:cNvSpPr txBox="1">
            <a:spLocks noChangeArrowheads="1"/>
          </p:cNvSpPr>
          <p:nvPr/>
        </p:nvSpPr>
        <p:spPr bwMode="auto">
          <a:xfrm>
            <a:off x="2765425" y="1217613"/>
            <a:ext cx="2241550" cy="366712"/>
          </a:xfrm>
          <a:prstGeom prst="rect">
            <a:avLst/>
          </a:prstGeom>
          <a:noFill/>
          <a:ln w="9525">
            <a:noFill/>
            <a:miter lim="800000"/>
            <a:headEnd/>
            <a:tailEnd/>
          </a:ln>
          <a:effectLst/>
        </p:spPr>
        <p:txBody>
          <a:bodyPr wrap="none">
            <a:spAutoFit/>
          </a:bodyPr>
          <a:lstStyle/>
          <a:p>
            <a:r>
              <a:rPr lang="en-US" sz="1800" b="0">
                <a:latin typeface="Arial" charset="0"/>
              </a:rPr>
              <a:t>Data Element Views</a:t>
            </a:r>
          </a:p>
        </p:txBody>
      </p:sp>
      <p:sp>
        <p:nvSpPr>
          <p:cNvPr id="23" name="Rectangle 21"/>
          <p:cNvSpPr>
            <a:spLocks noChangeArrowheads="1"/>
          </p:cNvSpPr>
          <p:nvPr/>
        </p:nvSpPr>
        <p:spPr bwMode="auto">
          <a:xfrm>
            <a:off x="3086100" y="2514600"/>
            <a:ext cx="1600200" cy="685800"/>
          </a:xfrm>
          <a:prstGeom prst="rect">
            <a:avLst/>
          </a:prstGeom>
          <a:solidFill>
            <a:srgbClr val="DDDDDD"/>
          </a:solidFill>
          <a:ln w="9525">
            <a:solidFill>
              <a:schemeClr val="tx1"/>
            </a:solidFill>
            <a:miter lim="800000"/>
            <a:headEnd/>
            <a:tailEnd/>
          </a:ln>
          <a:effectLst/>
        </p:spPr>
        <p:txBody>
          <a:bodyPr wrap="none" anchor="ctr"/>
          <a:lstStyle/>
          <a:p>
            <a:pPr algn="ctr"/>
            <a:r>
              <a:rPr lang="en-US" sz="1800" b="0">
                <a:latin typeface="Arial" charset="0"/>
              </a:rPr>
              <a:t>Draft</a:t>
            </a:r>
          </a:p>
          <a:p>
            <a:pPr algn="ctr"/>
            <a:r>
              <a:rPr lang="en-US" sz="1800" b="0">
                <a:latin typeface="Arial" charset="0"/>
              </a:rPr>
              <a:t>Data Elements</a:t>
            </a:r>
          </a:p>
        </p:txBody>
      </p:sp>
      <p:sp>
        <p:nvSpPr>
          <p:cNvPr id="24" name="Rectangle 22"/>
          <p:cNvSpPr>
            <a:spLocks noChangeArrowheads="1"/>
          </p:cNvSpPr>
          <p:nvPr/>
        </p:nvSpPr>
        <p:spPr bwMode="auto">
          <a:xfrm>
            <a:off x="4914900" y="2514600"/>
            <a:ext cx="1600200" cy="685800"/>
          </a:xfrm>
          <a:prstGeom prst="rect">
            <a:avLst/>
          </a:prstGeom>
          <a:solidFill>
            <a:srgbClr val="DDDDDD"/>
          </a:solidFill>
          <a:ln w="9525">
            <a:solidFill>
              <a:schemeClr val="tx1"/>
            </a:solidFill>
            <a:miter lim="800000"/>
            <a:headEnd/>
            <a:tailEnd/>
          </a:ln>
          <a:effectLst/>
        </p:spPr>
        <p:txBody>
          <a:bodyPr wrap="none" anchor="ctr"/>
          <a:lstStyle/>
          <a:p>
            <a:pPr algn="ctr"/>
            <a:r>
              <a:rPr lang="en-US" sz="1800" b="0">
                <a:latin typeface="Arial" charset="0"/>
              </a:rPr>
              <a:t>In Review</a:t>
            </a:r>
          </a:p>
          <a:p>
            <a:pPr algn="ctr"/>
            <a:r>
              <a:rPr lang="en-US" sz="1800" b="0">
                <a:latin typeface="Arial" charset="0"/>
              </a:rPr>
              <a:t>Data Elements</a:t>
            </a:r>
          </a:p>
        </p:txBody>
      </p:sp>
      <p:sp>
        <p:nvSpPr>
          <p:cNvPr id="25" name="Rectangle 23"/>
          <p:cNvSpPr>
            <a:spLocks noChangeArrowheads="1"/>
          </p:cNvSpPr>
          <p:nvPr/>
        </p:nvSpPr>
        <p:spPr bwMode="auto">
          <a:xfrm>
            <a:off x="6743700" y="2514600"/>
            <a:ext cx="1600200" cy="685800"/>
          </a:xfrm>
          <a:prstGeom prst="rect">
            <a:avLst/>
          </a:prstGeom>
          <a:solidFill>
            <a:srgbClr val="DDDDDD"/>
          </a:solidFill>
          <a:ln w="9525">
            <a:solidFill>
              <a:schemeClr val="tx1"/>
            </a:solidFill>
            <a:miter lim="800000"/>
            <a:headEnd/>
            <a:tailEnd/>
          </a:ln>
          <a:effectLst/>
        </p:spPr>
        <p:txBody>
          <a:bodyPr wrap="none" anchor="ctr"/>
          <a:lstStyle/>
          <a:p>
            <a:pPr algn="ctr"/>
            <a:r>
              <a:rPr lang="en-US" sz="1800" b="0">
                <a:latin typeface="Arial" charset="0"/>
              </a:rPr>
              <a:t>Published</a:t>
            </a:r>
          </a:p>
          <a:p>
            <a:pPr algn="ctr"/>
            <a:r>
              <a:rPr lang="en-US" sz="1800" b="0">
                <a:latin typeface="Arial" charset="0"/>
              </a:rPr>
              <a:t>Data Elements</a:t>
            </a:r>
          </a:p>
        </p:txBody>
      </p:sp>
      <p:sp>
        <p:nvSpPr>
          <p:cNvPr id="26" name="Rectangle 24"/>
          <p:cNvSpPr>
            <a:spLocks noChangeArrowheads="1"/>
          </p:cNvSpPr>
          <p:nvPr/>
        </p:nvSpPr>
        <p:spPr bwMode="auto">
          <a:xfrm>
            <a:off x="7086600" y="3771900"/>
            <a:ext cx="1371600" cy="914400"/>
          </a:xfrm>
          <a:prstGeom prst="rect">
            <a:avLst/>
          </a:prstGeom>
          <a:solidFill>
            <a:srgbClr val="A4CBFF"/>
          </a:solidFill>
          <a:ln w="9525">
            <a:solidFill>
              <a:schemeClr val="tx1"/>
            </a:solidFill>
            <a:miter lim="800000"/>
            <a:headEnd/>
            <a:tailEnd/>
          </a:ln>
          <a:effectLst/>
        </p:spPr>
        <p:txBody>
          <a:bodyPr wrap="none" anchor="ctr"/>
          <a:lstStyle/>
          <a:p>
            <a:pPr algn="ctr"/>
            <a:r>
              <a:rPr lang="en-US" sz="1800" b="0">
                <a:latin typeface="Arial" charset="0"/>
              </a:rPr>
              <a:t>Instance</a:t>
            </a:r>
          </a:p>
          <a:p>
            <a:pPr algn="ctr"/>
            <a:r>
              <a:rPr lang="en-US" sz="1800" b="0">
                <a:latin typeface="Arial" charset="0"/>
              </a:rPr>
              <a:t>Examples</a:t>
            </a:r>
          </a:p>
        </p:txBody>
      </p:sp>
      <p:cxnSp>
        <p:nvCxnSpPr>
          <p:cNvPr id="27" name="AutoShape 25"/>
          <p:cNvCxnSpPr>
            <a:cxnSpLocks noChangeShapeType="1"/>
            <a:stCxn id="13" idx="3"/>
            <a:endCxn id="26" idx="1"/>
          </p:cNvCxnSpPr>
          <p:nvPr/>
        </p:nvCxnSpPr>
        <p:spPr bwMode="auto">
          <a:xfrm>
            <a:off x="6858000" y="4229100"/>
            <a:ext cx="228600" cy="0"/>
          </a:xfrm>
          <a:prstGeom prst="straightConnector1">
            <a:avLst/>
          </a:prstGeom>
          <a:noFill/>
          <a:ln w="38100">
            <a:solidFill>
              <a:schemeClr val="tx1"/>
            </a:solidFill>
            <a:round/>
            <a:headEnd/>
            <a:tailEnd type="triangle" w="med" len="med"/>
          </a:ln>
          <a:effectLst/>
        </p:spPr>
      </p:cxnSp>
      <p:cxnSp>
        <p:nvCxnSpPr>
          <p:cNvPr id="28" name="AutoShape 26"/>
          <p:cNvCxnSpPr>
            <a:cxnSpLocks noChangeShapeType="1"/>
            <a:stCxn id="26" idx="2"/>
            <a:endCxn id="17" idx="0"/>
          </p:cNvCxnSpPr>
          <p:nvPr/>
        </p:nvCxnSpPr>
        <p:spPr bwMode="auto">
          <a:xfrm flipH="1">
            <a:off x="6743700" y="4686300"/>
            <a:ext cx="1028700" cy="571500"/>
          </a:xfrm>
          <a:prstGeom prst="straightConnector1">
            <a:avLst/>
          </a:prstGeom>
          <a:noFill/>
          <a:ln w="38100">
            <a:solidFill>
              <a:schemeClr val="tx1"/>
            </a:solidFill>
            <a:round/>
            <a:headEnd/>
            <a:tailEnd type="triangle" w="med" len="med"/>
          </a:ln>
          <a:effectLst/>
        </p:spPr>
      </p:cxnSp>
      <p:sp>
        <p:nvSpPr>
          <p:cNvPr id="29" name="Rectangle 27"/>
          <p:cNvSpPr>
            <a:spLocks noChangeArrowheads="1"/>
          </p:cNvSpPr>
          <p:nvPr/>
        </p:nvSpPr>
        <p:spPr bwMode="auto">
          <a:xfrm>
            <a:off x="2743200" y="5486400"/>
            <a:ext cx="1600200" cy="571500"/>
          </a:xfrm>
          <a:prstGeom prst="rect">
            <a:avLst/>
          </a:prstGeom>
          <a:solidFill>
            <a:srgbClr val="A4CBFF"/>
          </a:solidFill>
          <a:ln w="9525">
            <a:solidFill>
              <a:schemeClr val="tx1"/>
            </a:solidFill>
            <a:miter lim="800000"/>
            <a:headEnd/>
            <a:tailEnd/>
          </a:ln>
          <a:effectLst/>
        </p:spPr>
        <p:txBody>
          <a:bodyPr wrap="none" anchor="ctr"/>
          <a:lstStyle/>
          <a:p>
            <a:pPr algn="ctr"/>
            <a:r>
              <a:rPr lang="en-US" sz="1800" b="0">
                <a:latin typeface="Arial" charset="0"/>
              </a:rPr>
              <a:t>Security</a:t>
            </a:r>
          </a:p>
          <a:p>
            <a:pPr algn="ctr"/>
            <a:r>
              <a:rPr lang="en-US" sz="1800" b="0">
                <a:latin typeface="Arial" charset="0"/>
              </a:rPr>
              <a:t>Policy</a:t>
            </a:r>
          </a:p>
        </p:txBody>
      </p:sp>
      <p:sp>
        <p:nvSpPr>
          <p:cNvPr id="30" name="Text Box 28"/>
          <p:cNvSpPr txBox="1">
            <a:spLocks noChangeArrowheads="1"/>
          </p:cNvSpPr>
          <p:nvPr/>
        </p:nvSpPr>
        <p:spPr bwMode="auto">
          <a:xfrm>
            <a:off x="4800600" y="3200400"/>
            <a:ext cx="1377950" cy="304800"/>
          </a:xfrm>
          <a:prstGeom prst="rect">
            <a:avLst/>
          </a:prstGeom>
          <a:noFill/>
          <a:ln w="9525">
            <a:noFill/>
            <a:miter lim="800000"/>
            <a:headEnd/>
            <a:tailEnd/>
          </a:ln>
          <a:effectLst/>
        </p:spPr>
        <p:txBody>
          <a:bodyPr wrap="none">
            <a:spAutoFit/>
          </a:bodyPr>
          <a:lstStyle/>
          <a:p>
            <a:r>
              <a:rPr lang="en-US" sz="1400" b="0">
                <a:latin typeface="Arial" charset="0"/>
              </a:rPr>
              <a:t>ISO/IEC 11179</a:t>
            </a:r>
          </a:p>
        </p:txBody>
      </p:sp>
      <p:sp>
        <p:nvSpPr>
          <p:cNvPr id="31" name="Rectangle 29"/>
          <p:cNvSpPr>
            <a:spLocks noChangeArrowheads="1"/>
          </p:cNvSpPr>
          <p:nvPr/>
        </p:nvSpPr>
        <p:spPr bwMode="auto">
          <a:xfrm>
            <a:off x="3886200" y="4800600"/>
            <a:ext cx="1257300" cy="571500"/>
          </a:xfrm>
          <a:prstGeom prst="rect">
            <a:avLst/>
          </a:prstGeom>
          <a:solidFill>
            <a:srgbClr val="A4CBFF"/>
          </a:solidFill>
          <a:ln w="9525">
            <a:solidFill>
              <a:schemeClr val="tx1"/>
            </a:solidFill>
            <a:miter lim="800000"/>
            <a:headEnd/>
            <a:tailEnd/>
          </a:ln>
          <a:effectLst/>
        </p:spPr>
        <p:txBody>
          <a:bodyPr wrap="none" anchor="ctr"/>
          <a:lstStyle/>
          <a:p>
            <a:pPr algn="ctr"/>
            <a:r>
              <a:rPr lang="en-US" sz="1800" b="0">
                <a:latin typeface="Arial" charset="0"/>
              </a:rPr>
              <a:t>UML</a:t>
            </a:r>
          </a:p>
          <a:p>
            <a:pPr algn="ctr"/>
            <a:r>
              <a:rPr lang="en-US" sz="1800" b="0">
                <a:latin typeface="Arial" charset="0"/>
              </a:rPr>
              <a:t>Diagrams</a:t>
            </a:r>
          </a:p>
        </p:txBody>
      </p:sp>
      <p:cxnSp>
        <p:nvCxnSpPr>
          <p:cNvPr id="32" name="AutoShape 31"/>
          <p:cNvCxnSpPr>
            <a:cxnSpLocks noChangeShapeType="1"/>
            <a:stCxn id="13" idx="2"/>
            <a:endCxn id="31" idx="3"/>
          </p:cNvCxnSpPr>
          <p:nvPr/>
        </p:nvCxnSpPr>
        <p:spPr bwMode="auto">
          <a:xfrm flipH="1">
            <a:off x="5143500" y="4686300"/>
            <a:ext cx="1028700" cy="400050"/>
          </a:xfrm>
          <a:prstGeom prst="straightConnector1">
            <a:avLst/>
          </a:prstGeom>
          <a:noFill/>
          <a:ln w="38100">
            <a:solidFill>
              <a:schemeClr val="tx1"/>
            </a:solidFill>
            <a:round/>
            <a:headEnd/>
            <a:tailEnd type="triangle" w="med" len="med"/>
          </a:ln>
          <a:effectLst/>
        </p:spPr>
      </p:cxnSp>
      <p:cxnSp>
        <p:nvCxnSpPr>
          <p:cNvPr id="33" name="AutoShape 32"/>
          <p:cNvCxnSpPr>
            <a:cxnSpLocks noChangeShapeType="1"/>
            <a:stCxn id="31" idx="2"/>
            <a:endCxn id="17" idx="1"/>
          </p:cNvCxnSpPr>
          <p:nvPr/>
        </p:nvCxnSpPr>
        <p:spPr bwMode="auto">
          <a:xfrm>
            <a:off x="4514850" y="5372100"/>
            <a:ext cx="971550" cy="342900"/>
          </a:xfrm>
          <a:prstGeom prst="straightConnector1">
            <a:avLst/>
          </a:prstGeom>
          <a:noFill/>
          <a:ln w="38100">
            <a:solidFill>
              <a:schemeClr val="tx1"/>
            </a:solidFill>
            <a:round/>
            <a:headEnd/>
            <a:tailEnd type="triangle" w="med" len="med"/>
          </a:ln>
          <a:effectLst/>
        </p:spPr>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
            <a:ext cx="7772400" cy="685800"/>
          </a:xfrm>
        </p:spPr>
        <p:txBody>
          <a:bodyPr/>
          <a:lstStyle/>
          <a:p>
            <a:r>
              <a:rPr lang="en-US" dirty="0"/>
              <a:t>Application Modularity</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73</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pic>
        <p:nvPicPr>
          <p:cNvPr id="1028" name="Picture 4"/>
          <p:cNvPicPr>
            <a:picLocks noChangeAspect="1" noChangeArrowheads="1"/>
          </p:cNvPicPr>
          <p:nvPr/>
        </p:nvPicPr>
        <p:blipFill>
          <a:blip r:embed="rId2" cstate="screen"/>
          <a:srcRect/>
          <a:stretch>
            <a:fillRect/>
          </a:stretch>
        </p:blipFill>
        <p:spPr bwMode="auto">
          <a:xfrm>
            <a:off x="800100" y="914400"/>
            <a:ext cx="7315200" cy="5735018"/>
          </a:xfrm>
          <a:prstGeom prst="rect">
            <a:avLst/>
          </a:prstGeom>
          <a:noFill/>
          <a:ln w="19050">
            <a:solidFill>
              <a:schemeClr val="tx1"/>
            </a:solid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Institution</a:t>
            </a:r>
          </a:p>
        </p:txBody>
      </p:sp>
      <p:sp>
        <p:nvSpPr>
          <p:cNvPr id="3" name="Slide Number Placeholder 2"/>
          <p:cNvSpPr>
            <a:spLocks noGrp="1"/>
          </p:cNvSpPr>
          <p:nvPr>
            <p:ph type="sldNum" sz="quarter" idx="10"/>
          </p:nvPr>
        </p:nvSpPr>
        <p:spPr/>
        <p:txBody>
          <a:bodyPr/>
          <a:lstStyle/>
          <a:p>
            <a:pPr>
              <a:defRPr/>
            </a:pPr>
            <a:fld id="{F798B074-17C8-9B4B-AB31-716511C0D839}" type="slidenum">
              <a:rPr lang="en-US" smtClean="0"/>
              <a:pPr>
                <a:defRPr/>
              </a:pPr>
              <a:t>74</a:t>
            </a:fld>
            <a:endParaRPr lang="en-US" dirty="0"/>
          </a:p>
        </p:txBody>
      </p:sp>
      <p:sp>
        <p:nvSpPr>
          <p:cNvPr id="4" name="Footer Placeholder 3"/>
          <p:cNvSpPr>
            <a:spLocks noGrp="1"/>
          </p:cNvSpPr>
          <p:nvPr>
            <p:ph type="ftr" sz="quarter" idx="11"/>
          </p:nvPr>
        </p:nvSpPr>
        <p:spPr/>
        <p:txBody>
          <a:bodyPr/>
          <a:lstStyle/>
          <a:p>
            <a:pPr>
              <a:defRPr/>
            </a:pPr>
            <a:r>
              <a:rPr lang="en-US"/>
              <a:t>Copyright  2010 Dan McCreary &amp; Associates</a:t>
            </a:r>
            <a:endParaRPr lang="en-US" dirty="0"/>
          </a:p>
        </p:txBody>
      </p:sp>
      <p:pic>
        <p:nvPicPr>
          <p:cNvPr id="5" name="Picture 4"/>
          <p:cNvPicPr>
            <a:picLocks noChangeAspect="1" noChangeArrowheads="1"/>
          </p:cNvPicPr>
          <p:nvPr/>
        </p:nvPicPr>
        <p:blipFill>
          <a:blip r:embed="rId2" cstate="screen"/>
          <a:srcRect/>
          <a:stretch>
            <a:fillRect/>
          </a:stretch>
        </p:blipFill>
        <p:spPr>
          <a:xfrm>
            <a:off x="123825" y="1257300"/>
            <a:ext cx="9020175" cy="4325938"/>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
            <a:ext cx="7772400" cy="800100"/>
          </a:xfrm>
        </p:spPr>
        <p:txBody>
          <a:bodyPr/>
          <a:lstStyle/>
          <a:p>
            <a:r>
              <a:rPr lang="en-US" dirty="0"/>
              <a:t>Federal Integrator</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75</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pic>
        <p:nvPicPr>
          <p:cNvPr id="7" name="Picture 5"/>
          <p:cNvPicPr>
            <a:picLocks noChangeAspect="1" noChangeArrowheads="1"/>
          </p:cNvPicPr>
          <p:nvPr/>
        </p:nvPicPr>
        <p:blipFill>
          <a:blip r:embed="rId2" cstate="screen"/>
          <a:srcRect/>
          <a:stretch>
            <a:fillRect/>
          </a:stretch>
        </p:blipFill>
        <p:spPr bwMode="auto">
          <a:xfrm>
            <a:off x="914400" y="1028700"/>
            <a:ext cx="7086600" cy="5017222"/>
          </a:xfrm>
          <a:prstGeom prst="rect">
            <a:avLst/>
          </a:prstGeom>
          <a:noFill/>
          <a:ln w="19050" algn="ctr">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Minnesota Historical Society</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76</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pic>
        <p:nvPicPr>
          <p:cNvPr id="6" name="Picture 2"/>
          <p:cNvPicPr>
            <a:picLocks noGrp="1" noChangeAspect="1" noChangeArrowheads="1"/>
          </p:cNvPicPr>
          <p:nvPr>
            <p:ph idx="1"/>
          </p:nvPr>
        </p:nvPicPr>
        <p:blipFill>
          <a:blip r:embed="rId2" cstate="screen"/>
          <a:srcRect/>
          <a:stretch>
            <a:fillRect/>
          </a:stretch>
        </p:blipFill>
        <p:spPr bwMode="auto">
          <a:xfrm>
            <a:off x="685800" y="1028700"/>
            <a:ext cx="7772400" cy="4635740"/>
          </a:xfrm>
          <a:prstGeom prst="rect">
            <a:avLst/>
          </a:prstGeom>
          <a:noFill/>
          <a:ln w="19050">
            <a:solidFill>
              <a:schemeClr val="tx1"/>
            </a:solid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lide Number Placeholder 5"/>
          <p:cNvSpPr>
            <a:spLocks noGrp="1"/>
          </p:cNvSpPr>
          <p:nvPr>
            <p:ph type="sldNum" sz="quarter" idx="4294967295"/>
          </p:nvPr>
        </p:nvSpPr>
        <p:spPr>
          <a:xfrm>
            <a:off x="8343900" y="6381750"/>
            <a:ext cx="647700" cy="476250"/>
          </a:xfrm>
          <a:prstGeom prst="rect">
            <a:avLst/>
          </a:prstGeom>
        </p:spPr>
        <p:txBody>
          <a:bodyPr/>
          <a:lstStyle/>
          <a:p>
            <a:fld id="{100B9C0F-EC4F-4951-BD0A-52256DFB8E25}" type="slidenum">
              <a:rPr lang="en-US" sz="1200" b="0"/>
              <a:pPr/>
              <a:t>77</a:t>
            </a:fld>
            <a:endParaRPr lang="en-US" sz="1200" b="0" dirty="0"/>
          </a:p>
        </p:txBody>
      </p:sp>
      <p:pic>
        <p:nvPicPr>
          <p:cNvPr id="63490" name="Picture 2"/>
          <p:cNvPicPr>
            <a:picLocks noChangeAspect="1" noChangeArrowheads="1"/>
          </p:cNvPicPr>
          <p:nvPr/>
        </p:nvPicPr>
        <p:blipFill>
          <a:blip r:embed="rId3" cstate="screen"/>
          <a:srcRect/>
          <a:stretch>
            <a:fillRect/>
          </a:stretch>
        </p:blipFill>
        <p:spPr bwMode="auto">
          <a:xfrm>
            <a:off x="3505200" y="1066800"/>
            <a:ext cx="3124200" cy="2351088"/>
          </a:xfrm>
          <a:prstGeom prst="rect">
            <a:avLst/>
          </a:prstGeom>
          <a:noFill/>
          <a:ln w="28575">
            <a:noFill/>
            <a:miter lim="800000"/>
            <a:headEnd/>
            <a:tailEnd/>
          </a:ln>
          <a:effectLst/>
        </p:spPr>
      </p:pic>
      <p:sp>
        <p:nvSpPr>
          <p:cNvPr id="63491" name="AutoShape 3"/>
          <p:cNvSpPr>
            <a:spLocks noChangeArrowheads="1"/>
          </p:cNvSpPr>
          <p:nvPr/>
        </p:nvSpPr>
        <p:spPr bwMode="auto">
          <a:xfrm>
            <a:off x="1828800" y="1752600"/>
            <a:ext cx="663575" cy="339725"/>
          </a:xfrm>
          <a:prstGeom prst="roundRect">
            <a:avLst>
              <a:gd name="adj" fmla="val 16667"/>
            </a:avLst>
          </a:prstGeom>
          <a:solidFill>
            <a:schemeClr val="bg2"/>
          </a:solidFill>
          <a:ln w="12700">
            <a:solidFill>
              <a:schemeClr val="tx1"/>
            </a:solidFill>
            <a:round/>
            <a:headEnd/>
            <a:tailEnd/>
          </a:ln>
          <a:effectLst>
            <a:outerShdw dist="107763" dir="2700000" algn="ctr" rotWithShape="0">
              <a:schemeClr val="bg2">
                <a:alpha val="50000"/>
              </a:schemeClr>
            </a:outerShdw>
          </a:effectLst>
        </p:spPr>
        <p:txBody>
          <a:bodyPr wrap="none" anchor="ctr">
            <a:spAutoFit/>
          </a:bodyPr>
          <a:lstStyle/>
          <a:p>
            <a:pPr algn="ctr"/>
            <a:r>
              <a:rPr lang="en-US" sz="1400">
                <a:solidFill>
                  <a:schemeClr val="bg1"/>
                </a:solidFill>
              </a:rPr>
              <a:t>Phone</a:t>
            </a:r>
          </a:p>
        </p:txBody>
      </p:sp>
      <p:sp>
        <p:nvSpPr>
          <p:cNvPr id="63492" name="Rectangle 4"/>
          <p:cNvSpPr>
            <a:spLocks noGrp="1" noChangeArrowheads="1"/>
          </p:cNvSpPr>
          <p:nvPr>
            <p:ph type="title"/>
          </p:nvPr>
        </p:nvSpPr>
        <p:spPr>
          <a:xfrm>
            <a:off x="533400" y="152400"/>
            <a:ext cx="8229600" cy="792163"/>
          </a:xfrm>
        </p:spPr>
        <p:txBody>
          <a:bodyPr/>
          <a:lstStyle/>
          <a:p>
            <a:r>
              <a:rPr lang="en-US"/>
              <a:t>Metadata Shopping Tools</a:t>
            </a:r>
          </a:p>
        </p:txBody>
      </p:sp>
      <p:sp>
        <p:nvSpPr>
          <p:cNvPr id="63493" name="AutoShape 5"/>
          <p:cNvSpPr>
            <a:spLocks noChangeArrowheads="1"/>
          </p:cNvSpPr>
          <p:nvPr/>
        </p:nvSpPr>
        <p:spPr bwMode="auto">
          <a:xfrm>
            <a:off x="1600200" y="2209800"/>
            <a:ext cx="801688" cy="339725"/>
          </a:xfrm>
          <a:prstGeom prst="roundRect">
            <a:avLst>
              <a:gd name="adj" fmla="val 16667"/>
            </a:avLst>
          </a:prstGeom>
          <a:solidFill>
            <a:schemeClr val="bg2"/>
          </a:solidFill>
          <a:ln w="12700">
            <a:solidFill>
              <a:schemeClr val="tx1"/>
            </a:solidFill>
            <a:round/>
            <a:headEnd/>
            <a:tailEnd/>
          </a:ln>
          <a:effectLst>
            <a:outerShdw dist="107763" dir="2700000" algn="ctr" rotWithShape="0">
              <a:schemeClr val="bg2">
                <a:alpha val="50000"/>
              </a:schemeClr>
            </a:outerShdw>
          </a:effectLst>
        </p:spPr>
        <p:txBody>
          <a:bodyPr wrap="none" anchor="ctr">
            <a:spAutoFit/>
          </a:bodyPr>
          <a:lstStyle/>
          <a:p>
            <a:pPr algn="ctr"/>
            <a:r>
              <a:rPr lang="en-US" sz="1400">
                <a:solidFill>
                  <a:schemeClr val="bg1"/>
                </a:solidFill>
              </a:rPr>
              <a:t>Address</a:t>
            </a:r>
          </a:p>
        </p:txBody>
      </p:sp>
      <p:grpSp>
        <p:nvGrpSpPr>
          <p:cNvPr id="2" name="Group 6"/>
          <p:cNvGrpSpPr>
            <a:grpSpLocks/>
          </p:cNvGrpSpPr>
          <p:nvPr/>
        </p:nvGrpSpPr>
        <p:grpSpPr bwMode="auto">
          <a:xfrm>
            <a:off x="457200" y="2362200"/>
            <a:ext cx="2563813" cy="3032125"/>
            <a:chOff x="288" y="1057"/>
            <a:chExt cx="1615" cy="1910"/>
          </a:xfrm>
        </p:grpSpPr>
        <p:sp>
          <p:nvSpPr>
            <p:cNvPr id="63495" name="Freeform 7"/>
            <p:cNvSpPr>
              <a:spLocks/>
            </p:cNvSpPr>
            <p:nvPr/>
          </p:nvSpPr>
          <p:spPr bwMode="auto">
            <a:xfrm>
              <a:off x="1054" y="1400"/>
              <a:ext cx="39" cy="217"/>
            </a:xfrm>
            <a:custGeom>
              <a:avLst/>
              <a:gdLst/>
              <a:ahLst/>
              <a:cxnLst>
                <a:cxn ang="0">
                  <a:pos x="2" y="434"/>
                </a:cxn>
                <a:cxn ang="0">
                  <a:pos x="8" y="380"/>
                </a:cxn>
                <a:cxn ang="0">
                  <a:pos x="19" y="328"/>
                </a:cxn>
                <a:cxn ang="0">
                  <a:pos x="31" y="274"/>
                </a:cxn>
                <a:cxn ang="0">
                  <a:pos x="44" y="223"/>
                </a:cxn>
                <a:cxn ang="0">
                  <a:pos x="57" y="171"/>
                </a:cxn>
                <a:cxn ang="0">
                  <a:pos x="69" y="119"/>
                </a:cxn>
                <a:cxn ang="0">
                  <a:pos x="77" y="65"/>
                </a:cxn>
                <a:cxn ang="0">
                  <a:pos x="78" y="14"/>
                </a:cxn>
                <a:cxn ang="0">
                  <a:pos x="75" y="0"/>
                </a:cxn>
                <a:cxn ang="0">
                  <a:pos x="63" y="2"/>
                </a:cxn>
                <a:cxn ang="0">
                  <a:pos x="52" y="12"/>
                </a:cxn>
                <a:cxn ang="0">
                  <a:pos x="44" y="23"/>
                </a:cxn>
                <a:cxn ang="0">
                  <a:pos x="31" y="75"/>
                </a:cxn>
                <a:cxn ang="0">
                  <a:pos x="27" y="127"/>
                </a:cxn>
                <a:cxn ang="0">
                  <a:pos x="27" y="179"/>
                </a:cxn>
                <a:cxn ang="0">
                  <a:pos x="23" y="232"/>
                </a:cxn>
                <a:cxn ang="0">
                  <a:pos x="15" y="282"/>
                </a:cxn>
                <a:cxn ang="0">
                  <a:pos x="9" y="332"/>
                </a:cxn>
                <a:cxn ang="0">
                  <a:pos x="2" y="384"/>
                </a:cxn>
                <a:cxn ang="0">
                  <a:pos x="0" y="434"/>
                </a:cxn>
                <a:cxn ang="0">
                  <a:pos x="0" y="434"/>
                </a:cxn>
                <a:cxn ang="0">
                  <a:pos x="2" y="434"/>
                </a:cxn>
                <a:cxn ang="0">
                  <a:pos x="2" y="434"/>
                </a:cxn>
                <a:cxn ang="0">
                  <a:pos x="2" y="434"/>
                </a:cxn>
                <a:cxn ang="0">
                  <a:pos x="2" y="434"/>
                </a:cxn>
              </a:cxnLst>
              <a:rect l="0" t="0" r="r" b="b"/>
              <a:pathLst>
                <a:path w="78" h="434">
                  <a:moveTo>
                    <a:pt x="2" y="434"/>
                  </a:moveTo>
                  <a:lnTo>
                    <a:pt x="8" y="380"/>
                  </a:lnTo>
                  <a:lnTo>
                    <a:pt x="19" y="328"/>
                  </a:lnTo>
                  <a:lnTo>
                    <a:pt x="31" y="274"/>
                  </a:lnTo>
                  <a:lnTo>
                    <a:pt x="44" y="223"/>
                  </a:lnTo>
                  <a:lnTo>
                    <a:pt x="57" y="171"/>
                  </a:lnTo>
                  <a:lnTo>
                    <a:pt x="69" y="119"/>
                  </a:lnTo>
                  <a:lnTo>
                    <a:pt x="77" y="65"/>
                  </a:lnTo>
                  <a:lnTo>
                    <a:pt x="78" y="14"/>
                  </a:lnTo>
                  <a:lnTo>
                    <a:pt x="75" y="0"/>
                  </a:lnTo>
                  <a:lnTo>
                    <a:pt x="63" y="2"/>
                  </a:lnTo>
                  <a:lnTo>
                    <a:pt x="52" y="12"/>
                  </a:lnTo>
                  <a:lnTo>
                    <a:pt x="44" y="23"/>
                  </a:lnTo>
                  <a:lnTo>
                    <a:pt x="31" y="75"/>
                  </a:lnTo>
                  <a:lnTo>
                    <a:pt x="27" y="127"/>
                  </a:lnTo>
                  <a:lnTo>
                    <a:pt x="27" y="179"/>
                  </a:lnTo>
                  <a:lnTo>
                    <a:pt x="23" y="232"/>
                  </a:lnTo>
                  <a:lnTo>
                    <a:pt x="15" y="282"/>
                  </a:lnTo>
                  <a:lnTo>
                    <a:pt x="9" y="332"/>
                  </a:lnTo>
                  <a:lnTo>
                    <a:pt x="2" y="384"/>
                  </a:lnTo>
                  <a:lnTo>
                    <a:pt x="0" y="434"/>
                  </a:lnTo>
                  <a:lnTo>
                    <a:pt x="0" y="434"/>
                  </a:lnTo>
                  <a:lnTo>
                    <a:pt x="2" y="434"/>
                  </a:lnTo>
                  <a:lnTo>
                    <a:pt x="2" y="434"/>
                  </a:lnTo>
                  <a:lnTo>
                    <a:pt x="2" y="434"/>
                  </a:lnTo>
                  <a:lnTo>
                    <a:pt x="2" y="434"/>
                  </a:lnTo>
                  <a:close/>
                </a:path>
              </a:pathLst>
            </a:custGeom>
            <a:solidFill>
              <a:srgbClr val="000000"/>
            </a:solidFill>
            <a:ln w="9525">
              <a:noFill/>
              <a:round/>
              <a:headEnd/>
              <a:tailEnd/>
            </a:ln>
          </p:spPr>
          <p:txBody>
            <a:bodyPr/>
            <a:lstStyle/>
            <a:p>
              <a:endParaRPr lang="en-US"/>
            </a:p>
          </p:txBody>
        </p:sp>
        <p:sp>
          <p:nvSpPr>
            <p:cNvPr id="63496" name="Freeform 8"/>
            <p:cNvSpPr>
              <a:spLocks/>
            </p:cNvSpPr>
            <p:nvPr/>
          </p:nvSpPr>
          <p:spPr bwMode="auto">
            <a:xfrm>
              <a:off x="440" y="1434"/>
              <a:ext cx="774" cy="334"/>
            </a:xfrm>
            <a:custGeom>
              <a:avLst/>
              <a:gdLst/>
              <a:ahLst/>
              <a:cxnLst>
                <a:cxn ang="0">
                  <a:pos x="52" y="20"/>
                </a:cxn>
                <a:cxn ang="0">
                  <a:pos x="151" y="54"/>
                </a:cxn>
                <a:cxn ang="0">
                  <a:pos x="251" y="92"/>
                </a:cxn>
                <a:cxn ang="0">
                  <a:pos x="351" y="133"/>
                </a:cxn>
                <a:cxn ang="0">
                  <a:pos x="448" y="175"/>
                </a:cxn>
                <a:cxn ang="0">
                  <a:pos x="544" y="219"/>
                </a:cxn>
                <a:cxn ang="0">
                  <a:pos x="642" y="263"/>
                </a:cxn>
                <a:cxn ang="0">
                  <a:pos x="740" y="307"/>
                </a:cxn>
                <a:cxn ang="0">
                  <a:pos x="832" y="349"/>
                </a:cxn>
                <a:cxn ang="0">
                  <a:pos x="920" y="391"/>
                </a:cxn>
                <a:cxn ang="0">
                  <a:pos x="1008" y="437"/>
                </a:cxn>
                <a:cxn ang="0">
                  <a:pos x="1097" y="483"/>
                </a:cxn>
                <a:cxn ang="0">
                  <a:pos x="1185" y="529"/>
                </a:cxn>
                <a:cxn ang="0">
                  <a:pos x="1275" y="574"/>
                </a:cxn>
                <a:cxn ang="0">
                  <a:pos x="1363" y="616"/>
                </a:cxn>
                <a:cxn ang="0">
                  <a:pos x="1453" y="652"/>
                </a:cxn>
                <a:cxn ang="0">
                  <a:pos x="1507" y="669"/>
                </a:cxn>
                <a:cxn ang="0">
                  <a:pos x="1528" y="662"/>
                </a:cxn>
                <a:cxn ang="0">
                  <a:pos x="1543" y="648"/>
                </a:cxn>
                <a:cxn ang="0">
                  <a:pos x="1547" y="633"/>
                </a:cxn>
                <a:cxn ang="0">
                  <a:pos x="1501" y="598"/>
                </a:cxn>
                <a:cxn ang="0">
                  <a:pos x="1417" y="549"/>
                </a:cxn>
                <a:cxn ang="0">
                  <a:pos x="1327" y="505"/>
                </a:cxn>
                <a:cxn ang="0">
                  <a:pos x="1235" y="464"/>
                </a:cxn>
                <a:cxn ang="0">
                  <a:pos x="1141" y="426"/>
                </a:cxn>
                <a:cxn ang="0">
                  <a:pos x="1045" y="390"/>
                </a:cxn>
                <a:cxn ang="0">
                  <a:pos x="951" y="355"/>
                </a:cxn>
                <a:cxn ang="0">
                  <a:pos x="859" y="321"/>
                </a:cxn>
                <a:cxn ang="0">
                  <a:pos x="763" y="284"/>
                </a:cxn>
                <a:cxn ang="0">
                  <a:pos x="661" y="244"/>
                </a:cxn>
                <a:cxn ang="0">
                  <a:pos x="560" y="204"/>
                </a:cxn>
                <a:cxn ang="0">
                  <a:pos x="460" y="163"/>
                </a:cxn>
                <a:cxn ang="0">
                  <a:pos x="358" y="123"/>
                </a:cxn>
                <a:cxn ang="0">
                  <a:pos x="257" y="87"/>
                </a:cxn>
                <a:cxn ang="0">
                  <a:pos x="155" y="50"/>
                </a:cxn>
                <a:cxn ang="0">
                  <a:pos x="52" y="16"/>
                </a:cxn>
                <a:cxn ang="0">
                  <a:pos x="0" y="0"/>
                </a:cxn>
                <a:cxn ang="0">
                  <a:pos x="0" y="2"/>
                </a:cxn>
                <a:cxn ang="0">
                  <a:pos x="0" y="2"/>
                </a:cxn>
              </a:cxnLst>
              <a:rect l="0" t="0" r="r" b="b"/>
              <a:pathLst>
                <a:path w="1547" h="669">
                  <a:moveTo>
                    <a:pt x="0" y="2"/>
                  </a:moveTo>
                  <a:lnTo>
                    <a:pt x="52" y="20"/>
                  </a:lnTo>
                  <a:lnTo>
                    <a:pt x="101" y="37"/>
                  </a:lnTo>
                  <a:lnTo>
                    <a:pt x="151" y="54"/>
                  </a:lnTo>
                  <a:lnTo>
                    <a:pt x="201" y="73"/>
                  </a:lnTo>
                  <a:lnTo>
                    <a:pt x="251" y="92"/>
                  </a:lnTo>
                  <a:lnTo>
                    <a:pt x="301" y="112"/>
                  </a:lnTo>
                  <a:lnTo>
                    <a:pt x="351" y="133"/>
                  </a:lnTo>
                  <a:lnTo>
                    <a:pt x="399" y="154"/>
                  </a:lnTo>
                  <a:lnTo>
                    <a:pt x="448" y="175"/>
                  </a:lnTo>
                  <a:lnTo>
                    <a:pt x="496" y="196"/>
                  </a:lnTo>
                  <a:lnTo>
                    <a:pt x="544" y="219"/>
                  </a:lnTo>
                  <a:lnTo>
                    <a:pt x="594" y="240"/>
                  </a:lnTo>
                  <a:lnTo>
                    <a:pt x="642" y="263"/>
                  </a:lnTo>
                  <a:lnTo>
                    <a:pt x="690" y="284"/>
                  </a:lnTo>
                  <a:lnTo>
                    <a:pt x="740" y="307"/>
                  </a:lnTo>
                  <a:lnTo>
                    <a:pt x="788" y="328"/>
                  </a:lnTo>
                  <a:lnTo>
                    <a:pt x="832" y="349"/>
                  </a:lnTo>
                  <a:lnTo>
                    <a:pt x="876" y="370"/>
                  </a:lnTo>
                  <a:lnTo>
                    <a:pt x="920" y="391"/>
                  </a:lnTo>
                  <a:lnTo>
                    <a:pt x="964" y="414"/>
                  </a:lnTo>
                  <a:lnTo>
                    <a:pt x="1008" y="437"/>
                  </a:lnTo>
                  <a:lnTo>
                    <a:pt x="1052" y="460"/>
                  </a:lnTo>
                  <a:lnTo>
                    <a:pt x="1097" y="483"/>
                  </a:lnTo>
                  <a:lnTo>
                    <a:pt x="1141" y="506"/>
                  </a:lnTo>
                  <a:lnTo>
                    <a:pt x="1185" y="529"/>
                  </a:lnTo>
                  <a:lnTo>
                    <a:pt x="1229" y="552"/>
                  </a:lnTo>
                  <a:lnTo>
                    <a:pt x="1275" y="574"/>
                  </a:lnTo>
                  <a:lnTo>
                    <a:pt x="1319" y="595"/>
                  </a:lnTo>
                  <a:lnTo>
                    <a:pt x="1363" y="616"/>
                  </a:lnTo>
                  <a:lnTo>
                    <a:pt x="1409" y="635"/>
                  </a:lnTo>
                  <a:lnTo>
                    <a:pt x="1453" y="652"/>
                  </a:lnTo>
                  <a:lnTo>
                    <a:pt x="1499" y="669"/>
                  </a:lnTo>
                  <a:lnTo>
                    <a:pt x="1507" y="669"/>
                  </a:lnTo>
                  <a:lnTo>
                    <a:pt x="1516" y="668"/>
                  </a:lnTo>
                  <a:lnTo>
                    <a:pt x="1528" y="662"/>
                  </a:lnTo>
                  <a:lnTo>
                    <a:pt x="1536" y="656"/>
                  </a:lnTo>
                  <a:lnTo>
                    <a:pt x="1543" y="648"/>
                  </a:lnTo>
                  <a:lnTo>
                    <a:pt x="1547" y="641"/>
                  </a:lnTo>
                  <a:lnTo>
                    <a:pt x="1547" y="633"/>
                  </a:lnTo>
                  <a:lnTo>
                    <a:pt x="1541" y="625"/>
                  </a:lnTo>
                  <a:lnTo>
                    <a:pt x="1501" y="598"/>
                  </a:lnTo>
                  <a:lnTo>
                    <a:pt x="1459" y="574"/>
                  </a:lnTo>
                  <a:lnTo>
                    <a:pt x="1417" y="549"/>
                  </a:lnTo>
                  <a:lnTo>
                    <a:pt x="1373" y="526"/>
                  </a:lnTo>
                  <a:lnTo>
                    <a:pt x="1327" y="505"/>
                  </a:lnTo>
                  <a:lnTo>
                    <a:pt x="1281" y="483"/>
                  </a:lnTo>
                  <a:lnTo>
                    <a:pt x="1235" y="464"/>
                  </a:lnTo>
                  <a:lnTo>
                    <a:pt x="1189" y="443"/>
                  </a:lnTo>
                  <a:lnTo>
                    <a:pt x="1141" y="426"/>
                  </a:lnTo>
                  <a:lnTo>
                    <a:pt x="1093" y="407"/>
                  </a:lnTo>
                  <a:lnTo>
                    <a:pt x="1045" y="390"/>
                  </a:lnTo>
                  <a:lnTo>
                    <a:pt x="999" y="372"/>
                  </a:lnTo>
                  <a:lnTo>
                    <a:pt x="951" y="355"/>
                  </a:lnTo>
                  <a:lnTo>
                    <a:pt x="905" y="338"/>
                  </a:lnTo>
                  <a:lnTo>
                    <a:pt x="859" y="321"/>
                  </a:lnTo>
                  <a:lnTo>
                    <a:pt x="813" y="303"/>
                  </a:lnTo>
                  <a:lnTo>
                    <a:pt x="763" y="284"/>
                  </a:lnTo>
                  <a:lnTo>
                    <a:pt x="711" y="263"/>
                  </a:lnTo>
                  <a:lnTo>
                    <a:pt x="661" y="244"/>
                  </a:lnTo>
                  <a:lnTo>
                    <a:pt x="611" y="223"/>
                  </a:lnTo>
                  <a:lnTo>
                    <a:pt x="560" y="204"/>
                  </a:lnTo>
                  <a:lnTo>
                    <a:pt x="510" y="182"/>
                  </a:lnTo>
                  <a:lnTo>
                    <a:pt x="460" y="163"/>
                  </a:lnTo>
                  <a:lnTo>
                    <a:pt x="410" y="142"/>
                  </a:lnTo>
                  <a:lnTo>
                    <a:pt x="358" y="123"/>
                  </a:lnTo>
                  <a:lnTo>
                    <a:pt x="309" y="104"/>
                  </a:lnTo>
                  <a:lnTo>
                    <a:pt x="257" y="87"/>
                  </a:lnTo>
                  <a:lnTo>
                    <a:pt x="207" y="67"/>
                  </a:lnTo>
                  <a:lnTo>
                    <a:pt x="155" y="50"/>
                  </a:lnTo>
                  <a:lnTo>
                    <a:pt x="103" y="33"/>
                  </a:lnTo>
                  <a:lnTo>
                    <a:pt x="52" y="16"/>
                  </a:lnTo>
                  <a:lnTo>
                    <a:pt x="0" y="0"/>
                  </a:lnTo>
                  <a:lnTo>
                    <a:pt x="0" y="0"/>
                  </a:lnTo>
                  <a:lnTo>
                    <a:pt x="0" y="0"/>
                  </a:lnTo>
                  <a:lnTo>
                    <a:pt x="0" y="2"/>
                  </a:lnTo>
                  <a:lnTo>
                    <a:pt x="0" y="2"/>
                  </a:lnTo>
                  <a:lnTo>
                    <a:pt x="0" y="2"/>
                  </a:lnTo>
                  <a:close/>
                </a:path>
              </a:pathLst>
            </a:custGeom>
            <a:solidFill>
              <a:srgbClr val="000000"/>
            </a:solidFill>
            <a:ln w="9525">
              <a:noFill/>
              <a:round/>
              <a:headEnd/>
              <a:tailEnd/>
            </a:ln>
          </p:spPr>
          <p:txBody>
            <a:bodyPr/>
            <a:lstStyle/>
            <a:p>
              <a:endParaRPr lang="en-US"/>
            </a:p>
          </p:txBody>
        </p:sp>
        <p:sp>
          <p:nvSpPr>
            <p:cNvPr id="63497" name="Freeform 9"/>
            <p:cNvSpPr>
              <a:spLocks/>
            </p:cNvSpPr>
            <p:nvPr/>
          </p:nvSpPr>
          <p:spPr bwMode="auto">
            <a:xfrm>
              <a:off x="1059" y="2350"/>
              <a:ext cx="127" cy="132"/>
            </a:xfrm>
            <a:custGeom>
              <a:avLst/>
              <a:gdLst/>
              <a:ahLst/>
              <a:cxnLst>
                <a:cxn ang="0">
                  <a:pos x="255" y="132"/>
                </a:cxn>
                <a:cxn ang="0">
                  <a:pos x="254" y="159"/>
                </a:cxn>
                <a:cxn ang="0">
                  <a:pos x="246" y="184"/>
                </a:cxn>
                <a:cxn ang="0">
                  <a:pos x="234" y="207"/>
                </a:cxn>
                <a:cxn ang="0">
                  <a:pos x="219" y="226"/>
                </a:cxn>
                <a:cxn ang="0">
                  <a:pos x="200" y="242"/>
                </a:cxn>
                <a:cxn ang="0">
                  <a:pos x="179" y="255"/>
                </a:cxn>
                <a:cxn ang="0">
                  <a:pos x="154" y="263"/>
                </a:cxn>
                <a:cxn ang="0">
                  <a:pos x="129" y="265"/>
                </a:cxn>
                <a:cxn ang="0">
                  <a:pos x="102" y="263"/>
                </a:cxn>
                <a:cxn ang="0">
                  <a:pos x="79" y="255"/>
                </a:cxn>
                <a:cxn ang="0">
                  <a:pos x="58" y="242"/>
                </a:cxn>
                <a:cxn ang="0">
                  <a:pos x="39" y="226"/>
                </a:cxn>
                <a:cxn ang="0">
                  <a:pos x="22" y="207"/>
                </a:cxn>
                <a:cxn ang="0">
                  <a:pos x="10" y="184"/>
                </a:cxn>
                <a:cxn ang="0">
                  <a:pos x="2" y="159"/>
                </a:cxn>
                <a:cxn ang="0">
                  <a:pos x="0" y="132"/>
                </a:cxn>
                <a:cxn ang="0">
                  <a:pos x="2" y="106"/>
                </a:cxn>
                <a:cxn ang="0">
                  <a:pos x="10" y="81"/>
                </a:cxn>
                <a:cxn ang="0">
                  <a:pos x="22" y="58"/>
                </a:cxn>
                <a:cxn ang="0">
                  <a:pos x="39" y="38"/>
                </a:cxn>
                <a:cxn ang="0">
                  <a:pos x="58" y="23"/>
                </a:cxn>
                <a:cxn ang="0">
                  <a:pos x="79" y="10"/>
                </a:cxn>
                <a:cxn ang="0">
                  <a:pos x="102" y="2"/>
                </a:cxn>
                <a:cxn ang="0">
                  <a:pos x="129" y="0"/>
                </a:cxn>
                <a:cxn ang="0">
                  <a:pos x="154" y="2"/>
                </a:cxn>
                <a:cxn ang="0">
                  <a:pos x="179" y="10"/>
                </a:cxn>
                <a:cxn ang="0">
                  <a:pos x="200" y="23"/>
                </a:cxn>
                <a:cxn ang="0">
                  <a:pos x="219" y="38"/>
                </a:cxn>
                <a:cxn ang="0">
                  <a:pos x="234" y="58"/>
                </a:cxn>
                <a:cxn ang="0">
                  <a:pos x="246" y="81"/>
                </a:cxn>
                <a:cxn ang="0">
                  <a:pos x="254" y="106"/>
                </a:cxn>
                <a:cxn ang="0">
                  <a:pos x="255" y="132"/>
                </a:cxn>
              </a:cxnLst>
              <a:rect l="0" t="0" r="r" b="b"/>
              <a:pathLst>
                <a:path w="255" h="265">
                  <a:moveTo>
                    <a:pt x="255" y="132"/>
                  </a:moveTo>
                  <a:lnTo>
                    <a:pt x="254" y="159"/>
                  </a:lnTo>
                  <a:lnTo>
                    <a:pt x="246" y="184"/>
                  </a:lnTo>
                  <a:lnTo>
                    <a:pt x="234" y="207"/>
                  </a:lnTo>
                  <a:lnTo>
                    <a:pt x="219" y="226"/>
                  </a:lnTo>
                  <a:lnTo>
                    <a:pt x="200" y="242"/>
                  </a:lnTo>
                  <a:lnTo>
                    <a:pt x="179" y="255"/>
                  </a:lnTo>
                  <a:lnTo>
                    <a:pt x="154" y="263"/>
                  </a:lnTo>
                  <a:lnTo>
                    <a:pt x="129" y="265"/>
                  </a:lnTo>
                  <a:lnTo>
                    <a:pt x="102" y="263"/>
                  </a:lnTo>
                  <a:lnTo>
                    <a:pt x="79" y="255"/>
                  </a:lnTo>
                  <a:lnTo>
                    <a:pt x="58" y="242"/>
                  </a:lnTo>
                  <a:lnTo>
                    <a:pt x="39" y="226"/>
                  </a:lnTo>
                  <a:lnTo>
                    <a:pt x="22" y="207"/>
                  </a:lnTo>
                  <a:lnTo>
                    <a:pt x="10" y="184"/>
                  </a:lnTo>
                  <a:lnTo>
                    <a:pt x="2" y="159"/>
                  </a:lnTo>
                  <a:lnTo>
                    <a:pt x="0" y="132"/>
                  </a:lnTo>
                  <a:lnTo>
                    <a:pt x="2" y="106"/>
                  </a:lnTo>
                  <a:lnTo>
                    <a:pt x="10" y="81"/>
                  </a:lnTo>
                  <a:lnTo>
                    <a:pt x="22" y="58"/>
                  </a:lnTo>
                  <a:lnTo>
                    <a:pt x="39" y="38"/>
                  </a:lnTo>
                  <a:lnTo>
                    <a:pt x="58" y="23"/>
                  </a:lnTo>
                  <a:lnTo>
                    <a:pt x="79" y="10"/>
                  </a:lnTo>
                  <a:lnTo>
                    <a:pt x="102" y="2"/>
                  </a:lnTo>
                  <a:lnTo>
                    <a:pt x="129" y="0"/>
                  </a:lnTo>
                  <a:lnTo>
                    <a:pt x="154" y="2"/>
                  </a:lnTo>
                  <a:lnTo>
                    <a:pt x="179" y="10"/>
                  </a:lnTo>
                  <a:lnTo>
                    <a:pt x="200" y="23"/>
                  </a:lnTo>
                  <a:lnTo>
                    <a:pt x="219" y="38"/>
                  </a:lnTo>
                  <a:lnTo>
                    <a:pt x="234" y="58"/>
                  </a:lnTo>
                  <a:lnTo>
                    <a:pt x="246" y="81"/>
                  </a:lnTo>
                  <a:lnTo>
                    <a:pt x="254" y="106"/>
                  </a:lnTo>
                  <a:lnTo>
                    <a:pt x="255" y="132"/>
                  </a:lnTo>
                  <a:close/>
                </a:path>
              </a:pathLst>
            </a:custGeom>
            <a:solidFill>
              <a:srgbClr val="6D8989"/>
            </a:solidFill>
            <a:ln w="9525">
              <a:noFill/>
              <a:round/>
              <a:headEnd/>
              <a:tailEnd/>
            </a:ln>
          </p:spPr>
          <p:txBody>
            <a:bodyPr/>
            <a:lstStyle/>
            <a:p>
              <a:endParaRPr lang="en-US"/>
            </a:p>
          </p:txBody>
        </p:sp>
        <p:sp>
          <p:nvSpPr>
            <p:cNvPr id="63498" name="Freeform 10"/>
            <p:cNvSpPr>
              <a:spLocks/>
            </p:cNvSpPr>
            <p:nvPr/>
          </p:nvSpPr>
          <p:spPr bwMode="auto">
            <a:xfrm>
              <a:off x="1735" y="2502"/>
              <a:ext cx="139" cy="150"/>
            </a:xfrm>
            <a:custGeom>
              <a:avLst/>
              <a:gdLst/>
              <a:ahLst/>
              <a:cxnLst>
                <a:cxn ang="0">
                  <a:pos x="278" y="151"/>
                </a:cxn>
                <a:cxn ang="0">
                  <a:pos x="276" y="182"/>
                </a:cxn>
                <a:cxn ang="0">
                  <a:pos x="267" y="209"/>
                </a:cxn>
                <a:cxn ang="0">
                  <a:pos x="253" y="236"/>
                </a:cxn>
                <a:cxn ang="0">
                  <a:pos x="238" y="257"/>
                </a:cxn>
                <a:cxn ang="0">
                  <a:pos x="217" y="276"/>
                </a:cxn>
                <a:cxn ang="0">
                  <a:pos x="192" y="290"/>
                </a:cxn>
                <a:cxn ang="0">
                  <a:pos x="167" y="297"/>
                </a:cxn>
                <a:cxn ang="0">
                  <a:pos x="138" y="301"/>
                </a:cxn>
                <a:cxn ang="0">
                  <a:pos x="109" y="297"/>
                </a:cxn>
                <a:cxn ang="0">
                  <a:pos x="85" y="290"/>
                </a:cxn>
                <a:cxn ang="0">
                  <a:pos x="61" y="276"/>
                </a:cxn>
                <a:cxn ang="0">
                  <a:pos x="40" y="257"/>
                </a:cxn>
                <a:cxn ang="0">
                  <a:pos x="23" y="236"/>
                </a:cxn>
                <a:cxn ang="0">
                  <a:pos x="12" y="209"/>
                </a:cxn>
                <a:cxn ang="0">
                  <a:pos x="2" y="182"/>
                </a:cxn>
                <a:cxn ang="0">
                  <a:pos x="0" y="151"/>
                </a:cxn>
                <a:cxn ang="0">
                  <a:pos x="2" y="121"/>
                </a:cxn>
                <a:cxn ang="0">
                  <a:pos x="12" y="92"/>
                </a:cxn>
                <a:cxn ang="0">
                  <a:pos x="23" y="67"/>
                </a:cxn>
                <a:cxn ang="0">
                  <a:pos x="40" y="44"/>
                </a:cxn>
                <a:cxn ang="0">
                  <a:pos x="61" y="25"/>
                </a:cxn>
                <a:cxn ang="0">
                  <a:pos x="85" y="12"/>
                </a:cxn>
                <a:cxn ang="0">
                  <a:pos x="109" y="4"/>
                </a:cxn>
                <a:cxn ang="0">
                  <a:pos x="138" y="0"/>
                </a:cxn>
                <a:cxn ang="0">
                  <a:pos x="167" y="4"/>
                </a:cxn>
                <a:cxn ang="0">
                  <a:pos x="192" y="12"/>
                </a:cxn>
                <a:cxn ang="0">
                  <a:pos x="217" y="25"/>
                </a:cxn>
                <a:cxn ang="0">
                  <a:pos x="238" y="44"/>
                </a:cxn>
                <a:cxn ang="0">
                  <a:pos x="253" y="67"/>
                </a:cxn>
                <a:cxn ang="0">
                  <a:pos x="267" y="92"/>
                </a:cxn>
                <a:cxn ang="0">
                  <a:pos x="276" y="121"/>
                </a:cxn>
                <a:cxn ang="0">
                  <a:pos x="278" y="151"/>
                </a:cxn>
              </a:cxnLst>
              <a:rect l="0" t="0" r="r" b="b"/>
              <a:pathLst>
                <a:path w="278" h="301">
                  <a:moveTo>
                    <a:pt x="278" y="151"/>
                  </a:moveTo>
                  <a:lnTo>
                    <a:pt x="276" y="182"/>
                  </a:lnTo>
                  <a:lnTo>
                    <a:pt x="267" y="209"/>
                  </a:lnTo>
                  <a:lnTo>
                    <a:pt x="253" y="236"/>
                  </a:lnTo>
                  <a:lnTo>
                    <a:pt x="238" y="257"/>
                  </a:lnTo>
                  <a:lnTo>
                    <a:pt x="217" y="276"/>
                  </a:lnTo>
                  <a:lnTo>
                    <a:pt x="192" y="290"/>
                  </a:lnTo>
                  <a:lnTo>
                    <a:pt x="167" y="297"/>
                  </a:lnTo>
                  <a:lnTo>
                    <a:pt x="138" y="301"/>
                  </a:lnTo>
                  <a:lnTo>
                    <a:pt x="109" y="297"/>
                  </a:lnTo>
                  <a:lnTo>
                    <a:pt x="85" y="290"/>
                  </a:lnTo>
                  <a:lnTo>
                    <a:pt x="61" y="276"/>
                  </a:lnTo>
                  <a:lnTo>
                    <a:pt x="40" y="257"/>
                  </a:lnTo>
                  <a:lnTo>
                    <a:pt x="23" y="236"/>
                  </a:lnTo>
                  <a:lnTo>
                    <a:pt x="12" y="209"/>
                  </a:lnTo>
                  <a:lnTo>
                    <a:pt x="2" y="182"/>
                  </a:lnTo>
                  <a:lnTo>
                    <a:pt x="0" y="151"/>
                  </a:lnTo>
                  <a:lnTo>
                    <a:pt x="2" y="121"/>
                  </a:lnTo>
                  <a:lnTo>
                    <a:pt x="12" y="92"/>
                  </a:lnTo>
                  <a:lnTo>
                    <a:pt x="23" y="67"/>
                  </a:lnTo>
                  <a:lnTo>
                    <a:pt x="40" y="44"/>
                  </a:lnTo>
                  <a:lnTo>
                    <a:pt x="61" y="25"/>
                  </a:lnTo>
                  <a:lnTo>
                    <a:pt x="85" y="12"/>
                  </a:lnTo>
                  <a:lnTo>
                    <a:pt x="109" y="4"/>
                  </a:lnTo>
                  <a:lnTo>
                    <a:pt x="138" y="0"/>
                  </a:lnTo>
                  <a:lnTo>
                    <a:pt x="167" y="4"/>
                  </a:lnTo>
                  <a:lnTo>
                    <a:pt x="192" y="12"/>
                  </a:lnTo>
                  <a:lnTo>
                    <a:pt x="217" y="25"/>
                  </a:lnTo>
                  <a:lnTo>
                    <a:pt x="238" y="44"/>
                  </a:lnTo>
                  <a:lnTo>
                    <a:pt x="253" y="67"/>
                  </a:lnTo>
                  <a:lnTo>
                    <a:pt x="267" y="92"/>
                  </a:lnTo>
                  <a:lnTo>
                    <a:pt x="276" y="121"/>
                  </a:lnTo>
                  <a:lnTo>
                    <a:pt x="278" y="151"/>
                  </a:lnTo>
                  <a:close/>
                </a:path>
              </a:pathLst>
            </a:custGeom>
            <a:solidFill>
              <a:srgbClr val="6D8989"/>
            </a:solidFill>
            <a:ln w="9525">
              <a:noFill/>
              <a:round/>
              <a:headEnd/>
              <a:tailEnd/>
            </a:ln>
          </p:spPr>
          <p:txBody>
            <a:bodyPr/>
            <a:lstStyle/>
            <a:p>
              <a:endParaRPr lang="en-US"/>
            </a:p>
          </p:txBody>
        </p:sp>
        <p:sp>
          <p:nvSpPr>
            <p:cNvPr id="63499" name="Freeform 11"/>
            <p:cNvSpPr>
              <a:spLocks/>
            </p:cNvSpPr>
            <p:nvPr/>
          </p:nvSpPr>
          <p:spPr bwMode="auto">
            <a:xfrm>
              <a:off x="1325" y="2780"/>
              <a:ext cx="152" cy="176"/>
            </a:xfrm>
            <a:custGeom>
              <a:avLst/>
              <a:gdLst/>
              <a:ahLst/>
              <a:cxnLst>
                <a:cxn ang="0">
                  <a:pos x="303" y="174"/>
                </a:cxn>
                <a:cxn ang="0">
                  <a:pos x="300" y="211"/>
                </a:cxn>
                <a:cxn ang="0">
                  <a:pos x="292" y="243"/>
                </a:cxn>
                <a:cxn ang="0">
                  <a:pos x="278" y="274"/>
                </a:cxn>
                <a:cxn ang="0">
                  <a:pos x="259" y="299"/>
                </a:cxn>
                <a:cxn ang="0">
                  <a:pos x="236" y="320"/>
                </a:cxn>
                <a:cxn ang="0">
                  <a:pos x="211" y="337"/>
                </a:cxn>
                <a:cxn ang="0">
                  <a:pos x="183" y="347"/>
                </a:cxn>
                <a:cxn ang="0">
                  <a:pos x="152" y="351"/>
                </a:cxn>
                <a:cxn ang="0">
                  <a:pos x="121" y="347"/>
                </a:cxn>
                <a:cxn ang="0">
                  <a:pos x="94" y="337"/>
                </a:cxn>
                <a:cxn ang="0">
                  <a:pos x="68" y="320"/>
                </a:cxn>
                <a:cxn ang="0">
                  <a:pos x="45" y="299"/>
                </a:cxn>
                <a:cxn ang="0">
                  <a:pos x="27" y="274"/>
                </a:cxn>
                <a:cxn ang="0">
                  <a:pos x="12" y="243"/>
                </a:cxn>
                <a:cxn ang="0">
                  <a:pos x="4" y="211"/>
                </a:cxn>
                <a:cxn ang="0">
                  <a:pos x="0" y="174"/>
                </a:cxn>
                <a:cxn ang="0">
                  <a:pos x="4" y="140"/>
                </a:cxn>
                <a:cxn ang="0">
                  <a:pos x="12" y="107"/>
                </a:cxn>
                <a:cxn ang="0">
                  <a:pos x="27" y="77"/>
                </a:cxn>
                <a:cxn ang="0">
                  <a:pos x="45" y="52"/>
                </a:cxn>
                <a:cxn ang="0">
                  <a:pos x="68" y="31"/>
                </a:cxn>
                <a:cxn ang="0">
                  <a:pos x="94" y="13"/>
                </a:cxn>
                <a:cxn ang="0">
                  <a:pos x="121" y="4"/>
                </a:cxn>
                <a:cxn ang="0">
                  <a:pos x="152" y="0"/>
                </a:cxn>
                <a:cxn ang="0">
                  <a:pos x="183" y="4"/>
                </a:cxn>
                <a:cxn ang="0">
                  <a:pos x="211" y="13"/>
                </a:cxn>
                <a:cxn ang="0">
                  <a:pos x="236" y="31"/>
                </a:cxn>
                <a:cxn ang="0">
                  <a:pos x="259" y="52"/>
                </a:cxn>
                <a:cxn ang="0">
                  <a:pos x="278" y="77"/>
                </a:cxn>
                <a:cxn ang="0">
                  <a:pos x="292" y="107"/>
                </a:cxn>
                <a:cxn ang="0">
                  <a:pos x="300" y="140"/>
                </a:cxn>
                <a:cxn ang="0">
                  <a:pos x="303" y="174"/>
                </a:cxn>
              </a:cxnLst>
              <a:rect l="0" t="0" r="r" b="b"/>
              <a:pathLst>
                <a:path w="303" h="351">
                  <a:moveTo>
                    <a:pt x="303" y="174"/>
                  </a:moveTo>
                  <a:lnTo>
                    <a:pt x="300" y="211"/>
                  </a:lnTo>
                  <a:lnTo>
                    <a:pt x="292" y="243"/>
                  </a:lnTo>
                  <a:lnTo>
                    <a:pt x="278" y="274"/>
                  </a:lnTo>
                  <a:lnTo>
                    <a:pt x="259" y="299"/>
                  </a:lnTo>
                  <a:lnTo>
                    <a:pt x="236" y="320"/>
                  </a:lnTo>
                  <a:lnTo>
                    <a:pt x="211" y="337"/>
                  </a:lnTo>
                  <a:lnTo>
                    <a:pt x="183" y="347"/>
                  </a:lnTo>
                  <a:lnTo>
                    <a:pt x="152" y="351"/>
                  </a:lnTo>
                  <a:lnTo>
                    <a:pt x="121" y="347"/>
                  </a:lnTo>
                  <a:lnTo>
                    <a:pt x="94" y="337"/>
                  </a:lnTo>
                  <a:lnTo>
                    <a:pt x="68" y="320"/>
                  </a:lnTo>
                  <a:lnTo>
                    <a:pt x="45" y="299"/>
                  </a:lnTo>
                  <a:lnTo>
                    <a:pt x="27" y="274"/>
                  </a:lnTo>
                  <a:lnTo>
                    <a:pt x="12" y="243"/>
                  </a:lnTo>
                  <a:lnTo>
                    <a:pt x="4" y="211"/>
                  </a:lnTo>
                  <a:lnTo>
                    <a:pt x="0" y="174"/>
                  </a:lnTo>
                  <a:lnTo>
                    <a:pt x="4" y="140"/>
                  </a:lnTo>
                  <a:lnTo>
                    <a:pt x="12" y="107"/>
                  </a:lnTo>
                  <a:lnTo>
                    <a:pt x="27" y="77"/>
                  </a:lnTo>
                  <a:lnTo>
                    <a:pt x="45" y="52"/>
                  </a:lnTo>
                  <a:lnTo>
                    <a:pt x="68" y="31"/>
                  </a:lnTo>
                  <a:lnTo>
                    <a:pt x="94" y="13"/>
                  </a:lnTo>
                  <a:lnTo>
                    <a:pt x="121" y="4"/>
                  </a:lnTo>
                  <a:lnTo>
                    <a:pt x="152" y="0"/>
                  </a:lnTo>
                  <a:lnTo>
                    <a:pt x="183" y="4"/>
                  </a:lnTo>
                  <a:lnTo>
                    <a:pt x="211" y="13"/>
                  </a:lnTo>
                  <a:lnTo>
                    <a:pt x="236" y="31"/>
                  </a:lnTo>
                  <a:lnTo>
                    <a:pt x="259" y="52"/>
                  </a:lnTo>
                  <a:lnTo>
                    <a:pt x="278" y="77"/>
                  </a:lnTo>
                  <a:lnTo>
                    <a:pt x="292" y="107"/>
                  </a:lnTo>
                  <a:lnTo>
                    <a:pt x="300" y="140"/>
                  </a:lnTo>
                  <a:lnTo>
                    <a:pt x="303" y="174"/>
                  </a:lnTo>
                  <a:close/>
                </a:path>
              </a:pathLst>
            </a:custGeom>
            <a:solidFill>
              <a:srgbClr val="6D8989"/>
            </a:solidFill>
            <a:ln w="9525">
              <a:noFill/>
              <a:round/>
              <a:headEnd/>
              <a:tailEnd/>
            </a:ln>
          </p:spPr>
          <p:txBody>
            <a:bodyPr/>
            <a:lstStyle/>
            <a:p>
              <a:endParaRPr lang="en-US"/>
            </a:p>
          </p:txBody>
        </p:sp>
        <p:sp>
          <p:nvSpPr>
            <p:cNvPr id="63500" name="Freeform 12"/>
            <p:cNvSpPr>
              <a:spLocks/>
            </p:cNvSpPr>
            <p:nvPr/>
          </p:nvSpPr>
          <p:spPr bwMode="auto">
            <a:xfrm>
              <a:off x="544" y="2492"/>
              <a:ext cx="153" cy="159"/>
            </a:xfrm>
            <a:custGeom>
              <a:avLst/>
              <a:gdLst/>
              <a:ahLst/>
              <a:cxnLst>
                <a:cxn ang="0">
                  <a:pos x="307" y="159"/>
                </a:cxn>
                <a:cxn ang="0">
                  <a:pos x="303" y="192"/>
                </a:cxn>
                <a:cxn ang="0">
                  <a:pos x="295" y="220"/>
                </a:cxn>
                <a:cxn ang="0">
                  <a:pos x="280" y="247"/>
                </a:cxn>
                <a:cxn ang="0">
                  <a:pos x="263" y="272"/>
                </a:cxn>
                <a:cxn ang="0">
                  <a:pos x="240" y="291"/>
                </a:cxn>
                <a:cxn ang="0">
                  <a:pos x="213" y="305"/>
                </a:cxn>
                <a:cxn ang="0">
                  <a:pos x="184" y="314"/>
                </a:cxn>
                <a:cxn ang="0">
                  <a:pos x="153" y="318"/>
                </a:cxn>
                <a:cxn ang="0">
                  <a:pos x="123" y="314"/>
                </a:cxn>
                <a:cxn ang="0">
                  <a:pos x="94" y="305"/>
                </a:cxn>
                <a:cxn ang="0">
                  <a:pos x="67" y="291"/>
                </a:cxn>
                <a:cxn ang="0">
                  <a:pos x="46" y="272"/>
                </a:cxn>
                <a:cxn ang="0">
                  <a:pos x="27" y="247"/>
                </a:cxn>
                <a:cxn ang="0">
                  <a:pos x="11" y="220"/>
                </a:cxn>
                <a:cxn ang="0">
                  <a:pos x="4" y="192"/>
                </a:cxn>
                <a:cxn ang="0">
                  <a:pos x="0" y="159"/>
                </a:cxn>
                <a:cxn ang="0">
                  <a:pos x="4" y="126"/>
                </a:cxn>
                <a:cxn ang="0">
                  <a:pos x="11" y="98"/>
                </a:cxn>
                <a:cxn ang="0">
                  <a:pos x="27" y="71"/>
                </a:cxn>
                <a:cxn ang="0">
                  <a:pos x="46" y="46"/>
                </a:cxn>
                <a:cxn ang="0">
                  <a:pos x="67" y="27"/>
                </a:cxn>
                <a:cxn ang="0">
                  <a:pos x="94" y="11"/>
                </a:cxn>
                <a:cxn ang="0">
                  <a:pos x="123" y="4"/>
                </a:cxn>
                <a:cxn ang="0">
                  <a:pos x="153" y="0"/>
                </a:cxn>
                <a:cxn ang="0">
                  <a:pos x="184" y="4"/>
                </a:cxn>
                <a:cxn ang="0">
                  <a:pos x="213" y="11"/>
                </a:cxn>
                <a:cxn ang="0">
                  <a:pos x="240" y="27"/>
                </a:cxn>
                <a:cxn ang="0">
                  <a:pos x="263" y="46"/>
                </a:cxn>
                <a:cxn ang="0">
                  <a:pos x="280" y="71"/>
                </a:cxn>
                <a:cxn ang="0">
                  <a:pos x="295" y="98"/>
                </a:cxn>
                <a:cxn ang="0">
                  <a:pos x="303" y="126"/>
                </a:cxn>
                <a:cxn ang="0">
                  <a:pos x="307" y="159"/>
                </a:cxn>
              </a:cxnLst>
              <a:rect l="0" t="0" r="r" b="b"/>
              <a:pathLst>
                <a:path w="307" h="318">
                  <a:moveTo>
                    <a:pt x="307" y="159"/>
                  </a:moveTo>
                  <a:lnTo>
                    <a:pt x="303" y="192"/>
                  </a:lnTo>
                  <a:lnTo>
                    <a:pt x="295" y="220"/>
                  </a:lnTo>
                  <a:lnTo>
                    <a:pt x="280" y="247"/>
                  </a:lnTo>
                  <a:lnTo>
                    <a:pt x="263" y="272"/>
                  </a:lnTo>
                  <a:lnTo>
                    <a:pt x="240" y="291"/>
                  </a:lnTo>
                  <a:lnTo>
                    <a:pt x="213" y="305"/>
                  </a:lnTo>
                  <a:lnTo>
                    <a:pt x="184" y="314"/>
                  </a:lnTo>
                  <a:lnTo>
                    <a:pt x="153" y="318"/>
                  </a:lnTo>
                  <a:lnTo>
                    <a:pt x="123" y="314"/>
                  </a:lnTo>
                  <a:lnTo>
                    <a:pt x="94" y="305"/>
                  </a:lnTo>
                  <a:lnTo>
                    <a:pt x="67" y="291"/>
                  </a:lnTo>
                  <a:lnTo>
                    <a:pt x="46" y="272"/>
                  </a:lnTo>
                  <a:lnTo>
                    <a:pt x="27" y="247"/>
                  </a:lnTo>
                  <a:lnTo>
                    <a:pt x="11" y="220"/>
                  </a:lnTo>
                  <a:lnTo>
                    <a:pt x="4" y="192"/>
                  </a:lnTo>
                  <a:lnTo>
                    <a:pt x="0" y="159"/>
                  </a:lnTo>
                  <a:lnTo>
                    <a:pt x="4" y="126"/>
                  </a:lnTo>
                  <a:lnTo>
                    <a:pt x="11" y="98"/>
                  </a:lnTo>
                  <a:lnTo>
                    <a:pt x="27" y="71"/>
                  </a:lnTo>
                  <a:lnTo>
                    <a:pt x="46" y="46"/>
                  </a:lnTo>
                  <a:lnTo>
                    <a:pt x="67" y="27"/>
                  </a:lnTo>
                  <a:lnTo>
                    <a:pt x="94" y="11"/>
                  </a:lnTo>
                  <a:lnTo>
                    <a:pt x="123" y="4"/>
                  </a:lnTo>
                  <a:lnTo>
                    <a:pt x="153" y="0"/>
                  </a:lnTo>
                  <a:lnTo>
                    <a:pt x="184" y="4"/>
                  </a:lnTo>
                  <a:lnTo>
                    <a:pt x="213" y="11"/>
                  </a:lnTo>
                  <a:lnTo>
                    <a:pt x="240" y="27"/>
                  </a:lnTo>
                  <a:lnTo>
                    <a:pt x="263" y="46"/>
                  </a:lnTo>
                  <a:lnTo>
                    <a:pt x="280" y="71"/>
                  </a:lnTo>
                  <a:lnTo>
                    <a:pt x="295" y="98"/>
                  </a:lnTo>
                  <a:lnTo>
                    <a:pt x="303" y="126"/>
                  </a:lnTo>
                  <a:lnTo>
                    <a:pt x="307" y="159"/>
                  </a:lnTo>
                  <a:close/>
                </a:path>
              </a:pathLst>
            </a:custGeom>
            <a:solidFill>
              <a:srgbClr val="6D8989"/>
            </a:solidFill>
            <a:ln w="9525">
              <a:noFill/>
              <a:round/>
              <a:headEnd/>
              <a:tailEnd/>
            </a:ln>
          </p:spPr>
          <p:txBody>
            <a:bodyPr/>
            <a:lstStyle/>
            <a:p>
              <a:endParaRPr lang="en-US"/>
            </a:p>
          </p:txBody>
        </p:sp>
        <p:sp>
          <p:nvSpPr>
            <p:cNvPr id="63501" name="Freeform 13"/>
            <p:cNvSpPr>
              <a:spLocks/>
            </p:cNvSpPr>
            <p:nvPr/>
          </p:nvSpPr>
          <p:spPr bwMode="auto">
            <a:xfrm>
              <a:off x="313" y="1125"/>
              <a:ext cx="101" cy="107"/>
            </a:xfrm>
            <a:custGeom>
              <a:avLst/>
              <a:gdLst/>
              <a:ahLst/>
              <a:cxnLst>
                <a:cxn ang="0">
                  <a:pos x="201" y="107"/>
                </a:cxn>
                <a:cxn ang="0">
                  <a:pos x="199" y="128"/>
                </a:cxn>
                <a:cxn ang="0">
                  <a:pos x="193" y="150"/>
                </a:cxn>
                <a:cxn ang="0">
                  <a:pos x="184" y="167"/>
                </a:cxn>
                <a:cxn ang="0">
                  <a:pos x="172" y="184"/>
                </a:cxn>
                <a:cxn ang="0">
                  <a:pos x="157" y="196"/>
                </a:cxn>
                <a:cxn ang="0">
                  <a:pos x="140" y="207"/>
                </a:cxn>
                <a:cxn ang="0">
                  <a:pos x="123" y="213"/>
                </a:cxn>
                <a:cxn ang="0">
                  <a:pos x="101" y="215"/>
                </a:cxn>
                <a:cxn ang="0">
                  <a:pos x="80" y="213"/>
                </a:cxn>
                <a:cxn ang="0">
                  <a:pos x="61" y="207"/>
                </a:cxn>
                <a:cxn ang="0">
                  <a:pos x="44" y="196"/>
                </a:cxn>
                <a:cxn ang="0">
                  <a:pos x="31" y="184"/>
                </a:cxn>
                <a:cxn ang="0">
                  <a:pos x="17" y="167"/>
                </a:cxn>
                <a:cxn ang="0">
                  <a:pos x="8" y="150"/>
                </a:cxn>
                <a:cxn ang="0">
                  <a:pos x="2" y="128"/>
                </a:cxn>
                <a:cxn ang="0">
                  <a:pos x="0" y="107"/>
                </a:cxn>
                <a:cxn ang="0">
                  <a:pos x="2" y="86"/>
                </a:cxn>
                <a:cxn ang="0">
                  <a:pos x="8" y="65"/>
                </a:cxn>
                <a:cxn ang="0">
                  <a:pos x="17" y="48"/>
                </a:cxn>
                <a:cxn ang="0">
                  <a:pos x="31" y="31"/>
                </a:cxn>
                <a:cxn ang="0">
                  <a:pos x="44" y="19"/>
                </a:cxn>
                <a:cxn ang="0">
                  <a:pos x="61" y="8"/>
                </a:cxn>
                <a:cxn ang="0">
                  <a:pos x="80" y="2"/>
                </a:cxn>
                <a:cxn ang="0">
                  <a:pos x="101" y="0"/>
                </a:cxn>
                <a:cxn ang="0">
                  <a:pos x="123" y="2"/>
                </a:cxn>
                <a:cxn ang="0">
                  <a:pos x="140" y="8"/>
                </a:cxn>
                <a:cxn ang="0">
                  <a:pos x="157" y="19"/>
                </a:cxn>
                <a:cxn ang="0">
                  <a:pos x="172" y="31"/>
                </a:cxn>
                <a:cxn ang="0">
                  <a:pos x="184" y="48"/>
                </a:cxn>
                <a:cxn ang="0">
                  <a:pos x="193" y="65"/>
                </a:cxn>
                <a:cxn ang="0">
                  <a:pos x="199" y="86"/>
                </a:cxn>
                <a:cxn ang="0">
                  <a:pos x="201" y="107"/>
                </a:cxn>
              </a:cxnLst>
              <a:rect l="0" t="0" r="r" b="b"/>
              <a:pathLst>
                <a:path w="201" h="215">
                  <a:moveTo>
                    <a:pt x="201" y="107"/>
                  </a:moveTo>
                  <a:lnTo>
                    <a:pt x="199" y="128"/>
                  </a:lnTo>
                  <a:lnTo>
                    <a:pt x="193" y="150"/>
                  </a:lnTo>
                  <a:lnTo>
                    <a:pt x="184" y="167"/>
                  </a:lnTo>
                  <a:lnTo>
                    <a:pt x="172" y="184"/>
                  </a:lnTo>
                  <a:lnTo>
                    <a:pt x="157" y="196"/>
                  </a:lnTo>
                  <a:lnTo>
                    <a:pt x="140" y="207"/>
                  </a:lnTo>
                  <a:lnTo>
                    <a:pt x="123" y="213"/>
                  </a:lnTo>
                  <a:lnTo>
                    <a:pt x="101" y="215"/>
                  </a:lnTo>
                  <a:lnTo>
                    <a:pt x="80" y="213"/>
                  </a:lnTo>
                  <a:lnTo>
                    <a:pt x="61" y="207"/>
                  </a:lnTo>
                  <a:lnTo>
                    <a:pt x="44" y="196"/>
                  </a:lnTo>
                  <a:lnTo>
                    <a:pt x="31" y="184"/>
                  </a:lnTo>
                  <a:lnTo>
                    <a:pt x="17" y="167"/>
                  </a:lnTo>
                  <a:lnTo>
                    <a:pt x="8" y="150"/>
                  </a:lnTo>
                  <a:lnTo>
                    <a:pt x="2" y="128"/>
                  </a:lnTo>
                  <a:lnTo>
                    <a:pt x="0" y="107"/>
                  </a:lnTo>
                  <a:lnTo>
                    <a:pt x="2" y="86"/>
                  </a:lnTo>
                  <a:lnTo>
                    <a:pt x="8" y="65"/>
                  </a:lnTo>
                  <a:lnTo>
                    <a:pt x="17" y="48"/>
                  </a:lnTo>
                  <a:lnTo>
                    <a:pt x="31" y="31"/>
                  </a:lnTo>
                  <a:lnTo>
                    <a:pt x="44" y="19"/>
                  </a:lnTo>
                  <a:lnTo>
                    <a:pt x="61" y="8"/>
                  </a:lnTo>
                  <a:lnTo>
                    <a:pt x="80" y="2"/>
                  </a:lnTo>
                  <a:lnTo>
                    <a:pt x="101" y="0"/>
                  </a:lnTo>
                  <a:lnTo>
                    <a:pt x="123" y="2"/>
                  </a:lnTo>
                  <a:lnTo>
                    <a:pt x="140" y="8"/>
                  </a:lnTo>
                  <a:lnTo>
                    <a:pt x="157" y="19"/>
                  </a:lnTo>
                  <a:lnTo>
                    <a:pt x="172" y="31"/>
                  </a:lnTo>
                  <a:lnTo>
                    <a:pt x="184" y="48"/>
                  </a:lnTo>
                  <a:lnTo>
                    <a:pt x="193" y="65"/>
                  </a:lnTo>
                  <a:lnTo>
                    <a:pt x="199" y="86"/>
                  </a:lnTo>
                  <a:lnTo>
                    <a:pt x="201" y="107"/>
                  </a:lnTo>
                  <a:close/>
                </a:path>
              </a:pathLst>
            </a:custGeom>
            <a:solidFill>
              <a:srgbClr val="FFFFFF"/>
            </a:solidFill>
            <a:ln w="9525">
              <a:noFill/>
              <a:round/>
              <a:headEnd/>
              <a:tailEnd/>
            </a:ln>
          </p:spPr>
          <p:txBody>
            <a:bodyPr/>
            <a:lstStyle/>
            <a:p>
              <a:endParaRPr lang="en-US"/>
            </a:p>
          </p:txBody>
        </p:sp>
        <p:sp>
          <p:nvSpPr>
            <p:cNvPr id="63502" name="Freeform 14"/>
            <p:cNvSpPr>
              <a:spLocks/>
            </p:cNvSpPr>
            <p:nvPr/>
          </p:nvSpPr>
          <p:spPr bwMode="auto">
            <a:xfrm>
              <a:off x="364" y="1091"/>
              <a:ext cx="550" cy="115"/>
            </a:xfrm>
            <a:custGeom>
              <a:avLst/>
              <a:gdLst/>
              <a:ahLst/>
              <a:cxnLst>
                <a:cxn ang="0">
                  <a:pos x="0" y="69"/>
                </a:cxn>
                <a:cxn ang="0">
                  <a:pos x="6" y="69"/>
                </a:cxn>
                <a:cxn ang="0">
                  <a:pos x="23" y="71"/>
                </a:cxn>
                <a:cxn ang="0">
                  <a:pos x="46" y="77"/>
                </a:cxn>
                <a:cxn ang="0">
                  <a:pos x="69" y="88"/>
                </a:cxn>
                <a:cxn ang="0">
                  <a:pos x="91" y="107"/>
                </a:cxn>
                <a:cxn ang="0">
                  <a:pos x="106" y="136"/>
                </a:cxn>
                <a:cxn ang="0">
                  <a:pos x="112" y="178"/>
                </a:cxn>
                <a:cxn ang="0">
                  <a:pos x="100" y="232"/>
                </a:cxn>
                <a:cxn ang="0">
                  <a:pos x="108" y="230"/>
                </a:cxn>
                <a:cxn ang="0">
                  <a:pos x="127" y="228"/>
                </a:cxn>
                <a:cxn ang="0">
                  <a:pos x="160" y="222"/>
                </a:cxn>
                <a:cxn ang="0">
                  <a:pos x="204" y="215"/>
                </a:cxn>
                <a:cxn ang="0">
                  <a:pos x="255" y="207"/>
                </a:cxn>
                <a:cxn ang="0">
                  <a:pos x="315" y="197"/>
                </a:cxn>
                <a:cxn ang="0">
                  <a:pos x="382" y="190"/>
                </a:cxn>
                <a:cxn ang="0">
                  <a:pos x="455" y="178"/>
                </a:cxn>
                <a:cxn ang="0">
                  <a:pos x="532" y="169"/>
                </a:cxn>
                <a:cxn ang="0">
                  <a:pos x="612" y="161"/>
                </a:cxn>
                <a:cxn ang="0">
                  <a:pos x="693" y="151"/>
                </a:cxn>
                <a:cxn ang="0">
                  <a:pos x="775" y="144"/>
                </a:cxn>
                <a:cxn ang="0">
                  <a:pos x="856" y="138"/>
                </a:cxn>
                <a:cxn ang="0">
                  <a:pos x="934" y="134"/>
                </a:cxn>
                <a:cxn ang="0">
                  <a:pos x="1009" y="132"/>
                </a:cxn>
                <a:cxn ang="0">
                  <a:pos x="1078" y="132"/>
                </a:cxn>
                <a:cxn ang="0">
                  <a:pos x="1082" y="125"/>
                </a:cxn>
                <a:cxn ang="0">
                  <a:pos x="1089" y="107"/>
                </a:cxn>
                <a:cxn ang="0">
                  <a:pos x="1097" y="82"/>
                </a:cxn>
                <a:cxn ang="0">
                  <a:pos x="1101" y="56"/>
                </a:cxn>
                <a:cxn ang="0">
                  <a:pos x="1099" y="31"/>
                </a:cxn>
                <a:cxn ang="0">
                  <a:pos x="1086" y="10"/>
                </a:cxn>
                <a:cxn ang="0">
                  <a:pos x="1059" y="0"/>
                </a:cxn>
                <a:cxn ang="0">
                  <a:pos x="1013" y="4"/>
                </a:cxn>
                <a:cxn ang="0">
                  <a:pos x="1003" y="4"/>
                </a:cxn>
                <a:cxn ang="0">
                  <a:pos x="976" y="6"/>
                </a:cxn>
                <a:cxn ang="0">
                  <a:pos x="934" y="10"/>
                </a:cxn>
                <a:cxn ang="0">
                  <a:pos x="879" y="13"/>
                </a:cxn>
                <a:cxn ang="0">
                  <a:pos x="811" y="19"/>
                </a:cxn>
                <a:cxn ang="0">
                  <a:pos x="737" y="25"/>
                </a:cxn>
                <a:cxn ang="0">
                  <a:pos x="654" y="31"/>
                </a:cxn>
                <a:cxn ang="0">
                  <a:pos x="570" y="36"/>
                </a:cxn>
                <a:cxn ang="0">
                  <a:pos x="482" y="42"/>
                </a:cxn>
                <a:cxn ang="0">
                  <a:pos x="394" y="48"/>
                </a:cxn>
                <a:cxn ang="0">
                  <a:pos x="309" y="54"/>
                </a:cxn>
                <a:cxn ang="0">
                  <a:pos x="229" y="59"/>
                </a:cxn>
                <a:cxn ang="0">
                  <a:pos x="156" y="63"/>
                </a:cxn>
                <a:cxn ang="0">
                  <a:pos x="92" y="67"/>
                </a:cxn>
                <a:cxn ang="0">
                  <a:pos x="39" y="69"/>
                </a:cxn>
                <a:cxn ang="0">
                  <a:pos x="0" y="69"/>
                </a:cxn>
              </a:cxnLst>
              <a:rect l="0" t="0" r="r" b="b"/>
              <a:pathLst>
                <a:path w="1101" h="232">
                  <a:moveTo>
                    <a:pt x="0" y="69"/>
                  </a:moveTo>
                  <a:lnTo>
                    <a:pt x="6" y="69"/>
                  </a:lnTo>
                  <a:lnTo>
                    <a:pt x="23" y="71"/>
                  </a:lnTo>
                  <a:lnTo>
                    <a:pt x="46" y="77"/>
                  </a:lnTo>
                  <a:lnTo>
                    <a:pt x="69" y="88"/>
                  </a:lnTo>
                  <a:lnTo>
                    <a:pt x="91" y="107"/>
                  </a:lnTo>
                  <a:lnTo>
                    <a:pt x="106" y="136"/>
                  </a:lnTo>
                  <a:lnTo>
                    <a:pt x="112" y="178"/>
                  </a:lnTo>
                  <a:lnTo>
                    <a:pt x="100" y="232"/>
                  </a:lnTo>
                  <a:lnTo>
                    <a:pt x="108" y="230"/>
                  </a:lnTo>
                  <a:lnTo>
                    <a:pt x="127" y="228"/>
                  </a:lnTo>
                  <a:lnTo>
                    <a:pt x="160" y="222"/>
                  </a:lnTo>
                  <a:lnTo>
                    <a:pt x="204" y="215"/>
                  </a:lnTo>
                  <a:lnTo>
                    <a:pt x="255" y="207"/>
                  </a:lnTo>
                  <a:lnTo>
                    <a:pt x="315" y="197"/>
                  </a:lnTo>
                  <a:lnTo>
                    <a:pt x="382" y="190"/>
                  </a:lnTo>
                  <a:lnTo>
                    <a:pt x="455" y="178"/>
                  </a:lnTo>
                  <a:lnTo>
                    <a:pt x="532" y="169"/>
                  </a:lnTo>
                  <a:lnTo>
                    <a:pt x="612" y="161"/>
                  </a:lnTo>
                  <a:lnTo>
                    <a:pt x="693" y="151"/>
                  </a:lnTo>
                  <a:lnTo>
                    <a:pt x="775" y="144"/>
                  </a:lnTo>
                  <a:lnTo>
                    <a:pt x="856" y="138"/>
                  </a:lnTo>
                  <a:lnTo>
                    <a:pt x="934" y="134"/>
                  </a:lnTo>
                  <a:lnTo>
                    <a:pt x="1009" y="132"/>
                  </a:lnTo>
                  <a:lnTo>
                    <a:pt x="1078" y="132"/>
                  </a:lnTo>
                  <a:lnTo>
                    <a:pt x="1082" y="125"/>
                  </a:lnTo>
                  <a:lnTo>
                    <a:pt x="1089" y="107"/>
                  </a:lnTo>
                  <a:lnTo>
                    <a:pt x="1097" y="82"/>
                  </a:lnTo>
                  <a:lnTo>
                    <a:pt x="1101" y="56"/>
                  </a:lnTo>
                  <a:lnTo>
                    <a:pt x="1099" y="31"/>
                  </a:lnTo>
                  <a:lnTo>
                    <a:pt x="1086" y="10"/>
                  </a:lnTo>
                  <a:lnTo>
                    <a:pt x="1059" y="0"/>
                  </a:lnTo>
                  <a:lnTo>
                    <a:pt x="1013" y="4"/>
                  </a:lnTo>
                  <a:lnTo>
                    <a:pt x="1003" y="4"/>
                  </a:lnTo>
                  <a:lnTo>
                    <a:pt x="976" y="6"/>
                  </a:lnTo>
                  <a:lnTo>
                    <a:pt x="934" y="10"/>
                  </a:lnTo>
                  <a:lnTo>
                    <a:pt x="879" y="13"/>
                  </a:lnTo>
                  <a:lnTo>
                    <a:pt x="811" y="19"/>
                  </a:lnTo>
                  <a:lnTo>
                    <a:pt x="737" y="25"/>
                  </a:lnTo>
                  <a:lnTo>
                    <a:pt x="654" y="31"/>
                  </a:lnTo>
                  <a:lnTo>
                    <a:pt x="570" y="36"/>
                  </a:lnTo>
                  <a:lnTo>
                    <a:pt x="482" y="42"/>
                  </a:lnTo>
                  <a:lnTo>
                    <a:pt x="394" y="48"/>
                  </a:lnTo>
                  <a:lnTo>
                    <a:pt x="309" y="54"/>
                  </a:lnTo>
                  <a:lnTo>
                    <a:pt x="229" y="59"/>
                  </a:lnTo>
                  <a:lnTo>
                    <a:pt x="156" y="63"/>
                  </a:lnTo>
                  <a:lnTo>
                    <a:pt x="92" y="67"/>
                  </a:lnTo>
                  <a:lnTo>
                    <a:pt x="39" y="69"/>
                  </a:lnTo>
                  <a:lnTo>
                    <a:pt x="0" y="69"/>
                  </a:lnTo>
                  <a:close/>
                </a:path>
              </a:pathLst>
            </a:custGeom>
            <a:solidFill>
              <a:srgbClr val="FCBA72"/>
            </a:solidFill>
            <a:ln w="9525">
              <a:noFill/>
              <a:round/>
              <a:headEnd/>
              <a:tailEnd/>
            </a:ln>
          </p:spPr>
          <p:txBody>
            <a:bodyPr/>
            <a:lstStyle/>
            <a:p>
              <a:endParaRPr lang="en-US"/>
            </a:p>
          </p:txBody>
        </p:sp>
        <p:sp>
          <p:nvSpPr>
            <p:cNvPr id="63503" name="Freeform 15"/>
            <p:cNvSpPr>
              <a:spLocks/>
            </p:cNvSpPr>
            <p:nvPr/>
          </p:nvSpPr>
          <p:spPr bwMode="auto">
            <a:xfrm>
              <a:off x="589" y="2548"/>
              <a:ext cx="53" cy="52"/>
            </a:xfrm>
            <a:custGeom>
              <a:avLst/>
              <a:gdLst/>
              <a:ahLst/>
              <a:cxnLst>
                <a:cxn ang="0">
                  <a:pos x="105" y="52"/>
                </a:cxn>
                <a:cxn ang="0">
                  <a:pos x="102" y="73"/>
                </a:cxn>
                <a:cxn ang="0">
                  <a:pos x="90" y="90"/>
                </a:cxn>
                <a:cxn ang="0">
                  <a:pos x="73" y="102"/>
                </a:cxn>
                <a:cxn ang="0">
                  <a:pos x="52" y="105"/>
                </a:cxn>
                <a:cxn ang="0">
                  <a:pos x="31" y="102"/>
                </a:cxn>
                <a:cxn ang="0">
                  <a:pos x="15" y="90"/>
                </a:cxn>
                <a:cxn ang="0">
                  <a:pos x="4" y="73"/>
                </a:cxn>
                <a:cxn ang="0">
                  <a:pos x="0" y="52"/>
                </a:cxn>
                <a:cxn ang="0">
                  <a:pos x="4" y="31"/>
                </a:cxn>
                <a:cxn ang="0">
                  <a:pos x="15" y="15"/>
                </a:cxn>
                <a:cxn ang="0">
                  <a:pos x="31" y="4"/>
                </a:cxn>
                <a:cxn ang="0">
                  <a:pos x="52" y="0"/>
                </a:cxn>
                <a:cxn ang="0">
                  <a:pos x="73" y="4"/>
                </a:cxn>
                <a:cxn ang="0">
                  <a:pos x="90" y="15"/>
                </a:cxn>
                <a:cxn ang="0">
                  <a:pos x="102" y="31"/>
                </a:cxn>
                <a:cxn ang="0">
                  <a:pos x="105" y="52"/>
                </a:cxn>
              </a:cxnLst>
              <a:rect l="0" t="0" r="r" b="b"/>
              <a:pathLst>
                <a:path w="105" h="105">
                  <a:moveTo>
                    <a:pt x="105" y="52"/>
                  </a:moveTo>
                  <a:lnTo>
                    <a:pt x="102" y="73"/>
                  </a:lnTo>
                  <a:lnTo>
                    <a:pt x="90" y="90"/>
                  </a:lnTo>
                  <a:lnTo>
                    <a:pt x="73" y="102"/>
                  </a:lnTo>
                  <a:lnTo>
                    <a:pt x="52" y="105"/>
                  </a:lnTo>
                  <a:lnTo>
                    <a:pt x="31" y="102"/>
                  </a:lnTo>
                  <a:lnTo>
                    <a:pt x="15" y="90"/>
                  </a:lnTo>
                  <a:lnTo>
                    <a:pt x="4" y="73"/>
                  </a:lnTo>
                  <a:lnTo>
                    <a:pt x="0" y="52"/>
                  </a:lnTo>
                  <a:lnTo>
                    <a:pt x="4" y="31"/>
                  </a:lnTo>
                  <a:lnTo>
                    <a:pt x="15" y="15"/>
                  </a:lnTo>
                  <a:lnTo>
                    <a:pt x="31" y="4"/>
                  </a:lnTo>
                  <a:lnTo>
                    <a:pt x="52" y="0"/>
                  </a:lnTo>
                  <a:lnTo>
                    <a:pt x="73" y="4"/>
                  </a:lnTo>
                  <a:lnTo>
                    <a:pt x="90" y="15"/>
                  </a:lnTo>
                  <a:lnTo>
                    <a:pt x="102" y="31"/>
                  </a:lnTo>
                  <a:lnTo>
                    <a:pt x="105" y="52"/>
                  </a:lnTo>
                  <a:close/>
                </a:path>
              </a:pathLst>
            </a:custGeom>
            <a:solidFill>
              <a:srgbClr val="FFFFFF"/>
            </a:solidFill>
            <a:ln w="9525">
              <a:noFill/>
              <a:round/>
              <a:headEnd/>
              <a:tailEnd/>
            </a:ln>
          </p:spPr>
          <p:txBody>
            <a:bodyPr/>
            <a:lstStyle/>
            <a:p>
              <a:endParaRPr lang="en-US"/>
            </a:p>
          </p:txBody>
        </p:sp>
        <p:sp>
          <p:nvSpPr>
            <p:cNvPr id="63504" name="Freeform 16"/>
            <p:cNvSpPr>
              <a:spLocks/>
            </p:cNvSpPr>
            <p:nvPr/>
          </p:nvSpPr>
          <p:spPr bwMode="auto">
            <a:xfrm>
              <a:off x="1077" y="2385"/>
              <a:ext cx="53" cy="53"/>
            </a:xfrm>
            <a:custGeom>
              <a:avLst/>
              <a:gdLst/>
              <a:ahLst/>
              <a:cxnLst>
                <a:cxn ang="0">
                  <a:pos x="105" y="54"/>
                </a:cxn>
                <a:cxn ang="0">
                  <a:pos x="102" y="75"/>
                </a:cxn>
                <a:cxn ang="0">
                  <a:pos x="90" y="92"/>
                </a:cxn>
                <a:cxn ang="0">
                  <a:pos x="73" y="104"/>
                </a:cxn>
                <a:cxn ang="0">
                  <a:pos x="52" y="107"/>
                </a:cxn>
                <a:cxn ang="0">
                  <a:pos x="31" y="104"/>
                </a:cxn>
                <a:cxn ang="0">
                  <a:pos x="15" y="92"/>
                </a:cxn>
                <a:cxn ang="0">
                  <a:pos x="4" y="75"/>
                </a:cxn>
                <a:cxn ang="0">
                  <a:pos x="0" y="54"/>
                </a:cxn>
                <a:cxn ang="0">
                  <a:pos x="4" y="33"/>
                </a:cxn>
                <a:cxn ang="0">
                  <a:pos x="15" y="15"/>
                </a:cxn>
                <a:cxn ang="0">
                  <a:pos x="31" y="4"/>
                </a:cxn>
                <a:cxn ang="0">
                  <a:pos x="52" y="0"/>
                </a:cxn>
                <a:cxn ang="0">
                  <a:pos x="73" y="4"/>
                </a:cxn>
                <a:cxn ang="0">
                  <a:pos x="90" y="15"/>
                </a:cxn>
                <a:cxn ang="0">
                  <a:pos x="102" y="33"/>
                </a:cxn>
                <a:cxn ang="0">
                  <a:pos x="105" y="54"/>
                </a:cxn>
              </a:cxnLst>
              <a:rect l="0" t="0" r="r" b="b"/>
              <a:pathLst>
                <a:path w="105" h="107">
                  <a:moveTo>
                    <a:pt x="105" y="54"/>
                  </a:moveTo>
                  <a:lnTo>
                    <a:pt x="102" y="75"/>
                  </a:lnTo>
                  <a:lnTo>
                    <a:pt x="90" y="92"/>
                  </a:lnTo>
                  <a:lnTo>
                    <a:pt x="73" y="104"/>
                  </a:lnTo>
                  <a:lnTo>
                    <a:pt x="52" y="107"/>
                  </a:lnTo>
                  <a:lnTo>
                    <a:pt x="31" y="104"/>
                  </a:lnTo>
                  <a:lnTo>
                    <a:pt x="15" y="92"/>
                  </a:lnTo>
                  <a:lnTo>
                    <a:pt x="4" y="75"/>
                  </a:lnTo>
                  <a:lnTo>
                    <a:pt x="0" y="54"/>
                  </a:lnTo>
                  <a:lnTo>
                    <a:pt x="4" y="33"/>
                  </a:lnTo>
                  <a:lnTo>
                    <a:pt x="15" y="15"/>
                  </a:lnTo>
                  <a:lnTo>
                    <a:pt x="31" y="4"/>
                  </a:lnTo>
                  <a:lnTo>
                    <a:pt x="52" y="0"/>
                  </a:lnTo>
                  <a:lnTo>
                    <a:pt x="73" y="4"/>
                  </a:lnTo>
                  <a:lnTo>
                    <a:pt x="90" y="15"/>
                  </a:lnTo>
                  <a:lnTo>
                    <a:pt x="102" y="33"/>
                  </a:lnTo>
                  <a:lnTo>
                    <a:pt x="105" y="54"/>
                  </a:lnTo>
                  <a:close/>
                </a:path>
              </a:pathLst>
            </a:custGeom>
            <a:solidFill>
              <a:srgbClr val="FFFFFF"/>
            </a:solidFill>
            <a:ln w="9525">
              <a:noFill/>
              <a:round/>
              <a:headEnd/>
              <a:tailEnd/>
            </a:ln>
          </p:spPr>
          <p:txBody>
            <a:bodyPr/>
            <a:lstStyle/>
            <a:p>
              <a:endParaRPr lang="en-US"/>
            </a:p>
          </p:txBody>
        </p:sp>
        <p:sp>
          <p:nvSpPr>
            <p:cNvPr id="63505" name="Freeform 17"/>
            <p:cNvSpPr>
              <a:spLocks/>
            </p:cNvSpPr>
            <p:nvPr/>
          </p:nvSpPr>
          <p:spPr bwMode="auto">
            <a:xfrm>
              <a:off x="1346" y="2830"/>
              <a:ext cx="53" cy="54"/>
            </a:xfrm>
            <a:custGeom>
              <a:avLst/>
              <a:gdLst/>
              <a:ahLst/>
              <a:cxnLst>
                <a:cxn ang="0">
                  <a:pos x="105" y="53"/>
                </a:cxn>
                <a:cxn ang="0">
                  <a:pos x="101" y="74"/>
                </a:cxn>
                <a:cxn ang="0">
                  <a:pos x="90" y="92"/>
                </a:cxn>
                <a:cxn ang="0">
                  <a:pos x="73" y="103"/>
                </a:cxn>
                <a:cxn ang="0">
                  <a:pos x="51" y="107"/>
                </a:cxn>
                <a:cxn ang="0">
                  <a:pos x="30" y="103"/>
                </a:cxn>
                <a:cxn ang="0">
                  <a:pos x="15" y="92"/>
                </a:cxn>
                <a:cxn ang="0">
                  <a:pos x="3" y="74"/>
                </a:cxn>
                <a:cxn ang="0">
                  <a:pos x="0" y="53"/>
                </a:cxn>
                <a:cxn ang="0">
                  <a:pos x="3" y="32"/>
                </a:cxn>
                <a:cxn ang="0">
                  <a:pos x="15" y="15"/>
                </a:cxn>
                <a:cxn ang="0">
                  <a:pos x="30" y="3"/>
                </a:cxn>
                <a:cxn ang="0">
                  <a:pos x="51" y="0"/>
                </a:cxn>
                <a:cxn ang="0">
                  <a:pos x="73" y="3"/>
                </a:cxn>
                <a:cxn ang="0">
                  <a:pos x="90" y="15"/>
                </a:cxn>
                <a:cxn ang="0">
                  <a:pos x="101" y="32"/>
                </a:cxn>
                <a:cxn ang="0">
                  <a:pos x="105" y="53"/>
                </a:cxn>
              </a:cxnLst>
              <a:rect l="0" t="0" r="r" b="b"/>
              <a:pathLst>
                <a:path w="105" h="107">
                  <a:moveTo>
                    <a:pt x="105" y="53"/>
                  </a:moveTo>
                  <a:lnTo>
                    <a:pt x="101" y="74"/>
                  </a:lnTo>
                  <a:lnTo>
                    <a:pt x="90" y="92"/>
                  </a:lnTo>
                  <a:lnTo>
                    <a:pt x="73" y="103"/>
                  </a:lnTo>
                  <a:lnTo>
                    <a:pt x="51" y="107"/>
                  </a:lnTo>
                  <a:lnTo>
                    <a:pt x="30" y="103"/>
                  </a:lnTo>
                  <a:lnTo>
                    <a:pt x="15" y="92"/>
                  </a:lnTo>
                  <a:lnTo>
                    <a:pt x="3" y="74"/>
                  </a:lnTo>
                  <a:lnTo>
                    <a:pt x="0" y="53"/>
                  </a:lnTo>
                  <a:lnTo>
                    <a:pt x="3" y="32"/>
                  </a:lnTo>
                  <a:lnTo>
                    <a:pt x="15" y="15"/>
                  </a:lnTo>
                  <a:lnTo>
                    <a:pt x="30" y="3"/>
                  </a:lnTo>
                  <a:lnTo>
                    <a:pt x="51" y="0"/>
                  </a:lnTo>
                  <a:lnTo>
                    <a:pt x="73" y="3"/>
                  </a:lnTo>
                  <a:lnTo>
                    <a:pt x="90" y="15"/>
                  </a:lnTo>
                  <a:lnTo>
                    <a:pt x="101" y="32"/>
                  </a:lnTo>
                  <a:lnTo>
                    <a:pt x="105" y="53"/>
                  </a:lnTo>
                  <a:close/>
                </a:path>
              </a:pathLst>
            </a:custGeom>
            <a:solidFill>
              <a:srgbClr val="FFFFFF"/>
            </a:solidFill>
            <a:ln w="9525">
              <a:noFill/>
              <a:round/>
              <a:headEnd/>
              <a:tailEnd/>
            </a:ln>
          </p:spPr>
          <p:txBody>
            <a:bodyPr/>
            <a:lstStyle/>
            <a:p>
              <a:endParaRPr lang="en-US"/>
            </a:p>
          </p:txBody>
        </p:sp>
        <p:sp>
          <p:nvSpPr>
            <p:cNvPr id="63506" name="Freeform 18"/>
            <p:cNvSpPr>
              <a:spLocks/>
            </p:cNvSpPr>
            <p:nvPr/>
          </p:nvSpPr>
          <p:spPr bwMode="auto">
            <a:xfrm>
              <a:off x="1783" y="2548"/>
              <a:ext cx="53" cy="52"/>
            </a:xfrm>
            <a:custGeom>
              <a:avLst/>
              <a:gdLst/>
              <a:ahLst/>
              <a:cxnLst>
                <a:cxn ang="0">
                  <a:pos x="107" y="52"/>
                </a:cxn>
                <a:cxn ang="0">
                  <a:pos x="104" y="73"/>
                </a:cxn>
                <a:cxn ang="0">
                  <a:pos x="92" y="90"/>
                </a:cxn>
                <a:cxn ang="0">
                  <a:pos x="75" y="102"/>
                </a:cxn>
                <a:cxn ang="0">
                  <a:pos x="54" y="105"/>
                </a:cxn>
                <a:cxn ang="0">
                  <a:pos x="33" y="102"/>
                </a:cxn>
                <a:cxn ang="0">
                  <a:pos x="15" y="90"/>
                </a:cxn>
                <a:cxn ang="0">
                  <a:pos x="4" y="73"/>
                </a:cxn>
                <a:cxn ang="0">
                  <a:pos x="0" y="52"/>
                </a:cxn>
                <a:cxn ang="0">
                  <a:pos x="4" y="31"/>
                </a:cxn>
                <a:cxn ang="0">
                  <a:pos x="15" y="15"/>
                </a:cxn>
                <a:cxn ang="0">
                  <a:pos x="33" y="4"/>
                </a:cxn>
                <a:cxn ang="0">
                  <a:pos x="54" y="0"/>
                </a:cxn>
                <a:cxn ang="0">
                  <a:pos x="75" y="4"/>
                </a:cxn>
                <a:cxn ang="0">
                  <a:pos x="92" y="15"/>
                </a:cxn>
                <a:cxn ang="0">
                  <a:pos x="104" y="31"/>
                </a:cxn>
                <a:cxn ang="0">
                  <a:pos x="107" y="52"/>
                </a:cxn>
              </a:cxnLst>
              <a:rect l="0" t="0" r="r" b="b"/>
              <a:pathLst>
                <a:path w="107" h="105">
                  <a:moveTo>
                    <a:pt x="107" y="52"/>
                  </a:moveTo>
                  <a:lnTo>
                    <a:pt x="104" y="73"/>
                  </a:lnTo>
                  <a:lnTo>
                    <a:pt x="92" y="90"/>
                  </a:lnTo>
                  <a:lnTo>
                    <a:pt x="75" y="102"/>
                  </a:lnTo>
                  <a:lnTo>
                    <a:pt x="54" y="105"/>
                  </a:lnTo>
                  <a:lnTo>
                    <a:pt x="33" y="102"/>
                  </a:lnTo>
                  <a:lnTo>
                    <a:pt x="15" y="90"/>
                  </a:lnTo>
                  <a:lnTo>
                    <a:pt x="4" y="73"/>
                  </a:lnTo>
                  <a:lnTo>
                    <a:pt x="0" y="52"/>
                  </a:lnTo>
                  <a:lnTo>
                    <a:pt x="4" y="31"/>
                  </a:lnTo>
                  <a:lnTo>
                    <a:pt x="15" y="15"/>
                  </a:lnTo>
                  <a:lnTo>
                    <a:pt x="33" y="4"/>
                  </a:lnTo>
                  <a:lnTo>
                    <a:pt x="54" y="0"/>
                  </a:lnTo>
                  <a:lnTo>
                    <a:pt x="75" y="4"/>
                  </a:lnTo>
                  <a:lnTo>
                    <a:pt x="92" y="15"/>
                  </a:lnTo>
                  <a:lnTo>
                    <a:pt x="104" y="31"/>
                  </a:lnTo>
                  <a:lnTo>
                    <a:pt x="107" y="52"/>
                  </a:lnTo>
                  <a:close/>
                </a:path>
              </a:pathLst>
            </a:custGeom>
            <a:solidFill>
              <a:srgbClr val="FFFFFF"/>
            </a:solidFill>
            <a:ln w="9525">
              <a:noFill/>
              <a:round/>
              <a:headEnd/>
              <a:tailEnd/>
            </a:ln>
          </p:spPr>
          <p:txBody>
            <a:bodyPr/>
            <a:lstStyle/>
            <a:p>
              <a:endParaRPr lang="en-US"/>
            </a:p>
          </p:txBody>
        </p:sp>
        <p:sp>
          <p:nvSpPr>
            <p:cNvPr id="63507" name="Freeform 19"/>
            <p:cNvSpPr>
              <a:spLocks/>
            </p:cNvSpPr>
            <p:nvPr/>
          </p:nvSpPr>
          <p:spPr bwMode="auto">
            <a:xfrm>
              <a:off x="355" y="1173"/>
              <a:ext cx="374" cy="959"/>
            </a:xfrm>
            <a:custGeom>
              <a:avLst/>
              <a:gdLst/>
              <a:ahLst/>
              <a:cxnLst>
                <a:cxn ang="0">
                  <a:pos x="27" y="61"/>
                </a:cxn>
                <a:cxn ang="0">
                  <a:pos x="77" y="188"/>
                </a:cxn>
                <a:cxn ang="0">
                  <a:pos x="129" y="312"/>
                </a:cxn>
                <a:cxn ang="0">
                  <a:pos x="177" y="437"/>
                </a:cxn>
                <a:cxn ang="0">
                  <a:pos x="225" y="564"/>
                </a:cxn>
                <a:cxn ang="0">
                  <a:pos x="271" y="690"/>
                </a:cxn>
                <a:cxn ang="0">
                  <a:pos x="315" y="819"/>
                </a:cxn>
                <a:cxn ang="0">
                  <a:pos x="357" y="945"/>
                </a:cxn>
                <a:cxn ang="0">
                  <a:pos x="397" y="1070"/>
                </a:cxn>
                <a:cxn ang="0">
                  <a:pos x="434" y="1187"/>
                </a:cxn>
                <a:cxn ang="0">
                  <a:pos x="470" y="1305"/>
                </a:cxn>
                <a:cxn ang="0">
                  <a:pos x="506" y="1422"/>
                </a:cxn>
                <a:cxn ang="0">
                  <a:pos x="545" y="1536"/>
                </a:cxn>
                <a:cxn ang="0">
                  <a:pos x="583" y="1647"/>
                </a:cxn>
                <a:cxn ang="0">
                  <a:pos x="629" y="1758"/>
                </a:cxn>
                <a:cxn ang="0">
                  <a:pos x="683" y="1863"/>
                </a:cxn>
                <a:cxn ang="0">
                  <a:pos x="725" y="1919"/>
                </a:cxn>
                <a:cxn ang="0">
                  <a:pos x="746" y="1894"/>
                </a:cxn>
                <a:cxn ang="0">
                  <a:pos x="731" y="1823"/>
                </a:cxn>
                <a:cxn ang="0">
                  <a:pos x="698" y="1708"/>
                </a:cxn>
                <a:cxn ang="0">
                  <a:pos x="664" y="1591"/>
                </a:cxn>
                <a:cxn ang="0">
                  <a:pos x="629" y="1474"/>
                </a:cxn>
                <a:cxn ang="0">
                  <a:pos x="593" y="1355"/>
                </a:cxn>
                <a:cxn ang="0">
                  <a:pos x="545" y="1231"/>
                </a:cxn>
                <a:cxn ang="0">
                  <a:pos x="495" y="1110"/>
                </a:cxn>
                <a:cxn ang="0">
                  <a:pos x="441" y="989"/>
                </a:cxn>
                <a:cxn ang="0">
                  <a:pos x="389" y="872"/>
                </a:cxn>
                <a:cxn ang="0">
                  <a:pos x="338" y="755"/>
                </a:cxn>
                <a:cxn ang="0">
                  <a:pos x="286" y="638"/>
                </a:cxn>
                <a:cxn ang="0">
                  <a:pos x="236" y="521"/>
                </a:cxn>
                <a:cxn ang="0">
                  <a:pos x="184" y="406"/>
                </a:cxn>
                <a:cxn ang="0">
                  <a:pos x="132" y="289"/>
                </a:cxn>
                <a:cxn ang="0">
                  <a:pos x="81" y="174"/>
                </a:cxn>
                <a:cxn ang="0">
                  <a:pos x="29" y="57"/>
                </a:cxn>
                <a:cxn ang="0">
                  <a:pos x="0" y="0"/>
                </a:cxn>
                <a:cxn ang="0">
                  <a:pos x="0" y="0"/>
                </a:cxn>
                <a:cxn ang="0">
                  <a:pos x="0" y="0"/>
                </a:cxn>
              </a:cxnLst>
              <a:rect l="0" t="0" r="r" b="b"/>
              <a:pathLst>
                <a:path w="748" h="1919">
                  <a:moveTo>
                    <a:pt x="0" y="0"/>
                  </a:moveTo>
                  <a:lnTo>
                    <a:pt x="27" y="61"/>
                  </a:lnTo>
                  <a:lnTo>
                    <a:pt x="52" y="125"/>
                  </a:lnTo>
                  <a:lnTo>
                    <a:pt x="77" y="188"/>
                  </a:lnTo>
                  <a:lnTo>
                    <a:pt x="104" y="249"/>
                  </a:lnTo>
                  <a:lnTo>
                    <a:pt x="129" y="312"/>
                  </a:lnTo>
                  <a:lnTo>
                    <a:pt x="154" y="376"/>
                  </a:lnTo>
                  <a:lnTo>
                    <a:pt x="177" y="437"/>
                  </a:lnTo>
                  <a:lnTo>
                    <a:pt x="202" y="500"/>
                  </a:lnTo>
                  <a:lnTo>
                    <a:pt x="225" y="564"/>
                  </a:lnTo>
                  <a:lnTo>
                    <a:pt x="248" y="627"/>
                  </a:lnTo>
                  <a:lnTo>
                    <a:pt x="271" y="690"/>
                  </a:lnTo>
                  <a:lnTo>
                    <a:pt x="294" y="753"/>
                  </a:lnTo>
                  <a:lnTo>
                    <a:pt x="315" y="819"/>
                  </a:lnTo>
                  <a:lnTo>
                    <a:pt x="336" y="882"/>
                  </a:lnTo>
                  <a:lnTo>
                    <a:pt x="357" y="945"/>
                  </a:lnTo>
                  <a:lnTo>
                    <a:pt x="378" y="1010"/>
                  </a:lnTo>
                  <a:lnTo>
                    <a:pt x="397" y="1070"/>
                  </a:lnTo>
                  <a:lnTo>
                    <a:pt x="414" y="1127"/>
                  </a:lnTo>
                  <a:lnTo>
                    <a:pt x="434" y="1187"/>
                  </a:lnTo>
                  <a:lnTo>
                    <a:pt x="451" y="1246"/>
                  </a:lnTo>
                  <a:lnTo>
                    <a:pt x="470" y="1305"/>
                  </a:lnTo>
                  <a:lnTo>
                    <a:pt x="487" y="1363"/>
                  </a:lnTo>
                  <a:lnTo>
                    <a:pt x="506" y="1422"/>
                  </a:lnTo>
                  <a:lnTo>
                    <a:pt x="526" y="1480"/>
                  </a:lnTo>
                  <a:lnTo>
                    <a:pt x="545" y="1536"/>
                  </a:lnTo>
                  <a:lnTo>
                    <a:pt x="564" y="1591"/>
                  </a:lnTo>
                  <a:lnTo>
                    <a:pt x="583" y="1647"/>
                  </a:lnTo>
                  <a:lnTo>
                    <a:pt x="606" y="1702"/>
                  </a:lnTo>
                  <a:lnTo>
                    <a:pt x="629" y="1758"/>
                  </a:lnTo>
                  <a:lnTo>
                    <a:pt x="654" y="1812"/>
                  </a:lnTo>
                  <a:lnTo>
                    <a:pt x="683" y="1863"/>
                  </a:lnTo>
                  <a:lnTo>
                    <a:pt x="713" y="1913"/>
                  </a:lnTo>
                  <a:lnTo>
                    <a:pt x="725" y="1919"/>
                  </a:lnTo>
                  <a:lnTo>
                    <a:pt x="736" y="1909"/>
                  </a:lnTo>
                  <a:lnTo>
                    <a:pt x="746" y="1894"/>
                  </a:lnTo>
                  <a:lnTo>
                    <a:pt x="748" y="1881"/>
                  </a:lnTo>
                  <a:lnTo>
                    <a:pt x="731" y="1823"/>
                  </a:lnTo>
                  <a:lnTo>
                    <a:pt x="713" y="1766"/>
                  </a:lnTo>
                  <a:lnTo>
                    <a:pt x="698" y="1708"/>
                  </a:lnTo>
                  <a:lnTo>
                    <a:pt x="681" y="1649"/>
                  </a:lnTo>
                  <a:lnTo>
                    <a:pt x="664" y="1591"/>
                  </a:lnTo>
                  <a:lnTo>
                    <a:pt x="646" y="1534"/>
                  </a:lnTo>
                  <a:lnTo>
                    <a:pt x="629" y="1474"/>
                  </a:lnTo>
                  <a:lnTo>
                    <a:pt x="612" y="1417"/>
                  </a:lnTo>
                  <a:lnTo>
                    <a:pt x="593" y="1355"/>
                  </a:lnTo>
                  <a:lnTo>
                    <a:pt x="570" y="1292"/>
                  </a:lnTo>
                  <a:lnTo>
                    <a:pt x="545" y="1231"/>
                  </a:lnTo>
                  <a:lnTo>
                    <a:pt x="520" y="1169"/>
                  </a:lnTo>
                  <a:lnTo>
                    <a:pt x="495" y="1110"/>
                  </a:lnTo>
                  <a:lnTo>
                    <a:pt x="468" y="1049"/>
                  </a:lnTo>
                  <a:lnTo>
                    <a:pt x="441" y="989"/>
                  </a:lnTo>
                  <a:lnTo>
                    <a:pt x="414" y="930"/>
                  </a:lnTo>
                  <a:lnTo>
                    <a:pt x="389" y="872"/>
                  </a:lnTo>
                  <a:lnTo>
                    <a:pt x="363" y="813"/>
                  </a:lnTo>
                  <a:lnTo>
                    <a:pt x="338" y="755"/>
                  </a:lnTo>
                  <a:lnTo>
                    <a:pt x="313" y="698"/>
                  </a:lnTo>
                  <a:lnTo>
                    <a:pt x="286" y="638"/>
                  </a:lnTo>
                  <a:lnTo>
                    <a:pt x="261" y="581"/>
                  </a:lnTo>
                  <a:lnTo>
                    <a:pt x="236" y="521"/>
                  </a:lnTo>
                  <a:lnTo>
                    <a:pt x="209" y="464"/>
                  </a:lnTo>
                  <a:lnTo>
                    <a:pt x="184" y="406"/>
                  </a:lnTo>
                  <a:lnTo>
                    <a:pt x="157" y="347"/>
                  </a:lnTo>
                  <a:lnTo>
                    <a:pt x="132" y="289"/>
                  </a:lnTo>
                  <a:lnTo>
                    <a:pt x="106" y="232"/>
                  </a:lnTo>
                  <a:lnTo>
                    <a:pt x="81" y="174"/>
                  </a:lnTo>
                  <a:lnTo>
                    <a:pt x="54" y="115"/>
                  </a:lnTo>
                  <a:lnTo>
                    <a:pt x="29" y="57"/>
                  </a:lnTo>
                  <a:lnTo>
                    <a:pt x="2" y="0"/>
                  </a:lnTo>
                  <a:lnTo>
                    <a:pt x="0" y="0"/>
                  </a:lnTo>
                  <a:lnTo>
                    <a:pt x="0" y="0"/>
                  </a:lnTo>
                  <a:lnTo>
                    <a:pt x="0" y="0"/>
                  </a:lnTo>
                  <a:lnTo>
                    <a:pt x="0" y="0"/>
                  </a:lnTo>
                  <a:lnTo>
                    <a:pt x="0" y="0"/>
                  </a:lnTo>
                  <a:close/>
                </a:path>
              </a:pathLst>
            </a:custGeom>
            <a:solidFill>
              <a:srgbClr val="000000"/>
            </a:solidFill>
            <a:ln w="9525">
              <a:noFill/>
              <a:round/>
              <a:headEnd/>
              <a:tailEnd/>
            </a:ln>
          </p:spPr>
          <p:txBody>
            <a:bodyPr/>
            <a:lstStyle/>
            <a:p>
              <a:endParaRPr lang="en-US"/>
            </a:p>
          </p:txBody>
        </p:sp>
        <p:sp>
          <p:nvSpPr>
            <p:cNvPr id="63508" name="Freeform 20"/>
            <p:cNvSpPr>
              <a:spLocks/>
            </p:cNvSpPr>
            <p:nvPr/>
          </p:nvSpPr>
          <p:spPr bwMode="auto">
            <a:xfrm>
              <a:off x="1111" y="1599"/>
              <a:ext cx="678" cy="163"/>
            </a:xfrm>
            <a:custGeom>
              <a:avLst/>
              <a:gdLst/>
              <a:ahLst/>
              <a:cxnLst>
                <a:cxn ang="0">
                  <a:pos x="1311" y="4"/>
                </a:cxn>
                <a:cxn ang="0">
                  <a:pos x="1221" y="14"/>
                </a:cxn>
                <a:cxn ang="0">
                  <a:pos x="1133" y="27"/>
                </a:cxn>
                <a:cxn ang="0">
                  <a:pos x="1045" y="40"/>
                </a:cxn>
                <a:cxn ang="0">
                  <a:pos x="957" y="56"/>
                </a:cxn>
                <a:cxn ang="0">
                  <a:pos x="868" y="71"/>
                </a:cxn>
                <a:cxn ang="0">
                  <a:pos x="782" y="90"/>
                </a:cxn>
                <a:cxn ang="0">
                  <a:pos x="694" y="109"/>
                </a:cxn>
                <a:cxn ang="0">
                  <a:pos x="610" y="129"/>
                </a:cxn>
                <a:cxn ang="0">
                  <a:pos x="527" y="148"/>
                </a:cxn>
                <a:cxn ang="0">
                  <a:pos x="447" y="167"/>
                </a:cxn>
                <a:cxn ang="0">
                  <a:pos x="364" y="188"/>
                </a:cxn>
                <a:cxn ang="0">
                  <a:pos x="284" y="209"/>
                </a:cxn>
                <a:cxn ang="0">
                  <a:pos x="203" y="234"/>
                </a:cxn>
                <a:cxn ang="0">
                  <a:pos x="125" y="261"/>
                </a:cxn>
                <a:cxn ang="0">
                  <a:pos x="46" y="290"/>
                </a:cxn>
                <a:cxn ang="0">
                  <a:pos x="4" y="311"/>
                </a:cxn>
                <a:cxn ang="0">
                  <a:pos x="0" y="326"/>
                </a:cxn>
                <a:cxn ang="0">
                  <a:pos x="42" y="318"/>
                </a:cxn>
                <a:cxn ang="0">
                  <a:pos x="117" y="299"/>
                </a:cxn>
                <a:cxn ang="0">
                  <a:pos x="194" y="278"/>
                </a:cxn>
                <a:cxn ang="0">
                  <a:pos x="268" y="255"/>
                </a:cxn>
                <a:cxn ang="0">
                  <a:pos x="343" y="232"/>
                </a:cxn>
                <a:cxn ang="0">
                  <a:pos x="418" y="209"/>
                </a:cxn>
                <a:cxn ang="0">
                  <a:pos x="493" y="188"/>
                </a:cxn>
                <a:cxn ang="0">
                  <a:pos x="567" y="165"/>
                </a:cxn>
                <a:cxn ang="0">
                  <a:pos x="652" y="142"/>
                </a:cxn>
                <a:cxn ang="0">
                  <a:pos x="746" y="119"/>
                </a:cxn>
                <a:cxn ang="0">
                  <a:pos x="838" y="96"/>
                </a:cxn>
                <a:cxn ang="0">
                  <a:pos x="930" y="75"/>
                </a:cxn>
                <a:cxn ang="0">
                  <a:pos x="1024" y="54"/>
                </a:cxn>
                <a:cxn ang="0">
                  <a:pos x="1118" y="37"/>
                </a:cxn>
                <a:cxn ang="0">
                  <a:pos x="1212" y="21"/>
                </a:cxn>
                <a:cxn ang="0">
                  <a:pos x="1307" y="6"/>
                </a:cxn>
                <a:cxn ang="0">
                  <a:pos x="1355" y="0"/>
                </a:cxn>
                <a:cxn ang="0">
                  <a:pos x="1355" y="0"/>
                </a:cxn>
                <a:cxn ang="0">
                  <a:pos x="1355" y="0"/>
                </a:cxn>
              </a:cxnLst>
              <a:rect l="0" t="0" r="r" b="b"/>
              <a:pathLst>
                <a:path w="1355" h="328">
                  <a:moveTo>
                    <a:pt x="1355" y="0"/>
                  </a:moveTo>
                  <a:lnTo>
                    <a:pt x="1311" y="4"/>
                  </a:lnTo>
                  <a:lnTo>
                    <a:pt x="1265" y="10"/>
                  </a:lnTo>
                  <a:lnTo>
                    <a:pt x="1221" y="14"/>
                  </a:lnTo>
                  <a:lnTo>
                    <a:pt x="1177" y="19"/>
                  </a:lnTo>
                  <a:lnTo>
                    <a:pt x="1133" y="27"/>
                  </a:lnTo>
                  <a:lnTo>
                    <a:pt x="1089" y="33"/>
                  </a:lnTo>
                  <a:lnTo>
                    <a:pt x="1045" y="40"/>
                  </a:lnTo>
                  <a:lnTo>
                    <a:pt x="1001" y="48"/>
                  </a:lnTo>
                  <a:lnTo>
                    <a:pt x="957" y="56"/>
                  </a:lnTo>
                  <a:lnTo>
                    <a:pt x="913" y="63"/>
                  </a:lnTo>
                  <a:lnTo>
                    <a:pt x="868" y="71"/>
                  </a:lnTo>
                  <a:lnTo>
                    <a:pt x="824" y="81"/>
                  </a:lnTo>
                  <a:lnTo>
                    <a:pt x="782" y="90"/>
                  </a:lnTo>
                  <a:lnTo>
                    <a:pt x="738" y="100"/>
                  </a:lnTo>
                  <a:lnTo>
                    <a:pt x="694" y="109"/>
                  </a:lnTo>
                  <a:lnTo>
                    <a:pt x="650" y="119"/>
                  </a:lnTo>
                  <a:lnTo>
                    <a:pt x="610" y="129"/>
                  </a:lnTo>
                  <a:lnTo>
                    <a:pt x="569" y="138"/>
                  </a:lnTo>
                  <a:lnTo>
                    <a:pt x="527" y="148"/>
                  </a:lnTo>
                  <a:lnTo>
                    <a:pt x="487" y="157"/>
                  </a:lnTo>
                  <a:lnTo>
                    <a:pt x="447" y="167"/>
                  </a:lnTo>
                  <a:lnTo>
                    <a:pt x="404" y="176"/>
                  </a:lnTo>
                  <a:lnTo>
                    <a:pt x="364" y="188"/>
                  </a:lnTo>
                  <a:lnTo>
                    <a:pt x="324" y="198"/>
                  </a:lnTo>
                  <a:lnTo>
                    <a:pt x="284" y="209"/>
                  </a:lnTo>
                  <a:lnTo>
                    <a:pt x="243" y="221"/>
                  </a:lnTo>
                  <a:lnTo>
                    <a:pt x="203" y="234"/>
                  </a:lnTo>
                  <a:lnTo>
                    <a:pt x="163" y="247"/>
                  </a:lnTo>
                  <a:lnTo>
                    <a:pt x="125" y="261"/>
                  </a:lnTo>
                  <a:lnTo>
                    <a:pt x="84" y="274"/>
                  </a:lnTo>
                  <a:lnTo>
                    <a:pt x="46" y="290"/>
                  </a:lnTo>
                  <a:lnTo>
                    <a:pt x="8" y="305"/>
                  </a:lnTo>
                  <a:lnTo>
                    <a:pt x="4" y="311"/>
                  </a:lnTo>
                  <a:lnTo>
                    <a:pt x="0" y="318"/>
                  </a:lnTo>
                  <a:lnTo>
                    <a:pt x="0" y="326"/>
                  </a:lnTo>
                  <a:lnTo>
                    <a:pt x="4" y="328"/>
                  </a:lnTo>
                  <a:lnTo>
                    <a:pt x="42" y="318"/>
                  </a:lnTo>
                  <a:lnTo>
                    <a:pt x="80" y="309"/>
                  </a:lnTo>
                  <a:lnTo>
                    <a:pt x="117" y="299"/>
                  </a:lnTo>
                  <a:lnTo>
                    <a:pt x="155" y="290"/>
                  </a:lnTo>
                  <a:lnTo>
                    <a:pt x="194" y="278"/>
                  </a:lnTo>
                  <a:lnTo>
                    <a:pt x="230" y="267"/>
                  </a:lnTo>
                  <a:lnTo>
                    <a:pt x="268" y="255"/>
                  </a:lnTo>
                  <a:lnTo>
                    <a:pt x="305" y="244"/>
                  </a:lnTo>
                  <a:lnTo>
                    <a:pt x="343" y="232"/>
                  </a:lnTo>
                  <a:lnTo>
                    <a:pt x="380" y="221"/>
                  </a:lnTo>
                  <a:lnTo>
                    <a:pt x="418" y="209"/>
                  </a:lnTo>
                  <a:lnTo>
                    <a:pt x="456" y="198"/>
                  </a:lnTo>
                  <a:lnTo>
                    <a:pt x="493" y="188"/>
                  </a:lnTo>
                  <a:lnTo>
                    <a:pt x="531" y="176"/>
                  </a:lnTo>
                  <a:lnTo>
                    <a:pt x="567" y="165"/>
                  </a:lnTo>
                  <a:lnTo>
                    <a:pt x="606" y="155"/>
                  </a:lnTo>
                  <a:lnTo>
                    <a:pt x="652" y="142"/>
                  </a:lnTo>
                  <a:lnTo>
                    <a:pt x="698" y="130"/>
                  </a:lnTo>
                  <a:lnTo>
                    <a:pt x="746" y="119"/>
                  </a:lnTo>
                  <a:lnTo>
                    <a:pt x="792" y="107"/>
                  </a:lnTo>
                  <a:lnTo>
                    <a:pt x="838" y="96"/>
                  </a:lnTo>
                  <a:lnTo>
                    <a:pt x="884" y="84"/>
                  </a:lnTo>
                  <a:lnTo>
                    <a:pt x="930" y="75"/>
                  </a:lnTo>
                  <a:lnTo>
                    <a:pt x="978" y="63"/>
                  </a:lnTo>
                  <a:lnTo>
                    <a:pt x="1024" y="54"/>
                  </a:lnTo>
                  <a:lnTo>
                    <a:pt x="1070" y="46"/>
                  </a:lnTo>
                  <a:lnTo>
                    <a:pt x="1118" y="37"/>
                  </a:lnTo>
                  <a:lnTo>
                    <a:pt x="1166" y="29"/>
                  </a:lnTo>
                  <a:lnTo>
                    <a:pt x="1212" y="21"/>
                  </a:lnTo>
                  <a:lnTo>
                    <a:pt x="1260" y="14"/>
                  </a:lnTo>
                  <a:lnTo>
                    <a:pt x="1307" y="6"/>
                  </a:lnTo>
                  <a:lnTo>
                    <a:pt x="1355" y="0"/>
                  </a:lnTo>
                  <a:lnTo>
                    <a:pt x="1355" y="0"/>
                  </a:lnTo>
                  <a:lnTo>
                    <a:pt x="1355" y="0"/>
                  </a:lnTo>
                  <a:lnTo>
                    <a:pt x="1355" y="0"/>
                  </a:lnTo>
                  <a:lnTo>
                    <a:pt x="1355" y="0"/>
                  </a:lnTo>
                  <a:lnTo>
                    <a:pt x="1355" y="0"/>
                  </a:lnTo>
                  <a:close/>
                </a:path>
              </a:pathLst>
            </a:custGeom>
            <a:solidFill>
              <a:srgbClr val="000000"/>
            </a:solidFill>
            <a:ln w="9525">
              <a:noFill/>
              <a:round/>
              <a:headEnd/>
              <a:tailEnd/>
            </a:ln>
          </p:spPr>
          <p:txBody>
            <a:bodyPr/>
            <a:lstStyle/>
            <a:p>
              <a:endParaRPr lang="en-US"/>
            </a:p>
          </p:txBody>
        </p:sp>
        <p:sp>
          <p:nvSpPr>
            <p:cNvPr id="63509" name="Freeform 21"/>
            <p:cNvSpPr>
              <a:spLocks/>
            </p:cNvSpPr>
            <p:nvPr/>
          </p:nvSpPr>
          <p:spPr bwMode="auto">
            <a:xfrm>
              <a:off x="963" y="1386"/>
              <a:ext cx="831" cy="223"/>
            </a:xfrm>
            <a:custGeom>
              <a:avLst/>
              <a:gdLst/>
              <a:ahLst/>
              <a:cxnLst>
                <a:cxn ang="0">
                  <a:pos x="46" y="14"/>
                </a:cxn>
                <a:cxn ang="0">
                  <a:pos x="140" y="43"/>
                </a:cxn>
                <a:cxn ang="0">
                  <a:pos x="234" y="70"/>
                </a:cxn>
                <a:cxn ang="0">
                  <a:pos x="328" y="96"/>
                </a:cxn>
                <a:cxn ang="0">
                  <a:pos x="422" y="123"/>
                </a:cxn>
                <a:cxn ang="0">
                  <a:pos x="514" y="148"/>
                </a:cxn>
                <a:cxn ang="0">
                  <a:pos x="608" y="175"/>
                </a:cxn>
                <a:cxn ang="0">
                  <a:pos x="701" y="200"/>
                </a:cxn>
                <a:cxn ang="0">
                  <a:pos x="805" y="227"/>
                </a:cxn>
                <a:cxn ang="0">
                  <a:pos x="916" y="257"/>
                </a:cxn>
                <a:cxn ang="0">
                  <a:pos x="1029" y="288"/>
                </a:cxn>
                <a:cxn ang="0">
                  <a:pos x="1141" y="319"/>
                </a:cxn>
                <a:cxn ang="0">
                  <a:pos x="1252" y="351"/>
                </a:cxn>
                <a:cxn ang="0">
                  <a:pos x="1365" y="380"/>
                </a:cxn>
                <a:cxn ang="0">
                  <a:pos x="1476" y="409"/>
                </a:cxn>
                <a:cxn ang="0">
                  <a:pos x="1589" y="436"/>
                </a:cxn>
                <a:cxn ang="0">
                  <a:pos x="1652" y="445"/>
                </a:cxn>
                <a:cxn ang="0">
                  <a:pos x="1662" y="434"/>
                </a:cxn>
                <a:cxn ang="0">
                  <a:pos x="1606" y="411"/>
                </a:cxn>
                <a:cxn ang="0">
                  <a:pos x="1499" y="378"/>
                </a:cxn>
                <a:cxn ang="0">
                  <a:pos x="1392" y="347"/>
                </a:cxn>
                <a:cxn ang="0">
                  <a:pos x="1284" y="321"/>
                </a:cxn>
                <a:cxn ang="0">
                  <a:pos x="1175" y="294"/>
                </a:cxn>
                <a:cxn ang="0">
                  <a:pos x="1066" y="269"/>
                </a:cxn>
                <a:cxn ang="0">
                  <a:pos x="956" y="246"/>
                </a:cxn>
                <a:cxn ang="0">
                  <a:pos x="847" y="221"/>
                </a:cxn>
                <a:cxn ang="0">
                  <a:pos x="744" y="196"/>
                </a:cxn>
                <a:cxn ang="0">
                  <a:pos x="644" y="171"/>
                </a:cxn>
                <a:cxn ang="0">
                  <a:pos x="544" y="146"/>
                </a:cxn>
                <a:cxn ang="0">
                  <a:pos x="446" y="119"/>
                </a:cxn>
                <a:cxn ang="0">
                  <a:pos x="347" y="94"/>
                </a:cxn>
                <a:cxn ang="0">
                  <a:pos x="247" y="68"/>
                </a:cxn>
                <a:cxn ang="0">
                  <a:pos x="149" y="41"/>
                </a:cxn>
                <a:cxn ang="0">
                  <a:pos x="52" y="14"/>
                </a:cxn>
                <a:cxn ang="0">
                  <a:pos x="0" y="0"/>
                </a:cxn>
                <a:cxn ang="0">
                  <a:pos x="0" y="0"/>
                </a:cxn>
                <a:cxn ang="0">
                  <a:pos x="0" y="0"/>
                </a:cxn>
              </a:cxnLst>
              <a:rect l="0" t="0" r="r" b="b"/>
              <a:pathLst>
                <a:path w="1662" h="447">
                  <a:moveTo>
                    <a:pt x="0" y="0"/>
                  </a:moveTo>
                  <a:lnTo>
                    <a:pt x="46" y="14"/>
                  </a:lnTo>
                  <a:lnTo>
                    <a:pt x="94" y="29"/>
                  </a:lnTo>
                  <a:lnTo>
                    <a:pt x="140" y="43"/>
                  </a:lnTo>
                  <a:lnTo>
                    <a:pt x="188" y="56"/>
                  </a:lnTo>
                  <a:lnTo>
                    <a:pt x="234" y="70"/>
                  </a:lnTo>
                  <a:lnTo>
                    <a:pt x="280" y="83"/>
                  </a:lnTo>
                  <a:lnTo>
                    <a:pt x="328" y="96"/>
                  </a:lnTo>
                  <a:lnTo>
                    <a:pt x="374" y="110"/>
                  </a:lnTo>
                  <a:lnTo>
                    <a:pt x="422" y="123"/>
                  </a:lnTo>
                  <a:lnTo>
                    <a:pt x="468" y="137"/>
                  </a:lnTo>
                  <a:lnTo>
                    <a:pt x="514" y="148"/>
                  </a:lnTo>
                  <a:lnTo>
                    <a:pt x="562" y="162"/>
                  </a:lnTo>
                  <a:lnTo>
                    <a:pt x="608" y="175"/>
                  </a:lnTo>
                  <a:lnTo>
                    <a:pt x="655" y="186"/>
                  </a:lnTo>
                  <a:lnTo>
                    <a:pt x="701" y="200"/>
                  </a:lnTo>
                  <a:lnTo>
                    <a:pt x="749" y="211"/>
                  </a:lnTo>
                  <a:lnTo>
                    <a:pt x="805" y="227"/>
                  </a:lnTo>
                  <a:lnTo>
                    <a:pt x="861" y="242"/>
                  </a:lnTo>
                  <a:lnTo>
                    <a:pt x="916" y="257"/>
                  </a:lnTo>
                  <a:lnTo>
                    <a:pt x="972" y="273"/>
                  </a:lnTo>
                  <a:lnTo>
                    <a:pt x="1029" y="288"/>
                  </a:lnTo>
                  <a:lnTo>
                    <a:pt x="1085" y="303"/>
                  </a:lnTo>
                  <a:lnTo>
                    <a:pt x="1141" y="319"/>
                  </a:lnTo>
                  <a:lnTo>
                    <a:pt x="1196" y="334"/>
                  </a:lnTo>
                  <a:lnTo>
                    <a:pt x="1252" y="351"/>
                  </a:lnTo>
                  <a:lnTo>
                    <a:pt x="1309" y="365"/>
                  </a:lnTo>
                  <a:lnTo>
                    <a:pt x="1365" y="380"/>
                  </a:lnTo>
                  <a:lnTo>
                    <a:pt x="1420" y="395"/>
                  </a:lnTo>
                  <a:lnTo>
                    <a:pt x="1476" y="409"/>
                  </a:lnTo>
                  <a:lnTo>
                    <a:pt x="1534" y="422"/>
                  </a:lnTo>
                  <a:lnTo>
                    <a:pt x="1589" y="436"/>
                  </a:lnTo>
                  <a:lnTo>
                    <a:pt x="1645" y="447"/>
                  </a:lnTo>
                  <a:lnTo>
                    <a:pt x="1652" y="445"/>
                  </a:lnTo>
                  <a:lnTo>
                    <a:pt x="1658" y="440"/>
                  </a:lnTo>
                  <a:lnTo>
                    <a:pt x="1662" y="434"/>
                  </a:lnTo>
                  <a:lnTo>
                    <a:pt x="1658" y="428"/>
                  </a:lnTo>
                  <a:lnTo>
                    <a:pt x="1606" y="411"/>
                  </a:lnTo>
                  <a:lnTo>
                    <a:pt x="1553" y="394"/>
                  </a:lnTo>
                  <a:lnTo>
                    <a:pt x="1499" y="378"/>
                  </a:lnTo>
                  <a:lnTo>
                    <a:pt x="1445" y="363"/>
                  </a:lnTo>
                  <a:lnTo>
                    <a:pt x="1392" y="347"/>
                  </a:lnTo>
                  <a:lnTo>
                    <a:pt x="1338" y="334"/>
                  </a:lnTo>
                  <a:lnTo>
                    <a:pt x="1284" y="321"/>
                  </a:lnTo>
                  <a:lnTo>
                    <a:pt x="1229" y="307"/>
                  </a:lnTo>
                  <a:lnTo>
                    <a:pt x="1175" y="294"/>
                  </a:lnTo>
                  <a:lnTo>
                    <a:pt x="1119" y="282"/>
                  </a:lnTo>
                  <a:lnTo>
                    <a:pt x="1066" y="269"/>
                  </a:lnTo>
                  <a:lnTo>
                    <a:pt x="1010" y="257"/>
                  </a:lnTo>
                  <a:lnTo>
                    <a:pt x="956" y="246"/>
                  </a:lnTo>
                  <a:lnTo>
                    <a:pt x="901" y="232"/>
                  </a:lnTo>
                  <a:lnTo>
                    <a:pt x="847" y="221"/>
                  </a:lnTo>
                  <a:lnTo>
                    <a:pt x="793" y="208"/>
                  </a:lnTo>
                  <a:lnTo>
                    <a:pt x="744" y="196"/>
                  </a:lnTo>
                  <a:lnTo>
                    <a:pt x="694" y="183"/>
                  </a:lnTo>
                  <a:lnTo>
                    <a:pt x="644" y="171"/>
                  </a:lnTo>
                  <a:lnTo>
                    <a:pt x="594" y="158"/>
                  </a:lnTo>
                  <a:lnTo>
                    <a:pt x="544" y="146"/>
                  </a:lnTo>
                  <a:lnTo>
                    <a:pt x="494" y="133"/>
                  </a:lnTo>
                  <a:lnTo>
                    <a:pt x="446" y="119"/>
                  </a:lnTo>
                  <a:lnTo>
                    <a:pt x="397" y="106"/>
                  </a:lnTo>
                  <a:lnTo>
                    <a:pt x="347" y="94"/>
                  </a:lnTo>
                  <a:lnTo>
                    <a:pt x="297" y="81"/>
                  </a:lnTo>
                  <a:lnTo>
                    <a:pt x="247" y="68"/>
                  </a:lnTo>
                  <a:lnTo>
                    <a:pt x="199" y="54"/>
                  </a:lnTo>
                  <a:lnTo>
                    <a:pt x="149" y="41"/>
                  </a:lnTo>
                  <a:lnTo>
                    <a:pt x="99" y="27"/>
                  </a:lnTo>
                  <a:lnTo>
                    <a:pt x="52" y="14"/>
                  </a:lnTo>
                  <a:lnTo>
                    <a:pt x="2" y="0"/>
                  </a:lnTo>
                  <a:lnTo>
                    <a:pt x="0" y="0"/>
                  </a:lnTo>
                  <a:lnTo>
                    <a:pt x="0" y="0"/>
                  </a:lnTo>
                  <a:lnTo>
                    <a:pt x="0" y="0"/>
                  </a:lnTo>
                  <a:lnTo>
                    <a:pt x="0" y="0"/>
                  </a:lnTo>
                  <a:lnTo>
                    <a:pt x="0" y="0"/>
                  </a:lnTo>
                  <a:close/>
                </a:path>
              </a:pathLst>
            </a:custGeom>
            <a:solidFill>
              <a:srgbClr val="000000"/>
            </a:solidFill>
            <a:ln w="9525">
              <a:noFill/>
              <a:round/>
              <a:headEnd/>
              <a:tailEnd/>
            </a:ln>
          </p:spPr>
          <p:txBody>
            <a:bodyPr/>
            <a:lstStyle/>
            <a:p>
              <a:endParaRPr lang="en-US"/>
            </a:p>
          </p:txBody>
        </p:sp>
        <p:sp>
          <p:nvSpPr>
            <p:cNvPr id="63510" name="Freeform 22"/>
            <p:cNvSpPr>
              <a:spLocks/>
            </p:cNvSpPr>
            <p:nvPr/>
          </p:nvSpPr>
          <p:spPr bwMode="auto">
            <a:xfrm>
              <a:off x="920" y="1191"/>
              <a:ext cx="248" cy="880"/>
            </a:xfrm>
            <a:custGeom>
              <a:avLst/>
              <a:gdLst/>
              <a:ahLst/>
              <a:cxnLst>
                <a:cxn ang="0">
                  <a:pos x="0" y="0"/>
                </a:cxn>
                <a:cxn ang="0">
                  <a:pos x="35" y="110"/>
                </a:cxn>
                <a:cxn ang="0">
                  <a:pos x="66" y="219"/>
                </a:cxn>
                <a:cxn ang="0">
                  <a:pos x="96" y="328"/>
                </a:cxn>
                <a:cxn ang="0">
                  <a:pos x="127" y="437"/>
                </a:cxn>
                <a:cxn ang="0">
                  <a:pos x="156" y="547"/>
                </a:cxn>
                <a:cxn ang="0">
                  <a:pos x="186" y="656"/>
                </a:cxn>
                <a:cxn ang="0">
                  <a:pos x="215" y="767"/>
                </a:cxn>
                <a:cxn ang="0">
                  <a:pos x="244" y="876"/>
                </a:cxn>
                <a:cxn ang="0">
                  <a:pos x="273" y="986"/>
                </a:cxn>
                <a:cxn ang="0">
                  <a:pos x="303" y="1097"/>
                </a:cxn>
                <a:cxn ang="0">
                  <a:pos x="334" y="1206"/>
                </a:cxn>
                <a:cxn ang="0">
                  <a:pos x="363" y="1315"/>
                </a:cxn>
                <a:cxn ang="0">
                  <a:pos x="394" y="1425"/>
                </a:cxn>
                <a:cxn ang="0">
                  <a:pos x="422" y="1536"/>
                </a:cxn>
                <a:cxn ang="0">
                  <a:pos x="449" y="1645"/>
                </a:cxn>
                <a:cxn ang="0">
                  <a:pos x="476" y="1756"/>
                </a:cxn>
                <a:cxn ang="0">
                  <a:pos x="480" y="1760"/>
                </a:cxn>
                <a:cxn ang="0">
                  <a:pos x="487" y="1756"/>
                </a:cxn>
                <a:cxn ang="0">
                  <a:pos x="495" y="1751"/>
                </a:cxn>
                <a:cxn ang="0">
                  <a:pos x="497" y="1743"/>
                </a:cxn>
                <a:cxn ang="0">
                  <a:pos x="478" y="1630"/>
                </a:cxn>
                <a:cxn ang="0">
                  <a:pos x="457" y="1519"/>
                </a:cxn>
                <a:cxn ang="0">
                  <a:pos x="432" y="1407"/>
                </a:cxn>
                <a:cxn ang="0">
                  <a:pos x="405" y="1298"/>
                </a:cxn>
                <a:cxn ang="0">
                  <a:pos x="376" y="1187"/>
                </a:cxn>
                <a:cxn ang="0">
                  <a:pos x="344" y="1078"/>
                </a:cxn>
                <a:cxn ang="0">
                  <a:pos x="309" y="968"/>
                </a:cxn>
                <a:cxn ang="0">
                  <a:pos x="275" y="859"/>
                </a:cxn>
                <a:cxn ang="0">
                  <a:pos x="240" y="752"/>
                </a:cxn>
                <a:cxn ang="0">
                  <a:pos x="208" y="644"/>
                </a:cxn>
                <a:cxn ang="0">
                  <a:pos x="173" y="537"/>
                </a:cxn>
                <a:cxn ang="0">
                  <a:pos x="140" y="430"/>
                </a:cxn>
                <a:cxn ang="0">
                  <a:pos x="108" y="322"/>
                </a:cxn>
                <a:cxn ang="0">
                  <a:pos x="73" y="213"/>
                </a:cxn>
                <a:cxn ang="0">
                  <a:pos x="39" y="108"/>
                </a:cxn>
                <a:cxn ang="0">
                  <a:pos x="2" y="0"/>
                </a:cxn>
                <a:cxn ang="0">
                  <a:pos x="2" y="0"/>
                </a:cxn>
                <a:cxn ang="0">
                  <a:pos x="2" y="0"/>
                </a:cxn>
                <a:cxn ang="0">
                  <a:pos x="0" y="0"/>
                </a:cxn>
                <a:cxn ang="0">
                  <a:pos x="0" y="0"/>
                </a:cxn>
                <a:cxn ang="0">
                  <a:pos x="0" y="0"/>
                </a:cxn>
              </a:cxnLst>
              <a:rect l="0" t="0" r="r" b="b"/>
              <a:pathLst>
                <a:path w="497" h="1760">
                  <a:moveTo>
                    <a:pt x="0" y="0"/>
                  </a:moveTo>
                  <a:lnTo>
                    <a:pt x="35" y="110"/>
                  </a:lnTo>
                  <a:lnTo>
                    <a:pt x="66" y="219"/>
                  </a:lnTo>
                  <a:lnTo>
                    <a:pt x="96" y="328"/>
                  </a:lnTo>
                  <a:lnTo>
                    <a:pt x="127" y="437"/>
                  </a:lnTo>
                  <a:lnTo>
                    <a:pt x="156" y="547"/>
                  </a:lnTo>
                  <a:lnTo>
                    <a:pt x="186" y="656"/>
                  </a:lnTo>
                  <a:lnTo>
                    <a:pt x="215" y="767"/>
                  </a:lnTo>
                  <a:lnTo>
                    <a:pt x="244" y="876"/>
                  </a:lnTo>
                  <a:lnTo>
                    <a:pt x="273" y="986"/>
                  </a:lnTo>
                  <a:lnTo>
                    <a:pt x="303" y="1097"/>
                  </a:lnTo>
                  <a:lnTo>
                    <a:pt x="334" y="1206"/>
                  </a:lnTo>
                  <a:lnTo>
                    <a:pt x="363" y="1315"/>
                  </a:lnTo>
                  <a:lnTo>
                    <a:pt x="394" y="1425"/>
                  </a:lnTo>
                  <a:lnTo>
                    <a:pt x="422" y="1536"/>
                  </a:lnTo>
                  <a:lnTo>
                    <a:pt x="449" y="1645"/>
                  </a:lnTo>
                  <a:lnTo>
                    <a:pt x="476" y="1756"/>
                  </a:lnTo>
                  <a:lnTo>
                    <a:pt x="480" y="1760"/>
                  </a:lnTo>
                  <a:lnTo>
                    <a:pt x="487" y="1756"/>
                  </a:lnTo>
                  <a:lnTo>
                    <a:pt x="495" y="1751"/>
                  </a:lnTo>
                  <a:lnTo>
                    <a:pt x="497" y="1743"/>
                  </a:lnTo>
                  <a:lnTo>
                    <a:pt x="478" y="1630"/>
                  </a:lnTo>
                  <a:lnTo>
                    <a:pt x="457" y="1519"/>
                  </a:lnTo>
                  <a:lnTo>
                    <a:pt x="432" y="1407"/>
                  </a:lnTo>
                  <a:lnTo>
                    <a:pt x="405" y="1298"/>
                  </a:lnTo>
                  <a:lnTo>
                    <a:pt x="376" y="1187"/>
                  </a:lnTo>
                  <a:lnTo>
                    <a:pt x="344" y="1078"/>
                  </a:lnTo>
                  <a:lnTo>
                    <a:pt x="309" y="968"/>
                  </a:lnTo>
                  <a:lnTo>
                    <a:pt x="275" y="859"/>
                  </a:lnTo>
                  <a:lnTo>
                    <a:pt x="240" y="752"/>
                  </a:lnTo>
                  <a:lnTo>
                    <a:pt x="208" y="644"/>
                  </a:lnTo>
                  <a:lnTo>
                    <a:pt x="173" y="537"/>
                  </a:lnTo>
                  <a:lnTo>
                    <a:pt x="140" y="430"/>
                  </a:lnTo>
                  <a:lnTo>
                    <a:pt x="108" y="322"/>
                  </a:lnTo>
                  <a:lnTo>
                    <a:pt x="73" y="213"/>
                  </a:lnTo>
                  <a:lnTo>
                    <a:pt x="39" y="108"/>
                  </a:lnTo>
                  <a:lnTo>
                    <a:pt x="2" y="0"/>
                  </a:lnTo>
                  <a:lnTo>
                    <a:pt x="2" y="0"/>
                  </a:lnTo>
                  <a:lnTo>
                    <a:pt x="2" y="0"/>
                  </a:lnTo>
                  <a:lnTo>
                    <a:pt x="0" y="0"/>
                  </a:lnTo>
                  <a:lnTo>
                    <a:pt x="0" y="0"/>
                  </a:lnTo>
                  <a:lnTo>
                    <a:pt x="0" y="0"/>
                  </a:lnTo>
                  <a:close/>
                </a:path>
              </a:pathLst>
            </a:custGeom>
            <a:solidFill>
              <a:srgbClr val="000000"/>
            </a:solidFill>
            <a:ln w="9525">
              <a:noFill/>
              <a:round/>
              <a:headEnd/>
              <a:tailEnd/>
            </a:ln>
          </p:spPr>
          <p:txBody>
            <a:bodyPr/>
            <a:lstStyle/>
            <a:p>
              <a:endParaRPr lang="en-US"/>
            </a:p>
          </p:txBody>
        </p:sp>
        <p:sp>
          <p:nvSpPr>
            <p:cNvPr id="63511" name="Freeform 23"/>
            <p:cNvSpPr>
              <a:spLocks/>
            </p:cNvSpPr>
            <p:nvPr/>
          </p:nvSpPr>
          <p:spPr bwMode="auto">
            <a:xfrm>
              <a:off x="677" y="2127"/>
              <a:ext cx="591" cy="244"/>
            </a:xfrm>
            <a:custGeom>
              <a:avLst/>
              <a:gdLst/>
              <a:ahLst/>
              <a:cxnLst>
                <a:cxn ang="0">
                  <a:pos x="1176" y="489"/>
                </a:cxn>
                <a:cxn ang="0">
                  <a:pos x="1178" y="489"/>
                </a:cxn>
                <a:cxn ang="0">
                  <a:pos x="1181" y="487"/>
                </a:cxn>
                <a:cxn ang="0">
                  <a:pos x="1181" y="484"/>
                </a:cxn>
                <a:cxn ang="0">
                  <a:pos x="1180" y="482"/>
                </a:cxn>
                <a:cxn ang="0">
                  <a:pos x="1103" y="447"/>
                </a:cxn>
                <a:cxn ang="0">
                  <a:pos x="1018" y="411"/>
                </a:cxn>
                <a:cxn ang="0">
                  <a:pos x="928" y="372"/>
                </a:cxn>
                <a:cxn ang="0">
                  <a:pos x="834" y="332"/>
                </a:cxn>
                <a:cxn ang="0">
                  <a:pos x="737" y="292"/>
                </a:cxn>
                <a:cxn ang="0">
                  <a:pos x="639" y="252"/>
                </a:cxn>
                <a:cxn ang="0">
                  <a:pos x="541" y="213"/>
                </a:cxn>
                <a:cxn ang="0">
                  <a:pos x="447" y="175"/>
                </a:cxn>
                <a:cxn ang="0">
                  <a:pos x="357" y="138"/>
                </a:cxn>
                <a:cxn ang="0">
                  <a:pos x="273" y="106"/>
                </a:cxn>
                <a:cxn ang="0">
                  <a:pos x="198" y="77"/>
                </a:cxn>
                <a:cxn ang="0">
                  <a:pos x="131" y="50"/>
                </a:cxn>
                <a:cxn ang="0">
                  <a:pos x="77" y="29"/>
                </a:cxn>
                <a:cxn ang="0">
                  <a:pos x="35" y="14"/>
                </a:cxn>
                <a:cxn ang="0">
                  <a:pos x="10" y="4"/>
                </a:cxn>
                <a:cxn ang="0">
                  <a:pos x="0" y="0"/>
                </a:cxn>
                <a:cxn ang="0">
                  <a:pos x="10" y="4"/>
                </a:cxn>
                <a:cxn ang="0">
                  <a:pos x="35" y="14"/>
                </a:cxn>
                <a:cxn ang="0">
                  <a:pos x="75" y="31"/>
                </a:cxn>
                <a:cxn ang="0">
                  <a:pos x="129" y="54"/>
                </a:cxn>
                <a:cxn ang="0">
                  <a:pos x="194" y="81"/>
                </a:cxn>
                <a:cxn ang="0">
                  <a:pos x="271" y="112"/>
                </a:cxn>
                <a:cxn ang="0">
                  <a:pos x="353" y="146"/>
                </a:cxn>
                <a:cxn ang="0">
                  <a:pos x="443" y="183"/>
                </a:cxn>
                <a:cxn ang="0">
                  <a:pos x="537" y="221"/>
                </a:cxn>
                <a:cxn ang="0">
                  <a:pos x="633" y="261"/>
                </a:cxn>
                <a:cxn ang="0">
                  <a:pos x="731" y="301"/>
                </a:cxn>
                <a:cxn ang="0">
                  <a:pos x="829" y="342"/>
                </a:cxn>
                <a:cxn ang="0">
                  <a:pos x="923" y="382"/>
                </a:cxn>
                <a:cxn ang="0">
                  <a:pos x="1015" y="420"/>
                </a:cxn>
                <a:cxn ang="0">
                  <a:pos x="1099" y="457"/>
                </a:cxn>
                <a:cxn ang="0">
                  <a:pos x="1176" y="489"/>
                </a:cxn>
              </a:cxnLst>
              <a:rect l="0" t="0" r="r" b="b"/>
              <a:pathLst>
                <a:path w="1181" h="489">
                  <a:moveTo>
                    <a:pt x="1176" y="489"/>
                  </a:moveTo>
                  <a:lnTo>
                    <a:pt x="1178" y="489"/>
                  </a:lnTo>
                  <a:lnTo>
                    <a:pt x="1181" y="487"/>
                  </a:lnTo>
                  <a:lnTo>
                    <a:pt x="1181" y="484"/>
                  </a:lnTo>
                  <a:lnTo>
                    <a:pt x="1180" y="482"/>
                  </a:lnTo>
                  <a:lnTo>
                    <a:pt x="1103" y="447"/>
                  </a:lnTo>
                  <a:lnTo>
                    <a:pt x="1018" y="411"/>
                  </a:lnTo>
                  <a:lnTo>
                    <a:pt x="928" y="372"/>
                  </a:lnTo>
                  <a:lnTo>
                    <a:pt x="834" y="332"/>
                  </a:lnTo>
                  <a:lnTo>
                    <a:pt x="737" y="292"/>
                  </a:lnTo>
                  <a:lnTo>
                    <a:pt x="639" y="252"/>
                  </a:lnTo>
                  <a:lnTo>
                    <a:pt x="541" y="213"/>
                  </a:lnTo>
                  <a:lnTo>
                    <a:pt x="447" y="175"/>
                  </a:lnTo>
                  <a:lnTo>
                    <a:pt x="357" y="138"/>
                  </a:lnTo>
                  <a:lnTo>
                    <a:pt x="273" y="106"/>
                  </a:lnTo>
                  <a:lnTo>
                    <a:pt x="198" y="77"/>
                  </a:lnTo>
                  <a:lnTo>
                    <a:pt x="131" y="50"/>
                  </a:lnTo>
                  <a:lnTo>
                    <a:pt x="77" y="29"/>
                  </a:lnTo>
                  <a:lnTo>
                    <a:pt x="35" y="14"/>
                  </a:lnTo>
                  <a:lnTo>
                    <a:pt x="10" y="4"/>
                  </a:lnTo>
                  <a:lnTo>
                    <a:pt x="0" y="0"/>
                  </a:lnTo>
                  <a:lnTo>
                    <a:pt x="10" y="4"/>
                  </a:lnTo>
                  <a:lnTo>
                    <a:pt x="35" y="14"/>
                  </a:lnTo>
                  <a:lnTo>
                    <a:pt x="75" y="31"/>
                  </a:lnTo>
                  <a:lnTo>
                    <a:pt x="129" y="54"/>
                  </a:lnTo>
                  <a:lnTo>
                    <a:pt x="194" y="81"/>
                  </a:lnTo>
                  <a:lnTo>
                    <a:pt x="271" y="112"/>
                  </a:lnTo>
                  <a:lnTo>
                    <a:pt x="353" y="146"/>
                  </a:lnTo>
                  <a:lnTo>
                    <a:pt x="443" y="183"/>
                  </a:lnTo>
                  <a:lnTo>
                    <a:pt x="537" y="221"/>
                  </a:lnTo>
                  <a:lnTo>
                    <a:pt x="633" y="261"/>
                  </a:lnTo>
                  <a:lnTo>
                    <a:pt x="731" y="301"/>
                  </a:lnTo>
                  <a:lnTo>
                    <a:pt x="829" y="342"/>
                  </a:lnTo>
                  <a:lnTo>
                    <a:pt x="923" y="382"/>
                  </a:lnTo>
                  <a:lnTo>
                    <a:pt x="1015" y="420"/>
                  </a:lnTo>
                  <a:lnTo>
                    <a:pt x="1099" y="457"/>
                  </a:lnTo>
                  <a:lnTo>
                    <a:pt x="1176" y="489"/>
                  </a:lnTo>
                  <a:close/>
                </a:path>
              </a:pathLst>
            </a:custGeom>
            <a:solidFill>
              <a:srgbClr val="000000"/>
            </a:solidFill>
            <a:ln w="9525">
              <a:noFill/>
              <a:round/>
              <a:headEnd/>
              <a:tailEnd/>
            </a:ln>
          </p:spPr>
          <p:txBody>
            <a:bodyPr/>
            <a:lstStyle/>
            <a:p>
              <a:endParaRPr lang="en-US"/>
            </a:p>
          </p:txBody>
        </p:sp>
        <p:sp>
          <p:nvSpPr>
            <p:cNvPr id="63512" name="Freeform 24"/>
            <p:cNvSpPr>
              <a:spLocks/>
            </p:cNvSpPr>
            <p:nvPr/>
          </p:nvSpPr>
          <p:spPr bwMode="auto">
            <a:xfrm>
              <a:off x="1157" y="1775"/>
              <a:ext cx="149" cy="614"/>
            </a:xfrm>
            <a:custGeom>
              <a:avLst/>
              <a:gdLst/>
              <a:ahLst/>
              <a:cxnLst>
                <a:cxn ang="0">
                  <a:pos x="0" y="0"/>
                </a:cxn>
                <a:cxn ang="0">
                  <a:pos x="19" y="73"/>
                </a:cxn>
                <a:cxn ang="0">
                  <a:pos x="36" y="146"/>
                </a:cxn>
                <a:cxn ang="0">
                  <a:pos x="56" y="220"/>
                </a:cxn>
                <a:cxn ang="0">
                  <a:pos x="75" y="293"/>
                </a:cxn>
                <a:cxn ang="0">
                  <a:pos x="92" y="366"/>
                </a:cxn>
                <a:cxn ang="0">
                  <a:pos x="109" y="439"/>
                </a:cxn>
                <a:cxn ang="0">
                  <a:pos x="127" y="514"/>
                </a:cxn>
                <a:cxn ang="0">
                  <a:pos x="142" y="586"/>
                </a:cxn>
                <a:cxn ang="0">
                  <a:pos x="157" y="663"/>
                </a:cxn>
                <a:cxn ang="0">
                  <a:pos x="171" y="738"/>
                </a:cxn>
                <a:cxn ang="0">
                  <a:pos x="184" y="815"/>
                </a:cxn>
                <a:cxn ang="0">
                  <a:pos x="196" y="891"/>
                </a:cxn>
                <a:cxn ang="0">
                  <a:pos x="201" y="928"/>
                </a:cxn>
                <a:cxn ang="0">
                  <a:pos x="211" y="968"/>
                </a:cxn>
                <a:cxn ang="0">
                  <a:pos x="221" y="1012"/>
                </a:cxn>
                <a:cxn ang="0">
                  <a:pos x="228" y="1056"/>
                </a:cxn>
                <a:cxn ang="0">
                  <a:pos x="236" y="1100"/>
                </a:cxn>
                <a:cxn ang="0">
                  <a:pos x="240" y="1142"/>
                </a:cxn>
                <a:cxn ang="0">
                  <a:pos x="242" y="1183"/>
                </a:cxn>
                <a:cxn ang="0">
                  <a:pos x="236" y="1219"/>
                </a:cxn>
                <a:cxn ang="0">
                  <a:pos x="238" y="1229"/>
                </a:cxn>
                <a:cxn ang="0">
                  <a:pos x="249" y="1229"/>
                </a:cxn>
                <a:cxn ang="0">
                  <a:pos x="261" y="1225"/>
                </a:cxn>
                <a:cxn ang="0">
                  <a:pos x="268" y="1219"/>
                </a:cxn>
                <a:cxn ang="0">
                  <a:pos x="290" y="1185"/>
                </a:cxn>
                <a:cxn ang="0">
                  <a:pos x="299" y="1148"/>
                </a:cxn>
                <a:cxn ang="0">
                  <a:pos x="299" y="1110"/>
                </a:cxn>
                <a:cxn ang="0">
                  <a:pos x="293" y="1068"/>
                </a:cxn>
                <a:cxn ang="0">
                  <a:pos x="286" y="1020"/>
                </a:cxn>
                <a:cxn ang="0">
                  <a:pos x="276" y="974"/>
                </a:cxn>
                <a:cxn ang="0">
                  <a:pos x="267" y="926"/>
                </a:cxn>
                <a:cxn ang="0">
                  <a:pos x="257" y="880"/>
                </a:cxn>
                <a:cxn ang="0">
                  <a:pos x="245" y="832"/>
                </a:cxn>
                <a:cxn ang="0">
                  <a:pos x="234" y="786"/>
                </a:cxn>
                <a:cxn ang="0">
                  <a:pos x="222" y="738"/>
                </a:cxn>
                <a:cxn ang="0">
                  <a:pos x="211" y="692"/>
                </a:cxn>
                <a:cxn ang="0">
                  <a:pos x="188" y="606"/>
                </a:cxn>
                <a:cxn ang="0">
                  <a:pos x="163" y="517"/>
                </a:cxn>
                <a:cxn ang="0">
                  <a:pos x="136" y="431"/>
                </a:cxn>
                <a:cxn ang="0">
                  <a:pos x="109" y="345"/>
                </a:cxn>
                <a:cxn ang="0">
                  <a:pos x="82" y="259"/>
                </a:cxn>
                <a:cxn ang="0">
                  <a:pos x="56" y="172"/>
                </a:cxn>
                <a:cxn ang="0">
                  <a:pos x="29" y="86"/>
                </a:cxn>
                <a:cxn ang="0">
                  <a:pos x="2" y="0"/>
                </a:cxn>
                <a:cxn ang="0">
                  <a:pos x="0" y="0"/>
                </a:cxn>
                <a:cxn ang="0">
                  <a:pos x="0" y="0"/>
                </a:cxn>
                <a:cxn ang="0">
                  <a:pos x="0" y="0"/>
                </a:cxn>
                <a:cxn ang="0">
                  <a:pos x="0" y="0"/>
                </a:cxn>
                <a:cxn ang="0">
                  <a:pos x="0" y="0"/>
                </a:cxn>
              </a:cxnLst>
              <a:rect l="0" t="0" r="r" b="b"/>
              <a:pathLst>
                <a:path w="299" h="1229">
                  <a:moveTo>
                    <a:pt x="0" y="0"/>
                  </a:moveTo>
                  <a:lnTo>
                    <a:pt x="19" y="73"/>
                  </a:lnTo>
                  <a:lnTo>
                    <a:pt x="36" y="146"/>
                  </a:lnTo>
                  <a:lnTo>
                    <a:pt x="56" y="220"/>
                  </a:lnTo>
                  <a:lnTo>
                    <a:pt x="75" y="293"/>
                  </a:lnTo>
                  <a:lnTo>
                    <a:pt x="92" y="366"/>
                  </a:lnTo>
                  <a:lnTo>
                    <a:pt x="109" y="439"/>
                  </a:lnTo>
                  <a:lnTo>
                    <a:pt x="127" y="514"/>
                  </a:lnTo>
                  <a:lnTo>
                    <a:pt x="142" y="586"/>
                  </a:lnTo>
                  <a:lnTo>
                    <a:pt x="157" y="663"/>
                  </a:lnTo>
                  <a:lnTo>
                    <a:pt x="171" y="738"/>
                  </a:lnTo>
                  <a:lnTo>
                    <a:pt x="184" y="815"/>
                  </a:lnTo>
                  <a:lnTo>
                    <a:pt x="196" y="891"/>
                  </a:lnTo>
                  <a:lnTo>
                    <a:pt x="201" y="928"/>
                  </a:lnTo>
                  <a:lnTo>
                    <a:pt x="211" y="968"/>
                  </a:lnTo>
                  <a:lnTo>
                    <a:pt x="221" y="1012"/>
                  </a:lnTo>
                  <a:lnTo>
                    <a:pt x="228" y="1056"/>
                  </a:lnTo>
                  <a:lnTo>
                    <a:pt x="236" y="1100"/>
                  </a:lnTo>
                  <a:lnTo>
                    <a:pt x="240" y="1142"/>
                  </a:lnTo>
                  <a:lnTo>
                    <a:pt x="242" y="1183"/>
                  </a:lnTo>
                  <a:lnTo>
                    <a:pt x="236" y="1219"/>
                  </a:lnTo>
                  <a:lnTo>
                    <a:pt x="238" y="1229"/>
                  </a:lnTo>
                  <a:lnTo>
                    <a:pt x="249" y="1229"/>
                  </a:lnTo>
                  <a:lnTo>
                    <a:pt x="261" y="1225"/>
                  </a:lnTo>
                  <a:lnTo>
                    <a:pt x="268" y="1219"/>
                  </a:lnTo>
                  <a:lnTo>
                    <a:pt x="290" y="1185"/>
                  </a:lnTo>
                  <a:lnTo>
                    <a:pt x="299" y="1148"/>
                  </a:lnTo>
                  <a:lnTo>
                    <a:pt x="299" y="1110"/>
                  </a:lnTo>
                  <a:lnTo>
                    <a:pt x="293" y="1068"/>
                  </a:lnTo>
                  <a:lnTo>
                    <a:pt x="286" y="1020"/>
                  </a:lnTo>
                  <a:lnTo>
                    <a:pt x="276" y="974"/>
                  </a:lnTo>
                  <a:lnTo>
                    <a:pt x="267" y="926"/>
                  </a:lnTo>
                  <a:lnTo>
                    <a:pt x="257" y="880"/>
                  </a:lnTo>
                  <a:lnTo>
                    <a:pt x="245" y="832"/>
                  </a:lnTo>
                  <a:lnTo>
                    <a:pt x="234" y="786"/>
                  </a:lnTo>
                  <a:lnTo>
                    <a:pt x="222" y="738"/>
                  </a:lnTo>
                  <a:lnTo>
                    <a:pt x="211" y="692"/>
                  </a:lnTo>
                  <a:lnTo>
                    <a:pt x="188" y="606"/>
                  </a:lnTo>
                  <a:lnTo>
                    <a:pt x="163" y="517"/>
                  </a:lnTo>
                  <a:lnTo>
                    <a:pt x="136" y="431"/>
                  </a:lnTo>
                  <a:lnTo>
                    <a:pt x="109" y="345"/>
                  </a:lnTo>
                  <a:lnTo>
                    <a:pt x="82" y="259"/>
                  </a:lnTo>
                  <a:lnTo>
                    <a:pt x="56" y="172"/>
                  </a:lnTo>
                  <a:lnTo>
                    <a:pt x="29" y="86"/>
                  </a:lnTo>
                  <a:lnTo>
                    <a:pt x="2" y="0"/>
                  </a:lnTo>
                  <a:lnTo>
                    <a:pt x="0" y="0"/>
                  </a:lnTo>
                  <a:lnTo>
                    <a:pt x="0" y="0"/>
                  </a:lnTo>
                  <a:lnTo>
                    <a:pt x="0" y="0"/>
                  </a:lnTo>
                  <a:lnTo>
                    <a:pt x="0" y="0"/>
                  </a:lnTo>
                  <a:lnTo>
                    <a:pt x="0" y="0"/>
                  </a:lnTo>
                  <a:close/>
                </a:path>
              </a:pathLst>
            </a:custGeom>
            <a:solidFill>
              <a:srgbClr val="000000"/>
            </a:solidFill>
            <a:ln w="9525">
              <a:noFill/>
              <a:round/>
              <a:headEnd/>
              <a:tailEnd/>
            </a:ln>
          </p:spPr>
          <p:txBody>
            <a:bodyPr/>
            <a:lstStyle/>
            <a:p>
              <a:endParaRPr lang="en-US"/>
            </a:p>
          </p:txBody>
        </p:sp>
        <p:sp>
          <p:nvSpPr>
            <p:cNvPr id="63513" name="Freeform 25"/>
            <p:cNvSpPr>
              <a:spLocks/>
            </p:cNvSpPr>
            <p:nvPr/>
          </p:nvSpPr>
          <p:spPr bwMode="auto">
            <a:xfrm>
              <a:off x="1632" y="1604"/>
              <a:ext cx="139" cy="617"/>
            </a:xfrm>
            <a:custGeom>
              <a:avLst/>
              <a:gdLst/>
              <a:ahLst/>
              <a:cxnLst>
                <a:cxn ang="0">
                  <a:pos x="276" y="0"/>
                </a:cxn>
                <a:cxn ang="0">
                  <a:pos x="247" y="95"/>
                </a:cxn>
                <a:cxn ang="0">
                  <a:pos x="207" y="235"/>
                </a:cxn>
                <a:cxn ang="0">
                  <a:pos x="161" y="408"/>
                </a:cxn>
                <a:cxn ang="0">
                  <a:pos x="113" y="596"/>
                </a:cxn>
                <a:cxn ang="0">
                  <a:pos x="69" y="786"/>
                </a:cxn>
                <a:cxn ang="0">
                  <a:pos x="33" y="964"/>
                </a:cxn>
                <a:cxn ang="0">
                  <a:pos x="8" y="1115"/>
                </a:cxn>
                <a:cxn ang="0">
                  <a:pos x="0" y="1225"/>
                </a:cxn>
                <a:cxn ang="0">
                  <a:pos x="6" y="1232"/>
                </a:cxn>
                <a:cxn ang="0">
                  <a:pos x="21" y="1228"/>
                </a:cxn>
                <a:cxn ang="0">
                  <a:pos x="36" y="1219"/>
                </a:cxn>
                <a:cxn ang="0">
                  <a:pos x="44" y="1207"/>
                </a:cxn>
                <a:cxn ang="0">
                  <a:pos x="67" y="1106"/>
                </a:cxn>
                <a:cxn ang="0">
                  <a:pos x="96" y="962"/>
                </a:cxn>
                <a:cxn ang="0">
                  <a:pos x="127" y="789"/>
                </a:cxn>
                <a:cxn ang="0">
                  <a:pos x="159" y="602"/>
                </a:cxn>
                <a:cxn ang="0">
                  <a:pos x="192" y="416"/>
                </a:cxn>
                <a:cxn ang="0">
                  <a:pos x="224" y="243"/>
                </a:cxn>
                <a:cxn ang="0">
                  <a:pos x="253" y="99"/>
                </a:cxn>
                <a:cxn ang="0">
                  <a:pos x="278" y="0"/>
                </a:cxn>
                <a:cxn ang="0">
                  <a:pos x="278" y="0"/>
                </a:cxn>
                <a:cxn ang="0">
                  <a:pos x="278" y="0"/>
                </a:cxn>
                <a:cxn ang="0">
                  <a:pos x="276" y="0"/>
                </a:cxn>
                <a:cxn ang="0">
                  <a:pos x="276" y="0"/>
                </a:cxn>
                <a:cxn ang="0">
                  <a:pos x="276" y="0"/>
                </a:cxn>
              </a:cxnLst>
              <a:rect l="0" t="0" r="r" b="b"/>
              <a:pathLst>
                <a:path w="278" h="1232">
                  <a:moveTo>
                    <a:pt x="276" y="0"/>
                  </a:moveTo>
                  <a:lnTo>
                    <a:pt x="247" y="95"/>
                  </a:lnTo>
                  <a:lnTo>
                    <a:pt x="207" y="235"/>
                  </a:lnTo>
                  <a:lnTo>
                    <a:pt x="161" y="408"/>
                  </a:lnTo>
                  <a:lnTo>
                    <a:pt x="113" y="596"/>
                  </a:lnTo>
                  <a:lnTo>
                    <a:pt x="69" y="786"/>
                  </a:lnTo>
                  <a:lnTo>
                    <a:pt x="33" y="964"/>
                  </a:lnTo>
                  <a:lnTo>
                    <a:pt x="8" y="1115"/>
                  </a:lnTo>
                  <a:lnTo>
                    <a:pt x="0" y="1225"/>
                  </a:lnTo>
                  <a:lnTo>
                    <a:pt x="6" y="1232"/>
                  </a:lnTo>
                  <a:lnTo>
                    <a:pt x="21" y="1228"/>
                  </a:lnTo>
                  <a:lnTo>
                    <a:pt x="36" y="1219"/>
                  </a:lnTo>
                  <a:lnTo>
                    <a:pt x="44" y="1207"/>
                  </a:lnTo>
                  <a:lnTo>
                    <a:pt x="67" y="1106"/>
                  </a:lnTo>
                  <a:lnTo>
                    <a:pt x="96" y="962"/>
                  </a:lnTo>
                  <a:lnTo>
                    <a:pt x="127" y="789"/>
                  </a:lnTo>
                  <a:lnTo>
                    <a:pt x="159" y="602"/>
                  </a:lnTo>
                  <a:lnTo>
                    <a:pt x="192" y="416"/>
                  </a:lnTo>
                  <a:lnTo>
                    <a:pt x="224" y="243"/>
                  </a:lnTo>
                  <a:lnTo>
                    <a:pt x="253" y="99"/>
                  </a:lnTo>
                  <a:lnTo>
                    <a:pt x="278" y="0"/>
                  </a:lnTo>
                  <a:lnTo>
                    <a:pt x="278" y="0"/>
                  </a:lnTo>
                  <a:lnTo>
                    <a:pt x="278" y="0"/>
                  </a:lnTo>
                  <a:lnTo>
                    <a:pt x="276" y="0"/>
                  </a:lnTo>
                  <a:lnTo>
                    <a:pt x="276" y="0"/>
                  </a:lnTo>
                  <a:lnTo>
                    <a:pt x="276" y="0"/>
                  </a:lnTo>
                  <a:close/>
                </a:path>
              </a:pathLst>
            </a:custGeom>
            <a:solidFill>
              <a:srgbClr val="000000"/>
            </a:solidFill>
            <a:ln w="9525">
              <a:noFill/>
              <a:round/>
              <a:headEnd/>
              <a:tailEnd/>
            </a:ln>
          </p:spPr>
          <p:txBody>
            <a:bodyPr/>
            <a:lstStyle/>
            <a:p>
              <a:endParaRPr lang="en-US"/>
            </a:p>
          </p:txBody>
        </p:sp>
        <p:sp>
          <p:nvSpPr>
            <p:cNvPr id="63514" name="Freeform 26"/>
            <p:cNvSpPr>
              <a:spLocks/>
            </p:cNvSpPr>
            <p:nvPr/>
          </p:nvSpPr>
          <p:spPr bwMode="auto">
            <a:xfrm>
              <a:off x="1217" y="2179"/>
              <a:ext cx="462" cy="239"/>
            </a:xfrm>
            <a:custGeom>
              <a:avLst/>
              <a:gdLst/>
              <a:ahLst/>
              <a:cxnLst>
                <a:cxn ang="0">
                  <a:pos x="25" y="454"/>
                </a:cxn>
                <a:cxn ang="0">
                  <a:pos x="75" y="412"/>
                </a:cxn>
                <a:cxn ang="0">
                  <a:pos x="132" y="374"/>
                </a:cxn>
                <a:cxn ang="0">
                  <a:pos x="192" y="341"/>
                </a:cxn>
                <a:cxn ang="0">
                  <a:pos x="255" y="310"/>
                </a:cxn>
                <a:cxn ang="0">
                  <a:pos x="318" y="282"/>
                </a:cxn>
                <a:cxn ang="0">
                  <a:pos x="381" y="255"/>
                </a:cxn>
                <a:cxn ang="0">
                  <a:pos x="443" y="230"/>
                </a:cxn>
                <a:cxn ang="0">
                  <a:pos x="502" y="203"/>
                </a:cxn>
                <a:cxn ang="0">
                  <a:pos x="558" y="176"/>
                </a:cxn>
                <a:cxn ang="0">
                  <a:pos x="613" y="149"/>
                </a:cxn>
                <a:cxn ang="0">
                  <a:pos x="669" y="123"/>
                </a:cxn>
                <a:cxn ang="0">
                  <a:pos x="725" y="101"/>
                </a:cxn>
                <a:cxn ang="0">
                  <a:pos x="780" y="82"/>
                </a:cxn>
                <a:cxn ang="0">
                  <a:pos x="836" y="65"/>
                </a:cxn>
                <a:cxn ang="0">
                  <a:pos x="889" y="44"/>
                </a:cxn>
                <a:cxn ang="0">
                  <a:pos x="920" y="23"/>
                </a:cxn>
                <a:cxn ang="0">
                  <a:pos x="924" y="2"/>
                </a:cxn>
                <a:cxn ang="0">
                  <a:pos x="886" y="4"/>
                </a:cxn>
                <a:cxn ang="0">
                  <a:pos x="832" y="11"/>
                </a:cxn>
                <a:cxn ang="0">
                  <a:pos x="778" y="23"/>
                </a:cxn>
                <a:cxn ang="0">
                  <a:pos x="726" y="40"/>
                </a:cxn>
                <a:cxn ang="0">
                  <a:pos x="665" y="69"/>
                </a:cxn>
                <a:cxn ang="0">
                  <a:pos x="600" y="107"/>
                </a:cxn>
                <a:cxn ang="0">
                  <a:pos x="535" y="146"/>
                </a:cxn>
                <a:cxn ang="0">
                  <a:pos x="470" y="182"/>
                </a:cxn>
                <a:cxn ang="0">
                  <a:pos x="410" y="217"/>
                </a:cxn>
                <a:cxn ang="0">
                  <a:pos x="353" y="245"/>
                </a:cxn>
                <a:cxn ang="0">
                  <a:pos x="293" y="274"/>
                </a:cxn>
                <a:cxn ang="0">
                  <a:pos x="236" y="305"/>
                </a:cxn>
                <a:cxn ang="0">
                  <a:pos x="176" y="337"/>
                </a:cxn>
                <a:cxn ang="0">
                  <a:pos x="123" y="372"/>
                </a:cxn>
                <a:cxn ang="0">
                  <a:pos x="71" y="410"/>
                </a:cxn>
                <a:cxn ang="0">
                  <a:pos x="23" y="454"/>
                </a:cxn>
                <a:cxn ang="0">
                  <a:pos x="0" y="477"/>
                </a:cxn>
                <a:cxn ang="0">
                  <a:pos x="0" y="477"/>
                </a:cxn>
                <a:cxn ang="0">
                  <a:pos x="2" y="477"/>
                </a:cxn>
              </a:cxnLst>
              <a:rect l="0" t="0" r="r" b="b"/>
              <a:pathLst>
                <a:path w="924" h="477">
                  <a:moveTo>
                    <a:pt x="2" y="477"/>
                  </a:moveTo>
                  <a:lnTo>
                    <a:pt x="25" y="454"/>
                  </a:lnTo>
                  <a:lnTo>
                    <a:pt x="50" y="433"/>
                  </a:lnTo>
                  <a:lnTo>
                    <a:pt x="75" y="412"/>
                  </a:lnTo>
                  <a:lnTo>
                    <a:pt x="103" y="393"/>
                  </a:lnTo>
                  <a:lnTo>
                    <a:pt x="132" y="374"/>
                  </a:lnTo>
                  <a:lnTo>
                    <a:pt x="161" y="356"/>
                  </a:lnTo>
                  <a:lnTo>
                    <a:pt x="192" y="341"/>
                  </a:lnTo>
                  <a:lnTo>
                    <a:pt x="222" y="326"/>
                  </a:lnTo>
                  <a:lnTo>
                    <a:pt x="255" y="310"/>
                  </a:lnTo>
                  <a:lnTo>
                    <a:pt x="285" y="295"/>
                  </a:lnTo>
                  <a:lnTo>
                    <a:pt x="318" y="282"/>
                  </a:lnTo>
                  <a:lnTo>
                    <a:pt x="351" y="268"/>
                  </a:lnTo>
                  <a:lnTo>
                    <a:pt x="381" y="255"/>
                  </a:lnTo>
                  <a:lnTo>
                    <a:pt x="412" y="241"/>
                  </a:lnTo>
                  <a:lnTo>
                    <a:pt x="443" y="230"/>
                  </a:lnTo>
                  <a:lnTo>
                    <a:pt x="473" y="217"/>
                  </a:lnTo>
                  <a:lnTo>
                    <a:pt x="502" y="203"/>
                  </a:lnTo>
                  <a:lnTo>
                    <a:pt x="529" y="190"/>
                  </a:lnTo>
                  <a:lnTo>
                    <a:pt x="558" y="176"/>
                  </a:lnTo>
                  <a:lnTo>
                    <a:pt x="585" y="163"/>
                  </a:lnTo>
                  <a:lnTo>
                    <a:pt x="613" y="149"/>
                  </a:lnTo>
                  <a:lnTo>
                    <a:pt x="640" y="136"/>
                  </a:lnTo>
                  <a:lnTo>
                    <a:pt x="669" y="123"/>
                  </a:lnTo>
                  <a:lnTo>
                    <a:pt x="698" y="111"/>
                  </a:lnTo>
                  <a:lnTo>
                    <a:pt x="725" y="101"/>
                  </a:lnTo>
                  <a:lnTo>
                    <a:pt x="753" y="92"/>
                  </a:lnTo>
                  <a:lnTo>
                    <a:pt x="780" y="82"/>
                  </a:lnTo>
                  <a:lnTo>
                    <a:pt x="809" y="75"/>
                  </a:lnTo>
                  <a:lnTo>
                    <a:pt x="836" y="65"/>
                  </a:lnTo>
                  <a:lnTo>
                    <a:pt x="863" y="55"/>
                  </a:lnTo>
                  <a:lnTo>
                    <a:pt x="889" y="44"/>
                  </a:lnTo>
                  <a:lnTo>
                    <a:pt x="914" y="31"/>
                  </a:lnTo>
                  <a:lnTo>
                    <a:pt x="920" y="23"/>
                  </a:lnTo>
                  <a:lnTo>
                    <a:pt x="924" y="11"/>
                  </a:lnTo>
                  <a:lnTo>
                    <a:pt x="924" y="2"/>
                  </a:lnTo>
                  <a:lnTo>
                    <a:pt x="914" y="0"/>
                  </a:lnTo>
                  <a:lnTo>
                    <a:pt x="886" y="4"/>
                  </a:lnTo>
                  <a:lnTo>
                    <a:pt x="859" y="8"/>
                  </a:lnTo>
                  <a:lnTo>
                    <a:pt x="832" y="11"/>
                  </a:lnTo>
                  <a:lnTo>
                    <a:pt x="805" y="17"/>
                  </a:lnTo>
                  <a:lnTo>
                    <a:pt x="778" y="23"/>
                  </a:lnTo>
                  <a:lnTo>
                    <a:pt x="751" y="31"/>
                  </a:lnTo>
                  <a:lnTo>
                    <a:pt x="726" y="40"/>
                  </a:lnTo>
                  <a:lnTo>
                    <a:pt x="700" y="52"/>
                  </a:lnTo>
                  <a:lnTo>
                    <a:pt x="665" y="69"/>
                  </a:lnTo>
                  <a:lnTo>
                    <a:pt x="633" y="88"/>
                  </a:lnTo>
                  <a:lnTo>
                    <a:pt x="600" y="107"/>
                  </a:lnTo>
                  <a:lnTo>
                    <a:pt x="567" y="126"/>
                  </a:lnTo>
                  <a:lnTo>
                    <a:pt x="535" y="146"/>
                  </a:lnTo>
                  <a:lnTo>
                    <a:pt x="502" y="165"/>
                  </a:lnTo>
                  <a:lnTo>
                    <a:pt x="470" y="182"/>
                  </a:lnTo>
                  <a:lnTo>
                    <a:pt x="437" y="201"/>
                  </a:lnTo>
                  <a:lnTo>
                    <a:pt x="410" y="217"/>
                  </a:lnTo>
                  <a:lnTo>
                    <a:pt x="381" y="230"/>
                  </a:lnTo>
                  <a:lnTo>
                    <a:pt x="353" y="245"/>
                  </a:lnTo>
                  <a:lnTo>
                    <a:pt x="322" y="259"/>
                  </a:lnTo>
                  <a:lnTo>
                    <a:pt x="293" y="274"/>
                  </a:lnTo>
                  <a:lnTo>
                    <a:pt x="264" y="289"/>
                  </a:lnTo>
                  <a:lnTo>
                    <a:pt x="236" y="305"/>
                  </a:lnTo>
                  <a:lnTo>
                    <a:pt x="205" y="320"/>
                  </a:lnTo>
                  <a:lnTo>
                    <a:pt x="176" y="337"/>
                  </a:lnTo>
                  <a:lnTo>
                    <a:pt x="149" y="355"/>
                  </a:lnTo>
                  <a:lnTo>
                    <a:pt x="123" y="372"/>
                  </a:lnTo>
                  <a:lnTo>
                    <a:pt x="96" y="391"/>
                  </a:lnTo>
                  <a:lnTo>
                    <a:pt x="71" y="410"/>
                  </a:lnTo>
                  <a:lnTo>
                    <a:pt x="46" y="431"/>
                  </a:lnTo>
                  <a:lnTo>
                    <a:pt x="23" y="454"/>
                  </a:lnTo>
                  <a:lnTo>
                    <a:pt x="2" y="477"/>
                  </a:lnTo>
                  <a:lnTo>
                    <a:pt x="0" y="477"/>
                  </a:lnTo>
                  <a:lnTo>
                    <a:pt x="0" y="477"/>
                  </a:lnTo>
                  <a:lnTo>
                    <a:pt x="0" y="477"/>
                  </a:lnTo>
                  <a:lnTo>
                    <a:pt x="2" y="477"/>
                  </a:lnTo>
                  <a:lnTo>
                    <a:pt x="2" y="477"/>
                  </a:lnTo>
                  <a:close/>
                </a:path>
              </a:pathLst>
            </a:custGeom>
            <a:solidFill>
              <a:srgbClr val="000000"/>
            </a:solidFill>
            <a:ln w="9525">
              <a:noFill/>
              <a:round/>
              <a:headEnd/>
              <a:tailEnd/>
            </a:ln>
          </p:spPr>
          <p:txBody>
            <a:bodyPr/>
            <a:lstStyle/>
            <a:p>
              <a:endParaRPr lang="en-US"/>
            </a:p>
          </p:txBody>
        </p:sp>
        <p:sp>
          <p:nvSpPr>
            <p:cNvPr id="63515" name="Freeform 27"/>
            <p:cNvSpPr>
              <a:spLocks/>
            </p:cNvSpPr>
            <p:nvPr/>
          </p:nvSpPr>
          <p:spPr bwMode="auto">
            <a:xfrm>
              <a:off x="695" y="2003"/>
              <a:ext cx="439" cy="142"/>
            </a:xfrm>
            <a:custGeom>
              <a:avLst/>
              <a:gdLst/>
              <a:ahLst/>
              <a:cxnLst>
                <a:cxn ang="0">
                  <a:pos x="424" y="171"/>
                </a:cxn>
                <a:cxn ang="0">
                  <a:pos x="450" y="165"/>
                </a:cxn>
                <a:cxn ang="0">
                  <a:pos x="479" y="157"/>
                </a:cxn>
                <a:cxn ang="0">
                  <a:pos x="506" y="150"/>
                </a:cxn>
                <a:cxn ang="0">
                  <a:pos x="533" y="142"/>
                </a:cxn>
                <a:cxn ang="0">
                  <a:pos x="562" y="134"/>
                </a:cxn>
                <a:cxn ang="0">
                  <a:pos x="588" y="125"/>
                </a:cxn>
                <a:cxn ang="0">
                  <a:pos x="615" y="115"/>
                </a:cxn>
                <a:cxn ang="0">
                  <a:pos x="644" y="107"/>
                </a:cxn>
                <a:cxn ang="0">
                  <a:pos x="671" y="98"/>
                </a:cxn>
                <a:cxn ang="0">
                  <a:pos x="698" y="88"/>
                </a:cxn>
                <a:cxn ang="0">
                  <a:pos x="726" y="79"/>
                </a:cxn>
                <a:cxn ang="0">
                  <a:pos x="753" y="69"/>
                </a:cxn>
                <a:cxn ang="0">
                  <a:pos x="780" y="61"/>
                </a:cxn>
                <a:cxn ang="0">
                  <a:pos x="807" y="52"/>
                </a:cxn>
                <a:cxn ang="0">
                  <a:pos x="834" y="42"/>
                </a:cxn>
                <a:cxn ang="0">
                  <a:pos x="861" y="35"/>
                </a:cxn>
                <a:cxn ang="0">
                  <a:pos x="868" y="27"/>
                </a:cxn>
                <a:cxn ang="0">
                  <a:pos x="876" y="15"/>
                </a:cxn>
                <a:cxn ang="0">
                  <a:pos x="878" y="6"/>
                </a:cxn>
                <a:cxn ang="0">
                  <a:pos x="870" y="0"/>
                </a:cxn>
                <a:cxn ang="0">
                  <a:pos x="838" y="4"/>
                </a:cxn>
                <a:cxn ang="0">
                  <a:pos x="792" y="14"/>
                </a:cxn>
                <a:cxn ang="0">
                  <a:pos x="738" y="27"/>
                </a:cxn>
                <a:cxn ang="0">
                  <a:pos x="675" y="46"/>
                </a:cxn>
                <a:cxn ang="0">
                  <a:pos x="606" y="67"/>
                </a:cxn>
                <a:cxn ang="0">
                  <a:pos x="533" y="92"/>
                </a:cxn>
                <a:cxn ang="0">
                  <a:pos x="458" y="117"/>
                </a:cxn>
                <a:cxn ang="0">
                  <a:pos x="381" y="144"/>
                </a:cxn>
                <a:cxn ang="0">
                  <a:pos x="309" y="169"/>
                </a:cxn>
                <a:cxn ang="0">
                  <a:pos x="238" y="196"/>
                </a:cxn>
                <a:cxn ang="0">
                  <a:pos x="172" y="219"/>
                </a:cxn>
                <a:cxn ang="0">
                  <a:pos x="117" y="240"/>
                </a:cxn>
                <a:cxn ang="0">
                  <a:pos x="69" y="259"/>
                </a:cxn>
                <a:cxn ang="0">
                  <a:pos x="31" y="272"/>
                </a:cxn>
                <a:cxn ang="0">
                  <a:pos x="8" y="280"/>
                </a:cxn>
                <a:cxn ang="0">
                  <a:pos x="0" y="284"/>
                </a:cxn>
                <a:cxn ang="0">
                  <a:pos x="4" y="284"/>
                </a:cxn>
                <a:cxn ang="0">
                  <a:pos x="11" y="280"/>
                </a:cxn>
                <a:cxn ang="0">
                  <a:pos x="27" y="276"/>
                </a:cxn>
                <a:cxn ang="0">
                  <a:pos x="46" y="270"/>
                </a:cxn>
                <a:cxn ang="0">
                  <a:pos x="69" y="265"/>
                </a:cxn>
                <a:cxn ang="0">
                  <a:pos x="96" y="257"/>
                </a:cxn>
                <a:cxn ang="0">
                  <a:pos x="126" y="247"/>
                </a:cxn>
                <a:cxn ang="0">
                  <a:pos x="159" y="238"/>
                </a:cxn>
                <a:cxn ang="0">
                  <a:pos x="192" y="230"/>
                </a:cxn>
                <a:cxn ang="0">
                  <a:pos x="228" y="221"/>
                </a:cxn>
                <a:cxn ang="0">
                  <a:pos x="262" y="211"/>
                </a:cxn>
                <a:cxn ang="0">
                  <a:pos x="297" y="201"/>
                </a:cxn>
                <a:cxn ang="0">
                  <a:pos x="332" y="192"/>
                </a:cxn>
                <a:cxn ang="0">
                  <a:pos x="364" y="184"/>
                </a:cxn>
                <a:cxn ang="0">
                  <a:pos x="395" y="176"/>
                </a:cxn>
                <a:cxn ang="0">
                  <a:pos x="424" y="171"/>
                </a:cxn>
              </a:cxnLst>
              <a:rect l="0" t="0" r="r" b="b"/>
              <a:pathLst>
                <a:path w="878" h="284">
                  <a:moveTo>
                    <a:pt x="424" y="171"/>
                  </a:moveTo>
                  <a:lnTo>
                    <a:pt x="450" y="165"/>
                  </a:lnTo>
                  <a:lnTo>
                    <a:pt x="479" y="157"/>
                  </a:lnTo>
                  <a:lnTo>
                    <a:pt x="506" y="150"/>
                  </a:lnTo>
                  <a:lnTo>
                    <a:pt x="533" y="142"/>
                  </a:lnTo>
                  <a:lnTo>
                    <a:pt x="562" y="134"/>
                  </a:lnTo>
                  <a:lnTo>
                    <a:pt x="588" y="125"/>
                  </a:lnTo>
                  <a:lnTo>
                    <a:pt x="615" y="115"/>
                  </a:lnTo>
                  <a:lnTo>
                    <a:pt x="644" y="107"/>
                  </a:lnTo>
                  <a:lnTo>
                    <a:pt x="671" y="98"/>
                  </a:lnTo>
                  <a:lnTo>
                    <a:pt x="698" y="88"/>
                  </a:lnTo>
                  <a:lnTo>
                    <a:pt x="726" y="79"/>
                  </a:lnTo>
                  <a:lnTo>
                    <a:pt x="753" y="69"/>
                  </a:lnTo>
                  <a:lnTo>
                    <a:pt x="780" y="61"/>
                  </a:lnTo>
                  <a:lnTo>
                    <a:pt x="807" y="52"/>
                  </a:lnTo>
                  <a:lnTo>
                    <a:pt x="834" y="42"/>
                  </a:lnTo>
                  <a:lnTo>
                    <a:pt x="861" y="35"/>
                  </a:lnTo>
                  <a:lnTo>
                    <a:pt x="868" y="27"/>
                  </a:lnTo>
                  <a:lnTo>
                    <a:pt x="876" y="15"/>
                  </a:lnTo>
                  <a:lnTo>
                    <a:pt x="878" y="6"/>
                  </a:lnTo>
                  <a:lnTo>
                    <a:pt x="870" y="0"/>
                  </a:lnTo>
                  <a:lnTo>
                    <a:pt x="838" y="4"/>
                  </a:lnTo>
                  <a:lnTo>
                    <a:pt x="792" y="14"/>
                  </a:lnTo>
                  <a:lnTo>
                    <a:pt x="738" y="27"/>
                  </a:lnTo>
                  <a:lnTo>
                    <a:pt x="675" y="46"/>
                  </a:lnTo>
                  <a:lnTo>
                    <a:pt x="606" y="67"/>
                  </a:lnTo>
                  <a:lnTo>
                    <a:pt x="533" y="92"/>
                  </a:lnTo>
                  <a:lnTo>
                    <a:pt x="458" y="117"/>
                  </a:lnTo>
                  <a:lnTo>
                    <a:pt x="381" y="144"/>
                  </a:lnTo>
                  <a:lnTo>
                    <a:pt x="309" y="169"/>
                  </a:lnTo>
                  <a:lnTo>
                    <a:pt x="238" y="196"/>
                  </a:lnTo>
                  <a:lnTo>
                    <a:pt x="172" y="219"/>
                  </a:lnTo>
                  <a:lnTo>
                    <a:pt x="117" y="240"/>
                  </a:lnTo>
                  <a:lnTo>
                    <a:pt x="69" y="259"/>
                  </a:lnTo>
                  <a:lnTo>
                    <a:pt x="31" y="272"/>
                  </a:lnTo>
                  <a:lnTo>
                    <a:pt x="8" y="280"/>
                  </a:lnTo>
                  <a:lnTo>
                    <a:pt x="0" y="284"/>
                  </a:lnTo>
                  <a:lnTo>
                    <a:pt x="4" y="284"/>
                  </a:lnTo>
                  <a:lnTo>
                    <a:pt x="11" y="280"/>
                  </a:lnTo>
                  <a:lnTo>
                    <a:pt x="27" y="276"/>
                  </a:lnTo>
                  <a:lnTo>
                    <a:pt x="46" y="270"/>
                  </a:lnTo>
                  <a:lnTo>
                    <a:pt x="69" y="265"/>
                  </a:lnTo>
                  <a:lnTo>
                    <a:pt x="96" y="257"/>
                  </a:lnTo>
                  <a:lnTo>
                    <a:pt x="126" y="247"/>
                  </a:lnTo>
                  <a:lnTo>
                    <a:pt x="159" y="238"/>
                  </a:lnTo>
                  <a:lnTo>
                    <a:pt x="192" y="230"/>
                  </a:lnTo>
                  <a:lnTo>
                    <a:pt x="228" y="221"/>
                  </a:lnTo>
                  <a:lnTo>
                    <a:pt x="262" y="211"/>
                  </a:lnTo>
                  <a:lnTo>
                    <a:pt x="297" y="201"/>
                  </a:lnTo>
                  <a:lnTo>
                    <a:pt x="332" y="192"/>
                  </a:lnTo>
                  <a:lnTo>
                    <a:pt x="364" y="184"/>
                  </a:lnTo>
                  <a:lnTo>
                    <a:pt x="395" y="176"/>
                  </a:lnTo>
                  <a:lnTo>
                    <a:pt x="424" y="171"/>
                  </a:lnTo>
                  <a:close/>
                </a:path>
              </a:pathLst>
            </a:custGeom>
            <a:solidFill>
              <a:srgbClr val="000000"/>
            </a:solidFill>
            <a:ln w="9525">
              <a:noFill/>
              <a:round/>
              <a:headEnd/>
              <a:tailEnd/>
            </a:ln>
          </p:spPr>
          <p:txBody>
            <a:bodyPr/>
            <a:lstStyle/>
            <a:p>
              <a:endParaRPr lang="en-US"/>
            </a:p>
          </p:txBody>
        </p:sp>
        <p:sp>
          <p:nvSpPr>
            <p:cNvPr id="63516" name="Freeform 28"/>
            <p:cNvSpPr>
              <a:spLocks/>
            </p:cNvSpPr>
            <p:nvPr/>
          </p:nvSpPr>
          <p:spPr bwMode="auto">
            <a:xfrm>
              <a:off x="1104" y="1993"/>
              <a:ext cx="563" cy="207"/>
            </a:xfrm>
            <a:custGeom>
              <a:avLst/>
              <a:gdLst/>
              <a:ahLst/>
              <a:cxnLst>
                <a:cxn ang="0">
                  <a:pos x="1091" y="401"/>
                </a:cxn>
                <a:cxn ang="0">
                  <a:pos x="1016" y="381"/>
                </a:cxn>
                <a:cxn ang="0">
                  <a:pos x="941" y="360"/>
                </a:cxn>
                <a:cxn ang="0">
                  <a:pos x="866" y="335"/>
                </a:cxn>
                <a:cxn ang="0">
                  <a:pos x="791" y="311"/>
                </a:cxn>
                <a:cxn ang="0">
                  <a:pos x="719" y="286"/>
                </a:cxn>
                <a:cxn ang="0">
                  <a:pos x="644" y="259"/>
                </a:cxn>
                <a:cxn ang="0">
                  <a:pos x="573" y="234"/>
                </a:cxn>
                <a:cxn ang="0">
                  <a:pos x="504" y="209"/>
                </a:cxn>
                <a:cxn ang="0">
                  <a:pos x="437" y="184"/>
                </a:cxn>
                <a:cxn ang="0">
                  <a:pos x="372" y="159"/>
                </a:cxn>
                <a:cxn ang="0">
                  <a:pos x="304" y="132"/>
                </a:cxn>
                <a:cxn ang="0">
                  <a:pos x="239" y="105"/>
                </a:cxn>
                <a:cxn ang="0">
                  <a:pos x="174" y="77"/>
                </a:cxn>
                <a:cxn ang="0">
                  <a:pos x="111" y="46"/>
                </a:cxn>
                <a:cxn ang="0">
                  <a:pos x="48" y="15"/>
                </a:cxn>
                <a:cxn ang="0">
                  <a:pos x="9" y="0"/>
                </a:cxn>
                <a:cxn ang="0">
                  <a:pos x="0" y="17"/>
                </a:cxn>
                <a:cxn ang="0">
                  <a:pos x="30" y="46"/>
                </a:cxn>
                <a:cxn ang="0">
                  <a:pos x="90" y="79"/>
                </a:cxn>
                <a:cxn ang="0">
                  <a:pos x="153" y="103"/>
                </a:cxn>
                <a:cxn ang="0">
                  <a:pos x="218" y="125"/>
                </a:cxn>
                <a:cxn ang="0">
                  <a:pos x="270" y="144"/>
                </a:cxn>
                <a:cxn ang="0">
                  <a:pos x="310" y="157"/>
                </a:cxn>
                <a:cxn ang="0">
                  <a:pos x="350" y="172"/>
                </a:cxn>
                <a:cxn ang="0">
                  <a:pos x="391" y="188"/>
                </a:cxn>
                <a:cxn ang="0">
                  <a:pos x="429" y="201"/>
                </a:cxn>
                <a:cxn ang="0">
                  <a:pos x="469" y="217"/>
                </a:cxn>
                <a:cxn ang="0">
                  <a:pos x="510" y="232"/>
                </a:cxn>
                <a:cxn ang="0">
                  <a:pos x="550" y="245"/>
                </a:cxn>
                <a:cxn ang="0">
                  <a:pos x="605" y="265"/>
                </a:cxn>
                <a:cxn ang="0">
                  <a:pos x="673" y="286"/>
                </a:cxn>
                <a:cxn ang="0">
                  <a:pos x="742" y="309"/>
                </a:cxn>
                <a:cxn ang="0">
                  <a:pos x="813" y="330"/>
                </a:cxn>
                <a:cxn ang="0">
                  <a:pos x="882" y="351"/>
                </a:cxn>
                <a:cxn ang="0">
                  <a:pos x="952" y="370"/>
                </a:cxn>
                <a:cxn ang="0">
                  <a:pos x="1021" y="389"/>
                </a:cxn>
                <a:cxn ang="0">
                  <a:pos x="1092" y="404"/>
                </a:cxn>
                <a:cxn ang="0">
                  <a:pos x="1127" y="412"/>
                </a:cxn>
                <a:cxn ang="0">
                  <a:pos x="1127" y="410"/>
                </a:cxn>
                <a:cxn ang="0">
                  <a:pos x="1127" y="410"/>
                </a:cxn>
              </a:cxnLst>
              <a:rect l="0" t="0" r="r" b="b"/>
              <a:pathLst>
                <a:path w="1127" h="412">
                  <a:moveTo>
                    <a:pt x="1127" y="410"/>
                  </a:moveTo>
                  <a:lnTo>
                    <a:pt x="1091" y="401"/>
                  </a:lnTo>
                  <a:lnTo>
                    <a:pt x="1054" y="391"/>
                  </a:lnTo>
                  <a:lnTo>
                    <a:pt x="1016" y="381"/>
                  </a:lnTo>
                  <a:lnTo>
                    <a:pt x="979" y="370"/>
                  </a:lnTo>
                  <a:lnTo>
                    <a:pt x="941" y="360"/>
                  </a:lnTo>
                  <a:lnTo>
                    <a:pt x="905" y="349"/>
                  </a:lnTo>
                  <a:lnTo>
                    <a:pt x="866" y="335"/>
                  </a:lnTo>
                  <a:lnTo>
                    <a:pt x="830" y="324"/>
                  </a:lnTo>
                  <a:lnTo>
                    <a:pt x="791" y="311"/>
                  </a:lnTo>
                  <a:lnTo>
                    <a:pt x="755" y="299"/>
                  </a:lnTo>
                  <a:lnTo>
                    <a:pt x="719" y="286"/>
                  </a:lnTo>
                  <a:lnTo>
                    <a:pt x="682" y="272"/>
                  </a:lnTo>
                  <a:lnTo>
                    <a:pt x="644" y="259"/>
                  </a:lnTo>
                  <a:lnTo>
                    <a:pt x="607" y="247"/>
                  </a:lnTo>
                  <a:lnTo>
                    <a:pt x="573" y="234"/>
                  </a:lnTo>
                  <a:lnTo>
                    <a:pt x="536" y="220"/>
                  </a:lnTo>
                  <a:lnTo>
                    <a:pt x="504" y="209"/>
                  </a:lnTo>
                  <a:lnTo>
                    <a:pt x="469" y="195"/>
                  </a:lnTo>
                  <a:lnTo>
                    <a:pt x="437" y="184"/>
                  </a:lnTo>
                  <a:lnTo>
                    <a:pt x="404" y="171"/>
                  </a:lnTo>
                  <a:lnTo>
                    <a:pt x="372" y="159"/>
                  </a:lnTo>
                  <a:lnTo>
                    <a:pt x="339" y="146"/>
                  </a:lnTo>
                  <a:lnTo>
                    <a:pt x="304" y="132"/>
                  </a:lnTo>
                  <a:lnTo>
                    <a:pt x="272" y="119"/>
                  </a:lnTo>
                  <a:lnTo>
                    <a:pt x="239" y="105"/>
                  </a:lnTo>
                  <a:lnTo>
                    <a:pt x="207" y="90"/>
                  </a:lnTo>
                  <a:lnTo>
                    <a:pt x="174" y="77"/>
                  </a:lnTo>
                  <a:lnTo>
                    <a:pt x="143" y="61"/>
                  </a:lnTo>
                  <a:lnTo>
                    <a:pt x="111" y="46"/>
                  </a:lnTo>
                  <a:lnTo>
                    <a:pt x="80" y="33"/>
                  </a:lnTo>
                  <a:lnTo>
                    <a:pt x="48" y="15"/>
                  </a:lnTo>
                  <a:lnTo>
                    <a:pt x="17" y="0"/>
                  </a:lnTo>
                  <a:lnTo>
                    <a:pt x="9" y="0"/>
                  </a:lnTo>
                  <a:lnTo>
                    <a:pt x="3" y="8"/>
                  </a:lnTo>
                  <a:lnTo>
                    <a:pt x="0" y="17"/>
                  </a:lnTo>
                  <a:lnTo>
                    <a:pt x="3" y="25"/>
                  </a:lnTo>
                  <a:lnTo>
                    <a:pt x="30" y="46"/>
                  </a:lnTo>
                  <a:lnTo>
                    <a:pt x="59" y="63"/>
                  </a:lnTo>
                  <a:lnTo>
                    <a:pt x="90" y="79"/>
                  </a:lnTo>
                  <a:lnTo>
                    <a:pt x="120" y="92"/>
                  </a:lnTo>
                  <a:lnTo>
                    <a:pt x="153" y="103"/>
                  </a:lnTo>
                  <a:lnTo>
                    <a:pt x="186" y="115"/>
                  </a:lnTo>
                  <a:lnTo>
                    <a:pt x="218" y="125"/>
                  </a:lnTo>
                  <a:lnTo>
                    <a:pt x="251" y="136"/>
                  </a:lnTo>
                  <a:lnTo>
                    <a:pt x="270" y="144"/>
                  </a:lnTo>
                  <a:lnTo>
                    <a:pt x="291" y="149"/>
                  </a:lnTo>
                  <a:lnTo>
                    <a:pt x="310" y="157"/>
                  </a:lnTo>
                  <a:lnTo>
                    <a:pt x="331" y="165"/>
                  </a:lnTo>
                  <a:lnTo>
                    <a:pt x="350" y="172"/>
                  </a:lnTo>
                  <a:lnTo>
                    <a:pt x="370" y="180"/>
                  </a:lnTo>
                  <a:lnTo>
                    <a:pt x="391" y="188"/>
                  </a:lnTo>
                  <a:lnTo>
                    <a:pt x="410" y="194"/>
                  </a:lnTo>
                  <a:lnTo>
                    <a:pt x="429" y="201"/>
                  </a:lnTo>
                  <a:lnTo>
                    <a:pt x="450" y="209"/>
                  </a:lnTo>
                  <a:lnTo>
                    <a:pt x="469" y="217"/>
                  </a:lnTo>
                  <a:lnTo>
                    <a:pt x="490" y="224"/>
                  </a:lnTo>
                  <a:lnTo>
                    <a:pt x="510" y="232"/>
                  </a:lnTo>
                  <a:lnTo>
                    <a:pt x="531" y="240"/>
                  </a:lnTo>
                  <a:lnTo>
                    <a:pt x="550" y="245"/>
                  </a:lnTo>
                  <a:lnTo>
                    <a:pt x="571" y="253"/>
                  </a:lnTo>
                  <a:lnTo>
                    <a:pt x="605" y="265"/>
                  </a:lnTo>
                  <a:lnTo>
                    <a:pt x="638" y="276"/>
                  </a:lnTo>
                  <a:lnTo>
                    <a:pt x="673" y="286"/>
                  </a:lnTo>
                  <a:lnTo>
                    <a:pt x="707" y="297"/>
                  </a:lnTo>
                  <a:lnTo>
                    <a:pt x="742" y="309"/>
                  </a:lnTo>
                  <a:lnTo>
                    <a:pt x="776" y="320"/>
                  </a:lnTo>
                  <a:lnTo>
                    <a:pt x="813" y="330"/>
                  </a:lnTo>
                  <a:lnTo>
                    <a:pt x="847" y="341"/>
                  </a:lnTo>
                  <a:lnTo>
                    <a:pt x="882" y="351"/>
                  </a:lnTo>
                  <a:lnTo>
                    <a:pt x="916" y="360"/>
                  </a:lnTo>
                  <a:lnTo>
                    <a:pt x="952" y="370"/>
                  </a:lnTo>
                  <a:lnTo>
                    <a:pt x="987" y="380"/>
                  </a:lnTo>
                  <a:lnTo>
                    <a:pt x="1021" y="389"/>
                  </a:lnTo>
                  <a:lnTo>
                    <a:pt x="1058" y="397"/>
                  </a:lnTo>
                  <a:lnTo>
                    <a:pt x="1092" y="404"/>
                  </a:lnTo>
                  <a:lnTo>
                    <a:pt x="1127" y="412"/>
                  </a:lnTo>
                  <a:lnTo>
                    <a:pt x="1127" y="412"/>
                  </a:lnTo>
                  <a:lnTo>
                    <a:pt x="1127" y="410"/>
                  </a:lnTo>
                  <a:lnTo>
                    <a:pt x="1127" y="410"/>
                  </a:lnTo>
                  <a:lnTo>
                    <a:pt x="1127" y="410"/>
                  </a:lnTo>
                  <a:lnTo>
                    <a:pt x="1127" y="410"/>
                  </a:lnTo>
                  <a:close/>
                </a:path>
              </a:pathLst>
            </a:custGeom>
            <a:solidFill>
              <a:srgbClr val="000000"/>
            </a:solidFill>
            <a:ln w="9525">
              <a:noFill/>
              <a:round/>
              <a:headEnd/>
              <a:tailEnd/>
            </a:ln>
          </p:spPr>
          <p:txBody>
            <a:bodyPr/>
            <a:lstStyle/>
            <a:p>
              <a:endParaRPr lang="en-US"/>
            </a:p>
          </p:txBody>
        </p:sp>
        <p:sp>
          <p:nvSpPr>
            <p:cNvPr id="63517" name="Freeform 29"/>
            <p:cNvSpPr>
              <a:spLocks/>
            </p:cNvSpPr>
            <p:nvPr/>
          </p:nvSpPr>
          <p:spPr bwMode="auto">
            <a:xfrm>
              <a:off x="321" y="1130"/>
              <a:ext cx="71" cy="94"/>
            </a:xfrm>
            <a:custGeom>
              <a:avLst/>
              <a:gdLst/>
              <a:ahLst/>
              <a:cxnLst>
                <a:cxn ang="0">
                  <a:pos x="10" y="74"/>
                </a:cxn>
                <a:cxn ang="0">
                  <a:pos x="6" y="59"/>
                </a:cxn>
                <a:cxn ang="0">
                  <a:pos x="6" y="40"/>
                </a:cxn>
                <a:cxn ang="0">
                  <a:pos x="12" y="25"/>
                </a:cxn>
                <a:cxn ang="0">
                  <a:pos x="31" y="21"/>
                </a:cxn>
                <a:cxn ang="0">
                  <a:pos x="37" y="23"/>
                </a:cxn>
                <a:cxn ang="0">
                  <a:pos x="42" y="25"/>
                </a:cxn>
                <a:cxn ang="0">
                  <a:pos x="46" y="30"/>
                </a:cxn>
                <a:cxn ang="0">
                  <a:pos x="50" y="34"/>
                </a:cxn>
                <a:cxn ang="0">
                  <a:pos x="60" y="44"/>
                </a:cxn>
                <a:cxn ang="0">
                  <a:pos x="67" y="55"/>
                </a:cxn>
                <a:cxn ang="0">
                  <a:pos x="73" y="67"/>
                </a:cxn>
                <a:cxn ang="0">
                  <a:pos x="79" y="78"/>
                </a:cxn>
                <a:cxn ang="0">
                  <a:pos x="86" y="103"/>
                </a:cxn>
                <a:cxn ang="0">
                  <a:pos x="90" y="128"/>
                </a:cxn>
                <a:cxn ang="0">
                  <a:pos x="90" y="153"/>
                </a:cxn>
                <a:cxn ang="0">
                  <a:pos x="90" y="180"/>
                </a:cxn>
                <a:cxn ang="0">
                  <a:pos x="92" y="187"/>
                </a:cxn>
                <a:cxn ang="0">
                  <a:pos x="100" y="187"/>
                </a:cxn>
                <a:cxn ang="0">
                  <a:pos x="109" y="184"/>
                </a:cxn>
                <a:cxn ang="0">
                  <a:pos x="115" y="180"/>
                </a:cxn>
                <a:cxn ang="0">
                  <a:pos x="131" y="157"/>
                </a:cxn>
                <a:cxn ang="0">
                  <a:pos x="142" y="132"/>
                </a:cxn>
                <a:cxn ang="0">
                  <a:pos x="144" y="107"/>
                </a:cxn>
                <a:cxn ang="0">
                  <a:pos x="136" y="80"/>
                </a:cxn>
                <a:cxn ang="0">
                  <a:pos x="131" y="69"/>
                </a:cxn>
                <a:cxn ang="0">
                  <a:pos x="125" y="59"/>
                </a:cxn>
                <a:cxn ang="0">
                  <a:pos x="117" y="48"/>
                </a:cxn>
                <a:cxn ang="0">
                  <a:pos x="111" y="38"/>
                </a:cxn>
                <a:cxn ang="0">
                  <a:pos x="104" y="30"/>
                </a:cxn>
                <a:cxn ang="0">
                  <a:pos x="96" y="21"/>
                </a:cxn>
                <a:cxn ang="0">
                  <a:pos x="88" y="13"/>
                </a:cxn>
                <a:cxn ang="0">
                  <a:pos x="77" y="5"/>
                </a:cxn>
                <a:cxn ang="0">
                  <a:pos x="69" y="2"/>
                </a:cxn>
                <a:cxn ang="0">
                  <a:pos x="62" y="0"/>
                </a:cxn>
                <a:cxn ang="0">
                  <a:pos x="52" y="0"/>
                </a:cxn>
                <a:cxn ang="0">
                  <a:pos x="44" y="0"/>
                </a:cxn>
                <a:cxn ang="0">
                  <a:pos x="35" y="2"/>
                </a:cxn>
                <a:cxn ang="0">
                  <a:pos x="27" y="5"/>
                </a:cxn>
                <a:cxn ang="0">
                  <a:pos x="19" y="9"/>
                </a:cxn>
                <a:cxn ang="0">
                  <a:pos x="14" y="15"/>
                </a:cxn>
                <a:cxn ang="0">
                  <a:pos x="4" y="28"/>
                </a:cxn>
                <a:cxn ang="0">
                  <a:pos x="0" y="44"/>
                </a:cxn>
                <a:cxn ang="0">
                  <a:pos x="2" y="59"/>
                </a:cxn>
                <a:cxn ang="0">
                  <a:pos x="8" y="74"/>
                </a:cxn>
                <a:cxn ang="0">
                  <a:pos x="8" y="74"/>
                </a:cxn>
                <a:cxn ang="0">
                  <a:pos x="10" y="74"/>
                </a:cxn>
                <a:cxn ang="0">
                  <a:pos x="10" y="74"/>
                </a:cxn>
                <a:cxn ang="0">
                  <a:pos x="10" y="74"/>
                </a:cxn>
                <a:cxn ang="0">
                  <a:pos x="10" y="74"/>
                </a:cxn>
              </a:cxnLst>
              <a:rect l="0" t="0" r="r" b="b"/>
              <a:pathLst>
                <a:path w="144" h="187">
                  <a:moveTo>
                    <a:pt x="10" y="74"/>
                  </a:moveTo>
                  <a:lnTo>
                    <a:pt x="6" y="59"/>
                  </a:lnTo>
                  <a:lnTo>
                    <a:pt x="6" y="40"/>
                  </a:lnTo>
                  <a:lnTo>
                    <a:pt x="12" y="25"/>
                  </a:lnTo>
                  <a:lnTo>
                    <a:pt x="31" y="21"/>
                  </a:lnTo>
                  <a:lnTo>
                    <a:pt x="37" y="23"/>
                  </a:lnTo>
                  <a:lnTo>
                    <a:pt x="42" y="25"/>
                  </a:lnTo>
                  <a:lnTo>
                    <a:pt x="46" y="30"/>
                  </a:lnTo>
                  <a:lnTo>
                    <a:pt x="50" y="34"/>
                  </a:lnTo>
                  <a:lnTo>
                    <a:pt x="60" y="44"/>
                  </a:lnTo>
                  <a:lnTo>
                    <a:pt x="67" y="55"/>
                  </a:lnTo>
                  <a:lnTo>
                    <a:pt x="73" y="67"/>
                  </a:lnTo>
                  <a:lnTo>
                    <a:pt x="79" y="78"/>
                  </a:lnTo>
                  <a:lnTo>
                    <a:pt x="86" y="103"/>
                  </a:lnTo>
                  <a:lnTo>
                    <a:pt x="90" y="128"/>
                  </a:lnTo>
                  <a:lnTo>
                    <a:pt x="90" y="153"/>
                  </a:lnTo>
                  <a:lnTo>
                    <a:pt x="90" y="180"/>
                  </a:lnTo>
                  <a:lnTo>
                    <a:pt x="92" y="187"/>
                  </a:lnTo>
                  <a:lnTo>
                    <a:pt x="100" y="187"/>
                  </a:lnTo>
                  <a:lnTo>
                    <a:pt x="109" y="184"/>
                  </a:lnTo>
                  <a:lnTo>
                    <a:pt x="115" y="180"/>
                  </a:lnTo>
                  <a:lnTo>
                    <a:pt x="131" y="157"/>
                  </a:lnTo>
                  <a:lnTo>
                    <a:pt x="142" y="132"/>
                  </a:lnTo>
                  <a:lnTo>
                    <a:pt x="144" y="107"/>
                  </a:lnTo>
                  <a:lnTo>
                    <a:pt x="136" y="80"/>
                  </a:lnTo>
                  <a:lnTo>
                    <a:pt x="131" y="69"/>
                  </a:lnTo>
                  <a:lnTo>
                    <a:pt x="125" y="59"/>
                  </a:lnTo>
                  <a:lnTo>
                    <a:pt x="117" y="48"/>
                  </a:lnTo>
                  <a:lnTo>
                    <a:pt x="111" y="38"/>
                  </a:lnTo>
                  <a:lnTo>
                    <a:pt x="104" y="30"/>
                  </a:lnTo>
                  <a:lnTo>
                    <a:pt x="96" y="21"/>
                  </a:lnTo>
                  <a:lnTo>
                    <a:pt x="88" y="13"/>
                  </a:lnTo>
                  <a:lnTo>
                    <a:pt x="77" y="5"/>
                  </a:lnTo>
                  <a:lnTo>
                    <a:pt x="69" y="2"/>
                  </a:lnTo>
                  <a:lnTo>
                    <a:pt x="62" y="0"/>
                  </a:lnTo>
                  <a:lnTo>
                    <a:pt x="52" y="0"/>
                  </a:lnTo>
                  <a:lnTo>
                    <a:pt x="44" y="0"/>
                  </a:lnTo>
                  <a:lnTo>
                    <a:pt x="35" y="2"/>
                  </a:lnTo>
                  <a:lnTo>
                    <a:pt x="27" y="5"/>
                  </a:lnTo>
                  <a:lnTo>
                    <a:pt x="19" y="9"/>
                  </a:lnTo>
                  <a:lnTo>
                    <a:pt x="14" y="15"/>
                  </a:lnTo>
                  <a:lnTo>
                    <a:pt x="4" y="28"/>
                  </a:lnTo>
                  <a:lnTo>
                    <a:pt x="0" y="44"/>
                  </a:lnTo>
                  <a:lnTo>
                    <a:pt x="2" y="59"/>
                  </a:lnTo>
                  <a:lnTo>
                    <a:pt x="8" y="74"/>
                  </a:lnTo>
                  <a:lnTo>
                    <a:pt x="8" y="74"/>
                  </a:lnTo>
                  <a:lnTo>
                    <a:pt x="10" y="74"/>
                  </a:lnTo>
                  <a:lnTo>
                    <a:pt x="10" y="74"/>
                  </a:lnTo>
                  <a:lnTo>
                    <a:pt x="10" y="74"/>
                  </a:lnTo>
                  <a:lnTo>
                    <a:pt x="10" y="74"/>
                  </a:lnTo>
                  <a:close/>
                </a:path>
              </a:pathLst>
            </a:custGeom>
            <a:solidFill>
              <a:srgbClr val="000000"/>
            </a:solidFill>
            <a:ln w="9525">
              <a:noFill/>
              <a:round/>
              <a:headEnd/>
              <a:tailEnd/>
            </a:ln>
          </p:spPr>
          <p:txBody>
            <a:bodyPr/>
            <a:lstStyle/>
            <a:p>
              <a:endParaRPr lang="en-US"/>
            </a:p>
          </p:txBody>
        </p:sp>
        <p:sp>
          <p:nvSpPr>
            <p:cNvPr id="63518" name="Freeform 30"/>
            <p:cNvSpPr>
              <a:spLocks/>
            </p:cNvSpPr>
            <p:nvPr/>
          </p:nvSpPr>
          <p:spPr bwMode="auto">
            <a:xfrm>
              <a:off x="288" y="1144"/>
              <a:ext cx="617" cy="103"/>
            </a:xfrm>
            <a:custGeom>
              <a:avLst/>
              <a:gdLst/>
              <a:ahLst/>
              <a:cxnLst>
                <a:cxn ang="0">
                  <a:pos x="38" y="196"/>
                </a:cxn>
                <a:cxn ang="0">
                  <a:pos x="115" y="177"/>
                </a:cxn>
                <a:cxn ang="0">
                  <a:pos x="192" y="159"/>
                </a:cxn>
                <a:cxn ang="0">
                  <a:pos x="268" y="142"/>
                </a:cxn>
                <a:cxn ang="0">
                  <a:pos x="345" y="127"/>
                </a:cxn>
                <a:cxn ang="0">
                  <a:pos x="424" y="113"/>
                </a:cxn>
                <a:cxn ang="0">
                  <a:pos x="500" y="100"/>
                </a:cxn>
                <a:cxn ang="0">
                  <a:pos x="579" y="89"/>
                </a:cxn>
                <a:cxn ang="0">
                  <a:pos x="654" y="79"/>
                </a:cxn>
                <a:cxn ang="0">
                  <a:pos x="729" y="71"/>
                </a:cxn>
                <a:cxn ang="0">
                  <a:pos x="803" y="66"/>
                </a:cxn>
                <a:cxn ang="0">
                  <a:pos x="878" y="62"/>
                </a:cxn>
                <a:cxn ang="0">
                  <a:pos x="951" y="56"/>
                </a:cxn>
                <a:cxn ang="0">
                  <a:pos x="1026" y="52"/>
                </a:cxn>
                <a:cxn ang="0">
                  <a:pos x="1099" y="46"/>
                </a:cxn>
                <a:cxn ang="0">
                  <a:pos x="1173" y="39"/>
                </a:cxn>
                <a:cxn ang="0">
                  <a:pos x="1219" y="31"/>
                </a:cxn>
                <a:cxn ang="0">
                  <a:pos x="1235" y="14"/>
                </a:cxn>
                <a:cxn ang="0">
                  <a:pos x="1191" y="4"/>
                </a:cxn>
                <a:cxn ang="0">
                  <a:pos x="1116" y="0"/>
                </a:cxn>
                <a:cxn ang="0">
                  <a:pos x="1041" y="2"/>
                </a:cxn>
                <a:cxn ang="0">
                  <a:pos x="964" y="6"/>
                </a:cxn>
                <a:cxn ang="0">
                  <a:pos x="890" y="14"/>
                </a:cxn>
                <a:cxn ang="0">
                  <a:pos x="815" y="23"/>
                </a:cxn>
                <a:cxn ang="0">
                  <a:pos x="740" y="35"/>
                </a:cxn>
                <a:cxn ang="0">
                  <a:pos x="667" y="48"/>
                </a:cxn>
                <a:cxn ang="0">
                  <a:pos x="591" y="62"/>
                </a:cxn>
                <a:cxn ang="0">
                  <a:pos x="510" y="77"/>
                </a:cxn>
                <a:cxn ang="0">
                  <a:pos x="431" y="92"/>
                </a:cxn>
                <a:cxn ang="0">
                  <a:pos x="353" y="112"/>
                </a:cxn>
                <a:cxn ang="0">
                  <a:pos x="274" y="131"/>
                </a:cxn>
                <a:cxn ang="0">
                  <a:pos x="196" y="150"/>
                </a:cxn>
                <a:cxn ang="0">
                  <a:pos x="119" y="171"/>
                </a:cxn>
                <a:cxn ang="0">
                  <a:pos x="40" y="192"/>
                </a:cxn>
                <a:cxn ang="0">
                  <a:pos x="0" y="204"/>
                </a:cxn>
                <a:cxn ang="0">
                  <a:pos x="0" y="206"/>
                </a:cxn>
                <a:cxn ang="0">
                  <a:pos x="0" y="206"/>
                </a:cxn>
              </a:cxnLst>
              <a:rect l="0" t="0" r="r" b="b"/>
              <a:pathLst>
                <a:path w="1235" h="206">
                  <a:moveTo>
                    <a:pt x="0" y="206"/>
                  </a:moveTo>
                  <a:lnTo>
                    <a:pt x="38" y="196"/>
                  </a:lnTo>
                  <a:lnTo>
                    <a:pt x="77" y="186"/>
                  </a:lnTo>
                  <a:lnTo>
                    <a:pt x="115" y="177"/>
                  </a:lnTo>
                  <a:lnTo>
                    <a:pt x="153" y="169"/>
                  </a:lnTo>
                  <a:lnTo>
                    <a:pt x="192" y="159"/>
                  </a:lnTo>
                  <a:lnTo>
                    <a:pt x="230" y="152"/>
                  </a:lnTo>
                  <a:lnTo>
                    <a:pt x="268" y="142"/>
                  </a:lnTo>
                  <a:lnTo>
                    <a:pt x="307" y="135"/>
                  </a:lnTo>
                  <a:lnTo>
                    <a:pt x="345" y="127"/>
                  </a:lnTo>
                  <a:lnTo>
                    <a:pt x="383" y="119"/>
                  </a:lnTo>
                  <a:lnTo>
                    <a:pt x="424" y="113"/>
                  </a:lnTo>
                  <a:lnTo>
                    <a:pt x="462" y="106"/>
                  </a:lnTo>
                  <a:lnTo>
                    <a:pt x="500" y="100"/>
                  </a:lnTo>
                  <a:lnTo>
                    <a:pt x="539" y="94"/>
                  </a:lnTo>
                  <a:lnTo>
                    <a:pt x="579" y="89"/>
                  </a:lnTo>
                  <a:lnTo>
                    <a:pt x="617" y="83"/>
                  </a:lnTo>
                  <a:lnTo>
                    <a:pt x="654" y="79"/>
                  </a:lnTo>
                  <a:lnTo>
                    <a:pt x="692" y="75"/>
                  </a:lnTo>
                  <a:lnTo>
                    <a:pt x="729" y="71"/>
                  </a:lnTo>
                  <a:lnTo>
                    <a:pt x="765" y="67"/>
                  </a:lnTo>
                  <a:lnTo>
                    <a:pt x="803" y="66"/>
                  </a:lnTo>
                  <a:lnTo>
                    <a:pt x="840" y="64"/>
                  </a:lnTo>
                  <a:lnTo>
                    <a:pt x="878" y="62"/>
                  </a:lnTo>
                  <a:lnTo>
                    <a:pt x="915" y="58"/>
                  </a:lnTo>
                  <a:lnTo>
                    <a:pt x="951" y="56"/>
                  </a:lnTo>
                  <a:lnTo>
                    <a:pt x="989" y="54"/>
                  </a:lnTo>
                  <a:lnTo>
                    <a:pt x="1026" y="52"/>
                  </a:lnTo>
                  <a:lnTo>
                    <a:pt x="1062" y="50"/>
                  </a:lnTo>
                  <a:lnTo>
                    <a:pt x="1099" y="46"/>
                  </a:lnTo>
                  <a:lnTo>
                    <a:pt x="1137" y="43"/>
                  </a:lnTo>
                  <a:lnTo>
                    <a:pt x="1173" y="39"/>
                  </a:lnTo>
                  <a:lnTo>
                    <a:pt x="1210" y="35"/>
                  </a:lnTo>
                  <a:lnTo>
                    <a:pt x="1219" y="31"/>
                  </a:lnTo>
                  <a:lnTo>
                    <a:pt x="1229" y="21"/>
                  </a:lnTo>
                  <a:lnTo>
                    <a:pt x="1235" y="14"/>
                  </a:lnTo>
                  <a:lnTo>
                    <a:pt x="1227" y="8"/>
                  </a:lnTo>
                  <a:lnTo>
                    <a:pt x="1191" y="4"/>
                  </a:lnTo>
                  <a:lnTo>
                    <a:pt x="1152" y="2"/>
                  </a:lnTo>
                  <a:lnTo>
                    <a:pt x="1116" y="0"/>
                  </a:lnTo>
                  <a:lnTo>
                    <a:pt x="1077" y="0"/>
                  </a:lnTo>
                  <a:lnTo>
                    <a:pt x="1041" y="2"/>
                  </a:lnTo>
                  <a:lnTo>
                    <a:pt x="1003" y="4"/>
                  </a:lnTo>
                  <a:lnTo>
                    <a:pt x="964" y="6"/>
                  </a:lnTo>
                  <a:lnTo>
                    <a:pt x="928" y="10"/>
                  </a:lnTo>
                  <a:lnTo>
                    <a:pt x="890" y="14"/>
                  </a:lnTo>
                  <a:lnTo>
                    <a:pt x="853" y="20"/>
                  </a:lnTo>
                  <a:lnTo>
                    <a:pt x="815" y="23"/>
                  </a:lnTo>
                  <a:lnTo>
                    <a:pt x="778" y="29"/>
                  </a:lnTo>
                  <a:lnTo>
                    <a:pt x="740" y="35"/>
                  </a:lnTo>
                  <a:lnTo>
                    <a:pt x="704" y="43"/>
                  </a:lnTo>
                  <a:lnTo>
                    <a:pt x="667" y="48"/>
                  </a:lnTo>
                  <a:lnTo>
                    <a:pt x="631" y="54"/>
                  </a:lnTo>
                  <a:lnTo>
                    <a:pt x="591" y="62"/>
                  </a:lnTo>
                  <a:lnTo>
                    <a:pt x="550" y="69"/>
                  </a:lnTo>
                  <a:lnTo>
                    <a:pt x="510" y="77"/>
                  </a:lnTo>
                  <a:lnTo>
                    <a:pt x="472" y="85"/>
                  </a:lnTo>
                  <a:lnTo>
                    <a:pt x="431" y="92"/>
                  </a:lnTo>
                  <a:lnTo>
                    <a:pt x="391" y="102"/>
                  </a:lnTo>
                  <a:lnTo>
                    <a:pt x="353" y="112"/>
                  </a:lnTo>
                  <a:lnTo>
                    <a:pt x="314" y="119"/>
                  </a:lnTo>
                  <a:lnTo>
                    <a:pt x="274" y="131"/>
                  </a:lnTo>
                  <a:lnTo>
                    <a:pt x="236" y="140"/>
                  </a:lnTo>
                  <a:lnTo>
                    <a:pt x="196" y="150"/>
                  </a:lnTo>
                  <a:lnTo>
                    <a:pt x="157" y="159"/>
                  </a:lnTo>
                  <a:lnTo>
                    <a:pt x="119" y="171"/>
                  </a:lnTo>
                  <a:lnTo>
                    <a:pt x="81" y="183"/>
                  </a:lnTo>
                  <a:lnTo>
                    <a:pt x="40" y="192"/>
                  </a:lnTo>
                  <a:lnTo>
                    <a:pt x="2" y="204"/>
                  </a:lnTo>
                  <a:lnTo>
                    <a:pt x="0" y="204"/>
                  </a:lnTo>
                  <a:lnTo>
                    <a:pt x="0" y="204"/>
                  </a:lnTo>
                  <a:lnTo>
                    <a:pt x="0" y="206"/>
                  </a:lnTo>
                  <a:lnTo>
                    <a:pt x="0" y="206"/>
                  </a:lnTo>
                  <a:lnTo>
                    <a:pt x="0" y="206"/>
                  </a:lnTo>
                  <a:close/>
                </a:path>
              </a:pathLst>
            </a:custGeom>
            <a:solidFill>
              <a:srgbClr val="000000"/>
            </a:solidFill>
            <a:ln w="9525">
              <a:noFill/>
              <a:round/>
              <a:headEnd/>
              <a:tailEnd/>
            </a:ln>
          </p:spPr>
          <p:txBody>
            <a:bodyPr/>
            <a:lstStyle/>
            <a:p>
              <a:endParaRPr lang="en-US"/>
            </a:p>
          </p:txBody>
        </p:sp>
        <p:sp>
          <p:nvSpPr>
            <p:cNvPr id="63519" name="Freeform 31"/>
            <p:cNvSpPr>
              <a:spLocks/>
            </p:cNvSpPr>
            <p:nvPr/>
          </p:nvSpPr>
          <p:spPr bwMode="auto">
            <a:xfrm>
              <a:off x="349" y="1084"/>
              <a:ext cx="527" cy="47"/>
            </a:xfrm>
            <a:custGeom>
              <a:avLst/>
              <a:gdLst/>
              <a:ahLst/>
              <a:cxnLst>
                <a:cxn ang="0">
                  <a:pos x="0" y="94"/>
                </a:cxn>
                <a:cxn ang="0">
                  <a:pos x="65" y="86"/>
                </a:cxn>
                <a:cxn ang="0">
                  <a:pos x="130" y="78"/>
                </a:cxn>
                <a:cxn ang="0">
                  <a:pos x="195" y="72"/>
                </a:cxn>
                <a:cxn ang="0">
                  <a:pos x="259" y="67"/>
                </a:cxn>
                <a:cxn ang="0">
                  <a:pos x="324" y="63"/>
                </a:cxn>
                <a:cxn ang="0">
                  <a:pos x="389" y="59"/>
                </a:cxn>
                <a:cxn ang="0">
                  <a:pos x="454" y="55"/>
                </a:cxn>
                <a:cxn ang="0">
                  <a:pos x="521" y="51"/>
                </a:cxn>
                <a:cxn ang="0">
                  <a:pos x="586" y="49"/>
                </a:cxn>
                <a:cxn ang="0">
                  <a:pos x="652" y="46"/>
                </a:cxn>
                <a:cxn ang="0">
                  <a:pos x="717" y="42"/>
                </a:cxn>
                <a:cxn ang="0">
                  <a:pos x="782" y="38"/>
                </a:cxn>
                <a:cxn ang="0">
                  <a:pos x="845" y="34"/>
                </a:cxn>
                <a:cxn ang="0">
                  <a:pos x="910" y="28"/>
                </a:cxn>
                <a:cxn ang="0">
                  <a:pos x="976" y="23"/>
                </a:cxn>
                <a:cxn ang="0">
                  <a:pos x="1041" y="17"/>
                </a:cxn>
                <a:cxn ang="0">
                  <a:pos x="1047" y="13"/>
                </a:cxn>
                <a:cxn ang="0">
                  <a:pos x="1052" y="7"/>
                </a:cxn>
                <a:cxn ang="0">
                  <a:pos x="1052" y="2"/>
                </a:cxn>
                <a:cxn ang="0">
                  <a:pos x="1048" y="0"/>
                </a:cxn>
                <a:cxn ang="0">
                  <a:pos x="1016" y="0"/>
                </a:cxn>
                <a:cxn ang="0">
                  <a:pos x="983" y="2"/>
                </a:cxn>
                <a:cxn ang="0">
                  <a:pos x="951" y="3"/>
                </a:cxn>
                <a:cxn ang="0">
                  <a:pos x="918" y="5"/>
                </a:cxn>
                <a:cxn ang="0">
                  <a:pos x="885" y="7"/>
                </a:cxn>
                <a:cxn ang="0">
                  <a:pos x="853" y="9"/>
                </a:cxn>
                <a:cxn ang="0">
                  <a:pos x="820" y="11"/>
                </a:cxn>
                <a:cxn ang="0">
                  <a:pos x="788" y="15"/>
                </a:cxn>
                <a:cxn ang="0">
                  <a:pos x="753" y="17"/>
                </a:cxn>
                <a:cxn ang="0">
                  <a:pos x="721" y="21"/>
                </a:cxn>
                <a:cxn ang="0">
                  <a:pos x="688" y="23"/>
                </a:cxn>
                <a:cxn ang="0">
                  <a:pos x="655" y="26"/>
                </a:cxn>
                <a:cxn ang="0">
                  <a:pos x="623" y="28"/>
                </a:cxn>
                <a:cxn ang="0">
                  <a:pos x="590" y="32"/>
                </a:cxn>
                <a:cxn ang="0">
                  <a:pos x="558" y="34"/>
                </a:cxn>
                <a:cxn ang="0">
                  <a:pos x="525" y="38"/>
                </a:cxn>
                <a:cxn ang="0">
                  <a:pos x="492" y="40"/>
                </a:cxn>
                <a:cxn ang="0">
                  <a:pos x="460" y="44"/>
                </a:cxn>
                <a:cxn ang="0">
                  <a:pos x="427" y="46"/>
                </a:cxn>
                <a:cxn ang="0">
                  <a:pos x="395" y="49"/>
                </a:cxn>
                <a:cxn ang="0">
                  <a:pos x="360" y="51"/>
                </a:cxn>
                <a:cxn ang="0">
                  <a:pos x="328" y="55"/>
                </a:cxn>
                <a:cxn ang="0">
                  <a:pos x="295" y="59"/>
                </a:cxn>
                <a:cxn ang="0">
                  <a:pos x="262" y="61"/>
                </a:cxn>
                <a:cxn ang="0">
                  <a:pos x="230" y="65"/>
                </a:cxn>
                <a:cxn ang="0">
                  <a:pos x="197" y="69"/>
                </a:cxn>
                <a:cxn ang="0">
                  <a:pos x="165" y="71"/>
                </a:cxn>
                <a:cxn ang="0">
                  <a:pos x="130" y="74"/>
                </a:cxn>
                <a:cxn ang="0">
                  <a:pos x="97" y="78"/>
                </a:cxn>
                <a:cxn ang="0">
                  <a:pos x="65" y="82"/>
                </a:cxn>
                <a:cxn ang="0">
                  <a:pos x="32" y="88"/>
                </a:cxn>
                <a:cxn ang="0">
                  <a:pos x="0" y="92"/>
                </a:cxn>
                <a:cxn ang="0">
                  <a:pos x="0" y="92"/>
                </a:cxn>
                <a:cxn ang="0">
                  <a:pos x="0" y="92"/>
                </a:cxn>
                <a:cxn ang="0">
                  <a:pos x="0" y="94"/>
                </a:cxn>
                <a:cxn ang="0">
                  <a:pos x="0" y="94"/>
                </a:cxn>
                <a:cxn ang="0">
                  <a:pos x="0" y="94"/>
                </a:cxn>
              </a:cxnLst>
              <a:rect l="0" t="0" r="r" b="b"/>
              <a:pathLst>
                <a:path w="1052" h="94">
                  <a:moveTo>
                    <a:pt x="0" y="94"/>
                  </a:moveTo>
                  <a:lnTo>
                    <a:pt x="65" y="86"/>
                  </a:lnTo>
                  <a:lnTo>
                    <a:pt x="130" y="78"/>
                  </a:lnTo>
                  <a:lnTo>
                    <a:pt x="195" y="72"/>
                  </a:lnTo>
                  <a:lnTo>
                    <a:pt x="259" y="67"/>
                  </a:lnTo>
                  <a:lnTo>
                    <a:pt x="324" y="63"/>
                  </a:lnTo>
                  <a:lnTo>
                    <a:pt x="389" y="59"/>
                  </a:lnTo>
                  <a:lnTo>
                    <a:pt x="454" y="55"/>
                  </a:lnTo>
                  <a:lnTo>
                    <a:pt x="521" y="51"/>
                  </a:lnTo>
                  <a:lnTo>
                    <a:pt x="586" y="49"/>
                  </a:lnTo>
                  <a:lnTo>
                    <a:pt x="652" y="46"/>
                  </a:lnTo>
                  <a:lnTo>
                    <a:pt x="717" y="42"/>
                  </a:lnTo>
                  <a:lnTo>
                    <a:pt x="782" y="38"/>
                  </a:lnTo>
                  <a:lnTo>
                    <a:pt x="845" y="34"/>
                  </a:lnTo>
                  <a:lnTo>
                    <a:pt x="910" y="28"/>
                  </a:lnTo>
                  <a:lnTo>
                    <a:pt x="976" y="23"/>
                  </a:lnTo>
                  <a:lnTo>
                    <a:pt x="1041" y="17"/>
                  </a:lnTo>
                  <a:lnTo>
                    <a:pt x="1047" y="13"/>
                  </a:lnTo>
                  <a:lnTo>
                    <a:pt x="1052" y="7"/>
                  </a:lnTo>
                  <a:lnTo>
                    <a:pt x="1052" y="2"/>
                  </a:lnTo>
                  <a:lnTo>
                    <a:pt x="1048" y="0"/>
                  </a:lnTo>
                  <a:lnTo>
                    <a:pt x="1016" y="0"/>
                  </a:lnTo>
                  <a:lnTo>
                    <a:pt x="983" y="2"/>
                  </a:lnTo>
                  <a:lnTo>
                    <a:pt x="951" y="3"/>
                  </a:lnTo>
                  <a:lnTo>
                    <a:pt x="918" y="5"/>
                  </a:lnTo>
                  <a:lnTo>
                    <a:pt x="885" y="7"/>
                  </a:lnTo>
                  <a:lnTo>
                    <a:pt x="853" y="9"/>
                  </a:lnTo>
                  <a:lnTo>
                    <a:pt x="820" y="11"/>
                  </a:lnTo>
                  <a:lnTo>
                    <a:pt x="788" y="15"/>
                  </a:lnTo>
                  <a:lnTo>
                    <a:pt x="753" y="17"/>
                  </a:lnTo>
                  <a:lnTo>
                    <a:pt x="721" y="21"/>
                  </a:lnTo>
                  <a:lnTo>
                    <a:pt x="688" y="23"/>
                  </a:lnTo>
                  <a:lnTo>
                    <a:pt x="655" y="26"/>
                  </a:lnTo>
                  <a:lnTo>
                    <a:pt x="623" y="28"/>
                  </a:lnTo>
                  <a:lnTo>
                    <a:pt x="590" y="32"/>
                  </a:lnTo>
                  <a:lnTo>
                    <a:pt x="558" y="34"/>
                  </a:lnTo>
                  <a:lnTo>
                    <a:pt x="525" y="38"/>
                  </a:lnTo>
                  <a:lnTo>
                    <a:pt x="492" y="40"/>
                  </a:lnTo>
                  <a:lnTo>
                    <a:pt x="460" y="44"/>
                  </a:lnTo>
                  <a:lnTo>
                    <a:pt x="427" y="46"/>
                  </a:lnTo>
                  <a:lnTo>
                    <a:pt x="395" y="49"/>
                  </a:lnTo>
                  <a:lnTo>
                    <a:pt x="360" y="51"/>
                  </a:lnTo>
                  <a:lnTo>
                    <a:pt x="328" y="55"/>
                  </a:lnTo>
                  <a:lnTo>
                    <a:pt x="295" y="59"/>
                  </a:lnTo>
                  <a:lnTo>
                    <a:pt x="262" y="61"/>
                  </a:lnTo>
                  <a:lnTo>
                    <a:pt x="230" y="65"/>
                  </a:lnTo>
                  <a:lnTo>
                    <a:pt x="197" y="69"/>
                  </a:lnTo>
                  <a:lnTo>
                    <a:pt x="165" y="71"/>
                  </a:lnTo>
                  <a:lnTo>
                    <a:pt x="130" y="74"/>
                  </a:lnTo>
                  <a:lnTo>
                    <a:pt x="97" y="78"/>
                  </a:lnTo>
                  <a:lnTo>
                    <a:pt x="65" y="82"/>
                  </a:lnTo>
                  <a:lnTo>
                    <a:pt x="32" y="88"/>
                  </a:lnTo>
                  <a:lnTo>
                    <a:pt x="0" y="92"/>
                  </a:lnTo>
                  <a:lnTo>
                    <a:pt x="0" y="92"/>
                  </a:lnTo>
                  <a:lnTo>
                    <a:pt x="0" y="92"/>
                  </a:lnTo>
                  <a:lnTo>
                    <a:pt x="0" y="94"/>
                  </a:lnTo>
                  <a:lnTo>
                    <a:pt x="0" y="94"/>
                  </a:lnTo>
                  <a:lnTo>
                    <a:pt x="0" y="94"/>
                  </a:lnTo>
                  <a:close/>
                </a:path>
              </a:pathLst>
            </a:custGeom>
            <a:solidFill>
              <a:srgbClr val="000000"/>
            </a:solidFill>
            <a:ln w="9525">
              <a:noFill/>
              <a:round/>
              <a:headEnd/>
              <a:tailEnd/>
            </a:ln>
          </p:spPr>
          <p:txBody>
            <a:bodyPr/>
            <a:lstStyle/>
            <a:p>
              <a:endParaRPr lang="en-US"/>
            </a:p>
          </p:txBody>
        </p:sp>
        <p:sp>
          <p:nvSpPr>
            <p:cNvPr id="63520" name="Freeform 32"/>
            <p:cNvSpPr>
              <a:spLocks/>
            </p:cNvSpPr>
            <p:nvPr/>
          </p:nvSpPr>
          <p:spPr bwMode="auto">
            <a:xfrm>
              <a:off x="823" y="1064"/>
              <a:ext cx="75" cy="120"/>
            </a:xfrm>
            <a:custGeom>
              <a:avLst/>
              <a:gdLst/>
              <a:ahLst/>
              <a:cxnLst>
                <a:cxn ang="0">
                  <a:pos x="0" y="0"/>
                </a:cxn>
                <a:cxn ang="0">
                  <a:pos x="17" y="4"/>
                </a:cxn>
                <a:cxn ang="0">
                  <a:pos x="34" y="10"/>
                </a:cxn>
                <a:cxn ang="0">
                  <a:pos x="50" y="16"/>
                </a:cxn>
                <a:cxn ang="0">
                  <a:pos x="67" y="21"/>
                </a:cxn>
                <a:cxn ang="0">
                  <a:pos x="80" y="29"/>
                </a:cxn>
                <a:cxn ang="0">
                  <a:pos x="94" y="41"/>
                </a:cxn>
                <a:cxn ang="0">
                  <a:pos x="107" y="52"/>
                </a:cxn>
                <a:cxn ang="0">
                  <a:pos x="117" y="67"/>
                </a:cxn>
                <a:cxn ang="0">
                  <a:pos x="126" y="90"/>
                </a:cxn>
                <a:cxn ang="0">
                  <a:pos x="130" y="112"/>
                </a:cxn>
                <a:cxn ang="0">
                  <a:pos x="128" y="135"/>
                </a:cxn>
                <a:cxn ang="0">
                  <a:pos x="123" y="156"/>
                </a:cxn>
                <a:cxn ang="0">
                  <a:pos x="111" y="177"/>
                </a:cxn>
                <a:cxn ang="0">
                  <a:pos x="96" y="194"/>
                </a:cxn>
                <a:cxn ang="0">
                  <a:pos x="78" y="209"/>
                </a:cxn>
                <a:cxn ang="0">
                  <a:pos x="59" y="223"/>
                </a:cxn>
                <a:cxn ang="0">
                  <a:pos x="55" y="227"/>
                </a:cxn>
                <a:cxn ang="0">
                  <a:pos x="54" y="234"/>
                </a:cxn>
                <a:cxn ang="0">
                  <a:pos x="54" y="240"/>
                </a:cxn>
                <a:cxn ang="0">
                  <a:pos x="57" y="242"/>
                </a:cxn>
                <a:cxn ang="0">
                  <a:pos x="78" y="236"/>
                </a:cxn>
                <a:cxn ang="0">
                  <a:pos x="96" y="227"/>
                </a:cxn>
                <a:cxn ang="0">
                  <a:pos x="113" y="215"/>
                </a:cxn>
                <a:cxn ang="0">
                  <a:pos x="126" y="198"/>
                </a:cxn>
                <a:cxn ang="0">
                  <a:pos x="136" y="181"/>
                </a:cxn>
                <a:cxn ang="0">
                  <a:pos x="144" y="161"/>
                </a:cxn>
                <a:cxn ang="0">
                  <a:pos x="147" y="142"/>
                </a:cxn>
                <a:cxn ang="0">
                  <a:pos x="149" y="121"/>
                </a:cxn>
                <a:cxn ang="0">
                  <a:pos x="146" y="92"/>
                </a:cxn>
                <a:cxn ang="0">
                  <a:pos x="136" y="69"/>
                </a:cxn>
                <a:cxn ang="0">
                  <a:pos x="121" y="50"/>
                </a:cxn>
                <a:cxn ang="0">
                  <a:pos x="101" y="35"/>
                </a:cxn>
                <a:cxn ang="0">
                  <a:pos x="78" y="21"/>
                </a:cxn>
                <a:cxn ang="0">
                  <a:pos x="54" y="12"/>
                </a:cxn>
                <a:cxn ang="0">
                  <a:pos x="29" y="6"/>
                </a:cxn>
                <a:cxn ang="0">
                  <a:pos x="2" y="0"/>
                </a:cxn>
                <a:cxn ang="0">
                  <a:pos x="0" y="0"/>
                </a:cxn>
                <a:cxn ang="0">
                  <a:pos x="0" y="0"/>
                </a:cxn>
                <a:cxn ang="0">
                  <a:pos x="0" y="0"/>
                </a:cxn>
                <a:cxn ang="0">
                  <a:pos x="0" y="0"/>
                </a:cxn>
                <a:cxn ang="0">
                  <a:pos x="0" y="0"/>
                </a:cxn>
              </a:cxnLst>
              <a:rect l="0" t="0" r="r" b="b"/>
              <a:pathLst>
                <a:path w="149" h="242">
                  <a:moveTo>
                    <a:pt x="0" y="0"/>
                  </a:moveTo>
                  <a:lnTo>
                    <a:pt x="17" y="4"/>
                  </a:lnTo>
                  <a:lnTo>
                    <a:pt x="34" y="10"/>
                  </a:lnTo>
                  <a:lnTo>
                    <a:pt x="50" y="16"/>
                  </a:lnTo>
                  <a:lnTo>
                    <a:pt x="67" y="21"/>
                  </a:lnTo>
                  <a:lnTo>
                    <a:pt x="80" y="29"/>
                  </a:lnTo>
                  <a:lnTo>
                    <a:pt x="94" y="41"/>
                  </a:lnTo>
                  <a:lnTo>
                    <a:pt x="107" y="52"/>
                  </a:lnTo>
                  <a:lnTo>
                    <a:pt x="117" y="67"/>
                  </a:lnTo>
                  <a:lnTo>
                    <a:pt x="126" y="90"/>
                  </a:lnTo>
                  <a:lnTo>
                    <a:pt x="130" y="112"/>
                  </a:lnTo>
                  <a:lnTo>
                    <a:pt x="128" y="135"/>
                  </a:lnTo>
                  <a:lnTo>
                    <a:pt x="123" y="156"/>
                  </a:lnTo>
                  <a:lnTo>
                    <a:pt x="111" y="177"/>
                  </a:lnTo>
                  <a:lnTo>
                    <a:pt x="96" y="194"/>
                  </a:lnTo>
                  <a:lnTo>
                    <a:pt x="78" y="209"/>
                  </a:lnTo>
                  <a:lnTo>
                    <a:pt x="59" y="223"/>
                  </a:lnTo>
                  <a:lnTo>
                    <a:pt x="55" y="227"/>
                  </a:lnTo>
                  <a:lnTo>
                    <a:pt x="54" y="234"/>
                  </a:lnTo>
                  <a:lnTo>
                    <a:pt x="54" y="240"/>
                  </a:lnTo>
                  <a:lnTo>
                    <a:pt x="57" y="242"/>
                  </a:lnTo>
                  <a:lnTo>
                    <a:pt x="78" y="236"/>
                  </a:lnTo>
                  <a:lnTo>
                    <a:pt x="96" y="227"/>
                  </a:lnTo>
                  <a:lnTo>
                    <a:pt x="113" y="215"/>
                  </a:lnTo>
                  <a:lnTo>
                    <a:pt x="126" y="198"/>
                  </a:lnTo>
                  <a:lnTo>
                    <a:pt x="136" y="181"/>
                  </a:lnTo>
                  <a:lnTo>
                    <a:pt x="144" y="161"/>
                  </a:lnTo>
                  <a:lnTo>
                    <a:pt x="147" y="142"/>
                  </a:lnTo>
                  <a:lnTo>
                    <a:pt x="149" y="121"/>
                  </a:lnTo>
                  <a:lnTo>
                    <a:pt x="146" y="92"/>
                  </a:lnTo>
                  <a:lnTo>
                    <a:pt x="136" y="69"/>
                  </a:lnTo>
                  <a:lnTo>
                    <a:pt x="121" y="50"/>
                  </a:lnTo>
                  <a:lnTo>
                    <a:pt x="101" y="35"/>
                  </a:lnTo>
                  <a:lnTo>
                    <a:pt x="78" y="21"/>
                  </a:lnTo>
                  <a:lnTo>
                    <a:pt x="54" y="12"/>
                  </a:lnTo>
                  <a:lnTo>
                    <a:pt x="29" y="6"/>
                  </a:lnTo>
                  <a:lnTo>
                    <a:pt x="2" y="0"/>
                  </a:lnTo>
                  <a:lnTo>
                    <a:pt x="0" y="0"/>
                  </a:lnTo>
                  <a:lnTo>
                    <a:pt x="0" y="0"/>
                  </a:lnTo>
                  <a:lnTo>
                    <a:pt x="0" y="0"/>
                  </a:lnTo>
                  <a:lnTo>
                    <a:pt x="0" y="0"/>
                  </a:lnTo>
                  <a:lnTo>
                    <a:pt x="0" y="0"/>
                  </a:lnTo>
                  <a:close/>
                </a:path>
              </a:pathLst>
            </a:custGeom>
            <a:solidFill>
              <a:srgbClr val="000000"/>
            </a:solidFill>
            <a:ln w="9525">
              <a:noFill/>
              <a:round/>
              <a:headEnd/>
              <a:tailEnd/>
            </a:ln>
          </p:spPr>
          <p:txBody>
            <a:bodyPr/>
            <a:lstStyle/>
            <a:p>
              <a:endParaRPr lang="en-US"/>
            </a:p>
          </p:txBody>
        </p:sp>
        <p:sp>
          <p:nvSpPr>
            <p:cNvPr id="63521" name="Freeform 33"/>
            <p:cNvSpPr>
              <a:spLocks/>
            </p:cNvSpPr>
            <p:nvPr/>
          </p:nvSpPr>
          <p:spPr bwMode="auto">
            <a:xfrm>
              <a:off x="856" y="1057"/>
              <a:ext cx="79" cy="127"/>
            </a:xfrm>
            <a:custGeom>
              <a:avLst/>
              <a:gdLst/>
              <a:ahLst/>
              <a:cxnLst>
                <a:cxn ang="0">
                  <a:pos x="8" y="2"/>
                </a:cxn>
                <a:cxn ang="0">
                  <a:pos x="27" y="6"/>
                </a:cxn>
                <a:cxn ang="0">
                  <a:pos x="44" y="11"/>
                </a:cxn>
                <a:cxn ang="0">
                  <a:pos x="58" y="19"/>
                </a:cxn>
                <a:cxn ang="0">
                  <a:pos x="71" y="29"/>
                </a:cxn>
                <a:cxn ang="0">
                  <a:pos x="82" y="40"/>
                </a:cxn>
                <a:cxn ang="0">
                  <a:pos x="92" y="56"/>
                </a:cxn>
                <a:cxn ang="0">
                  <a:pos x="102" y="71"/>
                </a:cxn>
                <a:cxn ang="0">
                  <a:pos x="109" y="88"/>
                </a:cxn>
                <a:cxn ang="0">
                  <a:pos x="117" y="115"/>
                </a:cxn>
                <a:cxn ang="0">
                  <a:pos x="117" y="146"/>
                </a:cxn>
                <a:cxn ang="0">
                  <a:pos x="109" y="174"/>
                </a:cxn>
                <a:cxn ang="0">
                  <a:pos x="94" y="199"/>
                </a:cxn>
                <a:cxn ang="0">
                  <a:pos x="86" y="205"/>
                </a:cxn>
                <a:cxn ang="0">
                  <a:pos x="77" y="211"/>
                </a:cxn>
                <a:cxn ang="0">
                  <a:pos x="65" y="217"/>
                </a:cxn>
                <a:cxn ang="0">
                  <a:pos x="54" y="220"/>
                </a:cxn>
                <a:cxn ang="0">
                  <a:pos x="42" y="224"/>
                </a:cxn>
                <a:cxn ang="0">
                  <a:pos x="31" y="226"/>
                </a:cxn>
                <a:cxn ang="0">
                  <a:pos x="19" y="230"/>
                </a:cxn>
                <a:cxn ang="0">
                  <a:pos x="10" y="234"/>
                </a:cxn>
                <a:cxn ang="0">
                  <a:pos x="4" y="238"/>
                </a:cxn>
                <a:cxn ang="0">
                  <a:pos x="0" y="247"/>
                </a:cxn>
                <a:cxn ang="0">
                  <a:pos x="0" y="253"/>
                </a:cxn>
                <a:cxn ang="0">
                  <a:pos x="4" y="255"/>
                </a:cxn>
                <a:cxn ang="0">
                  <a:pos x="17" y="253"/>
                </a:cxn>
                <a:cxn ang="0">
                  <a:pos x="29" y="251"/>
                </a:cxn>
                <a:cxn ang="0">
                  <a:pos x="42" y="249"/>
                </a:cxn>
                <a:cxn ang="0">
                  <a:pos x="54" y="247"/>
                </a:cxn>
                <a:cxn ang="0">
                  <a:pos x="67" y="245"/>
                </a:cxn>
                <a:cxn ang="0">
                  <a:pos x="79" y="241"/>
                </a:cxn>
                <a:cxn ang="0">
                  <a:pos x="92" y="238"/>
                </a:cxn>
                <a:cxn ang="0">
                  <a:pos x="104" y="232"/>
                </a:cxn>
                <a:cxn ang="0">
                  <a:pos x="128" y="213"/>
                </a:cxn>
                <a:cxn ang="0">
                  <a:pos x="146" y="186"/>
                </a:cxn>
                <a:cxn ang="0">
                  <a:pos x="155" y="157"/>
                </a:cxn>
                <a:cxn ang="0">
                  <a:pos x="159" y="126"/>
                </a:cxn>
                <a:cxn ang="0">
                  <a:pos x="157" y="98"/>
                </a:cxn>
                <a:cxn ang="0">
                  <a:pos x="148" y="73"/>
                </a:cxn>
                <a:cxn ang="0">
                  <a:pos x="132" y="52"/>
                </a:cxn>
                <a:cxn ang="0">
                  <a:pos x="111" y="33"/>
                </a:cxn>
                <a:cxn ang="0">
                  <a:pos x="88" y="19"/>
                </a:cxn>
                <a:cxn ang="0">
                  <a:pos x="63" y="8"/>
                </a:cxn>
                <a:cxn ang="0">
                  <a:pos x="36" y="2"/>
                </a:cxn>
                <a:cxn ang="0">
                  <a:pos x="10" y="0"/>
                </a:cxn>
                <a:cxn ang="0">
                  <a:pos x="8" y="0"/>
                </a:cxn>
                <a:cxn ang="0">
                  <a:pos x="8" y="0"/>
                </a:cxn>
                <a:cxn ang="0">
                  <a:pos x="8" y="2"/>
                </a:cxn>
                <a:cxn ang="0">
                  <a:pos x="8" y="2"/>
                </a:cxn>
                <a:cxn ang="0">
                  <a:pos x="8" y="2"/>
                </a:cxn>
              </a:cxnLst>
              <a:rect l="0" t="0" r="r" b="b"/>
              <a:pathLst>
                <a:path w="159" h="255">
                  <a:moveTo>
                    <a:pt x="8" y="2"/>
                  </a:moveTo>
                  <a:lnTo>
                    <a:pt x="27" y="6"/>
                  </a:lnTo>
                  <a:lnTo>
                    <a:pt x="44" y="11"/>
                  </a:lnTo>
                  <a:lnTo>
                    <a:pt x="58" y="19"/>
                  </a:lnTo>
                  <a:lnTo>
                    <a:pt x="71" y="29"/>
                  </a:lnTo>
                  <a:lnTo>
                    <a:pt x="82" y="40"/>
                  </a:lnTo>
                  <a:lnTo>
                    <a:pt x="92" y="56"/>
                  </a:lnTo>
                  <a:lnTo>
                    <a:pt x="102" y="71"/>
                  </a:lnTo>
                  <a:lnTo>
                    <a:pt x="109" y="88"/>
                  </a:lnTo>
                  <a:lnTo>
                    <a:pt x="117" y="115"/>
                  </a:lnTo>
                  <a:lnTo>
                    <a:pt x="117" y="146"/>
                  </a:lnTo>
                  <a:lnTo>
                    <a:pt x="109" y="174"/>
                  </a:lnTo>
                  <a:lnTo>
                    <a:pt x="94" y="199"/>
                  </a:lnTo>
                  <a:lnTo>
                    <a:pt x="86" y="205"/>
                  </a:lnTo>
                  <a:lnTo>
                    <a:pt x="77" y="211"/>
                  </a:lnTo>
                  <a:lnTo>
                    <a:pt x="65" y="217"/>
                  </a:lnTo>
                  <a:lnTo>
                    <a:pt x="54" y="220"/>
                  </a:lnTo>
                  <a:lnTo>
                    <a:pt x="42" y="224"/>
                  </a:lnTo>
                  <a:lnTo>
                    <a:pt x="31" y="226"/>
                  </a:lnTo>
                  <a:lnTo>
                    <a:pt x="19" y="230"/>
                  </a:lnTo>
                  <a:lnTo>
                    <a:pt x="10" y="234"/>
                  </a:lnTo>
                  <a:lnTo>
                    <a:pt x="4" y="238"/>
                  </a:lnTo>
                  <a:lnTo>
                    <a:pt x="0" y="247"/>
                  </a:lnTo>
                  <a:lnTo>
                    <a:pt x="0" y="253"/>
                  </a:lnTo>
                  <a:lnTo>
                    <a:pt x="4" y="255"/>
                  </a:lnTo>
                  <a:lnTo>
                    <a:pt x="17" y="253"/>
                  </a:lnTo>
                  <a:lnTo>
                    <a:pt x="29" y="251"/>
                  </a:lnTo>
                  <a:lnTo>
                    <a:pt x="42" y="249"/>
                  </a:lnTo>
                  <a:lnTo>
                    <a:pt x="54" y="247"/>
                  </a:lnTo>
                  <a:lnTo>
                    <a:pt x="67" y="245"/>
                  </a:lnTo>
                  <a:lnTo>
                    <a:pt x="79" y="241"/>
                  </a:lnTo>
                  <a:lnTo>
                    <a:pt x="92" y="238"/>
                  </a:lnTo>
                  <a:lnTo>
                    <a:pt x="104" y="232"/>
                  </a:lnTo>
                  <a:lnTo>
                    <a:pt x="128" y="213"/>
                  </a:lnTo>
                  <a:lnTo>
                    <a:pt x="146" y="186"/>
                  </a:lnTo>
                  <a:lnTo>
                    <a:pt x="155" y="157"/>
                  </a:lnTo>
                  <a:lnTo>
                    <a:pt x="159" y="126"/>
                  </a:lnTo>
                  <a:lnTo>
                    <a:pt x="157" y="98"/>
                  </a:lnTo>
                  <a:lnTo>
                    <a:pt x="148" y="73"/>
                  </a:lnTo>
                  <a:lnTo>
                    <a:pt x="132" y="52"/>
                  </a:lnTo>
                  <a:lnTo>
                    <a:pt x="111" y="33"/>
                  </a:lnTo>
                  <a:lnTo>
                    <a:pt x="88" y="19"/>
                  </a:lnTo>
                  <a:lnTo>
                    <a:pt x="63" y="8"/>
                  </a:lnTo>
                  <a:lnTo>
                    <a:pt x="36" y="2"/>
                  </a:lnTo>
                  <a:lnTo>
                    <a:pt x="10" y="0"/>
                  </a:lnTo>
                  <a:lnTo>
                    <a:pt x="8" y="0"/>
                  </a:lnTo>
                  <a:lnTo>
                    <a:pt x="8" y="0"/>
                  </a:lnTo>
                  <a:lnTo>
                    <a:pt x="8" y="2"/>
                  </a:lnTo>
                  <a:lnTo>
                    <a:pt x="8" y="2"/>
                  </a:lnTo>
                  <a:lnTo>
                    <a:pt x="8" y="2"/>
                  </a:lnTo>
                  <a:close/>
                </a:path>
              </a:pathLst>
            </a:custGeom>
            <a:solidFill>
              <a:srgbClr val="000000"/>
            </a:solidFill>
            <a:ln w="9525">
              <a:noFill/>
              <a:round/>
              <a:headEnd/>
              <a:tailEnd/>
            </a:ln>
          </p:spPr>
          <p:txBody>
            <a:bodyPr/>
            <a:lstStyle/>
            <a:p>
              <a:endParaRPr lang="en-US"/>
            </a:p>
          </p:txBody>
        </p:sp>
        <p:sp>
          <p:nvSpPr>
            <p:cNvPr id="63522" name="Freeform 34"/>
            <p:cNvSpPr>
              <a:spLocks/>
            </p:cNvSpPr>
            <p:nvPr/>
          </p:nvSpPr>
          <p:spPr bwMode="auto">
            <a:xfrm>
              <a:off x="313" y="1110"/>
              <a:ext cx="118" cy="139"/>
            </a:xfrm>
            <a:custGeom>
              <a:avLst/>
              <a:gdLst/>
              <a:ahLst/>
              <a:cxnLst>
                <a:cxn ang="0">
                  <a:pos x="0" y="31"/>
                </a:cxn>
                <a:cxn ang="0">
                  <a:pos x="42" y="18"/>
                </a:cxn>
                <a:cxn ang="0">
                  <a:pos x="82" y="25"/>
                </a:cxn>
                <a:cxn ang="0">
                  <a:pos x="117" y="50"/>
                </a:cxn>
                <a:cxn ang="0">
                  <a:pos x="144" y="87"/>
                </a:cxn>
                <a:cxn ang="0">
                  <a:pos x="161" y="131"/>
                </a:cxn>
                <a:cxn ang="0">
                  <a:pos x="167" y="175"/>
                </a:cxn>
                <a:cxn ang="0">
                  <a:pos x="155" y="217"/>
                </a:cxn>
                <a:cxn ang="0">
                  <a:pos x="124" y="248"/>
                </a:cxn>
                <a:cxn ang="0">
                  <a:pos x="115" y="257"/>
                </a:cxn>
                <a:cxn ang="0">
                  <a:pos x="111" y="269"/>
                </a:cxn>
                <a:cxn ang="0">
                  <a:pos x="117" y="276"/>
                </a:cxn>
                <a:cxn ang="0">
                  <a:pos x="130" y="278"/>
                </a:cxn>
                <a:cxn ang="0">
                  <a:pos x="170" y="267"/>
                </a:cxn>
                <a:cxn ang="0">
                  <a:pos x="199" y="252"/>
                </a:cxn>
                <a:cxn ang="0">
                  <a:pos x="220" y="230"/>
                </a:cxn>
                <a:cxn ang="0">
                  <a:pos x="232" y="205"/>
                </a:cxn>
                <a:cxn ang="0">
                  <a:pos x="236" y="177"/>
                </a:cxn>
                <a:cxn ang="0">
                  <a:pos x="234" y="148"/>
                </a:cxn>
                <a:cxn ang="0">
                  <a:pos x="226" y="119"/>
                </a:cxn>
                <a:cxn ang="0">
                  <a:pos x="213" y="90"/>
                </a:cxn>
                <a:cxn ang="0">
                  <a:pos x="193" y="64"/>
                </a:cxn>
                <a:cxn ang="0">
                  <a:pos x="170" y="41"/>
                </a:cxn>
                <a:cxn ang="0">
                  <a:pos x="146" y="21"/>
                </a:cxn>
                <a:cxn ang="0">
                  <a:pos x="119" y="6"/>
                </a:cxn>
                <a:cxn ang="0">
                  <a:pos x="90" y="0"/>
                </a:cxn>
                <a:cxn ang="0">
                  <a:pos x="59" y="0"/>
                </a:cxn>
                <a:cxn ang="0">
                  <a:pos x="29" y="10"/>
                </a:cxn>
                <a:cxn ang="0">
                  <a:pos x="0" y="29"/>
                </a:cxn>
                <a:cxn ang="0">
                  <a:pos x="0" y="31"/>
                </a:cxn>
                <a:cxn ang="0">
                  <a:pos x="0" y="31"/>
                </a:cxn>
                <a:cxn ang="0">
                  <a:pos x="0" y="31"/>
                </a:cxn>
                <a:cxn ang="0">
                  <a:pos x="0" y="31"/>
                </a:cxn>
                <a:cxn ang="0">
                  <a:pos x="0" y="31"/>
                </a:cxn>
              </a:cxnLst>
              <a:rect l="0" t="0" r="r" b="b"/>
              <a:pathLst>
                <a:path w="236" h="278">
                  <a:moveTo>
                    <a:pt x="0" y="31"/>
                  </a:moveTo>
                  <a:lnTo>
                    <a:pt x="42" y="18"/>
                  </a:lnTo>
                  <a:lnTo>
                    <a:pt x="82" y="25"/>
                  </a:lnTo>
                  <a:lnTo>
                    <a:pt x="117" y="50"/>
                  </a:lnTo>
                  <a:lnTo>
                    <a:pt x="144" y="87"/>
                  </a:lnTo>
                  <a:lnTo>
                    <a:pt x="161" y="131"/>
                  </a:lnTo>
                  <a:lnTo>
                    <a:pt x="167" y="175"/>
                  </a:lnTo>
                  <a:lnTo>
                    <a:pt x="155" y="217"/>
                  </a:lnTo>
                  <a:lnTo>
                    <a:pt x="124" y="248"/>
                  </a:lnTo>
                  <a:lnTo>
                    <a:pt x="115" y="257"/>
                  </a:lnTo>
                  <a:lnTo>
                    <a:pt x="111" y="269"/>
                  </a:lnTo>
                  <a:lnTo>
                    <a:pt x="117" y="276"/>
                  </a:lnTo>
                  <a:lnTo>
                    <a:pt x="130" y="278"/>
                  </a:lnTo>
                  <a:lnTo>
                    <a:pt x="170" y="267"/>
                  </a:lnTo>
                  <a:lnTo>
                    <a:pt x="199" y="252"/>
                  </a:lnTo>
                  <a:lnTo>
                    <a:pt x="220" y="230"/>
                  </a:lnTo>
                  <a:lnTo>
                    <a:pt x="232" y="205"/>
                  </a:lnTo>
                  <a:lnTo>
                    <a:pt x="236" y="177"/>
                  </a:lnTo>
                  <a:lnTo>
                    <a:pt x="234" y="148"/>
                  </a:lnTo>
                  <a:lnTo>
                    <a:pt x="226" y="119"/>
                  </a:lnTo>
                  <a:lnTo>
                    <a:pt x="213" y="90"/>
                  </a:lnTo>
                  <a:lnTo>
                    <a:pt x="193" y="64"/>
                  </a:lnTo>
                  <a:lnTo>
                    <a:pt x="170" y="41"/>
                  </a:lnTo>
                  <a:lnTo>
                    <a:pt x="146" y="21"/>
                  </a:lnTo>
                  <a:lnTo>
                    <a:pt x="119" y="6"/>
                  </a:lnTo>
                  <a:lnTo>
                    <a:pt x="90" y="0"/>
                  </a:lnTo>
                  <a:lnTo>
                    <a:pt x="59" y="0"/>
                  </a:lnTo>
                  <a:lnTo>
                    <a:pt x="29" y="10"/>
                  </a:lnTo>
                  <a:lnTo>
                    <a:pt x="0" y="29"/>
                  </a:lnTo>
                  <a:lnTo>
                    <a:pt x="0" y="31"/>
                  </a:lnTo>
                  <a:lnTo>
                    <a:pt x="0" y="31"/>
                  </a:lnTo>
                  <a:lnTo>
                    <a:pt x="0" y="31"/>
                  </a:lnTo>
                  <a:lnTo>
                    <a:pt x="0" y="31"/>
                  </a:lnTo>
                  <a:lnTo>
                    <a:pt x="0" y="31"/>
                  </a:lnTo>
                  <a:close/>
                </a:path>
              </a:pathLst>
            </a:custGeom>
            <a:solidFill>
              <a:srgbClr val="000000"/>
            </a:solidFill>
            <a:ln w="9525">
              <a:noFill/>
              <a:round/>
              <a:headEnd/>
              <a:tailEnd/>
            </a:ln>
          </p:spPr>
          <p:txBody>
            <a:bodyPr/>
            <a:lstStyle/>
            <a:p>
              <a:endParaRPr lang="en-US"/>
            </a:p>
          </p:txBody>
        </p:sp>
        <p:sp>
          <p:nvSpPr>
            <p:cNvPr id="63523" name="Freeform 35"/>
            <p:cNvSpPr>
              <a:spLocks/>
            </p:cNvSpPr>
            <p:nvPr/>
          </p:nvSpPr>
          <p:spPr bwMode="auto">
            <a:xfrm>
              <a:off x="318" y="1166"/>
              <a:ext cx="58" cy="69"/>
            </a:xfrm>
            <a:custGeom>
              <a:avLst/>
              <a:gdLst/>
              <a:ahLst/>
              <a:cxnLst>
                <a:cxn ang="0">
                  <a:pos x="50" y="2"/>
                </a:cxn>
                <a:cxn ang="0">
                  <a:pos x="43" y="12"/>
                </a:cxn>
                <a:cxn ang="0">
                  <a:pos x="33" y="20"/>
                </a:cxn>
                <a:cxn ang="0">
                  <a:pos x="23" y="29"/>
                </a:cxn>
                <a:cxn ang="0">
                  <a:pos x="16" y="39"/>
                </a:cxn>
                <a:cxn ang="0">
                  <a:pos x="8" y="52"/>
                </a:cxn>
                <a:cxn ang="0">
                  <a:pos x="2" y="66"/>
                </a:cxn>
                <a:cxn ang="0">
                  <a:pos x="0" y="81"/>
                </a:cxn>
                <a:cxn ang="0">
                  <a:pos x="0" y="96"/>
                </a:cxn>
                <a:cxn ang="0">
                  <a:pos x="6" y="110"/>
                </a:cxn>
                <a:cxn ang="0">
                  <a:pos x="14" y="121"/>
                </a:cxn>
                <a:cxn ang="0">
                  <a:pos x="25" y="129"/>
                </a:cxn>
                <a:cxn ang="0">
                  <a:pos x="39" y="135"/>
                </a:cxn>
                <a:cxn ang="0">
                  <a:pos x="48" y="139"/>
                </a:cxn>
                <a:cxn ang="0">
                  <a:pos x="60" y="139"/>
                </a:cxn>
                <a:cxn ang="0">
                  <a:pos x="69" y="137"/>
                </a:cxn>
                <a:cxn ang="0">
                  <a:pos x="79" y="133"/>
                </a:cxn>
                <a:cxn ang="0">
                  <a:pos x="89" y="127"/>
                </a:cxn>
                <a:cxn ang="0">
                  <a:pos x="96" y="121"/>
                </a:cxn>
                <a:cxn ang="0">
                  <a:pos x="104" y="115"/>
                </a:cxn>
                <a:cxn ang="0">
                  <a:pos x="112" y="108"/>
                </a:cxn>
                <a:cxn ang="0">
                  <a:pos x="115" y="100"/>
                </a:cxn>
                <a:cxn ang="0">
                  <a:pos x="117" y="92"/>
                </a:cxn>
                <a:cxn ang="0">
                  <a:pos x="117" y="85"/>
                </a:cxn>
                <a:cxn ang="0">
                  <a:pos x="112" y="79"/>
                </a:cxn>
                <a:cxn ang="0">
                  <a:pos x="100" y="73"/>
                </a:cxn>
                <a:cxn ang="0">
                  <a:pos x="91" y="73"/>
                </a:cxn>
                <a:cxn ang="0">
                  <a:pos x="81" y="73"/>
                </a:cxn>
                <a:cxn ang="0">
                  <a:pos x="71" y="73"/>
                </a:cxn>
                <a:cxn ang="0">
                  <a:pos x="64" y="71"/>
                </a:cxn>
                <a:cxn ang="0">
                  <a:pos x="56" y="68"/>
                </a:cxn>
                <a:cxn ang="0">
                  <a:pos x="48" y="62"/>
                </a:cxn>
                <a:cxn ang="0">
                  <a:pos x="43" y="58"/>
                </a:cxn>
                <a:cxn ang="0">
                  <a:pos x="37" y="46"/>
                </a:cxn>
                <a:cxn ang="0">
                  <a:pos x="39" y="31"/>
                </a:cxn>
                <a:cxn ang="0">
                  <a:pos x="46" y="16"/>
                </a:cxn>
                <a:cxn ang="0">
                  <a:pos x="52" y="2"/>
                </a:cxn>
                <a:cxn ang="0">
                  <a:pos x="52" y="0"/>
                </a:cxn>
                <a:cxn ang="0">
                  <a:pos x="52" y="0"/>
                </a:cxn>
                <a:cxn ang="0">
                  <a:pos x="52" y="0"/>
                </a:cxn>
                <a:cxn ang="0">
                  <a:pos x="50" y="2"/>
                </a:cxn>
                <a:cxn ang="0">
                  <a:pos x="50" y="2"/>
                </a:cxn>
              </a:cxnLst>
              <a:rect l="0" t="0" r="r" b="b"/>
              <a:pathLst>
                <a:path w="117" h="139">
                  <a:moveTo>
                    <a:pt x="50" y="2"/>
                  </a:moveTo>
                  <a:lnTo>
                    <a:pt x="43" y="12"/>
                  </a:lnTo>
                  <a:lnTo>
                    <a:pt x="33" y="20"/>
                  </a:lnTo>
                  <a:lnTo>
                    <a:pt x="23" y="29"/>
                  </a:lnTo>
                  <a:lnTo>
                    <a:pt x="16" y="39"/>
                  </a:lnTo>
                  <a:lnTo>
                    <a:pt x="8" y="52"/>
                  </a:lnTo>
                  <a:lnTo>
                    <a:pt x="2" y="66"/>
                  </a:lnTo>
                  <a:lnTo>
                    <a:pt x="0" y="81"/>
                  </a:lnTo>
                  <a:lnTo>
                    <a:pt x="0" y="96"/>
                  </a:lnTo>
                  <a:lnTo>
                    <a:pt x="6" y="110"/>
                  </a:lnTo>
                  <a:lnTo>
                    <a:pt x="14" y="121"/>
                  </a:lnTo>
                  <a:lnTo>
                    <a:pt x="25" y="129"/>
                  </a:lnTo>
                  <a:lnTo>
                    <a:pt x="39" y="135"/>
                  </a:lnTo>
                  <a:lnTo>
                    <a:pt x="48" y="139"/>
                  </a:lnTo>
                  <a:lnTo>
                    <a:pt x="60" y="139"/>
                  </a:lnTo>
                  <a:lnTo>
                    <a:pt x="69" y="137"/>
                  </a:lnTo>
                  <a:lnTo>
                    <a:pt x="79" y="133"/>
                  </a:lnTo>
                  <a:lnTo>
                    <a:pt x="89" y="127"/>
                  </a:lnTo>
                  <a:lnTo>
                    <a:pt x="96" y="121"/>
                  </a:lnTo>
                  <a:lnTo>
                    <a:pt x="104" y="115"/>
                  </a:lnTo>
                  <a:lnTo>
                    <a:pt x="112" y="108"/>
                  </a:lnTo>
                  <a:lnTo>
                    <a:pt x="115" y="100"/>
                  </a:lnTo>
                  <a:lnTo>
                    <a:pt x="117" y="92"/>
                  </a:lnTo>
                  <a:lnTo>
                    <a:pt x="117" y="85"/>
                  </a:lnTo>
                  <a:lnTo>
                    <a:pt x="112" y="79"/>
                  </a:lnTo>
                  <a:lnTo>
                    <a:pt x="100" y="73"/>
                  </a:lnTo>
                  <a:lnTo>
                    <a:pt x="91" y="73"/>
                  </a:lnTo>
                  <a:lnTo>
                    <a:pt x="81" y="73"/>
                  </a:lnTo>
                  <a:lnTo>
                    <a:pt x="71" y="73"/>
                  </a:lnTo>
                  <a:lnTo>
                    <a:pt x="64" y="71"/>
                  </a:lnTo>
                  <a:lnTo>
                    <a:pt x="56" y="68"/>
                  </a:lnTo>
                  <a:lnTo>
                    <a:pt x="48" y="62"/>
                  </a:lnTo>
                  <a:lnTo>
                    <a:pt x="43" y="58"/>
                  </a:lnTo>
                  <a:lnTo>
                    <a:pt x="37" y="46"/>
                  </a:lnTo>
                  <a:lnTo>
                    <a:pt x="39" y="31"/>
                  </a:lnTo>
                  <a:lnTo>
                    <a:pt x="46" y="16"/>
                  </a:lnTo>
                  <a:lnTo>
                    <a:pt x="52" y="2"/>
                  </a:lnTo>
                  <a:lnTo>
                    <a:pt x="52" y="0"/>
                  </a:lnTo>
                  <a:lnTo>
                    <a:pt x="52" y="0"/>
                  </a:lnTo>
                  <a:lnTo>
                    <a:pt x="52" y="0"/>
                  </a:lnTo>
                  <a:lnTo>
                    <a:pt x="50" y="2"/>
                  </a:lnTo>
                  <a:lnTo>
                    <a:pt x="50" y="2"/>
                  </a:lnTo>
                  <a:close/>
                </a:path>
              </a:pathLst>
            </a:custGeom>
            <a:solidFill>
              <a:srgbClr val="000000"/>
            </a:solidFill>
            <a:ln w="9525">
              <a:noFill/>
              <a:round/>
              <a:headEnd/>
              <a:tailEnd/>
            </a:ln>
          </p:spPr>
          <p:txBody>
            <a:bodyPr/>
            <a:lstStyle/>
            <a:p>
              <a:endParaRPr lang="en-US"/>
            </a:p>
          </p:txBody>
        </p:sp>
        <p:sp>
          <p:nvSpPr>
            <p:cNvPr id="63524" name="Freeform 36"/>
            <p:cNvSpPr>
              <a:spLocks/>
            </p:cNvSpPr>
            <p:nvPr/>
          </p:nvSpPr>
          <p:spPr bwMode="auto">
            <a:xfrm>
              <a:off x="366" y="1137"/>
              <a:ext cx="360" cy="46"/>
            </a:xfrm>
            <a:custGeom>
              <a:avLst/>
              <a:gdLst/>
              <a:ahLst/>
              <a:cxnLst>
                <a:cxn ang="0">
                  <a:pos x="721" y="0"/>
                </a:cxn>
                <a:cxn ang="0">
                  <a:pos x="677" y="4"/>
                </a:cxn>
                <a:cxn ang="0">
                  <a:pos x="631" y="8"/>
                </a:cxn>
                <a:cxn ang="0">
                  <a:pos x="587" y="12"/>
                </a:cxn>
                <a:cxn ang="0">
                  <a:pos x="541" y="17"/>
                </a:cxn>
                <a:cxn ang="0">
                  <a:pos x="497" y="21"/>
                </a:cxn>
                <a:cxn ang="0">
                  <a:pos x="453" y="25"/>
                </a:cxn>
                <a:cxn ang="0">
                  <a:pos x="407" y="29"/>
                </a:cxn>
                <a:cxn ang="0">
                  <a:pos x="363" y="35"/>
                </a:cxn>
                <a:cxn ang="0">
                  <a:pos x="319" y="38"/>
                </a:cxn>
                <a:cxn ang="0">
                  <a:pos x="274" y="44"/>
                </a:cxn>
                <a:cxn ang="0">
                  <a:pos x="228" y="50"/>
                </a:cxn>
                <a:cxn ang="0">
                  <a:pos x="184" y="56"/>
                </a:cxn>
                <a:cxn ang="0">
                  <a:pos x="140" y="59"/>
                </a:cxn>
                <a:cxn ang="0">
                  <a:pos x="96" y="67"/>
                </a:cxn>
                <a:cxn ang="0">
                  <a:pos x="50" y="73"/>
                </a:cxn>
                <a:cxn ang="0">
                  <a:pos x="6" y="79"/>
                </a:cxn>
                <a:cxn ang="0">
                  <a:pos x="2" y="82"/>
                </a:cxn>
                <a:cxn ang="0">
                  <a:pos x="0" y="86"/>
                </a:cxn>
                <a:cxn ang="0">
                  <a:pos x="0" y="90"/>
                </a:cxn>
                <a:cxn ang="0">
                  <a:pos x="2" y="92"/>
                </a:cxn>
                <a:cxn ang="0">
                  <a:pos x="46" y="84"/>
                </a:cxn>
                <a:cxn ang="0">
                  <a:pos x="92" y="79"/>
                </a:cxn>
                <a:cxn ang="0">
                  <a:pos x="136" y="71"/>
                </a:cxn>
                <a:cxn ang="0">
                  <a:pos x="181" y="65"/>
                </a:cxn>
                <a:cxn ang="0">
                  <a:pos x="227" y="59"/>
                </a:cxn>
                <a:cxn ang="0">
                  <a:pos x="271" y="54"/>
                </a:cxn>
                <a:cxn ang="0">
                  <a:pos x="317" y="48"/>
                </a:cxn>
                <a:cxn ang="0">
                  <a:pos x="361" y="42"/>
                </a:cxn>
                <a:cxn ang="0">
                  <a:pos x="407" y="36"/>
                </a:cxn>
                <a:cxn ang="0">
                  <a:pos x="451" y="31"/>
                </a:cxn>
                <a:cxn ang="0">
                  <a:pos x="497" y="27"/>
                </a:cxn>
                <a:cxn ang="0">
                  <a:pos x="541" y="21"/>
                </a:cxn>
                <a:cxn ang="0">
                  <a:pos x="587" y="15"/>
                </a:cxn>
                <a:cxn ang="0">
                  <a:pos x="631" y="12"/>
                </a:cxn>
                <a:cxn ang="0">
                  <a:pos x="677" y="6"/>
                </a:cxn>
                <a:cxn ang="0">
                  <a:pos x="721" y="2"/>
                </a:cxn>
                <a:cxn ang="0">
                  <a:pos x="721" y="2"/>
                </a:cxn>
                <a:cxn ang="0">
                  <a:pos x="721" y="0"/>
                </a:cxn>
                <a:cxn ang="0">
                  <a:pos x="721" y="0"/>
                </a:cxn>
                <a:cxn ang="0">
                  <a:pos x="721" y="0"/>
                </a:cxn>
                <a:cxn ang="0">
                  <a:pos x="721" y="0"/>
                </a:cxn>
              </a:cxnLst>
              <a:rect l="0" t="0" r="r" b="b"/>
              <a:pathLst>
                <a:path w="721" h="92">
                  <a:moveTo>
                    <a:pt x="721" y="0"/>
                  </a:moveTo>
                  <a:lnTo>
                    <a:pt x="677" y="4"/>
                  </a:lnTo>
                  <a:lnTo>
                    <a:pt x="631" y="8"/>
                  </a:lnTo>
                  <a:lnTo>
                    <a:pt x="587" y="12"/>
                  </a:lnTo>
                  <a:lnTo>
                    <a:pt x="541" y="17"/>
                  </a:lnTo>
                  <a:lnTo>
                    <a:pt x="497" y="21"/>
                  </a:lnTo>
                  <a:lnTo>
                    <a:pt x="453" y="25"/>
                  </a:lnTo>
                  <a:lnTo>
                    <a:pt x="407" y="29"/>
                  </a:lnTo>
                  <a:lnTo>
                    <a:pt x="363" y="35"/>
                  </a:lnTo>
                  <a:lnTo>
                    <a:pt x="319" y="38"/>
                  </a:lnTo>
                  <a:lnTo>
                    <a:pt x="274" y="44"/>
                  </a:lnTo>
                  <a:lnTo>
                    <a:pt x="228" y="50"/>
                  </a:lnTo>
                  <a:lnTo>
                    <a:pt x="184" y="56"/>
                  </a:lnTo>
                  <a:lnTo>
                    <a:pt x="140" y="59"/>
                  </a:lnTo>
                  <a:lnTo>
                    <a:pt x="96" y="67"/>
                  </a:lnTo>
                  <a:lnTo>
                    <a:pt x="50" y="73"/>
                  </a:lnTo>
                  <a:lnTo>
                    <a:pt x="6" y="79"/>
                  </a:lnTo>
                  <a:lnTo>
                    <a:pt x="2" y="82"/>
                  </a:lnTo>
                  <a:lnTo>
                    <a:pt x="0" y="86"/>
                  </a:lnTo>
                  <a:lnTo>
                    <a:pt x="0" y="90"/>
                  </a:lnTo>
                  <a:lnTo>
                    <a:pt x="2" y="92"/>
                  </a:lnTo>
                  <a:lnTo>
                    <a:pt x="46" y="84"/>
                  </a:lnTo>
                  <a:lnTo>
                    <a:pt x="92" y="79"/>
                  </a:lnTo>
                  <a:lnTo>
                    <a:pt x="136" y="71"/>
                  </a:lnTo>
                  <a:lnTo>
                    <a:pt x="181" y="65"/>
                  </a:lnTo>
                  <a:lnTo>
                    <a:pt x="227" y="59"/>
                  </a:lnTo>
                  <a:lnTo>
                    <a:pt x="271" y="54"/>
                  </a:lnTo>
                  <a:lnTo>
                    <a:pt x="317" y="48"/>
                  </a:lnTo>
                  <a:lnTo>
                    <a:pt x="361" y="42"/>
                  </a:lnTo>
                  <a:lnTo>
                    <a:pt x="407" y="36"/>
                  </a:lnTo>
                  <a:lnTo>
                    <a:pt x="451" y="31"/>
                  </a:lnTo>
                  <a:lnTo>
                    <a:pt x="497" y="27"/>
                  </a:lnTo>
                  <a:lnTo>
                    <a:pt x="541" y="21"/>
                  </a:lnTo>
                  <a:lnTo>
                    <a:pt x="587" y="15"/>
                  </a:lnTo>
                  <a:lnTo>
                    <a:pt x="631" y="12"/>
                  </a:lnTo>
                  <a:lnTo>
                    <a:pt x="677" y="6"/>
                  </a:lnTo>
                  <a:lnTo>
                    <a:pt x="721" y="2"/>
                  </a:lnTo>
                  <a:lnTo>
                    <a:pt x="721" y="2"/>
                  </a:lnTo>
                  <a:lnTo>
                    <a:pt x="721" y="0"/>
                  </a:lnTo>
                  <a:lnTo>
                    <a:pt x="721" y="0"/>
                  </a:lnTo>
                  <a:lnTo>
                    <a:pt x="721" y="0"/>
                  </a:lnTo>
                  <a:lnTo>
                    <a:pt x="721" y="0"/>
                  </a:lnTo>
                  <a:close/>
                </a:path>
              </a:pathLst>
            </a:custGeom>
            <a:solidFill>
              <a:srgbClr val="000000"/>
            </a:solidFill>
            <a:ln w="9525">
              <a:noFill/>
              <a:round/>
              <a:headEnd/>
              <a:tailEnd/>
            </a:ln>
          </p:spPr>
          <p:txBody>
            <a:bodyPr/>
            <a:lstStyle/>
            <a:p>
              <a:endParaRPr lang="en-US"/>
            </a:p>
          </p:txBody>
        </p:sp>
        <p:sp>
          <p:nvSpPr>
            <p:cNvPr id="63525" name="Freeform 37"/>
            <p:cNvSpPr>
              <a:spLocks/>
            </p:cNvSpPr>
            <p:nvPr/>
          </p:nvSpPr>
          <p:spPr bwMode="auto">
            <a:xfrm>
              <a:off x="436" y="1404"/>
              <a:ext cx="503" cy="66"/>
            </a:xfrm>
            <a:custGeom>
              <a:avLst/>
              <a:gdLst/>
              <a:ahLst/>
              <a:cxnLst>
                <a:cxn ang="0">
                  <a:pos x="1007" y="0"/>
                </a:cxn>
                <a:cxn ang="0">
                  <a:pos x="945" y="0"/>
                </a:cxn>
                <a:cxn ang="0">
                  <a:pos x="882" y="2"/>
                </a:cxn>
                <a:cxn ang="0">
                  <a:pos x="821" y="2"/>
                </a:cxn>
                <a:cxn ang="0">
                  <a:pos x="758" y="6"/>
                </a:cxn>
                <a:cxn ang="0">
                  <a:pos x="694" y="10"/>
                </a:cxn>
                <a:cxn ang="0">
                  <a:pos x="631" y="13"/>
                </a:cxn>
                <a:cxn ang="0">
                  <a:pos x="568" y="19"/>
                </a:cxn>
                <a:cxn ang="0">
                  <a:pos x="506" y="25"/>
                </a:cxn>
                <a:cxn ang="0">
                  <a:pos x="443" y="33"/>
                </a:cxn>
                <a:cxn ang="0">
                  <a:pos x="380" y="40"/>
                </a:cxn>
                <a:cxn ang="0">
                  <a:pos x="319" y="50"/>
                </a:cxn>
                <a:cxn ang="0">
                  <a:pos x="255" y="59"/>
                </a:cxn>
                <a:cxn ang="0">
                  <a:pos x="194" y="71"/>
                </a:cxn>
                <a:cxn ang="0">
                  <a:pos x="133" y="84"/>
                </a:cxn>
                <a:cxn ang="0">
                  <a:pos x="71" y="98"/>
                </a:cxn>
                <a:cxn ang="0">
                  <a:pos x="12" y="111"/>
                </a:cxn>
                <a:cxn ang="0">
                  <a:pos x="6" y="115"/>
                </a:cxn>
                <a:cxn ang="0">
                  <a:pos x="0" y="123"/>
                </a:cxn>
                <a:cxn ang="0">
                  <a:pos x="0" y="130"/>
                </a:cxn>
                <a:cxn ang="0">
                  <a:pos x="8" y="132"/>
                </a:cxn>
                <a:cxn ang="0">
                  <a:pos x="69" y="123"/>
                </a:cxn>
                <a:cxn ang="0">
                  <a:pos x="133" y="111"/>
                </a:cxn>
                <a:cxn ang="0">
                  <a:pos x="194" y="102"/>
                </a:cxn>
                <a:cxn ang="0">
                  <a:pos x="257" y="92"/>
                </a:cxn>
                <a:cxn ang="0">
                  <a:pos x="319" y="80"/>
                </a:cxn>
                <a:cxn ang="0">
                  <a:pos x="380" y="71"/>
                </a:cxn>
                <a:cxn ang="0">
                  <a:pos x="443" y="59"/>
                </a:cxn>
                <a:cxn ang="0">
                  <a:pos x="504" y="50"/>
                </a:cxn>
                <a:cxn ang="0">
                  <a:pos x="566" y="40"/>
                </a:cxn>
                <a:cxn ang="0">
                  <a:pos x="629" y="33"/>
                </a:cxn>
                <a:cxn ang="0">
                  <a:pos x="692" y="25"/>
                </a:cxn>
                <a:cxn ang="0">
                  <a:pos x="754" y="17"/>
                </a:cxn>
                <a:cxn ang="0">
                  <a:pos x="817" y="11"/>
                </a:cxn>
                <a:cxn ang="0">
                  <a:pos x="880" y="6"/>
                </a:cxn>
                <a:cxn ang="0">
                  <a:pos x="944" y="2"/>
                </a:cxn>
                <a:cxn ang="0">
                  <a:pos x="1007" y="0"/>
                </a:cxn>
                <a:cxn ang="0">
                  <a:pos x="1007" y="0"/>
                </a:cxn>
                <a:cxn ang="0">
                  <a:pos x="1007" y="0"/>
                </a:cxn>
                <a:cxn ang="0">
                  <a:pos x="1007" y="0"/>
                </a:cxn>
                <a:cxn ang="0">
                  <a:pos x="1007" y="0"/>
                </a:cxn>
                <a:cxn ang="0">
                  <a:pos x="1007" y="0"/>
                </a:cxn>
              </a:cxnLst>
              <a:rect l="0" t="0" r="r" b="b"/>
              <a:pathLst>
                <a:path w="1007" h="132">
                  <a:moveTo>
                    <a:pt x="1007" y="0"/>
                  </a:moveTo>
                  <a:lnTo>
                    <a:pt x="945" y="0"/>
                  </a:lnTo>
                  <a:lnTo>
                    <a:pt x="882" y="2"/>
                  </a:lnTo>
                  <a:lnTo>
                    <a:pt x="821" y="2"/>
                  </a:lnTo>
                  <a:lnTo>
                    <a:pt x="758" y="6"/>
                  </a:lnTo>
                  <a:lnTo>
                    <a:pt x="694" y="10"/>
                  </a:lnTo>
                  <a:lnTo>
                    <a:pt x="631" y="13"/>
                  </a:lnTo>
                  <a:lnTo>
                    <a:pt x="568" y="19"/>
                  </a:lnTo>
                  <a:lnTo>
                    <a:pt x="506" y="25"/>
                  </a:lnTo>
                  <a:lnTo>
                    <a:pt x="443" y="33"/>
                  </a:lnTo>
                  <a:lnTo>
                    <a:pt x="380" y="40"/>
                  </a:lnTo>
                  <a:lnTo>
                    <a:pt x="319" y="50"/>
                  </a:lnTo>
                  <a:lnTo>
                    <a:pt x="255" y="59"/>
                  </a:lnTo>
                  <a:lnTo>
                    <a:pt x="194" y="71"/>
                  </a:lnTo>
                  <a:lnTo>
                    <a:pt x="133" y="84"/>
                  </a:lnTo>
                  <a:lnTo>
                    <a:pt x="71" y="98"/>
                  </a:lnTo>
                  <a:lnTo>
                    <a:pt x="12" y="111"/>
                  </a:lnTo>
                  <a:lnTo>
                    <a:pt x="6" y="115"/>
                  </a:lnTo>
                  <a:lnTo>
                    <a:pt x="0" y="123"/>
                  </a:lnTo>
                  <a:lnTo>
                    <a:pt x="0" y="130"/>
                  </a:lnTo>
                  <a:lnTo>
                    <a:pt x="8" y="132"/>
                  </a:lnTo>
                  <a:lnTo>
                    <a:pt x="69" y="123"/>
                  </a:lnTo>
                  <a:lnTo>
                    <a:pt x="133" y="111"/>
                  </a:lnTo>
                  <a:lnTo>
                    <a:pt x="194" y="102"/>
                  </a:lnTo>
                  <a:lnTo>
                    <a:pt x="257" y="92"/>
                  </a:lnTo>
                  <a:lnTo>
                    <a:pt x="319" y="80"/>
                  </a:lnTo>
                  <a:lnTo>
                    <a:pt x="380" y="71"/>
                  </a:lnTo>
                  <a:lnTo>
                    <a:pt x="443" y="59"/>
                  </a:lnTo>
                  <a:lnTo>
                    <a:pt x="504" y="50"/>
                  </a:lnTo>
                  <a:lnTo>
                    <a:pt x="566" y="40"/>
                  </a:lnTo>
                  <a:lnTo>
                    <a:pt x="629" y="33"/>
                  </a:lnTo>
                  <a:lnTo>
                    <a:pt x="692" y="25"/>
                  </a:lnTo>
                  <a:lnTo>
                    <a:pt x="754" y="17"/>
                  </a:lnTo>
                  <a:lnTo>
                    <a:pt x="817" y="11"/>
                  </a:lnTo>
                  <a:lnTo>
                    <a:pt x="880" y="6"/>
                  </a:lnTo>
                  <a:lnTo>
                    <a:pt x="944" y="2"/>
                  </a:lnTo>
                  <a:lnTo>
                    <a:pt x="1007" y="0"/>
                  </a:lnTo>
                  <a:lnTo>
                    <a:pt x="1007" y="0"/>
                  </a:lnTo>
                  <a:lnTo>
                    <a:pt x="1007" y="0"/>
                  </a:lnTo>
                  <a:lnTo>
                    <a:pt x="1007" y="0"/>
                  </a:lnTo>
                  <a:lnTo>
                    <a:pt x="1007" y="0"/>
                  </a:lnTo>
                  <a:lnTo>
                    <a:pt x="1007" y="0"/>
                  </a:lnTo>
                  <a:close/>
                </a:path>
              </a:pathLst>
            </a:custGeom>
            <a:solidFill>
              <a:srgbClr val="000000"/>
            </a:solidFill>
            <a:ln w="9525">
              <a:noFill/>
              <a:round/>
              <a:headEnd/>
              <a:tailEnd/>
            </a:ln>
          </p:spPr>
          <p:txBody>
            <a:bodyPr/>
            <a:lstStyle/>
            <a:p>
              <a:endParaRPr lang="en-US"/>
            </a:p>
          </p:txBody>
        </p:sp>
        <p:sp>
          <p:nvSpPr>
            <p:cNvPr id="63526" name="Freeform 38"/>
            <p:cNvSpPr>
              <a:spLocks/>
            </p:cNvSpPr>
            <p:nvPr/>
          </p:nvSpPr>
          <p:spPr bwMode="auto">
            <a:xfrm>
              <a:off x="561" y="1477"/>
              <a:ext cx="248" cy="732"/>
            </a:xfrm>
            <a:custGeom>
              <a:avLst/>
              <a:gdLst/>
              <a:ahLst/>
              <a:cxnLst>
                <a:cxn ang="0">
                  <a:pos x="0" y="0"/>
                </a:cxn>
                <a:cxn ang="0">
                  <a:pos x="43" y="88"/>
                </a:cxn>
                <a:cxn ang="0">
                  <a:pos x="83" y="180"/>
                </a:cxn>
                <a:cxn ang="0">
                  <a:pos x="121" y="270"/>
                </a:cxn>
                <a:cxn ang="0">
                  <a:pos x="156" y="362"/>
                </a:cxn>
                <a:cxn ang="0">
                  <a:pos x="190" y="456"/>
                </a:cxn>
                <a:cxn ang="0">
                  <a:pos x="223" y="548"/>
                </a:cxn>
                <a:cxn ang="0">
                  <a:pos x="255" y="642"/>
                </a:cxn>
                <a:cxn ang="0">
                  <a:pos x="286" y="734"/>
                </a:cxn>
                <a:cxn ang="0">
                  <a:pos x="315" y="824"/>
                </a:cxn>
                <a:cxn ang="0">
                  <a:pos x="344" y="914"/>
                </a:cxn>
                <a:cxn ang="0">
                  <a:pos x="372" y="1004"/>
                </a:cxn>
                <a:cxn ang="0">
                  <a:pos x="397" y="1094"/>
                </a:cxn>
                <a:cxn ang="0">
                  <a:pos x="422" y="1186"/>
                </a:cxn>
                <a:cxn ang="0">
                  <a:pos x="443" y="1276"/>
                </a:cxn>
                <a:cxn ang="0">
                  <a:pos x="464" y="1368"/>
                </a:cxn>
                <a:cxn ang="0">
                  <a:pos x="482" y="1462"/>
                </a:cxn>
                <a:cxn ang="0">
                  <a:pos x="485" y="1464"/>
                </a:cxn>
                <a:cxn ang="0">
                  <a:pos x="489" y="1462"/>
                </a:cxn>
                <a:cxn ang="0">
                  <a:pos x="493" y="1457"/>
                </a:cxn>
                <a:cxn ang="0">
                  <a:pos x="495" y="1453"/>
                </a:cxn>
                <a:cxn ang="0">
                  <a:pos x="482" y="1365"/>
                </a:cxn>
                <a:cxn ang="0">
                  <a:pos x="464" y="1276"/>
                </a:cxn>
                <a:cxn ang="0">
                  <a:pos x="445" y="1190"/>
                </a:cxn>
                <a:cxn ang="0">
                  <a:pos x="424" y="1104"/>
                </a:cxn>
                <a:cxn ang="0">
                  <a:pos x="399" y="1020"/>
                </a:cxn>
                <a:cxn ang="0">
                  <a:pos x="374" y="933"/>
                </a:cxn>
                <a:cxn ang="0">
                  <a:pos x="346" y="849"/>
                </a:cxn>
                <a:cxn ang="0">
                  <a:pos x="317" y="765"/>
                </a:cxn>
                <a:cxn ang="0">
                  <a:pos x="300" y="717"/>
                </a:cxn>
                <a:cxn ang="0">
                  <a:pos x="282" y="667"/>
                </a:cxn>
                <a:cxn ang="0">
                  <a:pos x="263" y="619"/>
                </a:cxn>
                <a:cxn ang="0">
                  <a:pos x="246" y="569"/>
                </a:cxn>
                <a:cxn ang="0">
                  <a:pos x="229" y="521"/>
                </a:cxn>
                <a:cxn ang="0">
                  <a:pos x="209" y="471"/>
                </a:cxn>
                <a:cxn ang="0">
                  <a:pos x="192" y="423"/>
                </a:cxn>
                <a:cxn ang="0">
                  <a:pos x="173" y="375"/>
                </a:cxn>
                <a:cxn ang="0">
                  <a:pos x="154" y="327"/>
                </a:cxn>
                <a:cxn ang="0">
                  <a:pos x="133" y="280"/>
                </a:cxn>
                <a:cxn ang="0">
                  <a:pos x="114" y="232"/>
                </a:cxn>
                <a:cxn ang="0">
                  <a:pos x="92" y="186"/>
                </a:cxn>
                <a:cxn ang="0">
                  <a:pos x="71" y="138"/>
                </a:cxn>
                <a:cxn ang="0">
                  <a:pos x="48" y="92"/>
                </a:cxn>
                <a:cxn ang="0">
                  <a:pos x="25" y="46"/>
                </a:cxn>
                <a:cxn ang="0">
                  <a:pos x="2" y="0"/>
                </a:cxn>
                <a:cxn ang="0">
                  <a:pos x="2" y="0"/>
                </a:cxn>
                <a:cxn ang="0">
                  <a:pos x="2" y="0"/>
                </a:cxn>
                <a:cxn ang="0">
                  <a:pos x="0" y="0"/>
                </a:cxn>
                <a:cxn ang="0">
                  <a:pos x="0" y="0"/>
                </a:cxn>
                <a:cxn ang="0">
                  <a:pos x="0" y="0"/>
                </a:cxn>
              </a:cxnLst>
              <a:rect l="0" t="0" r="r" b="b"/>
              <a:pathLst>
                <a:path w="495" h="1464">
                  <a:moveTo>
                    <a:pt x="0" y="0"/>
                  </a:moveTo>
                  <a:lnTo>
                    <a:pt x="43" y="88"/>
                  </a:lnTo>
                  <a:lnTo>
                    <a:pt x="83" y="180"/>
                  </a:lnTo>
                  <a:lnTo>
                    <a:pt x="121" y="270"/>
                  </a:lnTo>
                  <a:lnTo>
                    <a:pt x="156" y="362"/>
                  </a:lnTo>
                  <a:lnTo>
                    <a:pt x="190" y="456"/>
                  </a:lnTo>
                  <a:lnTo>
                    <a:pt x="223" y="548"/>
                  </a:lnTo>
                  <a:lnTo>
                    <a:pt x="255" y="642"/>
                  </a:lnTo>
                  <a:lnTo>
                    <a:pt x="286" y="734"/>
                  </a:lnTo>
                  <a:lnTo>
                    <a:pt x="315" y="824"/>
                  </a:lnTo>
                  <a:lnTo>
                    <a:pt x="344" y="914"/>
                  </a:lnTo>
                  <a:lnTo>
                    <a:pt x="372" y="1004"/>
                  </a:lnTo>
                  <a:lnTo>
                    <a:pt x="397" y="1094"/>
                  </a:lnTo>
                  <a:lnTo>
                    <a:pt x="422" y="1186"/>
                  </a:lnTo>
                  <a:lnTo>
                    <a:pt x="443" y="1276"/>
                  </a:lnTo>
                  <a:lnTo>
                    <a:pt x="464" y="1368"/>
                  </a:lnTo>
                  <a:lnTo>
                    <a:pt x="482" y="1462"/>
                  </a:lnTo>
                  <a:lnTo>
                    <a:pt x="485" y="1464"/>
                  </a:lnTo>
                  <a:lnTo>
                    <a:pt x="489" y="1462"/>
                  </a:lnTo>
                  <a:lnTo>
                    <a:pt x="493" y="1457"/>
                  </a:lnTo>
                  <a:lnTo>
                    <a:pt x="495" y="1453"/>
                  </a:lnTo>
                  <a:lnTo>
                    <a:pt x="482" y="1365"/>
                  </a:lnTo>
                  <a:lnTo>
                    <a:pt x="464" y="1276"/>
                  </a:lnTo>
                  <a:lnTo>
                    <a:pt x="445" y="1190"/>
                  </a:lnTo>
                  <a:lnTo>
                    <a:pt x="424" y="1104"/>
                  </a:lnTo>
                  <a:lnTo>
                    <a:pt x="399" y="1020"/>
                  </a:lnTo>
                  <a:lnTo>
                    <a:pt x="374" y="933"/>
                  </a:lnTo>
                  <a:lnTo>
                    <a:pt x="346" y="849"/>
                  </a:lnTo>
                  <a:lnTo>
                    <a:pt x="317" y="765"/>
                  </a:lnTo>
                  <a:lnTo>
                    <a:pt x="300" y="717"/>
                  </a:lnTo>
                  <a:lnTo>
                    <a:pt x="282" y="667"/>
                  </a:lnTo>
                  <a:lnTo>
                    <a:pt x="263" y="619"/>
                  </a:lnTo>
                  <a:lnTo>
                    <a:pt x="246" y="569"/>
                  </a:lnTo>
                  <a:lnTo>
                    <a:pt x="229" y="521"/>
                  </a:lnTo>
                  <a:lnTo>
                    <a:pt x="209" y="471"/>
                  </a:lnTo>
                  <a:lnTo>
                    <a:pt x="192" y="423"/>
                  </a:lnTo>
                  <a:lnTo>
                    <a:pt x="173" y="375"/>
                  </a:lnTo>
                  <a:lnTo>
                    <a:pt x="154" y="327"/>
                  </a:lnTo>
                  <a:lnTo>
                    <a:pt x="133" y="280"/>
                  </a:lnTo>
                  <a:lnTo>
                    <a:pt x="114" y="232"/>
                  </a:lnTo>
                  <a:lnTo>
                    <a:pt x="92" y="186"/>
                  </a:lnTo>
                  <a:lnTo>
                    <a:pt x="71" y="138"/>
                  </a:lnTo>
                  <a:lnTo>
                    <a:pt x="48" y="92"/>
                  </a:lnTo>
                  <a:lnTo>
                    <a:pt x="25" y="46"/>
                  </a:lnTo>
                  <a:lnTo>
                    <a:pt x="2" y="0"/>
                  </a:lnTo>
                  <a:lnTo>
                    <a:pt x="2" y="0"/>
                  </a:lnTo>
                  <a:lnTo>
                    <a:pt x="2" y="0"/>
                  </a:lnTo>
                  <a:lnTo>
                    <a:pt x="0" y="0"/>
                  </a:lnTo>
                  <a:lnTo>
                    <a:pt x="0" y="0"/>
                  </a:lnTo>
                  <a:lnTo>
                    <a:pt x="0" y="0"/>
                  </a:lnTo>
                  <a:close/>
                </a:path>
              </a:pathLst>
            </a:custGeom>
            <a:solidFill>
              <a:srgbClr val="000000"/>
            </a:solidFill>
            <a:ln w="9525">
              <a:noFill/>
              <a:round/>
              <a:headEnd/>
              <a:tailEnd/>
            </a:ln>
          </p:spPr>
          <p:txBody>
            <a:bodyPr/>
            <a:lstStyle/>
            <a:p>
              <a:endParaRPr lang="en-US"/>
            </a:p>
          </p:txBody>
        </p:sp>
        <p:sp>
          <p:nvSpPr>
            <p:cNvPr id="63527" name="Freeform 39"/>
            <p:cNvSpPr>
              <a:spLocks/>
            </p:cNvSpPr>
            <p:nvPr/>
          </p:nvSpPr>
          <p:spPr bwMode="auto">
            <a:xfrm>
              <a:off x="665" y="1550"/>
              <a:ext cx="196" cy="646"/>
            </a:xfrm>
            <a:custGeom>
              <a:avLst/>
              <a:gdLst/>
              <a:ahLst/>
              <a:cxnLst>
                <a:cxn ang="0">
                  <a:pos x="0" y="2"/>
                </a:cxn>
                <a:cxn ang="0">
                  <a:pos x="25" y="83"/>
                </a:cxn>
                <a:cxn ang="0">
                  <a:pos x="52" y="161"/>
                </a:cxn>
                <a:cxn ang="0">
                  <a:pos x="79" y="242"/>
                </a:cxn>
                <a:cxn ang="0">
                  <a:pos x="106" y="322"/>
                </a:cxn>
                <a:cxn ang="0">
                  <a:pos x="135" y="401"/>
                </a:cxn>
                <a:cxn ang="0">
                  <a:pos x="163" y="482"/>
                </a:cxn>
                <a:cxn ang="0">
                  <a:pos x="190" y="560"/>
                </a:cxn>
                <a:cxn ang="0">
                  <a:pos x="217" y="641"/>
                </a:cxn>
                <a:cxn ang="0">
                  <a:pos x="244" y="721"/>
                </a:cxn>
                <a:cxn ang="0">
                  <a:pos x="271" y="802"/>
                </a:cxn>
                <a:cxn ang="0">
                  <a:pos x="294" y="882"/>
                </a:cxn>
                <a:cxn ang="0">
                  <a:pos x="317" y="963"/>
                </a:cxn>
                <a:cxn ang="0">
                  <a:pos x="338" y="1043"/>
                </a:cxn>
                <a:cxn ang="0">
                  <a:pos x="357" y="1126"/>
                </a:cxn>
                <a:cxn ang="0">
                  <a:pos x="374" y="1208"/>
                </a:cxn>
                <a:cxn ang="0">
                  <a:pos x="388" y="1291"/>
                </a:cxn>
                <a:cxn ang="0">
                  <a:pos x="388" y="1292"/>
                </a:cxn>
                <a:cxn ang="0">
                  <a:pos x="392" y="1291"/>
                </a:cxn>
                <a:cxn ang="0">
                  <a:pos x="394" y="1289"/>
                </a:cxn>
                <a:cxn ang="0">
                  <a:pos x="394" y="1285"/>
                </a:cxn>
                <a:cxn ang="0">
                  <a:pos x="382" y="1202"/>
                </a:cxn>
                <a:cxn ang="0">
                  <a:pos x="367" y="1120"/>
                </a:cxn>
                <a:cxn ang="0">
                  <a:pos x="348" y="1039"/>
                </a:cxn>
                <a:cxn ang="0">
                  <a:pos x="326" y="957"/>
                </a:cxn>
                <a:cxn ang="0">
                  <a:pos x="305" y="876"/>
                </a:cxn>
                <a:cxn ang="0">
                  <a:pos x="280" y="796"/>
                </a:cxn>
                <a:cxn ang="0">
                  <a:pos x="254" y="715"/>
                </a:cxn>
                <a:cxn ang="0">
                  <a:pos x="227" y="637"/>
                </a:cxn>
                <a:cxn ang="0">
                  <a:pos x="198" y="556"/>
                </a:cxn>
                <a:cxn ang="0">
                  <a:pos x="169" y="476"/>
                </a:cxn>
                <a:cxn ang="0">
                  <a:pos x="140" y="397"/>
                </a:cxn>
                <a:cxn ang="0">
                  <a:pos x="110" y="319"/>
                </a:cxn>
                <a:cxn ang="0">
                  <a:pos x="83" y="238"/>
                </a:cxn>
                <a:cxn ang="0">
                  <a:pos x="54" y="159"/>
                </a:cxn>
                <a:cxn ang="0">
                  <a:pos x="27" y="79"/>
                </a:cxn>
                <a:cxn ang="0">
                  <a:pos x="2" y="0"/>
                </a:cxn>
                <a:cxn ang="0">
                  <a:pos x="2" y="0"/>
                </a:cxn>
                <a:cxn ang="0">
                  <a:pos x="2" y="0"/>
                </a:cxn>
                <a:cxn ang="0">
                  <a:pos x="0" y="0"/>
                </a:cxn>
                <a:cxn ang="0">
                  <a:pos x="0" y="2"/>
                </a:cxn>
                <a:cxn ang="0">
                  <a:pos x="0" y="2"/>
                </a:cxn>
              </a:cxnLst>
              <a:rect l="0" t="0" r="r" b="b"/>
              <a:pathLst>
                <a:path w="394" h="1292">
                  <a:moveTo>
                    <a:pt x="0" y="2"/>
                  </a:moveTo>
                  <a:lnTo>
                    <a:pt x="25" y="83"/>
                  </a:lnTo>
                  <a:lnTo>
                    <a:pt x="52" y="161"/>
                  </a:lnTo>
                  <a:lnTo>
                    <a:pt x="79" y="242"/>
                  </a:lnTo>
                  <a:lnTo>
                    <a:pt x="106" y="322"/>
                  </a:lnTo>
                  <a:lnTo>
                    <a:pt x="135" y="401"/>
                  </a:lnTo>
                  <a:lnTo>
                    <a:pt x="163" y="482"/>
                  </a:lnTo>
                  <a:lnTo>
                    <a:pt x="190" y="560"/>
                  </a:lnTo>
                  <a:lnTo>
                    <a:pt x="217" y="641"/>
                  </a:lnTo>
                  <a:lnTo>
                    <a:pt x="244" y="721"/>
                  </a:lnTo>
                  <a:lnTo>
                    <a:pt x="271" y="802"/>
                  </a:lnTo>
                  <a:lnTo>
                    <a:pt x="294" y="882"/>
                  </a:lnTo>
                  <a:lnTo>
                    <a:pt x="317" y="963"/>
                  </a:lnTo>
                  <a:lnTo>
                    <a:pt x="338" y="1043"/>
                  </a:lnTo>
                  <a:lnTo>
                    <a:pt x="357" y="1126"/>
                  </a:lnTo>
                  <a:lnTo>
                    <a:pt x="374" y="1208"/>
                  </a:lnTo>
                  <a:lnTo>
                    <a:pt x="388" y="1291"/>
                  </a:lnTo>
                  <a:lnTo>
                    <a:pt x="388" y="1292"/>
                  </a:lnTo>
                  <a:lnTo>
                    <a:pt x="392" y="1291"/>
                  </a:lnTo>
                  <a:lnTo>
                    <a:pt x="394" y="1289"/>
                  </a:lnTo>
                  <a:lnTo>
                    <a:pt x="394" y="1285"/>
                  </a:lnTo>
                  <a:lnTo>
                    <a:pt x="382" y="1202"/>
                  </a:lnTo>
                  <a:lnTo>
                    <a:pt x="367" y="1120"/>
                  </a:lnTo>
                  <a:lnTo>
                    <a:pt x="348" y="1039"/>
                  </a:lnTo>
                  <a:lnTo>
                    <a:pt x="326" y="957"/>
                  </a:lnTo>
                  <a:lnTo>
                    <a:pt x="305" y="876"/>
                  </a:lnTo>
                  <a:lnTo>
                    <a:pt x="280" y="796"/>
                  </a:lnTo>
                  <a:lnTo>
                    <a:pt x="254" y="715"/>
                  </a:lnTo>
                  <a:lnTo>
                    <a:pt x="227" y="637"/>
                  </a:lnTo>
                  <a:lnTo>
                    <a:pt x="198" y="556"/>
                  </a:lnTo>
                  <a:lnTo>
                    <a:pt x="169" y="476"/>
                  </a:lnTo>
                  <a:lnTo>
                    <a:pt x="140" y="397"/>
                  </a:lnTo>
                  <a:lnTo>
                    <a:pt x="110" y="319"/>
                  </a:lnTo>
                  <a:lnTo>
                    <a:pt x="83" y="238"/>
                  </a:lnTo>
                  <a:lnTo>
                    <a:pt x="54" y="159"/>
                  </a:lnTo>
                  <a:lnTo>
                    <a:pt x="27" y="79"/>
                  </a:lnTo>
                  <a:lnTo>
                    <a:pt x="2" y="0"/>
                  </a:lnTo>
                  <a:lnTo>
                    <a:pt x="2" y="0"/>
                  </a:lnTo>
                  <a:lnTo>
                    <a:pt x="2" y="0"/>
                  </a:lnTo>
                  <a:lnTo>
                    <a:pt x="0" y="0"/>
                  </a:lnTo>
                  <a:lnTo>
                    <a:pt x="0" y="2"/>
                  </a:lnTo>
                  <a:lnTo>
                    <a:pt x="0" y="2"/>
                  </a:lnTo>
                  <a:close/>
                </a:path>
              </a:pathLst>
            </a:custGeom>
            <a:solidFill>
              <a:srgbClr val="000000"/>
            </a:solidFill>
            <a:ln w="9525">
              <a:noFill/>
              <a:round/>
              <a:headEnd/>
              <a:tailEnd/>
            </a:ln>
          </p:spPr>
          <p:txBody>
            <a:bodyPr/>
            <a:lstStyle/>
            <a:p>
              <a:endParaRPr lang="en-US"/>
            </a:p>
          </p:txBody>
        </p:sp>
        <p:sp>
          <p:nvSpPr>
            <p:cNvPr id="63528" name="Freeform 40"/>
            <p:cNvSpPr>
              <a:spLocks/>
            </p:cNvSpPr>
            <p:nvPr/>
          </p:nvSpPr>
          <p:spPr bwMode="auto">
            <a:xfrm>
              <a:off x="738" y="1568"/>
              <a:ext cx="196" cy="646"/>
            </a:xfrm>
            <a:custGeom>
              <a:avLst/>
              <a:gdLst/>
              <a:ahLst/>
              <a:cxnLst>
                <a:cxn ang="0">
                  <a:pos x="0" y="2"/>
                </a:cxn>
                <a:cxn ang="0">
                  <a:pos x="25" y="82"/>
                </a:cxn>
                <a:cxn ang="0">
                  <a:pos x="52" y="161"/>
                </a:cxn>
                <a:cxn ang="0">
                  <a:pos x="79" y="241"/>
                </a:cxn>
                <a:cxn ang="0">
                  <a:pos x="106" y="322"/>
                </a:cxn>
                <a:cxn ang="0">
                  <a:pos x="134" y="400"/>
                </a:cxn>
                <a:cxn ang="0">
                  <a:pos x="163" y="481"/>
                </a:cxn>
                <a:cxn ang="0">
                  <a:pos x="190" y="560"/>
                </a:cxn>
                <a:cxn ang="0">
                  <a:pos x="217" y="640"/>
                </a:cxn>
                <a:cxn ang="0">
                  <a:pos x="244" y="721"/>
                </a:cxn>
                <a:cxn ang="0">
                  <a:pos x="271" y="801"/>
                </a:cxn>
                <a:cxn ang="0">
                  <a:pos x="294" y="882"/>
                </a:cxn>
                <a:cxn ang="0">
                  <a:pos x="317" y="962"/>
                </a:cxn>
                <a:cxn ang="0">
                  <a:pos x="338" y="1043"/>
                </a:cxn>
                <a:cxn ang="0">
                  <a:pos x="357" y="1125"/>
                </a:cxn>
                <a:cxn ang="0">
                  <a:pos x="374" y="1208"/>
                </a:cxn>
                <a:cxn ang="0">
                  <a:pos x="387" y="1290"/>
                </a:cxn>
                <a:cxn ang="0">
                  <a:pos x="387" y="1292"/>
                </a:cxn>
                <a:cxn ang="0">
                  <a:pos x="391" y="1290"/>
                </a:cxn>
                <a:cxn ang="0">
                  <a:pos x="393" y="1288"/>
                </a:cxn>
                <a:cxn ang="0">
                  <a:pos x="393" y="1284"/>
                </a:cxn>
                <a:cxn ang="0">
                  <a:pos x="382" y="1202"/>
                </a:cxn>
                <a:cxn ang="0">
                  <a:pos x="366" y="1119"/>
                </a:cxn>
                <a:cxn ang="0">
                  <a:pos x="347" y="1039"/>
                </a:cxn>
                <a:cxn ang="0">
                  <a:pos x="328" y="956"/>
                </a:cxn>
                <a:cxn ang="0">
                  <a:pos x="305" y="876"/>
                </a:cxn>
                <a:cxn ang="0">
                  <a:pos x="280" y="795"/>
                </a:cxn>
                <a:cxn ang="0">
                  <a:pos x="253" y="715"/>
                </a:cxn>
                <a:cxn ang="0">
                  <a:pos x="226" y="636"/>
                </a:cxn>
                <a:cxn ang="0">
                  <a:pos x="198" y="556"/>
                </a:cxn>
                <a:cxn ang="0">
                  <a:pos x="169" y="475"/>
                </a:cxn>
                <a:cxn ang="0">
                  <a:pos x="140" y="397"/>
                </a:cxn>
                <a:cxn ang="0">
                  <a:pos x="111" y="318"/>
                </a:cxn>
                <a:cxn ang="0">
                  <a:pos x="83" y="237"/>
                </a:cxn>
                <a:cxn ang="0">
                  <a:pos x="54" y="159"/>
                </a:cxn>
                <a:cxn ang="0">
                  <a:pos x="27" y="78"/>
                </a:cxn>
                <a:cxn ang="0">
                  <a:pos x="2" y="0"/>
                </a:cxn>
                <a:cxn ang="0">
                  <a:pos x="2" y="0"/>
                </a:cxn>
                <a:cxn ang="0">
                  <a:pos x="2" y="0"/>
                </a:cxn>
                <a:cxn ang="0">
                  <a:pos x="0" y="0"/>
                </a:cxn>
                <a:cxn ang="0">
                  <a:pos x="0" y="2"/>
                </a:cxn>
                <a:cxn ang="0">
                  <a:pos x="0" y="2"/>
                </a:cxn>
              </a:cxnLst>
              <a:rect l="0" t="0" r="r" b="b"/>
              <a:pathLst>
                <a:path w="393" h="1292">
                  <a:moveTo>
                    <a:pt x="0" y="2"/>
                  </a:moveTo>
                  <a:lnTo>
                    <a:pt x="25" y="82"/>
                  </a:lnTo>
                  <a:lnTo>
                    <a:pt x="52" y="161"/>
                  </a:lnTo>
                  <a:lnTo>
                    <a:pt x="79" y="241"/>
                  </a:lnTo>
                  <a:lnTo>
                    <a:pt x="106" y="322"/>
                  </a:lnTo>
                  <a:lnTo>
                    <a:pt x="134" y="400"/>
                  </a:lnTo>
                  <a:lnTo>
                    <a:pt x="163" y="481"/>
                  </a:lnTo>
                  <a:lnTo>
                    <a:pt x="190" y="560"/>
                  </a:lnTo>
                  <a:lnTo>
                    <a:pt x="217" y="640"/>
                  </a:lnTo>
                  <a:lnTo>
                    <a:pt x="244" y="721"/>
                  </a:lnTo>
                  <a:lnTo>
                    <a:pt x="271" y="801"/>
                  </a:lnTo>
                  <a:lnTo>
                    <a:pt x="294" y="882"/>
                  </a:lnTo>
                  <a:lnTo>
                    <a:pt x="317" y="962"/>
                  </a:lnTo>
                  <a:lnTo>
                    <a:pt x="338" y="1043"/>
                  </a:lnTo>
                  <a:lnTo>
                    <a:pt x="357" y="1125"/>
                  </a:lnTo>
                  <a:lnTo>
                    <a:pt x="374" y="1208"/>
                  </a:lnTo>
                  <a:lnTo>
                    <a:pt x="387" y="1290"/>
                  </a:lnTo>
                  <a:lnTo>
                    <a:pt x="387" y="1292"/>
                  </a:lnTo>
                  <a:lnTo>
                    <a:pt x="391" y="1290"/>
                  </a:lnTo>
                  <a:lnTo>
                    <a:pt x="393" y="1288"/>
                  </a:lnTo>
                  <a:lnTo>
                    <a:pt x="393" y="1284"/>
                  </a:lnTo>
                  <a:lnTo>
                    <a:pt x="382" y="1202"/>
                  </a:lnTo>
                  <a:lnTo>
                    <a:pt x="366" y="1119"/>
                  </a:lnTo>
                  <a:lnTo>
                    <a:pt x="347" y="1039"/>
                  </a:lnTo>
                  <a:lnTo>
                    <a:pt x="328" y="956"/>
                  </a:lnTo>
                  <a:lnTo>
                    <a:pt x="305" y="876"/>
                  </a:lnTo>
                  <a:lnTo>
                    <a:pt x="280" y="795"/>
                  </a:lnTo>
                  <a:lnTo>
                    <a:pt x="253" y="715"/>
                  </a:lnTo>
                  <a:lnTo>
                    <a:pt x="226" y="636"/>
                  </a:lnTo>
                  <a:lnTo>
                    <a:pt x="198" y="556"/>
                  </a:lnTo>
                  <a:lnTo>
                    <a:pt x="169" y="475"/>
                  </a:lnTo>
                  <a:lnTo>
                    <a:pt x="140" y="397"/>
                  </a:lnTo>
                  <a:lnTo>
                    <a:pt x="111" y="318"/>
                  </a:lnTo>
                  <a:lnTo>
                    <a:pt x="83" y="237"/>
                  </a:lnTo>
                  <a:lnTo>
                    <a:pt x="54" y="159"/>
                  </a:lnTo>
                  <a:lnTo>
                    <a:pt x="27" y="78"/>
                  </a:lnTo>
                  <a:lnTo>
                    <a:pt x="2" y="0"/>
                  </a:lnTo>
                  <a:lnTo>
                    <a:pt x="2" y="0"/>
                  </a:lnTo>
                  <a:lnTo>
                    <a:pt x="2" y="0"/>
                  </a:lnTo>
                  <a:lnTo>
                    <a:pt x="0" y="0"/>
                  </a:lnTo>
                  <a:lnTo>
                    <a:pt x="0" y="2"/>
                  </a:lnTo>
                  <a:lnTo>
                    <a:pt x="0" y="2"/>
                  </a:lnTo>
                  <a:close/>
                </a:path>
              </a:pathLst>
            </a:custGeom>
            <a:solidFill>
              <a:srgbClr val="000000"/>
            </a:solidFill>
            <a:ln w="9525">
              <a:noFill/>
              <a:round/>
              <a:headEnd/>
              <a:tailEnd/>
            </a:ln>
          </p:spPr>
          <p:txBody>
            <a:bodyPr/>
            <a:lstStyle/>
            <a:p>
              <a:endParaRPr lang="en-US"/>
            </a:p>
          </p:txBody>
        </p:sp>
        <p:sp>
          <p:nvSpPr>
            <p:cNvPr id="63529" name="Freeform 41"/>
            <p:cNvSpPr>
              <a:spLocks/>
            </p:cNvSpPr>
            <p:nvPr/>
          </p:nvSpPr>
          <p:spPr bwMode="auto">
            <a:xfrm>
              <a:off x="810" y="1586"/>
              <a:ext cx="197" cy="646"/>
            </a:xfrm>
            <a:custGeom>
              <a:avLst/>
              <a:gdLst/>
              <a:ahLst/>
              <a:cxnLst>
                <a:cxn ang="0">
                  <a:pos x="0" y="2"/>
                </a:cxn>
                <a:cxn ang="0">
                  <a:pos x="25" y="83"/>
                </a:cxn>
                <a:cxn ang="0">
                  <a:pos x="52" y="161"/>
                </a:cxn>
                <a:cxn ang="0">
                  <a:pos x="79" y="242"/>
                </a:cxn>
                <a:cxn ang="0">
                  <a:pos x="105" y="322"/>
                </a:cxn>
                <a:cxn ang="0">
                  <a:pos x="134" y="401"/>
                </a:cxn>
                <a:cxn ang="0">
                  <a:pos x="163" y="481"/>
                </a:cxn>
                <a:cxn ang="0">
                  <a:pos x="190" y="560"/>
                </a:cxn>
                <a:cxn ang="0">
                  <a:pos x="217" y="640"/>
                </a:cxn>
                <a:cxn ang="0">
                  <a:pos x="243" y="721"/>
                </a:cxn>
                <a:cxn ang="0">
                  <a:pos x="270" y="802"/>
                </a:cxn>
                <a:cxn ang="0">
                  <a:pos x="293" y="882"/>
                </a:cxn>
                <a:cxn ang="0">
                  <a:pos x="316" y="963"/>
                </a:cxn>
                <a:cxn ang="0">
                  <a:pos x="337" y="1043"/>
                </a:cxn>
                <a:cxn ang="0">
                  <a:pos x="357" y="1126"/>
                </a:cxn>
                <a:cxn ang="0">
                  <a:pos x="374" y="1208"/>
                </a:cxn>
                <a:cxn ang="0">
                  <a:pos x="387" y="1290"/>
                </a:cxn>
                <a:cxn ang="0">
                  <a:pos x="389" y="1292"/>
                </a:cxn>
                <a:cxn ang="0">
                  <a:pos x="391" y="1290"/>
                </a:cxn>
                <a:cxn ang="0">
                  <a:pos x="393" y="1288"/>
                </a:cxn>
                <a:cxn ang="0">
                  <a:pos x="393" y="1285"/>
                </a:cxn>
                <a:cxn ang="0">
                  <a:pos x="381" y="1202"/>
                </a:cxn>
                <a:cxn ang="0">
                  <a:pos x="366" y="1120"/>
                </a:cxn>
                <a:cxn ang="0">
                  <a:pos x="347" y="1039"/>
                </a:cxn>
                <a:cxn ang="0">
                  <a:pos x="328" y="957"/>
                </a:cxn>
                <a:cxn ang="0">
                  <a:pos x="305" y="876"/>
                </a:cxn>
                <a:cxn ang="0">
                  <a:pos x="280" y="796"/>
                </a:cxn>
                <a:cxn ang="0">
                  <a:pos x="253" y="715"/>
                </a:cxn>
                <a:cxn ang="0">
                  <a:pos x="226" y="637"/>
                </a:cxn>
                <a:cxn ang="0">
                  <a:pos x="197" y="556"/>
                </a:cxn>
                <a:cxn ang="0">
                  <a:pos x="169" y="476"/>
                </a:cxn>
                <a:cxn ang="0">
                  <a:pos x="140" y="397"/>
                </a:cxn>
                <a:cxn ang="0">
                  <a:pos x="111" y="318"/>
                </a:cxn>
                <a:cxn ang="0">
                  <a:pos x="82" y="238"/>
                </a:cxn>
                <a:cxn ang="0">
                  <a:pos x="54" y="159"/>
                </a:cxn>
                <a:cxn ang="0">
                  <a:pos x="27" y="79"/>
                </a:cxn>
                <a:cxn ang="0">
                  <a:pos x="2" y="0"/>
                </a:cxn>
                <a:cxn ang="0">
                  <a:pos x="2" y="0"/>
                </a:cxn>
                <a:cxn ang="0">
                  <a:pos x="2" y="0"/>
                </a:cxn>
                <a:cxn ang="0">
                  <a:pos x="0" y="0"/>
                </a:cxn>
                <a:cxn ang="0">
                  <a:pos x="0" y="2"/>
                </a:cxn>
                <a:cxn ang="0">
                  <a:pos x="0" y="2"/>
                </a:cxn>
              </a:cxnLst>
              <a:rect l="0" t="0" r="r" b="b"/>
              <a:pathLst>
                <a:path w="393" h="1292">
                  <a:moveTo>
                    <a:pt x="0" y="2"/>
                  </a:moveTo>
                  <a:lnTo>
                    <a:pt x="25" y="83"/>
                  </a:lnTo>
                  <a:lnTo>
                    <a:pt x="52" y="161"/>
                  </a:lnTo>
                  <a:lnTo>
                    <a:pt x="79" y="242"/>
                  </a:lnTo>
                  <a:lnTo>
                    <a:pt x="105" y="322"/>
                  </a:lnTo>
                  <a:lnTo>
                    <a:pt x="134" y="401"/>
                  </a:lnTo>
                  <a:lnTo>
                    <a:pt x="163" y="481"/>
                  </a:lnTo>
                  <a:lnTo>
                    <a:pt x="190" y="560"/>
                  </a:lnTo>
                  <a:lnTo>
                    <a:pt x="217" y="640"/>
                  </a:lnTo>
                  <a:lnTo>
                    <a:pt x="243" y="721"/>
                  </a:lnTo>
                  <a:lnTo>
                    <a:pt x="270" y="802"/>
                  </a:lnTo>
                  <a:lnTo>
                    <a:pt x="293" y="882"/>
                  </a:lnTo>
                  <a:lnTo>
                    <a:pt x="316" y="963"/>
                  </a:lnTo>
                  <a:lnTo>
                    <a:pt x="337" y="1043"/>
                  </a:lnTo>
                  <a:lnTo>
                    <a:pt x="357" y="1126"/>
                  </a:lnTo>
                  <a:lnTo>
                    <a:pt x="374" y="1208"/>
                  </a:lnTo>
                  <a:lnTo>
                    <a:pt x="387" y="1290"/>
                  </a:lnTo>
                  <a:lnTo>
                    <a:pt x="389" y="1292"/>
                  </a:lnTo>
                  <a:lnTo>
                    <a:pt x="391" y="1290"/>
                  </a:lnTo>
                  <a:lnTo>
                    <a:pt x="393" y="1288"/>
                  </a:lnTo>
                  <a:lnTo>
                    <a:pt x="393" y="1285"/>
                  </a:lnTo>
                  <a:lnTo>
                    <a:pt x="381" y="1202"/>
                  </a:lnTo>
                  <a:lnTo>
                    <a:pt x="366" y="1120"/>
                  </a:lnTo>
                  <a:lnTo>
                    <a:pt x="347" y="1039"/>
                  </a:lnTo>
                  <a:lnTo>
                    <a:pt x="328" y="957"/>
                  </a:lnTo>
                  <a:lnTo>
                    <a:pt x="305" y="876"/>
                  </a:lnTo>
                  <a:lnTo>
                    <a:pt x="280" y="796"/>
                  </a:lnTo>
                  <a:lnTo>
                    <a:pt x="253" y="715"/>
                  </a:lnTo>
                  <a:lnTo>
                    <a:pt x="226" y="637"/>
                  </a:lnTo>
                  <a:lnTo>
                    <a:pt x="197" y="556"/>
                  </a:lnTo>
                  <a:lnTo>
                    <a:pt x="169" y="476"/>
                  </a:lnTo>
                  <a:lnTo>
                    <a:pt x="140" y="397"/>
                  </a:lnTo>
                  <a:lnTo>
                    <a:pt x="111" y="318"/>
                  </a:lnTo>
                  <a:lnTo>
                    <a:pt x="82" y="238"/>
                  </a:lnTo>
                  <a:lnTo>
                    <a:pt x="54" y="159"/>
                  </a:lnTo>
                  <a:lnTo>
                    <a:pt x="27" y="79"/>
                  </a:lnTo>
                  <a:lnTo>
                    <a:pt x="2" y="0"/>
                  </a:lnTo>
                  <a:lnTo>
                    <a:pt x="2" y="0"/>
                  </a:lnTo>
                  <a:lnTo>
                    <a:pt x="2" y="0"/>
                  </a:lnTo>
                  <a:lnTo>
                    <a:pt x="0" y="0"/>
                  </a:lnTo>
                  <a:lnTo>
                    <a:pt x="0" y="2"/>
                  </a:lnTo>
                  <a:lnTo>
                    <a:pt x="0" y="2"/>
                  </a:lnTo>
                  <a:close/>
                </a:path>
              </a:pathLst>
            </a:custGeom>
            <a:solidFill>
              <a:srgbClr val="000000"/>
            </a:solidFill>
            <a:ln w="9525">
              <a:noFill/>
              <a:round/>
              <a:headEnd/>
              <a:tailEnd/>
            </a:ln>
          </p:spPr>
          <p:txBody>
            <a:bodyPr/>
            <a:lstStyle/>
            <a:p>
              <a:endParaRPr lang="en-US"/>
            </a:p>
          </p:txBody>
        </p:sp>
        <p:sp>
          <p:nvSpPr>
            <p:cNvPr id="63530" name="Freeform 42"/>
            <p:cNvSpPr>
              <a:spLocks/>
            </p:cNvSpPr>
            <p:nvPr/>
          </p:nvSpPr>
          <p:spPr bwMode="auto">
            <a:xfrm>
              <a:off x="884" y="1604"/>
              <a:ext cx="196" cy="646"/>
            </a:xfrm>
            <a:custGeom>
              <a:avLst/>
              <a:gdLst/>
              <a:ahLst/>
              <a:cxnLst>
                <a:cxn ang="0">
                  <a:pos x="0" y="2"/>
                </a:cxn>
                <a:cxn ang="0">
                  <a:pos x="24" y="82"/>
                </a:cxn>
                <a:cxn ang="0">
                  <a:pos x="49" y="161"/>
                </a:cxn>
                <a:cxn ang="0">
                  <a:pos x="76" y="241"/>
                </a:cxn>
                <a:cxn ang="0">
                  <a:pos x="105" y="322"/>
                </a:cxn>
                <a:cxn ang="0">
                  <a:pos x="132" y="400"/>
                </a:cxn>
                <a:cxn ang="0">
                  <a:pos x="161" y="481"/>
                </a:cxn>
                <a:cxn ang="0">
                  <a:pos x="187" y="559"/>
                </a:cxn>
                <a:cxn ang="0">
                  <a:pos x="216" y="640"/>
                </a:cxn>
                <a:cxn ang="0">
                  <a:pos x="241" y="720"/>
                </a:cxn>
                <a:cxn ang="0">
                  <a:pos x="268" y="801"/>
                </a:cxn>
                <a:cxn ang="0">
                  <a:pos x="291" y="881"/>
                </a:cxn>
                <a:cxn ang="0">
                  <a:pos x="314" y="962"/>
                </a:cxn>
                <a:cxn ang="0">
                  <a:pos x="335" y="1043"/>
                </a:cxn>
                <a:cxn ang="0">
                  <a:pos x="354" y="1125"/>
                </a:cxn>
                <a:cxn ang="0">
                  <a:pos x="371" y="1207"/>
                </a:cxn>
                <a:cxn ang="0">
                  <a:pos x="385" y="1290"/>
                </a:cxn>
                <a:cxn ang="0">
                  <a:pos x="387" y="1292"/>
                </a:cxn>
                <a:cxn ang="0">
                  <a:pos x="389" y="1290"/>
                </a:cxn>
                <a:cxn ang="0">
                  <a:pos x="391" y="1288"/>
                </a:cxn>
                <a:cxn ang="0">
                  <a:pos x="391" y="1284"/>
                </a:cxn>
                <a:cxn ang="0">
                  <a:pos x="379" y="1202"/>
                </a:cxn>
                <a:cxn ang="0">
                  <a:pos x="364" y="1119"/>
                </a:cxn>
                <a:cxn ang="0">
                  <a:pos x="345" y="1039"/>
                </a:cxn>
                <a:cxn ang="0">
                  <a:pos x="325" y="956"/>
                </a:cxn>
                <a:cxn ang="0">
                  <a:pos x="302" y="876"/>
                </a:cxn>
                <a:cxn ang="0">
                  <a:pos x="278" y="795"/>
                </a:cxn>
                <a:cxn ang="0">
                  <a:pos x="251" y="715"/>
                </a:cxn>
                <a:cxn ang="0">
                  <a:pos x="224" y="636"/>
                </a:cxn>
                <a:cxn ang="0">
                  <a:pos x="195" y="556"/>
                </a:cxn>
                <a:cxn ang="0">
                  <a:pos x="166" y="475"/>
                </a:cxn>
                <a:cxn ang="0">
                  <a:pos x="138" y="396"/>
                </a:cxn>
                <a:cxn ang="0">
                  <a:pos x="109" y="318"/>
                </a:cxn>
                <a:cxn ang="0">
                  <a:pos x="80" y="237"/>
                </a:cxn>
                <a:cxn ang="0">
                  <a:pos x="51" y="159"/>
                </a:cxn>
                <a:cxn ang="0">
                  <a:pos x="24" y="78"/>
                </a:cxn>
                <a:cxn ang="0">
                  <a:pos x="0" y="0"/>
                </a:cxn>
                <a:cxn ang="0">
                  <a:pos x="0" y="0"/>
                </a:cxn>
                <a:cxn ang="0">
                  <a:pos x="0" y="0"/>
                </a:cxn>
                <a:cxn ang="0">
                  <a:pos x="0" y="0"/>
                </a:cxn>
                <a:cxn ang="0">
                  <a:pos x="0" y="2"/>
                </a:cxn>
                <a:cxn ang="0">
                  <a:pos x="0" y="2"/>
                </a:cxn>
              </a:cxnLst>
              <a:rect l="0" t="0" r="r" b="b"/>
              <a:pathLst>
                <a:path w="391" h="1292">
                  <a:moveTo>
                    <a:pt x="0" y="2"/>
                  </a:moveTo>
                  <a:lnTo>
                    <a:pt x="24" y="82"/>
                  </a:lnTo>
                  <a:lnTo>
                    <a:pt x="49" y="161"/>
                  </a:lnTo>
                  <a:lnTo>
                    <a:pt x="76" y="241"/>
                  </a:lnTo>
                  <a:lnTo>
                    <a:pt x="105" y="322"/>
                  </a:lnTo>
                  <a:lnTo>
                    <a:pt x="132" y="400"/>
                  </a:lnTo>
                  <a:lnTo>
                    <a:pt x="161" y="481"/>
                  </a:lnTo>
                  <a:lnTo>
                    <a:pt x="187" y="559"/>
                  </a:lnTo>
                  <a:lnTo>
                    <a:pt x="216" y="640"/>
                  </a:lnTo>
                  <a:lnTo>
                    <a:pt x="241" y="720"/>
                  </a:lnTo>
                  <a:lnTo>
                    <a:pt x="268" y="801"/>
                  </a:lnTo>
                  <a:lnTo>
                    <a:pt x="291" y="881"/>
                  </a:lnTo>
                  <a:lnTo>
                    <a:pt x="314" y="962"/>
                  </a:lnTo>
                  <a:lnTo>
                    <a:pt x="335" y="1043"/>
                  </a:lnTo>
                  <a:lnTo>
                    <a:pt x="354" y="1125"/>
                  </a:lnTo>
                  <a:lnTo>
                    <a:pt x="371" y="1207"/>
                  </a:lnTo>
                  <a:lnTo>
                    <a:pt x="385" y="1290"/>
                  </a:lnTo>
                  <a:lnTo>
                    <a:pt x="387" y="1292"/>
                  </a:lnTo>
                  <a:lnTo>
                    <a:pt x="389" y="1290"/>
                  </a:lnTo>
                  <a:lnTo>
                    <a:pt x="391" y="1288"/>
                  </a:lnTo>
                  <a:lnTo>
                    <a:pt x="391" y="1284"/>
                  </a:lnTo>
                  <a:lnTo>
                    <a:pt x="379" y="1202"/>
                  </a:lnTo>
                  <a:lnTo>
                    <a:pt x="364" y="1119"/>
                  </a:lnTo>
                  <a:lnTo>
                    <a:pt x="345" y="1039"/>
                  </a:lnTo>
                  <a:lnTo>
                    <a:pt x="325" y="956"/>
                  </a:lnTo>
                  <a:lnTo>
                    <a:pt x="302" y="876"/>
                  </a:lnTo>
                  <a:lnTo>
                    <a:pt x="278" y="795"/>
                  </a:lnTo>
                  <a:lnTo>
                    <a:pt x="251" y="715"/>
                  </a:lnTo>
                  <a:lnTo>
                    <a:pt x="224" y="636"/>
                  </a:lnTo>
                  <a:lnTo>
                    <a:pt x="195" y="556"/>
                  </a:lnTo>
                  <a:lnTo>
                    <a:pt x="166" y="475"/>
                  </a:lnTo>
                  <a:lnTo>
                    <a:pt x="138" y="396"/>
                  </a:lnTo>
                  <a:lnTo>
                    <a:pt x="109" y="318"/>
                  </a:lnTo>
                  <a:lnTo>
                    <a:pt x="80" y="237"/>
                  </a:lnTo>
                  <a:lnTo>
                    <a:pt x="51" y="159"/>
                  </a:lnTo>
                  <a:lnTo>
                    <a:pt x="24" y="78"/>
                  </a:lnTo>
                  <a:lnTo>
                    <a:pt x="0" y="0"/>
                  </a:lnTo>
                  <a:lnTo>
                    <a:pt x="0" y="0"/>
                  </a:lnTo>
                  <a:lnTo>
                    <a:pt x="0" y="0"/>
                  </a:lnTo>
                  <a:lnTo>
                    <a:pt x="0" y="0"/>
                  </a:lnTo>
                  <a:lnTo>
                    <a:pt x="0" y="2"/>
                  </a:lnTo>
                  <a:lnTo>
                    <a:pt x="0" y="2"/>
                  </a:lnTo>
                  <a:close/>
                </a:path>
              </a:pathLst>
            </a:custGeom>
            <a:solidFill>
              <a:srgbClr val="000000"/>
            </a:solidFill>
            <a:ln w="9525">
              <a:noFill/>
              <a:round/>
              <a:headEnd/>
              <a:tailEnd/>
            </a:ln>
          </p:spPr>
          <p:txBody>
            <a:bodyPr/>
            <a:lstStyle/>
            <a:p>
              <a:endParaRPr lang="en-US"/>
            </a:p>
          </p:txBody>
        </p:sp>
        <p:sp>
          <p:nvSpPr>
            <p:cNvPr id="63531" name="Freeform 43"/>
            <p:cNvSpPr>
              <a:spLocks/>
            </p:cNvSpPr>
            <p:nvPr/>
          </p:nvSpPr>
          <p:spPr bwMode="auto">
            <a:xfrm>
              <a:off x="957" y="1623"/>
              <a:ext cx="196" cy="646"/>
            </a:xfrm>
            <a:custGeom>
              <a:avLst/>
              <a:gdLst/>
              <a:ahLst/>
              <a:cxnLst>
                <a:cxn ang="0">
                  <a:pos x="0" y="2"/>
                </a:cxn>
                <a:cxn ang="0">
                  <a:pos x="25" y="82"/>
                </a:cxn>
                <a:cxn ang="0">
                  <a:pos x="50" y="161"/>
                </a:cxn>
                <a:cxn ang="0">
                  <a:pos x="77" y="242"/>
                </a:cxn>
                <a:cxn ang="0">
                  <a:pos x="106" y="320"/>
                </a:cxn>
                <a:cxn ang="0">
                  <a:pos x="133" y="401"/>
                </a:cxn>
                <a:cxn ang="0">
                  <a:pos x="161" y="479"/>
                </a:cxn>
                <a:cxn ang="0">
                  <a:pos x="188" y="560"/>
                </a:cxn>
                <a:cxn ang="0">
                  <a:pos x="215" y="640"/>
                </a:cxn>
                <a:cxn ang="0">
                  <a:pos x="242" y="719"/>
                </a:cxn>
                <a:cxn ang="0">
                  <a:pos x="267" y="799"/>
                </a:cxn>
                <a:cxn ang="0">
                  <a:pos x="292" y="880"/>
                </a:cxn>
                <a:cxn ang="0">
                  <a:pos x="315" y="960"/>
                </a:cxn>
                <a:cxn ang="0">
                  <a:pos x="336" y="1043"/>
                </a:cxn>
                <a:cxn ang="0">
                  <a:pos x="353" y="1125"/>
                </a:cxn>
                <a:cxn ang="0">
                  <a:pos x="370" y="1208"/>
                </a:cxn>
                <a:cxn ang="0">
                  <a:pos x="384" y="1290"/>
                </a:cxn>
                <a:cxn ang="0">
                  <a:pos x="386" y="1292"/>
                </a:cxn>
                <a:cxn ang="0">
                  <a:pos x="388" y="1290"/>
                </a:cxn>
                <a:cxn ang="0">
                  <a:pos x="391" y="1288"/>
                </a:cxn>
                <a:cxn ang="0">
                  <a:pos x="391" y="1284"/>
                </a:cxn>
                <a:cxn ang="0">
                  <a:pos x="380" y="1202"/>
                </a:cxn>
                <a:cxn ang="0">
                  <a:pos x="365" y="1120"/>
                </a:cxn>
                <a:cxn ang="0">
                  <a:pos x="345" y="1037"/>
                </a:cxn>
                <a:cxn ang="0">
                  <a:pos x="326" y="957"/>
                </a:cxn>
                <a:cxn ang="0">
                  <a:pos x="303" y="876"/>
                </a:cxn>
                <a:cxn ang="0">
                  <a:pos x="278" y="796"/>
                </a:cxn>
                <a:cxn ang="0">
                  <a:pos x="251" y="715"/>
                </a:cxn>
                <a:cxn ang="0">
                  <a:pos x="225" y="635"/>
                </a:cxn>
                <a:cxn ang="0">
                  <a:pos x="196" y="556"/>
                </a:cxn>
                <a:cxn ang="0">
                  <a:pos x="167" y="475"/>
                </a:cxn>
                <a:cxn ang="0">
                  <a:pos x="138" y="397"/>
                </a:cxn>
                <a:cxn ang="0">
                  <a:pos x="110" y="316"/>
                </a:cxn>
                <a:cxn ang="0">
                  <a:pos x="81" y="238"/>
                </a:cxn>
                <a:cxn ang="0">
                  <a:pos x="52" y="159"/>
                </a:cxn>
                <a:cxn ang="0">
                  <a:pos x="25" y="79"/>
                </a:cxn>
                <a:cxn ang="0">
                  <a:pos x="0" y="0"/>
                </a:cxn>
                <a:cxn ang="0">
                  <a:pos x="0" y="0"/>
                </a:cxn>
                <a:cxn ang="0">
                  <a:pos x="0" y="0"/>
                </a:cxn>
                <a:cxn ang="0">
                  <a:pos x="0" y="0"/>
                </a:cxn>
                <a:cxn ang="0">
                  <a:pos x="0" y="2"/>
                </a:cxn>
                <a:cxn ang="0">
                  <a:pos x="0" y="2"/>
                </a:cxn>
              </a:cxnLst>
              <a:rect l="0" t="0" r="r" b="b"/>
              <a:pathLst>
                <a:path w="391" h="1292">
                  <a:moveTo>
                    <a:pt x="0" y="2"/>
                  </a:moveTo>
                  <a:lnTo>
                    <a:pt x="25" y="82"/>
                  </a:lnTo>
                  <a:lnTo>
                    <a:pt x="50" y="161"/>
                  </a:lnTo>
                  <a:lnTo>
                    <a:pt x="77" y="242"/>
                  </a:lnTo>
                  <a:lnTo>
                    <a:pt x="106" y="320"/>
                  </a:lnTo>
                  <a:lnTo>
                    <a:pt x="133" y="401"/>
                  </a:lnTo>
                  <a:lnTo>
                    <a:pt x="161" y="479"/>
                  </a:lnTo>
                  <a:lnTo>
                    <a:pt x="188" y="560"/>
                  </a:lnTo>
                  <a:lnTo>
                    <a:pt x="215" y="640"/>
                  </a:lnTo>
                  <a:lnTo>
                    <a:pt x="242" y="719"/>
                  </a:lnTo>
                  <a:lnTo>
                    <a:pt x="267" y="799"/>
                  </a:lnTo>
                  <a:lnTo>
                    <a:pt x="292" y="880"/>
                  </a:lnTo>
                  <a:lnTo>
                    <a:pt x="315" y="960"/>
                  </a:lnTo>
                  <a:lnTo>
                    <a:pt x="336" y="1043"/>
                  </a:lnTo>
                  <a:lnTo>
                    <a:pt x="353" y="1125"/>
                  </a:lnTo>
                  <a:lnTo>
                    <a:pt x="370" y="1208"/>
                  </a:lnTo>
                  <a:lnTo>
                    <a:pt x="384" y="1290"/>
                  </a:lnTo>
                  <a:lnTo>
                    <a:pt x="386" y="1292"/>
                  </a:lnTo>
                  <a:lnTo>
                    <a:pt x="388" y="1290"/>
                  </a:lnTo>
                  <a:lnTo>
                    <a:pt x="391" y="1288"/>
                  </a:lnTo>
                  <a:lnTo>
                    <a:pt x="391" y="1284"/>
                  </a:lnTo>
                  <a:lnTo>
                    <a:pt x="380" y="1202"/>
                  </a:lnTo>
                  <a:lnTo>
                    <a:pt x="365" y="1120"/>
                  </a:lnTo>
                  <a:lnTo>
                    <a:pt x="345" y="1037"/>
                  </a:lnTo>
                  <a:lnTo>
                    <a:pt x="326" y="957"/>
                  </a:lnTo>
                  <a:lnTo>
                    <a:pt x="303" y="876"/>
                  </a:lnTo>
                  <a:lnTo>
                    <a:pt x="278" y="796"/>
                  </a:lnTo>
                  <a:lnTo>
                    <a:pt x="251" y="715"/>
                  </a:lnTo>
                  <a:lnTo>
                    <a:pt x="225" y="635"/>
                  </a:lnTo>
                  <a:lnTo>
                    <a:pt x="196" y="556"/>
                  </a:lnTo>
                  <a:lnTo>
                    <a:pt x="167" y="475"/>
                  </a:lnTo>
                  <a:lnTo>
                    <a:pt x="138" y="397"/>
                  </a:lnTo>
                  <a:lnTo>
                    <a:pt x="110" y="316"/>
                  </a:lnTo>
                  <a:lnTo>
                    <a:pt x="81" y="238"/>
                  </a:lnTo>
                  <a:lnTo>
                    <a:pt x="52" y="159"/>
                  </a:lnTo>
                  <a:lnTo>
                    <a:pt x="25" y="79"/>
                  </a:lnTo>
                  <a:lnTo>
                    <a:pt x="0" y="0"/>
                  </a:lnTo>
                  <a:lnTo>
                    <a:pt x="0" y="0"/>
                  </a:lnTo>
                  <a:lnTo>
                    <a:pt x="0" y="0"/>
                  </a:lnTo>
                  <a:lnTo>
                    <a:pt x="0" y="0"/>
                  </a:lnTo>
                  <a:lnTo>
                    <a:pt x="0" y="2"/>
                  </a:lnTo>
                  <a:lnTo>
                    <a:pt x="0" y="2"/>
                  </a:lnTo>
                  <a:close/>
                </a:path>
              </a:pathLst>
            </a:custGeom>
            <a:solidFill>
              <a:srgbClr val="000000"/>
            </a:solidFill>
            <a:ln w="9525">
              <a:noFill/>
              <a:round/>
              <a:headEnd/>
              <a:tailEnd/>
            </a:ln>
          </p:spPr>
          <p:txBody>
            <a:bodyPr/>
            <a:lstStyle/>
            <a:p>
              <a:endParaRPr lang="en-US"/>
            </a:p>
          </p:txBody>
        </p:sp>
        <p:sp>
          <p:nvSpPr>
            <p:cNvPr id="63532" name="Freeform 44"/>
            <p:cNvSpPr>
              <a:spLocks/>
            </p:cNvSpPr>
            <p:nvPr/>
          </p:nvSpPr>
          <p:spPr bwMode="auto">
            <a:xfrm>
              <a:off x="1030" y="1641"/>
              <a:ext cx="196" cy="646"/>
            </a:xfrm>
            <a:custGeom>
              <a:avLst/>
              <a:gdLst/>
              <a:ahLst/>
              <a:cxnLst>
                <a:cxn ang="0">
                  <a:pos x="0" y="2"/>
                </a:cxn>
                <a:cxn ang="0">
                  <a:pos x="25" y="83"/>
                </a:cxn>
                <a:cxn ang="0">
                  <a:pos x="50" y="161"/>
                </a:cxn>
                <a:cxn ang="0">
                  <a:pos x="77" y="242"/>
                </a:cxn>
                <a:cxn ang="0">
                  <a:pos x="105" y="321"/>
                </a:cxn>
                <a:cxn ang="0">
                  <a:pos x="132" y="401"/>
                </a:cxn>
                <a:cxn ang="0">
                  <a:pos x="159" y="480"/>
                </a:cxn>
                <a:cxn ang="0">
                  <a:pos x="188" y="560"/>
                </a:cxn>
                <a:cxn ang="0">
                  <a:pos x="215" y="641"/>
                </a:cxn>
                <a:cxn ang="0">
                  <a:pos x="242" y="719"/>
                </a:cxn>
                <a:cxn ang="0">
                  <a:pos x="266" y="800"/>
                </a:cxn>
                <a:cxn ang="0">
                  <a:pos x="291" y="880"/>
                </a:cxn>
                <a:cxn ang="0">
                  <a:pos x="312" y="961"/>
                </a:cxn>
                <a:cxn ang="0">
                  <a:pos x="334" y="1043"/>
                </a:cxn>
                <a:cxn ang="0">
                  <a:pos x="353" y="1126"/>
                </a:cxn>
                <a:cxn ang="0">
                  <a:pos x="370" y="1208"/>
                </a:cxn>
                <a:cxn ang="0">
                  <a:pos x="383" y="1291"/>
                </a:cxn>
                <a:cxn ang="0">
                  <a:pos x="385" y="1293"/>
                </a:cxn>
                <a:cxn ang="0">
                  <a:pos x="387" y="1291"/>
                </a:cxn>
                <a:cxn ang="0">
                  <a:pos x="391" y="1289"/>
                </a:cxn>
                <a:cxn ang="0">
                  <a:pos x="391" y="1285"/>
                </a:cxn>
                <a:cxn ang="0">
                  <a:pos x="380" y="1202"/>
                </a:cxn>
                <a:cxn ang="0">
                  <a:pos x="362" y="1120"/>
                </a:cxn>
                <a:cxn ang="0">
                  <a:pos x="345" y="1038"/>
                </a:cxn>
                <a:cxn ang="0">
                  <a:pos x="324" y="957"/>
                </a:cxn>
                <a:cxn ang="0">
                  <a:pos x="301" y="877"/>
                </a:cxn>
                <a:cxn ang="0">
                  <a:pos x="276" y="796"/>
                </a:cxn>
                <a:cxn ang="0">
                  <a:pos x="251" y="716"/>
                </a:cxn>
                <a:cxn ang="0">
                  <a:pos x="224" y="635"/>
                </a:cxn>
                <a:cxn ang="0">
                  <a:pos x="196" y="556"/>
                </a:cxn>
                <a:cxn ang="0">
                  <a:pos x="167" y="476"/>
                </a:cxn>
                <a:cxn ang="0">
                  <a:pos x="138" y="397"/>
                </a:cxn>
                <a:cxn ang="0">
                  <a:pos x="109" y="317"/>
                </a:cxn>
                <a:cxn ang="0">
                  <a:pos x="80" y="238"/>
                </a:cxn>
                <a:cxn ang="0">
                  <a:pos x="52" y="160"/>
                </a:cxn>
                <a:cxn ang="0">
                  <a:pos x="25" y="79"/>
                </a:cxn>
                <a:cxn ang="0">
                  <a:pos x="0" y="0"/>
                </a:cxn>
                <a:cxn ang="0">
                  <a:pos x="0" y="0"/>
                </a:cxn>
                <a:cxn ang="0">
                  <a:pos x="0" y="0"/>
                </a:cxn>
                <a:cxn ang="0">
                  <a:pos x="0" y="0"/>
                </a:cxn>
                <a:cxn ang="0">
                  <a:pos x="0" y="2"/>
                </a:cxn>
                <a:cxn ang="0">
                  <a:pos x="0" y="2"/>
                </a:cxn>
              </a:cxnLst>
              <a:rect l="0" t="0" r="r" b="b"/>
              <a:pathLst>
                <a:path w="391" h="1293">
                  <a:moveTo>
                    <a:pt x="0" y="2"/>
                  </a:moveTo>
                  <a:lnTo>
                    <a:pt x="25" y="83"/>
                  </a:lnTo>
                  <a:lnTo>
                    <a:pt x="50" y="161"/>
                  </a:lnTo>
                  <a:lnTo>
                    <a:pt x="77" y="242"/>
                  </a:lnTo>
                  <a:lnTo>
                    <a:pt x="105" y="321"/>
                  </a:lnTo>
                  <a:lnTo>
                    <a:pt x="132" y="401"/>
                  </a:lnTo>
                  <a:lnTo>
                    <a:pt x="159" y="480"/>
                  </a:lnTo>
                  <a:lnTo>
                    <a:pt x="188" y="560"/>
                  </a:lnTo>
                  <a:lnTo>
                    <a:pt x="215" y="641"/>
                  </a:lnTo>
                  <a:lnTo>
                    <a:pt x="242" y="719"/>
                  </a:lnTo>
                  <a:lnTo>
                    <a:pt x="266" y="800"/>
                  </a:lnTo>
                  <a:lnTo>
                    <a:pt x="291" y="880"/>
                  </a:lnTo>
                  <a:lnTo>
                    <a:pt x="312" y="961"/>
                  </a:lnTo>
                  <a:lnTo>
                    <a:pt x="334" y="1043"/>
                  </a:lnTo>
                  <a:lnTo>
                    <a:pt x="353" y="1126"/>
                  </a:lnTo>
                  <a:lnTo>
                    <a:pt x="370" y="1208"/>
                  </a:lnTo>
                  <a:lnTo>
                    <a:pt x="383" y="1291"/>
                  </a:lnTo>
                  <a:lnTo>
                    <a:pt x="385" y="1293"/>
                  </a:lnTo>
                  <a:lnTo>
                    <a:pt x="387" y="1291"/>
                  </a:lnTo>
                  <a:lnTo>
                    <a:pt x="391" y="1289"/>
                  </a:lnTo>
                  <a:lnTo>
                    <a:pt x="391" y="1285"/>
                  </a:lnTo>
                  <a:lnTo>
                    <a:pt x="380" y="1202"/>
                  </a:lnTo>
                  <a:lnTo>
                    <a:pt x="362" y="1120"/>
                  </a:lnTo>
                  <a:lnTo>
                    <a:pt x="345" y="1038"/>
                  </a:lnTo>
                  <a:lnTo>
                    <a:pt x="324" y="957"/>
                  </a:lnTo>
                  <a:lnTo>
                    <a:pt x="301" y="877"/>
                  </a:lnTo>
                  <a:lnTo>
                    <a:pt x="276" y="796"/>
                  </a:lnTo>
                  <a:lnTo>
                    <a:pt x="251" y="716"/>
                  </a:lnTo>
                  <a:lnTo>
                    <a:pt x="224" y="635"/>
                  </a:lnTo>
                  <a:lnTo>
                    <a:pt x="196" y="556"/>
                  </a:lnTo>
                  <a:lnTo>
                    <a:pt x="167" y="476"/>
                  </a:lnTo>
                  <a:lnTo>
                    <a:pt x="138" y="397"/>
                  </a:lnTo>
                  <a:lnTo>
                    <a:pt x="109" y="317"/>
                  </a:lnTo>
                  <a:lnTo>
                    <a:pt x="80" y="238"/>
                  </a:lnTo>
                  <a:lnTo>
                    <a:pt x="52" y="160"/>
                  </a:lnTo>
                  <a:lnTo>
                    <a:pt x="25" y="79"/>
                  </a:lnTo>
                  <a:lnTo>
                    <a:pt x="0" y="0"/>
                  </a:lnTo>
                  <a:lnTo>
                    <a:pt x="0" y="0"/>
                  </a:lnTo>
                  <a:lnTo>
                    <a:pt x="0" y="0"/>
                  </a:lnTo>
                  <a:lnTo>
                    <a:pt x="0" y="0"/>
                  </a:lnTo>
                  <a:lnTo>
                    <a:pt x="0" y="2"/>
                  </a:lnTo>
                  <a:lnTo>
                    <a:pt x="0" y="2"/>
                  </a:lnTo>
                  <a:close/>
                </a:path>
              </a:pathLst>
            </a:custGeom>
            <a:solidFill>
              <a:srgbClr val="000000"/>
            </a:solidFill>
            <a:ln w="9525">
              <a:noFill/>
              <a:round/>
              <a:headEnd/>
              <a:tailEnd/>
            </a:ln>
          </p:spPr>
          <p:txBody>
            <a:bodyPr/>
            <a:lstStyle/>
            <a:p>
              <a:endParaRPr lang="en-US"/>
            </a:p>
          </p:txBody>
        </p:sp>
        <p:sp>
          <p:nvSpPr>
            <p:cNvPr id="63533" name="Freeform 45"/>
            <p:cNvSpPr>
              <a:spLocks/>
            </p:cNvSpPr>
            <p:nvPr/>
          </p:nvSpPr>
          <p:spPr bwMode="auto">
            <a:xfrm>
              <a:off x="1245" y="2340"/>
              <a:ext cx="116" cy="424"/>
            </a:xfrm>
            <a:custGeom>
              <a:avLst/>
              <a:gdLst/>
              <a:ahLst/>
              <a:cxnLst>
                <a:cxn ang="0">
                  <a:pos x="232" y="845"/>
                </a:cxn>
                <a:cxn ang="0">
                  <a:pos x="217" y="792"/>
                </a:cxn>
                <a:cxn ang="0">
                  <a:pos x="202" y="740"/>
                </a:cxn>
                <a:cxn ang="0">
                  <a:pos x="190" y="686"/>
                </a:cxn>
                <a:cxn ang="0">
                  <a:pos x="179" y="633"/>
                </a:cxn>
                <a:cxn ang="0">
                  <a:pos x="167" y="579"/>
                </a:cxn>
                <a:cxn ang="0">
                  <a:pos x="158" y="523"/>
                </a:cxn>
                <a:cxn ang="0">
                  <a:pos x="148" y="470"/>
                </a:cxn>
                <a:cxn ang="0">
                  <a:pos x="138" y="416"/>
                </a:cxn>
                <a:cxn ang="0">
                  <a:pos x="131" y="368"/>
                </a:cxn>
                <a:cxn ang="0">
                  <a:pos x="125" y="316"/>
                </a:cxn>
                <a:cxn ang="0">
                  <a:pos x="117" y="263"/>
                </a:cxn>
                <a:cxn ang="0">
                  <a:pos x="112" y="209"/>
                </a:cxn>
                <a:cxn ang="0">
                  <a:pos x="104" y="157"/>
                </a:cxn>
                <a:cxn ang="0">
                  <a:pos x="92" y="105"/>
                </a:cxn>
                <a:cxn ang="0">
                  <a:pos x="79" y="56"/>
                </a:cxn>
                <a:cxn ang="0">
                  <a:pos x="60" y="11"/>
                </a:cxn>
                <a:cxn ang="0">
                  <a:pos x="52" y="2"/>
                </a:cxn>
                <a:cxn ang="0">
                  <a:pos x="43" y="0"/>
                </a:cxn>
                <a:cxn ang="0">
                  <a:pos x="33" y="4"/>
                </a:cxn>
                <a:cxn ang="0">
                  <a:pos x="23" y="10"/>
                </a:cxn>
                <a:cxn ang="0">
                  <a:pos x="14" y="19"/>
                </a:cxn>
                <a:cxn ang="0">
                  <a:pos x="8" y="31"/>
                </a:cxn>
                <a:cxn ang="0">
                  <a:pos x="2" y="40"/>
                </a:cxn>
                <a:cxn ang="0">
                  <a:pos x="0" y="50"/>
                </a:cxn>
                <a:cxn ang="0">
                  <a:pos x="4" y="98"/>
                </a:cxn>
                <a:cxn ang="0">
                  <a:pos x="12" y="148"/>
                </a:cxn>
                <a:cxn ang="0">
                  <a:pos x="23" y="197"/>
                </a:cxn>
                <a:cxn ang="0">
                  <a:pos x="37" y="247"/>
                </a:cxn>
                <a:cxn ang="0">
                  <a:pos x="52" y="297"/>
                </a:cxn>
                <a:cxn ang="0">
                  <a:pos x="69" y="347"/>
                </a:cxn>
                <a:cxn ang="0">
                  <a:pos x="85" y="395"/>
                </a:cxn>
                <a:cxn ang="0">
                  <a:pos x="98" y="441"/>
                </a:cxn>
                <a:cxn ang="0">
                  <a:pos x="114" y="493"/>
                </a:cxn>
                <a:cxn ang="0">
                  <a:pos x="129" y="542"/>
                </a:cxn>
                <a:cxn ang="0">
                  <a:pos x="144" y="594"/>
                </a:cxn>
                <a:cxn ang="0">
                  <a:pos x="161" y="644"/>
                </a:cxn>
                <a:cxn ang="0">
                  <a:pos x="177" y="696"/>
                </a:cxn>
                <a:cxn ang="0">
                  <a:pos x="194" y="746"/>
                </a:cxn>
                <a:cxn ang="0">
                  <a:pos x="211" y="797"/>
                </a:cxn>
                <a:cxn ang="0">
                  <a:pos x="230" y="847"/>
                </a:cxn>
                <a:cxn ang="0">
                  <a:pos x="230" y="847"/>
                </a:cxn>
                <a:cxn ang="0">
                  <a:pos x="232" y="845"/>
                </a:cxn>
                <a:cxn ang="0">
                  <a:pos x="232" y="845"/>
                </a:cxn>
                <a:cxn ang="0">
                  <a:pos x="232" y="845"/>
                </a:cxn>
                <a:cxn ang="0">
                  <a:pos x="232" y="845"/>
                </a:cxn>
              </a:cxnLst>
              <a:rect l="0" t="0" r="r" b="b"/>
              <a:pathLst>
                <a:path w="232" h="847">
                  <a:moveTo>
                    <a:pt x="232" y="845"/>
                  </a:moveTo>
                  <a:lnTo>
                    <a:pt x="217" y="792"/>
                  </a:lnTo>
                  <a:lnTo>
                    <a:pt x="202" y="740"/>
                  </a:lnTo>
                  <a:lnTo>
                    <a:pt x="190" y="686"/>
                  </a:lnTo>
                  <a:lnTo>
                    <a:pt x="179" y="633"/>
                  </a:lnTo>
                  <a:lnTo>
                    <a:pt x="167" y="579"/>
                  </a:lnTo>
                  <a:lnTo>
                    <a:pt x="158" y="523"/>
                  </a:lnTo>
                  <a:lnTo>
                    <a:pt x="148" y="470"/>
                  </a:lnTo>
                  <a:lnTo>
                    <a:pt x="138" y="416"/>
                  </a:lnTo>
                  <a:lnTo>
                    <a:pt x="131" y="368"/>
                  </a:lnTo>
                  <a:lnTo>
                    <a:pt x="125" y="316"/>
                  </a:lnTo>
                  <a:lnTo>
                    <a:pt x="117" y="263"/>
                  </a:lnTo>
                  <a:lnTo>
                    <a:pt x="112" y="209"/>
                  </a:lnTo>
                  <a:lnTo>
                    <a:pt x="104" y="157"/>
                  </a:lnTo>
                  <a:lnTo>
                    <a:pt x="92" y="105"/>
                  </a:lnTo>
                  <a:lnTo>
                    <a:pt x="79" y="56"/>
                  </a:lnTo>
                  <a:lnTo>
                    <a:pt x="60" y="11"/>
                  </a:lnTo>
                  <a:lnTo>
                    <a:pt x="52" y="2"/>
                  </a:lnTo>
                  <a:lnTo>
                    <a:pt x="43" y="0"/>
                  </a:lnTo>
                  <a:lnTo>
                    <a:pt x="33" y="4"/>
                  </a:lnTo>
                  <a:lnTo>
                    <a:pt x="23" y="10"/>
                  </a:lnTo>
                  <a:lnTo>
                    <a:pt x="14" y="19"/>
                  </a:lnTo>
                  <a:lnTo>
                    <a:pt x="8" y="31"/>
                  </a:lnTo>
                  <a:lnTo>
                    <a:pt x="2" y="40"/>
                  </a:lnTo>
                  <a:lnTo>
                    <a:pt x="0" y="50"/>
                  </a:lnTo>
                  <a:lnTo>
                    <a:pt x="4" y="98"/>
                  </a:lnTo>
                  <a:lnTo>
                    <a:pt x="12" y="148"/>
                  </a:lnTo>
                  <a:lnTo>
                    <a:pt x="23" y="197"/>
                  </a:lnTo>
                  <a:lnTo>
                    <a:pt x="37" y="247"/>
                  </a:lnTo>
                  <a:lnTo>
                    <a:pt x="52" y="297"/>
                  </a:lnTo>
                  <a:lnTo>
                    <a:pt x="69" y="347"/>
                  </a:lnTo>
                  <a:lnTo>
                    <a:pt x="85" y="395"/>
                  </a:lnTo>
                  <a:lnTo>
                    <a:pt x="98" y="441"/>
                  </a:lnTo>
                  <a:lnTo>
                    <a:pt x="114" y="493"/>
                  </a:lnTo>
                  <a:lnTo>
                    <a:pt x="129" y="542"/>
                  </a:lnTo>
                  <a:lnTo>
                    <a:pt x="144" y="594"/>
                  </a:lnTo>
                  <a:lnTo>
                    <a:pt x="161" y="644"/>
                  </a:lnTo>
                  <a:lnTo>
                    <a:pt x="177" y="696"/>
                  </a:lnTo>
                  <a:lnTo>
                    <a:pt x="194" y="746"/>
                  </a:lnTo>
                  <a:lnTo>
                    <a:pt x="211" y="797"/>
                  </a:lnTo>
                  <a:lnTo>
                    <a:pt x="230" y="847"/>
                  </a:lnTo>
                  <a:lnTo>
                    <a:pt x="230" y="847"/>
                  </a:lnTo>
                  <a:lnTo>
                    <a:pt x="232" y="845"/>
                  </a:lnTo>
                  <a:lnTo>
                    <a:pt x="232" y="845"/>
                  </a:lnTo>
                  <a:lnTo>
                    <a:pt x="232" y="845"/>
                  </a:lnTo>
                  <a:lnTo>
                    <a:pt x="232" y="845"/>
                  </a:lnTo>
                  <a:close/>
                </a:path>
              </a:pathLst>
            </a:custGeom>
            <a:solidFill>
              <a:srgbClr val="000000"/>
            </a:solidFill>
            <a:ln w="9525">
              <a:noFill/>
              <a:round/>
              <a:headEnd/>
              <a:tailEnd/>
            </a:ln>
          </p:spPr>
          <p:txBody>
            <a:bodyPr/>
            <a:lstStyle/>
            <a:p>
              <a:endParaRPr lang="en-US"/>
            </a:p>
          </p:txBody>
        </p:sp>
        <p:sp>
          <p:nvSpPr>
            <p:cNvPr id="63534" name="Freeform 46"/>
            <p:cNvSpPr>
              <a:spLocks/>
            </p:cNvSpPr>
            <p:nvPr/>
          </p:nvSpPr>
          <p:spPr bwMode="auto">
            <a:xfrm>
              <a:off x="1258" y="2331"/>
              <a:ext cx="136" cy="434"/>
            </a:xfrm>
            <a:custGeom>
              <a:avLst/>
              <a:gdLst/>
              <a:ahLst/>
              <a:cxnLst>
                <a:cxn ang="0">
                  <a:pos x="273" y="866"/>
                </a:cxn>
                <a:cxn ang="0">
                  <a:pos x="250" y="822"/>
                </a:cxn>
                <a:cxn ang="0">
                  <a:pos x="228" y="774"/>
                </a:cxn>
                <a:cxn ang="0">
                  <a:pos x="211" y="726"/>
                </a:cxn>
                <a:cxn ang="0">
                  <a:pos x="198" y="677"/>
                </a:cxn>
                <a:cxn ang="0">
                  <a:pos x="184" y="625"/>
                </a:cxn>
                <a:cxn ang="0">
                  <a:pos x="171" y="575"/>
                </a:cxn>
                <a:cxn ang="0">
                  <a:pos x="159" y="525"/>
                </a:cxn>
                <a:cxn ang="0">
                  <a:pos x="146" y="475"/>
                </a:cxn>
                <a:cxn ang="0">
                  <a:pos x="133" y="416"/>
                </a:cxn>
                <a:cxn ang="0">
                  <a:pos x="119" y="354"/>
                </a:cxn>
                <a:cxn ang="0">
                  <a:pos x="106" y="293"/>
                </a:cxn>
                <a:cxn ang="0">
                  <a:pos x="92" y="232"/>
                </a:cxn>
                <a:cxn ang="0">
                  <a:pos x="77" y="170"/>
                </a:cxn>
                <a:cxn ang="0">
                  <a:pos x="58" y="111"/>
                </a:cxn>
                <a:cxn ang="0">
                  <a:pos x="35" y="53"/>
                </a:cxn>
                <a:cxn ang="0">
                  <a:pos x="6" y="0"/>
                </a:cxn>
                <a:cxn ang="0">
                  <a:pos x="4" y="0"/>
                </a:cxn>
                <a:cxn ang="0">
                  <a:pos x="2" y="2"/>
                </a:cxn>
                <a:cxn ang="0">
                  <a:pos x="0" y="4"/>
                </a:cxn>
                <a:cxn ang="0">
                  <a:pos x="0" y="7"/>
                </a:cxn>
                <a:cxn ang="0">
                  <a:pos x="29" y="65"/>
                </a:cxn>
                <a:cxn ang="0">
                  <a:pos x="52" y="124"/>
                </a:cxn>
                <a:cxn ang="0">
                  <a:pos x="71" y="186"/>
                </a:cxn>
                <a:cxn ang="0">
                  <a:pos x="88" y="249"/>
                </a:cxn>
                <a:cxn ang="0">
                  <a:pos x="104" y="314"/>
                </a:cxn>
                <a:cxn ang="0">
                  <a:pos x="117" y="379"/>
                </a:cxn>
                <a:cxn ang="0">
                  <a:pos x="133" y="443"/>
                </a:cxn>
                <a:cxn ang="0">
                  <a:pos x="148" y="504"/>
                </a:cxn>
                <a:cxn ang="0">
                  <a:pos x="159" y="550"/>
                </a:cxn>
                <a:cxn ang="0">
                  <a:pos x="171" y="596"/>
                </a:cxn>
                <a:cxn ang="0">
                  <a:pos x="184" y="644"/>
                </a:cxn>
                <a:cxn ang="0">
                  <a:pos x="198" y="692"/>
                </a:cxn>
                <a:cxn ang="0">
                  <a:pos x="211" y="738"/>
                </a:cxn>
                <a:cxn ang="0">
                  <a:pos x="228" y="784"/>
                </a:cxn>
                <a:cxn ang="0">
                  <a:pos x="248" y="826"/>
                </a:cxn>
                <a:cxn ang="0">
                  <a:pos x="271" y="868"/>
                </a:cxn>
                <a:cxn ang="0">
                  <a:pos x="271" y="868"/>
                </a:cxn>
                <a:cxn ang="0">
                  <a:pos x="273" y="866"/>
                </a:cxn>
                <a:cxn ang="0">
                  <a:pos x="273" y="866"/>
                </a:cxn>
                <a:cxn ang="0">
                  <a:pos x="273" y="866"/>
                </a:cxn>
                <a:cxn ang="0">
                  <a:pos x="273" y="866"/>
                </a:cxn>
              </a:cxnLst>
              <a:rect l="0" t="0" r="r" b="b"/>
              <a:pathLst>
                <a:path w="273" h="868">
                  <a:moveTo>
                    <a:pt x="273" y="866"/>
                  </a:moveTo>
                  <a:lnTo>
                    <a:pt x="250" y="822"/>
                  </a:lnTo>
                  <a:lnTo>
                    <a:pt x="228" y="774"/>
                  </a:lnTo>
                  <a:lnTo>
                    <a:pt x="211" y="726"/>
                  </a:lnTo>
                  <a:lnTo>
                    <a:pt x="198" y="677"/>
                  </a:lnTo>
                  <a:lnTo>
                    <a:pt x="184" y="625"/>
                  </a:lnTo>
                  <a:lnTo>
                    <a:pt x="171" y="575"/>
                  </a:lnTo>
                  <a:lnTo>
                    <a:pt x="159" y="525"/>
                  </a:lnTo>
                  <a:lnTo>
                    <a:pt x="146" y="475"/>
                  </a:lnTo>
                  <a:lnTo>
                    <a:pt x="133" y="416"/>
                  </a:lnTo>
                  <a:lnTo>
                    <a:pt x="119" y="354"/>
                  </a:lnTo>
                  <a:lnTo>
                    <a:pt x="106" y="293"/>
                  </a:lnTo>
                  <a:lnTo>
                    <a:pt x="92" y="232"/>
                  </a:lnTo>
                  <a:lnTo>
                    <a:pt x="77" y="170"/>
                  </a:lnTo>
                  <a:lnTo>
                    <a:pt x="58" y="111"/>
                  </a:lnTo>
                  <a:lnTo>
                    <a:pt x="35" y="53"/>
                  </a:lnTo>
                  <a:lnTo>
                    <a:pt x="6" y="0"/>
                  </a:lnTo>
                  <a:lnTo>
                    <a:pt x="4" y="0"/>
                  </a:lnTo>
                  <a:lnTo>
                    <a:pt x="2" y="2"/>
                  </a:lnTo>
                  <a:lnTo>
                    <a:pt x="0" y="4"/>
                  </a:lnTo>
                  <a:lnTo>
                    <a:pt x="0" y="7"/>
                  </a:lnTo>
                  <a:lnTo>
                    <a:pt x="29" y="65"/>
                  </a:lnTo>
                  <a:lnTo>
                    <a:pt x="52" y="124"/>
                  </a:lnTo>
                  <a:lnTo>
                    <a:pt x="71" y="186"/>
                  </a:lnTo>
                  <a:lnTo>
                    <a:pt x="88" y="249"/>
                  </a:lnTo>
                  <a:lnTo>
                    <a:pt x="104" y="314"/>
                  </a:lnTo>
                  <a:lnTo>
                    <a:pt x="117" y="379"/>
                  </a:lnTo>
                  <a:lnTo>
                    <a:pt x="133" y="443"/>
                  </a:lnTo>
                  <a:lnTo>
                    <a:pt x="148" y="504"/>
                  </a:lnTo>
                  <a:lnTo>
                    <a:pt x="159" y="550"/>
                  </a:lnTo>
                  <a:lnTo>
                    <a:pt x="171" y="596"/>
                  </a:lnTo>
                  <a:lnTo>
                    <a:pt x="184" y="644"/>
                  </a:lnTo>
                  <a:lnTo>
                    <a:pt x="198" y="692"/>
                  </a:lnTo>
                  <a:lnTo>
                    <a:pt x="211" y="738"/>
                  </a:lnTo>
                  <a:lnTo>
                    <a:pt x="228" y="784"/>
                  </a:lnTo>
                  <a:lnTo>
                    <a:pt x="248" y="826"/>
                  </a:lnTo>
                  <a:lnTo>
                    <a:pt x="271" y="868"/>
                  </a:lnTo>
                  <a:lnTo>
                    <a:pt x="271" y="868"/>
                  </a:lnTo>
                  <a:lnTo>
                    <a:pt x="273" y="866"/>
                  </a:lnTo>
                  <a:lnTo>
                    <a:pt x="273" y="866"/>
                  </a:lnTo>
                  <a:lnTo>
                    <a:pt x="273" y="866"/>
                  </a:lnTo>
                  <a:lnTo>
                    <a:pt x="273" y="866"/>
                  </a:lnTo>
                  <a:close/>
                </a:path>
              </a:pathLst>
            </a:custGeom>
            <a:solidFill>
              <a:srgbClr val="000000"/>
            </a:solidFill>
            <a:ln w="9525">
              <a:noFill/>
              <a:round/>
              <a:headEnd/>
              <a:tailEnd/>
            </a:ln>
          </p:spPr>
          <p:txBody>
            <a:bodyPr/>
            <a:lstStyle/>
            <a:p>
              <a:endParaRPr lang="en-US"/>
            </a:p>
          </p:txBody>
        </p:sp>
        <p:sp>
          <p:nvSpPr>
            <p:cNvPr id="63535" name="Freeform 47"/>
            <p:cNvSpPr>
              <a:spLocks/>
            </p:cNvSpPr>
            <p:nvPr/>
          </p:nvSpPr>
          <p:spPr bwMode="auto">
            <a:xfrm>
              <a:off x="1610" y="2208"/>
              <a:ext cx="101" cy="228"/>
            </a:xfrm>
            <a:custGeom>
              <a:avLst/>
              <a:gdLst/>
              <a:ahLst/>
              <a:cxnLst>
                <a:cxn ang="0">
                  <a:pos x="201" y="457"/>
                </a:cxn>
                <a:cxn ang="0">
                  <a:pos x="176" y="399"/>
                </a:cxn>
                <a:cxn ang="0">
                  <a:pos x="153" y="344"/>
                </a:cxn>
                <a:cxn ang="0">
                  <a:pos x="130" y="286"/>
                </a:cxn>
                <a:cxn ang="0">
                  <a:pos x="109" y="227"/>
                </a:cxn>
                <a:cxn ang="0">
                  <a:pos x="86" y="169"/>
                </a:cxn>
                <a:cxn ang="0">
                  <a:pos x="63" y="113"/>
                </a:cxn>
                <a:cxn ang="0">
                  <a:pos x="38" y="58"/>
                </a:cxn>
                <a:cxn ang="0">
                  <a:pos x="9" y="2"/>
                </a:cxn>
                <a:cxn ang="0">
                  <a:pos x="8" y="0"/>
                </a:cxn>
                <a:cxn ang="0">
                  <a:pos x="4" y="4"/>
                </a:cxn>
                <a:cxn ang="0">
                  <a:pos x="0" y="8"/>
                </a:cxn>
                <a:cxn ang="0">
                  <a:pos x="0" y="12"/>
                </a:cxn>
                <a:cxn ang="0">
                  <a:pos x="29" y="66"/>
                </a:cxn>
                <a:cxn ang="0">
                  <a:pos x="55" y="121"/>
                </a:cxn>
                <a:cxn ang="0">
                  <a:pos x="80" y="177"/>
                </a:cxn>
                <a:cxn ang="0">
                  <a:pos x="103" y="232"/>
                </a:cxn>
                <a:cxn ang="0">
                  <a:pos x="126" y="290"/>
                </a:cxn>
                <a:cxn ang="0">
                  <a:pos x="149" y="345"/>
                </a:cxn>
                <a:cxn ang="0">
                  <a:pos x="172" y="401"/>
                </a:cxn>
                <a:cxn ang="0">
                  <a:pos x="199" y="457"/>
                </a:cxn>
                <a:cxn ang="0">
                  <a:pos x="199" y="457"/>
                </a:cxn>
                <a:cxn ang="0">
                  <a:pos x="201" y="457"/>
                </a:cxn>
                <a:cxn ang="0">
                  <a:pos x="201" y="457"/>
                </a:cxn>
                <a:cxn ang="0">
                  <a:pos x="201" y="457"/>
                </a:cxn>
                <a:cxn ang="0">
                  <a:pos x="201" y="457"/>
                </a:cxn>
              </a:cxnLst>
              <a:rect l="0" t="0" r="r" b="b"/>
              <a:pathLst>
                <a:path w="201" h="457">
                  <a:moveTo>
                    <a:pt x="201" y="457"/>
                  </a:moveTo>
                  <a:lnTo>
                    <a:pt x="176" y="399"/>
                  </a:lnTo>
                  <a:lnTo>
                    <a:pt x="153" y="344"/>
                  </a:lnTo>
                  <a:lnTo>
                    <a:pt x="130" y="286"/>
                  </a:lnTo>
                  <a:lnTo>
                    <a:pt x="109" y="227"/>
                  </a:lnTo>
                  <a:lnTo>
                    <a:pt x="86" y="169"/>
                  </a:lnTo>
                  <a:lnTo>
                    <a:pt x="63" y="113"/>
                  </a:lnTo>
                  <a:lnTo>
                    <a:pt x="38" y="58"/>
                  </a:lnTo>
                  <a:lnTo>
                    <a:pt x="9" y="2"/>
                  </a:lnTo>
                  <a:lnTo>
                    <a:pt x="8" y="0"/>
                  </a:lnTo>
                  <a:lnTo>
                    <a:pt x="4" y="4"/>
                  </a:lnTo>
                  <a:lnTo>
                    <a:pt x="0" y="8"/>
                  </a:lnTo>
                  <a:lnTo>
                    <a:pt x="0" y="12"/>
                  </a:lnTo>
                  <a:lnTo>
                    <a:pt x="29" y="66"/>
                  </a:lnTo>
                  <a:lnTo>
                    <a:pt x="55" y="121"/>
                  </a:lnTo>
                  <a:lnTo>
                    <a:pt x="80" y="177"/>
                  </a:lnTo>
                  <a:lnTo>
                    <a:pt x="103" y="232"/>
                  </a:lnTo>
                  <a:lnTo>
                    <a:pt x="126" y="290"/>
                  </a:lnTo>
                  <a:lnTo>
                    <a:pt x="149" y="345"/>
                  </a:lnTo>
                  <a:lnTo>
                    <a:pt x="172" y="401"/>
                  </a:lnTo>
                  <a:lnTo>
                    <a:pt x="199" y="457"/>
                  </a:lnTo>
                  <a:lnTo>
                    <a:pt x="199" y="457"/>
                  </a:lnTo>
                  <a:lnTo>
                    <a:pt x="201" y="457"/>
                  </a:lnTo>
                  <a:lnTo>
                    <a:pt x="201" y="457"/>
                  </a:lnTo>
                  <a:lnTo>
                    <a:pt x="201" y="457"/>
                  </a:lnTo>
                  <a:lnTo>
                    <a:pt x="201" y="457"/>
                  </a:lnTo>
                  <a:close/>
                </a:path>
              </a:pathLst>
            </a:custGeom>
            <a:solidFill>
              <a:srgbClr val="000000"/>
            </a:solidFill>
            <a:ln w="9525">
              <a:noFill/>
              <a:round/>
              <a:headEnd/>
              <a:tailEnd/>
            </a:ln>
          </p:spPr>
          <p:txBody>
            <a:bodyPr/>
            <a:lstStyle/>
            <a:p>
              <a:endParaRPr lang="en-US"/>
            </a:p>
          </p:txBody>
        </p:sp>
        <p:sp>
          <p:nvSpPr>
            <p:cNvPr id="63536" name="Freeform 48"/>
            <p:cNvSpPr>
              <a:spLocks/>
            </p:cNvSpPr>
            <p:nvPr/>
          </p:nvSpPr>
          <p:spPr bwMode="auto">
            <a:xfrm>
              <a:off x="1631" y="2188"/>
              <a:ext cx="104" cy="224"/>
            </a:xfrm>
            <a:custGeom>
              <a:avLst/>
              <a:gdLst/>
              <a:ahLst/>
              <a:cxnLst>
                <a:cxn ang="0">
                  <a:pos x="207" y="447"/>
                </a:cxn>
                <a:cxn ang="0">
                  <a:pos x="173" y="399"/>
                </a:cxn>
                <a:cxn ang="0">
                  <a:pos x="142" y="347"/>
                </a:cxn>
                <a:cxn ang="0">
                  <a:pos x="117" y="292"/>
                </a:cxn>
                <a:cxn ang="0">
                  <a:pos x="96" y="234"/>
                </a:cxn>
                <a:cxn ang="0">
                  <a:pos x="77" y="176"/>
                </a:cxn>
                <a:cxn ang="0">
                  <a:pos x="60" y="117"/>
                </a:cxn>
                <a:cxn ang="0">
                  <a:pos x="40" y="60"/>
                </a:cxn>
                <a:cxn ang="0">
                  <a:pos x="23" y="4"/>
                </a:cxn>
                <a:cxn ang="0">
                  <a:pos x="17" y="0"/>
                </a:cxn>
                <a:cxn ang="0">
                  <a:pos x="10" y="2"/>
                </a:cxn>
                <a:cxn ang="0">
                  <a:pos x="2" y="10"/>
                </a:cxn>
                <a:cxn ang="0">
                  <a:pos x="0" y="17"/>
                </a:cxn>
                <a:cxn ang="0">
                  <a:pos x="8" y="48"/>
                </a:cxn>
                <a:cxn ang="0">
                  <a:pos x="15" y="79"/>
                </a:cxn>
                <a:cxn ang="0">
                  <a:pos x="27" y="109"/>
                </a:cxn>
                <a:cxn ang="0">
                  <a:pos x="38" y="138"/>
                </a:cxn>
                <a:cxn ang="0">
                  <a:pos x="50" y="169"/>
                </a:cxn>
                <a:cxn ang="0">
                  <a:pos x="63" y="198"/>
                </a:cxn>
                <a:cxn ang="0">
                  <a:pos x="77" y="226"/>
                </a:cxn>
                <a:cxn ang="0">
                  <a:pos x="90" y="255"/>
                </a:cxn>
                <a:cxn ang="0">
                  <a:pos x="102" y="280"/>
                </a:cxn>
                <a:cxn ang="0">
                  <a:pos x="113" y="305"/>
                </a:cxn>
                <a:cxn ang="0">
                  <a:pos x="127" y="332"/>
                </a:cxn>
                <a:cxn ang="0">
                  <a:pos x="140" y="357"/>
                </a:cxn>
                <a:cxn ang="0">
                  <a:pos x="153" y="382"/>
                </a:cxn>
                <a:cxn ang="0">
                  <a:pos x="169" y="405"/>
                </a:cxn>
                <a:cxn ang="0">
                  <a:pos x="186" y="428"/>
                </a:cxn>
                <a:cxn ang="0">
                  <a:pos x="205" y="449"/>
                </a:cxn>
                <a:cxn ang="0">
                  <a:pos x="205" y="449"/>
                </a:cxn>
                <a:cxn ang="0">
                  <a:pos x="207" y="449"/>
                </a:cxn>
                <a:cxn ang="0">
                  <a:pos x="207" y="449"/>
                </a:cxn>
                <a:cxn ang="0">
                  <a:pos x="207" y="447"/>
                </a:cxn>
                <a:cxn ang="0">
                  <a:pos x="207" y="447"/>
                </a:cxn>
              </a:cxnLst>
              <a:rect l="0" t="0" r="r" b="b"/>
              <a:pathLst>
                <a:path w="207" h="449">
                  <a:moveTo>
                    <a:pt x="207" y="447"/>
                  </a:moveTo>
                  <a:lnTo>
                    <a:pt x="173" y="399"/>
                  </a:lnTo>
                  <a:lnTo>
                    <a:pt x="142" y="347"/>
                  </a:lnTo>
                  <a:lnTo>
                    <a:pt x="117" y="292"/>
                  </a:lnTo>
                  <a:lnTo>
                    <a:pt x="96" y="234"/>
                  </a:lnTo>
                  <a:lnTo>
                    <a:pt x="77" y="176"/>
                  </a:lnTo>
                  <a:lnTo>
                    <a:pt x="60" y="117"/>
                  </a:lnTo>
                  <a:lnTo>
                    <a:pt x="40" y="60"/>
                  </a:lnTo>
                  <a:lnTo>
                    <a:pt x="23" y="4"/>
                  </a:lnTo>
                  <a:lnTo>
                    <a:pt x="17" y="0"/>
                  </a:lnTo>
                  <a:lnTo>
                    <a:pt x="10" y="2"/>
                  </a:lnTo>
                  <a:lnTo>
                    <a:pt x="2" y="10"/>
                  </a:lnTo>
                  <a:lnTo>
                    <a:pt x="0" y="17"/>
                  </a:lnTo>
                  <a:lnTo>
                    <a:pt x="8" y="48"/>
                  </a:lnTo>
                  <a:lnTo>
                    <a:pt x="15" y="79"/>
                  </a:lnTo>
                  <a:lnTo>
                    <a:pt x="27" y="109"/>
                  </a:lnTo>
                  <a:lnTo>
                    <a:pt x="38" y="138"/>
                  </a:lnTo>
                  <a:lnTo>
                    <a:pt x="50" y="169"/>
                  </a:lnTo>
                  <a:lnTo>
                    <a:pt x="63" y="198"/>
                  </a:lnTo>
                  <a:lnTo>
                    <a:pt x="77" y="226"/>
                  </a:lnTo>
                  <a:lnTo>
                    <a:pt x="90" y="255"/>
                  </a:lnTo>
                  <a:lnTo>
                    <a:pt x="102" y="280"/>
                  </a:lnTo>
                  <a:lnTo>
                    <a:pt x="113" y="305"/>
                  </a:lnTo>
                  <a:lnTo>
                    <a:pt x="127" y="332"/>
                  </a:lnTo>
                  <a:lnTo>
                    <a:pt x="140" y="357"/>
                  </a:lnTo>
                  <a:lnTo>
                    <a:pt x="153" y="382"/>
                  </a:lnTo>
                  <a:lnTo>
                    <a:pt x="169" y="405"/>
                  </a:lnTo>
                  <a:lnTo>
                    <a:pt x="186" y="428"/>
                  </a:lnTo>
                  <a:lnTo>
                    <a:pt x="205" y="449"/>
                  </a:lnTo>
                  <a:lnTo>
                    <a:pt x="205" y="449"/>
                  </a:lnTo>
                  <a:lnTo>
                    <a:pt x="207" y="449"/>
                  </a:lnTo>
                  <a:lnTo>
                    <a:pt x="207" y="449"/>
                  </a:lnTo>
                  <a:lnTo>
                    <a:pt x="207" y="447"/>
                  </a:lnTo>
                  <a:lnTo>
                    <a:pt x="207" y="447"/>
                  </a:lnTo>
                  <a:close/>
                </a:path>
              </a:pathLst>
            </a:custGeom>
            <a:solidFill>
              <a:srgbClr val="000000"/>
            </a:solidFill>
            <a:ln w="9525">
              <a:noFill/>
              <a:round/>
              <a:headEnd/>
              <a:tailEnd/>
            </a:ln>
          </p:spPr>
          <p:txBody>
            <a:bodyPr/>
            <a:lstStyle/>
            <a:p>
              <a:endParaRPr lang="en-US"/>
            </a:p>
          </p:txBody>
        </p:sp>
        <p:sp>
          <p:nvSpPr>
            <p:cNvPr id="63537" name="Freeform 49"/>
            <p:cNvSpPr>
              <a:spLocks/>
            </p:cNvSpPr>
            <p:nvPr/>
          </p:nvSpPr>
          <p:spPr bwMode="auto">
            <a:xfrm>
              <a:off x="671" y="2113"/>
              <a:ext cx="40" cy="378"/>
            </a:xfrm>
            <a:custGeom>
              <a:avLst/>
              <a:gdLst/>
              <a:ahLst/>
              <a:cxnLst>
                <a:cxn ang="0">
                  <a:pos x="0" y="755"/>
                </a:cxn>
                <a:cxn ang="0">
                  <a:pos x="15" y="676"/>
                </a:cxn>
                <a:cxn ang="0">
                  <a:pos x="27" y="598"/>
                </a:cxn>
                <a:cxn ang="0">
                  <a:pos x="34" y="517"/>
                </a:cxn>
                <a:cxn ang="0">
                  <a:pos x="42" y="437"/>
                </a:cxn>
                <a:cxn ang="0">
                  <a:pos x="56" y="331"/>
                </a:cxn>
                <a:cxn ang="0">
                  <a:pos x="69" y="222"/>
                </a:cxn>
                <a:cxn ang="0">
                  <a:pos x="79" y="113"/>
                </a:cxn>
                <a:cxn ang="0">
                  <a:pos x="75" y="7"/>
                </a:cxn>
                <a:cxn ang="0">
                  <a:pos x="69" y="0"/>
                </a:cxn>
                <a:cxn ang="0">
                  <a:pos x="61" y="2"/>
                </a:cxn>
                <a:cxn ang="0">
                  <a:pos x="52" y="11"/>
                </a:cxn>
                <a:cxn ang="0">
                  <a:pos x="46" y="19"/>
                </a:cxn>
                <a:cxn ang="0">
                  <a:pos x="31" y="203"/>
                </a:cxn>
                <a:cxn ang="0">
                  <a:pos x="27" y="387"/>
                </a:cxn>
                <a:cxn ang="0">
                  <a:pos x="21" y="573"/>
                </a:cxn>
                <a:cxn ang="0">
                  <a:pos x="0" y="755"/>
                </a:cxn>
                <a:cxn ang="0">
                  <a:pos x="0" y="755"/>
                </a:cxn>
                <a:cxn ang="0">
                  <a:pos x="0" y="755"/>
                </a:cxn>
                <a:cxn ang="0">
                  <a:pos x="0" y="755"/>
                </a:cxn>
                <a:cxn ang="0">
                  <a:pos x="0" y="755"/>
                </a:cxn>
                <a:cxn ang="0">
                  <a:pos x="0" y="755"/>
                </a:cxn>
              </a:cxnLst>
              <a:rect l="0" t="0" r="r" b="b"/>
              <a:pathLst>
                <a:path w="79" h="755">
                  <a:moveTo>
                    <a:pt x="0" y="755"/>
                  </a:moveTo>
                  <a:lnTo>
                    <a:pt x="15" y="676"/>
                  </a:lnTo>
                  <a:lnTo>
                    <a:pt x="27" y="598"/>
                  </a:lnTo>
                  <a:lnTo>
                    <a:pt x="34" y="517"/>
                  </a:lnTo>
                  <a:lnTo>
                    <a:pt x="42" y="437"/>
                  </a:lnTo>
                  <a:lnTo>
                    <a:pt x="56" y="331"/>
                  </a:lnTo>
                  <a:lnTo>
                    <a:pt x="69" y="222"/>
                  </a:lnTo>
                  <a:lnTo>
                    <a:pt x="79" y="113"/>
                  </a:lnTo>
                  <a:lnTo>
                    <a:pt x="75" y="7"/>
                  </a:lnTo>
                  <a:lnTo>
                    <a:pt x="69" y="0"/>
                  </a:lnTo>
                  <a:lnTo>
                    <a:pt x="61" y="2"/>
                  </a:lnTo>
                  <a:lnTo>
                    <a:pt x="52" y="11"/>
                  </a:lnTo>
                  <a:lnTo>
                    <a:pt x="46" y="19"/>
                  </a:lnTo>
                  <a:lnTo>
                    <a:pt x="31" y="203"/>
                  </a:lnTo>
                  <a:lnTo>
                    <a:pt x="27" y="387"/>
                  </a:lnTo>
                  <a:lnTo>
                    <a:pt x="21" y="573"/>
                  </a:lnTo>
                  <a:lnTo>
                    <a:pt x="0" y="755"/>
                  </a:lnTo>
                  <a:lnTo>
                    <a:pt x="0" y="755"/>
                  </a:lnTo>
                  <a:lnTo>
                    <a:pt x="0" y="755"/>
                  </a:lnTo>
                  <a:lnTo>
                    <a:pt x="0" y="755"/>
                  </a:lnTo>
                  <a:lnTo>
                    <a:pt x="0" y="755"/>
                  </a:lnTo>
                  <a:lnTo>
                    <a:pt x="0" y="755"/>
                  </a:lnTo>
                  <a:close/>
                </a:path>
              </a:pathLst>
            </a:custGeom>
            <a:solidFill>
              <a:srgbClr val="000000"/>
            </a:solidFill>
            <a:ln w="9525">
              <a:noFill/>
              <a:round/>
              <a:headEnd/>
              <a:tailEnd/>
            </a:ln>
          </p:spPr>
          <p:txBody>
            <a:bodyPr/>
            <a:lstStyle/>
            <a:p>
              <a:endParaRPr lang="en-US"/>
            </a:p>
          </p:txBody>
        </p:sp>
        <p:sp>
          <p:nvSpPr>
            <p:cNvPr id="63538" name="Freeform 50"/>
            <p:cNvSpPr>
              <a:spLocks/>
            </p:cNvSpPr>
            <p:nvPr/>
          </p:nvSpPr>
          <p:spPr bwMode="auto">
            <a:xfrm>
              <a:off x="701" y="2151"/>
              <a:ext cx="31" cy="322"/>
            </a:xfrm>
            <a:custGeom>
              <a:avLst/>
              <a:gdLst/>
              <a:ahLst/>
              <a:cxnLst>
                <a:cxn ang="0">
                  <a:pos x="2" y="645"/>
                </a:cxn>
                <a:cxn ang="0">
                  <a:pos x="10" y="560"/>
                </a:cxn>
                <a:cxn ang="0">
                  <a:pos x="18" y="474"/>
                </a:cxn>
                <a:cxn ang="0">
                  <a:pos x="25" y="390"/>
                </a:cxn>
                <a:cxn ang="0">
                  <a:pos x="33" y="305"/>
                </a:cxn>
                <a:cxn ang="0">
                  <a:pos x="43" y="230"/>
                </a:cxn>
                <a:cxn ang="0">
                  <a:pos x="52" y="156"/>
                </a:cxn>
                <a:cxn ang="0">
                  <a:pos x="60" y="81"/>
                </a:cxn>
                <a:cxn ang="0">
                  <a:pos x="62" y="6"/>
                </a:cxn>
                <a:cxn ang="0">
                  <a:pos x="58" y="0"/>
                </a:cxn>
                <a:cxn ang="0">
                  <a:pos x="50" y="2"/>
                </a:cxn>
                <a:cxn ang="0">
                  <a:pos x="43" y="10"/>
                </a:cxn>
                <a:cxn ang="0">
                  <a:pos x="39" y="18"/>
                </a:cxn>
                <a:cxn ang="0">
                  <a:pos x="18" y="171"/>
                </a:cxn>
                <a:cxn ang="0">
                  <a:pos x="10" y="330"/>
                </a:cxn>
                <a:cxn ang="0">
                  <a:pos x="6" y="489"/>
                </a:cxn>
                <a:cxn ang="0">
                  <a:pos x="0" y="645"/>
                </a:cxn>
                <a:cxn ang="0">
                  <a:pos x="0" y="645"/>
                </a:cxn>
                <a:cxn ang="0">
                  <a:pos x="2" y="645"/>
                </a:cxn>
                <a:cxn ang="0">
                  <a:pos x="2" y="645"/>
                </a:cxn>
                <a:cxn ang="0">
                  <a:pos x="2" y="645"/>
                </a:cxn>
                <a:cxn ang="0">
                  <a:pos x="2" y="645"/>
                </a:cxn>
              </a:cxnLst>
              <a:rect l="0" t="0" r="r" b="b"/>
              <a:pathLst>
                <a:path w="62" h="645">
                  <a:moveTo>
                    <a:pt x="2" y="645"/>
                  </a:moveTo>
                  <a:lnTo>
                    <a:pt x="10" y="560"/>
                  </a:lnTo>
                  <a:lnTo>
                    <a:pt x="18" y="474"/>
                  </a:lnTo>
                  <a:lnTo>
                    <a:pt x="25" y="390"/>
                  </a:lnTo>
                  <a:lnTo>
                    <a:pt x="33" y="305"/>
                  </a:lnTo>
                  <a:lnTo>
                    <a:pt x="43" y="230"/>
                  </a:lnTo>
                  <a:lnTo>
                    <a:pt x="52" y="156"/>
                  </a:lnTo>
                  <a:lnTo>
                    <a:pt x="60" y="81"/>
                  </a:lnTo>
                  <a:lnTo>
                    <a:pt x="62" y="6"/>
                  </a:lnTo>
                  <a:lnTo>
                    <a:pt x="58" y="0"/>
                  </a:lnTo>
                  <a:lnTo>
                    <a:pt x="50" y="2"/>
                  </a:lnTo>
                  <a:lnTo>
                    <a:pt x="43" y="10"/>
                  </a:lnTo>
                  <a:lnTo>
                    <a:pt x="39" y="18"/>
                  </a:lnTo>
                  <a:lnTo>
                    <a:pt x="18" y="171"/>
                  </a:lnTo>
                  <a:lnTo>
                    <a:pt x="10" y="330"/>
                  </a:lnTo>
                  <a:lnTo>
                    <a:pt x="6" y="489"/>
                  </a:lnTo>
                  <a:lnTo>
                    <a:pt x="0" y="645"/>
                  </a:lnTo>
                  <a:lnTo>
                    <a:pt x="0" y="645"/>
                  </a:lnTo>
                  <a:lnTo>
                    <a:pt x="2" y="645"/>
                  </a:lnTo>
                  <a:lnTo>
                    <a:pt x="2" y="645"/>
                  </a:lnTo>
                  <a:lnTo>
                    <a:pt x="2" y="645"/>
                  </a:lnTo>
                  <a:lnTo>
                    <a:pt x="2" y="645"/>
                  </a:lnTo>
                  <a:close/>
                </a:path>
              </a:pathLst>
            </a:custGeom>
            <a:solidFill>
              <a:srgbClr val="000000"/>
            </a:solidFill>
            <a:ln w="9525">
              <a:noFill/>
              <a:round/>
              <a:headEnd/>
              <a:tailEnd/>
            </a:ln>
          </p:spPr>
          <p:txBody>
            <a:bodyPr/>
            <a:lstStyle/>
            <a:p>
              <a:endParaRPr lang="en-US"/>
            </a:p>
          </p:txBody>
        </p:sp>
        <p:sp>
          <p:nvSpPr>
            <p:cNvPr id="63539" name="Freeform 51"/>
            <p:cNvSpPr>
              <a:spLocks/>
            </p:cNvSpPr>
            <p:nvPr/>
          </p:nvSpPr>
          <p:spPr bwMode="auto">
            <a:xfrm>
              <a:off x="1121" y="2043"/>
              <a:ext cx="57" cy="400"/>
            </a:xfrm>
            <a:custGeom>
              <a:avLst/>
              <a:gdLst/>
              <a:ahLst/>
              <a:cxnLst>
                <a:cxn ang="0">
                  <a:pos x="0" y="797"/>
                </a:cxn>
                <a:cxn ang="0">
                  <a:pos x="10" y="699"/>
                </a:cxn>
                <a:cxn ang="0">
                  <a:pos x="23" y="602"/>
                </a:cxn>
                <a:cxn ang="0">
                  <a:pos x="38" y="504"/>
                </a:cxn>
                <a:cxn ang="0">
                  <a:pos x="56" y="406"/>
                </a:cxn>
                <a:cxn ang="0">
                  <a:pos x="73" y="308"/>
                </a:cxn>
                <a:cxn ang="0">
                  <a:pos x="88" y="211"/>
                </a:cxn>
                <a:cxn ang="0">
                  <a:pos x="102" y="113"/>
                </a:cxn>
                <a:cxn ang="0">
                  <a:pos x="113" y="15"/>
                </a:cxn>
                <a:cxn ang="0">
                  <a:pos x="109" y="2"/>
                </a:cxn>
                <a:cxn ang="0">
                  <a:pos x="100" y="0"/>
                </a:cxn>
                <a:cxn ang="0">
                  <a:pos x="88" y="5"/>
                </a:cxn>
                <a:cxn ang="0">
                  <a:pos x="81" y="19"/>
                </a:cxn>
                <a:cxn ang="0">
                  <a:pos x="61" y="113"/>
                </a:cxn>
                <a:cxn ang="0">
                  <a:pos x="50" y="207"/>
                </a:cxn>
                <a:cxn ang="0">
                  <a:pos x="42" y="303"/>
                </a:cxn>
                <a:cxn ang="0">
                  <a:pos x="37" y="396"/>
                </a:cxn>
                <a:cxn ang="0">
                  <a:pos x="27" y="496"/>
                </a:cxn>
                <a:cxn ang="0">
                  <a:pos x="15" y="598"/>
                </a:cxn>
                <a:cxn ang="0">
                  <a:pos x="4" y="697"/>
                </a:cxn>
                <a:cxn ang="0">
                  <a:pos x="0" y="799"/>
                </a:cxn>
                <a:cxn ang="0">
                  <a:pos x="0" y="799"/>
                </a:cxn>
                <a:cxn ang="0">
                  <a:pos x="0" y="797"/>
                </a:cxn>
                <a:cxn ang="0">
                  <a:pos x="0" y="797"/>
                </a:cxn>
                <a:cxn ang="0">
                  <a:pos x="0" y="797"/>
                </a:cxn>
                <a:cxn ang="0">
                  <a:pos x="0" y="797"/>
                </a:cxn>
              </a:cxnLst>
              <a:rect l="0" t="0" r="r" b="b"/>
              <a:pathLst>
                <a:path w="113" h="799">
                  <a:moveTo>
                    <a:pt x="0" y="797"/>
                  </a:moveTo>
                  <a:lnTo>
                    <a:pt x="10" y="699"/>
                  </a:lnTo>
                  <a:lnTo>
                    <a:pt x="23" y="602"/>
                  </a:lnTo>
                  <a:lnTo>
                    <a:pt x="38" y="504"/>
                  </a:lnTo>
                  <a:lnTo>
                    <a:pt x="56" y="406"/>
                  </a:lnTo>
                  <a:lnTo>
                    <a:pt x="73" y="308"/>
                  </a:lnTo>
                  <a:lnTo>
                    <a:pt x="88" y="211"/>
                  </a:lnTo>
                  <a:lnTo>
                    <a:pt x="102" y="113"/>
                  </a:lnTo>
                  <a:lnTo>
                    <a:pt x="113" y="15"/>
                  </a:lnTo>
                  <a:lnTo>
                    <a:pt x="109" y="2"/>
                  </a:lnTo>
                  <a:lnTo>
                    <a:pt x="100" y="0"/>
                  </a:lnTo>
                  <a:lnTo>
                    <a:pt x="88" y="5"/>
                  </a:lnTo>
                  <a:lnTo>
                    <a:pt x="81" y="19"/>
                  </a:lnTo>
                  <a:lnTo>
                    <a:pt x="61" y="113"/>
                  </a:lnTo>
                  <a:lnTo>
                    <a:pt x="50" y="207"/>
                  </a:lnTo>
                  <a:lnTo>
                    <a:pt x="42" y="303"/>
                  </a:lnTo>
                  <a:lnTo>
                    <a:pt x="37" y="396"/>
                  </a:lnTo>
                  <a:lnTo>
                    <a:pt x="27" y="496"/>
                  </a:lnTo>
                  <a:lnTo>
                    <a:pt x="15" y="598"/>
                  </a:lnTo>
                  <a:lnTo>
                    <a:pt x="4" y="697"/>
                  </a:lnTo>
                  <a:lnTo>
                    <a:pt x="0" y="799"/>
                  </a:lnTo>
                  <a:lnTo>
                    <a:pt x="0" y="799"/>
                  </a:lnTo>
                  <a:lnTo>
                    <a:pt x="0" y="797"/>
                  </a:lnTo>
                  <a:lnTo>
                    <a:pt x="0" y="797"/>
                  </a:lnTo>
                  <a:lnTo>
                    <a:pt x="0" y="797"/>
                  </a:lnTo>
                  <a:lnTo>
                    <a:pt x="0" y="797"/>
                  </a:lnTo>
                  <a:close/>
                </a:path>
              </a:pathLst>
            </a:custGeom>
            <a:solidFill>
              <a:srgbClr val="000000"/>
            </a:solidFill>
            <a:ln w="9525">
              <a:noFill/>
              <a:round/>
              <a:headEnd/>
              <a:tailEnd/>
            </a:ln>
          </p:spPr>
          <p:txBody>
            <a:bodyPr/>
            <a:lstStyle/>
            <a:p>
              <a:endParaRPr lang="en-US"/>
            </a:p>
          </p:txBody>
        </p:sp>
        <p:sp>
          <p:nvSpPr>
            <p:cNvPr id="63540" name="Freeform 52"/>
            <p:cNvSpPr>
              <a:spLocks/>
            </p:cNvSpPr>
            <p:nvPr/>
          </p:nvSpPr>
          <p:spPr bwMode="auto">
            <a:xfrm>
              <a:off x="519" y="2496"/>
              <a:ext cx="122" cy="71"/>
            </a:xfrm>
            <a:custGeom>
              <a:avLst/>
              <a:gdLst/>
              <a:ahLst/>
              <a:cxnLst>
                <a:cxn ang="0">
                  <a:pos x="244" y="26"/>
                </a:cxn>
                <a:cxn ang="0">
                  <a:pos x="222" y="19"/>
                </a:cxn>
                <a:cxn ang="0">
                  <a:pos x="201" y="11"/>
                </a:cxn>
                <a:cxn ang="0">
                  <a:pos x="180" y="5"/>
                </a:cxn>
                <a:cxn ang="0">
                  <a:pos x="159" y="1"/>
                </a:cxn>
                <a:cxn ang="0">
                  <a:pos x="138" y="0"/>
                </a:cxn>
                <a:cxn ang="0">
                  <a:pos x="117" y="1"/>
                </a:cxn>
                <a:cxn ang="0">
                  <a:pos x="96" y="7"/>
                </a:cxn>
                <a:cxn ang="0">
                  <a:pos x="75" y="17"/>
                </a:cxn>
                <a:cxn ang="0">
                  <a:pos x="61" y="26"/>
                </a:cxn>
                <a:cxn ang="0">
                  <a:pos x="48" y="38"/>
                </a:cxn>
                <a:cxn ang="0">
                  <a:pos x="35" y="51"/>
                </a:cxn>
                <a:cxn ang="0">
                  <a:pos x="23" y="65"/>
                </a:cxn>
                <a:cxn ang="0">
                  <a:pos x="15" y="80"/>
                </a:cxn>
                <a:cxn ang="0">
                  <a:pos x="8" y="95"/>
                </a:cxn>
                <a:cxn ang="0">
                  <a:pos x="2" y="111"/>
                </a:cxn>
                <a:cxn ang="0">
                  <a:pos x="0" y="128"/>
                </a:cxn>
                <a:cxn ang="0">
                  <a:pos x="2" y="139"/>
                </a:cxn>
                <a:cxn ang="0">
                  <a:pos x="10" y="141"/>
                </a:cxn>
                <a:cxn ang="0">
                  <a:pos x="17" y="138"/>
                </a:cxn>
                <a:cxn ang="0">
                  <a:pos x="25" y="128"/>
                </a:cxn>
                <a:cxn ang="0">
                  <a:pos x="35" y="103"/>
                </a:cxn>
                <a:cxn ang="0">
                  <a:pos x="46" y="80"/>
                </a:cxn>
                <a:cxn ang="0">
                  <a:pos x="59" y="59"/>
                </a:cxn>
                <a:cxn ang="0">
                  <a:pos x="77" y="38"/>
                </a:cxn>
                <a:cxn ang="0">
                  <a:pos x="96" y="24"/>
                </a:cxn>
                <a:cxn ang="0">
                  <a:pos x="117" y="17"/>
                </a:cxn>
                <a:cxn ang="0">
                  <a:pos x="136" y="11"/>
                </a:cxn>
                <a:cxn ang="0">
                  <a:pos x="157" y="11"/>
                </a:cxn>
                <a:cxn ang="0">
                  <a:pos x="178" y="13"/>
                </a:cxn>
                <a:cxn ang="0">
                  <a:pos x="201" y="19"/>
                </a:cxn>
                <a:cxn ang="0">
                  <a:pos x="222" y="23"/>
                </a:cxn>
                <a:cxn ang="0">
                  <a:pos x="244" y="28"/>
                </a:cxn>
                <a:cxn ang="0">
                  <a:pos x="244" y="28"/>
                </a:cxn>
                <a:cxn ang="0">
                  <a:pos x="244" y="26"/>
                </a:cxn>
                <a:cxn ang="0">
                  <a:pos x="244" y="26"/>
                </a:cxn>
                <a:cxn ang="0">
                  <a:pos x="244" y="26"/>
                </a:cxn>
                <a:cxn ang="0">
                  <a:pos x="244" y="26"/>
                </a:cxn>
              </a:cxnLst>
              <a:rect l="0" t="0" r="r" b="b"/>
              <a:pathLst>
                <a:path w="244" h="141">
                  <a:moveTo>
                    <a:pt x="244" y="26"/>
                  </a:moveTo>
                  <a:lnTo>
                    <a:pt x="222" y="19"/>
                  </a:lnTo>
                  <a:lnTo>
                    <a:pt x="201" y="11"/>
                  </a:lnTo>
                  <a:lnTo>
                    <a:pt x="180" y="5"/>
                  </a:lnTo>
                  <a:lnTo>
                    <a:pt x="159" y="1"/>
                  </a:lnTo>
                  <a:lnTo>
                    <a:pt x="138" y="0"/>
                  </a:lnTo>
                  <a:lnTo>
                    <a:pt x="117" y="1"/>
                  </a:lnTo>
                  <a:lnTo>
                    <a:pt x="96" y="7"/>
                  </a:lnTo>
                  <a:lnTo>
                    <a:pt x="75" y="17"/>
                  </a:lnTo>
                  <a:lnTo>
                    <a:pt x="61" y="26"/>
                  </a:lnTo>
                  <a:lnTo>
                    <a:pt x="48" y="38"/>
                  </a:lnTo>
                  <a:lnTo>
                    <a:pt x="35" y="51"/>
                  </a:lnTo>
                  <a:lnTo>
                    <a:pt x="23" y="65"/>
                  </a:lnTo>
                  <a:lnTo>
                    <a:pt x="15" y="80"/>
                  </a:lnTo>
                  <a:lnTo>
                    <a:pt x="8" y="95"/>
                  </a:lnTo>
                  <a:lnTo>
                    <a:pt x="2" y="111"/>
                  </a:lnTo>
                  <a:lnTo>
                    <a:pt x="0" y="128"/>
                  </a:lnTo>
                  <a:lnTo>
                    <a:pt x="2" y="139"/>
                  </a:lnTo>
                  <a:lnTo>
                    <a:pt x="10" y="141"/>
                  </a:lnTo>
                  <a:lnTo>
                    <a:pt x="17" y="138"/>
                  </a:lnTo>
                  <a:lnTo>
                    <a:pt x="25" y="128"/>
                  </a:lnTo>
                  <a:lnTo>
                    <a:pt x="35" y="103"/>
                  </a:lnTo>
                  <a:lnTo>
                    <a:pt x="46" y="80"/>
                  </a:lnTo>
                  <a:lnTo>
                    <a:pt x="59" y="59"/>
                  </a:lnTo>
                  <a:lnTo>
                    <a:pt x="77" y="38"/>
                  </a:lnTo>
                  <a:lnTo>
                    <a:pt x="96" y="24"/>
                  </a:lnTo>
                  <a:lnTo>
                    <a:pt x="117" y="17"/>
                  </a:lnTo>
                  <a:lnTo>
                    <a:pt x="136" y="11"/>
                  </a:lnTo>
                  <a:lnTo>
                    <a:pt x="157" y="11"/>
                  </a:lnTo>
                  <a:lnTo>
                    <a:pt x="178" y="13"/>
                  </a:lnTo>
                  <a:lnTo>
                    <a:pt x="201" y="19"/>
                  </a:lnTo>
                  <a:lnTo>
                    <a:pt x="222" y="23"/>
                  </a:lnTo>
                  <a:lnTo>
                    <a:pt x="244" y="28"/>
                  </a:lnTo>
                  <a:lnTo>
                    <a:pt x="244" y="28"/>
                  </a:lnTo>
                  <a:lnTo>
                    <a:pt x="244" y="26"/>
                  </a:lnTo>
                  <a:lnTo>
                    <a:pt x="244" y="26"/>
                  </a:lnTo>
                  <a:lnTo>
                    <a:pt x="244" y="26"/>
                  </a:lnTo>
                  <a:lnTo>
                    <a:pt x="244" y="26"/>
                  </a:lnTo>
                  <a:close/>
                </a:path>
              </a:pathLst>
            </a:custGeom>
            <a:solidFill>
              <a:srgbClr val="000000"/>
            </a:solidFill>
            <a:ln w="9525">
              <a:noFill/>
              <a:round/>
              <a:headEnd/>
              <a:tailEnd/>
            </a:ln>
          </p:spPr>
          <p:txBody>
            <a:bodyPr/>
            <a:lstStyle/>
            <a:p>
              <a:endParaRPr lang="en-US"/>
            </a:p>
          </p:txBody>
        </p:sp>
        <p:sp>
          <p:nvSpPr>
            <p:cNvPr id="63541" name="Freeform 53"/>
            <p:cNvSpPr>
              <a:spLocks/>
            </p:cNvSpPr>
            <p:nvPr/>
          </p:nvSpPr>
          <p:spPr bwMode="auto">
            <a:xfrm>
              <a:off x="545" y="2514"/>
              <a:ext cx="165" cy="151"/>
            </a:xfrm>
            <a:custGeom>
              <a:avLst/>
              <a:gdLst/>
              <a:ahLst/>
              <a:cxnLst>
                <a:cxn ang="0">
                  <a:pos x="38" y="96"/>
                </a:cxn>
                <a:cxn ang="0">
                  <a:pos x="75" y="65"/>
                </a:cxn>
                <a:cxn ang="0">
                  <a:pos x="119" y="48"/>
                </a:cxn>
                <a:cxn ang="0">
                  <a:pos x="163" y="52"/>
                </a:cxn>
                <a:cxn ang="0">
                  <a:pos x="197" y="73"/>
                </a:cxn>
                <a:cxn ang="0">
                  <a:pos x="218" y="96"/>
                </a:cxn>
                <a:cxn ang="0">
                  <a:pos x="234" y="123"/>
                </a:cxn>
                <a:cxn ang="0">
                  <a:pos x="243" y="151"/>
                </a:cxn>
                <a:cxn ang="0">
                  <a:pos x="245" y="184"/>
                </a:cxn>
                <a:cxn ang="0">
                  <a:pos x="222" y="211"/>
                </a:cxn>
                <a:cxn ang="0">
                  <a:pos x="184" y="228"/>
                </a:cxn>
                <a:cxn ang="0">
                  <a:pos x="147" y="234"/>
                </a:cxn>
                <a:cxn ang="0">
                  <a:pos x="111" y="228"/>
                </a:cxn>
                <a:cxn ang="0">
                  <a:pos x="77" y="211"/>
                </a:cxn>
                <a:cxn ang="0">
                  <a:pos x="50" y="184"/>
                </a:cxn>
                <a:cxn ang="0">
                  <a:pos x="29" y="149"/>
                </a:cxn>
                <a:cxn ang="0">
                  <a:pos x="15" y="126"/>
                </a:cxn>
                <a:cxn ang="0">
                  <a:pos x="2" y="136"/>
                </a:cxn>
                <a:cxn ang="0">
                  <a:pos x="2" y="171"/>
                </a:cxn>
                <a:cxn ang="0">
                  <a:pos x="17" y="226"/>
                </a:cxn>
                <a:cxn ang="0">
                  <a:pos x="48" y="272"/>
                </a:cxn>
                <a:cxn ang="0">
                  <a:pos x="96" y="299"/>
                </a:cxn>
                <a:cxn ang="0">
                  <a:pos x="157" y="299"/>
                </a:cxn>
                <a:cxn ang="0">
                  <a:pos x="216" y="280"/>
                </a:cxn>
                <a:cxn ang="0">
                  <a:pos x="272" y="243"/>
                </a:cxn>
                <a:cxn ang="0">
                  <a:pos x="312" y="194"/>
                </a:cxn>
                <a:cxn ang="0">
                  <a:pos x="330" y="138"/>
                </a:cxn>
                <a:cxn ang="0">
                  <a:pos x="316" y="82"/>
                </a:cxn>
                <a:cxn ang="0">
                  <a:pos x="282" y="36"/>
                </a:cxn>
                <a:cxn ang="0">
                  <a:pos x="234" y="6"/>
                </a:cxn>
                <a:cxn ang="0">
                  <a:pos x="178" y="0"/>
                </a:cxn>
                <a:cxn ang="0">
                  <a:pos x="124" y="17"/>
                </a:cxn>
                <a:cxn ang="0">
                  <a:pos x="75" y="48"/>
                </a:cxn>
                <a:cxn ang="0">
                  <a:pos x="36" y="88"/>
                </a:cxn>
                <a:cxn ang="0">
                  <a:pos x="21" y="113"/>
                </a:cxn>
                <a:cxn ang="0">
                  <a:pos x="23" y="113"/>
                </a:cxn>
                <a:cxn ang="0">
                  <a:pos x="23" y="113"/>
                </a:cxn>
              </a:cxnLst>
              <a:rect l="0" t="0" r="r" b="b"/>
              <a:pathLst>
                <a:path w="330" h="303">
                  <a:moveTo>
                    <a:pt x="23" y="113"/>
                  </a:moveTo>
                  <a:lnTo>
                    <a:pt x="38" y="96"/>
                  </a:lnTo>
                  <a:lnTo>
                    <a:pt x="55" y="79"/>
                  </a:lnTo>
                  <a:lnTo>
                    <a:pt x="75" y="65"/>
                  </a:lnTo>
                  <a:lnTo>
                    <a:pt x="96" y="54"/>
                  </a:lnTo>
                  <a:lnTo>
                    <a:pt x="119" y="48"/>
                  </a:lnTo>
                  <a:lnTo>
                    <a:pt x="142" y="46"/>
                  </a:lnTo>
                  <a:lnTo>
                    <a:pt x="163" y="52"/>
                  </a:lnTo>
                  <a:lnTo>
                    <a:pt x="186" y="63"/>
                  </a:lnTo>
                  <a:lnTo>
                    <a:pt x="197" y="73"/>
                  </a:lnTo>
                  <a:lnTo>
                    <a:pt x="209" y="84"/>
                  </a:lnTo>
                  <a:lnTo>
                    <a:pt x="218" y="96"/>
                  </a:lnTo>
                  <a:lnTo>
                    <a:pt x="226" y="109"/>
                  </a:lnTo>
                  <a:lnTo>
                    <a:pt x="234" y="123"/>
                  </a:lnTo>
                  <a:lnTo>
                    <a:pt x="239" y="138"/>
                  </a:lnTo>
                  <a:lnTo>
                    <a:pt x="243" y="151"/>
                  </a:lnTo>
                  <a:lnTo>
                    <a:pt x="247" y="167"/>
                  </a:lnTo>
                  <a:lnTo>
                    <a:pt x="245" y="184"/>
                  </a:lnTo>
                  <a:lnTo>
                    <a:pt x="236" y="197"/>
                  </a:lnTo>
                  <a:lnTo>
                    <a:pt x="222" y="211"/>
                  </a:lnTo>
                  <a:lnTo>
                    <a:pt x="205" y="220"/>
                  </a:lnTo>
                  <a:lnTo>
                    <a:pt x="184" y="228"/>
                  </a:lnTo>
                  <a:lnTo>
                    <a:pt x="165" y="232"/>
                  </a:lnTo>
                  <a:lnTo>
                    <a:pt x="147" y="234"/>
                  </a:lnTo>
                  <a:lnTo>
                    <a:pt x="132" y="234"/>
                  </a:lnTo>
                  <a:lnTo>
                    <a:pt x="111" y="228"/>
                  </a:lnTo>
                  <a:lnTo>
                    <a:pt x="92" y="220"/>
                  </a:lnTo>
                  <a:lnTo>
                    <a:pt x="77" y="211"/>
                  </a:lnTo>
                  <a:lnTo>
                    <a:pt x="61" y="199"/>
                  </a:lnTo>
                  <a:lnTo>
                    <a:pt x="50" y="184"/>
                  </a:lnTo>
                  <a:lnTo>
                    <a:pt x="38" y="169"/>
                  </a:lnTo>
                  <a:lnTo>
                    <a:pt x="29" y="149"/>
                  </a:lnTo>
                  <a:lnTo>
                    <a:pt x="19" y="130"/>
                  </a:lnTo>
                  <a:lnTo>
                    <a:pt x="15" y="126"/>
                  </a:lnTo>
                  <a:lnTo>
                    <a:pt x="7" y="128"/>
                  </a:lnTo>
                  <a:lnTo>
                    <a:pt x="2" y="136"/>
                  </a:lnTo>
                  <a:lnTo>
                    <a:pt x="0" y="142"/>
                  </a:lnTo>
                  <a:lnTo>
                    <a:pt x="2" y="171"/>
                  </a:lnTo>
                  <a:lnTo>
                    <a:pt x="7" y="197"/>
                  </a:lnTo>
                  <a:lnTo>
                    <a:pt x="17" y="226"/>
                  </a:lnTo>
                  <a:lnTo>
                    <a:pt x="31" y="251"/>
                  </a:lnTo>
                  <a:lnTo>
                    <a:pt x="48" y="272"/>
                  </a:lnTo>
                  <a:lnTo>
                    <a:pt x="71" y="289"/>
                  </a:lnTo>
                  <a:lnTo>
                    <a:pt x="96" y="299"/>
                  </a:lnTo>
                  <a:lnTo>
                    <a:pt x="126" y="303"/>
                  </a:lnTo>
                  <a:lnTo>
                    <a:pt x="157" y="299"/>
                  </a:lnTo>
                  <a:lnTo>
                    <a:pt x="188" y="291"/>
                  </a:lnTo>
                  <a:lnTo>
                    <a:pt x="216" y="280"/>
                  </a:lnTo>
                  <a:lnTo>
                    <a:pt x="247" y="263"/>
                  </a:lnTo>
                  <a:lnTo>
                    <a:pt x="272" y="243"/>
                  </a:lnTo>
                  <a:lnTo>
                    <a:pt x="295" y="218"/>
                  </a:lnTo>
                  <a:lnTo>
                    <a:pt x="312" y="194"/>
                  </a:lnTo>
                  <a:lnTo>
                    <a:pt x="326" y="165"/>
                  </a:lnTo>
                  <a:lnTo>
                    <a:pt x="330" y="138"/>
                  </a:lnTo>
                  <a:lnTo>
                    <a:pt x="326" y="109"/>
                  </a:lnTo>
                  <a:lnTo>
                    <a:pt x="316" y="82"/>
                  </a:lnTo>
                  <a:lnTo>
                    <a:pt x="301" y="57"/>
                  </a:lnTo>
                  <a:lnTo>
                    <a:pt x="282" y="36"/>
                  </a:lnTo>
                  <a:lnTo>
                    <a:pt x="259" y="17"/>
                  </a:lnTo>
                  <a:lnTo>
                    <a:pt x="234" y="6"/>
                  </a:lnTo>
                  <a:lnTo>
                    <a:pt x="207" y="0"/>
                  </a:lnTo>
                  <a:lnTo>
                    <a:pt x="178" y="0"/>
                  </a:lnTo>
                  <a:lnTo>
                    <a:pt x="151" y="6"/>
                  </a:lnTo>
                  <a:lnTo>
                    <a:pt x="124" y="17"/>
                  </a:lnTo>
                  <a:lnTo>
                    <a:pt x="100" y="31"/>
                  </a:lnTo>
                  <a:lnTo>
                    <a:pt x="75" y="48"/>
                  </a:lnTo>
                  <a:lnTo>
                    <a:pt x="54" y="67"/>
                  </a:lnTo>
                  <a:lnTo>
                    <a:pt x="36" y="88"/>
                  </a:lnTo>
                  <a:lnTo>
                    <a:pt x="21" y="111"/>
                  </a:lnTo>
                  <a:lnTo>
                    <a:pt x="21" y="113"/>
                  </a:lnTo>
                  <a:lnTo>
                    <a:pt x="23" y="113"/>
                  </a:lnTo>
                  <a:lnTo>
                    <a:pt x="23" y="113"/>
                  </a:lnTo>
                  <a:lnTo>
                    <a:pt x="23" y="113"/>
                  </a:lnTo>
                  <a:lnTo>
                    <a:pt x="23" y="113"/>
                  </a:lnTo>
                  <a:close/>
                </a:path>
              </a:pathLst>
            </a:custGeom>
            <a:solidFill>
              <a:srgbClr val="000000"/>
            </a:solidFill>
            <a:ln w="9525">
              <a:noFill/>
              <a:round/>
              <a:headEnd/>
              <a:tailEnd/>
            </a:ln>
          </p:spPr>
          <p:txBody>
            <a:bodyPr/>
            <a:lstStyle/>
            <a:p>
              <a:endParaRPr lang="en-US"/>
            </a:p>
          </p:txBody>
        </p:sp>
        <p:sp>
          <p:nvSpPr>
            <p:cNvPr id="63542" name="Freeform 54"/>
            <p:cNvSpPr>
              <a:spLocks/>
            </p:cNvSpPr>
            <p:nvPr/>
          </p:nvSpPr>
          <p:spPr bwMode="auto">
            <a:xfrm>
              <a:off x="571" y="2549"/>
              <a:ext cx="77" cy="70"/>
            </a:xfrm>
            <a:custGeom>
              <a:avLst/>
              <a:gdLst/>
              <a:ahLst/>
              <a:cxnLst>
                <a:cxn ang="0">
                  <a:pos x="128" y="15"/>
                </a:cxn>
                <a:cxn ang="0">
                  <a:pos x="105" y="4"/>
                </a:cxn>
                <a:cxn ang="0">
                  <a:pos x="80" y="0"/>
                </a:cxn>
                <a:cxn ang="0">
                  <a:pos x="53" y="2"/>
                </a:cxn>
                <a:cxn ang="0">
                  <a:pos x="30" y="11"/>
                </a:cxn>
                <a:cxn ang="0">
                  <a:pos x="11" y="27"/>
                </a:cxn>
                <a:cxn ang="0">
                  <a:pos x="0" y="48"/>
                </a:cxn>
                <a:cxn ang="0">
                  <a:pos x="2" y="77"/>
                </a:cxn>
                <a:cxn ang="0">
                  <a:pos x="17" y="111"/>
                </a:cxn>
                <a:cxn ang="0">
                  <a:pos x="32" y="128"/>
                </a:cxn>
                <a:cxn ang="0">
                  <a:pos x="51" y="136"/>
                </a:cxn>
                <a:cxn ang="0">
                  <a:pos x="74" y="140"/>
                </a:cxn>
                <a:cxn ang="0">
                  <a:pos x="97" y="136"/>
                </a:cxn>
                <a:cxn ang="0">
                  <a:pos x="120" y="126"/>
                </a:cxn>
                <a:cxn ang="0">
                  <a:pos x="138" y="113"/>
                </a:cxn>
                <a:cxn ang="0">
                  <a:pos x="151" y="94"/>
                </a:cxn>
                <a:cxn ang="0">
                  <a:pos x="155" y="71"/>
                </a:cxn>
                <a:cxn ang="0">
                  <a:pos x="151" y="63"/>
                </a:cxn>
                <a:cxn ang="0">
                  <a:pos x="143" y="63"/>
                </a:cxn>
                <a:cxn ang="0">
                  <a:pos x="136" y="69"/>
                </a:cxn>
                <a:cxn ang="0">
                  <a:pos x="130" y="75"/>
                </a:cxn>
                <a:cxn ang="0">
                  <a:pos x="124" y="82"/>
                </a:cxn>
                <a:cxn ang="0">
                  <a:pos x="117" y="88"/>
                </a:cxn>
                <a:cxn ang="0">
                  <a:pos x="107" y="92"/>
                </a:cxn>
                <a:cxn ang="0">
                  <a:pos x="97" y="94"/>
                </a:cxn>
                <a:cxn ang="0">
                  <a:pos x="88" y="94"/>
                </a:cxn>
                <a:cxn ang="0">
                  <a:pos x="78" y="92"/>
                </a:cxn>
                <a:cxn ang="0">
                  <a:pos x="69" y="88"/>
                </a:cxn>
                <a:cxn ang="0">
                  <a:pos x="59" y="84"/>
                </a:cxn>
                <a:cxn ang="0">
                  <a:pos x="51" y="77"/>
                </a:cxn>
                <a:cxn ang="0">
                  <a:pos x="49" y="67"/>
                </a:cxn>
                <a:cxn ang="0">
                  <a:pos x="49" y="57"/>
                </a:cxn>
                <a:cxn ang="0">
                  <a:pos x="49" y="46"/>
                </a:cxn>
                <a:cxn ang="0">
                  <a:pos x="51" y="32"/>
                </a:cxn>
                <a:cxn ang="0">
                  <a:pos x="57" y="25"/>
                </a:cxn>
                <a:cxn ang="0">
                  <a:pos x="67" y="17"/>
                </a:cxn>
                <a:cxn ang="0">
                  <a:pos x="78" y="13"/>
                </a:cxn>
                <a:cxn ang="0">
                  <a:pos x="92" y="13"/>
                </a:cxn>
                <a:cxn ang="0">
                  <a:pos x="105" y="13"/>
                </a:cxn>
                <a:cxn ang="0">
                  <a:pos x="117" y="15"/>
                </a:cxn>
                <a:cxn ang="0">
                  <a:pos x="128" y="17"/>
                </a:cxn>
                <a:cxn ang="0">
                  <a:pos x="128" y="17"/>
                </a:cxn>
                <a:cxn ang="0">
                  <a:pos x="128" y="17"/>
                </a:cxn>
                <a:cxn ang="0">
                  <a:pos x="128" y="17"/>
                </a:cxn>
                <a:cxn ang="0">
                  <a:pos x="128" y="15"/>
                </a:cxn>
                <a:cxn ang="0">
                  <a:pos x="128" y="15"/>
                </a:cxn>
              </a:cxnLst>
              <a:rect l="0" t="0" r="r" b="b"/>
              <a:pathLst>
                <a:path w="155" h="140">
                  <a:moveTo>
                    <a:pt x="128" y="15"/>
                  </a:moveTo>
                  <a:lnTo>
                    <a:pt x="105" y="4"/>
                  </a:lnTo>
                  <a:lnTo>
                    <a:pt x="80" y="0"/>
                  </a:lnTo>
                  <a:lnTo>
                    <a:pt x="53" y="2"/>
                  </a:lnTo>
                  <a:lnTo>
                    <a:pt x="30" y="11"/>
                  </a:lnTo>
                  <a:lnTo>
                    <a:pt x="11" y="27"/>
                  </a:lnTo>
                  <a:lnTo>
                    <a:pt x="0" y="48"/>
                  </a:lnTo>
                  <a:lnTo>
                    <a:pt x="2" y="77"/>
                  </a:lnTo>
                  <a:lnTo>
                    <a:pt x="17" y="111"/>
                  </a:lnTo>
                  <a:lnTo>
                    <a:pt x="32" y="128"/>
                  </a:lnTo>
                  <a:lnTo>
                    <a:pt x="51" y="136"/>
                  </a:lnTo>
                  <a:lnTo>
                    <a:pt x="74" y="140"/>
                  </a:lnTo>
                  <a:lnTo>
                    <a:pt x="97" y="136"/>
                  </a:lnTo>
                  <a:lnTo>
                    <a:pt x="120" y="126"/>
                  </a:lnTo>
                  <a:lnTo>
                    <a:pt x="138" y="113"/>
                  </a:lnTo>
                  <a:lnTo>
                    <a:pt x="151" y="94"/>
                  </a:lnTo>
                  <a:lnTo>
                    <a:pt x="155" y="71"/>
                  </a:lnTo>
                  <a:lnTo>
                    <a:pt x="151" y="63"/>
                  </a:lnTo>
                  <a:lnTo>
                    <a:pt x="143" y="63"/>
                  </a:lnTo>
                  <a:lnTo>
                    <a:pt x="136" y="69"/>
                  </a:lnTo>
                  <a:lnTo>
                    <a:pt x="130" y="75"/>
                  </a:lnTo>
                  <a:lnTo>
                    <a:pt x="124" y="82"/>
                  </a:lnTo>
                  <a:lnTo>
                    <a:pt x="117" y="88"/>
                  </a:lnTo>
                  <a:lnTo>
                    <a:pt x="107" y="92"/>
                  </a:lnTo>
                  <a:lnTo>
                    <a:pt x="97" y="94"/>
                  </a:lnTo>
                  <a:lnTo>
                    <a:pt x="88" y="94"/>
                  </a:lnTo>
                  <a:lnTo>
                    <a:pt x="78" y="92"/>
                  </a:lnTo>
                  <a:lnTo>
                    <a:pt x="69" y="88"/>
                  </a:lnTo>
                  <a:lnTo>
                    <a:pt x="59" y="84"/>
                  </a:lnTo>
                  <a:lnTo>
                    <a:pt x="51" y="77"/>
                  </a:lnTo>
                  <a:lnTo>
                    <a:pt x="49" y="67"/>
                  </a:lnTo>
                  <a:lnTo>
                    <a:pt x="49" y="57"/>
                  </a:lnTo>
                  <a:lnTo>
                    <a:pt x="49" y="46"/>
                  </a:lnTo>
                  <a:lnTo>
                    <a:pt x="51" y="32"/>
                  </a:lnTo>
                  <a:lnTo>
                    <a:pt x="57" y="25"/>
                  </a:lnTo>
                  <a:lnTo>
                    <a:pt x="67" y="17"/>
                  </a:lnTo>
                  <a:lnTo>
                    <a:pt x="78" y="13"/>
                  </a:lnTo>
                  <a:lnTo>
                    <a:pt x="92" y="13"/>
                  </a:lnTo>
                  <a:lnTo>
                    <a:pt x="105" y="13"/>
                  </a:lnTo>
                  <a:lnTo>
                    <a:pt x="117" y="15"/>
                  </a:lnTo>
                  <a:lnTo>
                    <a:pt x="128" y="17"/>
                  </a:lnTo>
                  <a:lnTo>
                    <a:pt x="128" y="17"/>
                  </a:lnTo>
                  <a:lnTo>
                    <a:pt x="128" y="17"/>
                  </a:lnTo>
                  <a:lnTo>
                    <a:pt x="128" y="17"/>
                  </a:lnTo>
                  <a:lnTo>
                    <a:pt x="128" y="15"/>
                  </a:lnTo>
                  <a:lnTo>
                    <a:pt x="128" y="15"/>
                  </a:lnTo>
                  <a:close/>
                </a:path>
              </a:pathLst>
            </a:custGeom>
            <a:solidFill>
              <a:srgbClr val="000000"/>
            </a:solidFill>
            <a:ln w="9525">
              <a:noFill/>
              <a:round/>
              <a:headEnd/>
              <a:tailEnd/>
            </a:ln>
          </p:spPr>
          <p:txBody>
            <a:bodyPr/>
            <a:lstStyle/>
            <a:p>
              <a:endParaRPr lang="en-US"/>
            </a:p>
          </p:txBody>
        </p:sp>
        <p:sp>
          <p:nvSpPr>
            <p:cNvPr id="63543" name="Freeform 55"/>
            <p:cNvSpPr>
              <a:spLocks/>
            </p:cNvSpPr>
            <p:nvPr/>
          </p:nvSpPr>
          <p:spPr bwMode="auto">
            <a:xfrm>
              <a:off x="1314" y="2742"/>
              <a:ext cx="153" cy="133"/>
            </a:xfrm>
            <a:custGeom>
              <a:avLst/>
              <a:gdLst/>
              <a:ahLst/>
              <a:cxnLst>
                <a:cxn ang="0">
                  <a:pos x="2" y="104"/>
                </a:cxn>
                <a:cxn ang="0">
                  <a:pos x="16" y="83"/>
                </a:cxn>
                <a:cxn ang="0">
                  <a:pos x="29" y="65"/>
                </a:cxn>
                <a:cxn ang="0">
                  <a:pos x="46" y="50"/>
                </a:cxn>
                <a:cxn ang="0">
                  <a:pos x="64" y="40"/>
                </a:cxn>
                <a:cxn ang="0">
                  <a:pos x="83" y="33"/>
                </a:cxn>
                <a:cxn ang="0">
                  <a:pos x="104" y="27"/>
                </a:cxn>
                <a:cxn ang="0">
                  <a:pos x="127" y="27"/>
                </a:cxn>
                <a:cxn ang="0">
                  <a:pos x="152" y="29"/>
                </a:cxn>
                <a:cxn ang="0">
                  <a:pos x="165" y="33"/>
                </a:cxn>
                <a:cxn ang="0">
                  <a:pos x="177" y="39"/>
                </a:cxn>
                <a:cxn ang="0">
                  <a:pos x="188" y="44"/>
                </a:cxn>
                <a:cxn ang="0">
                  <a:pos x="198" y="54"/>
                </a:cxn>
                <a:cxn ang="0">
                  <a:pos x="206" y="63"/>
                </a:cxn>
                <a:cxn ang="0">
                  <a:pos x="213" y="75"/>
                </a:cxn>
                <a:cxn ang="0">
                  <a:pos x="221" y="85"/>
                </a:cxn>
                <a:cxn ang="0">
                  <a:pos x="229" y="96"/>
                </a:cxn>
                <a:cxn ang="0">
                  <a:pos x="238" y="117"/>
                </a:cxn>
                <a:cxn ang="0">
                  <a:pos x="246" y="138"/>
                </a:cxn>
                <a:cxn ang="0">
                  <a:pos x="250" y="159"/>
                </a:cxn>
                <a:cxn ang="0">
                  <a:pos x="255" y="180"/>
                </a:cxn>
                <a:cxn ang="0">
                  <a:pos x="257" y="202"/>
                </a:cxn>
                <a:cxn ang="0">
                  <a:pos x="254" y="221"/>
                </a:cxn>
                <a:cxn ang="0">
                  <a:pos x="248" y="242"/>
                </a:cxn>
                <a:cxn ang="0">
                  <a:pos x="242" y="261"/>
                </a:cxn>
                <a:cxn ang="0">
                  <a:pos x="244" y="267"/>
                </a:cxn>
                <a:cxn ang="0">
                  <a:pos x="252" y="267"/>
                </a:cxn>
                <a:cxn ang="0">
                  <a:pos x="261" y="263"/>
                </a:cxn>
                <a:cxn ang="0">
                  <a:pos x="267" y="257"/>
                </a:cxn>
                <a:cxn ang="0">
                  <a:pos x="290" y="225"/>
                </a:cxn>
                <a:cxn ang="0">
                  <a:pos x="303" y="194"/>
                </a:cxn>
                <a:cxn ang="0">
                  <a:pos x="307" y="163"/>
                </a:cxn>
                <a:cxn ang="0">
                  <a:pos x="303" y="123"/>
                </a:cxn>
                <a:cxn ang="0">
                  <a:pos x="298" y="104"/>
                </a:cxn>
                <a:cxn ang="0">
                  <a:pos x="292" y="86"/>
                </a:cxn>
                <a:cxn ang="0">
                  <a:pos x="282" y="69"/>
                </a:cxn>
                <a:cxn ang="0">
                  <a:pos x="271" y="54"/>
                </a:cxn>
                <a:cxn ang="0">
                  <a:pos x="257" y="40"/>
                </a:cxn>
                <a:cxn ang="0">
                  <a:pos x="242" y="27"/>
                </a:cxn>
                <a:cxn ang="0">
                  <a:pos x="227" y="16"/>
                </a:cxn>
                <a:cxn ang="0">
                  <a:pos x="209" y="8"/>
                </a:cxn>
                <a:cxn ang="0">
                  <a:pos x="194" y="2"/>
                </a:cxn>
                <a:cxn ang="0">
                  <a:pos x="177" y="0"/>
                </a:cxn>
                <a:cxn ang="0">
                  <a:pos x="158" y="0"/>
                </a:cxn>
                <a:cxn ang="0">
                  <a:pos x="137" y="2"/>
                </a:cxn>
                <a:cxn ang="0">
                  <a:pos x="117" y="6"/>
                </a:cxn>
                <a:cxn ang="0">
                  <a:pos x="98" y="12"/>
                </a:cxn>
                <a:cxn ang="0">
                  <a:pos x="83" y="17"/>
                </a:cxn>
                <a:cxn ang="0">
                  <a:pos x="68" y="23"/>
                </a:cxn>
                <a:cxn ang="0">
                  <a:pos x="56" y="31"/>
                </a:cxn>
                <a:cxn ang="0">
                  <a:pos x="46" y="39"/>
                </a:cxn>
                <a:cxn ang="0">
                  <a:pos x="37" y="48"/>
                </a:cxn>
                <a:cxn ang="0">
                  <a:pos x="29" y="58"/>
                </a:cxn>
                <a:cxn ang="0">
                  <a:pos x="22" y="67"/>
                </a:cxn>
                <a:cxn ang="0">
                  <a:pos x="14" y="79"/>
                </a:cxn>
                <a:cxn ang="0">
                  <a:pos x="6" y="90"/>
                </a:cxn>
                <a:cxn ang="0">
                  <a:pos x="0" y="104"/>
                </a:cxn>
                <a:cxn ang="0">
                  <a:pos x="0" y="104"/>
                </a:cxn>
                <a:cxn ang="0">
                  <a:pos x="2" y="104"/>
                </a:cxn>
                <a:cxn ang="0">
                  <a:pos x="2" y="104"/>
                </a:cxn>
                <a:cxn ang="0">
                  <a:pos x="2" y="104"/>
                </a:cxn>
                <a:cxn ang="0">
                  <a:pos x="2" y="104"/>
                </a:cxn>
              </a:cxnLst>
              <a:rect l="0" t="0" r="r" b="b"/>
              <a:pathLst>
                <a:path w="307" h="267">
                  <a:moveTo>
                    <a:pt x="2" y="104"/>
                  </a:moveTo>
                  <a:lnTo>
                    <a:pt x="16" y="83"/>
                  </a:lnTo>
                  <a:lnTo>
                    <a:pt x="29" y="65"/>
                  </a:lnTo>
                  <a:lnTo>
                    <a:pt x="46" y="50"/>
                  </a:lnTo>
                  <a:lnTo>
                    <a:pt x="64" y="40"/>
                  </a:lnTo>
                  <a:lnTo>
                    <a:pt x="83" y="33"/>
                  </a:lnTo>
                  <a:lnTo>
                    <a:pt x="104" y="27"/>
                  </a:lnTo>
                  <a:lnTo>
                    <a:pt x="127" y="27"/>
                  </a:lnTo>
                  <a:lnTo>
                    <a:pt x="152" y="29"/>
                  </a:lnTo>
                  <a:lnTo>
                    <a:pt x="165" y="33"/>
                  </a:lnTo>
                  <a:lnTo>
                    <a:pt x="177" y="39"/>
                  </a:lnTo>
                  <a:lnTo>
                    <a:pt x="188" y="44"/>
                  </a:lnTo>
                  <a:lnTo>
                    <a:pt x="198" y="54"/>
                  </a:lnTo>
                  <a:lnTo>
                    <a:pt x="206" y="63"/>
                  </a:lnTo>
                  <a:lnTo>
                    <a:pt x="213" y="75"/>
                  </a:lnTo>
                  <a:lnTo>
                    <a:pt x="221" y="85"/>
                  </a:lnTo>
                  <a:lnTo>
                    <a:pt x="229" y="96"/>
                  </a:lnTo>
                  <a:lnTo>
                    <a:pt x="238" y="117"/>
                  </a:lnTo>
                  <a:lnTo>
                    <a:pt x="246" y="138"/>
                  </a:lnTo>
                  <a:lnTo>
                    <a:pt x="250" y="159"/>
                  </a:lnTo>
                  <a:lnTo>
                    <a:pt x="255" y="180"/>
                  </a:lnTo>
                  <a:lnTo>
                    <a:pt x="257" y="202"/>
                  </a:lnTo>
                  <a:lnTo>
                    <a:pt x="254" y="221"/>
                  </a:lnTo>
                  <a:lnTo>
                    <a:pt x="248" y="242"/>
                  </a:lnTo>
                  <a:lnTo>
                    <a:pt x="242" y="261"/>
                  </a:lnTo>
                  <a:lnTo>
                    <a:pt x="244" y="267"/>
                  </a:lnTo>
                  <a:lnTo>
                    <a:pt x="252" y="267"/>
                  </a:lnTo>
                  <a:lnTo>
                    <a:pt x="261" y="263"/>
                  </a:lnTo>
                  <a:lnTo>
                    <a:pt x="267" y="257"/>
                  </a:lnTo>
                  <a:lnTo>
                    <a:pt x="290" y="225"/>
                  </a:lnTo>
                  <a:lnTo>
                    <a:pt x="303" y="194"/>
                  </a:lnTo>
                  <a:lnTo>
                    <a:pt x="307" y="163"/>
                  </a:lnTo>
                  <a:lnTo>
                    <a:pt x="303" y="123"/>
                  </a:lnTo>
                  <a:lnTo>
                    <a:pt x="298" y="104"/>
                  </a:lnTo>
                  <a:lnTo>
                    <a:pt x="292" y="86"/>
                  </a:lnTo>
                  <a:lnTo>
                    <a:pt x="282" y="69"/>
                  </a:lnTo>
                  <a:lnTo>
                    <a:pt x="271" y="54"/>
                  </a:lnTo>
                  <a:lnTo>
                    <a:pt x="257" y="40"/>
                  </a:lnTo>
                  <a:lnTo>
                    <a:pt x="242" y="27"/>
                  </a:lnTo>
                  <a:lnTo>
                    <a:pt x="227" y="16"/>
                  </a:lnTo>
                  <a:lnTo>
                    <a:pt x="209" y="8"/>
                  </a:lnTo>
                  <a:lnTo>
                    <a:pt x="194" y="2"/>
                  </a:lnTo>
                  <a:lnTo>
                    <a:pt x="177" y="0"/>
                  </a:lnTo>
                  <a:lnTo>
                    <a:pt x="158" y="0"/>
                  </a:lnTo>
                  <a:lnTo>
                    <a:pt x="137" y="2"/>
                  </a:lnTo>
                  <a:lnTo>
                    <a:pt x="117" y="6"/>
                  </a:lnTo>
                  <a:lnTo>
                    <a:pt x="98" y="12"/>
                  </a:lnTo>
                  <a:lnTo>
                    <a:pt x="83" y="17"/>
                  </a:lnTo>
                  <a:lnTo>
                    <a:pt x="68" y="23"/>
                  </a:lnTo>
                  <a:lnTo>
                    <a:pt x="56" y="31"/>
                  </a:lnTo>
                  <a:lnTo>
                    <a:pt x="46" y="39"/>
                  </a:lnTo>
                  <a:lnTo>
                    <a:pt x="37" y="48"/>
                  </a:lnTo>
                  <a:lnTo>
                    <a:pt x="29" y="58"/>
                  </a:lnTo>
                  <a:lnTo>
                    <a:pt x="22" y="67"/>
                  </a:lnTo>
                  <a:lnTo>
                    <a:pt x="14" y="79"/>
                  </a:lnTo>
                  <a:lnTo>
                    <a:pt x="6" y="90"/>
                  </a:lnTo>
                  <a:lnTo>
                    <a:pt x="0" y="104"/>
                  </a:lnTo>
                  <a:lnTo>
                    <a:pt x="0" y="104"/>
                  </a:lnTo>
                  <a:lnTo>
                    <a:pt x="2" y="104"/>
                  </a:lnTo>
                  <a:lnTo>
                    <a:pt x="2" y="104"/>
                  </a:lnTo>
                  <a:lnTo>
                    <a:pt x="2" y="104"/>
                  </a:lnTo>
                  <a:lnTo>
                    <a:pt x="2" y="104"/>
                  </a:lnTo>
                  <a:close/>
                </a:path>
              </a:pathLst>
            </a:custGeom>
            <a:solidFill>
              <a:srgbClr val="000000"/>
            </a:solidFill>
            <a:ln w="9525">
              <a:noFill/>
              <a:round/>
              <a:headEnd/>
              <a:tailEnd/>
            </a:ln>
          </p:spPr>
          <p:txBody>
            <a:bodyPr/>
            <a:lstStyle/>
            <a:p>
              <a:endParaRPr lang="en-US"/>
            </a:p>
          </p:txBody>
        </p:sp>
        <p:sp>
          <p:nvSpPr>
            <p:cNvPr id="63544" name="Freeform 56"/>
            <p:cNvSpPr>
              <a:spLocks/>
            </p:cNvSpPr>
            <p:nvPr/>
          </p:nvSpPr>
          <p:spPr bwMode="auto">
            <a:xfrm>
              <a:off x="1305" y="2777"/>
              <a:ext cx="164" cy="190"/>
            </a:xfrm>
            <a:custGeom>
              <a:avLst/>
              <a:gdLst/>
              <a:ahLst/>
              <a:cxnLst>
                <a:cxn ang="0">
                  <a:pos x="88" y="21"/>
                </a:cxn>
                <a:cxn ang="0">
                  <a:pos x="146" y="12"/>
                </a:cxn>
                <a:cxn ang="0">
                  <a:pos x="198" y="31"/>
                </a:cxn>
                <a:cxn ang="0">
                  <a:pos x="238" y="73"/>
                </a:cxn>
                <a:cxn ang="0">
                  <a:pos x="261" y="129"/>
                </a:cxn>
                <a:cxn ang="0">
                  <a:pos x="276" y="184"/>
                </a:cxn>
                <a:cxn ang="0">
                  <a:pos x="278" y="242"/>
                </a:cxn>
                <a:cxn ang="0">
                  <a:pos x="253" y="288"/>
                </a:cxn>
                <a:cxn ang="0">
                  <a:pos x="205" y="311"/>
                </a:cxn>
                <a:cxn ang="0">
                  <a:pos x="157" y="317"/>
                </a:cxn>
                <a:cxn ang="0">
                  <a:pos x="113" y="305"/>
                </a:cxn>
                <a:cxn ang="0">
                  <a:pos x="71" y="284"/>
                </a:cxn>
                <a:cxn ang="0">
                  <a:pos x="25" y="228"/>
                </a:cxn>
                <a:cxn ang="0">
                  <a:pos x="8" y="133"/>
                </a:cxn>
                <a:cxn ang="0">
                  <a:pos x="12" y="83"/>
                </a:cxn>
                <a:cxn ang="0">
                  <a:pos x="8" y="83"/>
                </a:cxn>
                <a:cxn ang="0">
                  <a:pos x="2" y="115"/>
                </a:cxn>
                <a:cxn ang="0">
                  <a:pos x="0" y="179"/>
                </a:cxn>
                <a:cxn ang="0">
                  <a:pos x="12" y="238"/>
                </a:cxn>
                <a:cxn ang="0">
                  <a:pos x="37" y="294"/>
                </a:cxn>
                <a:cxn ang="0">
                  <a:pos x="79" y="345"/>
                </a:cxn>
                <a:cxn ang="0">
                  <a:pos x="134" y="376"/>
                </a:cxn>
                <a:cxn ang="0">
                  <a:pos x="196" y="380"/>
                </a:cxn>
                <a:cxn ang="0">
                  <a:pos x="257" y="359"/>
                </a:cxn>
                <a:cxn ang="0">
                  <a:pos x="309" y="311"/>
                </a:cxn>
                <a:cxn ang="0">
                  <a:pos x="328" y="244"/>
                </a:cxn>
                <a:cxn ang="0">
                  <a:pos x="318" y="173"/>
                </a:cxn>
                <a:cxn ang="0">
                  <a:pos x="294" y="104"/>
                </a:cxn>
                <a:cxn ang="0">
                  <a:pos x="263" y="44"/>
                </a:cxn>
                <a:cxn ang="0">
                  <a:pos x="211" y="8"/>
                </a:cxn>
                <a:cxn ang="0">
                  <a:pos x="148" y="0"/>
                </a:cxn>
                <a:cxn ang="0">
                  <a:pos x="86" y="17"/>
                </a:cxn>
                <a:cxn ang="0">
                  <a:pos x="60" y="35"/>
                </a:cxn>
                <a:cxn ang="0">
                  <a:pos x="60" y="35"/>
                </a:cxn>
                <a:cxn ang="0">
                  <a:pos x="60" y="35"/>
                </a:cxn>
              </a:cxnLst>
              <a:rect l="0" t="0" r="r" b="b"/>
              <a:pathLst>
                <a:path w="328" h="382">
                  <a:moveTo>
                    <a:pt x="60" y="35"/>
                  </a:moveTo>
                  <a:lnTo>
                    <a:pt x="88" y="21"/>
                  </a:lnTo>
                  <a:lnTo>
                    <a:pt x="117" y="14"/>
                  </a:lnTo>
                  <a:lnTo>
                    <a:pt x="146" y="12"/>
                  </a:lnTo>
                  <a:lnTo>
                    <a:pt x="173" y="19"/>
                  </a:lnTo>
                  <a:lnTo>
                    <a:pt x="198" y="31"/>
                  </a:lnTo>
                  <a:lnTo>
                    <a:pt x="221" y="48"/>
                  </a:lnTo>
                  <a:lnTo>
                    <a:pt x="238" y="73"/>
                  </a:lnTo>
                  <a:lnTo>
                    <a:pt x="251" y="102"/>
                  </a:lnTo>
                  <a:lnTo>
                    <a:pt x="261" y="129"/>
                  </a:lnTo>
                  <a:lnTo>
                    <a:pt x="271" y="156"/>
                  </a:lnTo>
                  <a:lnTo>
                    <a:pt x="276" y="184"/>
                  </a:lnTo>
                  <a:lnTo>
                    <a:pt x="280" y="213"/>
                  </a:lnTo>
                  <a:lnTo>
                    <a:pt x="278" y="242"/>
                  </a:lnTo>
                  <a:lnTo>
                    <a:pt x="269" y="267"/>
                  </a:lnTo>
                  <a:lnTo>
                    <a:pt x="253" y="288"/>
                  </a:lnTo>
                  <a:lnTo>
                    <a:pt x="228" y="303"/>
                  </a:lnTo>
                  <a:lnTo>
                    <a:pt x="205" y="311"/>
                  </a:lnTo>
                  <a:lnTo>
                    <a:pt x="182" y="315"/>
                  </a:lnTo>
                  <a:lnTo>
                    <a:pt x="157" y="317"/>
                  </a:lnTo>
                  <a:lnTo>
                    <a:pt x="136" y="313"/>
                  </a:lnTo>
                  <a:lnTo>
                    <a:pt x="113" y="305"/>
                  </a:lnTo>
                  <a:lnTo>
                    <a:pt x="92" y="295"/>
                  </a:lnTo>
                  <a:lnTo>
                    <a:pt x="71" y="284"/>
                  </a:lnTo>
                  <a:lnTo>
                    <a:pt x="54" y="269"/>
                  </a:lnTo>
                  <a:lnTo>
                    <a:pt x="25" y="228"/>
                  </a:lnTo>
                  <a:lnTo>
                    <a:pt x="12" y="182"/>
                  </a:lnTo>
                  <a:lnTo>
                    <a:pt x="8" y="133"/>
                  </a:lnTo>
                  <a:lnTo>
                    <a:pt x="12" y="85"/>
                  </a:lnTo>
                  <a:lnTo>
                    <a:pt x="12" y="83"/>
                  </a:lnTo>
                  <a:lnTo>
                    <a:pt x="10" y="83"/>
                  </a:lnTo>
                  <a:lnTo>
                    <a:pt x="8" y="83"/>
                  </a:lnTo>
                  <a:lnTo>
                    <a:pt x="6" y="85"/>
                  </a:lnTo>
                  <a:lnTo>
                    <a:pt x="2" y="115"/>
                  </a:lnTo>
                  <a:lnTo>
                    <a:pt x="0" y="148"/>
                  </a:lnTo>
                  <a:lnTo>
                    <a:pt x="0" y="179"/>
                  </a:lnTo>
                  <a:lnTo>
                    <a:pt x="4" y="209"/>
                  </a:lnTo>
                  <a:lnTo>
                    <a:pt x="12" y="238"/>
                  </a:lnTo>
                  <a:lnTo>
                    <a:pt x="23" y="267"/>
                  </a:lnTo>
                  <a:lnTo>
                    <a:pt x="37" y="294"/>
                  </a:lnTo>
                  <a:lnTo>
                    <a:pt x="54" y="320"/>
                  </a:lnTo>
                  <a:lnTo>
                    <a:pt x="79" y="345"/>
                  </a:lnTo>
                  <a:lnTo>
                    <a:pt x="106" y="364"/>
                  </a:lnTo>
                  <a:lnTo>
                    <a:pt x="134" y="376"/>
                  </a:lnTo>
                  <a:lnTo>
                    <a:pt x="165" y="382"/>
                  </a:lnTo>
                  <a:lnTo>
                    <a:pt x="196" y="380"/>
                  </a:lnTo>
                  <a:lnTo>
                    <a:pt x="226" y="372"/>
                  </a:lnTo>
                  <a:lnTo>
                    <a:pt x="257" y="359"/>
                  </a:lnTo>
                  <a:lnTo>
                    <a:pt x="284" y="340"/>
                  </a:lnTo>
                  <a:lnTo>
                    <a:pt x="309" y="311"/>
                  </a:lnTo>
                  <a:lnTo>
                    <a:pt x="322" y="278"/>
                  </a:lnTo>
                  <a:lnTo>
                    <a:pt x="328" y="244"/>
                  </a:lnTo>
                  <a:lnTo>
                    <a:pt x="326" y="209"/>
                  </a:lnTo>
                  <a:lnTo>
                    <a:pt x="318" y="173"/>
                  </a:lnTo>
                  <a:lnTo>
                    <a:pt x="307" y="138"/>
                  </a:lnTo>
                  <a:lnTo>
                    <a:pt x="294" y="104"/>
                  </a:lnTo>
                  <a:lnTo>
                    <a:pt x="280" y="73"/>
                  </a:lnTo>
                  <a:lnTo>
                    <a:pt x="263" y="44"/>
                  </a:lnTo>
                  <a:lnTo>
                    <a:pt x="240" y="23"/>
                  </a:lnTo>
                  <a:lnTo>
                    <a:pt x="211" y="8"/>
                  </a:lnTo>
                  <a:lnTo>
                    <a:pt x="180" y="2"/>
                  </a:lnTo>
                  <a:lnTo>
                    <a:pt x="148" y="0"/>
                  </a:lnTo>
                  <a:lnTo>
                    <a:pt x="117" y="6"/>
                  </a:lnTo>
                  <a:lnTo>
                    <a:pt x="86" y="17"/>
                  </a:lnTo>
                  <a:lnTo>
                    <a:pt x="60" y="35"/>
                  </a:lnTo>
                  <a:lnTo>
                    <a:pt x="60" y="35"/>
                  </a:lnTo>
                  <a:lnTo>
                    <a:pt x="60" y="35"/>
                  </a:lnTo>
                  <a:lnTo>
                    <a:pt x="60" y="35"/>
                  </a:lnTo>
                  <a:lnTo>
                    <a:pt x="60" y="35"/>
                  </a:lnTo>
                  <a:lnTo>
                    <a:pt x="60" y="35"/>
                  </a:lnTo>
                  <a:close/>
                </a:path>
              </a:pathLst>
            </a:custGeom>
            <a:solidFill>
              <a:srgbClr val="000000"/>
            </a:solidFill>
            <a:ln w="9525">
              <a:noFill/>
              <a:round/>
              <a:headEnd/>
              <a:tailEnd/>
            </a:ln>
          </p:spPr>
          <p:txBody>
            <a:bodyPr/>
            <a:lstStyle/>
            <a:p>
              <a:endParaRPr lang="en-US"/>
            </a:p>
          </p:txBody>
        </p:sp>
        <p:sp>
          <p:nvSpPr>
            <p:cNvPr id="63545" name="Freeform 57"/>
            <p:cNvSpPr>
              <a:spLocks/>
            </p:cNvSpPr>
            <p:nvPr/>
          </p:nvSpPr>
          <p:spPr bwMode="auto">
            <a:xfrm>
              <a:off x="1342" y="2834"/>
              <a:ext cx="70" cy="69"/>
            </a:xfrm>
            <a:custGeom>
              <a:avLst/>
              <a:gdLst/>
              <a:ahLst/>
              <a:cxnLst>
                <a:cxn ang="0">
                  <a:pos x="98" y="21"/>
                </a:cxn>
                <a:cxn ang="0">
                  <a:pos x="90" y="14"/>
                </a:cxn>
                <a:cxn ang="0">
                  <a:pos x="81" y="6"/>
                </a:cxn>
                <a:cxn ang="0">
                  <a:pos x="71" y="2"/>
                </a:cxn>
                <a:cxn ang="0">
                  <a:pos x="61" y="0"/>
                </a:cxn>
                <a:cxn ang="0">
                  <a:pos x="52" y="0"/>
                </a:cxn>
                <a:cxn ang="0">
                  <a:pos x="42" y="4"/>
                </a:cxn>
                <a:cxn ang="0">
                  <a:pos x="33" y="8"/>
                </a:cxn>
                <a:cxn ang="0">
                  <a:pos x="23" y="16"/>
                </a:cxn>
                <a:cxn ang="0">
                  <a:pos x="8" y="39"/>
                </a:cxn>
                <a:cxn ang="0">
                  <a:pos x="0" y="67"/>
                </a:cxn>
                <a:cxn ang="0">
                  <a:pos x="2" y="96"/>
                </a:cxn>
                <a:cxn ang="0">
                  <a:pos x="15" y="119"/>
                </a:cxn>
                <a:cxn ang="0">
                  <a:pos x="25" y="127"/>
                </a:cxn>
                <a:cxn ang="0">
                  <a:pos x="35" y="133"/>
                </a:cxn>
                <a:cxn ang="0">
                  <a:pos x="46" y="136"/>
                </a:cxn>
                <a:cxn ang="0">
                  <a:pos x="56" y="138"/>
                </a:cxn>
                <a:cxn ang="0">
                  <a:pos x="67" y="138"/>
                </a:cxn>
                <a:cxn ang="0">
                  <a:pos x="79" y="138"/>
                </a:cxn>
                <a:cxn ang="0">
                  <a:pos x="90" y="134"/>
                </a:cxn>
                <a:cxn ang="0">
                  <a:pos x="102" y="131"/>
                </a:cxn>
                <a:cxn ang="0">
                  <a:pos x="115" y="123"/>
                </a:cxn>
                <a:cxn ang="0">
                  <a:pos x="127" y="113"/>
                </a:cxn>
                <a:cxn ang="0">
                  <a:pos x="134" y="102"/>
                </a:cxn>
                <a:cxn ang="0">
                  <a:pos x="140" y="88"/>
                </a:cxn>
                <a:cxn ang="0">
                  <a:pos x="142" y="75"/>
                </a:cxn>
                <a:cxn ang="0">
                  <a:pos x="140" y="60"/>
                </a:cxn>
                <a:cxn ang="0">
                  <a:pos x="134" y="48"/>
                </a:cxn>
                <a:cxn ang="0">
                  <a:pos x="123" y="37"/>
                </a:cxn>
                <a:cxn ang="0">
                  <a:pos x="113" y="35"/>
                </a:cxn>
                <a:cxn ang="0">
                  <a:pos x="102" y="39"/>
                </a:cxn>
                <a:cxn ang="0">
                  <a:pos x="94" y="48"/>
                </a:cxn>
                <a:cxn ang="0">
                  <a:pos x="90" y="60"/>
                </a:cxn>
                <a:cxn ang="0">
                  <a:pos x="88" y="65"/>
                </a:cxn>
                <a:cxn ang="0">
                  <a:pos x="83" y="69"/>
                </a:cxn>
                <a:cxn ang="0">
                  <a:pos x="75" y="71"/>
                </a:cxn>
                <a:cxn ang="0">
                  <a:pos x="67" y="71"/>
                </a:cxn>
                <a:cxn ang="0">
                  <a:pos x="56" y="65"/>
                </a:cxn>
                <a:cxn ang="0">
                  <a:pos x="46" y="58"/>
                </a:cxn>
                <a:cxn ang="0">
                  <a:pos x="40" y="48"/>
                </a:cxn>
                <a:cxn ang="0">
                  <a:pos x="36" y="37"/>
                </a:cxn>
                <a:cxn ang="0">
                  <a:pos x="36" y="25"/>
                </a:cxn>
                <a:cxn ang="0">
                  <a:pos x="40" y="14"/>
                </a:cxn>
                <a:cxn ang="0">
                  <a:pos x="48" y="6"/>
                </a:cxn>
                <a:cxn ang="0">
                  <a:pos x="61" y="4"/>
                </a:cxn>
                <a:cxn ang="0">
                  <a:pos x="71" y="6"/>
                </a:cxn>
                <a:cxn ang="0">
                  <a:pos x="81" y="10"/>
                </a:cxn>
                <a:cxn ang="0">
                  <a:pos x="90" y="16"/>
                </a:cxn>
                <a:cxn ang="0">
                  <a:pos x="98" y="21"/>
                </a:cxn>
                <a:cxn ang="0">
                  <a:pos x="98" y="21"/>
                </a:cxn>
                <a:cxn ang="0">
                  <a:pos x="98" y="21"/>
                </a:cxn>
                <a:cxn ang="0">
                  <a:pos x="98" y="21"/>
                </a:cxn>
                <a:cxn ang="0">
                  <a:pos x="98" y="21"/>
                </a:cxn>
                <a:cxn ang="0">
                  <a:pos x="98" y="21"/>
                </a:cxn>
              </a:cxnLst>
              <a:rect l="0" t="0" r="r" b="b"/>
              <a:pathLst>
                <a:path w="142" h="138">
                  <a:moveTo>
                    <a:pt x="98" y="21"/>
                  </a:moveTo>
                  <a:lnTo>
                    <a:pt x="90" y="14"/>
                  </a:lnTo>
                  <a:lnTo>
                    <a:pt x="81" y="6"/>
                  </a:lnTo>
                  <a:lnTo>
                    <a:pt x="71" y="2"/>
                  </a:lnTo>
                  <a:lnTo>
                    <a:pt x="61" y="0"/>
                  </a:lnTo>
                  <a:lnTo>
                    <a:pt x="52" y="0"/>
                  </a:lnTo>
                  <a:lnTo>
                    <a:pt x="42" y="4"/>
                  </a:lnTo>
                  <a:lnTo>
                    <a:pt x="33" y="8"/>
                  </a:lnTo>
                  <a:lnTo>
                    <a:pt x="23" y="16"/>
                  </a:lnTo>
                  <a:lnTo>
                    <a:pt x="8" y="39"/>
                  </a:lnTo>
                  <a:lnTo>
                    <a:pt x="0" y="67"/>
                  </a:lnTo>
                  <a:lnTo>
                    <a:pt x="2" y="96"/>
                  </a:lnTo>
                  <a:lnTo>
                    <a:pt x="15" y="119"/>
                  </a:lnTo>
                  <a:lnTo>
                    <a:pt x="25" y="127"/>
                  </a:lnTo>
                  <a:lnTo>
                    <a:pt x="35" y="133"/>
                  </a:lnTo>
                  <a:lnTo>
                    <a:pt x="46" y="136"/>
                  </a:lnTo>
                  <a:lnTo>
                    <a:pt x="56" y="138"/>
                  </a:lnTo>
                  <a:lnTo>
                    <a:pt x="67" y="138"/>
                  </a:lnTo>
                  <a:lnTo>
                    <a:pt x="79" y="138"/>
                  </a:lnTo>
                  <a:lnTo>
                    <a:pt x="90" y="134"/>
                  </a:lnTo>
                  <a:lnTo>
                    <a:pt x="102" y="131"/>
                  </a:lnTo>
                  <a:lnTo>
                    <a:pt x="115" y="123"/>
                  </a:lnTo>
                  <a:lnTo>
                    <a:pt x="127" y="113"/>
                  </a:lnTo>
                  <a:lnTo>
                    <a:pt x="134" y="102"/>
                  </a:lnTo>
                  <a:lnTo>
                    <a:pt x="140" y="88"/>
                  </a:lnTo>
                  <a:lnTo>
                    <a:pt x="142" y="75"/>
                  </a:lnTo>
                  <a:lnTo>
                    <a:pt x="140" y="60"/>
                  </a:lnTo>
                  <a:lnTo>
                    <a:pt x="134" y="48"/>
                  </a:lnTo>
                  <a:lnTo>
                    <a:pt x="123" y="37"/>
                  </a:lnTo>
                  <a:lnTo>
                    <a:pt x="113" y="35"/>
                  </a:lnTo>
                  <a:lnTo>
                    <a:pt x="102" y="39"/>
                  </a:lnTo>
                  <a:lnTo>
                    <a:pt x="94" y="48"/>
                  </a:lnTo>
                  <a:lnTo>
                    <a:pt x="90" y="60"/>
                  </a:lnTo>
                  <a:lnTo>
                    <a:pt x="88" y="65"/>
                  </a:lnTo>
                  <a:lnTo>
                    <a:pt x="83" y="69"/>
                  </a:lnTo>
                  <a:lnTo>
                    <a:pt x="75" y="71"/>
                  </a:lnTo>
                  <a:lnTo>
                    <a:pt x="67" y="71"/>
                  </a:lnTo>
                  <a:lnTo>
                    <a:pt x="56" y="65"/>
                  </a:lnTo>
                  <a:lnTo>
                    <a:pt x="46" y="58"/>
                  </a:lnTo>
                  <a:lnTo>
                    <a:pt x="40" y="48"/>
                  </a:lnTo>
                  <a:lnTo>
                    <a:pt x="36" y="37"/>
                  </a:lnTo>
                  <a:lnTo>
                    <a:pt x="36" y="25"/>
                  </a:lnTo>
                  <a:lnTo>
                    <a:pt x="40" y="14"/>
                  </a:lnTo>
                  <a:lnTo>
                    <a:pt x="48" y="6"/>
                  </a:lnTo>
                  <a:lnTo>
                    <a:pt x="61" y="4"/>
                  </a:lnTo>
                  <a:lnTo>
                    <a:pt x="71" y="6"/>
                  </a:lnTo>
                  <a:lnTo>
                    <a:pt x="81" y="10"/>
                  </a:lnTo>
                  <a:lnTo>
                    <a:pt x="90" y="16"/>
                  </a:lnTo>
                  <a:lnTo>
                    <a:pt x="98" y="21"/>
                  </a:lnTo>
                  <a:lnTo>
                    <a:pt x="98" y="21"/>
                  </a:lnTo>
                  <a:lnTo>
                    <a:pt x="98" y="21"/>
                  </a:lnTo>
                  <a:lnTo>
                    <a:pt x="98" y="21"/>
                  </a:lnTo>
                  <a:lnTo>
                    <a:pt x="98" y="21"/>
                  </a:lnTo>
                  <a:lnTo>
                    <a:pt x="98" y="21"/>
                  </a:lnTo>
                  <a:close/>
                </a:path>
              </a:pathLst>
            </a:custGeom>
            <a:solidFill>
              <a:srgbClr val="000000"/>
            </a:solidFill>
            <a:ln w="9525">
              <a:noFill/>
              <a:round/>
              <a:headEnd/>
              <a:tailEnd/>
            </a:ln>
          </p:spPr>
          <p:txBody>
            <a:bodyPr/>
            <a:lstStyle/>
            <a:p>
              <a:endParaRPr lang="en-US"/>
            </a:p>
          </p:txBody>
        </p:sp>
        <p:sp>
          <p:nvSpPr>
            <p:cNvPr id="63546" name="Freeform 58"/>
            <p:cNvSpPr>
              <a:spLocks/>
            </p:cNvSpPr>
            <p:nvPr/>
          </p:nvSpPr>
          <p:spPr bwMode="auto">
            <a:xfrm>
              <a:off x="1360" y="2759"/>
              <a:ext cx="157" cy="192"/>
            </a:xfrm>
            <a:custGeom>
              <a:avLst/>
              <a:gdLst/>
              <a:ahLst/>
              <a:cxnLst>
                <a:cxn ang="0">
                  <a:pos x="0" y="9"/>
                </a:cxn>
                <a:cxn ang="0">
                  <a:pos x="16" y="9"/>
                </a:cxn>
                <a:cxn ang="0">
                  <a:pos x="29" y="9"/>
                </a:cxn>
                <a:cxn ang="0">
                  <a:pos x="45" y="9"/>
                </a:cxn>
                <a:cxn ang="0">
                  <a:pos x="58" y="9"/>
                </a:cxn>
                <a:cxn ang="0">
                  <a:pos x="73" y="9"/>
                </a:cxn>
                <a:cxn ang="0">
                  <a:pos x="87" y="9"/>
                </a:cxn>
                <a:cxn ang="0">
                  <a:pos x="102" y="9"/>
                </a:cxn>
                <a:cxn ang="0">
                  <a:pos x="116" y="11"/>
                </a:cxn>
                <a:cxn ang="0">
                  <a:pos x="135" y="15"/>
                </a:cxn>
                <a:cxn ang="0">
                  <a:pos x="152" y="25"/>
                </a:cxn>
                <a:cxn ang="0">
                  <a:pos x="169" y="36"/>
                </a:cxn>
                <a:cxn ang="0">
                  <a:pos x="183" y="50"/>
                </a:cxn>
                <a:cxn ang="0">
                  <a:pos x="194" y="65"/>
                </a:cxn>
                <a:cxn ang="0">
                  <a:pos x="206" y="82"/>
                </a:cxn>
                <a:cxn ang="0">
                  <a:pos x="215" y="99"/>
                </a:cxn>
                <a:cxn ang="0">
                  <a:pos x="223" y="117"/>
                </a:cxn>
                <a:cxn ang="0">
                  <a:pos x="236" y="155"/>
                </a:cxn>
                <a:cxn ang="0">
                  <a:pos x="244" y="193"/>
                </a:cxn>
                <a:cxn ang="0">
                  <a:pos x="244" y="234"/>
                </a:cxn>
                <a:cxn ang="0">
                  <a:pos x="236" y="274"/>
                </a:cxn>
                <a:cxn ang="0">
                  <a:pos x="229" y="293"/>
                </a:cxn>
                <a:cxn ang="0">
                  <a:pos x="219" y="310"/>
                </a:cxn>
                <a:cxn ang="0">
                  <a:pos x="208" y="324"/>
                </a:cxn>
                <a:cxn ang="0">
                  <a:pos x="194" y="335"/>
                </a:cxn>
                <a:cxn ang="0">
                  <a:pos x="177" y="345"/>
                </a:cxn>
                <a:cxn ang="0">
                  <a:pos x="160" y="351"/>
                </a:cxn>
                <a:cxn ang="0">
                  <a:pos x="142" y="358"/>
                </a:cxn>
                <a:cxn ang="0">
                  <a:pos x="123" y="364"/>
                </a:cxn>
                <a:cxn ang="0">
                  <a:pos x="119" y="368"/>
                </a:cxn>
                <a:cxn ang="0">
                  <a:pos x="116" y="374"/>
                </a:cxn>
                <a:cxn ang="0">
                  <a:pos x="114" y="381"/>
                </a:cxn>
                <a:cxn ang="0">
                  <a:pos x="119" y="383"/>
                </a:cxn>
                <a:cxn ang="0">
                  <a:pos x="160" y="379"/>
                </a:cxn>
                <a:cxn ang="0">
                  <a:pos x="198" y="368"/>
                </a:cxn>
                <a:cxn ang="0">
                  <a:pos x="231" y="351"/>
                </a:cxn>
                <a:cxn ang="0">
                  <a:pos x="257" y="328"/>
                </a:cxn>
                <a:cxn ang="0">
                  <a:pos x="280" y="301"/>
                </a:cxn>
                <a:cxn ang="0">
                  <a:pos x="298" y="268"/>
                </a:cxn>
                <a:cxn ang="0">
                  <a:pos x="309" y="230"/>
                </a:cxn>
                <a:cxn ang="0">
                  <a:pos x="315" y="188"/>
                </a:cxn>
                <a:cxn ang="0">
                  <a:pos x="315" y="161"/>
                </a:cxn>
                <a:cxn ang="0">
                  <a:pos x="309" y="136"/>
                </a:cxn>
                <a:cxn ang="0">
                  <a:pos x="300" y="111"/>
                </a:cxn>
                <a:cxn ang="0">
                  <a:pos x="286" y="90"/>
                </a:cxn>
                <a:cxn ang="0">
                  <a:pos x="271" y="69"/>
                </a:cxn>
                <a:cxn ang="0">
                  <a:pos x="252" y="50"/>
                </a:cxn>
                <a:cxn ang="0">
                  <a:pos x="232" y="34"/>
                </a:cxn>
                <a:cxn ang="0">
                  <a:pos x="209" y="21"/>
                </a:cxn>
                <a:cxn ang="0">
                  <a:pos x="186" y="11"/>
                </a:cxn>
                <a:cxn ang="0">
                  <a:pos x="160" y="4"/>
                </a:cxn>
                <a:cxn ang="0">
                  <a:pos x="135" y="2"/>
                </a:cxn>
                <a:cxn ang="0">
                  <a:pos x="108" y="0"/>
                </a:cxn>
                <a:cxn ang="0">
                  <a:pos x="79" y="2"/>
                </a:cxn>
                <a:cxn ang="0">
                  <a:pos x="52" y="4"/>
                </a:cxn>
                <a:cxn ang="0">
                  <a:pos x="25" y="5"/>
                </a:cxn>
                <a:cxn ang="0">
                  <a:pos x="0" y="7"/>
                </a:cxn>
                <a:cxn ang="0">
                  <a:pos x="0" y="7"/>
                </a:cxn>
                <a:cxn ang="0">
                  <a:pos x="0" y="7"/>
                </a:cxn>
                <a:cxn ang="0">
                  <a:pos x="0" y="9"/>
                </a:cxn>
                <a:cxn ang="0">
                  <a:pos x="0" y="9"/>
                </a:cxn>
                <a:cxn ang="0">
                  <a:pos x="0" y="9"/>
                </a:cxn>
              </a:cxnLst>
              <a:rect l="0" t="0" r="r" b="b"/>
              <a:pathLst>
                <a:path w="315" h="383">
                  <a:moveTo>
                    <a:pt x="0" y="9"/>
                  </a:moveTo>
                  <a:lnTo>
                    <a:pt x="16" y="9"/>
                  </a:lnTo>
                  <a:lnTo>
                    <a:pt x="29" y="9"/>
                  </a:lnTo>
                  <a:lnTo>
                    <a:pt x="45" y="9"/>
                  </a:lnTo>
                  <a:lnTo>
                    <a:pt x="58" y="9"/>
                  </a:lnTo>
                  <a:lnTo>
                    <a:pt x="73" y="9"/>
                  </a:lnTo>
                  <a:lnTo>
                    <a:pt x="87" y="9"/>
                  </a:lnTo>
                  <a:lnTo>
                    <a:pt x="102" y="9"/>
                  </a:lnTo>
                  <a:lnTo>
                    <a:pt x="116" y="11"/>
                  </a:lnTo>
                  <a:lnTo>
                    <a:pt x="135" y="15"/>
                  </a:lnTo>
                  <a:lnTo>
                    <a:pt x="152" y="25"/>
                  </a:lnTo>
                  <a:lnTo>
                    <a:pt x="169" y="36"/>
                  </a:lnTo>
                  <a:lnTo>
                    <a:pt x="183" y="50"/>
                  </a:lnTo>
                  <a:lnTo>
                    <a:pt x="194" y="65"/>
                  </a:lnTo>
                  <a:lnTo>
                    <a:pt x="206" y="82"/>
                  </a:lnTo>
                  <a:lnTo>
                    <a:pt x="215" y="99"/>
                  </a:lnTo>
                  <a:lnTo>
                    <a:pt x="223" y="117"/>
                  </a:lnTo>
                  <a:lnTo>
                    <a:pt x="236" y="155"/>
                  </a:lnTo>
                  <a:lnTo>
                    <a:pt x="244" y="193"/>
                  </a:lnTo>
                  <a:lnTo>
                    <a:pt x="244" y="234"/>
                  </a:lnTo>
                  <a:lnTo>
                    <a:pt x="236" y="274"/>
                  </a:lnTo>
                  <a:lnTo>
                    <a:pt x="229" y="293"/>
                  </a:lnTo>
                  <a:lnTo>
                    <a:pt x="219" y="310"/>
                  </a:lnTo>
                  <a:lnTo>
                    <a:pt x="208" y="324"/>
                  </a:lnTo>
                  <a:lnTo>
                    <a:pt x="194" y="335"/>
                  </a:lnTo>
                  <a:lnTo>
                    <a:pt x="177" y="345"/>
                  </a:lnTo>
                  <a:lnTo>
                    <a:pt x="160" y="351"/>
                  </a:lnTo>
                  <a:lnTo>
                    <a:pt x="142" y="358"/>
                  </a:lnTo>
                  <a:lnTo>
                    <a:pt x="123" y="364"/>
                  </a:lnTo>
                  <a:lnTo>
                    <a:pt x="119" y="368"/>
                  </a:lnTo>
                  <a:lnTo>
                    <a:pt x="116" y="374"/>
                  </a:lnTo>
                  <a:lnTo>
                    <a:pt x="114" y="381"/>
                  </a:lnTo>
                  <a:lnTo>
                    <a:pt x="119" y="383"/>
                  </a:lnTo>
                  <a:lnTo>
                    <a:pt x="160" y="379"/>
                  </a:lnTo>
                  <a:lnTo>
                    <a:pt x="198" y="368"/>
                  </a:lnTo>
                  <a:lnTo>
                    <a:pt x="231" y="351"/>
                  </a:lnTo>
                  <a:lnTo>
                    <a:pt x="257" y="328"/>
                  </a:lnTo>
                  <a:lnTo>
                    <a:pt x="280" y="301"/>
                  </a:lnTo>
                  <a:lnTo>
                    <a:pt x="298" y="268"/>
                  </a:lnTo>
                  <a:lnTo>
                    <a:pt x="309" y="230"/>
                  </a:lnTo>
                  <a:lnTo>
                    <a:pt x="315" y="188"/>
                  </a:lnTo>
                  <a:lnTo>
                    <a:pt x="315" y="161"/>
                  </a:lnTo>
                  <a:lnTo>
                    <a:pt x="309" y="136"/>
                  </a:lnTo>
                  <a:lnTo>
                    <a:pt x="300" y="111"/>
                  </a:lnTo>
                  <a:lnTo>
                    <a:pt x="286" y="90"/>
                  </a:lnTo>
                  <a:lnTo>
                    <a:pt x="271" y="69"/>
                  </a:lnTo>
                  <a:lnTo>
                    <a:pt x="252" y="50"/>
                  </a:lnTo>
                  <a:lnTo>
                    <a:pt x="232" y="34"/>
                  </a:lnTo>
                  <a:lnTo>
                    <a:pt x="209" y="21"/>
                  </a:lnTo>
                  <a:lnTo>
                    <a:pt x="186" y="11"/>
                  </a:lnTo>
                  <a:lnTo>
                    <a:pt x="160" y="4"/>
                  </a:lnTo>
                  <a:lnTo>
                    <a:pt x="135" y="2"/>
                  </a:lnTo>
                  <a:lnTo>
                    <a:pt x="108" y="0"/>
                  </a:lnTo>
                  <a:lnTo>
                    <a:pt x="79" y="2"/>
                  </a:lnTo>
                  <a:lnTo>
                    <a:pt x="52" y="4"/>
                  </a:lnTo>
                  <a:lnTo>
                    <a:pt x="25" y="5"/>
                  </a:lnTo>
                  <a:lnTo>
                    <a:pt x="0" y="7"/>
                  </a:lnTo>
                  <a:lnTo>
                    <a:pt x="0" y="7"/>
                  </a:lnTo>
                  <a:lnTo>
                    <a:pt x="0" y="7"/>
                  </a:lnTo>
                  <a:lnTo>
                    <a:pt x="0" y="9"/>
                  </a:lnTo>
                  <a:lnTo>
                    <a:pt x="0" y="9"/>
                  </a:lnTo>
                  <a:lnTo>
                    <a:pt x="0" y="9"/>
                  </a:lnTo>
                  <a:close/>
                </a:path>
              </a:pathLst>
            </a:custGeom>
            <a:solidFill>
              <a:srgbClr val="000000"/>
            </a:solidFill>
            <a:ln w="9525">
              <a:noFill/>
              <a:round/>
              <a:headEnd/>
              <a:tailEnd/>
            </a:ln>
          </p:spPr>
          <p:txBody>
            <a:bodyPr/>
            <a:lstStyle/>
            <a:p>
              <a:endParaRPr lang="en-US"/>
            </a:p>
          </p:txBody>
        </p:sp>
        <p:sp>
          <p:nvSpPr>
            <p:cNvPr id="63547" name="Freeform 59"/>
            <p:cNvSpPr>
              <a:spLocks/>
            </p:cNvSpPr>
            <p:nvPr/>
          </p:nvSpPr>
          <p:spPr bwMode="auto">
            <a:xfrm>
              <a:off x="1743" y="2480"/>
              <a:ext cx="160" cy="180"/>
            </a:xfrm>
            <a:custGeom>
              <a:avLst/>
              <a:gdLst/>
              <a:ahLst/>
              <a:cxnLst>
                <a:cxn ang="0">
                  <a:pos x="23" y="184"/>
                </a:cxn>
                <a:cxn ang="0">
                  <a:pos x="35" y="146"/>
                </a:cxn>
                <a:cxn ang="0">
                  <a:pos x="48" y="111"/>
                </a:cxn>
                <a:cxn ang="0">
                  <a:pos x="69" y="78"/>
                </a:cxn>
                <a:cxn ang="0">
                  <a:pos x="108" y="46"/>
                </a:cxn>
                <a:cxn ang="0">
                  <a:pos x="156" y="40"/>
                </a:cxn>
                <a:cxn ang="0">
                  <a:pos x="198" y="63"/>
                </a:cxn>
                <a:cxn ang="0">
                  <a:pos x="230" y="103"/>
                </a:cxn>
                <a:cxn ang="0">
                  <a:pos x="253" y="149"/>
                </a:cxn>
                <a:cxn ang="0">
                  <a:pos x="259" y="201"/>
                </a:cxn>
                <a:cxn ang="0">
                  <a:pos x="250" y="249"/>
                </a:cxn>
                <a:cxn ang="0">
                  <a:pos x="221" y="291"/>
                </a:cxn>
                <a:cxn ang="0">
                  <a:pos x="173" y="322"/>
                </a:cxn>
                <a:cxn ang="0">
                  <a:pos x="121" y="326"/>
                </a:cxn>
                <a:cxn ang="0">
                  <a:pos x="71" y="307"/>
                </a:cxn>
                <a:cxn ang="0">
                  <a:pos x="29" y="270"/>
                </a:cxn>
                <a:cxn ang="0">
                  <a:pos x="8" y="247"/>
                </a:cxn>
                <a:cxn ang="0">
                  <a:pos x="0" y="251"/>
                </a:cxn>
                <a:cxn ang="0">
                  <a:pos x="16" y="282"/>
                </a:cxn>
                <a:cxn ang="0">
                  <a:pos x="56" y="326"/>
                </a:cxn>
                <a:cxn ang="0">
                  <a:pos x="106" y="355"/>
                </a:cxn>
                <a:cxn ang="0">
                  <a:pos x="165" y="356"/>
                </a:cxn>
                <a:cxn ang="0">
                  <a:pos x="227" y="330"/>
                </a:cxn>
                <a:cxn ang="0">
                  <a:pos x="276" y="285"/>
                </a:cxn>
                <a:cxn ang="0">
                  <a:pos x="309" y="226"/>
                </a:cxn>
                <a:cxn ang="0">
                  <a:pos x="321" y="161"/>
                </a:cxn>
                <a:cxn ang="0">
                  <a:pos x="307" y="92"/>
                </a:cxn>
                <a:cxn ang="0">
                  <a:pos x="273" y="38"/>
                </a:cxn>
                <a:cxn ang="0">
                  <a:pos x="219" y="6"/>
                </a:cxn>
                <a:cxn ang="0">
                  <a:pos x="156" y="2"/>
                </a:cxn>
                <a:cxn ang="0">
                  <a:pos x="98" y="29"/>
                </a:cxn>
                <a:cxn ang="0">
                  <a:pos x="60" y="69"/>
                </a:cxn>
                <a:cxn ang="0">
                  <a:pos x="37" y="121"/>
                </a:cxn>
                <a:cxn ang="0">
                  <a:pos x="21" y="176"/>
                </a:cxn>
                <a:cxn ang="0">
                  <a:pos x="18" y="203"/>
                </a:cxn>
                <a:cxn ang="0">
                  <a:pos x="20" y="203"/>
                </a:cxn>
                <a:cxn ang="0">
                  <a:pos x="20" y="203"/>
                </a:cxn>
              </a:cxnLst>
              <a:rect l="0" t="0" r="r" b="b"/>
              <a:pathLst>
                <a:path w="321" h="358">
                  <a:moveTo>
                    <a:pt x="20" y="203"/>
                  </a:moveTo>
                  <a:lnTo>
                    <a:pt x="23" y="184"/>
                  </a:lnTo>
                  <a:lnTo>
                    <a:pt x="29" y="165"/>
                  </a:lnTo>
                  <a:lnTo>
                    <a:pt x="35" y="146"/>
                  </a:lnTo>
                  <a:lnTo>
                    <a:pt x="41" y="128"/>
                  </a:lnTo>
                  <a:lnTo>
                    <a:pt x="48" y="111"/>
                  </a:lnTo>
                  <a:lnTo>
                    <a:pt x="58" y="94"/>
                  </a:lnTo>
                  <a:lnTo>
                    <a:pt x="69" y="78"/>
                  </a:lnTo>
                  <a:lnTo>
                    <a:pt x="83" y="63"/>
                  </a:lnTo>
                  <a:lnTo>
                    <a:pt x="108" y="46"/>
                  </a:lnTo>
                  <a:lnTo>
                    <a:pt x="131" y="38"/>
                  </a:lnTo>
                  <a:lnTo>
                    <a:pt x="156" y="40"/>
                  </a:lnTo>
                  <a:lnTo>
                    <a:pt x="177" y="50"/>
                  </a:lnTo>
                  <a:lnTo>
                    <a:pt x="198" y="63"/>
                  </a:lnTo>
                  <a:lnTo>
                    <a:pt x="215" y="82"/>
                  </a:lnTo>
                  <a:lnTo>
                    <a:pt x="230" y="103"/>
                  </a:lnTo>
                  <a:lnTo>
                    <a:pt x="244" y="124"/>
                  </a:lnTo>
                  <a:lnTo>
                    <a:pt x="253" y="149"/>
                  </a:lnTo>
                  <a:lnTo>
                    <a:pt x="259" y="174"/>
                  </a:lnTo>
                  <a:lnTo>
                    <a:pt x="259" y="201"/>
                  </a:lnTo>
                  <a:lnTo>
                    <a:pt x="257" y="224"/>
                  </a:lnTo>
                  <a:lnTo>
                    <a:pt x="250" y="249"/>
                  </a:lnTo>
                  <a:lnTo>
                    <a:pt x="238" y="270"/>
                  </a:lnTo>
                  <a:lnTo>
                    <a:pt x="221" y="291"/>
                  </a:lnTo>
                  <a:lnTo>
                    <a:pt x="200" y="309"/>
                  </a:lnTo>
                  <a:lnTo>
                    <a:pt x="173" y="322"/>
                  </a:lnTo>
                  <a:lnTo>
                    <a:pt x="146" y="328"/>
                  </a:lnTo>
                  <a:lnTo>
                    <a:pt x="121" y="326"/>
                  </a:lnTo>
                  <a:lnTo>
                    <a:pt x="94" y="318"/>
                  </a:lnTo>
                  <a:lnTo>
                    <a:pt x="71" y="307"/>
                  </a:lnTo>
                  <a:lnTo>
                    <a:pt x="48" y="289"/>
                  </a:lnTo>
                  <a:lnTo>
                    <a:pt x="29" y="270"/>
                  </a:lnTo>
                  <a:lnTo>
                    <a:pt x="12" y="249"/>
                  </a:lnTo>
                  <a:lnTo>
                    <a:pt x="8" y="247"/>
                  </a:lnTo>
                  <a:lnTo>
                    <a:pt x="4" y="249"/>
                  </a:lnTo>
                  <a:lnTo>
                    <a:pt x="0" y="251"/>
                  </a:lnTo>
                  <a:lnTo>
                    <a:pt x="0" y="255"/>
                  </a:lnTo>
                  <a:lnTo>
                    <a:pt x="16" y="282"/>
                  </a:lnTo>
                  <a:lnTo>
                    <a:pt x="35" y="305"/>
                  </a:lnTo>
                  <a:lnTo>
                    <a:pt x="56" y="326"/>
                  </a:lnTo>
                  <a:lnTo>
                    <a:pt x="81" y="343"/>
                  </a:lnTo>
                  <a:lnTo>
                    <a:pt x="106" y="355"/>
                  </a:lnTo>
                  <a:lnTo>
                    <a:pt x="135" y="358"/>
                  </a:lnTo>
                  <a:lnTo>
                    <a:pt x="165" y="356"/>
                  </a:lnTo>
                  <a:lnTo>
                    <a:pt x="196" y="347"/>
                  </a:lnTo>
                  <a:lnTo>
                    <a:pt x="227" y="330"/>
                  </a:lnTo>
                  <a:lnTo>
                    <a:pt x="253" y="309"/>
                  </a:lnTo>
                  <a:lnTo>
                    <a:pt x="276" y="285"/>
                  </a:lnTo>
                  <a:lnTo>
                    <a:pt x="296" y="257"/>
                  </a:lnTo>
                  <a:lnTo>
                    <a:pt x="309" y="226"/>
                  </a:lnTo>
                  <a:lnTo>
                    <a:pt x="317" y="193"/>
                  </a:lnTo>
                  <a:lnTo>
                    <a:pt x="321" y="161"/>
                  </a:lnTo>
                  <a:lnTo>
                    <a:pt x="317" y="124"/>
                  </a:lnTo>
                  <a:lnTo>
                    <a:pt x="307" y="92"/>
                  </a:lnTo>
                  <a:lnTo>
                    <a:pt x="292" y="63"/>
                  </a:lnTo>
                  <a:lnTo>
                    <a:pt x="273" y="38"/>
                  </a:lnTo>
                  <a:lnTo>
                    <a:pt x="248" y="19"/>
                  </a:lnTo>
                  <a:lnTo>
                    <a:pt x="219" y="6"/>
                  </a:lnTo>
                  <a:lnTo>
                    <a:pt x="188" y="0"/>
                  </a:lnTo>
                  <a:lnTo>
                    <a:pt x="156" y="2"/>
                  </a:lnTo>
                  <a:lnTo>
                    <a:pt x="123" y="13"/>
                  </a:lnTo>
                  <a:lnTo>
                    <a:pt x="98" y="29"/>
                  </a:lnTo>
                  <a:lnTo>
                    <a:pt x="77" y="48"/>
                  </a:lnTo>
                  <a:lnTo>
                    <a:pt x="60" y="69"/>
                  </a:lnTo>
                  <a:lnTo>
                    <a:pt x="46" y="94"/>
                  </a:lnTo>
                  <a:lnTo>
                    <a:pt x="37" y="121"/>
                  </a:lnTo>
                  <a:lnTo>
                    <a:pt x="27" y="147"/>
                  </a:lnTo>
                  <a:lnTo>
                    <a:pt x="21" y="176"/>
                  </a:lnTo>
                  <a:lnTo>
                    <a:pt x="18" y="203"/>
                  </a:lnTo>
                  <a:lnTo>
                    <a:pt x="18" y="203"/>
                  </a:lnTo>
                  <a:lnTo>
                    <a:pt x="20" y="203"/>
                  </a:lnTo>
                  <a:lnTo>
                    <a:pt x="20" y="203"/>
                  </a:lnTo>
                  <a:lnTo>
                    <a:pt x="20" y="203"/>
                  </a:lnTo>
                  <a:lnTo>
                    <a:pt x="20" y="203"/>
                  </a:lnTo>
                  <a:close/>
                </a:path>
              </a:pathLst>
            </a:custGeom>
            <a:solidFill>
              <a:srgbClr val="000000"/>
            </a:solidFill>
            <a:ln w="9525">
              <a:noFill/>
              <a:round/>
              <a:headEnd/>
              <a:tailEnd/>
            </a:ln>
          </p:spPr>
          <p:txBody>
            <a:bodyPr/>
            <a:lstStyle/>
            <a:p>
              <a:endParaRPr lang="en-US"/>
            </a:p>
          </p:txBody>
        </p:sp>
        <p:sp>
          <p:nvSpPr>
            <p:cNvPr id="63548" name="Freeform 60"/>
            <p:cNvSpPr>
              <a:spLocks/>
            </p:cNvSpPr>
            <p:nvPr/>
          </p:nvSpPr>
          <p:spPr bwMode="auto">
            <a:xfrm>
              <a:off x="1710" y="2464"/>
              <a:ext cx="161" cy="154"/>
            </a:xfrm>
            <a:custGeom>
              <a:avLst/>
              <a:gdLst/>
              <a:ahLst/>
              <a:cxnLst>
                <a:cxn ang="0">
                  <a:pos x="25" y="309"/>
                </a:cxn>
                <a:cxn ang="0">
                  <a:pos x="14" y="278"/>
                </a:cxn>
                <a:cxn ang="0">
                  <a:pos x="8" y="248"/>
                </a:cxn>
                <a:cxn ang="0">
                  <a:pos x="6" y="217"/>
                </a:cxn>
                <a:cxn ang="0">
                  <a:pos x="10" y="186"/>
                </a:cxn>
                <a:cxn ang="0">
                  <a:pos x="18" y="157"/>
                </a:cxn>
                <a:cxn ang="0">
                  <a:pos x="31" y="129"/>
                </a:cxn>
                <a:cxn ang="0">
                  <a:pos x="48" y="102"/>
                </a:cxn>
                <a:cxn ang="0">
                  <a:pos x="71" y="79"/>
                </a:cxn>
                <a:cxn ang="0">
                  <a:pos x="96" y="64"/>
                </a:cxn>
                <a:cxn ang="0">
                  <a:pos x="123" y="58"/>
                </a:cxn>
                <a:cxn ang="0">
                  <a:pos x="152" y="58"/>
                </a:cxn>
                <a:cxn ang="0">
                  <a:pos x="182" y="64"/>
                </a:cxn>
                <a:cxn ang="0">
                  <a:pos x="211" y="75"/>
                </a:cxn>
                <a:cxn ang="0">
                  <a:pos x="240" y="87"/>
                </a:cxn>
                <a:cxn ang="0">
                  <a:pos x="269" y="96"/>
                </a:cxn>
                <a:cxn ang="0">
                  <a:pos x="294" y="106"/>
                </a:cxn>
                <a:cxn ang="0">
                  <a:pos x="303" y="104"/>
                </a:cxn>
                <a:cxn ang="0">
                  <a:pos x="315" y="98"/>
                </a:cxn>
                <a:cxn ang="0">
                  <a:pos x="322" y="88"/>
                </a:cxn>
                <a:cxn ang="0">
                  <a:pos x="320" y="79"/>
                </a:cxn>
                <a:cxn ang="0">
                  <a:pos x="311" y="64"/>
                </a:cxn>
                <a:cxn ang="0">
                  <a:pos x="299" y="50"/>
                </a:cxn>
                <a:cxn ang="0">
                  <a:pos x="286" y="37"/>
                </a:cxn>
                <a:cxn ang="0">
                  <a:pos x="273" y="25"/>
                </a:cxn>
                <a:cxn ang="0">
                  <a:pos x="259" y="14"/>
                </a:cxn>
                <a:cxn ang="0">
                  <a:pos x="244" y="6"/>
                </a:cxn>
                <a:cxn ang="0">
                  <a:pos x="227" y="2"/>
                </a:cxn>
                <a:cxn ang="0">
                  <a:pos x="207" y="0"/>
                </a:cxn>
                <a:cxn ang="0">
                  <a:pos x="184" y="2"/>
                </a:cxn>
                <a:cxn ang="0">
                  <a:pos x="163" y="4"/>
                </a:cxn>
                <a:cxn ang="0">
                  <a:pos x="142" y="10"/>
                </a:cxn>
                <a:cxn ang="0">
                  <a:pos x="123" y="16"/>
                </a:cxn>
                <a:cxn ang="0">
                  <a:pos x="104" y="25"/>
                </a:cxn>
                <a:cxn ang="0">
                  <a:pos x="87" y="37"/>
                </a:cxn>
                <a:cxn ang="0">
                  <a:pos x="69" y="50"/>
                </a:cxn>
                <a:cxn ang="0">
                  <a:pos x="54" y="65"/>
                </a:cxn>
                <a:cxn ang="0">
                  <a:pos x="35" y="92"/>
                </a:cxn>
                <a:cxn ang="0">
                  <a:pos x="19" y="121"/>
                </a:cxn>
                <a:cxn ang="0">
                  <a:pos x="8" y="152"/>
                </a:cxn>
                <a:cxn ang="0">
                  <a:pos x="2" y="184"/>
                </a:cxn>
                <a:cxn ang="0">
                  <a:pos x="0" y="217"/>
                </a:cxn>
                <a:cxn ang="0">
                  <a:pos x="2" y="248"/>
                </a:cxn>
                <a:cxn ang="0">
                  <a:pos x="10" y="280"/>
                </a:cxn>
                <a:cxn ang="0">
                  <a:pos x="23" y="309"/>
                </a:cxn>
                <a:cxn ang="0">
                  <a:pos x="25" y="309"/>
                </a:cxn>
                <a:cxn ang="0">
                  <a:pos x="25" y="309"/>
                </a:cxn>
                <a:cxn ang="0">
                  <a:pos x="25" y="309"/>
                </a:cxn>
                <a:cxn ang="0">
                  <a:pos x="25" y="309"/>
                </a:cxn>
                <a:cxn ang="0">
                  <a:pos x="25" y="309"/>
                </a:cxn>
              </a:cxnLst>
              <a:rect l="0" t="0" r="r" b="b"/>
              <a:pathLst>
                <a:path w="322" h="309">
                  <a:moveTo>
                    <a:pt x="25" y="309"/>
                  </a:moveTo>
                  <a:lnTo>
                    <a:pt x="14" y="278"/>
                  </a:lnTo>
                  <a:lnTo>
                    <a:pt x="8" y="248"/>
                  </a:lnTo>
                  <a:lnTo>
                    <a:pt x="6" y="217"/>
                  </a:lnTo>
                  <a:lnTo>
                    <a:pt x="10" y="186"/>
                  </a:lnTo>
                  <a:lnTo>
                    <a:pt x="18" y="157"/>
                  </a:lnTo>
                  <a:lnTo>
                    <a:pt x="31" y="129"/>
                  </a:lnTo>
                  <a:lnTo>
                    <a:pt x="48" y="102"/>
                  </a:lnTo>
                  <a:lnTo>
                    <a:pt x="71" y="79"/>
                  </a:lnTo>
                  <a:lnTo>
                    <a:pt x="96" y="64"/>
                  </a:lnTo>
                  <a:lnTo>
                    <a:pt x="123" y="58"/>
                  </a:lnTo>
                  <a:lnTo>
                    <a:pt x="152" y="58"/>
                  </a:lnTo>
                  <a:lnTo>
                    <a:pt x="182" y="64"/>
                  </a:lnTo>
                  <a:lnTo>
                    <a:pt x="211" y="75"/>
                  </a:lnTo>
                  <a:lnTo>
                    <a:pt x="240" y="87"/>
                  </a:lnTo>
                  <a:lnTo>
                    <a:pt x="269" y="96"/>
                  </a:lnTo>
                  <a:lnTo>
                    <a:pt x="294" y="106"/>
                  </a:lnTo>
                  <a:lnTo>
                    <a:pt x="303" y="104"/>
                  </a:lnTo>
                  <a:lnTo>
                    <a:pt x="315" y="98"/>
                  </a:lnTo>
                  <a:lnTo>
                    <a:pt x="322" y="88"/>
                  </a:lnTo>
                  <a:lnTo>
                    <a:pt x="320" y="79"/>
                  </a:lnTo>
                  <a:lnTo>
                    <a:pt x="311" y="64"/>
                  </a:lnTo>
                  <a:lnTo>
                    <a:pt x="299" y="50"/>
                  </a:lnTo>
                  <a:lnTo>
                    <a:pt x="286" y="37"/>
                  </a:lnTo>
                  <a:lnTo>
                    <a:pt x="273" y="25"/>
                  </a:lnTo>
                  <a:lnTo>
                    <a:pt x="259" y="14"/>
                  </a:lnTo>
                  <a:lnTo>
                    <a:pt x="244" y="6"/>
                  </a:lnTo>
                  <a:lnTo>
                    <a:pt x="227" y="2"/>
                  </a:lnTo>
                  <a:lnTo>
                    <a:pt x="207" y="0"/>
                  </a:lnTo>
                  <a:lnTo>
                    <a:pt x="184" y="2"/>
                  </a:lnTo>
                  <a:lnTo>
                    <a:pt x="163" y="4"/>
                  </a:lnTo>
                  <a:lnTo>
                    <a:pt x="142" y="10"/>
                  </a:lnTo>
                  <a:lnTo>
                    <a:pt x="123" y="16"/>
                  </a:lnTo>
                  <a:lnTo>
                    <a:pt x="104" y="25"/>
                  </a:lnTo>
                  <a:lnTo>
                    <a:pt x="87" y="37"/>
                  </a:lnTo>
                  <a:lnTo>
                    <a:pt x="69" y="50"/>
                  </a:lnTo>
                  <a:lnTo>
                    <a:pt x="54" y="65"/>
                  </a:lnTo>
                  <a:lnTo>
                    <a:pt x="35" y="92"/>
                  </a:lnTo>
                  <a:lnTo>
                    <a:pt x="19" y="121"/>
                  </a:lnTo>
                  <a:lnTo>
                    <a:pt x="8" y="152"/>
                  </a:lnTo>
                  <a:lnTo>
                    <a:pt x="2" y="184"/>
                  </a:lnTo>
                  <a:lnTo>
                    <a:pt x="0" y="217"/>
                  </a:lnTo>
                  <a:lnTo>
                    <a:pt x="2" y="248"/>
                  </a:lnTo>
                  <a:lnTo>
                    <a:pt x="10" y="280"/>
                  </a:lnTo>
                  <a:lnTo>
                    <a:pt x="23" y="309"/>
                  </a:lnTo>
                  <a:lnTo>
                    <a:pt x="25" y="309"/>
                  </a:lnTo>
                  <a:lnTo>
                    <a:pt x="25" y="309"/>
                  </a:lnTo>
                  <a:lnTo>
                    <a:pt x="25" y="309"/>
                  </a:lnTo>
                  <a:lnTo>
                    <a:pt x="25" y="309"/>
                  </a:lnTo>
                  <a:lnTo>
                    <a:pt x="25" y="309"/>
                  </a:lnTo>
                  <a:close/>
                </a:path>
              </a:pathLst>
            </a:custGeom>
            <a:solidFill>
              <a:srgbClr val="000000"/>
            </a:solidFill>
            <a:ln w="9525">
              <a:noFill/>
              <a:round/>
              <a:headEnd/>
              <a:tailEnd/>
            </a:ln>
          </p:spPr>
          <p:txBody>
            <a:bodyPr/>
            <a:lstStyle/>
            <a:p>
              <a:endParaRPr lang="en-US"/>
            </a:p>
          </p:txBody>
        </p:sp>
        <p:sp>
          <p:nvSpPr>
            <p:cNvPr id="63549" name="Freeform 61"/>
            <p:cNvSpPr>
              <a:spLocks/>
            </p:cNvSpPr>
            <p:nvPr/>
          </p:nvSpPr>
          <p:spPr bwMode="auto">
            <a:xfrm>
              <a:off x="1774" y="2548"/>
              <a:ext cx="72" cy="64"/>
            </a:xfrm>
            <a:custGeom>
              <a:avLst/>
              <a:gdLst/>
              <a:ahLst/>
              <a:cxnLst>
                <a:cxn ang="0">
                  <a:pos x="103" y="8"/>
                </a:cxn>
                <a:cxn ang="0">
                  <a:pos x="82" y="0"/>
                </a:cxn>
                <a:cxn ang="0">
                  <a:pos x="59" y="0"/>
                </a:cxn>
                <a:cxn ang="0">
                  <a:pos x="38" y="10"/>
                </a:cxn>
                <a:cxn ang="0">
                  <a:pos x="21" y="23"/>
                </a:cxn>
                <a:cxn ang="0">
                  <a:pos x="7" y="42"/>
                </a:cxn>
                <a:cxn ang="0">
                  <a:pos x="0" y="63"/>
                </a:cxn>
                <a:cxn ang="0">
                  <a:pos x="0" y="86"/>
                </a:cxn>
                <a:cxn ang="0">
                  <a:pos x="9" y="107"/>
                </a:cxn>
                <a:cxn ang="0">
                  <a:pos x="17" y="117"/>
                </a:cxn>
                <a:cxn ang="0">
                  <a:pos x="27" y="123"/>
                </a:cxn>
                <a:cxn ang="0">
                  <a:pos x="38" y="127"/>
                </a:cxn>
                <a:cxn ang="0">
                  <a:pos x="52" y="128"/>
                </a:cxn>
                <a:cxn ang="0">
                  <a:pos x="65" y="128"/>
                </a:cxn>
                <a:cxn ang="0">
                  <a:pos x="76" y="127"/>
                </a:cxn>
                <a:cxn ang="0">
                  <a:pos x="90" y="123"/>
                </a:cxn>
                <a:cxn ang="0">
                  <a:pos x="99" y="119"/>
                </a:cxn>
                <a:cxn ang="0">
                  <a:pos x="113" y="111"/>
                </a:cxn>
                <a:cxn ang="0">
                  <a:pos x="126" y="100"/>
                </a:cxn>
                <a:cxn ang="0">
                  <a:pos x="136" y="86"/>
                </a:cxn>
                <a:cxn ang="0">
                  <a:pos x="142" y="71"/>
                </a:cxn>
                <a:cxn ang="0">
                  <a:pos x="144" y="59"/>
                </a:cxn>
                <a:cxn ang="0">
                  <a:pos x="144" y="46"/>
                </a:cxn>
                <a:cxn ang="0">
                  <a:pos x="138" y="35"/>
                </a:cxn>
                <a:cxn ang="0">
                  <a:pos x="128" y="27"/>
                </a:cxn>
                <a:cxn ang="0">
                  <a:pos x="117" y="27"/>
                </a:cxn>
                <a:cxn ang="0">
                  <a:pos x="107" y="33"/>
                </a:cxn>
                <a:cxn ang="0">
                  <a:pos x="99" y="44"/>
                </a:cxn>
                <a:cxn ang="0">
                  <a:pos x="96" y="54"/>
                </a:cxn>
                <a:cxn ang="0">
                  <a:pos x="96" y="65"/>
                </a:cxn>
                <a:cxn ang="0">
                  <a:pos x="94" y="71"/>
                </a:cxn>
                <a:cxn ang="0">
                  <a:pos x="92" y="75"/>
                </a:cxn>
                <a:cxn ang="0">
                  <a:pos x="90" y="75"/>
                </a:cxn>
                <a:cxn ang="0">
                  <a:pos x="80" y="79"/>
                </a:cxn>
                <a:cxn ang="0">
                  <a:pos x="67" y="79"/>
                </a:cxn>
                <a:cxn ang="0">
                  <a:pos x="53" y="77"/>
                </a:cxn>
                <a:cxn ang="0">
                  <a:pos x="44" y="73"/>
                </a:cxn>
                <a:cxn ang="0">
                  <a:pos x="34" y="63"/>
                </a:cxn>
                <a:cxn ang="0">
                  <a:pos x="29" y="52"/>
                </a:cxn>
                <a:cxn ang="0">
                  <a:pos x="29" y="38"/>
                </a:cxn>
                <a:cxn ang="0">
                  <a:pos x="36" y="27"/>
                </a:cxn>
                <a:cxn ang="0">
                  <a:pos x="42" y="19"/>
                </a:cxn>
                <a:cxn ang="0">
                  <a:pos x="50" y="13"/>
                </a:cxn>
                <a:cxn ang="0">
                  <a:pos x="57" y="10"/>
                </a:cxn>
                <a:cxn ang="0">
                  <a:pos x="67" y="8"/>
                </a:cxn>
                <a:cxn ang="0">
                  <a:pos x="75" y="6"/>
                </a:cxn>
                <a:cxn ang="0">
                  <a:pos x="84" y="6"/>
                </a:cxn>
                <a:cxn ang="0">
                  <a:pos x="94" y="8"/>
                </a:cxn>
                <a:cxn ang="0">
                  <a:pos x="101" y="10"/>
                </a:cxn>
                <a:cxn ang="0">
                  <a:pos x="103" y="10"/>
                </a:cxn>
                <a:cxn ang="0">
                  <a:pos x="103" y="8"/>
                </a:cxn>
                <a:cxn ang="0">
                  <a:pos x="103" y="8"/>
                </a:cxn>
                <a:cxn ang="0">
                  <a:pos x="103" y="8"/>
                </a:cxn>
                <a:cxn ang="0">
                  <a:pos x="103" y="8"/>
                </a:cxn>
              </a:cxnLst>
              <a:rect l="0" t="0" r="r" b="b"/>
              <a:pathLst>
                <a:path w="144" h="128">
                  <a:moveTo>
                    <a:pt x="103" y="8"/>
                  </a:moveTo>
                  <a:lnTo>
                    <a:pt x="82" y="0"/>
                  </a:lnTo>
                  <a:lnTo>
                    <a:pt x="59" y="0"/>
                  </a:lnTo>
                  <a:lnTo>
                    <a:pt x="38" y="10"/>
                  </a:lnTo>
                  <a:lnTo>
                    <a:pt x="21" y="23"/>
                  </a:lnTo>
                  <a:lnTo>
                    <a:pt x="7" y="42"/>
                  </a:lnTo>
                  <a:lnTo>
                    <a:pt x="0" y="63"/>
                  </a:lnTo>
                  <a:lnTo>
                    <a:pt x="0" y="86"/>
                  </a:lnTo>
                  <a:lnTo>
                    <a:pt x="9" y="107"/>
                  </a:lnTo>
                  <a:lnTo>
                    <a:pt x="17" y="117"/>
                  </a:lnTo>
                  <a:lnTo>
                    <a:pt x="27" y="123"/>
                  </a:lnTo>
                  <a:lnTo>
                    <a:pt x="38" y="127"/>
                  </a:lnTo>
                  <a:lnTo>
                    <a:pt x="52" y="128"/>
                  </a:lnTo>
                  <a:lnTo>
                    <a:pt x="65" y="128"/>
                  </a:lnTo>
                  <a:lnTo>
                    <a:pt x="76" y="127"/>
                  </a:lnTo>
                  <a:lnTo>
                    <a:pt x="90" y="123"/>
                  </a:lnTo>
                  <a:lnTo>
                    <a:pt x="99" y="119"/>
                  </a:lnTo>
                  <a:lnTo>
                    <a:pt x="113" y="111"/>
                  </a:lnTo>
                  <a:lnTo>
                    <a:pt x="126" y="100"/>
                  </a:lnTo>
                  <a:lnTo>
                    <a:pt x="136" y="86"/>
                  </a:lnTo>
                  <a:lnTo>
                    <a:pt x="142" y="71"/>
                  </a:lnTo>
                  <a:lnTo>
                    <a:pt x="144" y="59"/>
                  </a:lnTo>
                  <a:lnTo>
                    <a:pt x="144" y="46"/>
                  </a:lnTo>
                  <a:lnTo>
                    <a:pt x="138" y="35"/>
                  </a:lnTo>
                  <a:lnTo>
                    <a:pt x="128" y="27"/>
                  </a:lnTo>
                  <a:lnTo>
                    <a:pt x="117" y="27"/>
                  </a:lnTo>
                  <a:lnTo>
                    <a:pt x="107" y="33"/>
                  </a:lnTo>
                  <a:lnTo>
                    <a:pt x="99" y="44"/>
                  </a:lnTo>
                  <a:lnTo>
                    <a:pt x="96" y="54"/>
                  </a:lnTo>
                  <a:lnTo>
                    <a:pt x="96" y="65"/>
                  </a:lnTo>
                  <a:lnTo>
                    <a:pt x="94" y="71"/>
                  </a:lnTo>
                  <a:lnTo>
                    <a:pt x="92" y="75"/>
                  </a:lnTo>
                  <a:lnTo>
                    <a:pt x="90" y="75"/>
                  </a:lnTo>
                  <a:lnTo>
                    <a:pt x="80" y="79"/>
                  </a:lnTo>
                  <a:lnTo>
                    <a:pt x="67" y="79"/>
                  </a:lnTo>
                  <a:lnTo>
                    <a:pt x="53" y="77"/>
                  </a:lnTo>
                  <a:lnTo>
                    <a:pt x="44" y="73"/>
                  </a:lnTo>
                  <a:lnTo>
                    <a:pt x="34" y="63"/>
                  </a:lnTo>
                  <a:lnTo>
                    <a:pt x="29" y="52"/>
                  </a:lnTo>
                  <a:lnTo>
                    <a:pt x="29" y="38"/>
                  </a:lnTo>
                  <a:lnTo>
                    <a:pt x="36" y="27"/>
                  </a:lnTo>
                  <a:lnTo>
                    <a:pt x="42" y="19"/>
                  </a:lnTo>
                  <a:lnTo>
                    <a:pt x="50" y="13"/>
                  </a:lnTo>
                  <a:lnTo>
                    <a:pt x="57" y="10"/>
                  </a:lnTo>
                  <a:lnTo>
                    <a:pt x="67" y="8"/>
                  </a:lnTo>
                  <a:lnTo>
                    <a:pt x="75" y="6"/>
                  </a:lnTo>
                  <a:lnTo>
                    <a:pt x="84" y="6"/>
                  </a:lnTo>
                  <a:lnTo>
                    <a:pt x="94" y="8"/>
                  </a:lnTo>
                  <a:lnTo>
                    <a:pt x="101" y="10"/>
                  </a:lnTo>
                  <a:lnTo>
                    <a:pt x="103" y="10"/>
                  </a:lnTo>
                  <a:lnTo>
                    <a:pt x="103" y="8"/>
                  </a:lnTo>
                  <a:lnTo>
                    <a:pt x="103" y="8"/>
                  </a:lnTo>
                  <a:lnTo>
                    <a:pt x="103" y="8"/>
                  </a:lnTo>
                  <a:lnTo>
                    <a:pt x="103" y="8"/>
                  </a:lnTo>
                  <a:close/>
                </a:path>
              </a:pathLst>
            </a:custGeom>
            <a:solidFill>
              <a:srgbClr val="000000"/>
            </a:solidFill>
            <a:ln w="9525">
              <a:noFill/>
              <a:round/>
              <a:headEnd/>
              <a:tailEnd/>
            </a:ln>
          </p:spPr>
          <p:txBody>
            <a:bodyPr/>
            <a:lstStyle/>
            <a:p>
              <a:endParaRPr lang="en-US"/>
            </a:p>
          </p:txBody>
        </p:sp>
        <p:sp>
          <p:nvSpPr>
            <p:cNvPr id="63550" name="Freeform 62"/>
            <p:cNvSpPr>
              <a:spLocks/>
            </p:cNvSpPr>
            <p:nvPr/>
          </p:nvSpPr>
          <p:spPr bwMode="auto">
            <a:xfrm>
              <a:off x="665" y="2288"/>
              <a:ext cx="492" cy="203"/>
            </a:xfrm>
            <a:custGeom>
              <a:avLst/>
              <a:gdLst/>
              <a:ahLst/>
              <a:cxnLst>
                <a:cxn ang="0">
                  <a:pos x="31" y="389"/>
                </a:cxn>
                <a:cxn ang="0">
                  <a:pos x="93" y="354"/>
                </a:cxn>
                <a:cxn ang="0">
                  <a:pos x="158" y="322"/>
                </a:cxn>
                <a:cxn ang="0">
                  <a:pos x="223" y="293"/>
                </a:cxn>
                <a:cxn ang="0">
                  <a:pos x="290" y="262"/>
                </a:cxn>
                <a:cxn ang="0">
                  <a:pos x="359" y="235"/>
                </a:cxn>
                <a:cxn ang="0">
                  <a:pos x="426" y="210"/>
                </a:cxn>
                <a:cxn ang="0">
                  <a:pos x="491" y="187"/>
                </a:cxn>
                <a:cxn ang="0">
                  <a:pos x="551" y="168"/>
                </a:cxn>
                <a:cxn ang="0">
                  <a:pos x="606" y="153"/>
                </a:cxn>
                <a:cxn ang="0">
                  <a:pos x="666" y="141"/>
                </a:cxn>
                <a:cxn ang="0">
                  <a:pos x="727" y="128"/>
                </a:cxn>
                <a:cxn ang="0">
                  <a:pos x="788" y="115"/>
                </a:cxn>
                <a:cxn ang="0">
                  <a:pos x="848" y="97"/>
                </a:cxn>
                <a:cxn ang="0">
                  <a:pos x="902" y="76"/>
                </a:cxn>
                <a:cxn ang="0">
                  <a:pos x="951" y="47"/>
                </a:cxn>
                <a:cxn ang="0">
                  <a:pos x="980" y="24"/>
                </a:cxn>
                <a:cxn ang="0">
                  <a:pos x="984" y="1"/>
                </a:cxn>
                <a:cxn ang="0">
                  <a:pos x="946" y="11"/>
                </a:cxn>
                <a:cxn ang="0">
                  <a:pos x="884" y="32"/>
                </a:cxn>
                <a:cxn ang="0">
                  <a:pos x="825" y="51"/>
                </a:cxn>
                <a:cxn ang="0">
                  <a:pos x="764" y="70"/>
                </a:cxn>
                <a:cxn ang="0">
                  <a:pos x="702" y="90"/>
                </a:cxn>
                <a:cxn ang="0">
                  <a:pos x="641" y="109"/>
                </a:cxn>
                <a:cxn ang="0">
                  <a:pos x="579" y="128"/>
                </a:cxn>
                <a:cxn ang="0">
                  <a:pos x="520" y="151"/>
                </a:cxn>
                <a:cxn ang="0">
                  <a:pos x="455" y="176"/>
                </a:cxn>
                <a:cxn ang="0">
                  <a:pos x="388" y="208"/>
                </a:cxn>
                <a:cxn ang="0">
                  <a:pos x="323" y="243"/>
                </a:cxn>
                <a:cxn ang="0">
                  <a:pos x="255" y="277"/>
                </a:cxn>
                <a:cxn ang="0">
                  <a:pos x="194" y="308"/>
                </a:cxn>
                <a:cxn ang="0">
                  <a:pos x="139" y="333"/>
                </a:cxn>
                <a:cxn ang="0">
                  <a:pos x="83" y="360"/>
                </a:cxn>
                <a:cxn ang="0">
                  <a:pos x="29" y="389"/>
                </a:cxn>
                <a:cxn ang="0">
                  <a:pos x="0" y="406"/>
                </a:cxn>
                <a:cxn ang="0">
                  <a:pos x="0" y="406"/>
                </a:cxn>
                <a:cxn ang="0">
                  <a:pos x="2" y="406"/>
                </a:cxn>
              </a:cxnLst>
              <a:rect l="0" t="0" r="r" b="b"/>
              <a:pathLst>
                <a:path w="984" h="406">
                  <a:moveTo>
                    <a:pt x="2" y="406"/>
                  </a:moveTo>
                  <a:lnTo>
                    <a:pt x="31" y="389"/>
                  </a:lnTo>
                  <a:lnTo>
                    <a:pt x="62" y="371"/>
                  </a:lnTo>
                  <a:lnTo>
                    <a:pt x="93" y="354"/>
                  </a:lnTo>
                  <a:lnTo>
                    <a:pt x="125" y="339"/>
                  </a:lnTo>
                  <a:lnTo>
                    <a:pt x="158" y="322"/>
                  </a:lnTo>
                  <a:lnTo>
                    <a:pt x="190" y="306"/>
                  </a:lnTo>
                  <a:lnTo>
                    <a:pt x="223" y="293"/>
                  </a:lnTo>
                  <a:lnTo>
                    <a:pt x="257" y="277"/>
                  </a:lnTo>
                  <a:lnTo>
                    <a:pt x="290" y="262"/>
                  </a:lnTo>
                  <a:lnTo>
                    <a:pt x="324" y="249"/>
                  </a:lnTo>
                  <a:lnTo>
                    <a:pt x="359" y="235"/>
                  </a:lnTo>
                  <a:lnTo>
                    <a:pt x="392" y="224"/>
                  </a:lnTo>
                  <a:lnTo>
                    <a:pt x="426" y="210"/>
                  </a:lnTo>
                  <a:lnTo>
                    <a:pt x="459" y="199"/>
                  </a:lnTo>
                  <a:lnTo>
                    <a:pt x="491" y="187"/>
                  </a:lnTo>
                  <a:lnTo>
                    <a:pt x="524" y="176"/>
                  </a:lnTo>
                  <a:lnTo>
                    <a:pt x="551" y="168"/>
                  </a:lnTo>
                  <a:lnTo>
                    <a:pt x="578" y="161"/>
                  </a:lnTo>
                  <a:lnTo>
                    <a:pt x="606" y="153"/>
                  </a:lnTo>
                  <a:lnTo>
                    <a:pt x="635" y="147"/>
                  </a:lnTo>
                  <a:lnTo>
                    <a:pt x="666" y="141"/>
                  </a:lnTo>
                  <a:lnTo>
                    <a:pt x="696" y="134"/>
                  </a:lnTo>
                  <a:lnTo>
                    <a:pt x="727" y="128"/>
                  </a:lnTo>
                  <a:lnTo>
                    <a:pt x="758" y="120"/>
                  </a:lnTo>
                  <a:lnTo>
                    <a:pt x="788" y="115"/>
                  </a:lnTo>
                  <a:lnTo>
                    <a:pt x="817" y="105"/>
                  </a:lnTo>
                  <a:lnTo>
                    <a:pt x="848" y="97"/>
                  </a:lnTo>
                  <a:lnTo>
                    <a:pt x="875" y="88"/>
                  </a:lnTo>
                  <a:lnTo>
                    <a:pt x="902" y="76"/>
                  </a:lnTo>
                  <a:lnTo>
                    <a:pt x="928" y="63"/>
                  </a:lnTo>
                  <a:lnTo>
                    <a:pt x="951" y="47"/>
                  </a:lnTo>
                  <a:lnTo>
                    <a:pt x="974" y="32"/>
                  </a:lnTo>
                  <a:lnTo>
                    <a:pt x="980" y="24"/>
                  </a:lnTo>
                  <a:lnTo>
                    <a:pt x="984" y="11"/>
                  </a:lnTo>
                  <a:lnTo>
                    <a:pt x="984" y="1"/>
                  </a:lnTo>
                  <a:lnTo>
                    <a:pt x="974" y="0"/>
                  </a:lnTo>
                  <a:lnTo>
                    <a:pt x="946" y="11"/>
                  </a:lnTo>
                  <a:lnTo>
                    <a:pt x="915" y="21"/>
                  </a:lnTo>
                  <a:lnTo>
                    <a:pt x="884" y="32"/>
                  </a:lnTo>
                  <a:lnTo>
                    <a:pt x="856" y="42"/>
                  </a:lnTo>
                  <a:lnTo>
                    <a:pt x="825" y="51"/>
                  </a:lnTo>
                  <a:lnTo>
                    <a:pt x="794" y="61"/>
                  </a:lnTo>
                  <a:lnTo>
                    <a:pt x="764" y="70"/>
                  </a:lnTo>
                  <a:lnTo>
                    <a:pt x="733" y="80"/>
                  </a:lnTo>
                  <a:lnTo>
                    <a:pt x="702" y="90"/>
                  </a:lnTo>
                  <a:lnTo>
                    <a:pt x="672" y="99"/>
                  </a:lnTo>
                  <a:lnTo>
                    <a:pt x="641" y="109"/>
                  </a:lnTo>
                  <a:lnTo>
                    <a:pt x="610" y="118"/>
                  </a:lnTo>
                  <a:lnTo>
                    <a:pt x="579" y="128"/>
                  </a:lnTo>
                  <a:lnTo>
                    <a:pt x="549" y="139"/>
                  </a:lnTo>
                  <a:lnTo>
                    <a:pt x="520" y="151"/>
                  </a:lnTo>
                  <a:lnTo>
                    <a:pt x="489" y="162"/>
                  </a:lnTo>
                  <a:lnTo>
                    <a:pt x="455" y="176"/>
                  </a:lnTo>
                  <a:lnTo>
                    <a:pt x="422" y="193"/>
                  </a:lnTo>
                  <a:lnTo>
                    <a:pt x="388" y="208"/>
                  </a:lnTo>
                  <a:lnTo>
                    <a:pt x="355" y="226"/>
                  </a:lnTo>
                  <a:lnTo>
                    <a:pt x="323" y="243"/>
                  </a:lnTo>
                  <a:lnTo>
                    <a:pt x="288" y="260"/>
                  </a:lnTo>
                  <a:lnTo>
                    <a:pt x="255" y="277"/>
                  </a:lnTo>
                  <a:lnTo>
                    <a:pt x="223" y="295"/>
                  </a:lnTo>
                  <a:lnTo>
                    <a:pt x="194" y="308"/>
                  </a:lnTo>
                  <a:lnTo>
                    <a:pt x="167" y="322"/>
                  </a:lnTo>
                  <a:lnTo>
                    <a:pt x="139" y="333"/>
                  </a:lnTo>
                  <a:lnTo>
                    <a:pt x="110" y="347"/>
                  </a:lnTo>
                  <a:lnTo>
                    <a:pt x="83" y="360"/>
                  </a:lnTo>
                  <a:lnTo>
                    <a:pt x="56" y="373"/>
                  </a:lnTo>
                  <a:lnTo>
                    <a:pt x="29" y="389"/>
                  </a:lnTo>
                  <a:lnTo>
                    <a:pt x="2" y="406"/>
                  </a:lnTo>
                  <a:lnTo>
                    <a:pt x="0" y="406"/>
                  </a:lnTo>
                  <a:lnTo>
                    <a:pt x="0" y="406"/>
                  </a:lnTo>
                  <a:lnTo>
                    <a:pt x="0" y="406"/>
                  </a:lnTo>
                  <a:lnTo>
                    <a:pt x="2" y="406"/>
                  </a:lnTo>
                  <a:lnTo>
                    <a:pt x="2" y="406"/>
                  </a:lnTo>
                  <a:close/>
                </a:path>
              </a:pathLst>
            </a:custGeom>
            <a:solidFill>
              <a:srgbClr val="000000"/>
            </a:solidFill>
            <a:ln w="9525">
              <a:noFill/>
              <a:round/>
              <a:headEnd/>
              <a:tailEnd/>
            </a:ln>
          </p:spPr>
          <p:txBody>
            <a:bodyPr/>
            <a:lstStyle/>
            <a:p>
              <a:endParaRPr lang="en-US"/>
            </a:p>
          </p:txBody>
        </p:sp>
        <p:sp>
          <p:nvSpPr>
            <p:cNvPr id="63551" name="Freeform 63"/>
            <p:cNvSpPr>
              <a:spLocks/>
            </p:cNvSpPr>
            <p:nvPr/>
          </p:nvSpPr>
          <p:spPr bwMode="auto">
            <a:xfrm>
              <a:off x="1326" y="2401"/>
              <a:ext cx="436" cy="333"/>
            </a:xfrm>
            <a:custGeom>
              <a:avLst/>
              <a:gdLst/>
              <a:ahLst/>
              <a:cxnLst>
                <a:cxn ang="0">
                  <a:pos x="18" y="636"/>
                </a:cxn>
                <a:cxn ang="0">
                  <a:pos x="67" y="581"/>
                </a:cxn>
                <a:cxn ang="0">
                  <a:pos x="131" y="531"/>
                </a:cxn>
                <a:cxn ang="0">
                  <a:pos x="192" y="485"/>
                </a:cxn>
                <a:cxn ang="0">
                  <a:pos x="250" y="439"/>
                </a:cxn>
                <a:cxn ang="0">
                  <a:pos x="311" y="389"/>
                </a:cxn>
                <a:cxn ang="0">
                  <a:pos x="374" y="343"/>
                </a:cxn>
                <a:cxn ang="0">
                  <a:pos x="439" y="297"/>
                </a:cxn>
                <a:cxn ang="0">
                  <a:pos x="505" y="253"/>
                </a:cxn>
                <a:cxn ang="0">
                  <a:pos x="570" y="211"/>
                </a:cxn>
                <a:cxn ang="0">
                  <a:pos x="639" y="170"/>
                </a:cxn>
                <a:cxn ang="0">
                  <a:pos x="710" y="134"/>
                </a:cxn>
                <a:cxn ang="0">
                  <a:pos x="763" y="115"/>
                </a:cxn>
                <a:cxn ang="0">
                  <a:pos x="796" y="101"/>
                </a:cxn>
                <a:cxn ang="0">
                  <a:pos x="827" y="86"/>
                </a:cxn>
                <a:cxn ang="0">
                  <a:pos x="854" y="65"/>
                </a:cxn>
                <a:cxn ang="0">
                  <a:pos x="871" y="36"/>
                </a:cxn>
                <a:cxn ang="0">
                  <a:pos x="863" y="0"/>
                </a:cxn>
                <a:cxn ang="0">
                  <a:pos x="808" y="11"/>
                </a:cxn>
                <a:cxn ang="0">
                  <a:pos x="746" y="38"/>
                </a:cxn>
                <a:cxn ang="0">
                  <a:pos x="689" y="69"/>
                </a:cxn>
                <a:cxn ang="0">
                  <a:pos x="633" y="103"/>
                </a:cxn>
                <a:cxn ang="0">
                  <a:pos x="579" y="142"/>
                </a:cxn>
                <a:cxn ang="0">
                  <a:pos x="528" y="180"/>
                </a:cxn>
                <a:cxn ang="0">
                  <a:pos x="476" y="222"/>
                </a:cxn>
                <a:cxn ang="0">
                  <a:pos x="424" y="266"/>
                </a:cxn>
                <a:cxn ang="0">
                  <a:pos x="363" y="316"/>
                </a:cxn>
                <a:cxn ang="0">
                  <a:pos x="294" y="377"/>
                </a:cxn>
                <a:cxn ang="0">
                  <a:pos x="225" y="437"/>
                </a:cxn>
                <a:cxn ang="0">
                  <a:pos x="156" y="498"/>
                </a:cxn>
                <a:cxn ang="0">
                  <a:pos x="104" y="544"/>
                </a:cxn>
                <a:cxn ang="0">
                  <a:pos x="67" y="575"/>
                </a:cxn>
                <a:cxn ang="0">
                  <a:pos x="35" y="607"/>
                </a:cxn>
                <a:cxn ang="0">
                  <a:pos x="10" y="644"/>
                </a:cxn>
                <a:cxn ang="0">
                  <a:pos x="0" y="667"/>
                </a:cxn>
                <a:cxn ang="0">
                  <a:pos x="2" y="667"/>
                </a:cxn>
                <a:cxn ang="0">
                  <a:pos x="2" y="667"/>
                </a:cxn>
              </a:cxnLst>
              <a:rect l="0" t="0" r="r" b="b"/>
              <a:pathLst>
                <a:path w="873" h="667">
                  <a:moveTo>
                    <a:pt x="2" y="667"/>
                  </a:moveTo>
                  <a:lnTo>
                    <a:pt x="18" y="636"/>
                  </a:lnTo>
                  <a:lnTo>
                    <a:pt x="41" y="607"/>
                  </a:lnTo>
                  <a:lnTo>
                    <a:pt x="67" y="581"/>
                  </a:lnTo>
                  <a:lnTo>
                    <a:pt x="98" y="554"/>
                  </a:lnTo>
                  <a:lnTo>
                    <a:pt x="131" y="531"/>
                  </a:lnTo>
                  <a:lnTo>
                    <a:pt x="161" y="506"/>
                  </a:lnTo>
                  <a:lnTo>
                    <a:pt x="192" y="485"/>
                  </a:lnTo>
                  <a:lnTo>
                    <a:pt x="219" y="464"/>
                  </a:lnTo>
                  <a:lnTo>
                    <a:pt x="250" y="439"/>
                  </a:lnTo>
                  <a:lnTo>
                    <a:pt x="280" y="414"/>
                  </a:lnTo>
                  <a:lnTo>
                    <a:pt x="311" y="389"/>
                  </a:lnTo>
                  <a:lnTo>
                    <a:pt x="344" y="366"/>
                  </a:lnTo>
                  <a:lnTo>
                    <a:pt x="374" y="343"/>
                  </a:lnTo>
                  <a:lnTo>
                    <a:pt x="407" y="320"/>
                  </a:lnTo>
                  <a:lnTo>
                    <a:pt x="439" y="297"/>
                  </a:lnTo>
                  <a:lnTo>
                    <a:pt x="472" y="274"/>
                  </a:lnTo>
                  <a:lnTo>
                    <a:pt x="505" y="253"/>
                  </a:lnTo>
                  <a:lnTo>
                    <a:pt x="537" y="232"/>
                  </a:lnTo>
                  <a:lnTo>
                    <a:pt x="570" y="211"/>
                  </a:lnTo>
                  <a:lnTo>
                    <a:pt x="604" y="190"/>
                  </a:lnTo>
                  <a:lnTo>
                    <a:pt x="639" y="170"/>
                  </a:lnTo>
                  <a:lnTo>
                    <a:pt x="675" y="151"/>
                  </a:lnTo>
                  <a:lnTo>
                    <a:pt x="710" y="134"/>
                  </a:lnTo>
                  <a:lnTo>
                    <a:pt x="746" y="121"/>
                  </a:lnTo>
                  <a:lnTo>
                    <a:pt x="763" y="115"/>
                  </a:lnTo>
                  <a:lnTo>
                    <a:pt x="781" y="109"/>
                  </a:lnTo>
                  <a:lnTo>
                    <a:pt x="796" y="101"/>
                  </a:lnTo>
                  <a:lnTo>
                    <a:pt x="811" y="94"/>
                  </a:lnTo>
                  <a:lnTo>
                    <a:pt x="827" y="86"/>
                  </a:lnTo>
                  <a:lnTo>
                    <a:pt x="840" y="76"/>
                  </a:lnTo>
                  <a:lnTo>
                    <a:pt x="854" y="65"/>
                  </a:lnTo>
                  <a:lnTo>
                    <a:pt x="865" y="51"/>
                  </a:lnTo>
                  <a:lnTo>
                    <a:pt x="871" y="36"/>
                  </a:lnTo>
                  <a:lnTo>
                    <a:pt x="873" y="15"/>
                  </a:lnTo>
                  <a:lnTo>
                    <a:pt x="863" y="0"/>
                  </a:lnTo>
                  <a:lnTo>
                    <a:pt x="838" y="0"/>
                  </a:lnTo>
                  <a:lnTo>
                    <a:pt x="808" y="11"/>
                  </a:lnTo>
                  <a:lnTo>
                    <a:pt x="777" y="25"/>
                  </a:lnTo>
                  <a:lnTo>
                    <a:pt x="746" y="38"/>
                  </a:lnTo>
                  <a:lnTo>
                    <a:pt x="717" y="53"/>
                  </a:lnTo>
                  <a:lnTo>
                    <a:pt x="689" y="69"/>
                  </a:lnTo>
                  <a:lnTo>
                    <a:pt x="660" y="86"/>
                  </a:lnTo>
                  <a:lnTo>
                    <a:pt x="633" y="103"/>
                  </a:lnTo>
                  <a:lnTo>
                    <a:pt x="606" y="122"/>
                  </a:lnTo>
                  <a:lnTo>
                    <a:pt x="579" y="142"/>
                  </a:lnTo>
                  <a:lnTo>
                    <a:pt x="553" y="161"/>
                  </a:lnTo>
                  <a:lnTo>
                    <a:pt x="528" y="180"/>
                  </a:lnTo>
                  <a:lnTo>
                    <a:pt x="501" y="201"/>
                  </a:lnTo>
                  <a:lnTo>
                    <a:pt x="476" y="222"/>
                  </a:lnTo>
                  <a:lnTo>
                    <a:pt x="449" y="243"/>
                  </a:lnTo>
                  <a:lnTo>
                    <a:pt x="424" y="266"/>
                  </a:lnTo>
                  <a:lnTo>
                    <a:pt x="397" y="287"/>
                  </a:lnTo>
                  <a:lnTo>
                    <a:pt x="363" y="316"/>
                  </a:lnTo>
                  <a:lnTo>
                    <a:pt x="328" y="347"/>
                  </a:lnTo>
                  <a:lnTo>
                    <a:pt x="294" y="377"/>
                  </a:lnTo>
                  <a:lnTo>
                    <a:pt x="259" y="406"/>
                  </a:lnTo>
                  <a:lnTo>
                    <a:pt x="225" y="437"/>
                  </a:lnTo>
                  <a:lnTo>
                    <a:pt x="190" y="468"/>
                  </a:lnTo>
                  <a:lnTo>
                    <a:pt x="156" y="498"/>
                  </a:lnTo>
                  <a:lnTo>
                    <a:pt x="121" y="529"/>
                  </a:lnTo>
                  <a:lnTo>
                    <a:pt x="104" y="544"/>
                  </a:lnTo>
                  <a:lnTo>
                    <a:pt x="87" y="560"/>
                  </a:lnTo>
                  <a:lnTo>
                    <a:pt x="67" y="575"/>
                  </a:lnTo>
                  <a:lnTo>
                    <a:pt x="52" y="590"/>
                  </a:lnTo>
                  <a:lnTo>
                    <a:pt x="35" y="607"/>
                  </a:lnTo>
                  <a:lnTo>
                    <a:pt x="21" y="625"/>
                  </a:lnTo>
                  <a:lnTo>
                    <a:pt x="10" y="644"/>
                  </a:lnTo>
                  <a:lnTo>
                    <a:pt x="0" y="667"/>
                  </a:lnTo>
                  <a:lnTo>
                    <a:pt x="0" y="667"/>
                  </a:lnTo>
                  <a:lnTo>
                    <a:pt x="2" y="667"/>
                  </a:lnTo>
                  <a:lnTo>
                    <a:pt x="2" y="667"/>
                  </a:lnTo>
                  <a:lnTo>
                    <a:pt x="2" y="667"/>
                  </a:lnTo>
                  <a:lnTo>
                    <a:pt x="2" y="667"/>
                  </a:lnTo>
                  <a:close/>
                </a:path>
              </a:pathLst>
            </a:custGeom>
            <a:solidFill>
              <a:srgbClr val="000000"/>
            </a:solidFill>
            <a:ln w="9525">
              <a:noFill/>
              <a:round/>
              <a:headEnd/>
              <a:tailEnd/>
            </a:ln>
          </p:spPr>
          <p:txBody>
            <a:bodyPr/>
            <a:lstStyle/>
            <a:p>
              <a:endParaRPr lang="en-US"/>
            </a:p>
          </p:txBody>
        </p:sp>
        <p:sp>
          <p:nvSpPr>
            <p:cNvPr id="63552" name="Freeform 64"/>
            <p:cNvSpPr>
              <a:spLocks/>
            </p:cNvSpPr>
            <p:nvPr/>
          </p:nvSpPr>
          <p:spPr bwMode="auto">
            <a:xfrm>
              <a:off x="1053" y="2357"/>
              <a:ext cx="127" cy="135"/>
            </a:xfrm>
            <a:custGeom>
              <a:avLst/>
              <a:gdLst/>
              <a:ahLst/>
              <a:cxnLst>
                <a:cxn ang="0">
                  <a:pos x="36" y="19"/>
                </a:cxn>
                <a:cxn ang="0">
                  <a:pos x="80" y="9"/>
                </a:cxn>
                <a:cxn ang="0">
                  <a:pos x="125" y="7"/>
                </a:cxn>
                <a:cxn ang="0">
                  <a:pos x="163" y="26"/>
                </a:cxn>
                <a:cxn ang="0">
                  <a:pos x="194" y="74"/>
                </a:cxn>
                <a:cxn ang="0">
                  <a:pos x="201" y="141"/>
                </a:cxn>
                <a:cxn ang="0">
                  <a:pos x="173" y="205"/>
                </a:cxn>
                <a:cxn ang="0">
                  <a:pos x="104" y="205"/>
                </a:cxn>
                <a:cxn ang="0">
                  <a:pos x="42" y="155"/>
                </a:cxn>
                <a:cxn ang="0">
                  <a:pos x="40" y="86"/>
                </a:cxn>
                <a:cxn ang="0">
                  <a:pos x="80" y="51"/>
                </a:cxn>
                <a:cxn ang="0">
                  <a:pos x="82" y="44"/>
                </a:cxn>
                <a:cxn ang="0">
                  <a:pos x="57" y="53"/>
                </a:cxn>
                <a:cxn ang="0">
                  <a:pos x="25" y="80"/>
                </a:cxn>
                <a:cxn ang="0">
                  <a:pos x="6" y="116"/>
                </a:cxn>
                <a:cxn ang="0">
                  <a:pos x="0" y="157"/>
                </a:cxn>
                <a:cxn ang="0">
                  <a:pos x="6" y="191"/>
                </a:cxn>
                <a:cxn ang="0">
                  <a:pos x="21" y="218"/>
                </a:cxn>
                <a:cxn ang="0">
                  <a:pos x="44" y="241"/>
                </a:cxn>
                <a:cxn ang="0">
                  <a:pos x="69" y="258"/>
                </a:cxn>
                <a:cxn ang="0">
                  <a:pos x="96" y="270"/>
                </a:cxn>
                <a:cxn ang="0">
                  <a:pos x="127" y="270"/>
                </a:cxn>
                <a:cxn ang="0">
                  <a:pos x="157" y="262"/>
                </a:cxn>
                <a:cxn ang="0">
                  <a:pos x="184" y="247"/>
                </a:cxn>
                <a:cxn ang="0">
                  <a:pos x="217" y="220"/>
                </a:cxn>
                <a:cxn ang="0">
                  <a:pos x="245" y="180"/>
                </a:cxn>
                <a:cxn ang="0">
                  <a:pos x="255" y="134"/>
                </a:cxn>
                <a:cxn ang="0">
                  <a:pos x="247" y="86"/>
                </a:cxn>
                <a:cxn ang="0">
                  <a:pos x="217" y="36"/>
                </a:cxn>
                <a:cxn ang="0">
                  <a:pos x="165" y="5"/>
                </a:cxn>
                <a:cxn ang="0">
                  <a:pos x="105" y="1"/>
                </a:cxn>
                <a:cxn ang="0">
                  <a:pos x="44" y="13"/>
                </a:cxn>
                <a:cxn ang="0">
                  <a:pos x="13" y="24"/>
                </a:cxn>
                <a:cxn ang="0">
                  <a:pos x="13" y="26"/>
                </a:cxn>
                <a:cxn ang="0">
                  <a:pos x="15" y="26"/>
                </a:cxn>
              </a:cxnLst>
              <a:rect l="0" t="0" r="r" b="b"/>
              <a:pathLst>
                <a:path w="255" h="270">
                  <a:moveTo>
                    <a:pt x="15" y="26"/>
                  </a:moveTo>
                  <a:lnTo>
                    <a:pt x="36" y="19"/>
                  </a:lnTo>
                  <a:lnTo>
                    <a:pt x="57" y="13"/>
                  </a:lnTo>
                  <a:lnTo>
                    <a:pt x="80" y="9"/>
                  </a:lnTo>
                  <a:lnTo>
                    <a:pt x="104" y="5"/>
                  </a:lnTo>
                  <a:lnTo>
                    <a:pt x="125" y="7"/>
                  </a:lnTo>
                  <a:lnTo>
                    <a:pt x="146" y="15"/>
                  </a:lnTo>
                  <a:lnTo>
                    <a:pt x="163" y="26"/>
                  </a:lnTo>
                  <a:lnTo>
                    <a:pt x="178" y="44"/>
                  </a:lnTo>
                  <a:lnTo>
                    <a:pt x="194" y="74"/>
                  </a:lnTo>
                  <a:lnTo>
                    <a:pt x="201" y="107"/>
                  </a:lnTo>
                  <a:lnTo>
                    <a:pt x="201" y="141"/>
                  </a:lnTo>
                  <a:lnTo>
                    <a:pt x="194" y="176"/>
                  </a:lnTo>
                  <a:lnTo>
                    <a:pt x="173" y="205"/>
                  </a:lnTo>
                  <a:lnTo>
                    <a:pt x="140" y="212"/>
                  </a:lnTo>
                  <a:lnTo>
                    <a:pt x="104" y="205"/>
                  </a:lnTo>
                  <a:lnTo>
                    <a:pt x="69" y="184"/>
                  </a:lnTo>
                  <a:lnTo>
                    <a:pt x="42" y="155"/>
                  </a:lnTo>
                  <a:lnTo>
                    <a:pt x="31" y="120"/>
                  </a:lnTo>
                  <a:lnTo>
                    <a:pt x="40" y="86"/>
                  </a:lnTo>
                  <a:lnTo>
                    <a:pt x="77" y="55"/>
                  </a:lnTo>
                  <a:lnTo>
                    <a:pt x="80" y="51"/>
                  </a:lnTo>
                  <a:lnTo>
                    <a:pt x="82" y="46"/>
                  </a:lnTo>
                  <a:lnTo>
                    <a:pt x="82" y="44"/>
                  </a:lnTo>
                  <a:lnTo>
                    <a:pt x="77" y="44"/>
                  </a:lnTo>
                  <a:lnTo>
                    <a:pt x="57" y="53"/>
                  </a:lnTo>
                  <a:lnTo>
                    <a:pt x="40" y="65"/>
                  </a:lnTo>
                  <a:lnTo>
                    <a:pt x="25" y="80"/>
                  </a:lnTo>
                  <a:lnTo>
                    <a:pt x="13" y="97"/>
                  </a:lnTo>
                  <a:lnTo>
                    <a:pt x="6" y="116"/>
                  </a:lnTo>
                  <a:lnTo>
                    <a:pt x="0" y="136"/>
                  </a:lnTo>
                  <a:lnTo>
                    <a:pt x="0" y="157"/>
                  </a:lnTo>
                  <a:lnTo>
                    <a:pt x="2" y="178"/>
                  </a:lnTo>
                  <a:lnTo>
                    <a:pt x="6" y="191"/>
                  </a:lnTo>
                  <a:lnTo>
                    <a:pt x="13" y="205"/>
                  </a:lnTo>
                  <a:lnTo>
                    <a:pt x="21" y="218"/>
                  </a:lnTo>
                  <a:lnTo>
                    <a:pt x="33" y="230"/>
                  </a:lnTo>
                  <a:lnTo>
                    <a:pt x="44" y="241"/>
                  </a:lnTo>
                  <a:lnTo>
                    <a:pt x="56" y="249"/>
                  </a:lnTo>
                  <a:lnTo>
                    <a:pt x="69" y="258"/>
                  </a:lnTo>
                  <a:lnTo>
                    <a:pt x="80" y="264"/>
                  </a:lnTo>
                  <a:lnTo>
                    <a:pt x="96" y="270"/>
                  </a:lnTo>
                  <a:lnTo>
                    <a:pt x="111" y="270"/>
                  </a:lnTo>
                  <a:lnTo>
                    <a:pt x="127" y="270"/>
                  </a:lnTo>
                  <a:lnTo>
                    <a:pt x="142" y="266"/>
                  </a:lnTo>
                  <a:lnTo>
                    <a:pt x="157" y="262"/>
                  </a:lnTo>
                  <a:lnTo>
                    <a:pt x="171" y="255"/>
                  </a:lnTo>
                  <a:lnTo>
                    <a:pt x="184" y="247"/>
                  </a:lnTo>
                  <a:lnTo>
                    <a:pt x="197" y="237"/>
                  </a:lnTo>
                  <a:lnTo>
                    <a:pt x="217" y="220"/>
                  </a:lnTo>
                  <a:lnTo>
                    <a:pt x="234" y="201"/>
                  </a:lnTo>
                  <a:lnTo>
                    <a:pt x="245" y="180"/>
                  </a:lnTo>
                  <a:lnTo>
                    <a:pt x="251" y="159"/>
                  </a:lnTo>
                  <a:lnTo>
                    <a:pt x="255" y="134"/>
                  </a:lnTo>
                  <a:lnTo>
                    <a:pt x="253" y="111"/>
                  </a:lnTo>
                  <a:lnTo>
                    <a:pt x="247" y="86"/>
                  </a:lnTo>
                  <a:lnTo>
                    <a:pt x="236" y="63"/>
                  </a:lnTo>
                  <a:lnTo>
                    <a:pt x="217" y="36"/>
                  </a:lnTo>
                  <a:lnTo>
                    <a:pt x="192" y="17"/>
                  </a:lnTo>
                  <a:lnTo>
                    <a:pt x="165" y="5"/>
                  </a:lnTo>
                  <a:lnTo>
                    <a:pt x="136" y="0"/>
                  </a:lnTo>
                  <a:lnTo>
                    <a:pt x="105" y="1"/>
                  </a:lnTo>
                  <a:lnTo>
                    <a:pt x="75" y="5"/>
                  </a:lnTo>
                  <a:lnTo>
                    <a:pt x="44" y="13"/>
                  </a:lnTo>
                  <a:lnTo>
                    <a:pt x="15" y="24"/>
                  </a:lnTo>
                  <a:lnTo>
                    <a:pt x="13" y="24"/>
                  </a:lnTo>
                  <a:lnTo>
                    <a:pt x="13" y="24"/>
                  </a:lnTo>
                  <a:lnTo>
                    <a:pt x="13" y="26"/>
                  </a:lnTo>
                  <a:lnTo>
                    <a:pt x="15" y="26"/>
                  </a:lnTo>
                  <a:lnTo>
                    <a:pt x="15" y="26"/>
                  </a:lnTo>
                  <a:close/>
                </a:path>
              </a:pathLst>
            </a:custGeom>
            <a:solidFill>
              <a:srgbClr val="000000"/>
            </a:solidFill>
            <a:ln w="9525">
              <a:noFill/>
              <a:round/>
              <a:headEnd/>
              <a:tailEnd/>
            </a:ln>
          </p:spPr>
          <p:txBody>
            <a:bodyPr/>
            <a:lstStyle/>
            <a:p>
              <a:endParaRPr lang="en-US"/>
            </a:p>
          </p:txBody>
        </p:sp>
        <p:sp>
          <p:nvSpPr>
            <p:cNvPr id="63553" name="Freeform 65"/>
            <p:cNvSpPr>
              <a:spLocks/>
            </p:cNvSpPr>
            <p:nvPr/>
          </p:nvSpPr>
          <p:spPr bwMode="auto">
            <a:xfrm>
              <a:off x="1085" y="2386"/>
              <a:ext cx="59" cy="55"/>
            </a:xfrm>
            <a:custGeom>
              <a:avLst/>
              <a:gdLst/>
              <a:ahLst/>
              <a:cxnLst>
                <a:cxn ang="0">
                  <a:pos x="37" y="13"/>
                </a:cxn>
                <a:cxn ang="0">
                  <a:pos x="23" y="19"/>
                </a:cxn>
                <a:cxn ang="0">
                  <a:pos x="14" y="27"/>
                </a:cxn>
                <a:cxn ang="0">
                  <a:pos x="4" y="38"/>
                </a:cxn>
                <a:cxn ang="0">
                  <a:pos x="0" y="52"/>
                </a:cxn>
                <a:cxn ang="0">
                  <a:pos x="0" y="69"/>
                </a:cxn>
                <a:cxn ang="0">
                  <a:pos x="10" y="82"/>
                </a:cxn>
                <a:cxn ang="0">
                  <a:pos x="21" y="94"/>
                </a:cxn>
                <a:cxn ang="0">
                  <a:pos x="37" y="103"/>
                </a:cxn>
                <a:cxn ang="0">
                  <a:pos x="56" y="109"/>
                </a:cxn>
                <a:cxn ang="0">
                  <a:pos x="73" y="107"/>
                </a:cxn>
                <a:cxn ang="0">
                  <a:pos x="88" y="98"/>
                </a:cxn>
                <a:cxn ang="0">
                  <a:pos x="102" y="82"/>
                </a:cxn>
                <a:cxn ang="0">
                  <a:pos x="111" y="63"/>
                </a:cxn>
                <a:cxn ang="0">
                  <a:pos x="117" y="44"/>
                </a:cxn>
                <a:cxn ang="0">
                  <a:pos x="119" y="25"/>
                </a:cxn>
                <a:cxn ang="0">
                  <a:pos x="119" y="8"/>
                </a:cxn>
                <a:cxn ang="0">
                  <a:pos x="115" y="0"/>
                </a:cxn>
                <a:cxn ang="0">
                  <a:pos x="110" y="2"/>
                </a:cxn>
                <a:cxn ang="0">
                  <a:pos x="102" y="10"/>
                </a:cxn>
                <a:cxn ang="0">
                  <a:pos x="98" y="19"/>
                </a:cxn>
                <a:cxn ang="0">
                  <a:pos x="94" y="38"/>
                </a:cxn>
                <a:cxn ang="0">
                  <a:pos x="87" y="57"/>
                </a:cxn>
                <a:cxn ang="0">
                  <a:pos x="75" y="71"/>
                </a:cxn>
                <a:cxn ang="0">
                  <a:pos x="58" y="79"/>
                </a:cxn>
                <a:cxn ang="0">
                  <a:pos x="44" y="77"/>
                </a:cxn>
                <a:cxn ang="0">
                  <a:pos x="33" y="75"/>
                </a:cxn>
                <a:cxn ang="0">
                  <a:pos x="19" y="69"/>
                </a:cxn>
                <a:cxn ang="0">
                  <a:pos x="12" y="59"/>
                </a:cxn>
                <a:cxn ang="0">
                  <a:pos x="10" y="46"/>
                </a:cxn>
                <a:cxn ang="0">
                  <a:pos x="16" y="33"/>
                </a:cxn>
                <a:cxn ang="0">
                  <a:pos x="25" y="23"/>
                </a:cxn>
                <a:cxn ang="0">
                  <a:pos x="37" y="15"/>
                </a:cxn>
                <a:cxn ang="0">
                  <a:pos x="37" y="15"/>
                </a:cxn>
                <a:cxn ang="0">
                  <a:pos x="37" y="13"/>
                </a:cxn>
                <a:cxn ang="0">
                  <a:pos x="37" y="13"/>
                </a:cxn>
                <a:cxn ang="0">
                  <a:pos x="37" y="13"/>
                </a:cxn>
                <a:cxn ang="0">
                  <a:pos x="37" y="13"/>
                </a:cxn>
              </a:cxnLst>
              <a:rect l="0" t="0" r="r" b="b"/>
              <a:pathLst>
                <a:path w="119" h="109">
                  <a:moveTo>
                    <a:pt x="37" y="13"/>
                  </a:moveTo>
                  <a:lnTo>
                    <a:pt x="23" y="19"/>
                  </a:lnTo>
                  <a:lnTo>
                    <a:pt x="14" y="27"/>
                  </a:lnTo>
                  <a:lnTo>
                    <a:pt x="4" y="38"/>
                  </a:lnTo>
                  <a:lnTo>
                    <a:pt x="0" y="52"/>
                  </a:lnTo>
                  <a:lnTo>
                    <a:pt x="0" y="69"/>
                  </a:lnTo>
                  <a:lnTo>
                    <a:pt x="10" y="82"/>
                  </a:lnTo>
                  <a:lnTo>
                    <a:pt x="21" y="94"/>
                  </a:lnTo>
                  <a:lnTo>
                    <a:pt x="37" y="103"/>
                  </a:lnTo>
                  <a:lnTo>
                    <a:pt x="56" y="109"/>
                  </a:lnTo>
                  <a:lnTo>
                    <a:pt x="73" y="107"/>
                  </a:lnTo>
                  <a:lnTo>
                    <a:pt x="88" y="98"/>
                  </a:lnTo>
                  <a:lnTo>
                    <a:pt x="102" y="82"/>
                  </a:lnTo>
                  <a:lnTo>
                    <a:pt x="111" y="63"/>
                  </a:lnTo>
                  <a:lnTo>
                    <a:pt x="117" y="44"/>
                  </a:lnTo>
                  <a:lnTo>
                    <a:pt x="119" y="25"/>
                  </a:lnTo>
                  <a:lnTo>
                    <a:pt x="119" y="8"/>
                  </a:lnTo>
                  <a:lnTo>
                    <a:pt x="115" y="0"/>
                  </a:lnTo>
                  <a:lnTo>
                    <a:pt x="110" y="2"/>
                  </a:lnTo>
                  <a:lnTo>
                    <a:pt x="102" y="10"/>
                  </a:lnTo>
                  <a:lnTo>
                    <a:pt x="98" y="19"/>
                  </a:lnTo>
                  <a:lnTo>
                    <a:pt x="94" y="38"/>
                  </a:lnTo>
                  <a:lnTo>
                    <a:pt x="87" y="57"/>
                  </a:lnTo>
                  <a:lnTo>
                    <a:pt x="75" y="71"/>
                  </a:lnTo>
                  <a:lnTo>
                    <a:pt x="58" y="79"/>
                  </a:lnTo>
                  <a:lnTo>
                    <a:pt x="44" y="77"/>
                  </a:lnTo>
                  <a:lnTo>
                    <a:pt x="33" y="75"/>
                  </a:lnTo>
                  <a:lnTo>
                    <a:pt x="19" y="69"/>
                  </a:lnTo>
                  <a:lnTo>
                    <a:pt x="12" y="59"/>
                  </a:lnTo>
                  <a:lnTo>
                    <a:pt x="10" y="46"/>
                  </a:lnTo>
                  <a:lnTo>
                    <a:pt x="16" y="33"/>
                  </a:lnTo>
                  <a:lnTo>
                    <a:pt x="25" y="23"/>
                  </a:lnTo>
                  <a:lnTo>
                    <a:pt x="37" y="15"/>
                  </a:lnTo>
                  <a:lnTo>
                    <a:pt x="37" y="15"/>
                  </a:lnTo>
                  <a:lnTo>
                    <a:pt x="37" y="13"/>
                  </a:lnTo>
                  <a:lnTo>
                    <a:pt x="37" y="13"/>
                  </a:lnTo>
                  <a:lnTo>
                    <a:pt x="37" y="13"/>
                  </a:lnTo>
                  <a:lnTo>
                    <a:pt x="37" y="13"/>
                  </a:lnTo>
                  <a:close/>
                </a:path>
              </a:pathLst>
            </a:custGeom>
            <a:solidFill>
              <a:srgbClr val="000000"/>
            </a:solidFill>
            <a:ln w="9525">
              <a:noFill/>
              <a:round/>
              <a:headEnd/>
              <a:tailEnd/>
            </a:ln>
          </p:spPr>
          <p:txBody>
            <a:bodyPr/>
            <a:lstStyle/>
            <a:p>
              <a:endParaRPr lang="en-US"/>
            </a:p>
          </p:txBody>
        </p:sp>
        <p:sp>
          <p:nvSpPr>
            <p:cNvPr id="63554" name="Freeform 66"/>
            <p:cNvSpPr>
              <a:spLocks/>
            </p:cNvSpPr>
            <p:nvPr/>
          </p:nvSpPr>
          <p:spPr bwMode="auto">
            <a:xfrm>
              <a:off x="592" y="2468"/>
              <a:ext cx="143" cy="82"/>
            </a:xfrm>
            <a:custGeom>
              <a:avLst/>
              <a:gdLst/>
              <a:ahLst/>
              <a:cxnLst>
                <a:cxn ang="0">
                  <a:pos x="0" y="10"/>
                </a:cxn>
                <a:cxn ang="0">
                  <a:pos x="19" y="15"/>
                </a:cxn>
                <a:cxn ang="0">
                  <a:pos x="38" y="21"/>
                </a:cxn>
                <a:cxn ang="0">
                  <a:pos x="57" y="29"/>
                </a:cxn>
                <a:cxn ang="0">
                  <a:pos x="76" y="36"/>
                </a:cxn>
                <a:cxn ang="0">
                  <a:pos x="94" y="48"/>
                </a:cxn>
                <a:cxn ang="0">
                  <a:pos x="111" y="59"/>
                </a:cxn>
                <a:cxn ang="0">
                  <a:pos x="126" y="73"/>
                </a:cxn>
                <a:cxn ang="0">
                  <a:pos x="138" y="88"/>
                </a:cxn>
                <a:cxn ang="0">
                  <a:pos x="145" y="100"/>
                </a:cxn>
                <a:cxn ang="0">
                  <a:pos x="153" y="113"/>
                </a:cxn>
                <a:cxn ang="0">
                  <a:pos x="163" y="126"/>
                </a:cxn>
                <a:cxn ang="0">
                  <a:pos x="174" y="138"/>
                </a:cxn>
                <a:cxn ang="0">
                  <a:pos x="186" y="149"/>
                </a:cxn>
                <a:cxn ang="0">
                  <a:pos x="197" y="159"/>
                </a:cxn>
                <a:cxn ang="0">
                  <a:pos x="211" y="163"/>
                </a:cxn>
                <a:cxn ang="0">
                  <a:pos x="226" y="165"/>
                </a:cxn>
                <a:cxn ang="0">
                  <a:pos x="238" y="163"/>
                </a:cxn>
                <a:cxn ang="0">
                  <a:pos x="249" y="159"/>
                </a:cxn>
                <a:cxn ang="0">
                  <a:pos x="259" y="151"/>
                </a:cxn>
                <a:cxn ang="0">
                  <a:pos x="268" y="144"/>
                </a:cxn>
                <a:cxn ang="0">
                  <a:pos x="274" y="134"/>
                </a:cxn>
                <a:cxn ang="0">
                  <a:pos x="280" y="123"/>
                </a:cxn>
                <a:cxn ang="0">
                  <a:pos x="284" y="113"/>
                </a:cxn>
                <a:cxn ang="0">
                  <a:pos x="285" y="102"/>
                </a:cxn>
                <a:cxn ang="0">
                  <a:pos x="285" y="82"/>
                </a:cxn>
                <a:cxn ang="0">
                  <a:pos x="280" y="69"/>
                </a:cxn>
                <a:cxn ang="0">
                  <a:pos x="270" y="59"/>
                </a:cxn>
                <a:cxn ang="0">
                  <a:pos x="257" y="48"/>
                </a:cxn>
                <a:cxn ang="0">
                  <a:pos x="249" y="42"/>
                </a:cxn>
                <a:cxn ang="0">
                  <a:pos x="239" y="36"/>
                </a:cxn>
                <a:cxn ang="0">
                  <a:pos x="230" y="31"/>
                </a:cxn>
                <a:cxn ang="0">
                  <a:pos x="218" y="25"/>
                </a:cxn>
                <a:cxn ang="0">
                  <a:pos x="207" y="21"/>
                </a:cxn>
                <a:cxn ang="0">
                  <a:pos x="197" y="15"/>
                </a:cxn>
                <a:cxn ang="0">
                  <a:pos x="188" y="11"/>
                </a:cxn>
                <a:cxn ang="0">
                  <a:pos x="178" y="10"/>
                </a:cxn>
                <a:cxn ang="0">
                  <a:pos x="155" y="6"/>
                </a:cxn>
                <a:cxn ang="0">
                  <a:pos x="134" y="4"/>
                </a:cxn>
                <a:cxn ang="0">
                  <a:pos x="111" y="2"/>
                </a:cxn>
                <a:cxn ang="0">
                  <a:pos x="90" y="0"/>
                </a:cxn>
                <a:cxn ang="0">
                  <a:pos x="69" y="2"/>
                </a:cxn>
                <a:cxn ang="0">
                  <a:pos x="46" y="4"/>
                </a:cxn>
                <a:cxn ang="0">
                  <a:pos x="25" y="6"/>
                </a:cxn>
                <a:cxn ang="0">
                  <a:pos x="2" y="10"/>
                </a:cxn>
                <a:cxn ang="0">
                  <a:pos x="0" y="10"/>
                </a:cxn>
                <a:cxn ang="0">
                  <a:pos x="0" y="10"/>
                </a:cxn>
                <a:cxn ang="0">
                  <a:pos x="0" y="10"/>
                </a:cxn>
                <a:cxn ang="0">
                  <a:pos x="0" y="10"/>
                </a:cxn>
                <a:cxn ang="0">
                  <a:pos x="0" y="10"/>
                </a:cxn>
              </a:cxnLst>
              <a:rect l="0" t="0" r="r" b="b"/>
              <a:pathLst>
                <a:path w="285" h="165">
                  <a:moveTo>
                    <a:pt x="0" y="10"/>
                  </a:moveTo>
                  <a:lnTo>
                    <a:pt x="19" y="15"/>
                  </a:lnTo>
                  <a:lnTo>
                    <a:pt x="38" y="21"/>
                  </a:lnTo>
                  <a:lnTo>
                    <a:pt x="57" y="29"/>
                  </a:lnTo>
                  <a:lnTo>
                    <a:pt x="76" y="36"/>
                  </a:lnTo>
                  <a:lnTo>
                    <a:pt x="94" y="48"/>
                  </a:lnTo>
                  <a:lnTo>
                    <a:pt x="111" y="59"/>
                  </a:lnTo>
                  <a:lnTo>
                    <a:pt x="126" y="73"/>
                  </a:lnTo>
                  <a:lnTo>
                    <a:pt x="138" y="88"/>
                  </a:lnTo>
                  <a:lnTo>
                    <a:pt x="145" y="100"/>
                  </a:lnTo>
                  <a:lnTo>
                    <a:pt x="153" y="113"/>
                  </a:lnTo>
                  <a:lnTo>
                    <a:pt x="163" y="126"/>
                  </a:lnTo>
                  <a:lnTo>
                    <a:pt x="174" y="138"/>
                  </a:lnTo>
                  <a:lnTo>
                    <a:pt x="186" y="149"/>
                  </a:lnTo>
                  <a:lnTo>
                    <a:pt x="197" y="159"/>
                  </a:lnTo>
                  <a:lnTo>
                    <a:pt x="211" y="163"/>
                  </a:lnTo>
                  <a:lnTo>
                    <a:pt x="226" y="165"/>
                  </a:lnTo>
                  <a:lnTo>
                    <a:pt x="238" y="163"/>
                  </a:lnTo>
                  <a:lnTo>
                    <a:pt x="249" y="159"/>
                  </a:lnTo>
                  <a:lnTo>
                    <a:pt x="259" y="151"/>
                  </a:lnTo>
                  <a:lnTo>
                    <a:pt x="268" y="144"/>
                  </a:lnTo>
                  <a:lnTo>
                    <a:pt x="274" y="134"/>
                  </a:lnTo>
                  <a:lnTo>
                    <a:pt x="280" y="123"/>
                  </a:lnTo>
                  <a:lnTo>
                    <a:pt x="284" y="113"/>
                  </a:lnTo>
                  <a:lnTo>
                    <a:pt x="285" y="102"/>
                  </a:lnTo>
                  <a:lnTo>
                    <a:pt x="285" y="82"/>
                  </a:lnTo>
                  <a:lnTo>
                    <a:pt x="280" y="69"/>
                  </a:lnTo>
                  <a:lnTo>
                    <a:pt x="270" y="59"/>
                  </a:lnTo>
                  <a:lnTo>
                    <a:pt x="257" y="48"/>
                  </a:lnTo>
                  <a:lnTo>
                    <a:pt x="249" y="42"/>
                  </a:lnTo>
                  <a:lnTo>
                    <a:pt x="239" y="36"/>
                  </a:lnTo>
                  <a:lnTo>
                    <a:pt x="230" y="31"/>
                  </a:lnTo>
                  <a:lnTo>
                    <a:pt x="218" y="25"/>
                  </a:lnTo>
                  <a:lnTo>
                    <a:pt x="207" y="21"/>
                  </a:lnTo>
                  <a:lnTo>
                    <a:pt x="197" y="15"/>
                  </a:lnTo>
                  <a:lnTo>
                    <a:pt x="188" y="11"/>
                  </a:lnTo>
                  <a:lnTo>
                    <a:pt x="178" y="10"/>
                  </a:lnTo>
                  <a:lnTo>
                    <a:pt x="155" y="6"/>
                  </a:lnTo>
                  <a:lnTo>
                    <a:pt x="134" y="4"/>
                  </a:lnTo>
                  <a:lnTo>
                    <a:pt x="111" y="2"/>
                  </a:lnTo>
                  <a:lnTo>
                    <a:pt x="90" y="0"/>
                  </a:lnTo>
                  <a:lnTo>
                    <a:pt x="69" y="2"/>
                  </a:lnTo>
                  <a:lnTo>
                    <a:pt x="46" y="4"/>
                  </a:lnTo>
                  <a:lnTo>
                    <a:pt x="25" y="6"/>
                  </a:lnTo>
                  <a:lnTo>
                    <a:pt x="2" y="10"/>
                  </a:lnTo>
                  <a:lnTo>
                    <a:pt x="0" y="10"/>
                  </a:lnTo>
                  <a:lnTo>
                    <a:pt x="0" y="10"/>
                  </a:lnTo>
                  <a:lnTo>
                    <a:pt x="0" y="10"/>
                  </a:lnTo>
                  <a:lnTo>
                    <a:pt x="0" y="10"/>
                  </a:lnTo>
                  <a:lnTo>
                    <a:pt x="0" y="10"/>
                  </a:lnTo>
                  <a:close/>
                </a:path>
              </a:pathLst>
            </a:custGeom>
            <a:solidFill>
              <a:srgbClr val="000000"/>
            </a:solidFill>
            <a:ln w="9525">
              <a:noFill/>
              <a:round/>
              <a:headEnd/>
              <a:tailEnd/>
            </a:ln>
          </p:spPr>
          <p:txBody>
            <a:bodyPr/>
            <a:lstStyle/>
            <a:p>
              <a:endParaRPr lang="en-US"/>
            </a:p>
          </p:txBody>
        </p:sp>
        <p:sp>
          <p:nvSpPr>
            <p:cNvPr id="63555" name="Freeform 67"/>
            <p:cNvSpPr>
              <a:spLocks/>
            </p:cNvSpPr>
            <p:nvPr/>
          </p:nvSpPr>
          <p:spPr bwMode="auto">
            <a:xfrm>
              <a:off x="1023" y="2313"/>
              <a:ext cx="157" cy="58"/>
            </a:xfrm>
            <a:custGeom>
              <a:avLst/>
              <a:gdLst/>
              <a:ahLst/>
              <a:cxnLst>
                <a:cxn ang="0">
                  <a:pos x="1" y="113"/>
                </a:cxn>
                <a:cxn ang="0">
                  <a:pos x="28" y="90"/>
                </a:cxn>
                <a:cxn ang="0">
                  <a:pos x="59" y="79"/>
                </a:cxn>
                <a:cxn ang="0">
                  <a:pos x="93" y="81"/>
                </a:cxn>
                <a:cxn ang="0">
                  <a:pos x="128" y="87"/>
                </a:cxn>
                <a:cxn ang="0">
                  <a:pos x="164" y="98"/>
                </a:cxn>
                <a:cxn ang="0">
                  <a:pos x="201" y="110"/>
                </a:cxn>
                <a:cxn ang="0">
                  <a:pos x="235" y="117"/>
                </a:cxn>
                <a:cxn ang="0">
                  <a:pos x="266" y="117"/>
                </a:cxn>
                <a:cxn ang="0">
                  <a:pos x="283" y="112"/>
                </a:cxn>
                <a:cxn ang="0">
                  <a:pos x="299" y="98"/>
                </a:cxn>
                <a:cxn ang="0">
                  <a:pos x="308" y="83"/>
                </a:cxn>
                <a:cxn ang="0">
                  <a:pos x="314" y="66"/>
                </a:cxn>
                <a:cxn ang="0">
                  <a:pos x="314" y="43"/>
                </a:cxn>
                <a:cxn ang="0">
                  <a:pos x="308" y="25"/>
                </a:cxn>
                <a:cxn ang="0">
                  <a:pos x="297" y="12"/>
                </a:cxn>
                <a:cxn ang="0">
                  <a:pos x="279" y="4"/>
                </a:cxn>
                <a:cxn ang="0">
                  <a:pos x="258" y="0"/>
                </a:cxn>
                <a:cxn ang="0">
                  <a:pos x="233" y="0"/>
                </a:cxn>
                <a:cxn ang="0">
                  <a:pos x="207" y="2"/>
                </a:cxn>
                <a:cxn ang="0">
                  <a:pos x="180" y="8"/>
                </a:cxn>
                <a:cxn ang="0">
                  <a:pos x="151" y="18"/>
                </a:cxn>
                <a:cxn ang="0">
                  <a:pos x="122" y="29"/>
                </a:cxn>
                <a:cxn ang="0">
                  <a:pos x="93" y="41"/>
                </a:cxn>
                <a:cxn ang="0">
                  <a:pos x="69" y="54"/>
                </a:cxn>
                <a:cxn ang="0">
                  <a:pos x="46" y="69"/>
                </a:cxn>
                <a:cxn ang="0">
                  <a:pos x="24" y="85"/>
                </a:cxn>
                <a:cxn ang="0">
                  <a:pos x="9" y="98"/>
                </a:cxn>
                <a:cxn ang="0">
                  <a:pos x="0" y="113"/>
                </a:cxn>
                <a:cxn ang="0">
                  <a:pos x="0" y="115"/>
                </a:cxn>
                <a:cxn ang="0">
                  <a:pos x="1" y="115"/>
                </a:cxn>
                <a:cxn ang="0">
                  <a:pos x="1" y="115"/>
                </a:cxn>
                <a:cxn ang="0">
                  <a:pos x="1" y="113"/>
                </a:cxn>
                <a:cxn ang="0">
                  <a:pos x="1" y="113"/>
                </a:cxn>
              </a:cxnLst>
              <a:rect l="0" t="0" r="r" b="b"/>
              <a:pathLst>
                <a:path w="314" h="117">
                  <a:moveTo>
                    <a:pt x="1" y="113"/>
                  </a:moveTo>
                  <a:lnTo>
                    <a:pt x="28" y="90"/>
                  </a:lnTo>
                  <a:lnTo>
                    <a:pt x="59" y="79"/>
                  </a:lnTo>
                  <a:lnTo>
                    <a:pt x="93" y="81"/>
                  </a:lnTo>
                  <a:lnTo>
                    <a:pt x="128" y="87"/>
                  </a:lnTo>
                  <a:lnTo>
                    <a:pt x="164" y="98"/>
                  </a:lnTo>
                  <a:lnTo>
                    <a:pt x="201" y="110"/>
                  </a:lnTo>
                  <a:lnTo>
                    <a:pt x="235" y="117"/>
                  </a:lnTo>
                  <a:lnTo>
                    <a:pt x="266" y="117"/>
                  </a:lnTo>
                  <a:lnTo>
                    <a:pt x="283" y="112"/>
                  </a:lnTo>
                  <a:lnTo>
                    <a:pt x="299" y="98"/>
                  </a:lnTo>
                  <a:lnTo>
                    <a:pt x="308" y="83"/>
                  </a:lnTo>
                  <a:lnTo>
                    <a:pt x="314" y="66"/>
                  </a:lnTo>
                  <a:lnTo>
                    <a:pt x="314" y="43"/>
                  </a:lnTo>
                  <a:lnTo>
                    <a:pt x="308" y="25"/>
                  </a:lnTo>
                  <a:lnTo>
                    <a:pt x="297" y="12"/>
                  </a:lnTo>
                  <a:lnTo>
                    <a:pt x="279" y="4"/>
                  </a:lnTo>
                  <a:lnTo>
                    <a:pt x="258" y="0"/>
                  </a:lnTo>
                  <a:lnTo>
                    <a:pt x="233" y="0"/>
                  </a:lnTo>
                  <a:lnTo>
                    <a:pt x="207" y="2"/>
                  </a:lnTo>
                  <a:lnTo>
                    <a:pt x="180" y="8"/>
                  </a:lnTo>
                  <a:lnTo>
                    <a:pt x="151" y="18"/>
                  </a:lnTo>
                  <a:lnTo>
                    <a:pt x="122" y="29"/>
                  </a:lnTo>
                  <a:lnTo>
                    <a:pt x="93" y="41"/>
                  </a:lnTo>
                  <a:lnTo>
                    <a:pt x="69" y="54"/>
                  </a:lnTo>
                  <a:lnTo>
                    <a:pt x="46" y="69"/>
                  </a:lnTo>
                  <a:lnTo>
                    <a:pt x="24" y="85"/>
                  </a:lnTo>
                  <a:lnTo>
                    <a:pt x="9" y="98"/>
                  </a:lnTo>
                  <a:lnTo>
                    <a:pt x="0" y="113"/>
                  </a:lnTo>
                  <a:lnTo>
                    <a:pt x="0" y="115"/>
                  </a:lnTo>
                  <a:lnTo>
                    <a:pt x="1" y="115"/>
                  </a:lnTo>
                  <a:lnTo>
                    <a:pt x="1" y="115"/>
                  </a:lnTo>
                  <a:lnTo>
                    <a:pt x="1" y="113"/>
                  </a:lnTo>
                  <a:lnTo>
                    <a:pt x="1" y="113"/>
                  </a:lnTo>
                  <a:close/>
                </a:path>
              </a:pathLst>
            </a:custGeom>
            <a:solidFill>
              <a:srgbClr val="000000"/>
            </a:solidFill>
            <a:ln w="9525">
              <a:noFill/>
              <a:round/>
              <a:headEnd/>
              <a:tailEnd/>
            </a:ln>
          </p:spPr>
          <p:txBody>
            <a:bodyPr/>
            <a:lstStyle/>
            <a:p>
              <a:endParaRPr lang="en-US"/>
            </a:p>
          </p:txBody>
        </p:sp>
        <p:sp>
          <p:nvSpPr>
            <p:cNvPr id="63556" name="Freeform 68"/>
            <p:cNvSpPr>
              <a:spLocks/>
            </p:cNvSpPr>
            <p:nvPr/>
          </p:nvSpPr>
          <p:spPr bwMode="auto">
            <a:xfrm>
              <a:off x="1691" y="2414"/>
              <a:ext cx="125" cy="113"/>
            </a:xfrm>
            <a:custGeom>
              <a:avLst/>
              <a:gdLst/>
              <a:ahLst/>
              <a:cxnLst>
                <a:cxn ang="0">
                  <a:pos x="0" y="226"/>
                </a:cxn>
                <a:cxn ang="0">
                  <a:pos x="9" y="209"/>
                </a:cxn>
                <a:cxn ang="0">
                  <a:pos x="19" y="189"/>
                </a:cxn>
                <a:cxn ang="0">
                  <a:pos x="27" y="170"/>
                </a:cxn>
                <a:cxn ang="0">
                  <a:pos x="38" y="153"/>
                </a:cxn>
                <a:cxn ang="0">
                  <a:pos x="48" y="134"/>
                </a:cxn>
                <a:cxn ang="0">
                  <a:pos x="59" y="117"/>
                </a:cxn>
                <a:cxn ang="0">
                  <a:pos x="73" y="101"/>
                </a:cxn>
                <a:cxn ang="0">
                  <a:pos x="86" y="86"/>
                </a:cxn>
                <a:cxn ang="0">
                  <a:pos x="101" y="74"/>
                </a:cxn>
                <a:cxn ang="0">
                  <a:pos x="119" y="69"/>
                </a:cxn>
                <a:cxn ang="0">
                  <a:pos x="138" y="65"/>
                </a:cxn>
                <a:cxn ang="0">
                  <a:pos x="157" y="63"/>
                </a:cxn>
                <a:cxn ang="0">
                  <a:pos x="176" y="61"/>
                </a:cxn>
                <a:cxn ang="0">
                  <a:pos x="195" y="59"/>
                </a:cxn>
                <a:cxn ang="0">
                  <a:pos x="215" y="55"/>
                </a:cxn>
                <a:cxn ang="0">
                  <a:pos x="232" y="47"/>
                </a:cxn>
                <a:cxn ang="0">
                  <a:pos x="240" y="42"/>
                </a:cxn>
                <a:cxn ang="0">
                  <a:pos x="245" y="32"/>
                </a:cxn>
                <a:cxn ang="0">
                  <a:pos x="249" y="23"/>
                </a:cxn>
                <a:cxn ang="0">
                  <a:pos x="245" y="15"/>
                </a:cxn>
                <a:cxn ang="0">
                  <a:pos x="228" y="3"/>
                </a:cxn>
                <a:cxn ang="0">
                  <a:pos x="205" y="0"/>
                </a:cxn>
                <a:cxn ang="0">
                  <a:pos x="182" y="0"/>
                </a:cxn>
                <a:cxn ang="0">
                  <a:pos x="157" y="5"/>
                </a:cxn>
                <a:cxn ang="0">
                  <a:pos x="134" y="15"/>
                </a:cxn>
                <a:cxn ang="0">
                  <a:pos x="111" y="26"/>
                </a:cxn>
                <a:cxn ang="0">
                  <a:pos x="92" y="40"/>
                </a:cxn>
                <a:cxn ang="0">
                  <a:pos x="77" y="53"/>
                </a:cxn>
                <a:cxn ang="0">
                  <a:pos x="61" y="72"/>
                </a:cxn>
                <a:cxn ang="0">
                  <a:pos x="50" y="94"/>
                </a:cxn>
                <a:cxn ang="0">
                  <a:pos x="38" y="113"/>
                </a:cxn>
                <a:cxn ang="0">
                  <a:pos x="29" y="136"/>
                </a:cxn>
                <a:cxn ang="0">
                  <a:pos x="21" y="157"/>
                </a:cxn>
                <a:cxn ang="0">
                  <a:pos x="13" y="180"/>
                </a:cxn>
                <a:cxn ang="0">
                  <a:pos x="6" y="203"/>
                </a:cxn>
                <a:cxn ang="0">
                  <a:pos x="0" y="226"/>
                </a:cxn>
                <a:cxn ang="0">
                  <a:pos x="0" y="226"/>
                </a:cxn>
                <a:cxn ang="0">
                  <a:pos x="0" y="226"/>
                </a:cxn>
                <a:cxn ang="0">
                  <a:pos x="0" y="226"/>
                </a:cxn>
                <a:cxn ang="0">
                  <a:pos x="0" y="226"/>
                </a:cxn>
                <a:cxn ang="0">
                  <a:pos x="0" y="226"/>
                </a:cxn>
              </a:cxnLst>
              <a:rect l="0" t="0" r="r" b="b"/>
              <a:pathLst>
                <a:path w="249" h="226">
                  <a:moveTo>
                    <a:pt x="0" y="226"/>
                  </a:moveTo>
                  <a:lnTo>
                    <a:pt x="9" y="209"/>
                  </a:lnTo>
                  <a:lnTo>
                    <a:pt x="19" y="189"/>
                  </a:lnTo>
                  <a:lnTo>
                    <a:pt x="27" y="170"/>
                  </a:lnTo>
                  <a:lnTo>
                    <a:pt x="38" y="153"/>
                  </a:lnTo>
                  <a:lnTo>
                    <a:pt x="48" y="134"/>
                  </a:lnTo>
                  <a:lnTo>
                    <a:pt x="59" y="117"/>
                  </a:lnTo>
                  <a:lnTo>
                    <a:pt x="73" y="101"/>
                  </a:lnTo>
                  <a:lnTo>
                    <a:pt x="86" y="86"/>
                  </a:lnTo>
                  <a:lnTo>
                    <a:pt x="101" y="74"/>
                  </a:lnTo>
                  <a:lnTo>
                    <a:pt x="119" y="69"/>
                  </a:lnTo>
                  <a:lnTo>
                    <a:pt x="138" y="65"/>
                  </a:lnTo>
                  <a:lnTo>
                    <a:pt x="157" y="63"/>
                  </a:lnTo>
                  <a:lnTo>
                    <a:pt x="176" y="61"/>
                  </a:lnTo>
                  <a:lnTo>
                    <a:pt x="195" y="59"/>
                  </a:lnTo>
                  <a:lnTo>
                    <a:pt x="215" y="55"/>
                  </a:lnTo>
                  <a:lnTo>
                    <a:pt x="232" y="47"/>
                  </a:lnTo>
                  <a:lnTo>
                    <a:pt x="240" y="42"/>
                  </a:lnTo>
                  <a:lnTo>
                    <a:pt x="245" y="32"/>
                  </a:lnTo>
                  <a:lnTo>
                    <a:pt x="249" y="23"/>
                  </a:lnTo>
                  <a:lnTo>
                    <a:pt x="245" y="15"/>
                  </a:lnTo>
                  <a:lnTo>
                    <a:pt x="228" y="3"/>
                  </a:lnTo>
                  <a:lnTo>
                    <a:pt x="205" y="0"/>
                  </a:lnTo>
                  <a:lnTo>
                    <a:pt x="182" y="0"/>
                  </a:lnTo>
                  <a:lnTo>
                    <a:pt x="157" y="5"/>
                  </a:lnTo>
                  <a:lnTo>
                    <a:pt x="134" y="15"/>
                  </a:lnTo>
                  <a:lnTo>
                    <a:pt x="111" y="26"/>
                  </a:lnTo>
                  <a:lnTo>
                    <a:pt x="92" y="40"/>
                  </a:lnTo>
                  <a:lnTo>
                    <a:pt x="77" y="53"/>
                  </a:lnTo>
                  <a:lnTo>
                    <a:pt x="61" y="72"/>
                  </a:lnTo>
                  <a:lnTo>
                    <a:pt x="50" y="94"/>
                  </a:lnTo>
                  <a:lnTo>
                    <a:pt x="38" y="113"/>
                  </a:lnTo>
                  <a:lnTo>
                    <a:pt x="29" y="136"/>
                  </a:lnTo>
                  <a:lnTo>
                    <a:pt x="21" y="157"/>
                  </a:lnTo>
                  <a:lnTo>
                    <a:pt x="13" y="180"/>
                  </a:lnTo>
                  <a:lnTo>
                    <a:pt x="6" y="203"/>
                  </a:lnTo>
                  <a:lnTo>
                    <a:pt x="0" y="226"/>
                  </a:lnTo>
                  <a:lnTo>
                    <a:pt x="0" y="226"/>
                  </a:lnTo>
                  <a:lnTo>
                    <a:pt x="0" y="226"/>
                  </a:lnTo>
                  <a:lnTo>
                    <a:pt x="0" y="226"/>
                  </a:lnTo>
                  <a:lnTo>
                    <a:pt x="0" y="226"/>
                  </a:lnTo>
                  <a:lnTo>
                    <a:pt x="0" y="226"/>
                  </a:lnTo>
                  <a:close/>
                </a:path>
              </a:pathLst>
            </a:custGeom>
            <a:solidFill>
              <a:srgbClr val="000000"/>
            </a:solidFill>
            <a:ln w="9525">
              <a:noFill/>
              <a:round/>
              <a:headEnd/>
              <a:tailEnd/>
            </a:ln>
          </p:spPr>
          <p:txBody>
            <a:bodyPr/>
            <a:lstStyle/>
            <a:p>
              <a:endParaRPr lang="en-US"/>
            </a:p>
          </p:txBody>
        </p:sp>
        <p:sp>
          <p:nvSpPr>
            <p:cNvPr id="63557" name="Freeform 69"/>
            <p:cNvSpPr>
              <a:spLocks/>
            </p:cNvSpPr>
            <p:nvPr/>
          </p:nvSpPr>
          <p:spPr bwMode="auto">
            <a:xfrm>
              <a:off x="654" y="2260"/>
              <a:ext cx="503" cy="212"/>
            </a:xfrm>
            <a:custGeom>
              <a:avLst/>
              <a:gdLst/>
              <a:ahLst/>
              <a:cxnLst>
                <a:cxn ang="0">
                  <a:pos x="1005" y="0"/>
                </a:cxn>
                <a:cxn ang="0">
                  <a:pos x="978" y="11"/>
                </a:cxn>
                <a:cxn ang="0">
                  <a:pos x="951" y="23"/>
                </a:cxn>
                <a:cxn ang="0">
                  <a:pos x="925" y="34"/>
                </a:cxn>
                <a:cxn ang="0">
                  <a:pos x="896" y="44"/>
                </a:cxn>
                <a:cxn ang="0">
                  <a:pos x="869" y="56"/>
                </a:cxn>
                <a:cxn ang="0">
                  <a:pos x="842" y="67"/>
                </a:cxn>
                <a:cxn ang="0">
                  <a:pos x="815" y="79"/>
                </a:cxn>
                <a:cxn ang="0">
                  <a:pos x="788" y="90"/>
                </a:cxn>
                <a:cxn ang="0">
                  <a:pos x="760" y="102"/>
                </a:cxn>
                <a:cxn ang="0">
                  <a:pos x="733" y="113"/>
                </a:cxn>
                <a:cxn ang="0">
                  <a:pos x="706" y="125"/>
                </a:cxn>
                <a:cxn ang="0">
                  <a:pos x="679" y="136"/>
                </a:cxn>
                <a:cxn ang="0">
                  <a:pos x="650" y="149"/>
                </a:cxn>
                <a:cxn ang="0">
                  <a:pos x="624" y="161"/>
                </a:cxn>
                <a:cxn ang="0">
                  <a:pos x="597" y="172"/>
                </a:cxn>
                <a:cxn ang="0">
                  <a:pos x="570" y="184"/>
                </a:cxn>
                <a:cxn ang="0">
                  <a:pos x="535" y="199"/>
                </a:cxn>
                <a:cxn ang="0">
                  <a:pos x="501" y="213"/>
                </a:cxn>
                <a:cxn ang="0">
                  <a:pos x="466" y="226"/>
                </a:cxn>
                <a:cxn ang="0">
                  <a:pos x="430" y="240"/>
                </a:cxn>
                <a:cxn ang="0">
                  <a:pos x="395" y="253"/>
                </a:cxn>
                <a:cxn ang="0">
                  <a:pos x="359" y="266"/>
                </a:cxn>
                <a:cxn ang="0">
                  <a:pos x="324" y="280"/>
                </a:cxn>
                <a:cxn ang="0">
                  <a:pos x="290" y="291"/>
                </a:cxn>
                <a:cxn ang="0">
                  <a:pos x="253" y="305"/>
                </a:cxn>
                <a:cxn ang="0">
                  <a:pos x="219" y="318"/>
                </a:cxn>
                <a:cxn ang="0">
                  <a:pos x="183" y="332"/>
                </a:cxn>
                <a:cxn ang="0">
                  <a:pos x="148" y="345"/>
                </a:cxn>
                <a:cxn ang="0">
                  <a:pos x="114" y="360"/>
                </a:cxn>
                <a:cxn ang="0">
                  <a:pos x="79" y="374"/>
                </a:cxn>
                <a:cxn ang="0">
                  <a:pos x="44" y="389"/>
                </a:cxn>
                <a:cxn ang="0">
                  <a:pos x="10" y="404"/>
                </a:cxn>
                <a:cxn ang="0">
                  <a:pos x="4" y="408"/>
                </a:cxn>
                <a:cxn ang="0">
                  <a:pos x="0" y="416"/>
                </a:cxn>
                <a:cxn ang="0">
                  <a:pos x="0" y="424"/>
                </a:cxn>
                <a:cxn ang="0">
                  <a:pos x="8" y="424"/>
                </a:cxn>
                <a:cxn ang="0">
                  <a:pos x="73" y="401"/>
                </a:cxn>
                <a:cxn ang="0">
                  <a:pos x="137" y="379"/>
                </a:cxn>
                <a:cxn ang="0">
                  <a:pos x="200" y="355"/>
                </a:cxn>
                <a:cxn ang="0">
                  <a:pos x="263" y="330"/>
                </a:cxn>
                <a:cxn ang="0">
                  <a:pos x="326" y="305"/>
                </a:cxn>
                <a:cxn ang="0">
                  <a:pos x="390" y="280"/>
                </a:cxn>
                <a:cxn ang="0">
                  <a:pos x="451" y="253"/>
                </a:cxn>
                <a:cxn ang="0">
                  <a:pos x="512" y="226"/>
                </a:cxn>
                <a:cxn ang="0">
                  <a:pos x="576" y="197"/>
                </a:cxn>
                <a:cxn ang="0">
                  <a:pos x="637" y="171"/>
                </a:cxn>
                <a:cxn ang="0">
                  <a:pos x="698" y="142"/>
                </a:cxn>
                <a:cxn ang="0">
                  <a:pos x="760" y="113"/>
                </a:cxn>
                <a:cxn ang="0">
                  <a:pos x="821" y="86"/>
                </a:cxn>
                <a:cxn ang="0">
                  <a:pos x="882" y="57"/>
                </a:cxn>
                <a:cxn ang="0">
                  <a:pos x="944" y="29"/>
                </a:cxn>
                <a:cxn ang="0">
                  <a:pos x="1005" y="0"/>
                </a:cxn>
                <a:cxn ang="0">
                  <a:pos x="1005" y="0"/>
                </a:cxn>
                <a:cxn ang="0">
                  <a:pos x="1005" y="0"/>
                </a:cxn>
                <a:cxn ang="0">
                  <a:pos x="1005" y="0"/>
                </a:cxn>
                <a:cxn ang="0">
                  <a:pos x="1005" y="0"/>
                </a:cxn>
                <a:cxn ang="0">
                  <a:pos x="1005" y="0"/>
                </a:cxn>
              </a:cxnLst>
              <a:rect l="0" t="0" r="r" b="b"/>
              <a:pathLst>
                <a:path w="1005" h="424">
                  <a:moveTo>
                    <a:pt x="1005" y="0"/>
                  </a:moveTo>
                  <a:lnTo>
                    <a:pt x="978" y="11"/>
                  </a:lnTo>
                  <a:lnTo>
                    <a:pt x="951" y="23"/>
                  </a:lnTo>
                  <a:lnTo>
                    <a:pt x="925" y="34"/>
                  </a:lnTo>
                  <a:lnTo>
                    <a:pt x="896" y="44"/>
                  </a:lnTo>
                  <a:lnTo>
                    <a:pt x="869" y="56"/>
                  </a:lnTo>
                  <a:lnTo>
                    <a:pt x="842" y="67"/>
                  </a:lnTo>
                  <a:lnTo>
                    <a:pt x="815" y="79"/>
                  </a:lnTo>
                  <a:lnTo>
                    <a:pt x="788" y="90"/>
                  </a:lnTo>
                  <a:lnTo>
                    <a:pt x="760" y="102"/>
                  </a:lnTo>
                  <a:lnTo>
                    <a:pt x="733" y="113"/>
                  </a:lnTo>
                  <a:lnTo>
                    <a:pt x="706" y="125"/>
                  </a:lnTo>
                  <a:lnTo>
                    <a:pt x="679" y="136"/>
                  </a:lnTo>
                  <a:lnTo>
                    <a:pt x="650" y="149"/>
                  </a:lnTo>
                  <a:lnTo>
                    <a:pt x="624" y="161"/>
                  </a:lnTo>
                  <a:lnTo>
                    <a:pt x="597" y="172"/>
                  </a:lnTo>
                  <a:lnTo>
                    <a:pt x="570" y="184"/>
                  </a:lnTo>
                  <a:lnTo>
                    <a:pt x="535" y="199"/>
                  </a:lnTo>
                  <a:lnTo>
                    <a:pt x="501" y="213"/>
                  </a:lnTo>
                  <a:lnTo>
                    <a:pt x="466" y="226"/>
                  </a:lnTo>
                  <a:lnTo>
                    <a:pt x="430" y="240"/>
                  </a:lnTo>
                  <a:lnTo>
                    <a:pt x="395" y="253"/>
                  </a:lnTo>
                  <a:lnTo>
                    <a:pt x="359" y="266"/>
                  </a:lnTo>
                  <a:lnTo>
                    <a:pt x="324" y="280"/>
                  </a:lnTo>
                  <a:lnTo>
                    <a:pt x="290" y="291"/>
                  </a:lnTo>
                  <a:lnTo>
                    <a:pt x="253" y="305"/>
                  </a:lnTo>
                  <a:lnTo>
                    <a:pt x="219" y="318"/>
                  </a:lnTo>
                  <a:lnTo>
                    <a:pt x="183" y="332"/>
                  </a:lnTo>
                  <a:lnTo>
                    <a:pt x="148" y="345"/>
                  </a:lnTo>
                  <a:lnTo>
                    <a:pt x="114" y="360"/>
                  </a:lnTo>
                  <a:lnTo>
                    <a:pt x="79" y="374"/>
                  </a:lnTo>
                  <a:lnTo>
                    <a:pt x="44" y="389"/>
                  </a:lnTo>
                  <a:lnTo>
                    <a:pt x="10" y="404"/>
                  </a:lnTo>
                  <a:lnTo>
                    <a:pt x="4" y="408"/>
                  </a:lnTo>
                  <a:lnTo>
                    <a:pt x="0" y="416"/>
                  </a:lnTo>
                  <a:lnTo>
                    <a:pt x="0" y="424"/>
                  </a:lnTo>
                  <a:lnTo>
                    <a:pt x="8" y="424"/>
                  </a:lnTo>
                  <a:lnTo>
                    <a:pt x="73" y="401"/>
                  </a:lnTo>
                  <a:lnTo>
                    <a:pt x="137" y="379"/>
                  </a:lnTo>
                  <a:lnTo>
                    <a:pt x="200" y="355"/>
                  </a:lnTo>
                  <a:lnTo>
                    <a:pt x="263" y="330"/>
                  </a:lnTo>
                  <a:lnTo>
                    <a:pt x="326" y="305"/>
                  </a:lnTo>
                  <a:lnTo>
                    <a:pt x="390" y="280"/>
                  </a:lnTo>
                  <a:lnTo>
                    <a:pt x="451" y="253"/>
                  </a:lnTo>
                  <a:lnTo>
                    <a:pt x="512" y="226"/>
                  </a:lnTo>
                  <a:lnTo>
                    <a:pt x="576" y="197"/>
                  </a:lnTo>
                  <a:lnTo>
                    <a:pt x="637" y="171"/>
                  </a:lnTo>
                  <a:lnTo>
                    <a:pt x="698" y="142"/>
                  </a:lnTo>
                  <a:lnTo>
                    <a:pt x="760" y="113"/>
                  </a:lnTo>
                  <a:lnTo>
                    <a:pt x="821" y="86"/>
                  </a:lnTo>
                  <a:lnTo>
                    <a:pt x="882" y="57"/>
                  </a:lnTo>
                  <a:lnTo>
                    <a:pt x="944" y="29"/>
                  </a:lnTo>
                  <a:lnTo>
                    <a:pt x="1005" y="0"/>
                  </a:lnTo>
                  <a:lnTo>
                    <a:pt x="1005" y="0"/>
                  </a:lnTo>
                  <a:lnTo>
                    <a:pt x="1005" y="0"/>
                  </a:lnTo>
                  <a:lnTo>
                    <a:pt x="1005" y="0"/>
                  </a:lnTo>
                  <a:lnTo>
                    <a:pt x="1005" y="0"/>
                  </a:lnTo>
                  <a:lnTo>
                    <a:pt x="1005" y="0"/>
                  </a:lnTo>
                  <a:close/>
                </a:path>
              </a:pathLst>
            </a:custGeom>
            <a:solidFill>
              <a:srgbClr val="000000"/>
            </a:solidFill>
            <a:ln w="9525">
              <a:noFill/>
              <a:round/>
              <a:headEnd/>
              <a:tailEnd/>
            </a:ln>
          </p:spPr>
          <p:txBody>
            <a:bodyPr/>
            <a:lstStyle/>
            <a:p>
              <a:endParaRPr lang="en-US"/>
            </a:p>
          </p:txBody>
        </p:sp>
        <p:sp>
          <p:nvSpPr>
            <p:cNvPr id="63558" name="Freeform 70"/>
            <p:cNvSpPr>
              <a:spLocks/>
            </p:cNvSpPr>
            <p:nvPr/>
          </p:nvSpPr>
          <p:spPr bwMode="auto">
            <a:xfrm>
              <a:off x="665" y="2466"/>
              <a:ext cx="725" cy="283"/>
            </a:xfrm>
            <a:custGeom>
              <a:avLst/>
              <a:gdLst/>
              <a:ahLst/>
              <a:cxnLst>
                <a:cxn ang="0">
                  <a:pos x="46" y="15"/>
                </a:cxn>
                <a:cxn ang="0">
                  <a:pos x="140" y="42"/>
                </a:cxn>
                <a:cxn ang="0">
                  <a:pos x="232" y="71"/>
                </a:cxn>
                <a:cxn ang="0">
                  <a:pos x="324" y="100"/>
                </a:cxn>
                <a:cxn ang="0">
                  <a:pos x="417" y="132"/>
                </a:cxn>
                <a:cxn ang="0">
                  <a:pos x="509" y="165"/>
                </a:cxn>
                <a:cxn ang="0">
                  <a:pos x="599" y="199"/>
                </a:cxn>
                <a:cxn ang="0">
                  <a:pos x="689" y="234"/>
                </a:cxn>
                <a:cxn ang="0">
                  <a:pos x="779" y="270"/>
                </a:cxn>
                <a:cxn ang="0">
                  <a:pos x="869" y="307"/>
                </a:cxn>
                <a:cxn ang="0">
                  <a:pos x="957" y="345"/>
                </a:cxn>
                <a:cxn ang="0">
                  <a:pos x="1047" y="384"/>
                </a:cxn>
                <a:cxn ang="0">
                  <a:pos x="1135" y="422"/>
                </a:cxn>
                <a:cxn ang="0">
                  <a:pos x="1224" y="462"/>
                </a:cxn>
                <a:cxn ang="0">
                  <a:pos x="1312" y="504"/>
                </a:cxn>
                <a:cxn ang="0">
                  <a:pos x="1398" y="545"/>
                </a:cxn>
                <a:cxn ang="0">
                  <a:pos x="1446" y="566"/>
                </a:cxn>
                <a:cxn ang="0">
                  <a:pos x="1452" y="558"/>
                </a:cxn>
                <a:cxn ang="0">
                  <a:pos x="1414" y="535"/>
                </a:cxn>
                <a:cxn ang="0">
                  <a:pos x="1341" y="493"/>
                </a:cxn>
                <a:cxn ang="0">
                  <a:pos x="1264" y="456"/>
                </a:cxn>
                <a:cxn ang="0">
                  <a:pos x="1185" y="420"/>
                </a:cxn>
                <a:cxn ang="0">
                  <a:pos x="1107" y="387"/>
                </a:cxn>
                <a:cxn ang="0">
                  <a:pos x="1026" y="355"/>
                </a:cxn>
                <a:cxn ang="0">
                  <a:pos x="948" y="322"/>
                </a:cxn>
                <a:cxn ang="0">
                  <a:pos x="869" y="291"/>
                </a:cxn>
                <a:cxn ang="0">
                  <a:pos x="781" y="255"/>
                </a:cxn>
                <a:cxn ang="0">
                  <a:pos x="679" y="215"/>
                </a:cxn>
                <a:cxn ang="0">
                  <a:pos x="576" y="178"/>
                </a:cxn>
                <a:cxn ang="0">
                  <a:pos x="474" y="142"/>
                </a:cxn>
                <a:cxn ang="0">
                  <a:pos x="371" y="107"/>
                </a:cxn>
                <a:cxn ang="0">
                  <a:pos x="265" y="75"/>
                </a:cxn>
                <a:cxn ang="0">
                  <a:pos x="160" y="42"/>
                </a:cxn>
                <a:cxn ang="0">
                  <a:pos x="56" y="14"/>
                </a:cxn>
                <a:cxn ang="0">
                  <a:pos x="0" y="0"/>
                </a:cxn>
                <a:cxn ang="0">
                  <a:pos x="0" y="2"/>
                </a:cxn>
                <a:cxn ang="0">
                  <a:pos x="0" y="2"/>
                </a:cxn>
              </a:cxnLst>
              <a:rect l="0" t="0" r="r" b="b"/>
              <a:pathLst>
                <a:path w="1452" h="566">
                  <a:moveTo>
                    <a:pt x="0" y="2"/>
                  </a:moveTo>
                  <a:lnTo>
                    <a:pt x="46" y="15"/>
                  </a:lnTo>
                  <a:lnTo>
                    <a:pt x="94" y="29"/>
                  </a:lnTo>
                  <a:lnTo>
                    <a:pt x="140" y="42"/>
                  </a:lnTo>
                  <a:lnTo>
                    <a:pt x="186" y="56"/>
                  </a:lnTo>
                  <a:lnTo>
                    <a:pt x="232" y="71"/>
                  </a:lnTo>
                  <a:lnTo>
                    <a:pt x="278" y="86"/>
                  </a:lnTo>
                  <a:lnTo>
                    <a:pt x="324" y="100"/>
                  </a:lnTo>
                  <a:lnTo>
                    <a:pt x="371" y="117"/>
                  </a:lnTo>
                  <a:lnTo>
                    <a:pt x="417" y="132"/>
                  </a:lnTo>
                  <a:lnTo>
                    <a:pt x="463" y="148"/>
                  </a:lnTo>
                  <a:lnTo>
                    <a:pt x="509" y="165"/>
                  </a:lnTo>
                  <a:lnTo>
                    <a:pt x="555" y="182"/>
                  </a:lnTo>
                  <a:lnTo>
                    <a:pt x="599" y="199"/>
                  </a:lnTo>
                  <a:lnTo>
                    <a:pt x="645" y="217"/>
                  </a:lnTo>
                  <a:lnTo>
                    <a:pt x="689" y="234"/>
                  </a:lnTo>
                  <a:lnTo>
                    <a:pt x="735" y="251"/>
                  </a:lnTo>
                  <a:lnTo>
                    <a:pt x="779" y="270"/>
                  </a:lnTo>
                  <a:lnTo>
                    <a:pt x="825" y="288"/>
                  </a:lnTo>
                  <a:lnTo>
                    <a:pt x="869" y="307"/>
                  </a:lnTo>
                  <a:lnTo>
                    <a:pt x="913" y="326"/>
                  </a:lnTo>
                  <a:lnTo>
                    <a:pt x="957" y="345"/>
                  </a:lnTo>
                  <a:lnTo>
                    <a:pt x="1001" y="364"/>
                  </a:lnTo>
                  <a:lnTo>
                    <a:pt x="1047" y="384"/>
                  </a:lnTo>
                  <a:lnTo>
                    <a:pt x="1091" y="403"/>
                  </a:lnTo>
                  <a:lnTo>
                    <a:pt x="1135" y="422"/>
                  </a:lnTo>
                  <a:lnTo>
                    <a:pt x="1180" y="443"/>
                  </a:lnTo>
                  <a:lnTo>
                    <a:pt x="1224" y="462"/>
                  </a:lnTo>
                  <a:lnTo>
                    <a:pt x="1268" y="483"/>
                  </a:lnTo>
                  <a:lnTo>
                    <a:pt x="1312" y="504"/>
                  </a:lnTo>
                  <a:lnTo>
                    <a:pt x="1354" y="523"/>
                  </a:lnTo>
                  <a:lnTo>
                    <a:pt x="1398" y="545"/>
                  </a:lnTo>
                  <a:lnTo>
                    <a:pt x="1442" y="566"/>
                  </a:lnTo>
                  <a:lnTo>
                    <a:pt x="1446" y="566"/>
                  </a:lnTo>
                  <a:lnTo>
                    <a:pt x="1450" y="562"/>
                  </a:lnTo>
                  <a:lnTo>
                    <a:pt x="1452" y="558"/>
                  </a:lnTo>
                  <a:lnTo>
                    <a:pt x="1450" y="556"/>
                  </a:lnTo>
                  <a:lnTo>
                    <a:pt x="1414" y="535"/>
                  </a:lnTo>
                  <a:lnTo>
                    <a:pt x="1377" y="514"/>
                  </a:lnTo>
                  <a:lnTo>
                    <a:pt x="1341" y="493"/>
                  </a:lnTo>
                  <a:lnTo>
                    <a:pt x="1302" y="474"/>
                  </a:lnTo>
                  <a:lnTo>
                    <a:pt x="1264" y="456"/>
                  </a:lnTo>
                  <a:lnTo>
                    <a:pt x="1226" y="437"/>
                  </a:lnTo>
                  <a:lnTo>
                    <a:pt x="1185" y="420"/>
                  </a:lnTo>
                  <a:lnTo>
                    <a:pt x="1147" y="403"/>
                  </a:lnTo>
                  <a:lnTo>
                    <a:pt x="1107" y="387"/>
                  </a:lnTo>
                  <a:lnTo>
                    <a:pt x="1066" y="370"/>
                  </a:lnTo>
                  <a:lnTo>
                    <a:pt x="1026" y="355"/>
                  </a:lnTo>
                  <a:lnTo>
                    <a:pt x="986" y="339"/>
                  </a:lnTo>
                  <a:lnTo>
                    <a:pt x="948" y="322"/>
                  </a:lnTo>
                  <a:lnTo>
                    <a:pt x="907" y="307"/>
                  </a:lnTo>
                  <a:lnTo>
                    <a:pt x="869" y="291"/>
                  </a:lnTo>
                  <a:lnTo>
                    <a:pt x="831" y="276"/>
                  </a:lnTo>
                  <a:lnTo>
                    <a:pt x="781" y="255"/>
                  </a:lnTo>
                  <a:lnTo>
                    <a:pt x="729" y="236"/>
                  </a:lnTo>
                  <a:lnTo>
                    <a:pt x="679" y="215"/>
                  </a:lnTo>
                  <a:lnTo>
                    <a:pt x="627" y="196"/>
                  </a:lnTo>
                  <a:lnTo>
                    <a:pt x="576" y="178"/>
                  </a:lnTo>
                  <a:lnTo>
                    <a:pt x="526" y="159"/>
                  </a:lnTo>
                  <a:lnTo>
                    <a:pt x="474" y="142"/>
                  </a:lnTo>
                  <a:lnTo>
                    <a:pt x="422" y="123"/>
                  </a:lnTo>
                  <a:lnTo>
                    <a:pt x="371" y="107"/>
                  </a:lnTo>
                  <a:lnTo>
                    <a:pt x="317" y="90"/>
                  </a:lnTo>
                  <a:lnTo>
                    <a:pt x="265" y="75"/>
                  </a:lnTo>
                  <a:lnTo>
                    <a:pt x="213" y="58"/>
                  </a:lnTo>
                  <a:lnTo>
                    <a:pt x="160" y="42"/>
                  </a:lnTo>
                  <a:lnTo>
                    <a:pt x="108" y="29"/>
                  </a:lnTo>
                  <a:lnTo>
                    <a:pt x="56" y="14"/>
                  </a:lnTo>
                  <a:lnTo>
                    <a:pt x="2" y="0"/>
                  </a:lnTo>
                  <a:lnTo>
                    <a:pt x="0" y="0"/>
                  </a:lnTo>
                  <a:lnTo>
                    <a:pt x="0" y="0"/>
                  </a:lnTo>
                  <a:lnTo>
                    <a:pt x="0" y="2"/>
                  </a:lnTo>
                  <a:lnTo>
                    <a:pt x="0" y="2"/>
                  </a:lnTo>
                  <a:lnTo>
                    <a:pt x="0" y="2"/>
                  </a:lnTo>
                  <a:close/>
                </a:path>
              </a:pathLst>
            </a:custGeom>
            <a:solidFill>
              <a:srgbClr val="000000"/>
            </a:solidFill>
            <a:ln w="9525">
              <a:noFill/>
              <a:round/>
              <a:headEnd/>
              <a:tailEnd/>
            </a:ln>
          </p:spPr>
          <p:txBody>
            <a:bodyPr/>
            <a:lstStyle/>
            <a:p>
              <a:endParaRPr lang="en-US"/>
            </a:p>
          </p:txBody>
        </p:sp>
        <p:sp>
          <p:nvSpPr>
            <p:cNvPr id="63559" name="Freeform 71"/>
            <p:cNvSpPr>
              <a:spLocks/>
            </p:cNvSpPr>
            <p:nvPr/>
          </p:nvSpPr>
          <p:spPr bwMode="auto">
            <a:xfrm>
              <a:off x="1121" y="2266"/>
              <a:ext cx="569" cy="189"/>
            </a:xfrm>
            <a:custGeom>
              <a:avLst/>
              <a:gdLst/>
              <a:ahLst/>
              <a:cxnLst>
                <a:cxn ang="0">
                  <a:pos x="29" y="21"/>
                </a:cxn>
                <a:cxn ang="0">
                  <a:pos x="86" y="56"/>
                </a:cxn>
                <a:cxn ang="0">
                  <a:pos x="146" y="85"/>
                </a:cxn>
                <a:cxn ang="0">
                  <a:pos x="205" y="112"/>
                </a:cxn>
                <a:cxn ang="0">
                  <a:pos x="269" y="135"/>
                </a:cxn>
                <a:cxn ang="0">
                  <a:pos x="332" y="156"/>
                </a:cxn>
                <a:cxn ang="0">
                  <a:pos x="395" y="177"/>
                </a:cxn>
                <a:cxn ang="0">
                  <a:pos x="460" y="196"/>
                </a:cxn>
                <a:cxn ang="0">
                  <a:pos x="531" y="217"/>
                </a:cxn>
                <a:cxn ang="0">
                  <a:pos x="610" y="242"/>
                </a:cxn>
                <a:cxn ang="0">
                  <a:pos x="686" y="267"/>
                </a:cxn>
                <a:cxn ang="0">
                  <a:pos x="765" y="292"/>
                </a:cxn>
                <a:cxn ang="0">
                  <a:pos x="846" y="317"/>
                </a:cxn>
                <a:cxn ang="0">
                  <a:pos x="924" y="338"/>
                </a:cxn>
                <a:cxn ang="0">
                  <a:pos x="1005" y="357"/>
                </a:cxn>
                <a:cxn ang="0">
                  <a:pos x="1083" y="372"/>
                </a:cxn>
                <a:cxn ang="0">
                  <a:pos x="1131" y="374"/>
                </a:cxn>
                <a:cxn ang="0">
                  <a:pos x="1139" y="359"/>
                </a:cxn>
                <a:cxn ang="0">
                  <a:pos x="1099" y="344"/>
                </a:cxn>
                <a:cxn ang="0">
                  <a:pos x="1024" y="324"/>
                </a:cxn>
                <a:cxn ang="0">
                  <a:pos x="949" y="305"/>
                </a:cxn>
                <a:cxn ang="0">
                  <a:pos x="874" y="288"/>
                </a:cxn>
                <a:cxn ang="0">
                  <a:pos x="798" y="269"/>
                </a:cxn>
                <a:cxn ang="0">
                  <a:pos x="723" y="252"/>
                </a:cxn>
                <a:cxn ang="0">
                  <a:pos x="648" y="232"/>
                </a:cxn>
                <a:cxn ang="0">
                  <a:pos x="573" y="213"/>
                </a:cxn>
                <a:cxn ang="0">
                  <a:pos x="502" y="192"/>
                </a:cxn>
                <a:cxn ang="0">
                  <a:pos x="431" y="173"/>
                </a:cxn>
                <a:cxn ang="0">
                  <a:pos x="362" y="154"/>
                </a:cxn>
                <a:cxn ang="0">
                  <a:pos x="293" y="133"/>
                </a:cxn>
                <a:cxn ang="0">
                  <a:pos x="226" y="110"/>
                </a:cxn>
                <a:cxn ang="0">
                  <a:pos x="159" y="85"/>
                </a:cxn>
                <a:cxn ang="0">
                  <a:pos x="94" y="54"/>
                </a:cxn>
                <a:cxn ang="0">
                  <a:pos x="31" y="20"/>
                </a:cxn>
                <a:cxn ang="0">
                  <a:pos x="0" y="0"/>
                </a:cxn>
                <a:cxn ang="0">
                  <a:pos x="0" y="2"/>
                </a:cxn>
                <a:cxn ang="0">
                  <a:pos x="0" y="2"/>
                </a:cxn>
              </a:cxnLst>
              <a:rect l="0" t="0" r="r" b="b"/>
              <a:pathLst>
                <a:path w="1139" h="378">
                  <a:moveTo>
                    <a:pt x="0" y="2"/>
                  </a:moveTo>
                  <a:lnTo>
                    <a:pt x="29" y="21"/>
                  </a:lnTo>
                  <a:lnTo>
                    <a:pt x="56" y="39"/>
                  </a:lnTo>
                  <a:lnTo>
                    <a:pt x="86" y="56"/>
                  </a:lnTo>
                  <a:lnTo>
                    <a:pt x="115" y="71"/>
                  </a:lnTo>
                  <a:lnTo>
                    <a:pt x="146" y="85"/>
                  </a:lnTo>
                  <a:lnTo>
                    <a:pt x="175" y="98"/>
                  </a:lnTo>
                  <a:lnTo>
                    <a:pt x="205" y="112"/>
                  </a:lnTo>
                  <a:lnTo>
                    <a:pt x="238" y="123"/>
                  </a:lnTo>
                  <a:lnTo>
                    <a:pt x="269" y="135"/>
                  </a:lnTo>
                  <a:lnTo>
                    <a:pt x="299" y="146"/>
                  </a:lnTo>
                  <a:lnTo>
                    <a:pt x="332" y="156"/>
                  </a:lnTo>
                  <a:lnTo>
                    <a:pt x="364" y="167"/>
                  </a:lnTo>
                  <a:lnTo>
                    <a:pt x="395" y="177"/>
                  </a:lnTo>
                  <a:lnTo>
                    <a:pt x="428" y="186"/>
                  </a:lnTo>
                  <a:lnTo>
                    <a:pt x="460" y="196"/>
                  </a:lnTo>
                  <a:lnTo>
                    <a:pt x="493" y="206"/>
                  </a:lnTo>
                  <a:lnTo>
                    <a:pt x="531" y="217"/>
                  </a:lnTo>
                  <a:lnTo>
                    <a:pt x="570" y="229"/>
                  </a:lnTo>
                  <a:lnTo>
                    <a:pt x="610" y="242"/>
                  </a:lnTo>
                  <a:lnTo>
                    <a:pt x="648" y="253"/>
                  </a:lnTo>
                  <a:lnTo>
                    <a:pt x="686" y="267"/>
                  </a:lnTo>
                  <a:lnTo>
                    <a:pt x="727" y="280"/>
                  </a:lnTo>
                  <a:lnTo>
                    <a:pt x="765" y="292"/>
                  </a:lnTo>
                  <a:lnTo>
                    <a:pt x="805" y="303"/>
                  </a:lnTo>
                  <a:lnTo>
                    <a:pt x="846" y="317"/>
                  </a:lnTo>
                  <a:lnTo>
                    <a:pt x="884" y="326"/>
                  </a:lnTo>
                  <a:lnTo>
                    <a:pt x="924" y="338"/>
                  </a:lnTo>
                  <a:lnTo>
                    <a:pt x="964" y="347"/>
                  </a:lnTo>
                  <a:lnTo>
                    <a:pt x="1005" y="357"/>
                  </a:lnTo>
                  <a:lnTo>
                    <a:pt x="1043" y="365"/>
                  </a:lnTo>
                  <a:lnTo>
                    <a:pt x="1083" y="372"/>
                  </a:lnTo>
                  <a:lnTo>
                    <a:pt x="1124" y="378"/>
                  </a:lnTo>
                  <a:lnTo>
                    <a:pt x="1131" y="374"/>
                  </a:lnTo>
                  <a:lnTo>
                    <a:pt x="1137" y="367"/>
                  </a:lnTo>
                  <a:lnTo>
                    <a:pt x="1139" y="359"/>
                  </a:lnTo>
                  <a:lnTo>
                    <a:pt x="1135" y="355"/>
                  </a:lnTo>
                  <a:lnTo>
                    <a:pt x="1099" y="344"/>
                  </a:lnTo>
                  <a:lnTo>
                    <a:pt x="1060" y="334"/>
                  </a:lnTo>
                  <a:lnTo>
                    <a:pt x="1024" y="324"/>
                  </a:lnTo>
                  <a:lnTo>
                    <a:pt x="986" y="315"/>
                  </a:lnTo>
                  <a:lnTo>
                    <a:pt x="949" y="305"/>
                  </a:lnTo>
                  <a:lnTo>
                    <a:pt x="911" y="296"/>
                  </a:lnTo>
                  <a:lnTo>
                    <a:pt x="874" y="288"/>
                  </a:lnTo>
                  <a:lnTo>
                    <a:pt x="836" y="278"/>
                  </a:lnTo>
                  <a:lnTo>
                    <a:pt x="798" y="269"/>
                  </a:lnTo>
                  <a:lnTo>
                    <a:pt x="761" y="261"/>
                  </a:lnTo>
                  <a:lnTo>
                    <a:pt x="723" y="252"/>
                  </a:lnTo>
                  <a:lnTo>
                    <a:pt x="686" y="242"/>
                  </a:lnTo>
                  <a:lnTo>
                    <a:pt x="648" y="232"/>
                  </a:lnTo>
                  <a:lnTo>
                    <a:pt x="612" y="223"/>
                  </a:lnTo>
                  <a:lnTo>
                    <a:pt x="573" y="213"/>
                  </a:lnTo>
                  <a:lnTo>
                    <a:pt x="537" y="202"/>
                  </a:lnTo>
                  <a:lnTo>
                    <a:pt x="502" y="192"/>
                  </a:lnTo>
                  <a:lnTo>
                    <a:pt x="468" y="183"/>
                  </a:lnTo>
                  <a:lnTo>
                    <a:pt x="431" y="173"/>
                  </a:lnTo>
                  <a:lnTo>
                    <a:pt x="397" y="163"/>
                  </a:lnTo>
                  <a:lnTo>
                    <a:pt x="362" y="154"/>
                  </a:lnTo>
                  <a:lnTo>
                    <a:pt x="328" y="142"/>
                  </a:lnTo>
                  <a:lnTo>
                    <a:pt x="293" y="133"/>
                  </a:lnTo>
                  <a:lnTo>
                    <a:pt x="261" y="121"/>
                  </a:lnTo>
                  <a:lnTo>
                    <a:pt x="226" y="110"/>
                  </a:lnTo>
                  <a:lnTo>
                    <a:pt x="192" y="96"/>
                  </a:lnTo>
                  <a:lnTo>
                    <a:pt x="159" y="85"/>
                  </a:lnTo>
                  <a:lnTo>
                    <a:pt x="127" y="69"/>
                  </a:lnTo>
                  <a:lnTo>
                    <a:pt x="94" y="54"/>
                  </a:lnTo>
                  <a:lnTo>
                    <a:pt x="61" y="37"/>
                  </a:lnTo>
                  <a:lnTo>
                    <a:pt x="31" y="20"/>
                  </a:lnTo>
                  <a:lnTo>
                    <a:pt x="0" y="0"/>
                  </a:lnTo>
                  <a:lnTo>
                    <a:pt x="0" y="0"/>
                  </a:lnTo>
                  <a:lnTo>
                    <a:pt x="0" y="0"/>
                  </a:lnTo>
                  <a:lnTo>
                    <a:pt x="0" y="2"/>
                  </a:lnTo>
                  <a:lnTo>
                    <a:pt x="0" y="2"/>
                  </a:lnTo>
                  <a:lnTo>
                    <a:pt x="0" y="2"/>
                  </a:lnTo>
                  <a:close/>
                </a:path>
              </a:pathLst>
            </a:custGeom>
            <a:solidFill>
              <a:srgbClr val="000000"/>
            </a:solidFill>
            <a:ln w="9525">
              <a:noFill/>
              <a:round/>
              <a:headEnd/>
              <a:tailEnd/>
            </a:ln>
          </p:spPr>
          <p:txBody>
            <a:bodyPr/>
            <a:lstStyle/>
            <a:p>
              <a:endParaRPr lang="en-US"/>
            </a:p>
          </p:txBody>
        </p:sp>
        <p:sp>
          <p:nvSpPr>
            <p:cNvPr id="63560" name="Freeform 72"/>
            <p:cNvSpPr>
              <a:spLocks/>
            </p:cNvSpPr>
            <p:nvPr/>
          </p:nvSpPr>
          <p:spPr bwMode="auto">
            <a:xfrm>
              <a:off x="1180" y="2271"/>
              <a:ext cx="516" cy="153"/>
            </a:xfrm>
            <a:custGeom>
              <a:avLst/>
              <a:gdLst/>
              <a:ahLst/>
              <a:cxnLst>
                <a:cxn ang="0">
                  <a:pos x="0" y="2"/>
                </a:cxn>
                <a:cxn ang="0">
                  <a:pos x="29" y="13"/>
                </a:cxn>
                <a:cxn ang="0">
                  <a:pos x="59" y="25"/>
                </a:cxn>
                <a:cxn ang="0">
                  <a:pos x="88" y="36"/>
                </a:cxn>
                <a:cxn ang="0">
                  <a:pos x="119" y="48"/>
                </a:cxn>
                <a:cxn ang="0">
                  <a:pos x="148" y="59"/>
                </a:cxn>
                <a:cxn ang="0">
                  <a:pos x="178" y="69"/>
                </a:cxn>
                <a:cxn ang="0">
                  <a:pos x="207" y="79"/>
                </a:cxn>
                <a:cxn ang="0">
                  <a:pos x="238" y="90"/>
                </a:cxn>
                <a:cxn ang="0">
                  <a:pos x="266" y="100"/>
                </a:cxn>
                <a:cxn ang="0">
                  <a:pos x="297" y="109"/>
                </a:cxn>
                <a:cxn ang="0">
                  <a:pos x="328" y="119"/>
                </a:cxn>
                <a:cxn ang="0">
                  <a:pos x="357" y="128"/>
                </a:cxn>
                <a:cxn ang="0">
                  <a:pos x="387" y="138"/>
                </a:cxn>
                <a:cxn ang="0">
                  <a:pos x="418" y="149"/>
                </a:cxn>
                <a:cxn ang="0">
                  <a:pos x="447" y="159"/>
                </a:cxn>
                <a:cxn ang="0">
                  <a:pos x="477" y="169"/>
                </a:cxn>
                <a:cxn ang="0">
                  <a:pos x="510" y="180"/>
                </a:cxn>
                <a:cxn ang="0">
                  <a:pos x="543" y="190"/>
                </a:cxn>
                <a:cxn ang="0">
                  <a:pos x="577" y="201"/>
                </a:cxn>
                <a:cxn ang="0">
                  <a:pos x="610" y="213"/>
                </a:cxn>
                <a:cxn ang="0">
                  <a:pos x="642" y="224"/>
                </a:cxn>
                <a:cxn ang="0">
                  <a:pos x="677" y="234"/>
                </a:cxn>
                <a:cxn ang="0">
                  <a:pos x="709" y="245"/>
                </a:cxn>
                <a:cxn ang="0">
                  <a:pos x="744" y="255"/>
                </a:cxn>
                <a:cxn ang="0">
                  <a:pos x="778" y="264"/>
                </a:cxn>
                <a:cxn ang="0">
                  <a:pos x="813" y="272"/>
                </a:cxn>
                <a:cxn ang="0">
                  <a:pos x="845" y="280"/>
                </a:cxn>
                <a:cxn ang="0">
                  <a:pos x="880" y="287"/>
                </a:cxn>
                <a:cxn ang="0">
                  <a:pos x="914" y="293"/>
                </a:cxn>
                <a:cxn ang="0">
                  <a:pos x="949" y="299"/>
                </a:cxn>
                <a:cxn ang="0">
                  <a:pos x="984" y="303"/>
                </a:cxn>
                <a:cxn ang="0">
                  <a:pos x="1018" y="305"/>
                </a:cxn>
                <a:cxn ang="0">
                  <a:pos x="1026" y="303"/>
                </a:cxn>
                <a:cxn ang="0">
                  <a:pos x="1030" y="295"/>
                </a:cxn>
                <a:cxn ang="0">
                  <a:pos x="1031" y="286"/>
                </a:cxn>
                <a:cxn ang="0">
                  <a:pos x="1026" y="282"/>
                </a:cxn>
                <a:cxn ang="0">
                  <a:pos x="961" y="268"/>
                </a:cxn>
                <a:cxn ang="0">
                  <a:pos x="895" y="255"/>
                </a:cxn>
                <a:cxn ang="0">
                  <a:pos x="830" y="241"/>
                </a:cxn>
                <a:cxn ang="0">
                  <a:pos x="765" y="226"/>
                </a:cxn>
                <a:cxn ang="0">
                  <a:pos x="702" y="211"/>
                </a:cxn>
                <a:cxn ang="0">
                  <a:pos x="636" y="195"/>
                </a:cxn>
                <a:cxn ang="0">
                  <a:pos x="571" y="180"/>
                </a:cxn>
                <a:cxn ang="0">
                  <a:pos x="508" y="163"/>
                </a:cxn>
                <a:cxn ang="0">
                  <a:pos x="443" y="146"/>
                </a:cxn>
                <a:cxn ang="0">
                  <a:pos x="380" y="126"/>
                </a:cxn>
                <a:cxn ang="0">
                  <a:pos x="316" y="107"/>
                </a:cxn>
                <a:cxn ang="0">
                  <a:pos x="253" y="88"/>
                </a:cxn>
                <a:cxn ang="0">
                  <a:pos x="190" y="67"/>
                </a:cxn>
                <a:cxn ang="0">
                  <a:pos x="127" y="46"/>
                </a:cxn>
                <a:cxn ang="0">
                  <a:pos x="63" y="23"/>
                </a:cxn>
                <a:cxn ang="0">
                  <a:pos x="2" y="0"/>
                </a:cxn>
                <a:cxn ang="0">
                  <a:pos x="0" y="0"/>
                </a:cxn>
                <a:cxn ang="0">
                  <a:pos x="0" y="0"/>
                </a:cxn>
                <a:cxn ang="0">
                  <a:pos x="0" y="2"/>
                </a:cxn>
                <a:cxn ang="0">
                  <a:pos x="0" y="2"/>
                </a:cxn>
                <a:cxn ang="0">
                  <a:pos x="0" y="2"/>
                </a:cxn>
              </a:cxnLst>
              <a:rect l="0" t="0" r="r" b="b"/>
              <a:pathLst>
                <a:path w="1031" h="305">
                  <a:moveTo>
                    <a:pt x="0" y="2"/>
                  </a:moveTo>
                  <a:lnTo>
                    <a:pt x="29" y="13"/>
                  </a:lnTo>
                  <a:lnTo>
                    <a:pt x="59" y="25"/>
                  </a:lnTo>
                  <a:lnTo>
                    <a:pt x="88" y="36"/>
                  </a:lnTo>
                  <a:lnTo>
                    <a:pt x="119" y="48"/>
                  </a:lnTo>
                  <a:lnTo>
                    <a:pt x="148" y="59"/>
                  </a:lnTo>
                  <a:lnTo>
                    <a:pt x="178" y="69"/>
                  </a:lnTo>
                  <a:lnTo>
                    <a:pt x="207" y="79"/>
                  </a:lnTo>
                  <a:lnTo>
                    <a:pt x="238" y="90"/>
                  </a:lnTo>
                  <a:lnTo>
                    <a:pt x="266" y="100"/>
                  </a:lnTo>
                  <a:lnTo>
                    <a:pt x="297" y="109"/>
                  </a:lnTo>
                  <a:lnTo>
                    <a:pt x="328" y="119"/>
                  </a:lnTo>
                  <a:lnTo>
                    <a:pt x="357" y="128"/>
                  </a:lnTo>
                  <a:lnTo>
                    <a:pt x="387" y="138"/>
                  </a:lnTo>
                  <a:lnTo>
                    <a:pt x="418" y="149"/>
                  </a:lnTo>
                  <a:lnTo>
                    <a:pt x="447" y="159"/>
                  </a:lnTo>
                  <a:lnTo>
                    <a:pt x="477" y="169"/>
                  </a:lnTo>
                  <a:lnTo>
                    <a:pt x="510" y="180"/>
                  </a:lnTo>
                  <a:lnTo>
                    <a:pt x="543" y="190"/>
                  </a:lnTo>
                  <a:lnTo>
                    <a:pt x="577" y="201"/>
                  </a:lnTo>
                  <a:lnTo>
                    <a:pt x="610" y="213"/>
                  </a:lnTo>
                  <a:lnTo>
                    <a:pt x="642" y="224"/>
                  </a:lnTo>
                  <a:lnTo>
                    <a:pt x="677" y="234"/>
                  </a:lnTo>
                  <a:lnTo>
                    <a:pt x="709" y="245"/>
                  </a:lnTo>
                  <a:lnTo>
                    <a:pt x="744" y="255"/>
                  </a:lnTo>
                  <a:lnTo>
                    <a:pt x="778" y="264"/>
                  </a:lnTo>
                  <a:lnTo>
                    <a:pt x="813" y="272"/>
                  </a:lnTo>
                  <a:lnTo>
                    <a:pt x="845" y="280"/>
                  </a:lnTo>
                  <a:lnTo>
                    <a:pt x="880" y="287"/>
                  </a:lnTo>
                  <a:lnTo>
                    <a:pt x="914" y="293"/>
                  </a:lnTo>
                  <a:lnTo>
                    <a:pt x="949" y="299"/>
                  </a:lnTo>
                  <a:lnTo>
                    <a:pt x="984" y="303"/>
                  </a:lnTo>
                  <a:lnTo>
                    <a:pt x="1018" y="305"/>
                  </a:lnTo>
                  <a:lnTo>
                    <a:pt x="1026" y="303"/>
                  </a:lnTo>
                  <a:lnTo>
                    <a:pt x="1030" y="295"/>
                  </a:lnTo>
                  <a:lnTo>
                    <a:pt x="1031" y="286"/>
                  </a:lnTo>
                  <a:lnTo>
                    <a:pt x="1026" y="282"/>
                  </a:lnTo>
                  <a:lnTo>
                    <a:pt x="961" y="268"/>
                  </a:lnTo>
                  <a:lnTo>
                    <a:pt x="895" y="255"/>
                  </a:lnTo>
                  <a:lnTo>
                    <a:pt x="830" y="241"/>
                  </a:lnTo>
                  <a:lnTo>
                    <a:pt x="765" y="226"/>
                  </a:lnTo>
                  <a:lnTo>
                    <a:pt x="702" y="211"/>
                  </a:lnTo>
                  <a:lnTo>
                    <a:pt x="636" y="195"/>
                  </a:lnTo>
                  <a:lnTo>
                    <a:pt x="571" y="180"/>
                  </a:lnTo>
                  <a:lnTo>
                    <a:pt x="508" y="163"/>
                  </a:lnTo>
                  <a:lnTo>
                    <a:pt x="443" y="146"/>
                  </a:lnTo>
                  <a:lnTo>
                    <a:pt x="380" y="126"/>
                  </a:lnTo>
                  <a:lnTo>
                    <a:pt x="316" y="107"/>
                  </a:lnTo>
                  <a:lnTo>
                    <a:pt x="253" y="88"/>
                  </a:lnTo>
                  <a:lnTo>
                    <a:pt x="190" y="67"/>
                  </a:lnTo>
                  <a:lnTo>
                    <a:pt x="127" y="46"/>
                  </a:lnTo>
                  <a:lnTo>
                    <a:pt x="63" y="23"/>
                  </a:lnTo>
                  <a:lnTo>
                    <a:pt x="2" y="0"/>
                  </a:lnTo>
                  <a:lnTo>
                    <a:pt x="0" y="0"/>
                  </a:lnTo>
                  <a:lnTo>
                    <a:pt x="0" y="0"/>
                  </a:lnTo>
                  <a:lnTo>
                    <a:pt x="0" y="2"/>
                  </a:lnTo>
                  <a:lnTo>
                    <a:pt x="0" y="2"/>
                  </a:lnTo>
                  <a:lnTo>
                    <a:pt x="0" y="2"/>
                  </a:lnTo>
                  <a:close/>
                </a:path>
              </a:pathLst>
            </a:custGeom>
            <a:solidFill>
              <a:srgbClr val="000000"/>
            </a:solidFill>
            <a:ln w="9525">
              <a:noFill/>
              <a:round/>
              <a:headEnd/>
              <a:tailEnd/>
            </a:ln>
          </p:spPr>
          <p:txBody>
            <a:bodyPr/>
            <a:lstStyle/>
            <a:p>
              <a:endParaRPr lang="en-US"/>
            </a:p>
          </p:txBody>
        </p:sp>
        <p:sp>
          <p:nvSpPr>
            <p:cNvPr id="63561" name="Freeform 73"/>
            <p:cNvSpPr>
              <a:spLocks/>
            </p:cNvSpPr>
            <p:nvPr/>
          </p:nvSpPr>
          <p:spPr bwMode="auto">
            <a:xfrm>
              <a:off x="653" y="2442"/>
              <a:ext cx="636" cy="259"/>
            </a:xfrm>
            <a:custGeom>
              <a:avLst/>
              <a:gdLst/>
              <a:ahLst/>
              <a:cxnLst>
                <a:cxn ang="0">
                  <a:pos x="20" y="10"/>
                </a:cxn>
                <a:cxn ang="0">
                  <a:pos x="58" y="23"/>
                </a:cxn>
                <a:cxn ang="0">
                  <a:pos x="96" y="35"/>
                </a:cxn>
                <a:cxn ang="0">
                  <a:pos x="137" y="48"/>
                </a:cxn>
                <a:cxn ang="0">
                  <a:pos x="175" y="60"/>
                </a:cxn>
                <a:cxn ang="0">
                  <a:pos x="215" y="73"/>
                </a:cxn>
                <a:cxn ang="0">
                  <a:pos x="254" y="85"/>
                </a:cxn>
                <a:cxn ang="0">
                  <a:pos x="294" y="98"/>
                </a:cxn>
                <a:cxn ang="0">
                  <a:pos x="334" y="113"/>
                </a:cxn>
                <a:cxn ang="0">
                  <a:pos x="374" y="129"/>
                </a:cxn>
                <a:cxn ang="0">
                  <a:pos x="415" y="146"/>
                </a:cxn>
                <a:cxn ang="0">
                  <a:pos x="455" y="165"/>
                </a:cxn>
                <a:cxn ang="0">
                  <a:pos x="497" y="182"/>
                </a:cxn>
                <a:cxn ang="0">
                  <a:pos x="537" y="200"/>
                </a:cxn>
                <a:cxn ang="0">
                  <a:pos x="578" y="219"/>
                </a:cxn>
                <a:cxn ang="0">
                  <a:pos x="618" y="236"/>
                </a:cxn>
                <a:cxn ang="0">
                  <a:pos x="679" y="259"/>
                </a:cxn>
                <a:cxn ang="0">
                  <a:pos x="758" y="290"/>
                </a:cxn>
                <a:cxn ang="0">
                  <a:pos x="834" y="322"/>
                </a:cxn>
                <a:cxn ang="0">
                  <a:pos x="913" y="355"/>
                </a:cxn>
                <a:cxn ang="0">
                  <a:pos x="990" y="389"/>
                </a:cxn>
                <a:cxn ang="0">
                  <a:pos x="1066" y="424"/>
                </a:cxn>
                <a:cxn ang="0">
                  <a:pos x="1143" y="460"/>
                </a:cxn>
                <a:cxn ang="0">
                  <a:pos x="1218" y="499"/>
                </a:cxn>
                <a:cxn ang="0">
                  <a:pos x="1262" y="518"/>
                </a:cxn>
                <a:cxn ang="0">
                  <a:pos x="1272" y="510"/>
                </a:cxn>
                <a:cxn ang="0">
                  <a:pos x="1233" y="481"/>
                </a:cxn>
                <a:cxn ang="0">
                  <a:pos x="1160" y="439"/>
                </a:cxn>
                <a:cxn ang="0">
                  <a:pos x="1086" y="399"/>
                </a:cxn>
                <a:cxn ang="0">
                  <a:pos x="1009" y="362"/>
                </a:cxn>
                <a:cxn ang="0">
                  <a:pos x="930" y="326"/>
                </a:cxn>
                <a:cxn ang="0">
                  <a:pos x="852" y="293"/>
                </a:cxn>
                <a:cxn ang="0">
                  <a:pos x="773" y="261"/>
                </a:cxn>
                <a:cxn ang="0">
                  <a:pos x="693" y="230"/>
                </a:cxn>
                <a:cxn ang="0">
                  <a:pos x="610" y="201"/>
                </a:cxn>
                <a:cxn ang="0">
                  <a:pos x="530" y="175"/>
                </a:cxn>
                <a:cxn ang="0">
                  <a:pos x="447" y="148"/>
                </a:cxn>
                <a:cxn ang="0">
                  <a:pos x="367" y="121"/>
                </a:cxn>
                <a:cxn ang="0">
                  <a:pos x="284" y="94"/>
                </a:cxn>
                <a:cxn ang="0">
                  <a:pos x="202" y="67"/>
                </a:cxn>
                <a:cxn ang="0">
                  <a:pos x="121" y="40"/>
                </a:cxn>
                <a:cxn ang="0">
                  <a:pos x="41" y="14"/>
                </a:cxn>
                <a:cxn ang="0">
                  <a:pos x="0" y="0"/>
                </a:cxn>
                <a:cxn ang="0">
                  <a:pos x="0" y="2"/>
                </a:cxn>
                <a:cxn ang="0">
                  <a:pos x="0" y="2"/>
                </a:cxn>
              </a:cxnLst>
              <a:rect l="0" t="0" r="r" b="b"/>
              <a:pathLst>
                <a:path w="1272" h="518">
                  <a:moveTo>
                    <a:pt x="0" y="2"/>
                  </a:moveTo>
                  <a:lnTo>
                    <a:pt x="20" y="10"/>
                  </a:lnTo>
                  <a:lnTo>
                    <a:pt x="39" y="15"/>
                  </a:lnTo>
                  <a:lnTo>
                    <a:pt x="58" y="23"/>
                  </a:lnTo>
                  <a:lnTo>
                    <a:pt x="77" y="29"/>
                  </a:lnTo>
                  <a:lnTo>
                    <a:pt x="96" y="35"/>
                  </a:lnTo>
                  <a:lnTo>
                    <a:pt x="117" y="42"/>
                  </a:lnTo>
                  <a:lnTo>
                    <a:pt x="137" y="48"/>
                  </a:lnTo>
                  <a:lnTo>
                    <a:pt x="156" y="54"/>
                  </a:lnTo>
                  <a:lnTo>
                    <a:pt x="175" y="60"/>
                  </a:lnTo>
                  <a:lnTo>
                    <a:pt x="196" y="65"/>
                  </a:lnTo>
                  <a:lnTo>
                    <a:pt x="215" y="73"/>
                  </a:lnTo>
                  <a:lnTo>
                    <a:pt x="234" y="79"/>
                  </a:lnTo>
                  <a:lnTo>
                    <a:pt x="254" y="85"/>
                  </a:lnTo>
                  <a:lnTo>
                    <a:pt x="275" y="92"/>
                  </a:lnTo>
                  <a:lnTo>
                    <a:pt x="294" y="98"/>
                  </a:lnTo>
                  <a:lnTo>
                    <a:pt x="313" y="106"/>
                  </a:lnTo>
                  <a:lnTo>
                    <a:pt x="334" y="113"/>
                  </a:lnTo>
                  <a:lnTo>
                    <a:pt x="355" y="121"/>
                  </a:lnTo>
                  <a:lnTo>
                    <a:pt x="374" y="129"/>
                  </a:lnTo>
                  <a:lnTo>
                    <a:pt x="395" y="138"/>
                  </a:lnTo>
                  <a:lnTo>
                    <a:pt x="415" y="146"/>
                  </a:lnTo>
                  <a:lnTo>
                    <a:pt x="436" y="155"/>
                  </a:lnTo>
                  <a:lnTo>
                    <a:pt x="455" y="165"/>
                  </a:lnTo>
                  <a:lnTo>
                    <a:pt x="476" y="173"/>
                  </a:lnTo>
                  <a:lnTo>
                    <a:pt x="497" y="182"/>
                  </a:lnTo>
                  <a:lnTo>
                    <a:pt x="516" y="192"/>
                  </a:lnTo>
                  <a:lnTo>
                    <a:pt x="537" y="200"/>
                  </a:lnTo>
                  <a:lnTo>
                    <a:pt x="556" y="209"/>
                  </a:lnTo>
                  <a:lnTo>
                    <a:pt x="578" y="219"/>
                  </a:lnTo>
                  <a:lnTo>
                    <a:pt x="597" y="226"/>
                  </a:lnTo>
                  <a:lnTo>
                    <a:pt x="618" y="236"/>
                  </a:lnTo>
                  <a:lnTo>
                    <a:pt x="639" y="244"/>
                  </a:lnTo>
                  <a:lnTo>
                    <a:pt x="679" y="259"/>
                  </a:lnTo>
                  <a:lnTo>
                    <a:pt x="718" y="274"/>
                  </a:lnTo>
                  <a:lnTo>
                    <a:pt x="758" y="290"/>
                  </a:lnTo>
                  <a:lnTo>
                    <a:pt x="796" y="307"/>
                  </a:lnTo>
                  <a:lnTo>
                    <a:pt x="834" y="322"/>
                  </a:lnTo>
                  <a:lnTo>
                    <a:pt x="875" y="339"/>
                  </a:lnTo>
                  <a:lnTo>
                    <a:pt x="913" y="355"/>
                  </a:lnTo>
                  <a:lnTo>
                    <a:pt x="951" y="372"/>
                  </a:lnTo>
                  <a:lnTo>
                    <a:pt x="990" y="389"/>
                  </a:lnTo>
                  <a:lnTo>
                    <a:pt x="1028" y="407"/>
                  </a:lnTo>
                  <a:lnTo>
                    <a:pt x="1066" y="424"/>
                  </a:lnTo>
                  <a:lnTo>
                    <a:pt x="1105" y="441"/>
                  </a:lnTo>
                  <a:lnTo>
                    <a:pt x="1143" y="460"/>
                  </a:lnTo>
                  <a:lnTo>
                    <a:pt x="1182" y="479"/>
                  </a:lnTo>
                  <a:lnTo>
                    <a:pt x="1218" y="499"/>
                  </a:lnTo>
                  <a:lnTo>
                    <a:pt x="1256" y="518"/>
                  </a:lnTo>
                  <a:lnTo>
                    <a:pt x="1262" y="518"/>
                  </a:lnTo>
                  <a:lnTo>
                    <a:pt x="1268" y="514"/>
                  </a:lnTo>
                  <a:lnTo>
                    <a:pt x="1272" y="510"/>
                  </a:lnTo>
                  <a:lnTo>
                    <a:pt x="1270" y="504"/>
                  </a:lnTo>
                  <a:lnTo>
                    <a:pt x="1233" y="481"/>
                  </a:lnTo>
                  <a:lnTo>
                    <a:pt x="1197" y="460"/>
                  </a:lnTo>
                  <a:lnTo>
                    <a:pt x="1160" y="439"/>
                  </a:lnTo>
                  <a:lnTo>
                    <a:pt x="1122" y="418"/>
                  </a:lnTo>
                  <a:lnTo>
                    <a:pt x="1086" y="399"/>
                  </a:lnTo>
                  <a:lnTo>
                    <a:pt x="1047" y="380"/>
                  </a:lnTo>
                  <a:lnTo>
                    <a:pt x="1009" y="362"/>
                  </a:lnTo>
                  <a:lnTo>
                    <a:pt x="971" y="343"/>
                  </a:lnTo>
                  <a:lnTo>
                    <a:pt x="930" y="326"/>
                  </a:lnTo>
                  <a:lnTo>
                    <a:pt x="892" y="309"/>
                  </a:lnTo>
                  <a:lnTo>
                    <a:pt x="852" y="293"/>
                  </a:lnTo>
                  <a:lnTo>
                    <a:pt x="811" y="276"/>
                  </a:lnTo>
                  <a:lnTo>
                    <a:pt x="773" y="261"/>
                  </a:lnTo>
                  <a:lnTo>
                    <a:pt x="733" y="246"/>
                  </a:lnTo>
                  <a:lnTo>
                    <a:pt x="693" y="230"/>
                  </a:lnTo>
                  <a:lnTo>
                    <a:pt x="652" y="217"/>
                  </a:lnTo>
                  <a:lnTo>
                    <a:pt x="610" y="201"/>
                  </a:lnTo>
                  <a:lnTo>
                    <a:pt x="570" y="188"/>
                  </a:lnTo>
                  <a:lnTo>
                    <a:pt x="530" y="175"/>
                  </a:lnTo>
                  <a:lnTo>
                    <a:pt x="489" y="161"/>
                  </a:lnTo>
                  <a:lnTo>
                    <a:pt x="447" y="148"/>
                  </a:lnTo>
                  <a:lnTo>
                    <a:pt x="407" y="134"/>
                  </a:lnTo>
                  <a:lnTo>
                    <a:pt x="367" y="121"/>
                  </a:lnTo>
                  <a:lnTo>
                    <a:pt x="324" y="108"/>
                  </a:lnTo>
                  <a:lnTo>
                    <a:pt x="284" y="94"/>
                  </a:lnTo>
                  <a:lnTo>
                    <a:pt x="244" y="81"/>
                  </a:lnTo>
                  <a:lnTo>
                    <a:pt x="202" y="67"/>
                  </a:lnTo>
                  <a:lnTo>
                    <a:pt x="162" y="54"/>
                  </a:lnTo>
                  <a:lnTo>
                    <a:pt x="121" y="40"/>
                  </a:lnTo>
                  <a:lnTo>
                    <a:pt x="81" y="27"/>
                  </a:lnTo>
                  <a:lnTo>
                    <a:pt x="41" y="14"/>
                  </a:lnTo>
                  <a:lnTo>
                    <a:pt x="0" y="0"/>
                  </a:lnTo>
                  <a:lnTo>
                    <a:pt x="0" y="0"/>
                  </a:lnTo>
                  <a:lnTo>
                    <a:pt x="0" y="0"/>
                  </a:lnTo>
                  <a:lnTo>
                    <a:pt x="0" y="2"/>
                  </a:lnTo>
                  <a:lnTo>
                    <a:pt x="0" y="2"/>
                  </a:lnTo>
                  <a:lnTo>
                    <a:pt x="0" y="2"/>
                  </a:lnTo>
                  <a:close/>
                </a:path>
              </a:pathLst>
            </a:custGeom>
            <a:solidFill>
              <a:srgbClr val="000000"/>
            </a:solidFill>
            <a:ln w="9525">
              <a:noFill/>
              <a:round/>
              <a:headEnd/>
              <a:tailEnd/>
            </a:ln>
          </p:spPr>
          <p:txBody>
            <a:bodyPr/>
            <a:lstStyle/>
            <a:p>
              <a:endParaRPr lang="en-US"/>
            </a:p>
          </p:txBody>
        </p:sp>
        <p:sp>
          <p:nvSpPr>
            <p:cNvPr id="63562" name="Freeform 74"/>
            <p:cNvSpPr>
              <a:spLocks/>
            </p:cNvSpPr>
            <p:nvPr/>
          </p:nvSpPr>
          <p:spPr bwMode="auto">
            <a:xfrm>
              <a:off x="513" y="1677"/>
              <a:ext cx="751" cy="332"/>
            </a:xfrm>
            <a:custGeom>
              <a:avLst/>
              <a:gdLst/>
              <a:ahLst/>
              <a:cxnLst>
                <a:cxn ang="0">
                  <a:pos x="67" y="42"/>
                </a:cxn>
                <a:cxn ang="0">
                  <a:pos x="176" y="92"/>
                </a:cxn>
                <a:cxn ang="0">
                  <a:pos x="287" y="134"/>
                </a:cxn>
                <a:cxn ang="0">
                  <a:pos x="366" y="165"/>
                </a:cxn>
                <a:cxn ang="0">
                  <a:pos x="444" y="196"/>
                </a:cxn>
                <a:cxn ang="0">
                  <a:pos x="523" y="227"/>
                </a:cxn>
                <a:cxn ang="0">
                  <a:pos x="602" y="257"/>
                </a:cxn>
                <a:cxn ang="0">
                  <a:pos x="678" y="288"/>
                </a:cxn>
                <a:cxn ang="0">
                  <a:pos x="753" y="319"/>
                </a:cxn>
                <a:cxn ang="0">
                  <a:pos x="826" y="351"/>
                </a:cxn>
                <a:cxn ang="0">
                  <a:pos x="897" y="384"/>
                </a:cxn>
                <a:cxn ang="0">
                  <a:pos x="968" y="420"/>
                </a:cxn>
                <a:cxn ang="0">
                  <a:pos x="1037" y="455"/>
                </a:cxn>
                <a:cxn ang="0">
                  <a:pos x="1110" y="489"/>
                </a:cxn>
                <a:cxn ang="0">
                  <a:pos x="1186" y="522"/>
                </a:cxn>
                <a:cxn ang="0">
                  <a:pos x="1263" y="556"/>
                </a:cxn>
                <a:cxn ang="0">
                  <a:pos x="1338" y="589"/>
                </a:cxn>
                <a:cxn ang="0">
                  <a:pos x="1413" y="625"/>
                </a:cxn>
                <a:cxn ang="0">
                  <a:pos x="1487" y="664"/>
                </a:cxn>
                <a:cxn ang="0">
                  <a:pos x="1501" y="654"/>
                </a:cxn>
                <a:cxn ang="0">
                  <a:pos x="1461" y="625"/>
                </a:cxn>
                <a:cxn ang="0">
                  <a:pos x="1401" y="593"/>
                </a:cxn>
                <a:cxn ang="0">
                  <a:pos x="1340" y="562"/>
                </a:cxn>
                <a:cxn ang="0">
                  <a:pos x="1276" y="533"/>
                </a:cxn>
                <a:cxn ang="0">
                  <a:pos x="1215" y="505"/>
                </a:cxn>
                <a:cxn ang="0">
                  <a:pos x="1150" y="478"/>
                </a:cxn>
                <a:cxn ang="0">
                  <a:pos x="1079" y="445"/>
                </a:cxn>
                <a:cxn ang="0">
                  <a:pos x="1008" y="412"/>
                </a:cxn>
                <a:cxn ang="0">
                  <a:pos x="937" y="378"/>
                </a:cxn>
                <a:cxn ang="0">
                  <a:pos x="866" y="345"/>
                </a:cxn>
                <a:cxn ang="0">
                  <a:pos x="795" y="313"/>
                </a:cxn>
                <a:cxn ang="0">
                  <a:pos x="719" y="280"/>
                </a:cxn>
                <a:cxn ang="0">
                  <a:pos x="642" y="250"/>
                </a:cxn>
                <a:cxn ang="0">
                  <a:pos x="561" y="221"/>
                </a:cxn>
                <a:cxn ang="0">
                  <a:pos x="483" y="194"/>
                </a:cxn>
                <a:cxn ang="0">
                  <a:pos x="404" y="167"/>
                </a:cxn>
                <a:cxn ang="0">
                  <a:pos x="329" y="140"/>
                </a:cxn>
                <a:cxn ang="0">
                  <a:pos x="256" y="115"/>
                </a:cxn>
                <a:cxn ang="0">
                  <a:pos x="184" y="90"/>
                </a:cxn>
                <a:cxn ang="0">
                  <a:pos x="111" y="60"/>
                </a:cxn>
                <a:cxn ang="0">
                  <a:pos x="42" y="25"/>
                </a:cxn>
                <a:cxn ang="0">
                  <a:pos x="0" y="0"/>
                </a:cxn>
                <a:cxn ang="0">
                  <a:pos x="0" y="2"/>
                </a:cxn>
              </a:cxnLst>
              <a:rect l="0" t="0" r="r" b="b"/>
              <a:pathLst>
                <a:path w="1501" h="664">
                  <a:moveTo>
                    <a:pt x="0" y="2"/>
                  </a:moveTo>
                  <a:lnTo>
                    <a:pt x="32" y="23"/>
                  </a:lnTo>
                  <a:lnTo>
                    <a:pt x="67" y="42"/>
                  </a:lnTo>
                  <a:lnTo>
                    <a:pt x="103" y="60"/>
                  </a:lnTo>
                  <a:lnTo>
                    <a:pt x="140" y="77"/>
                  </a:lnTo>
                  <a:lnTo>
                    <a:pt x="176" y="92"/>
                  </a:lnTo>
                  <a:lnTo>
                    <a:pt x="214" y="106"/>
                  </a:lnTo>
                  <a:lnTo>
                    <a:pt x="251" y="121"/>
                  </a:lnTo>
                  <a:lnTo>
                    <a:pt x="287" y="134"/>
                  </a:lnTo>
                  <a:lnTo>
                    <a:pt x="314" y="144"/>
                  </a:lnTo>
                  <a:lnTo>
                    <a:pt x="339" y="156"/>
                  </a:lnTo>
                  <a:lnTo>
                    <a:pt x="366" y="165"/>
                  </a:lnTo>
                  <a:lnTo>
                    <a:pt x="393" y="175"/>
                  </a:lnTo>
                  <a:lnTo>
                    <a:pt x="418" y="186"/>
                  </a:lnTo>
                  <a:lnTo>
                    <a:pt x="444" y="196"/>
                  </a:lnTo>
                  <a:lnTo>
                    <a:pt x="471" y="205"/>
                  </a:lnTo>
                  <a:lnTo>
                    <a:pt x="496" y="215"/>
                  </a:lnTo>
                  <a:lnTo>
                    <a:pt x="523" y="227"/>
                  </a:lnTo>
                  <a:lnTo>
                    <a:pt x="550" y="236"/>
                  </a:lnTo>
                  <a:lnTo>
                    <a:pt x="575" y="246"/>
                  </a:lnTo>
                  <a:lnTo>
                    <a:pt x="602" y="257"/>
                  </a:lnTo>
                  <a:lnTo>
                    <a:pt x="626" y="267"/>
                  </a:lnTo>
                  <a:lnTo>
                    <a:pt x="653" y="276"/>
                  </a:lnTo>
                  <a:lnTo>
                    <a:pt x="678" y="288"/>
                  </a:lnTo>
                  <a:lnTo>
                    <a:pt x="705" y="297"/>
                  </a:lnTo>
                  <a:lnTo>
                    <a:pt x="730" y="307"/>
                  </a:lnTo>
                  <a:lnTo>
                    <a:pt x="753" y="319"/>
                  </a:lnTo>
                  <a:lnTo>
                    <a:pt x="778" y="328"/>
                  </a:lnTo>
                  <a:lnTo>
                    <a:pt x="801" y="340"/>
                  </a:lnTo>
                  <a:lnTo>
                    <a:pt x="826" y="351"/>
                  </a:lnTo>
                  <a:lnTo>
                    <a:pt x="849" y="361"/>
                  </a:lnTo>
                  <a:lnTo>
                    <a:pt x="872" y="372"/>
                  </a:lnTo>
                  <a:lnTo>
                    <a:pt x="897" y="384"/>
                  </a:lnTo>
                  <a:lnTo>
                    <a:pt x="920" y="397"/>
                  </a:lnTo>
                  <a:lnTo>
                    <a:pt x="943" y="409"/>
                  </a:lnTo>
                  <a:lnTo>
                    <a:pt x="968" y="420"/>
                  </a:lnTo>
                  <a:lnTo>
                    <a:pt x="991" y="432"/>
                  </a:lnTo>
                  <a:lnTo>
                    <a:pt x="1014" y="443"/>
                  </a:lnTo>
                  <a:lnTo>
                    <a:pt x="1037" y="455"/>
                  </a:lnTo>
                  <a:lnTo>
                    <a:pt x="1062" y="466"/>
                  </a:lnTo>
                  <a:lnTo>
                    <a:pt x="1085" y="478"/>
                  </a:lnTo>
                  <a:lnTo>
                    <a:pt x="1110" y="489"/>
                  </a:lnTo>
                  <a:lnTo>
                    <a:pt x="1136" y="501"/>
                  </a:lnTo>
                  <a:lnTo>
                    <a:pt x="1161" y="512"/>
                  </a:lnTo>
                  <a:lnTo>
                    <a:pt x="1186" y="522"/>
                  </a:lnTo>
                  <a:lnTo>
                    <a:pt x="1211" y="533"/>
                  </a:lnTo>
                  <a:lnTo>
                    <a:pt x="1236" y="545"/>
                  </a:lnTo>
                  <a:lnTo>
                    <a:pt x="1263" y="556"/>
                  </a:lnTo>
                  <a:lnTo>
                    <a:pt x="1288" y="568"/>
                  </a:lnTo>
                  <a:lnTo>
                    <a:pt x="1313" y="579"/>
                  </a:lnTo>
                  <a:lnTo>
                    <a:pt x="1338" y="589"/>
                  </a:lnTo>
                  <a:lnTo>
                    <a:pt x="1363" y="602"/>
                  </a:lnTo>
                  <a:lnTo>
                    <a:pt x="1388" y="614"/>
                  </a:lnTo>
                  <a:lnTo>
                    <a:pt x="1413" y="625"/>
                  </a:lnTo>
                  <a:lnTo>
                    <a:pt x="1437" y="639"/>
                  </a:lnTo>
                  <a:lnTo>
                    <a:pt x="1462" y="650"/>
                  </a:lnTo>
                  <a:lnTo>
                    <a:pt x="1487" y="664"/>
                  </a:lnTo>
                  <a:lnTo>
                    <a:pt x="1493" y="664"/>
                  </a:lnTo>
                  <a:lnTo>
                    <a:pt x="1497" y="660"/>
                  </a:lnTo>
                  <a:lnTo>
                    <a:pt x="1501" y="654"/>
                  </a:lnTo>
                  <a:lnTo>
                    <a:pt x="1499" y="650"/>
                  </a:lnTo>
                  <a:lnTo>
                    <a:pt x="1480" y="639"/>
                  </a:lnTo>
                  <a:lnTo>
                    <a:pt x="1461" y="625"/>
                  </a:lnTo>
                  <a:lnTo>
                    <a:pt x="1441" y="614"/>
                  </a:lnTo>
                  <a:lnTo>
                    <a:pt x="1420" y="602"/>
                  </a:lnTo>
                  <a:lnTo>
                    <a:pt x="1401" y="593"/>
                  </a:lnTo>
                  <a:lnTo>
                    <a:pt x="1380" y="581"/>
                  </a:lnTo>
                  <a:lnTo>
                    <a:pt x="1361" y="572"/>
                  </a:lnTo>
                  <a:lnTo>
                    <a:pt x="1340" y="562"/>
                  </a:lnTo>
                  <a:lnTo>
                    <a:pt x="1319" y="552"/>
                  </a:lnTo>
                  <a:lnTo>
                    <a:pt x="1298" y="543"/>
                  </a:lnTo>
                  <a:lnTo>
                    <a:pt x="1276" y="533"/>
                  </a:lnTo>
                  <a:lnTo>
                    <a:pt x="1257" y="524"/>
                  </a:lnTo>
                  <a:lnTo>
                    <a:pt x="1236" y="514"/>
                  </a:lnTo>
                  <a:lnTo>
                    <a:pt x="1215" y="505"/>
                  </a:lnTo>
                  <a:lnTo>
                    <a:pt x="1194" y="497"/>
                  </a:lnTo>
                  <a:lnTo>
                    <a:pt x="1173" y="487"/>
                  </a:lnTo>
                  <a:lnTo>
                    <a:pt x="1150" y="478"/>
                  </a:lnTo>
                  <a:lnTo>
                    <a:pt x="1125" y="468"/>
                  </a:lnTo>
                  <a:lnTo>
                    <a:pt x="1102" y="457"/>
                  </a:lnTo>
                  <a:lnTo>
                    <a:pt x="1079" y="445"/>
                  </a:lnTo>
                  <a:lnTo>
                    <a:pt x="1054" y="435"/>
                  </a:lnTo>
                  <a:lnTo>
                    <a:pt x="1031" y="424"/>
                  </a:lnTo>
                  <a:lnTo>
                    <a:pt x="1008" y="412"/>
                  </a:lnTo>
                  <a:lnTo>
                    <a:pt x="985" y="401"/>
                  </a:lnTo>
                  <a:lnTo>
                    <a:pt x="960" y="389"/>
                  </a:lnTo>
                  <a:lnTo>
                    <a:pt x="937" y="378"/>
                  </a:lnTo>
                  <a:lnTo>
                    <a:pt x="914" y="368"/>
                  </a:lnTo>
                  <a:lnTo>
                    <a:pt x="889" y="357"/>
                  </a:lnTo>
                  <a:lnTo>
                    <a:pt x="866" y="345"/>
                  </a:lnTo>
                  <a:lnTo>
                    <a:pt x="843" y="334"/>
                  </a:lnTo>
                  <a:lnTo>
                    <a:pt x="818" y="324"/>
                  </a:lnTo>
                  <a:lnTo>
                    <a:pt x="795" y="313"/>
                  </a:lnTo>
                  <a:lnTo>
                    <a:pt x="770" y="301"/>
                  </a:lnTo>
                  <a:lnTo>
                    <a:pt x="745" y="290"/>
                  </a:lnTo>
                  <a:lnTo>
                    <a:pt x="719" y="280"/>
                  </a:lnTo>
                  <a:lnTo>
                    <a:pt x="694" y="269"/>
                  </a:lnTo>
                  <a:lnTo>
                    <a:pt x="667" y="259"/>
                  </a:lnTo>
                  <a:lnTo>
                    <a:pt x="642" y="250"/>
                  </a:lnTo>
                  <a:lnTo>
                    <a:pt x="615" y="240"/>
                  </a:lnTo>
                  <a:lnTo>
                    <a:pt x="588" y="230"/>
                  </a:lnTo>
                  <a:lnTo>
                    <a:pt x="561" y="221"/>
                  </a:lnTo>
                  <a:lnTo>
                    <a:pt x="536" y="213"/>
                  </a:lnTo>
                  <a:lnTo>
                    <a:pt x="510" y="204"/>
                  </a:lnTo>
                  <a:lnTo>
                    <a:pt x="483" y="194"/>
                  </a:lnTo>
                  <a:lnTo>
                    <a:pt x="456" y="184"/>
                  </a:lnTo>
                  <a:lnTo>
                    <a:pt x="429" y="177"/>
                  </a:lnTo>
                  <a:lnTo>
                    <a:pt x="404" y="167"/>
                  </a:lnTo>
                  <a:lnTo>
                    <a:pt x="377" y="158"/>
                  </a:lnTo>
                  <a:lnTo>
                    <a:pt x="354" y="150"/>
                  </a:lnTo>
                  <a:lnTo>
                    <a:pt x="329" y="140"/>
                  </a:lnTo>
                  <a:lnTo>
                    <a:pt x="306" y="133"/>
                  </a:lnTo>
                  <a:lnTo>
                    <a:pt x="281" y="125"/>
                  </a:lnTo>
                  <a:lnTo>
                    <a:pt x="256" y="115"/>
                  </a:lnTo>
                  <a:lnTo>
                    <a:pt x="233" y="108"/>
                  </a:lnTo>
                  <a:lnTo>
                    <a:pt x="209" y="98"/>
                  </a:lnTo>
                  <a:lnTo>
                    <a:pt x="184" y="90"/>
                  </a:lnTo>
                  <a:lnTo>
                    <a:pt x="159" y="81"/>
                  </a:lnTo>
                  <a:lnTo>
                    <a:pt x="136" y="71"/>
                  </a:lnTo>
                  <a:lnTo>
                    <a:pt x="111" y="60"/>
                  </a:lnTo>
                  <a:lnTo>
                    <a:pt x="88" y="50"/>
                  </a:lnTo>
                  <a:lnTo>
                    <a:pt x="65" y="39"/>
                  </a:lnTo>
                  <a:lnTo>
                    <a:pt x="42" y="25"/>
                  </a:lnTo>
                  <a:lnTo>
                    <a:pt x="21" y="14"/>
                  </a:lnTo>
                  <a:lnTo>
                    <a:pt x="0" y="0"/>
                  </a:lnTo>
                  <a:lnTo>
                    <a:pt x="0" y="0"/>
                  </a:lnTo>
                  <a:lnTo>
                    <a:pt x="0" y="0"/>
                  </a:lnTo>
                  <a:lnTo>
                    <a:pt x="0" y="2"/>
                  </a:lnTo>
                  <a:lnTo>
                    <a:pt x="0" y="2"/>
                  </a:lnTo>
                  <a:lnTo>
                    <a:pt x="0" y="2"/>
                  </a:lnTo>
                  <a:close/>
                </a:path>
              </a:pathLst>
            </a:custGeom>
            <a:solidFill>
              <a:srgbClr val="000000"/>
            </a:solidFill>
            <a:ln w="9525">
              <a:noFill/>
              <a:round/>
              <a:headEnd/>
              <a:tailEnd/>
            </a:ln>
          </p:spPr>
          <p:txBody>
            <a:bodyPr/>
            <a:lstStyle/>
            <a:p>
              <a:endParaRPr lang="en-US"/>
            </a:p>
          </p:txBody>
        </p:sp>
        <p:sp>
          <p:nvSpPr>
            <p:cNvPr id="63563" name="Freeform 75"/>
            <p:cNvSpPr>
              <a:spLocks/>
            </p:cNvSpPr>
            <p:nvPr/>
          </p:nvSpPr>
          <p:spPr bwMode="auto">
            <a:xfrm>
              <a:off x="647" y="1963"/>
              <a:ext cx="600" cy="235"/>
            </a:xfrm>
            <a:custGeom>
              <a:avLst/>
              <a:gdLst/>
              <a:ahLst/>
              <a:cxnLst>
                <a:cxn ang="0">
                  <a:pos x="0" y="2"/>
                </a:cxn>
                <a:cxn ang="0">
                  <a:pos x="35" y="17"/>
                </a:cxn>
                <a:cxn ang="0">
                  <a:pos x="69" y="32"/>
                </a:cxn>
                <a:cxn ang="0">
                  <a:pos x="104" y="48"/>
                </a:cxn>
                <a:cxn ang="0">
                  <a:pos x="138" y="63"/>
                </a:cxn>
                <a:cxn ang="0">
                  <a:pos x="175" y="76"/>
                </a:cxn>
                <a:cxn ang="0">
                  <a:pos x="209" y="88"/>
                </a:cxn>
                <a:cxn ang="0">
                  <a:pos x="245" y="101"/>
                </a:cxn>
                <a:cxn ang="0">
                  <a:pos x="282" y="115"/>
                </a:cxn>
                <a:cxn ang="0">
                  <a:pos x="316" y="126"/>
                </a:cxn>
                <a:cxn ang="0">
                  <a:pos x="353" y="138"/>
                </a:cxn>
                <a:cxn ang="0">
                  <a:pos x="389" y="149"/>
                </a:cxn>
                <a:cxn ang="0">
                  <a:pos x="426" y="163"/>
                </a:cxn>
                <a:cxn ang="0">
                  <a:pos x="460" y="174"/>
                </a:cxn>
                <a:cxn ang="0">
                  <a:pos x="497" y="186"/>
                </a:cxn>
                <a:cxn ang="0">
                  <a:pos x="533" y="199"/>
                </a:cxn>
                <a:cxn ang="0">
                  <a:pos x="568" y="210"/>
                </a:cxn>
                <a:cxn ang="0">
                  <a:pos x="606" y="226"/>
                </a:cxn>
                <a:cxn ang="0">
                  <a:pos x="644" y="241"/>
                </a:cxn>
                <a:cxn ang="0">
                  <a:pos x="685" y="256"/>
                </a:cxn>
                <a:cxn ang="0">
                  <a:pos x="723" y="272"/>
                </a:cxn>
                <a:cxn ang="0">
                  <a:pos x="761" y="287"/>
                </a:cxn>
                <a:cxn ang="0">
                  <a:pos x="800" y="303"/>
                </a:cxn>
                <a:cxn ang="0">
                  <a:pos x="838" y="318"/>
                </a:cxn>
                <a:cxn ang="0">
                  <a:pos x="878" y="335"/>
                </a:cxn>
                <a:cxn ang="0">
                  <a:pos x="917" y="350"/>
                </a:cxn>
                <a:cxn ang="0">
                  <a:pos x="955" y="368"/>
                </a:cxn>
                <a:cxn ang="0">
                  <a:pos x="993" y="385"/>
                </a:cxn>
                <a:cxn ang="0">
                  <a:pos x="1032" y="400"/>
                </a:cxn>
                <a:cxn ang="0">
                  <a:pos x="1070" y="418"/>
                </a:cxn>
                <a:cxn ang="0">
                  <a:pos x="1106" y="435"/>
                </a:cxn>
                <a:cxn ang="0">
                  <a:pos x="1145" y="452"/>
                </a:cxn>
                <a:cxn ang="0">
                  <a:pos x="1183" y="469"/>
                </a:cxn>
                <a:cxn ang="0">
                  <a:pos x="1191" y="469"/>
                </a:cxn>
                <a:cxn ang="0">
                  <a:pos x="1196" y="464"/>
                </a:cxn>
                <a:cxn ang="0">
                  <a:pos x="1200" y="458"/>
                </a:cxn>
                <a:cxn ang="0">
                  <a:pos x="1198" y="452"/>
                </a:cxn>
                <a:cxn ang="0">
                  <a:pos x="1127" y="416"/>
                </a:cxn>
                <a:cxn ang="0">
                  <a:pos x="1055" y="381"/>
                </a:cxn>
                <a:cxn ang="0">
                  <a:pos x="982" y="349"/>
                </a:cxn>
                <a:cxn ang="0">
                  <a:pos x="909" y="318"/>
                </a:cxn>
                <a:cxn ang="0">
                  <a:pos x="834" y="291"/>
                </a:cxn>
                <a:cxn ang="0">
                  <a:pos x="757" y="264"/>
                </a:cxn>
                <a:cxn ang="0">
                  <a:pos x="681" y="239"/>
                </a:cxn>
                <a:cxn ang="0">
                  <a:pos x="606" y="214"/>
                </a:cxn>
                <a:cxn ang="0">
                  <a:pos x="529" y="189"/>
                </a:cxn>
                <a:cxn ang="0">
                  <a:pos x="453" y="166"/>
                </a:cxn>
                <a:cxn ang="0">
                  <a:pos x="376" y="141"/>
                </a:cxn>
                <a:cxn ang="0">
                  <a:pos x="299" y="115"/>
                </a:cxn>
                <a:cxn ang="0">
                  <a:pos x="224" y="90"/>
                </a:cxn>
                <a:cxn ang="0">
                  <a:pos x="150" y="61"/>
                </a:cxn>
                <a:cxn ang="0">
                  <a:pos x="75" y="32"/>
                </a:cxn>
                <a:cxn ang="0">
                  <a:pos x="2" y="0"/>
                </a:cxn>
                <a:cxn ang="0">
                  <a:pos x="2" y="0"/>
                </a:cxn>
                <a:cxn ang="0">
                  <a:pos x="2" y="0"/>
                </a:cxn>
                <a:cxn ang="0">
                  <a:pos x="0" y="2"/>
                </a:cxn>
                <a:cxn ang="0">
                  <a:pos x="0" y="2"/>
                </a:cxn>
                <a:cxn ang="0">
                  <a:pos x="0" y="2"/>
                </a:cxn>
              </a:cxnLst>
              <a:rect l="0" t="0" r="r" b="b"/>
              <a:pathLst>
                <a:path w="1200" h="469">
                  <a:moveTo>
                    <a:pt x="0" y="2"/>
                  </a:moveTo>
                  <a:lnTo>
                    <a:pt x="35" y="17"/>
                  </a:lnTo>
                  <a:lnTo>
                    <a:pt x="69" y="32"/>
                  </a:lnTo>
                  <a:lnTo>
                    <a:pt x="104" y="48"/>
                  </a:lnTo>
                  <a:lnTo>
                    <a:pt x="138" y="63"/>
                  </a:lnTo>
                  <a:lnTo>
                    <a:pt x="175" y="76"/>
                  </a:lnTo>
                  <a:lnTo>
                    <a:pt x="209" y="88"/>
                  </a:lnTo>
                  <a:lnTo>
                    <a:pt x="245" y="101"/>
                  </a:lnTo>
                  <a:lnTo>
                    <a:pt x="282" y="115"/>
                  </a:lnTo>
                  <a:lnTo>
                    <a:pt x="316" y="126"/>
                  </a:lnTo>
                  <a:lnTo>
                    <a:pt x="353" y="138"/>
                  </a:lnTo>
                  <a:lnTo>
                    <a:pt x="389" y="149"/>
                  </a:lnTo>
                  <a:lnTo>
                    <a:pt x="426" y="163"/>
                  </a:lnTo>
                  <a:lnTo>
                    <a:pt x="460" y="174"/>
                  </a:lnTo>
                  <a:lnTo>
                    <a:pt x="497" y="186"/>
                  </a:lnTo>
                  <a:lnTo>
                    <a:pt x="533" y="199"/>
                  </a:lnTo>
                  <a:lnTo>
                    <a:pt x="568" y="210"/>
                  </a:lnTo>
                  <a:lnTo>
                    <a:pt x="606" y="226"/>
                  </a:lnTo>
                  <a:lnTo>
                    <a:pt x="644" y="241"/>
                  </a:lnTo>
                  <a:lnTo>
                    <a:pt x="685" y="256"/>
                  </a:lnTo>
                  <a:lnTo>
                    <a:pt x="723" y="272"/>
                  </a:lnTo>
                  <a:lnTo>
                    <a:pt x="761" y="287"/>
                  </a:lnTo>
                  <a:lnTo>
                    <a:pt x="800" y="303"/>
                  </a:lnTo>
                  <a:lnTo>
                    <a:pt x="838" y="318"/>
                  </a:lnTo>
                  <a:lnTo>
                    <a:pt x="878" y="335"/>
                  </a:lnTo>
                  <a:lnTo>
                    <a:pt x="917" y="350"/>
                  </a:lnTo>
                  <a:lnTo>
                    <a:pt x="955" y="368"/>
                  </a:lnTo>
                  <a:lnTo>
                    <a:pt x="993" y="385"/>
                  </a:lnTo>
                  <a:lnTo>
                    <a:pt x="1032" y="400"/>
                  </a:lnTo>
                  <a:lnTo>
                    <a:pt x="1070" y="418"/>
                  </a:lnTo>
                  <a:lnTo>
                    <a:pt x="1106" y="435"/>
                  </a:lnTo>
                  <a:lnTo>
                    <a:pt x="1145" y="452"/>
                  </a:lnTo>
                  <a:lnTo>
                    <a:pt x="1183" y="469"/>
                  </a:lnTo>
                  <a:lnTo>
                    <a:pt x="1191" y="469"/>
                  </a:lnTo>
                  <a:lnTo>
                    <a:pt x="1196" y="464"/>
                  </a:lnTo>
                  <a:lnTo>
                    <a:pt x="1200" y="458"/>
                  </a:lnTo>
                  <a:lnTo>
                    <a:pt x="1198" y="452"/>
                  </a:lnTo>
                  <a:lnTo>
                    <a:pt x="1127" y="416"/>
                  </a:lnTo>
                  <a:lnTo>
                    <a:pt x="1055" y="381"/>
                  </a:lnTo>
                  <a:lnTo>
                    <a:pt x="982" y="349"/>
                  </a:lnTo>
                  <a:lnTo>
                    <a:pt x="909" y="318"/>
                  </a:lnTo>
                  <a:lnTo>
                    <a:pt x="834" y="291"/>
                  </a:lnTo>
                  <a:lnTo>
                    <a:pt x="757" y="264"/>
                  </a:lnTo>
                  <a:lnTo>
                    <a:pt x="681" y="239"/>
                  </a:lnTo>
                  <a:lnTo>
                    <a:pt x="606" y="214"/>
                  </a:lnTo>
                  <a:lnTo>
                    <a:pt x="529" y="189"/>
                  </a:lnTo>
                  <a:lnTo>
                    <a:pt x="453" y="166"/>
                  </a:lnTo>
                  <a:lnTo>
                    <a:pt x="376" y="141"/>
                  </a:lnTo>
                  <a:lnTo>
                    <a:pt x="299" y="115"/>
                  </a:lnTo>
                  <a:lnTo>
                    <a:pt x="224" y="90"/>
                  </a:lnTo>
                  <a:lnTo>
                    <a:pt x="150" y="61"/>
                  </a:lnTo>
                  <a:lnTo>
                    <a:pt x="75" y="32"/>
                  </a:lnTo>
                  <a:lnTo>
                    <a:pt x="2" y="0"/>
                  </a:lnTo>
                  <a:lnTo>
                    <a:pt x="2" y="0"/>
                  </a:lnTo>
                  <a:lnTo>
                    <a:pt x="2" y="0"/>
                  </a:lnTo>
                  <a:lnTo>
                    <a:pt x="0" y="2"/>
                  </a:lnTo>
                  <a:lnTo>
                    <a:pt x="0" y="2"/>
                  </a:lnTo>
                  <a:lnTo>
                    <a:pt x="0" y="2"/>
                  </a:lnTo>
                  <a:close/>
                </a:path>
              </a:pathLst>
            </a:custGeom>
            <a:solidFill>
              <a:srgbClr val="000000"/>
            </a:solidFill>
            <a:ln w="9525">
              <a:noFill/>
              <a:round/>
              <a:headEnd/>
              <a:tailEnd/>
            </a:ln>
          </p:spPr>
          <p:txBody>
            <a:bodyPr/>
            <a:lstStyle/>
            <a:p>
              <a:endParaRPr lang="en-US"/>
            </a:p>
          </p:txBody>
        </p:sp>
        <p:sp>
          <p:nvSpPr>
            <p:cNvPr id="63564" name="Freeform 76"/>
            <p:cNvSpPr>
              <a:spLocks/>
            </p:cNvSpPr>
            <p:nvPr/>
          </p:nvSpPr>
          <p:spPr bwMode="auto">
            <a:xfrm>
              <a:off x="1237" y="1702"/>
              <a:ext cx="6" cy="339"/>
            </a:xfrm>
            <a:custGeom>
              <a:avLst/>
              <a:gdLst/>
              <a:ahLst/>
              <a:cxnLst>
                <a:cxn ang="0">
                  <a:pos x="8" y="679"/>
                </a:cxn>
                <a:cxn ang="0">
                  <a:pos x="8" y="679"/>
                </a:cxn>
                <a:cxn ang="0">
                  <a:pos x="10" y="679"/>
                </a:cxn>
                <a:cxn ang="0">
                  <a:pos x="12" y="679"/>
                </a:cxn>
                <a:cxn ang="0">
                  <a:pos x="12" y="677"/>
                </a:cxn>
                <a:cxn ang="0">
                  <a:pos x="6" y="476"/>
                </a:cxn>
                <a:cxn ang="0">
                  <a:pos x="8" y="251"/>
                </a:cxn>
                <a:cxn ang="0">
                  <a:pos x="12" y="73"/>
                </a:cxn>
                <a:cxn ang="0">
                  <a:pos x="10" y="0"/>
                </a:cxn>
                <a:cxn ang="0">
                  <a:pos x="8" y="75"/>
                </a:cxn>
                <a:cxn ang="0">
                  <a:pos x="2" y="255"/>
                </a:cxn>
                <a:cxn ang="0">
                  <a:pos x="0" y="478"/>
                </a:cxn>
                <a:cxn ang="0">
                  <a:pos x="8" y="679"/>
                </a:cxn>
              </a:cxnLst>
              <a:rect l="0" t="0" r="r" b="b"/>
              <a:pathLst>
                <a:path w="12" h="679">
                  <a:moveTo>
                    <a:pt x="8" y="679"/>
                  </a:moveTo>
                  <a:lnTo>
                    <a:pt x="8" y="679"/>
                  </a:lnTo>
                  <a:lnTo>
                    <a:pt x="10" y="679"/>
                  </a:lnTo>
                  <a:lnTo>
                    <a:pt x="12" y="679"/>
                  </a:lnTo>
                  <a:lnTo>
                    <a:pt x="12" y="677"/>
                  </a:lnTo>
                  <a:lnTo>
                    <a:pt x="6" y="476"/>
                  </a:lnTo>
                  <a:lnTo>
                    <a:pt x="8" y="251"/>
                  </a:lnTo>
                  <a:lnTo>
                    <a:pt x="12" y="73"/>
                  </a:lnTo>
                  <a:lnTo>
                    <a:pt x="10" y="0"/>
                  </a:lnTo>
                  <a:lnTo>
                    <a:pt x="8" y="75"/>
                  </a:lnTo>
                  <a:lnTo>
                    <a:pt x="2" y="255"/>
                  </a:lnTo>
                  <a:lnTo>
                    <a:pt x="0" y="478"/>
                  </a:lnTo>
                  <a:lnTo>
                    <a:pt x="8" y="679"/>
                  </a:lnTo>
                  <a:close/>
                </a:path>
              </a:pathLst>
            </a:custGeom>
            <a:solidFill>
              <a:srgbClr val="000000"/>
            </a:solidFill>
            <a:ln w="9525">
              <a:noFill/>
              <a:round/>
              <a:headEnd/>
              <a:tailEnd/>
            </a:ln>
          </p:spPr>
          <p:txBody>
            <a:bodyPr/>
            <a:lstStyle/>
            <a:p>
              <a:endParaRPr lang="en-US"/>
            </a:p>
          </p:txBody>
        </p:sp>
        <p:sp>
          <p:nvSpPr>
            <p:cNvPr id="63565" name="Freeform 77"/>
            <p:cNvSpPr>
              <a:spLocks/>
            </p:cNvSpPr>
            <p:nvPr/>
          </p:nvSpPr>
          <p:spPr bwMode="auto">
            <a:xfrm>
              <a:off x="1297" y="1677"/>
              <a:ext cx="18" cy="605"/>
            </a:xfrm>
            <a:custGeom>
              <a:avLst/>
              <a:gdLst/>
              <a:ahLst/>
              <a:cxnLst>
                <a:cxn ang="0">
                  <a:pos x="15" y="238"/>
                </a:cxn>
                <a:cxn ang="0">
                  <a:pos x="9" y="317"/>
                </a:cxn>
                <a:cxn ang="0">
                  <a:pos x="6" y="395"/>
                </a:cxn>
                <a:cxn ang="0">
                  <a:pos x="4" y="474"/>
                </a:cxn>
                <a:cxn ang="0">
                  <a:pos x="2" y="554"/>
                </a:cxn>
                <a:cxn ang="0">
                  <a:pos x="0" y="715"/>
                </a:cxn>
                <a:cxn ang="0">
                  <a:pos x="2" y="878"/>
                </a:cxn>
                <a:cxn ang="0">
                  <a:pos x="4" y="1043"/>
                </a:cxn>
                <a:cxn ang="0">
                  <a:pos x="6" y="1206"/>
                </a:cxn>
                <a:cxn ang="0">
                  <a:pos x="8" y="1210"/>
                </a:cxn>
                <a:cxn ang="0">
                  <a:pos x="11" y="1208"/>
                </a:cxn>
                <a:cxn ang="0">
                  <a:pos x="13" y="1204"/>
                </a:cxn>
                <a:cxn ang="0">
                  <a:pos x="15" y="1200"/>
                </a:cxn>
                <a:cxn ang="0">
                  <a:pos x="17" y="1059"/>
                </a:cxn>
                <a:cxn ang="0">
                  <a:pos x="19" y="915"/>
                </a:cxn>
                <a:cxn ang="0">
                  <a:pos x="19" y="773"/>
                </a:cxn>
                <a:cxn ang="0">
                  <a:pos x="19" y="631"/>
                </a:cxn>
                <a:cxn ang="0">
                  <a:pos x="19" y="554"/>
                </a:cxn>
                <a:cxn ang="0">
                  <a:pos x="19" y="478"/>
                </a:cxn>
                <a:cxn ang="0">
                  <a:pos x="19" y="401"/>
                </a:cxn>
                <a:cxn ang="0">
                  <a:pos x="19" y="324"/>
                </a:cxn>
                <a:cxn ang="0">
                  <a:pos x="23" y="228"/>
                </a:cxn>
                <a:cxn ang="0">
                  <a:pos x="29" y="123"/>
                </a:cxn>
                <a:cxn ang="0">
                  <a:pos x="32" y="37"/>
                </a:cxn>
                <a:cxn ang="0">
                  <a:pos x="34" y="0"/>
                </a:cxn>
                <a:cxn ang="0">
                  <a:pos x="32" y="27"/>
                </a:cxn>
                <a:cxn ang="0">
                  <a:pos x="27" y="90"/>
                </a:cxn>
                <a:cxn ang="0">
                  <a:pos x="19" y="167"/>
                </a:cxn>
                <a:cxn ang="0">
                  <a:pos x="15" y="238"/>
                </a:cxn>
              </a:cxnLst>
              <a:rect l="0" t="0" r="r" b="b"/>
              <a:pathLst>
                <a:path w="34" h="1210">
                  <a:moveTo>
                    <a:pt x="15" y="238"/>
                  </a:moveTo>
                  <a:lnTo>
                    <a:pt x="9" y="317"/>
                  </a:lnTo>
                  <a:lnTo>
                    <a:pt x="6" y="395"/>
                  </a:lnTo>
                  <a:lnTo>
                    <a:pt x="4" y="474"/>
                  </a:lnTo>
                  <a:lnTo>
                    <a:pt x="2" y="554"/>
                  </a:lnTo>
                  <a:lnTo>
                    <a:pt x="0" y="715"/>
                  </a:lnTo>
                  <a:lnTo>
                    <a:pt x="2" y="878"/>
                  </a:lnTo>
                  <a:lnTo>
                    <a:pt x="4" y="1043"/>
                  </a:lnTo>
                  <a:lnTo>
                    <a:pt x="6" y="1206"/>
                  </a:lnTo>
                  <a:lnTo>
                    <a:pt x="8" y="1210"/>
                  </a:lnTo>
                  <a:lnTo>
                    <a:pt x="11" y="1208"/>
                  </a:lnTo>
                  <a:lnTo>
                    <a:pt x="13" y="1204"/>
                  </a:lnTo>
                  <a:lnTo>
                    <a:pt x="15" y="1200"/>
                  </a:lnTo>
                  <a:lnTo>
                    <a:pt x="17" y="1059"/>
                  </a:lnTo>
                  <a:lnTo>
                    <a:pt x="19" y="915"/>
                  </a:lnTo>
                  <a:lnTo>
                    <a:pt x="19" y="773"/>
                  </a:lnTo>
                  <a:lnTo>
                    <a:pt x="19" y="631"/>
                  </a:lnTo>
                  <a:lnTo>
                    <a:pt x="19" y="554"/>
                  </a:lnTo>
                  <a:lnTo>
                    <a:pt x="19" y="478"/>
                  </a:lnTo>
                  <a:lnTo>
                    <a:pt x="19" y="401"/>
                  </a:lnTo>
                  <a:lnTo>
                    <a:pt x="19" y="324"/>
                  </a:lnTo>
                  <a:lnTo>
                    <a:pt x="23" y="228"/>
                  </a:lnTo>
                  <a:lnTo>
                    <a:pt x="29" y="123"/>
                  </a:lnTo>
                  <a:lnTo>
                    <a:pt x="32" y="37"/>
                  </a:lnTo>
                  <a:lnTo>
                    <a:pt x="34" y="0"/>
                  </a:lnTo>
                  <a:lnTo>
                    <a:pt x="32" y="27"/>
                  </a:lnTo>
                  <a:lnTo>
                    <a:pt x="27" y="90"/>
                  </a:lnTo>
                  <a:lnTo>
                    <a:pt x="19" y="167"/>
                  </a:lnTo>
                  <a:lnTo>
                    <a:pt x="15" y="238"/>
                  </a:lnTo>
                  <a:close/>
                </a:path>
              </a:pathLst>
            </a:custGeom>
            <a:solidFill>
              <a:srgbClr val="000000"/>
            </a:solidFill>
            <a:ln w="9525">
              <a:noFill/>
              <a:round/>
              <a:headEnd/>
              <a:tailEnd/>
            </a:ln>
          </p:spPr>
          <p:txBody>
            <a:bodyPr/>
            <a:lstStyle/>
            <a:p>
              <a:endParaRPr lang="en-US"/>
            </a:p>
          </p:txBody>
        </p:sp>
        <p:sp>
          <p:nvSpPr>
            <p:cNvPr id="63566" name="Freeform 78"/>
            <p:cNvSpPr>
              <a:spLocks/>
            </p:cNvSpPr>
            <p:nvPr/>
          </p:nvSpPr>
          <p:spPr bwMode="auto">
            <a:xfrm>
              <a:off x="1380" y="1660"/>
              <a:ext cx="26" cy="653"/>
            </a:xfrm>
            <a:custGeom>
              <a:avLst/>
              <a:gdLst/>
              <a:ahLst/>
              <a:cxnLst>
                <a:cxn ang="0">
                  <a:pos x="4" y="646"/>
                </a:cxn>
                <a:cxn ang="0">
                  <a:pos x="0" y="809"/>
                </a:cxn>
                <a:cxn ang="0">
                  <a:pos x="4" y="974"/>
                </a:cxn>
                <a:cxn ang="0">
                  <a:pos x="11" y="1137"/>
                </a:cxn>
                <a:cxn ang="0">
                  <a:pos x="23" y="1302"/>
                </a:cxn>
                <a:cxn ang="0">
                  <a:pos x="25" y="1305"/>
                </a:cxn>
                <a:cxn ang="0">
                  <a:pos x="29" y="1303"/>
                </a:cxn>
                <a:cxn ang="0">
                  <a:pos x="30" y="1300"/>
                </a:cxn>
                <a:cxn ang="0">
                  <a:pos x="32" y="1294"/>
                </a:cxn>
                <a:cxn ang="0">
                  <a:pos x="29" y="1140"/>
                </a:cxn>
                <a:cxn ang="0">
                  <a:pos x="25" y="987"/>
                </a:cxn>
                <a:cxn ang="0">
                  <a:pos x="21" y="834"/>
                </a:cxn>
                <a:cxn ang="0">
                  <a:pos x="19" y="680"/>
                </a:cxn>
                <a:cxn ang="0">
                  <a:pos x="25" y="477"/>
                </a:cxn>
                <a:cxn ang="0">
                  <a:pos x="36" y="253"/>
                </a:cxn>
                <a:cxn ang="0">
                  <a:pos x="46" y="73"/>
                </a:cxn>
                <a:cxn ang="0">
                  <a:pos x="52" y="0"/>
                </a:cxn>
                <a:cxn ang="0">
                  <a:pos x="46" y="71"/>
                </a:cxn>
                <a:cxn ang="0">
                  <a:pos x="30" y="241"/>
                </a:cxn>
                <a:cxn ang="0">
                  <a:pos x="15" y="454"/>
                </a:cxn>
                <a:cxn ang="0">
                  <a:pos x="4" y="646"/>
                </a:cxn>
              </a:cxnLst>
              <a:rect l="0" t="0" r="r" b="b"/>
              <a:pathLst>
                <a:path w="52" h="1305">
                  <a:moveTo>
                    <a:pt x="4" y="646"/>
                  </a:moveTo>
                  <a:lnTo>
                    <a:pt x="0" y="809"/>
                  </a:lnTo>
                  <a:lnTo>
                    <a:pt x="4" y="974"/>
                  </a:lnTo>
                  <a:lnTo>
                    <a:pt x="11" y="1137"/>
                  </a:lnTo>
                  <a:lnTo>
                    <a:pt x="23" y="1302"/>
                  </a:lnTo>
                  <a:lnTo>
                    <a:pt x="25" y="1305"/>
                  </a:lnTo>
                  <a:lnTo>
                    <a:pt x="29" y="1303"/>
                  </a:lnTo>
                  <a:lnTo>
                    <a:pt x="30" y="1300"/>
                  </a:lnTo>
                  <a:lnTo>
                    <a:pt x="32" y="1294"/>
                  </a:lnTo>
                  <a:lnTo>
                    <a:pt x="29" y="1140"/>
                  </a:lnTo>
                  <a:lnTo>
                    <a:pt x="25" y="987"/>
                  </a:lnTo>
                  <a:lnTo>
                    <a:pt x="21" y="834"/>
                  </a:lnTo>
                  <a:lnTo>
                    <a:pt x="19" y="680"/>
                  </a:lnTo>
                  <a:lnTo>
                    <a:pt x="25" y="477"/>
                  </a:lnTo>
                  <a:lnTo>
                    <a:pt x="36" y="253"/>
                  </a:lnTo>
                  <a:lnTo>
                    <a:pt x="46" y="73"/>
                  </a:lnTo>
                  <a:lnTo>
                    <a:pt x="52" y="0"/>
                  </a:lnTo>
                  <a:lnTo>
                    <a:pt x="46" y="71"/>
                  </a:lnTo>
                  <a:lnTo>
                    <a:pt x="30" y="241"/>
                  </a:lnTo>
                  <a:lnTo>
                    <a:pt x="15" y="454"/>
                  </a:lnTo>
                  <a:lnTo>
                    <a:pt x="4" y="646"/>
                  </a:lnTo>
                  <a:close/>
                </a:path>
              </a:pathLst>
            </a:custGeom>
            <a:solidFill>
              <a:srgbClr val="000000"/>
            </a:solidFill>
            <a:ln w="9525">
              <a:noFill/>
              <a:round/>
              <a:headEnd/>
              <a:tailEnd/>
            </a:ln>
          </p:spPr>
          <p:txBody>
            <a:bodyPr/>
            <a:lstStyle/>
            <a:p>
              <a:endParaRPr lang="en-US"/>
            </a:p>
          </p:txBody>
        </p:sp>
        <p:sp>
          <p:nvSpPr>
            <p:cNvPr id="63567" name="Freeform 79"/>
            <p:cNvSpPr>
              <a:spLocks/>
            </p:cNvSpPr>
            <p:nvPr/>
          </p:nvSpPr>
          <p:spPr bwMode="auto">
            <a:xfrm>
              <a:off x="1457" y="1641"/>
              <a:ext cx="28" cy="648"/>
            </a:xfrm>
            <a:custGeom>
              <a:avLst/>
              <a:gdLst/>
              <a:ahLst/>
              <a:cxnLst>
                <a:cxn ang="0">
                  <a:pos x="56" y="2"/>
                </a:cxn>
                <a:cxn ang="0">
                  <a:pos x="42" y="158"/>
                </a:cxn>
                <a:cxn ang="0">
                  <a:pos x="27" y="315"/>
                </a:cxn>
                <a:cxn ang="0">
                  <a:pos x="12" y="470"/>
                </a:cxn>
                <a:cxn ang="0">
                  <a:pos x="2" y="629"/>
                </a:cxn>
                <a:cxn ang="0">
                  <a:pos x="0" y="794"/>
                </a:cxn>
                <a:cxn ang="0">
                  <a:pos x="6" y="959"/>
                </a:cxn>
                <a:cxn ang="0">
                  <a:pos x="12" y="1126"/>
                </a:cxn>
                <a:cxn ang="0">
                  <a:pos x="10" y="1293"/>
                </a:cxn>
                <a:cxn ang="0">
                  <a:pos x="14" y="1296"/>
                </a:cxn>
                <a:cxn ang="0">
                  <a:pos x="21" y="1295"/>
                </a:cxn>
                <a:cxn ang="0">
                  <a:pos x="27" y="1291"/>
                </a:cxn>
                <a:cxn ang="0">
                  <a:pos x="31" y="1285"/>
                </a:cxn>
                <a:cxn ang="0">
                  <a:pos x="42" y="1128"/>
                </a:cxn>
                <a:cxn ang="0">
                  <a:pos x="44" y="972"/>
                </a:cxn>
                <a:cxn ang="0">
                  <a:pos x="40" y="815"/>
                </a:cxn>
                <a:cxn ang="0">
                  <a:pos x="35" y="660"/>
                </a:cxn>
                <a:cxn ang="0">
                  <a:pos x="35" y="493"/>
                </a:cxn>
                <a:cxn ang="0">
                  <a:pos x="40" y="330"/>
                </a:cxn>
                <a:cxn ang="0">
                  <a:pos x="50" y="165"/>
                </a:cxn>
                <a:cxn ang="0">
                  <a:pos x="58" y="0"/>
                </a:cxn>
                <a:cxn ang="0">
                  <a:pos x="58" y="0"/>
                </a:cxn>
                <a:cxn ang="0">
                  <a:pos x="58" y="0"/>
                </a:cxn>
                <a:cxn ang="0">
                  <a:pos x="56" y="0"/>
                </a:cxn>
                <a:cxn ang="0">
                  <a:pos x="56" y="2"/>
                </a:cxn>
                <a:cxn ang="0">
                  <a:pos x="56" y="2"/>
                </a:cxn>
              </a:cxnLst>
              <a:rect l="0" t="0" r="r" b="b"/>
              <a:pathLst>
                <a:path w="58" h="1296">
                  <a:moveTo>
                    <a:pt x="56" y="2"/>
                  </a:moveTo>
                  <a:lnTo>
                    <a:pt x="42" y="158"/>
                  </a:lnTo>
                  <a:lnTo>
                    <a:pt x="27" y="315"/>
                  </a:lnTo>
                  <a:lnTo>
                    <a:pt x="12" y="470"/>
                  </a:lnTo>
                  <a:lnTo>
                    <a:pt x="2" y="629"/>
                  </a:lnTo>
                  <a:lnTo>
                    <a:pt x="0" y="794"/>
                  </a:lnTo>
                  <a:lnTo>
                    <a:pt x="6" y="959"/>
                  </a:lnTo>
                  <a:lnTo>
                    <a:pt x="12" y="1126"/>
                  </a:lnTo>
                  <a:lnTo>
                    <a:pt x="10" y="1293"/>
                  </a:lnTo>
                  <a:lnTo>
                    <a:pt x="14" y="1296"/>
                  </a:lnTo>
                  <a:lnTo>
                    <a:pt x="21" y="1295"/>
                  </a:lnTo>
                  <a:lnTo>
                    <a:pt x="27" y="1291"/>
                  </a:lnTo>
                  <a:lnTo>
                    <a:pt x="31" y="1285"/>
                  </a:lnTo>
                  <a:lnTo>
                    <a:pt x="42" y="1128"/>
                  </a:lnTo>
                  <a:lnTo>
                    <a:pt x="44" y="972"/>
                  </a:lnTo>
                  <a:lnTo>
                    <a:pt x="40" y="815"/>
                  </a:lnTo>
                  <a:lnTo>
                    <a:pt x="35" y="660"/>
                  </a:lnTo>
                  <a:lnTo>
                    <a:pt x="35" y="493"/>
                  </a:lnTo>
                  <a:lnTo>
                    <a:pt x="40" y="330"/>
                  </a:lnTo>
                  <a:lnTo>
                    <a:pt x="50" y="165"/>
                  </a:lnTo>
                  <a:lnTo>
                    <a:pt x="58" y="0"/>
                  </a:lnTo>
                  <a:lnTo>
                    <a:pt x="58" y="0"/>
                  </a:lnTo>
                  <a:lnTo>
                    <a:pt x="58" y="0"/>
                  </a:lnTo>
                  <a:lnTo>
                    <a:pt x="56" y="0"/>
                  </a:lnTo>
                  <a:lnTo>
                    <a:pt x="56" y="2"/>
                  </a:lnTo>
                  <a:lnTo>
                    <a:pt x="56" y="2"/>
                  </a:lnTo>
                  <a:close/>
                </a:path>
              </a:pathLst>
            </a:custGeom>
            <a:solidFill>
              <a:srgbClr val="000000"/>
            </a:solidFill>
            <a:ln w="9525">
              <a:noFill/>
              <a:round/>
              <a:headEnd/>
              <a:tailEnd/>
            </a:ln>
          </p:spPr>
          <p:txBody>
            <a:bodyPr/>
            <a:lstStyle/>
            <a:p>
              <a:endParaRPr lang="en-US"/>
            </a:p>
          </p:txBody>
        </p:sp>
        <p:sp>
          <p:nvSpPr>
            <p:cNvPr id="63568" name="Freeform 80"/>
            <p:cNvSpPr>
              <a:spLocks/>
            </p:cNvSpPr>
            <p:nvPr/>
          </p:nvSpPr>
          <p:spPr bwMode="auto">
            <a:xfrm>
              <a:off x="1543" y="1635"/>
              <a:ext cx="27" cy="572"/>
            </a:xfrm>
            <a:custGeom>
              <a:avLst/>
              <a:gdLst/>
              <a:ahLst/>
              <a:cxnLst>
                <a:cxn ang="0">
                  <a:pos x="42" y="0"/>
                </a:cxn>
                <a:cxn ang="0">
                  <a:pos x="50" y="59"/>
                </a:cxn>
                <a:cxn ang="0">
                  <a:pos x="46" y="128"/>
                </a:cxn>
                <a:cxn ang="0">
                  <a:pos x="38" y="199"/>
                </a:cxn>
                <a:cxn ang="0">
                  <a:pos x="32" y="259"/>
                </a:cxn>
                <a:cxn ang="0">
                  <a:pos x="27" y="337"/>
                </a:cxn>
                <a:cxn ang="0">
                  <a:pos x="23" y="414"/>
                </a:cxn>
                <a:cxn ang="0">
                  <a:pos x="21" y="493"/>
                </a:cxn>
                <a:cxn ang="0">
                  <a:pos x="17" y="571"/>
                </a:cxn>
                <a:cxn ang="0">
                  <a:pos x="11" y="715"/>
                </a:cxn>
                <a:cxn ang="0">
                  <a:pos x="7" y="857"/>
                </a:cxn>
                <a:cxn ang="0">
                  <a:pos x="4" y="1001"/>
                </a:cxn>
                <a:cxn ang="0">
                  <a:pos x="0" y="1143"/>
                </a:cxn>
                <a:cxn ang="0">
                  <a:pos x="2" y="1144"/>
                </a:cxn>
                <a:cxn ang="0">
                  <a:pos x="5" y="1144"/>
                </a:cxn>
                <a:cxn ang="0">
                  <a:pos x="9" y="1143"/>
                </a:cxn>
                <a:cxn ang="0">
                  <a:pos x="11" y="1139"/>
                </a:cxn>
                <a:cxn ang="0">
                  <a:pos x="19" y="995"/>
                </a:cxn>
                <a:cxn ang="0">
                  <a:pos x="25" y="851"/>
                </a:cxn>
                <a:cxn ang="0">
                  <a:pos x="28" y="709"/>
                </a:cxn>
                <a:cxn ang="0">
                  <a:pos x="32" y="565"/>
                </a:cxn>
                <a:cxn ang="0">
                  <a:pos x="34" y="487"/>
                </a:cxn>
                <a:cxn ang="0">
                  <a:pos x="36" y="410"/>
                </a:cxn>
                <a:cxn ang="0">
                  <a:pos x="38" y="332"/>
                </a:cxn>
                <a:cxn ang="0">
                  <a:pos x="40" y="255"/>
                </a:cxn>
                <a:cxn ang="0">
                  <a:pos x="46" y="192"/>
                </a:cxn>
                <a:cxn ang="0">
                  <a:pos x="53" y="125"/>
                </a:cxn>
                <a:cxn ang="0">
                  <a:pos x="53" y="59"/>
                </a:cxn>
                <a:cxn ang="0">
                  <a:pos x="42" y="0"/>
                </a:cxn>
                <a:cxn ang="0">
                  <a:pos x="42" y="0"/>
                </a:cxn>
                <a:cxn ang="0">
                  <a:pos x="42" y="0"/>
                </a:cxn>
                <a:cxn ang="0">
                  <a:pos x="42" y="0"/>
                </a:cxn>
                <a:cxn ang="0">
                  <a:pos x="42" y="0"/>
                </a:cxn>
                <a:cxn ang="0">
                  <a:pos x="42" y="0"/>
                </a:cxn>
              </a:cxnLst>
              <a:rect l="0" t="0" r="r" b="b"/>
              <a:pathLst>
                <a:path w="53" h="1144">
                  <a:moveTo>
                    <a:pt x="42" y="0"/>
                  </a:moveTo>
                  <a:lnTo>
                    <a:pt x="50" y="59"/>
                  </a:lnTo>
                  <a:lnTo>
                    <a:pt x="46" y="128"/>
                  </a:lnTo>
                  <a:lnTo>
                    <a:pt x="38" y="199"/>
                  </a:lnTo>
                  <a:lnTo>
                    <a:pt x="32" y="259"/>
                  </a:lnTo>
                  <a:lnTo>
                    <a:pt x="27" y="337"/>
                  </a:lnTo>
                  <a:lnTo>
                    <a:pt x="23" y="414"/>
                  </a:lnTo>
                  <a:lnTo>
                    <a:pt x="21" y="493"/>
                  </a:lnTo>
                  <a:lnTo>
                    <a:pt x="17" y="571"/>
                  </a:lnTo>
                  <a:lnTo>
                    <a:pt x="11" y="715"/>
                  </a:lnTo>
                  <a:lnTo>
                    <a:pt x="7" y="857"/>
                  </a:lnTo>
                  <a:lnTo>
                    <a:pt x="4" y="1001"/>
                  </a:lnTo>
                  <a:lnTo>
                    <a:pt x="0" y="1143"/>
                  </a:lnTo>
                  <a:lnTo>
                    <a:pt x="2" y="1144"/>
                  </a:lnTo>
                  <a:lnTo>
                    <a:pt x="5" y="1144"/>
                  </a:lnTo>
                  <a:lnTo>
                    <a:pt x="9" y="1143"/>
                  </a:lnTo>
                  <a:lnTo>
                    <a:pt x="11" y="1139"/>
                  </a:lnTo>
                  <a:lnTo>
                    <a:pt x="19" y="995"/>
                  </a:lnTo>
                  <a:lnTo>
                    <a:pt x="25" y="851"/>
                  </a:lnTo>
                  <a:lnTo>
                    <a:pt x="28" y="709"/>
                  </a:lnTo>
                  <a:lnTo>
                    <a:pt x="32" y="565"/>
                  </a:lnTo>
                  <a:lnTo>
                    <a:pt x="34" y="487"/>
                  </a:lnTo>
                  <a:lnTo>
                    <a:pt x="36" y="410"/>
                  </a:lnTo>
                  <a:lnTo>
                    <a:pt x="38" y="332"/>
                  </a:lnTo>
                  <a:lnTo>
                    <a:pt x="40" y="255"/>
                  </a:lnTo>
                  <a:lnTo>
                    <a:pt x="46" y="192"/>
                  </a:lnTo>
                  <a:lnTo>
                    <a:pt x="53" y="125"/>
                  </a:lnTo>
                  <a:lnTo>
                    <a:pt x="53" y="59"/>
                  </a:lnTo>
                  <a:lnTo>
                    <a:pt x="42" y="0"/>
                  </a:lnTo>
                  <a:lnTo>
                    <a:pt x="42" y="0"/>
                  </a:lnTo>
                  <a:lnTo>
                    <a:pt x="42" y="0"/>
                  </a:lnTo>
                  <a:lnTo>
                    <a:pt x="42" y="0"/>
                  </a:lnTo>
                  <a:lnTo>
                    <a:pt x="42" y="0"/>
                  </a:lnTo>
                  <a:lnTo>
                    <a:pt x="42" y="0"/>
                  </a:lnTo>
                  <a:close/>
                </a:path>
              </a:pathLst>
            </a:custGeom>
            <a:solidFill>
              <a:srgbClr val="000000"/>
            </a:solidFill>
            <a:ln w="9525">
              <a:noFill/>
              <a:round/>
              <a:headEnd/>
              <a:tailEnd/>
            </a:ln>
          </p:spPr>
          <p:txBody>
            <a:bodyPr/>
            <a:lstStyle/>
            <a:p>
              <a:endParaRPr lang="en-US"/>
            </a:p>
          </p:txBody>
        </p:sp>
        <p:sp>
          <p:nvSpPr>
            <p:cNvPr id="63569" name="Freeform 81"/>
            <p:cNvSpPr>
              <a:spLocks/>
            </p:cNvSpPr>
            <p:nvPr/>
          </p:nvSpPr>
          <p:spPr bwMode="auto">
            <a:xfrm>
              <a:off x="1640" y="1610"/>
              <a:ext cx="34" cy="611"/>
            </a:xfrm>
            <a:custGeom>
              <a:avLst/>
              <a:gdLst/>
              <a:ahLst/>
              <a:cxnLst>
                <a:cxn ang="0">
                  <a:pos x="66" y="2"/>
                </a:cxn>
                <a:cxn ang="0">
                  <a:pos x="54" y="153"/>
                </a:cxn>
                <a:cxn ang="0">
                  <a:pos x="44" y="307"/>
                </a:cxn>
                <a:cxn ang="0">
                  <a:pos x="35" y="458"/>
                </a:cxn>
                <a:cxn ang="0">
                  <a:pos x="29" y="612"/>
                </a:cxn>
                <a:cxn ang="0">
                  <a:pos x="21" y="763"/>
                </a:cxn>
                <a:cxn ang="0">
                  <a:pos x="16" y="916"/>
                </a:cxn>
                <a:cxn ang="0">
                  <a:pos x="8" y="1068"/>
                </a:cxn>
                <a:cxn ang="0">
                  <a:pos x="0" y="1219"/>
                </a:cxn>
                <a:cxn ang="0">
                  <a:pos x="2" y="1221"/>
                </a:cxn>
                <a:cxn ang="0">
                  <a:pos x="6" y="1221"/>
                </a:cxn>
                <a:cxn ang="0">
                  <a:pos x="12" y="1217"/>
                </a:cxn>
                <a:cxn ang="0">
                  <a:pos x="14" y="1214"/>
                </a:cxn>
                <a:cxn ang="0">
                  <a:pos x="29" y="1068"/>
                </a:cxn>
                <a:cxn ang="0">
                  <a:pos x="35" y="924"/>
                </a:cxn>
                <a:cxn ang="0">
                  <a:pos x="37" y="780"/>
                </a:cxn>
                <a:cxn ang="0">
                  <a:pos x="37" y="635"/>
                </a:cxn>
                <a:cxn ang="0">
                  <a:pos x="43" y="476"/>
                </a:cxn>
                <a:cxn ang="0">
                  <a:pos x="50" y="316"/>
                </a:cxn>
                <a:cxn ang="0">
                  <a:pos x="60" y="159"/>
                </a:cxn>
                <a:cxn ang="0">
                  <a:pos x="69" y="0"/>
                </a:cxn>
                <a:cxn ang="0">
                  <a:pos x="69" y="0"/>
                </a:cxn>
                <a:cxn ang="0">
                  <a:pos x="67" y="0"/>
                </a:cxn>
                <a:cxn ang="0">
                  <a:pos x="66" y="0"/>
                </a:cxn>
                <a:cxn ang="0">
                  <a:pos x="66" y="2"/>
                </a:cxn>
                <a:cxn ang="0">
                  <a:pos x="66" y="2"/>
                </a:cxn>
              </a:cxnLst>
              <a:rect l="0" t="0" r="r" b="b"/>
              <a:pathLst>
                <a:path w="69" h="1221">
                  <a:moveTo>
                    <a:pt x="66" y="2"/>
                  </a:moveTo>
                  <a:lnTo>
                    <a:pt x="54" y="153"/>
                  </a:lnTo>
                  <a:lnTo>
                    <a:pt x="44" y="307"/>
                  </a:lnTo>
                  <a:lnTo>
                    <a:pt x="35" y="458"/>
                  </a:lnTo>
                  <a:lnTo>
                    <a:pt x="29" y="612"/>
                  </a:lnTo>
                  <a:lnTo>
                    <a:pt x="21" y="763"/>
                  </a:lnTo>
                  <a:lnTo>
                    <a:pt x="16" y="916"/>
                  </a:lnTo>
                  <a:lnTo>
                    <a:pt x="8" y="1068"/>
                  </a:lnTo>
                  <a:lnTo>
                    <a:pt x="0" y="1219"/>
                  </a:lnTo>
                  <a:lnTo>
                    <a:pt x="2" y="1221"/>
                  </a:lnTo>
                  <a:lnTo>
                    <a:pt x="6" y="1221"/>
                  </a:lnTo>
                  <a:lnTo>
                    <a:pt x="12" y="1217"/>
                  </a:lnTo>
                  <a:lnTo>
                    <a:pt x="14" y="1214"/>
                  </a:lnTo>
                  <a:lnTo>
                    <a:pt x="29" y="1068"/>
                  </a:lnTo>
                  <a:lnTo>
                    <a:pt x="35" y="924"/>
                  </a:lnTo>
                  <a:lnTo>
                    <a:pt x="37" y="780"/>
                  </a:lnTo>
                  <a:lnTo>
                    <a:pt x="37" y="635"/>
                  </a:lnTo>
                  <a:lnTo>
                    <a:pt x="43" y="476"/>
                  </a:lnTo>
                  <a:lnTo>
                    <a:pt x="50" y="316"/>
                  </a:lnTo>
                  <a:lnTo>
                    <a:pt x="60" y="159"/>
                  </a:lnTo>
                  <a:lnTo>
                    <a:pt x="69" y="0"/>
                  </a:lnTo>
                  <a:lnTo>
                    <a:pt x="69" y="0"/>
                  </a:lnTo>
                  <a:lnTo>
                    <a:pt x="67" y="0"/>
                  </a:lnTo>
                  <a:lnTo>
                    <a:pt x="66" y="0"/>
                  </a:lnTo>
                  <a:lnTo>
                    <a:pt x="66" y="2"/>
                  </a:lnTo>
                  <a:lnTo>
                    <a:pt x="66" y="2"/>
                  </a:lnTo>
                  <a:close/>
                </a:path>
              </a:pathLst>
            </a:custGeom>
            <a:solidFill>
              <a:srgbClr val="000000"/>
            </a:solidFill>
            <a:ln w="9525">
              <a:noFill/>
              <a:round/>
              <a:headEnd/>
              <a:tailEnd/>
            </a:ln>
          </p:spPr>
          <p:txBody>
            <a:bodyPr/>
            <a:lstStyle/>
            <a:p>
              <a:endParaRPr lang="en-US"/>
            </a:p>
          </p:txBody>
        </p:sp>
        <p:sp>
          <p:nvSpPr>
            <p:cNvPr id="63570" name="Freeform 82"/>
            <p:cNvSpPr>
              <a:spLocks/>
            </p:cNvSpPr>
            <p:nvPr/>
          </p:nvSpPr>
          <p:spPr bwMode="auto">
            <a:xfrm>
              <a:off x="1160" y="1782"/>
              <a:ext cx="575" cy="216"/>
            </a:xfrm>
            <a:custGeom>
              <a:avLst/>
              <a:gdLst/>
              <a:ahLst/>
              <a:cxnLst>
                <a:cxn ang="0">
                  <a:pos x="5" y="416"/>
                </a:cxn>
                <a:cxn ang="0">
                  <a:pos x="2" y="420"/>
                </a:cxn>
                <a:cxn ang="0">
                  <a:pos x="0" y="426"/>
                </a:cxn>
                <a:cxn ang="0">
                  <a:pos x="0" y="432"/>
                </a:cxn>
                <a:cxn ang="0">
                  <a:pos x="4" y="434"/>
                </a:cxn>
                <a:cxn ang="0">
                  <a:pos x="74" y="405"/>
                </a:cxn>
                <a:cxn ang="0">
                  <a:pos x="145" y="378"/>
                </a:cxn>
                <a:cxn ang="0">
                  <a:pos x="216" y="351"/>
                </a:cxn>
                <a:cxn ang="0">
                  <a:pos x="289" y="326"/>
                </a:cxn>
                <a:cxn ang="0">
                  <a:pos x="362" y="301"/>
                </a:cxn>
                <a:cxn ang="0">
                  <a:pos x="435" y="276"/>
                </a:cxn>
                <a:cxn ang="0">
                  <a:pos x="508" y="253"/>
                </a:cxn>
                <a:cxn ang="0">
                  <a:pos x="581" y="228"/>
                </a:cxn>
                <a:cxn ang="0">
                  <a:pos x="653" y="203"/>
                </a:cxn>
                <a:cxn ang="0">
                  <a:pos x="726" y="179"/>
                </a:cxn>
                <a:cxn ang="0">
                  <a:pos x="799" y="152"/>
                </a:cxn>
                <a:cxn ang="0">
                  <a:pos x="870" y="125"/>
                </a:cxn>
                <a:cxn ang="0">
                  <a:pos x="941" y="96"/>
                </a:cxn>
                <a:cxn ang="0">
                  <a:pos x="1010" y="65"/>
                </a:cxn>
                <a:cxn ang="0">
                  <a:pos x="1079" y="35"/>
                </a:cxn>
                <a:cxn ang="0">
                  <a:pos x="1148" y="0"/>
                </a:cxn>
                <a:cxn ang="0">
                  <a:pos x="1139" y="2"/>
                </a:cxn>
                <a:cxn ang="0">
                  <a:pos x="1114" y="10"/>
                </a:cxn>
                <a:cxn ang="0">
                  <a:pos x="1073" y="23"/>
                </a:cxn>
                <a:cxn ang="0">
                  <a:pos x="1022" y="41"/>
                </a:cxn>
                <a:cxn ang="0">
                  <a:pos x="956" y="60"/>
                </a:cxn>
                <a:cxn ang="0">
                  <a:pos x="884" y="85"/>
                </a:cxn>
                <a:cxn ang="0">
                  <a:pos x="801" y="111"/>
                </a:cxn>
                <a:cxn ang="0">
                  <a:pos x="715" y="142"/>
                </a:cxn>
                <a:cxn ang="0">
                  <a:pos x="623" y="173"/>
                </a:cxn>
                <a:cxn ang="0">
                  <a:pos x="529" y="207"/>
                </a:cxn>
                <a:cxn ang="0">
                  <a:pos x="433" y="242"/>
                </a:cxn>
                <a:cxn ang="0">
                  <a:pos x="339" y="276"/>
                </a:cxn>
                <a:cxn ang="0">
                  <a:pos x="247" y="313"/>
                </a:cxn>
                <a:cxn ang="0">
                  <a:pos x="159" y="347"/>
                </a:cxn>
                <a:cxn ang="0">
                  <a:pos x="78" y="382"/>
                </a:cxn>
                <a:cxn ang="0">
                  <a:pos x="5" y="416"/>
                </a:cxn>
              </a:cxnLst>
              <a:rect l="0" t="0" r="r" b="b"/>
              <a:pathLst>
                <a:path w="1148" h="434">
                  <a:moveTo>
                    <a:pt x="5" y="416"/>
                  </a:moveTo>
                  <a:lnTo>
                    <a:pt x="2" y="420"/>
                  </a:lnTo>
                  <a:lnTo>
                    <a:pt x="0" y="426"/>
                  </a:lnTo>
                  <a:lnTo>
                    <a:pt x="0" y="432"/>
                  </a:lnTo>
                  <a:lnTo>
                    <a:pt x="4" y="434"/>
                  </a:lnTo>
                  <a:lnTo>
                    <a:pt x="74" y="405"/>
                  </a:lnTo>
                  <a:lnTo>
                    <a:pt x="145" y="378"/>
                  </a:lnTo>
                  <a:lnTo>
                    <a:pt x="216" y="351"/>
                  </a:lnTo>
                  <a:lnTo>
                    <a:pt x="289" y="326"/>
                  </a:lnTo>
                  <a:lnTo>
                    <a:pt x="362" y="301"/>
                  </a:lnTo>
                  <a:lnTo>
                    <a:pt x="435" y="276"/>
                  </a:lnTo>
                  <a:lnTo>
                    <a:pt x="508" y="253"/>
                  </a:lnTo>
                  <a:lnTo>
                    <a:pt x="581" y="228"/>
                  </a:lnTo>
                  <a:lnTo>
                    <a:pt x="653" y="203"/>
                  </a:lnTo>
                  <a:lnTo>
                    <a:pt x="726" y="179"/>
                  </a:lnTo>
                  <a:lnTo>
                    <a:pt x="799" y="152"/>
                  </a:lnTo>
                  <a:lnTo>
                    <a:pt x="870" y="125"/>
                  </a:lnTo>
                  <a:lnTo>
                    <a:pt x="941" y="96"/>
                  </a:lnTo>
                  <a:lnTo>
                    <a:pt x="1010" y="65"/>
                  </a:lnTo>
                  <a:lnTo>
                    <a:pt x="1079" y="35"/>
                  </a:lnTo>
                  <a:lnTo>
                    <a:pt x="1148" y="0"/>
                  </a:lnTo>
                  <a:lnTo>
                    <a:pt x="1139" y="2"/>
                  </a:lnTo>
                  <a:lnTo>
                    <a:pt x="1114" y="10"/>
                  </a:lnTo>
                  <a:lnTo>
                    <a:pt x="1073" y="23"/>
                  </a:lnTo>
                  <a:lnTo>
                    <a:pt x="1022" y="41"/>
                  </a:lnTo>
                  <a:lnTo>
                    <a:pt x="956" y="60"/>
                  </a:lnTo>
                  <a:lnTo>
                    <a:pt x="884" y="85"/>
                  </a:lnTo>
                  <a:lnTo>
                    <a:pt x="801" y="111"/>
                  </a:lnTo>
                  <a:lnTo>
                    <a:pt x="715" y="142"/>
                  </a:lnTo>
                  <a:lnTo>
                    <a:pt x="623" y="173"/>
                  </a:lnTo>
                  <a:lnTo>
                    <a:pt x="529" y="207"/>
                  </a:lnTo>
                  <a:lnTo>
                    <a:pt x="433" y="242"/>
                  </a:lnTo>
                  <a:lnTo>
                    <a:pt x="339" y="276"/>
                  </a:lnTo>
                  <a:lnTo>
                    <a:pt x="247" y="313"/>
                  </a:lnTo>
                  <a:lnTo>
                    <a:pt x="159" y="347"/>
                  </a:lnTo>
                  <a:lnTo>
                    <a:pt x="78" y="382"/>
                  </a:lnTo>
                  <a:lnTo>
                    <a:pt x="5" y="416"/>
                  </a:lnTo>
                  <a:close/>
                </a:path>
              </a:pathLst>
            </a:custGeom>
            <a:solidFill>
              <a:srgbClr val="000000"/>
            </a:solidFill>
            <a:ln w="9525">
              <a:noFill/>
              <a:round/>
              <a:headEnd/>
              <a:tailEnd/>
            </a:ln>
          </p:spPr>
          <p:txBody>
            <a:bodyPr/>
            <a:lstStyle/>
            <a:p>
              <a:endParaRPr lang="en-US"/>
            </a:p>
          </p:txBody>
        </p:sp>
        <p:sp>
          <p:nvSpPr>
            <p:cNvPr id="63571" name="Freeform 83"/>
            <p:cNvSpPr>
              <a:spLocks/>
            </p:cNvSpPr>
            <p:nvPr/>
          </p:nvSpPr>
          <p:spPr bwMode="auto">
            <a:xfrm>
              <a:off x="1222" y="2023"/>
              <a:ext cx="458" cy="165"/>
            </a:xfrm>
            <a:custGeom>
              <a:avLst/>
              <a:gdLst/>
              <a:ahLst/>
              <a:cxnLst>
                <a:cxn ang="0">
                  <a:pos x="18" y="301"/>
                </a:cxn>
                <a:cxn ang="0">
                  <a:pos x="8" y="307"/>
                </a:cxn>
                <a:cxn ang="0">
                  <a:pos x="0" y="319"/>
                </a:cxn>
                <a:cxn ang="0">
                  <a:pos x="0" y="328"/>
                </a:cxn>
                <a:cxn ang="0">
                  <a:pos x="10" y="330"/>
                </a:cxn>
                <a:cxn ang="0">
                  <a:pos x="35" y="326"/>
                </a:cxn>
                <a:cxn ang="0">
                  <a:pos x="62" y="322"/>
                </a:cxn>
                <a:cxn ang="0">
                  <a:pos x="87" y="319"/>
                </a:cxn>
                <a:cxn ang="0">
                  <a:pos x="112" y="313"/>
                </a:cxn>
                <a:cxn ang="0">
                  <a:pos x="138" y="305"/>
                </a:cxn>
                <a:cxn ang="0">
                  <a:pos x="163" y="299"/>
                </a:cxn>
                <a:cxn ang="0">
                  <a:pos x="188" y="292"/>
                </a:cxn>
                <a:cxn ang="0">
                  <a:pos x="213" y="282"/>
                </a:cxn>
                <a:cxn ang="0">
                  <a:pos x="238" y="275"/>
                </a:cxn>
                <a:cxn ang="0">
                  <a:pos x="261" y="265"/>
                </a:cxn>
                <a:cxn ang="0">
                  <a:pos x="286" y="255"/>
                </a:cxn>
                <a:cxn ang="0">
                  <a:pos x="311" y="246"/>
                </a:cxn>
                <a:cxn ang="0">
                  <a:pos x="336" y="236"/>
                </a:cxn>
                <a:cxn ang="0">
                  <a:pos x="359" y="227"/>
                </a:cxn>
                <a:cxn ang="0">
                  <a:pos x="384" y="215"/>
                </a:cxn>
                <a:cxn ang="0">
                  <a:pos x="407" y="206"/>
                </a:cxn>
                <a:cxn ang="0">
                  <a:pos x="439" y="192"/>
                </a:cxn>
                <a:cxn ang="0">
                  <a:pos x="478" y="175"/>
                </a:cxn>
                <a:cxn ang="0">
                  <a:pos x="516" y="159"/>
                </a:cxn>
                <a:cxn ang="0">
                  <a:pos x="558" y="142"/>
                </a:cxn>
                <a:cxn ang="0">
                  <a:pos x="601" y="125"/>
                </a:cxn>
                <a:cxn ang="0">
                  <a:pos x="643" y="108"/>
                </a:cxn>
                <a:cxn ang="0">
                  <a:pos x="685" y="92"/>
                </a:cxn>
                <a:cxn ang="0">
                  <a:pos x="725" y="75"/>
                </a:cxn>
                <a:cxn ang="0">
                  <a:pos x="763" y="60"/>
                </a:cxn>
                <a:cxn ang="0">
                  <a:pos x="800" y="46"/>
                </a:cxn>
                <a:cxn ang="0">
                  <a:pos x="832" y="33"/>
                </a:cxn>
                <a:cxn ang="0">
                  <a:pos x="861" y="21"/>
                </a:cxn>
                <a:cxn ang="0">
                  <a:pos x="884" y="14"/>
                </a:cxn>
                <a:cxn ang="0">
                  <a:pos x="902" y="6"/>
                </a:cxn>
                <a:cxn ang="0">
                  <a:pos x="913" y="2"/>
                </a:cxn>
                <a:cxn ang="0">
                  <a:pos x="917" y="0"/>
                </a:cxn>
                <a:cxn ang="0">
                  <a:pos x="909" y="2"/>
                </a:cxn>
                <a:cxn ang="0">
                  <a:pos x="890" y="10"/>
                </a:cxn>
                <a:cxn ang="0">
                  <a:pos x="859" y="21"/>
                </a:cxn>
                <a:cxn ang="0">
                  <a:pos x="819" y="35"/>
                </a:cxn>
                <a:cxn ang="0">
                  <a:pos x="769" y="52"/>
                </a:cxn>
                <a:cxn ang="0">
                  <a:pos x="712" y="73"/>
                </a:cxn>
                <a:cxn ang="0">
                  <a:pos x="648" y="94"/>
                </a:cxn>
                <a:cxn ang="0">
                  <a:pos x="581" y="117"/>
                </a:cxn>
                <a:cxn ang="0">
                  <a:pos x="508" y="142"/>
                </a:cxn>
                <a:cxn ang="0">
                  <a:pos x="436" y="167"/>
                </a:cxn>
                <a:cxn ang="0">
                  <a:pos x="361" y="192"/>
                </a:cxn>
                <a:cxn ang="0">
                  <a:pos x="286" y="217"/>
                </a:cxn>
                <a:cxn ang="0">
                  <a:pos x="213" y="240"/>
                </a:cxn>
                <a:cxn ang="0">
                  <a:pos x="144" y="263"/>
                </a:cxn>
                <a:cxn ang="0">
                  <a:pos x="77" y="284"/>
                </a:cxn>
                <a:cxn ang="0">
                  <a:pos x="18" y="301"/>
                </a:cxn>
              </a:cxnLst>
              <a:rect l="0" t="0" r="r" b="b"/>
              <a:pathLst>
                <a:path w="917" h="330">
                  <a:moveTo>
                    <a:pt x="18" y="301"/>
                  </a:moveTo>
                  <a:lnTo>
                    <a:pt x="8" y="307"/>
                  </a:lnTo>
                  <a:lnTo>
                    <a:pt x="0" y="319"/>
                  </a:lnTo>
                  <a:lnTo>
                    <a:pt x="0" y="328"/>
                  </a:lnTo>
                  <a:lnTo>
                    <a:pt x="10" y="330"/>
                  </a:lnTo>
                  <a:lnTo>
                    <a:pt x="35" y="326"/>
                  </a:lnTo>
                  <a:lnTo>
                    <a:pt x="62" y="322"/>
                  </a:lnTo>
                  <a:lnTo>
                    <a:pt x="87" y="319"/>
                  </a:lnTo>
                  <a:lnTo>
                    <a:pt x="112" y="313"/>
                  </a:lnTo>
                  <a:lnTo>
                    <a:pt x="138" y="305"/>
                  </a:lnTo>
                  <a:lnTo>
                    <a:pt x="163" y="299"/>
                  </a:lnTo>
                  <a:lnTo>
                    <a:pt x="188" y="292"/>
                  </a:lnTo>
                  <a:lnTo>
                    <a:pt x="213" y="282"/>
                  </a:lnTo>
                  <a:lnTo>
                    <a:pt x="238" y="275"/>
                  </a:lnTo>
                  <a:lnTo>
                    <a:pt x="261" y="265"/>
                  </a:lnTo>
                  <a:lnTo>
                    <a:pt x="286" y="255"/>
                  </a:lnTo>
                  <a:lnTo>
                    <a:pt x="311" y="246"/>
                  </a:lnTo>
                  <a:lnTo>
                    <a:pt x="336" y="236"/>
                  </a:lnTo>
                  <a:lnTo>
                    <a:pt x="359" y="227"/>
                  </a:lnTo>
                  <a:lnTo>
                    <a:pt x="384" y="215"/>
                  </a:lnTo>
                  <a:lnTo>
                    <a:pt x="407" y="206"/>
                  </a:lnTo>
                  <a:lnTo>
                    <a:pt x="439" y="192"/>
                  </a:lnTo>
                  <a:lnTo>
                    <a:pt x="478" y="175"/>
                  </a:lnTo>
                  <a:lnTo>
                    <a:pt x="516" y="159"/>
                  </a:lnTo>
                  <a:lnTo>
                    <a:pt x="558" y="142"/>
                  </a:lnTo>
                  <a:lnTo>
                    <a:pt x="601" y="125"/>
                  </a:lnTo>
                  <a:lnTo>
                    <a:pt x="643" y="108"/>
                  </a:lnTo>
                  <a:lnTo>
                    <a:pt x="685" y="92"/>
                  </a:lnTo>
                  <a:lnTo>
                    <a:pt x="725" y="75"/>
                  </a:lnTo>
                  <a:lnTo>
                    <a:pt x="763" y="60"/>
                  </a:lnTo>
                  <a:lnTo>
                    <a:pt x="800" y="46"/>
                  </a:lnTo>
                  <a:lnTo>
                    <a:pt x="832" y="33"/>
                  </a:lnTo>
                  <a:lnTo>
                    <a:pt x="861" y="21"/>
                  </a:lnTo>
                  <a:lnTo>
                    <a:pt x="884" y="14"/>
                  </a:lnTo>
                  <a:lnTo>
                    <a:pt x="902" y="6"/>
                  </a:lnTo>
                  <a:lnTo>
                    <a:pt x="913" y="2"/>
                  </a:lnTo>
                  <a:lnTo>
                    <a:pt x="917" y="0"/>
                  </a:lnTo>
                  <a:lnTo>
                    <a:pt x="909" y="2"/>
                  </a:lnTo>
                  <a:lnTo>
                    <a:pt x="890" y="10"/>
                  </a:lnTo>
                  <a:lnTo>
                    <a:pt x="859" y="21"/>
                  </a:lnTo>
                  <a:lnTo>
                    <a:pt x="819" y="35"/>
                  </a:lnTo>
                  <a:lnTo>
                    <a:pt x="769" y="52"/>
                  </a:lnTo>
                  <a:lnTo>
                    <a:pt x="712" y="73"/>
                  </a:lnTo>
                  <a:lnTo>
                    <a:pt x="648" y="94"/>
                  </a:lnTo>
                  <a:lnTo>
                    <a:pt x="581" y="117"/>
                  </a:lnTo>
                  <a:lnTo>
                    <a:pt x="508" y="142"/>
                  </a:lnTo>
                  <a:lnTo>
                    <a:pt x="436" y="167"/>
                  </a:lnTo>
                  <a:lnTo>
                    <a:pt x="361" y="192"/>
                  </a:lnTo>
                  <a:lnTo>
                    <a:pt x="286" y="217"/>
                  </a:lnTo>
                  <a:lnTo>
                    <a:pt x="213" y="240"/>
                  </a:lnTo>
                  <a:lnTo>
                    <a:pt x="144" y="263"/>
                  </a:lnTo>
                  <a:lnTo>
                    <a:pt x="77" y="284"/>
                  </a:lnTo>
                  <a:lnTo>
                    <a:pt x="18" y="301"/>
                  </a:lnTo>
                  <a:close/>
                </a:path>
              </a:pathLst>
            </a:custGeom>
            <a:solidFill>
              <a:srgbClr val="000000"/>
            </a:solidFill>
            <a:ln w="9525">
              <a:noFill/>
              <a:round/>
              <a:headEnd/>
              <a:tailEnd/>
            </a:ln>
          </p:spPr>
          <p:txBody>
            <a:bodyPr/>
            <a:lstStyle/>
            <a:p>
              <a:endParaRPr lang="en-US"/>
            </a:p>
          </p:txBody>
        </p:sp>
        <p:sp>
          <p:nvSpPr>
            <p:cNvPr id="63572" name="Freeform 84"/>
            <p:cNvSpPr>
              <a:spLocks/>
            </p:cNvSpPr>
            <p:nvPr/>
          </p:nvSpPr>
          <p:spPr bwMode="auto">
            <a:xfrm>
              <a:off x="1110" y="1433"/>
              <a:ext cx="49" cy="584"/>
            </a:xfrm>
            <a:custGeom>
              <a:avLst/>
              <a:gdLst/>
              <a:ahLst/>
              <a:cxnLst>
                <a:cxn ang="0">
                  <a:pos x="52" y="547"/>
                </a:cxn>
                <a:cxn ang="0">
                  <a:pos x="60" y="451"/>
                </a:cxn>
                <a:cxn ang="0">
                  <a:pos x="67" y="357"/>
                </a:cxn>
                <a:cxn ang="0">
                  <a:pos x="77" y="261"/>
                </a:cxn>
                <a:cxn ang="0">
                  <a:pos x="86" y="167"/>
                </a:cxn>
                <a:cxn ang="0">
                  <a:pos x="90" y="138"/>
                </a:cxn>
                <a:cxn ang="0">
                  <a:pos x="94" y="108"/>
                </a:cxn>
                <a:cxn ang="0">
                  <a:pos x="96" y="79"/>
                </a:cxn>
                <a:cxn ang="0">
                  <a:pos x="100" y="50"/>
                </a:cxn>
                <a:cxn ang="0">
                  <a:pos x="100" y="37"/>
                </a:cxn>
                <a:cxn ang="0">
                  <a:pos x="98" y="16"/>
                </a:cxn>
                <a:cxn ang="0">
                  <a:pos x="94" y="2"/>
                </a:cxn>
                <a:cxn ang="0">
                  <a:pos x="88" y="0"/>
                </a:cxn>
                <a:cxn ang="0">
                  <a:pos x="75" y="27"/>
                </a:cxn>
                <a:cxn ang="0">
                  <a:pos x="69" y="62"/>
                </a:cxn>
                <a:cxn ang="0">
                  <a:pos x="67" y="96"/>
                </a:cxn>
                <a:cxn ang="0">
                  <a:pos x="65" y="127"/>
                </a:cxn>
                <a:cxn ang="0">
                  <a:pos x="58" y="221"/>
                </a:cxn>
                <a:cxn ang="0">
                  <a:pos x="52" y="317"/>
                </a:cxn>
                <a:cxn ang="0">
                  <a:pos x="46" y="411"/>
                </a:cxn>
                <a:cxn ang="0">
                  <a:pos x="38" y="505"/>
                </a:cxn>
                <a:cxn ang="0">
                  <a:pos x="27" y="702"/>
                </a:cxn>
                <a:cxn ang="0">
                  <a:pos x="14" y="921"/>
                </a:cxn>
                <a:cxn ang="0">
                  <a:pos x="4" y="1097"/>
                </a:cxn>
                <a:cxn ang="0">
                  <a:pos x="0" y="1170"/>
                </a:cxn>
                <a:cxn ang="0">
                  <a:pos x="6" y="1101"/>
                </a:cxn>
                <a:cxn ang="0">
                  <a:pos x="19" y="936"/>
                </a:cxn>
                <a:cxn ang="0">
                  <a:pos x="37" y="731"/>
                </a:cxn>
                <a:cxn ang="0">
                  <a:pos x="52" y="547"/>
                </a:cxn>
              </a:cxnLst>
              <a:rect l="0" t="0" r="r" b="b"/>
              <a:pathLst>
                <a:path w="100" h="1170">
                  <a:moveTo>
                    <a:pt x="52" y="547"/>
                  </a:moveTo>
                  <a:lnTo>
                    <a:pt x="60" y="451"/>
                  </a:lnTo>
                  <a:lnTo>
                    <a:pt x="67" y="357"/>
                  </a:lnTo>
                  <a:lnTo>
                    <a:pt x="77" y="261"/>
                  </a:lnTo>
                  <a:lnTo>
                    <a:pt x="86" y="167"/>
                  </a:lnTo>
                  <a:lnTo>
                    <a:pt x="90" y="138"/>
                  </a:lnTo>
                  <a:lnTo>
                    <a:pt x="94" y="108"/>
                  </a:lnTo>
                  <a:lnTo>
                    <a:pt x="96" y="79"/>
                  </a:lnTo>
                  <a:lnTo>
                    <a:pt x="100" y="50"/>
                  </a:lnTo>
                  <a:lnTo>
                    <a:pt x="100" y="37"/>
                  </a:lnTo>
                  <a:lnTo>
                    <a:pt x="98" y="16"/>
                  </a:lnTo>
                  <a:lnTo>
                    <a:pt x="94" y="2"/>
                  </a:lnTo>
                  <a:lnTo>
                    <a:pt x="88" y="0"/>
                  </a:lnTo>
                  <a:lnTo>
                    <a:pt x="75" y="27"/>
                  </a:lnTo>
                  <a:lnTo>
                    <a:pt x="69" y="62"/>
                  </a:lnTo>
                  <a:lnTo>
                    <a:pt x="67" y="96"/>
                  </a:lnTo>
                  <a:lnTo>
                    <a:pt x="65" y="127"/>
                  </a:lnTo>
                  <a:lnTo>
                    <a:pt x="58" y="221"/>
                  </a:lnTo>
                  <a:lnTo>
                    <a:pt x="52" y="317"/>
                  </a:lnTo>
                  <a:lnTo>
                    <a:pt x="46" y="411"/>
                  </a:lnTo>
                  <a:lnTo>
                    <a:pt x="38" y="505"/>
                  </a:lnTo>
                  <a:lnTo>
                    <a:pt x="27" y="702"/>
                  </a:lnTo>
                  <a:lnTo>
                    <a:pt x="14" y="921"/>
                  </a:lnTo>
                  <a:lnTo>
                    <a:pt x="4" y="1097"/>
                  </a:lnTo>
                  <a:lnTo>
                    <a:pt x="0" y="1170"/>
                  </a:lnTo>
                  <a:lnTo>
                    <a:pt x="6" y="1101"/>
                  </a:lnTo>
                  <a:lnTo>
                    <a:pt x="19" y="936"/>
                  </a:lnTo>
                  <a:lnTo>
                    <a:pt x="37" y="731"/>
                  </a:lnTo>
                  <a:lnTo>
                    <a:pt x="52" y="547"/>
                  </a:lnTo>
                  <a:close/>
                </a:path>
              </a:pathLst>
            </a:custGeom>
            <a:solidFill>
              <a:srgbClr val="000000"/>
            </a:solidFill>
            <a:ln w="9525">
              <a:noFill/>
              <a:round/>
              <a:headEnd/>
              <a:tailEnd/>
            </a:ln>
          </p:spPr>
          <p:txBody>
            <a:bodyPr/>
            <a:lstStyle/>
            <a:p>
              <a:endParaRPr lang="en-US"/>
            </a:p>
          </p:txBody>
        </p:sp>
        <p:sp>
          <p:nvSpPr>
            <p:cNvPr id="63573" name="Freeform 85"/>
            <p:cNvSpPr>
              <a:spLocks/>
            </p:cNvSpPr>
            <p:nvPr/>
          </p:nvSpPr>
          <p:spPr bwMode="auto">
            <a:xfrm>
              <a:off x="1187" y="1457"/>
              <a:ext cx="52" cy="584"/>
            </a:xfrm>
            <a:custGeom>
              <a:avLst/>
              <a:gdLst/>
              <a:ahLst/>
              <a:cxnLst>
                <a:cxn ang="0">
                  <a:pos x="52" y="549"/>
                </a:cxn>
                <a:cxn ang="0">
                  <a:pos x="62" y="453"/>
                </a:cxn>
                <a:cxn ang="0">
                  <a:pos x="71" y="359"/>
                </a:cxn>
                <a:cxn ang="0">
                  <a:pos x="81" y="263"/>
                </a:cxn>
                <a:cxn ang="0">
                  <a:pos x="90" y="169"/>
                </a:cxn>
                <a:cxn ang="0">
                  <a:pos x="94" y="138"/>
                </a:cxn>
                <a:cxn ang="0">
                  <a:pos x="96" y="110"/>
                </a:cxn>
                <a:cxn ang="0">
                  <a:pos x="100" y="81"/>
                </a:cxn>
                <a:cxn ang="0">
                  <a:pos x="104" y="50"/>
                </a:cxn>
                <a:cxn ang="0">
                  <a:pos x="104" y="37"/>
                </a:cxn>
                <a:cxn ang="0">
                  <a:pos x="102" y="16"/>
                </a:cxn>
                <a:cxn ang="0">
                  <a:pos x="98" y="2"/>
                </a:cxn>
                <a:cxn ang="0">
                  <a:pos x="92" y="0"/>
                </a:cxn>
                <a:cxn ang="0">
                  <a:pos x="77" y="27"/>
                </a:cxn>
                <a:cxn ang="0">
                  <a:pos x="71" y="62"/>
                </a:cxn>
                <a:cxn ang="0">
                  <a:pos x="69" y="96"/>
                </a:cxn>
                <a:cxn ang="0">
                  <a:pos x="67" y="129"/>
                </a:cxn>
                <a:cxn ang="0">
                  <a:pos x="60" y="223"/>
                </a:cxn>
                <a:cxn ang="0">
                  <a:pos x="54" y="317"/>
                </a:cxn>
                <a:cxn ang="0">
                  <a:pos x="46" y="413"/>
                </a:cxn>
                <a:cxn ang="0">
                  <a:pos x="39" y="506"/>
                </a:cxn>
                <a:cxn ang="0">
                  <a:pos x="25" y="673"/>
                </a:cxn>
                <a:cxn ang="0">
                  <a:pos x="14" y="838"/>
                </a:cxn>
                <a:cxn ang="0">
                  <a:pos x="4" y="1005"/>
                </a:cxn>
                <a:cxn ang="0">
                  <a:pos x="0" y="1170"/>
                </a:cxn>
                <a:cxn ang="0">
                  <a:pos x="0" y="1170"/>
                </a:cxn>
                <a:cxn ang="0">
                  <a:pos x="0" y="1170"/>
                </a:cxn>
                <a:cxn ang="0">
                  <a:pos x="0" y="1170"/>
                </a:cxn>
                <a:cxn ang="0">
                  <a:pos x="0" y="1170"/>
                </a:cxn>
                <a:cxn ang="0">
                  <a:pos x="6" y="1101"/>
                </a:cxn>
                <a:cxn ang="0">
                  <a:pos x="20" y="936"/>
                </a:cxn>
                <a:cxn ang="0">
                  <a:pos x="37" y="733"/>
                </a:cxn>
                <a:cxn ang="0">
                  <a:pos x="52" y="549"/>
                </a:cxn>
              </a:cxnLst>
              <a:rect l="0" t="0" r="r" b="b"/>
              <a:pathLst>
                <a:path w="104" h="1170">
                  <a:moveTo>
                    <a:pt x="52" y="549"/>
                  </a:moveTo>
                  <a:lnTo>
                    <a:pt x="62" y="453"/>
                  </a:lnTo>
                  <a:lnTo>
                    <a:pt x="71" y="359"/>
                  </a:lnTo>
                  <a:lnTo>
                    <a:pt x="81" y="263"/>
                  </a:lnTo>
                  <a:lnTo>
                    <a:pt x="90" y="169"/>
                  </a:lnTo>
                  <a:lnTo>
                    <a:pt x="94" y="138"/>
                  </a:lnTo>
                  <a:lnTo>
                    <a:pt x="96" y="110"/>
                  </a:lnTo>
                  <a:lnTo>
                    <a:pt x="100" y="81"/>
                  </a:lnTo>
                  <a:lnTo>
                    <a:pt x="104" y="50"/>
                  </a:lnTo>
                  <a:lnTo>
                    <a:pt x="104" y="37"/>
                  </a:lnTo>
                  <a:lnTo>
                    <a:pt x="102" y="16"/>
                  </a:lnTo>
                  <a:lnTo>
                    <a:pt x="98" y="2"/>
                  </a:lnTo>
                  <a:lnTo>
                    <a:pt x="92" y="0"/>
                  </a:lnTo>
                  <a:lnTo>
                    <a:pt x="77" y="27"/>
                  </a:lnTo>
                  <a:lnTo>
                    <a:pt x="71" y="62"/>
                  </a:lnTo>
                  <a:lnTo>
                    <a:pt x="69" y="96"/>
                  </a:lnTo>
                  <a:lnTo>
                    <a:pt x="67" y="129"/>
                  </a:lnTo>
                  <a:lnTo>
                    <a:pt x="60" y="223"/>
                  </a:lnTo>
                  <a:lnTo>
                    <a:pt x="54" y="317"/>
                  </a:lnTo>
                  <a:lnTo>
                    <a:pt x="46" y="413"/>
                  </a:lnTo>
                  <a:lnTo>
                    <a:pt x="39" y="506"/>
                  </a:lnTo>
                  <a:lnTo>
                    <a:pt x="25" y="673"/>
                  </a:lnTo>
                  <a:lnTo>
                    <a:pt x="14" y="838"/>
                  </a:lnTo>
                  <a:lnTo>
                    <a:pt x="4" y="1005"/>
                  </a:lnTo>
                  <a:lnTo>
                    <a:pt x="0" y="1170"/>
                  </a:lnTo>
                  <a:lnTo>
                    <a:pt x="0" y="1170"/>
                  </a:lnTo>
                  <a:lnTo>
                    <a:pt x="0" y="1170"/>
                  </a:lnTo>
                  <a:lnTo>
                    <a:pt x="0" y="1170"/>
                  </a:lnTo>
                  <a:lnTo>
                    <a:pt x="0" y="1170"/>
                  </a:lnTo>
                  <a:lnTo>
                    <a:pt x="6" y="1101"/>
                  </a:lnTo>
                  <a:lnTo>
                    <a:pt x="20" y="936"/>
                  </a:lnTo>
                  <a:lnTo>
                    <a:pt x="37" y="733"/>
                  </a:lnTo>
                  <a:lnTo>
                    <a:pt x="52" y="549"/>
                  </a:lnTo>
                  <a:close/>
                </a:path>
              </a:pathLst>
            </a:custGeom>
            <a:solidFill>
              <a:srgbClr val="000000"/>
            </a:solidFill>
            <a:ln w="9525">
              <a:noFill/>
              <a:round/>
              <a:headEnd/>
              <a:tailEnd/>
            </a:ln>
          </p:spPr>
          <p:txBody>
            <a:bodyPr/>
            <a:lstStyle/>
            <a:p>
              <a:endParaRPr lang="en-US"/>
            </a:p>
          </p:txBody>
        </p:sp>
        <p:sp>
          <p:nvSpPr>
            <p:cNvPr id="63574" name="Freeform 86"/>
            <p:cNvSpPr>
              <a:spLocks/>
            </p:cNvSpPr>
            <p:nvPr/>
          </p:nvSpPr>
          <p:spPr bwMode="auto">
            <a:xfrm>
              <a:off x="1260" y="1475"/>
              <a:ext cx="52" cy="585"/>
            </a:xfrm>
            <a:custGeom>
              <a:avLst/>
              <a:gdLst/>
              <a:ahLst/>
              <a:cxnLst>
                <a:cxn ang="0">
                  <a:pos x="0" y="1169"/>
                </a:cxn>
                <a:cxn ang="0">
                  <a:pos x="8" y="1014"/>
                </a:cxn>
                <a:cxn ang="0">
                  <a:pos x="21" y="859"/>
                </a:cxn>
                <a:cxn ang="0">
                  <a:pos x="37" y="703"/>
                </a:cxn>
                <a:cxn ang="0">
                  <a:pos x="52" y="548"/>
                </a:cxn>
                <a:cxn ang="0">
                  <a:pos x="61" y="452"/>
                </a:cxn>
                <a:cxn ang="0">
                  <a:pos x="71" y="358"/>
                </a:cxn>
                <a:cxn ang="0">
                  <a:pos x="81" y="262"/>
                </a:cxn>
                <a:cxn ang="0">
                  <a:pos x="90" y="168"/>
                </a:cxn>
                <a:cxn ang="0">
                  <a:pos x="94" y="138"/>
                </a:cxn>
                <a:cxn ang="0">
                  <a:pos x="96" y="109"/>
                </a:cxn>
                <a:cxn ang="0">
                  <a:pos x="100" y="80"/>
                </a:cxn>
                <a:cxn ang="0">
                  <a:pos x="104" y="50"/>
                </a:cxn>
                <a:cxn ang="0">
                  <a:pos x="104" y="36"/>
                </a:cxn>
                <a:cxn ang="0">
                  <a:pos x="102" y="15"/>
                </a:cxn>
                <a:cxn ang="0">
                  <a:pos x="98" y="2"/>
                </a:cxn>
                <a:cxn ang="0">
                  <a:pos x="92" y="0"/>
                </a:cxn>
                <a:cxn ang="0">
                  <a:pos x="77" y="27"/>
                </a:cxn>
                <a:cxn ang="0">
                  <a:pos x="71" y="61"/>
                </a:cxn>
                <a:cxn ang="0">
                  <a:pos x="69" y="96"/>
                </a:cxn>
                <a:cxn ang="0">
                  <a:pos x="69" y="128"/>
                </a:cxn>
                <a:cxn ang="0">
                  <a:pos x="61" y="222"/>
                </a:cxn>
                <a:cxn ang="0">
                  <a:pos x="54" y="316"/>
                </a:cxn>
                <a:cxn ang="0">
                  <a:pos x="46" y="412"/>
                </a:cxn>
                <a:cxn ang="0">
                  <a:pos x="38" y="506"/>
                </a:cxn>
                <a:cxn ang="0">
                  <a:pos x="25" y="673"/>
                </a:cxn>
                <a:cxn ang="0">
                  <a:pos x="14" y="838"/>
                </a:cxn>
                <a:cxn ang="0">
                  <a:pos x="4" y="1004"/>
                </a:cxn>
                <a:cxn ang="0">
                  <a:pos x="0" y="1169"/>
                </a:cxn>
                <a:cxn ang="0">
                  <a:pos x="0" y="1169"/>
                </a:cxn>
                <a:cxn ang="0">
                  <a:pos x="0" y="1169"/>
                </a:cxn>
                <a:cxn ang="0">
                  <a:pos x="0" y="1169"/>
                </a:cxn>
                <a:cxn ang="0">
                  <a:pos x="0" y="1169"/>
                </a:cxn>
                <a:cxn ang="0">
                  <a:pos x="0" y="1169"/>
                </a:cxn>
              </a:cxnLst>
              <a:rect l="0" t="0" r="r" b="b"/>
              <a:pathLst>
                <a:path w="104" h="1169">
                  <a:moveTo>
                    <a:pt x="0" y="1169"/>
                  </a:moveTo>
                  <a:lnTo>
                    <a:pt x="8" y="1014"/>
                  </a:lnTo>
                  <a:lnTo>
                    <a:pt x="21" y="859"/>
                  </a:lnTo>
                  <a:lnTo>
                    <a:pt x="37" y="703"/>
                  </a:lnTo>
                  <a:lnTo>
                    <a:pt x="52" y="548"/>
                  </a:lnTo>
                  <a:lnTo>
                    <a:pt x="61" y="452"/>
                  </a:lnTo>
                  <a:lnTo>
                    <a:pt x="71" y="358"/>
                  </a:lnTo>
                  <a:lnTo>
                    <a:pt x="81" y="262"/>
                  </a:lnTo>
                  <a:lnTo>
                    <a:pt x="90" y="168"/>
                  </a:lnTo>
                  <a:lnTo>
                    <a:pt x="94" y="138"/>
                  </a:lnTo>
                  <a:lnTo>
                    <a:pt x="96" y="109"/>
                  </a:lnTo>
                  <a:lnTo>
                    <a:pt x="100" y="80"/>
                  </a:lnTo>
                  <a:lnTo>
                    <a:pt x="104" y="50"/>
                  </a:lnTo>
                  <a:lnTo>
                    <a:pt x="104" y="36"/>
                  </a:lnTo>
                  <a:lnTo>
                    <a:pt x="102" y="15"/>
                  </a:lnTo>
                  <a:lnTo>
                    <a:pt x="98" y="2"/>
                  </a:lnTo>
                  <a:lnTo>
                    <a:pt x="92" y="0"/>
                  </a:lnTo>
                  <a:lnTo>
                    <a:pt x="77" y="27"/>
                  </a:lnTo>
                  <a:lnTo>
                    <a:pt x="71" y="61"/>
                  </a:lnTo>
                  <a:lnTo>
                    <a:pt x="69" y="96"/>
                  </a:lnTo>
                  <a:lnTo>
                    <a:pt x="69" y="128"/>
                  </a:lnTo>
                  <a:lnTo>
                    <a:pt x="61" y="222"/>
                  </a:lnTo>
                  <a:lnTo>
                    <a:pt x="54" y="316"/>
                  </a:lnTo>
                  <a:lnTo>
                    <a:pt x="46" y="412"/>
                  </a:lnTo>
                  <a:lnTo>
                    <a:pt x="38" y="506"/>
                  </a:lnTo>
                  <a:lnTo>
                    <a:pt x="25" y="673"/>
                  </a:lnTo>
                  <a:lnTo>
                    <a:pt x="14" y="838"/>
                  </a:lnTo>
                  <a:lnTo>
                    <a:pt x="4" y="1004"/>
                  </a:lnTo>
                  <a:lnTo>
                    <a:pt x="0" y="1169"/>
                  </a:lnTo>
                  <a:lnTo>
                    <a:pt x="0" y="1169"/>
                  </a:lnTo>
                  <a:lnTo>
                    <a:pt x="0" y="1169"/>
                  </a:lnTo>
                  <a:lnTo>
                    <a:pt x="0" y="1169"/>
                  </a:lnTo>
                  <a:lnTo>
                    <a:pt x="0" y="1169"/>
                  </a:lnTo>
                  <a:lnTo>
                    <a:pt x="0" y="1169"/>
                  </a:lnTo>
                  <a:close/>
                </a:path>
              </a:pathLst>
            </a:custGeom>
            <a:solidFill>
              <a:srgbClr val="000000"/>
            </a:solidFill>
            <a:ln w="9525">
              <a:noFill/>
              <a:round/>
              <a:headEnd/>
              <a:tailEnd/>
            </a:ln>
          </p:spPr>
          <p:txBody>
            <a:bodyPr/>
            <a:lstStyle/>
            <a:p>
              <a:endParaRPr lang="en-US"/>
            </a:p>
          </p:txBody>
        </p:sp>
        <p:sp>
          <p:nvSpPr>
            <p:cNvPr id="63575" name="Freeform 87"/>
            <p:cNvSpPr>
              <a:spLocks/>
            </p:cNvSpPr>
            <p:nvPr/>
          </p:nvSpPr>
          <p:spPr bwMode="auto">
            <a:xfrm>
              <a:off x="1333" y="1493"/>
              <a:ext cx="52" cy="585"/>
            </a:xfrm>
            <a:custGeom>
              <a:avLst/>
              <a:gdLst/>
              <a:ahLst/>
              <a:cxnLst>
                <a:cxn ang="0">
                  <a:pos x="52" y="549"/>
                </a:cxn>
                <a:cxn ang="0">
                  <a:pos x="61" y="453"/>
                </a:cxn>
                <a:cxn ang="0">
                  <a:pos x="71" y="359"/>
                </a:cxn>
                <a:cxn ang="0">
                  <a:pos x="80" y="263"/>
                </a:cxn>
                <a:cxn ang="0">
                  <a:pos x="90" y="169"/>
                </a:cxn>
                <a:cxn ang="0">
                  <a:pos x="94" y="138"/>
                </a:cxn>
                <a:cxn ang="0">
                  <a:pos x="96" y="109"/>
                </a:cxn>
                <a:cxn ang="0">
                  <a:pos x="100" y="81"/>
                </a:cxn>
                <a:cxn ang="0">
                  <a:pos x="103" y="50"/>
                </a:cxn>
                <a:cxn ang="0">
                  <a:pos x="103" y="37"/>
                </a:cxn>
                <a:cxn ang="0">
                  <a:pos x="101" y="16"/>
                </a:cxn>
                <a:cxn ang="0">
                  <a:pos x="98" y="2"/>
                </a:cxn>
                <a:cxn ang="0">
                  <a:pos x="92" y="0"/>
                </a:cxn>
                <a:cxn ang="0">
                  <a:pos x="77" y="27"/>
                </a:cxn>
                <a:cxn ang="0">
                  <a:pos x="71" y="62"/>
                </a:cxn>
                <a:cxn ang="0">
                  <a:pos x="69" y="96"/>
                </a:cxn>
                <a:cxn ang="0">
                  <a:pos x="69" y="129"/>
                </a:cxn>
                <a:cxn ang="0">
                  <a:pos x="61" y="223"/>
                </a:cxn>
                <a:cxn ang="0">
                  <a:pos x="53" y="317"/>
                </a:cxn>
                <a:cxn ang="0">
                  <a:pos x="46" y="412"/>
                </a:cxn>
                <a:cxn ang="0">
                  <a:pos x="40" y="506"/>
                </a:cxn>
                <a:cxn ang="0">
                  <a:pos x="27" y="704"/>
                </a:cxn>
                <a:cxn ang="0">
                  <a:pos x="13" y="920"/>
                </a:cxn>
                <a:cxn ang="0">
                  <a:pos x="4" y="1097"/>
                </a:cxn>
                <a:cxn ang="0">
                  <a:pos x="0" y="1170"/>
                </a:cxn>
                <a:cxn ang="0">
                  <a:pos x="6" y="1103"/>
                </a:cxn>
                <a:cxn ang="0">
                  <a:pos x="19" y="936"/>
                </a:cxn>
                <a:cxn ang="0">
                  <a:pos x="36" y="733"/>
                </a:cxn>
                <a:cxn ang="0">
                  <a:pos x="52" y="549"/>
                </a:cxn>
              </a:cxnLst>
              <a:rect l="0" t="0" r="r" b="b"/>
              <a:pathLst>
                <a:path w="103" h="1170">
                  <a:moveTo>
                    <a:pt x="52" y="549"/>
                  </a:moveTo>
                  <a:lnTo>
                    <a:pt x="61" y="453"/>
                  </a:lnTo>
                  <a:lnTo>
                    <a:pt x="71" y="359"/>
                  </a:lnTo>
                  <a:lnTo>
                    <a:pt x="80" y="263"/>
                  </a:lnTo>
                  <a:lnTo>
                    <a:pt x="90" y="169"/>
                  </a:lnTo>
                  <a:lnTo>
                    <a:pt x="94" y="138"/>
                  </a:lnTo>
                  <a:lnTo>
                    <a:pt x="96" y="109"/>
                  </a:lnTo>
                  <a:lnTo>
                    <a:pt x="100" y="81"/>
                  </a:lnTo>
                  <a:lnTo>
                    <a:pt x="103" y="50"/>
                  </a:lnTo>
                  <a:lnTo>
                    <a:pt x="103" y="37"/>
                  </a:lnTo>
                  <a:lnTo>
                    <a:pt x="101" y="16"/>
                  </a:lnTo>
                  <a:lnTo>
                    <a:pt x="98" y="2"/>
                  </a:lnTo>
                  <a:lnTo>
                    <a:pt x="92" y="0"/>
                  </a:lnTo>
                  <a:lnTo>
                    <a:pt x="77" y="27"/>
                  </a:lnTo>
                  <a:lnTo>
                    <a:pt x="71" y="62"/>
                  </a:lnTo>
                  <a:lnTo>
                    <a:pt x="69" y="96"/>
                  </a:lnTo>
                  <a:lnTo>
                    <a:pt x="69" y="129"/>
                  </a:lnTo>
                  <a:lnTo>
                    <a:pt x="61" y="223"/>
                  </a:lnTo>
                  <a:lnTo>
                    <a:pt x="53" y="317"/>
                  </a:lnTo>
                  <a:lnTo>
                    <a:pt x="46" y="412"/>
                  </a:lnTo>
                  <a:lnTo>
                    <a:pt x="40" y="506"/>
                  </a:lnTo>
                  <a:lnTo>
                    <a:pt x="27" y="704"/>
                  </a:lnTo>
                  <a:lnTo>
                    <a:pt x="13" y="920"/>
                  </a:lnTo>
                  <a:lnTo>
                    <a:pt x="4" y="1097"/>
                  </a:lnTo>
                  <a:lnTo>
                    <a:pt x="0" y="1170"/>
                  </a:lnTo>
                  <a:lnTo>
                    <a:pt x="6" y="1103"/>
                  </a:lnTo>
                  <a:lnTo>
                    <a:pt x="19" y="936"/>
                  </a:lnTo>
                  <a:lnTo>
                    <a:pt x="36" y="733"/>
                  </a:lnTo>
                  <a:lnTo>
                    <a:pt x="52" y="549"/>
                  </a:lnTo>
                  <a:close/>
                </a:path>
              </a:pathLst>
            </a:custGeom>
            <a:solidFill>
              <a:srgbClr val="000000"/>
            </a:solidFill>
            <a:ln w="9525">
              <a:noFill/>
              <a:round/>
              <a:headEnd/>
              <a:tailEnd/>
            </a:ln>
          </p:spPr>
          <p:txBody>
            <a:bodyPr/>
            <a:lstStyle/>
            <a:p>
              <a:endParaRPr lang="en-US"/>
            </a:p>
          </p:txBody>
        </p:sp>
        <p:sp>
          <p:nvSpPr>
            <p:cNvPr id="63576" name="Freeform 88"/>
            <p:cNvSpPr>
              <a:spLocks/>
            </p:cNvSpPr>
            <p:nvPr/>
          </p:nvSpPr>
          <p:spPr bwMode="auto">
            <a:xfrm>
              <a:off x="1406" y="1511"/>
              <a:ext cx="52" cy="585"/>
            </a:xfrm>
            <a:custGeom>
              <a:avLst/>
              <a:gdLst/>
              <a:ahLst/>
              <a:cxnLst>
                <a:cxn ang="0">
                  <a:pos x="0" y="1169"/>
                </a:cxn>
                <a:cxn ang="0">
                  <a:pos x="7" y="1014"/>
                </a:cxn>
                <a:cxn ang="0">
                  <a:pos x="21" y="859"/>
                </a:cxn>
                <a:cxn ang="0">
                  <a:pos x="36" y="703"/>
                </a:cxn>
                <a:cxn ang="0">
                  <a:pos x="51" y="548"/>
                </a:cxn>
                <a:cxn ang="0">
                  <a:pos x="61" y="452"/>
                </a:cxn>
                <a:cxn ang="0">
                  <a:pos x="70" y="358"/>
                </a:cxn>
                <a:cxn ang="0">
                  <a:pos x="80" y="262"/>
                </a:cxn>
                <a:cxn ang="0">
                  <a:pos x="90" y="168"/>
                </a:cxn>
                <a:cxn ang="0">
                  <a:pos x="93" y="138"/>
                </a:cxn>
                <a:cxn ang="0">
                  <a:pos x="95" y="109"/>
                </a:cxn>
                <a:cxn ang="0">
                  <a:pos x="99" y="80"/>
                </a:cxn>
                <a:cxn ang="0">
                  <a:pos x="103" y="49"/>
                </a:cxn>
                <a:cxn ang="0">
                  <a:pos x="103" y="36"/>
                </a:cxn>
                <a:cxn ang="0">
                  <a:pos x="101" y="15"/>
                </a:cxn>
                <a:cxn ang="0">
                  <a:pos x="97" y="2"/>
                </a:cxn>
                <a:cxn ang="0">
                  <a:pos x="92" y="0"/>
                </a:cxn>
                <a:cxn ang="0">
                  <a:pos x="76" y="26"/>
                </a:cxn>
                <a:cxn ang="0">
                  <a:pos x="70" y="61"/>
                </a:cxn>
                <a:cxn ang="0">
                  <a:pos x="69" y="95"/>
                </a:cxn>
                <a:cxn ang="0">
                  <a:pos x="69" y="128"/>
                </a:cxn>
                <a:cxn ang="0">
                  <a:pos x="61" y="222"/>
                </a:cxn>
                <a:cxn ang="0">
                  <a:pos x="53" y="316"/>
                </a:cxn>
                <a:cxn ang="0">
                  <a:pos x="46" y="412"/>
                </a:cxn>
                <a:cxn ang="0">
                  <a:pos x="40" y="506"/>
                </a:cxn>
                <a:cxn ang="0">
                  <a:pos x="26" y="673"/>
                </a:cxn>
                <a:cxn ang="0">
                  <a:pos x="13" y="837"/>
                </a:cxn>
                <a:cxn ang="0">
                  <a:pos x="3" y="1004"/>
                </a:cxn>
                <a:cxn ang="0">
                  <a:pos x="0" y="1169"/>
                </a:cxn>
                <a:cxn ang="0">
                  <a:pos x="0" y="1169"/>
                </a:cxn>
                <a:cxn ang="0">
                  <a:pos x="0" y="1169"/>
                </a:cxn>
                <a:cxn ang="0">
                  <a:pos x="0" y="1169"/>
                </a:cxn>
                <a:cxn ang="0">
                  <a:pos x="0" y="1169"/>
                </a:cxn>
                <a:cxn ang="0">
                  <a:pos x="0" y="1169"/>
                </a:cxn>
              </a:cxnLst>
              <a:rect l="0" t="0" r="r" b="b"/>
              <a:pathLst>
                <a:path w="103" h="1169">
                  <a:moveTo>
                    <a:pt x="0" y="1169"/>
                  </a:moveTo>
                  <a:lnTo>
                    <a:pt x="7" y="1014"/>
                  </a:lnTo>
                  <a:lnTo>
                    <a:pt x="21" y="859"/>
                  </a:lnTo>
                  <a:lnTo>
                    <a:pt x="36" y="703"/>
                  </a:lnTo>
                  <a:lnTo>
                    <a:pt x="51" y="548"/>
                  </a:lnTo>
                  <a:lnTo>
                    <a:pt x="61" y="452"/>
                  </a:lnTo>
                  <a:lnTo>
                    <a:pt x="70" y="358"/>
                  </a:lnTo>
                  <a:lnTo>
                    <a:pt x="80" y="262"/>
                  </a:lnTo>
                  <a:lnTo>
                    <a:pt x="90" y="168"/>
                  </a:lnTo>
                  <a:lnTo>
                    <a:pt x="93" y="138"/>
                  </a:lnTo>
                  <a:lnTo>
                    <a:pt x="95" y="109"/>
                  </a:lnTo>
                  <a:lnTo>
                    <a:pt x="99" y="80"/>
                  </a:lnTo>
                  <a:lnTo>
                    <a:pt x="103" y="49"/>
                  </a:lnTo>
                  <a:lnTo>
                    <a:pt x="103" y="36"/>
                  </a:lnTo>
                  <a:lnTo>
                    <a:pt x="101" y="15"/>
                  </a:lnTo>
                  <a:lnTo>
                    <a:pt x="97" y="2"/>
                  </a:lnTo>
                  <a:lnTo>
                    <a:pt x="92" y="0"/>
                  </a:lnTo>
                  <a:lnTo>
                    <a:pt x="76" y="26"/>
                  </a:lnTo>
                  <a:lnTo>
                    <a:pt x="70" y="61"/>
                  </a:lnTo>
                  <a:lnTo>
                    <a:pt x="69" y="95"/>
                  </a:lnTo>
                  <a:lnTo>
                    <a:pt x="69" y="128"/>
                  </a:lnTo>
                  <a:lnTo>
                    <a:pt x="61" y="222"/>
                  </a:lnTo>
                  <a:lnTo>
                    <a:pt x="53" y="316"/>
                  </a:lnTo>
                  <a:lnTo>
                    <a:pt x="46" y="412"/>
                  </a:lnTo>
                  <a:lnTo>
                    <a:pt x="40" y="506"/>
                  </a:lnTo>
                  <a:lnTo>
                    <a:pt x="26" y="673"/>
                  </a:lnTo>
                  <a:lnTo>
                    <a:pt x="13" y="837"/>
                  </a:lnTo>
                  <a:lnTo>
                    <a:pt x="3" y="1004"/>
                  </a:lnTo>
                  <a:lnTo>
                    <a:pt x="0" y="1169"/>
                  </a:lnTo>
                  <a:lnTo>
                    <a:pt x="0" y="1169"/>
                  </a:lnTo>
                  <a:lnTo>
                    <a:pt x="0" y="1169"/>
                  </a:lnTo>
                  <a:lnTo>
                    <a:pt x="0" y="1169"/>
                  </a:lnTo>
                  <a:lnTo>
                    <a:pt x="0" y="1169"/>
                  </a:lnTo>
                  <a:lnTo>
                    <a:pt x="0" y="1169"/>
                  </a:lnTo>
                  <a:close/>
                </a:path>
              </a:pathLst>
            </a:custGeom>
            <a:solidFill>
              <a:srgbClr val="000000"/>
            </a:solidFill>
            <a:ln w="9525">
              <a:noFill/>
              <a:round/>
              <a:headEnd/>
              <a:tailEnd/>
            </a:ln>
          </p:spPr>
          <p:txBody>
            <a:bodyPr/>
            <a:lstStyle/>
            <a:p>
              <a:endParaRPr lang="en-US"/>
            </a:p>
          </p:txBody>
        </p:sp>
        <p:sp>
          <p:nvSpPr>
            <p:cNvPr id="63577" name="Freeform 89"/>
            <p:cNvSpPr>
              <a:spLocks/>
            </p:cNvSpPr>
            <p:nvPr/>
          </p:nvSpPr>
          <p:spPr bwMode="auto">
            <a:xfrm>
              <a:off x="1479" y="1530"/>
              <a:ext cx="51" cy="584"/>
            </a:xfrm>
            <a:custGeom>
              <a:avLst/>
              <a:gdLst/>
              <a:ahLst/>
              <a:cxnLst>
                <a:cxn ang="0">
                  <a:pos x="2" y="1170"/>
                </a:cxn>
                <a:cxn ang="0">
                  <a:pos x="10" y="1014"/>
                </a:cxn>
                <a:cxn ang="0">
                  <a:pos x="21" y="859"/>
                </a:cxn>
                <a:cxn ang="0">
                  <a:pos x="37" y="704"/>
                </a:cxn>
                <a:cxn ang="0">
                  <a:pos x="52" y="548"/>
                </a:cxn>
                <a:cxn ang="0">
                  <a:pos x="62" y="453"/>
                </a:cxn>
                <a:cxn ang="0">
                  <a:pos x="71" y="359"/>
                </a:cxn>
                <a:cxn ang="0">
                  <a:pos x="81" y="263"/>
                </a:cxn>
                <a:cxn ang="0">
                  <a:pos x="90" y="169"/>
                </a:cxn>
                <a:cxn ang="0">
                  <a:pos x="94" y="138"/>
                </a:cxn>
                <a:cxn ang="0">
                  <a:pos x="98" y="109"/>
                </a:cxn>
                <a:cxn ang="0">
                  <a:pos x="100" y="81"/>
                </a:cxn>
                <a:cxn ang="0">
                  <a:pos x="104" y="50"/>
                </a:cxn>
                <a:cxn ang="0">
                  <a:pos x="104" y="36"/>
                </a:cxn>
                <a:cxn ang="0">
                  <a:pos x="102" y="15"/>
                </a:cxn>
                <a:cxn ang="0">
                  <a:pos x="98" y="2"/>
                </a:cxn>
                <a:cxn ang="0">
                  <a:pos x="92" y="0"/>
                </a:cxn>
                <a:cxn ang="0">
                  <a:pos x="79" y="27"/>
                </a:cxn>
                <a:cxn ang="0">
                  <a:pos x="73" y="61"/>
                </a:cxn>
                <a:cxn ang="0">
                  <a:pos x="71" y="96"/>
                </a:cxn>
                <a:cxn ang="0">
                  <a:pos x="69" y="129"/>
                </a:cxn>
                <a:cxn ang="0">
                  <a:pos x="62" y="222"/>
                </a:cxn>
                <a:cxn ang="0">
                  <a:pos x="54" y="316"/>
                </a:cxn>
                <a:cxn ang="0">
                  <a:pos x="46" y="412"/>
                </a:cxn>
                <a:cxn ang="0">
                  <a:pos x="40" y="506"/>
                </a:cxn>
                <a:cxn ang="0">
                  <a:pos x="27" y="673"/>
                </a:cxn>
                <a:cxn ang="0">
                  <a:pos x="16" y="838"/>
                </a:cxn>
                <a:cxn ang="0">
                  <a:pos x="4" y="1005"/>
                </a:cxn>
                <a:cxn ang="0">
                  <a:pos x="0" y="1170"/>
                </a:cxn>
                <a:cxn ang="0">
                  <a:pos x="0" y="1170"/>
                </a:cxn>
                <a:cxn ang="0">
                  <a:pos x="2" y="1170"/>
                </a:cxn>
                <a:cxn ang="0">
                  <a:pos x="2" y="1170"/>
                </a:cxn>
                <a:cxn ang="0">
                  <a:pos x="2" y="1170"/>
                </a:cxn>
                <a:cxn ang="0">
                  <a:pos x="2" y="1170"/>
                </a:cxn>
              </a:cxnLst>
              <a:rect l="0" t="0" r="r" b="b"/>
              <a:pathLst>
                <a:path w="104" h="1170">
                  <a:moveTo>
                    <a:pt x="2" y="1170"/>
                  </a:moveTo>
                  <a:lnTo>
                    <a:pt x="10" y="1014"/>
                  </a:lnTo>
                  <a:lnTo>
                    <a:pt x="21" y="859"/>
                  </a:lnTo>
                  <a:lnTo>
                    <a:pt x="37" y="704"/>
                  </a:lnTo>
                  <a:lnTo>
                    <a:pt x="52" y="548"/>
                  </a:lnTo>
                  <a:lnTo>
                    <a:pt x="62" y="453"/>
                  </a:lnTo>
                  <a:lnTo>
                    <a:pt x="71" y="359"/>
                  </a:lnTo>
                  <a:lnTo>
                    <a:pt x="81" y="263"/>
                  </a:lnTo>
                  <a:lnTo>
                    <a:pt x="90" y="169"/>
                  </a:lnTo>
                  <a:lnTo>
                    <a:pt x="94" y="138"/>
                  </a:lnTo>
                  <a:lnTo>
                    <a:pt x="98" y="109"/>
                  </a:lnTo>
                  <a:lnTo>
                    <a:pt x="100" y="81"/>
                  </a:lnTo>
                  <a:lnTo>
                    <a:pt x="104" y="50"/>
                  </a:lnTo>
                  <a:lnTo>
                    <a:pt x="104" y="36"/>
                  </a:lnTo>
                  <a:lnTo>
                    <a:pt x="102" y="15"/>
                  </a:lnTo>
                  <a:lnTo>
                    <a:pt x="98" y="2"/>
                  </a:lnTo>
                  <a:lnTo>
                    <a:pt x="92" y="0"/>
                  </a:lnTo>
                  <a:lnTo>
                    <a:pt x="79" y="27"/>
                  </a:lnTo>
                  <a:lnTo>
                    <a:pt x="73" y="61"/>
                  </a:lnTo>
                  <a:lnTo>
                    <a:pt x="71" y="96"/>
                  </a:lnTo>
                  <a:lnTo>
                    <a:pt x="69" y="129"/>
                  </a:lnTo>
                  <a:lnTo>
                    <a:pt x="62" y="222"/>
                  </a:lnTo>
                  <a:lnTo>
                    <a:pt x="54" y="316"/>
                  </a:lnTo>
                  <a:lnTo>
                    <a:pt x="46" y="412"/>
                  </a:lnTo>
                  <a:lnTo>
                    <a:pt x="40" y="506"/>
                  </a:lnTo>
                  <a:lnTo>
                    <a:pt x="27" y="673"/>
                  </a:lnTo>
                  <a:lnTo>
                    <a:pt x="16" y="838"/>
                  </a:lnTo>
                  <a:lnTo>
                    <a:pt x="4" y="1005"/>
                  </a:lnTo>
                  <a:lnTo>
                    <a:pt x="0" y="1170"/>
                  </a:lnTo>
                  <a:lnTo>
                    <a:pt x="0" y="1170"/>
                  </a:lnTo>
                  <a:lnTo>
                    <a:pt x="2" y="1170"/>
                  </a:lnTo>
                  <a:lnTo>
                    <a:pt x="2" y="1170"/>
                  </a:lnTo>
                  <a:lnTo>
                    <a:pt x="2" y="1170"/>
                  </a:lnTo>
                  <a:lnTo>
                    <a:pt x="2" y="1170"/>
                  </a:lnTo>
                  <a:close/>
                </a:path>
              </a:pathLst>
            </a:custGeom>
            <a:solidFill>
              <a:srgbClr val="000000"/>
            </a:solidFill>
            <a:ln w="9525">
              <a:noFill/>
              <a:round/>
              <a:headEnd/>
              <a:tailEnd/>
            </a:ln>
          </p:spPr>
          <p:txBody>
            <a:bodyPr/>
            <a:lstStyle/>
            <a:p>
              <a:endParaRPr lang="en-US"/>
            </a:p>
          </p:txBody>
        </p:sp>
        <p:sp>
          <p:nvSpPr>
            <p:cNvPr id="63578" name="Freeform 90"/>
            <p:cNvSpPr>
              <a:spLocks/>
            </p:cNvSpPr>
            <p:nvPr/>
          </p:nvSpPr>
          <p:spPr bwMode="auto">
            <a:xfrm>
              <a:off x="1551" y="1548"/>
              <a:ext cx="52" cy="584"/>
            </a:xfrm>
            <a:custGeom>
              <a:avLst/>
              <a:gdLst/>
              <a:ahLst/>
              <a:cxnLst>
                <a:cxn ang="0">
                  <a:pos x="2" y="1170"/>
                </a:cxn>
                <a:cxn ang="0">
                  <a:pos x="10" y="1015"/>
                </a:cxn>
                <a:cxn ang="0">
                  <a:pos x="23" y="859"/>
                </a:cxn>
                <a:cxn ang="0">
                  <a:pos x="38" y="704"/>
                </a:cxn>
                <a:cxn ang="0">
                  <a:pos x="54" y="549"/>
                </a:cxn>
                <a:cxn ang="0">
                  <a:pos x="63" y="453"/>
                </a:cxn>
                <a:cxn ang="0">
                  <a:pos x="71" y="359"/>
                </a:cxn>
                <a:cxn ang="0">
                  <a:pos x="80" y="263"/>
                </a:cxn>
                <a:cxn ang="0">
                  <a:pos x="90" y="169"/>
                </a:cxn>
                <a:cxn ang="0">
                  <a:pos x="94" y="139"/>
                </a:cxn>
                <a:cxn ang="0">
                  <a:pos x="98" y="110"/>
                </a:cxn>
                <a:cxn ang="0">
                  <a:pos x="100" y="81"/>
                </a:cxn>
                <a:cxn ang="0">
                  <a:pos x="103" y="50"/>
                </a:cxn>
                <a:cxn ang="0">
                  <a:pos x="103" y="37"/>
                </a:cxn>
                <a:cxn ang="0">
                  <a:pos x="102" y="16"/>
                </a:cxn>
                <a:cxn ang="0">
                  <a:pos x="98" y="2"/>
                </a:cxn>
                <a:cxn ang="0">
                  <a:pos x="92" y="0"/>
                </a:cxn>
                <a:cxn ang="0">
                  <a:pos x="79" y="27"/>
                </a:cxn>
                <a:cxn ang="0">
                  <a:pos x="73" y="62"/>
                </a:cxn>
                <a:cxn ang="0">
                  <a:pos x="71" y="96"/>
                </a:cxn>
                <a:cxn ang="0">
                  <a:pos x="69" y="129"/>
                </a:cxn>
                <a:cxn ang="0">
                  <a:pos x="61" y="223"/>
                </a:cxn>
                <a:cxn ang="0">
                  <a:pos x="54" y="317"/>
                </a:cxn>
                <a:cxn ang="0">
                  <a:pos x="46" y="413"/>
                </a:cxn>
                <a:cxn ang="0">
                  <a:pos x="40" y="507"/>
                </a:cxn>
                <a:cxn ang="0">
                  <a:pos x="27" y="673"/>
                </a:cxn>
                <a:cxn ang="0">
                  <a:pos x="15" y="838"/>
                </a:cxn>
                <a:cxn ang="0">
                  <a:pos x="4" y="1005"/>
                </a:cxn>
                <a:cxn ang="0">
                  <a:pos x="0" y="1170"/>
                </a:cxn>
                <a:cxn ang="0">
                  <a:pos x="0" y="1170"/>
                </a:cxn>
                <a:cxn ang="0">
                  <a:pos x="2" y="1170"/>
                </a:cxn>
                <a:cxn ang="0">
                  <a:pos x="2" y="1170"/>
                </a:cxn>
                <a:cxn ang="0">
                  <a:pos x="2" y="1170"/>
                </a:cxn>
                <a:cxn ang="0">
                  <a:pos x="2" y="1170"/>
                </a:cxn>
              </a:cxnLst>
              <a:rect l="0" t="0" r="r" b="b"/>
              <a:pathLst>
                <a:path w="103" h="1170">
                  <a:moveTo>
                    <a:pt x="2" y="1170"/>
                  </a:moveTo>
                  <a:lnTo>
                    <a:pt x="10" y="1015"/>
                  </a:lnTo>
                  <a:lnTo>
                    <a:pt x="23" y="859"/>
                  </a:lnTo>
                  <a:lnTo>
                    <a:pt x="38" y="704"/>
                  </a:lnTo>
                  <a:lnTo>
                    <a:pt x="54" y="549"/>
                  </a:lnTo>
                  <a:lnTo>
                    <a:pt x="63" y="453"/>
                  </a:lnTo>
                  <a:lnTo>
                    <a:pt x="71" y="359"/>
                  </a:lnTo>
                  <a:lnTo>
                    <a:pt x="80" y="263"/>
                  </a:lnTo>
                  <a:lnTo>
                    <a:pt x="90" y="169"/>
                  </a:lnTo>
                  <a:lnTo>
                    <a:pt x="94" y="139"/>
                  </a:lnTo>
                  <a:lnTo>
                    <a:pt x="98" y="110"/>
                  </a:lnTo>
                  <a:lnTo>
                    <a:pt x="100" y="81"/>
                  </a:lnTo>
                  <a:lnTo>
                    <a:pt x="103" y="50"/>
                  </a:lnTo>
                  <a:lnTo>
                    <a:pt x="103" y="37"/>
                  </a:lnTo>
                  <a:lnTo>
                    <a:pt x="102" y="16"/>
                  </a:lnTo>
                  <a:lnTo>
                    <a:pt x="98" y="2"/>
                  </a:lnTo>
                  <a:lnTo>
                    <a:pt x="92" y="0"/>
                  </a:lnTo>
                  <a:lnTo>
                    <a:pt x="79" y="27"/>
                  </a:lnTo>
                  <a:lnTo>
                    <a:pt x="73" y="62"/>
                  </a:lnTo>
                  <a:lnTo>
                    <a:pt x="71" y="96"/>
                  </a:lnTo>
                  <a:lnTo>
                    <a:pt x="69" y="129"/>
                  </a:lnTo>
                  <a:lnTo>
                    <a:pt x="61" y="223"/>
                  </a:lnTo>
                  <a:lnTo>
                    <a:pt x="54" y="317"/>
                  </a:lnTo>
                  <a:lnTo>
                    <a:pt x="46" y="413"/>
                  </a:lnTo>
                  <a:lnTo>
                    <a:pt x="40" y="507"/>
                  </a:lnTo>
                  <a:lnTo>
                    <a:pt x="27" y="673"/>
                  </a:lnTo>
                  <a:lnTo>
                    <a:pt x="15" y="838"/>
                  </a:lnTo>
                  <a:lnTo>
                    <a:pt x="4" y="1005"/>
                  </a:lnTo>
                  <a:lnTo>
                    <a:pt x="0" y="1170"/>
                  </a:lnTo>
                  <a:lnTo>
                    <a:pt x="0" y="1170"/>
                  </a:lnTo>
                  <a:lnTo>
                    <a:pt x="2" y="1170"/>
                  </a:lnTo>
                  <a:lnTo>
                    <a:pt x="2" y="1170"/>
                  </a:lnTo>
                  <a:lnTo>
                    <a:pt x="2" y="1170"/>
                  </a:lnTo>
                  <a:lnTo>
                    <a:pt x="2" y="1170"/>
                  </a:lnTo>
                  <a:close/>
                </a:path>
              </a:pathLst>
            </a:custGeom>
            <a:solidFill>
              <a:srgbClr val="000000"/>
            </a:solidFill>
            <a:ln w="9525">
              <a:noFill/>
              <a:round/>
              <a:headEnd/>
              <a:tailEnd/>
            </a:ln>
          </p:spPr>
          <p:txBody>
            <a:bodyPr/>
            <a:lstStyle/>
            <a:p>
              <a:endParaRPr lang="en-US"/>
            </a:p>
          </p:txBody>
        </p:sp>
        <p:sp>
          <p:nvSpPr>
            <p:cNvPr id="63579" name="Freeform 91"/>
            <p:cNvSpPr>
              <a:spLocks/>
            </p:cNvSpPr>
            <p:nvPr/>
          </p:nvSpPr>
          <p:spPr bwMode="auto">
            <a:xfrm>
              <a:off x="1624" y="1566"/>
              <a:ext cx="52" cy="585"/>
            </a:xfrm>
            <a:custGeom>
              <a:avLst/>
              <a:gdLst/>
              <a:ahLst/>
              <a:cxnLst>
                <a:cxn ang="0">
                  <a:pos x="2" y="1169"/>
                </a:cxn>
                <a:cxn ang="0">
                  <a:pos x="9" y="1014"/>
                </a:cxn>
                <a:cxn ang="0">
                  <a:pos x="23" y="859"/>
                </a:cxn>
                <a:cxn ang="0">
                  <a:pos x="38" y="703"/>
                </a:cxn>
                <a:cxn ang="0">
                  <a:pos x="53" y="548"/>
                </a:cxn>
                <a:cxn ang="0">
                  <a:pos x="63" y="452"/>
                </a:cxn>
                <a:cxn ang="0">
                  <a:pos x="71" y="358"/>
                </a:cxn>
                <a:cxn ang="0">
                  <a:pos x="80" y="263"/>
                </a:cxn>
                <a:cxn ang="0">
                  <a:pos x="90" y="169"/>
                </a:cxn>
                <a:cxn ang="0">
                  <a:pos x="94" y="138"/>
                </a:cxn>
                <a:cxn ang="0">
                  <a:pos x="97" y="109"/>
                </a:cxn>
                <a:cxn ang="0">
                  <a:pos x="99" y="80"/>
                </a:cxn>
                <a:cxn ang="0">
                  <a:pos x="103" y="50"/>
                </a:cxn>
                <a:cxn ang="0">
                  <a:pos x="103" y="36"/>
                </a:cxn>
                <a:cxn ang="0">
                  <a:pos x="101" y="15"/>
                </a:cxn>
                <a:cxn ang="0">
                  <a:pos x="97" y="2"/>
                </a:cxn>
                <a:cxn ang="0">
                  <a:pos x="92" y="0"/>
                </a:cxn>
                <a:cxn ang="0">
                  <a:pos x="78" y="27"/>
                </a:cxn>
                <a:cxn ang="0">
                  <a:pos x="73" y="61"/>
                </a:cxn>
                <a:cxn ang="0">
                  <a:pos x="71" y="96"/>
                </a:cxn>
                <a:cxn ang="0">
                  <a:pos x="69" y="128"/>
                </a:cxn>
                <a:cxn ang="0">
                  <a:pos x="61" y="222"/>
                </a:cxn>
                <a:cxn ang="0">
                  <a:pos x="53" y="316"/>
                </a:cxn>
                <a:cxn ang="0">
                  <a:pos x="46" y="412"/>
                </a:cxn>
                <a:cxn ang="0">
                  <a:pos x="40" y="506"/>
                </a:cxn>
                <a:cxn ang="0">
                  <a:pos x="26" y="671"/>
                </a:cxn>
                <a:cxn ang="0">
                  <a:pos x="15" y="838"/>
                </a:cxn>
                <a:cxn ang="0">
                  <a:pos x="3" y="1004"/>
                </a:cxn>
                <a:cxn ang="0">
                  <a:pos x="0" y="1169"/>
                </a:cxn>
                <a:cxn ang="0">
                  <a:pos x="0" y="1169"/>
                </a:cxn>
                <a:cxn ang="0">
                  <a:pos x="2" y="1169"/>
                </a:cxn>
                <a:cxn ang="0">
                  <a:pos x="2" y="1169"/>
                </a:cxn>
                <a:cxn ang="0">
                  <a:pos x="2" y="1169"/>
                </a:cxn>
                <a:cxn ang="0">
                  <a:pos x="2" y="1169"/>
                </a:cxn>
              </a:cxnLst>
              <a:rect l="0" t="0" r="r" b="b"/>
              <a:pathLst>
                <a:path w="103" h="1169">
                  <a:moveTo>
                    <a:pt x="2" y="1169"/>
                  </a:moveTo>
                  <a:lnTo>
                    <a:pt x="9" y="1014"/>
                  </a:lnTo>
                  <a:lnTo>
                    <a:pt x="23" y="859"/>
                  </a:lnTo>
                  <a:lnTo>
                    <a:pt x="38" y="703"/>
                  </a:lnTo>
                  <a:lnTo>
                    <a:pt x="53" y="548"/>
                  </a:lnTo>
                  <a:lnTo>
                    <a:pt x="63" y="452"/>
                  </a:lnTo>
                  <a:lnTo>
                    <a:pt x="71" y="358"/>
                  </a:lnTo>
                  <a:lnTo>
                    <a:pt x="80" y="263"/>
                  </a:lnTo>
                  <a:lnTo>
                    <a:pt x="90" y="169"/>
                  </a:lnTo>
                  <a:lnTo>
                    <a:pt x="94" y="138"/>
                  </a:lnTo>
                  <a:lnTo>
                    <a:pt x="97" y="109"/>
                  </a:lnTo>
                  <a:lnTo>
                    <a:pt x="99" y="80"/>
                  </a:lnTo>
                  <a:lnTo>
                    <a:pt x="103" y="50"/>
                  </a:lnTo>
                  <a:lnTo>
                    <a:pt x="103" y="36"/>
                  </a:lnTo>
                  <a:lnTo>
                    <a:pt x="101" y="15"/>
                  </a:lnTo>
                  <a:lnTo>
                    <a:pt x="97" y="2"/>
                  </a:lnTo>
                  <a:lnTo>
                    <a:pt x="92" y="0"/>
                  </a:lnTo>
                  <a:lnTo>
                    <a:pt x="78" y="27"/>
                  </a:lnTo>
                  <a:lnTo>
                    <a:pt x="73" y="61"/>
                  </a:lnTo>
                  <a:lnTo>
                    <a:pt x="71" y="96"/>
                  </a:lnTo>
                  <a:lnTo>
                    <a:pt x="69" y="128"/>
                  </a:lnTo>
                  <a:lnTo>
                    <a:pt x="61" y="222"/>
                  </a:lnTo>
                  <a:lnTo>
                    <a:pt x="53" y="316"/>
                  </a:lnTo>
                  <a:lnTo>
                    <a:pt x="46" y="412"/>
                  </a:lnTo>
                  <a:lnTo>
                    <a:pt x="40" y="506"/>
                  </a:lnTo>
                  <a:lnTo>
                    <a:pt x="26" y="671"/>
                  </a:lnTo>
                  <a:lnTo>
                    <a:pt x="15" y="838"/>
                  </a:lnTo>
                  <a:lnTo>
                    <a:pt x="3" y="1004"/>
                  </a:lnTo>
                  <a:lnTo>
                    <a:pt x="0" y="1169"/>
                  </a:lnTo>
                  <a:lnTo>
                    <a:pt x="0" y="1169"/>
                  </a:lnTo>
                  <a:lnTo>
                    <a:pt x="2" y="1169"/>
                  </a:lnTo>
                  <a:lnTo>
                    <a:pt x="2" y="1169"/>
                  </a:lnTo>
                  <a:lnTo>
                    <a:pt x="2" y="1169"/>
                  </a:lnTo>
                  <a:lnTo>
                    <a:pt x="2" y="1169"/>
                  </a:lnTo>
                  <a:close/>
                </a:path>
              </a:pathLst>
            </a:custGeom>
            <a:solidFill>
              <a:srgbClr val="000000"/>
            </a:solidFill>
            <a:ln w="9525">
              <a:noFill/>
              <a:round/>
              <a:headEnd/>
              <a:tailEnd/>
            </a:ln>
          </p:spPr>
          <p:txBody>
            <a:bodyPr/>
            <a:lstStyle/>
            <a:p>
              <a:endParaRPr lang="en-US"/>
            </a:p>
          </p:txBody>
        </p:sp>
        <p:sp>
          <p:nvSpPr>
            <p:cNvPr id="63580" name="Freeform 92"/>
            <p:cNvSpPr>
              <a:spLocks/>
            </p:cNvSpPr>
            <p:nvPr/>
          </p:nvSpPr>
          <p:spPr bwMode="auto">
            <a:xfrm>
              <a:off x="907" y="1384"/>
              <a:ext cx="150" cy="642"/>
            </a:xfrm>
            <a:custGeom>
              <a:avLst/>
              <a:gdLst/>
              <a:ahLst/>
              <a:cxnLst>
                <a:cxn ang="0">
                  <a:pos x="0" y="5"/>
                </a:cxn>
                <a:cxn ang="0">
                  <a:pos x="30" y="166"/>
                </a:cxn>
                <a:cxn ang="0">
                  <a:pos x="65" y="326"/>
                </a:cxn>
                <a:cxn ang="0">
                  <a:pos x="103" y="487"/>
                </a:cxn>
                <a:cxn ang="0">
                  <a:pos x="143" y="644"/>
                </a:cxn>
                <a:cxn ang="0">
                  <a:pos x="184" y="803"/>
                </a:cxn>
                <a:cxn ang="0">
                  <a:pos x="222" y="962"/>
                </a:cxn>
                <a:cxn ang="0">
                  <a:pos x="258" y="1121"/>
                </a:cxn>
                <a:cxn ang="0">
                  <a:pos x="289" y="1282"/>
                </a:cxn>
                <a:cxn ang="0">
                  <a:pos x="291" y="1284"/>
                </a:cxn>
                <a:cxn ang="0">
                  <a:pos x="295" y="1282"/>
                </a:cxn>
                <a:cxn ang="0">
                  <a:pos x="297" y="1280"/>
                </a:cxn>
                <a:cxn ang="0">
                  <a:pos x="299" y="1276"/>
                </a:cxn>
                <a:cxn ang="0">
                  <a:pos x="285" y="1196"/>
                </a:cxn>
                <a:cxn ang="0">
                  <a:pos x="272" y="1115"/>
                </a:cxn>
                <a:cxn ang="0">
                  <a:pos x="255" y="1037"/>
                </a:cxn>
                <a:cxn ang="0">
                  <a:pos x="237" y="958"/>
                </a:cxn>
                <a:cxn ang="0">
                  <a:pos x="218" y="880"/>
                </a:cxn>
                <a:cxn ang="0">
                  <a:pos x="197" y="799"/>
                </a:cxn>
                <a:cxn ang="0">
                  <a:pos x="178" y="720"/>
                </a:cxn>
                <a:cxn ang="0">
                  <a:pos x="157" y="642"/>
                </a:cxn>
                <a:cxn ang="0">
                  <a:pos x="138" y="561"/>
                </a:cxn>
                <a:cxn ang="0">
                  <a:pos x="120" y="481"/>
                </a:cxn>
                <a:cxn ang="0">
                  <a:pos x="105" y="400"/>
                </a:cxn>
                <a:cxn ang="0">
                  <a:pos x="88" y="318"/>
                </a:cxn>
                <a:cxn ang="0">
                  <a:pos x="70" y="237"/>
                </a:cxn>
                <a:cxn ang="0">
                  <a:pos x="53" y="159"/>
                </a:cxn>
                <a:cxn ang="0">
                  <a:pos x="30" y="80"/>
                </a:cxn>
                <a:cxn ang="0">
                  <a:pos x="5" y="2"/>
                </a:cxn>
                <a:cxn ang="0">
                  <a:pos x="3" y="0"/>
                </a:cxn>
                <a:cxn ang="0">
                  <a:pos x="1" y="2"/>
                </a:cxn>
                <a:cxn ang="0">
                  <a:pos x="0" y="3"/>
                </a:cxn>
                <a:cxn ang="0">
                  <a:pos x="0" y="5"/>
                </a:cxn>
                <a:cxn ang="0">
                  <a:pos x="0" y="5"/>
                </a:cxn>
              </a:cxnLst>
              <a:rect l="0" t="0" r="r" b="b"/>
              <a:pathLst>
                <a:path w="299" h="1284">
                  <a:moveTo>
                    <a:pt x="0" y="5"/>
                  </a:moveTo>
                  <a:lnTo>
                    <a:pt x="30" y="166"/>
                  </a:lnTo>
                  <a:lnTo>
                    <a:pt x="65" y="326"/>
                  </a:lnTo>
                  <a:lnTo>
                    <a:pt x="103" y="487"/>
                  </a:lnTo>
                  <a:lnTo>
                    <a:pt x="143" y="644"/>
                  </a:lnTo>
                  <a:lnTo>
                    <a:pt x="184" y="803"/>
                  </a:lnTo>
                  <a:lnTo>
                    <a:pt x="222" y="962"/>
                  </a:lnTo>
                  <a:lnTo>
                    <a:pt x="258" y="1121"/>
                  </a:lnTo>
                  <a:lnTo>
                    <a:pt x="289" y="1282"/>
                  </a:lnTo>
                  <a:lnTo>
                    <a:pt x="291" y="1284"/>
                  </a:lnTo>
                  <a:lnTo>
                    <a:pt x="295" y="1282"/>
                  </a:lnTo>
                  <a:lnTo>
                    <a:pt x="297" y="1280"/>
                  </a:lnTo>
                  <a:lnTo>
                    <a:pt x="299" y="1276"/>
                  </a:lnTo>
                  <a:lnTo>
                    <a:pt x="285" y="1196"/>
                  </a:lnTo>
                  <a:lnTo>
                    <a:pt x="272" y="1115"/>
                  </a:lnTo>
                  <a:lnTo>
                    <a:pt x="255" y="1037"/>
                  </a:lnTo>
                  <a:lnTo>
                    <a:pt x="237" y="958"/>
                  </a:lnTo>
                  <a:lnTo>
                    <a:pt x="218" y="880"/>
                  </a:lnTo>
                  <a:lnTo>
                    <a:pt x="197" y="799"/>
                  </a:lnTo>
                  <a:lnTo>
                    <a:pt x="178" y="720"/>
                  </a:lnTo>
                  <a:lnTo>
                    <a:pt x="157" y="642"/>
                  </a:lnTo>
                  <a:lnTo>
                    <a:pt x="138" y="561"/>
                  </a:lnTo>
                  <a:lnTo>
                    <a:pt x="120" y="481"/>
                  </a:lnTo>
                  <a:lnTo>
                    <a:pt x="105" y="400"/>
                  </a:lnTo>
                  <a:lnTo>
                    <a:pt x="88" y="318"/>
                  </a:lnTo>
                  <a:lnTo>
                    <a:pt x="70" y="237"/>
                  </a:lnTo>
                  <a:lnTo>
                    <a:pt x="53" y="159"/>
                  </a:lnTo>
                  <a:lnTo>
                    <a:pt x="30" y="80"/>
                  </a:lnTo>
                  <a:lnTo>
                    <a:pt x="5" y="2"/>
                  </a:lnTo>
                  <a:lnTo>
                    <a:pt x="3" y="0"/>
                  </a:lnTo>
                  <a:lnTo>
                    <a:pt x="1" y="2"/>
                  </a:lnTo>
                  <a:lnTo>
                    <a:pt x="0" y="3"/>
                  </a:lnTo>
                  <a:lnTo>
                    <a:pt x="0" y="5"/>
                  </a:lnTo>
                  <a:lnTo>
                    <a:pt x="0" y="5"/>
                  </a:lnTo>
                  <a:close/>
                </a:path>
              </a:pathLst>
            </a:custGeom>
            <a:solidFill>
              <a:srgbClr val="000000"/>
            </a:solidFill>
            <a:ln w="9525">
              <a:noFill/>
              <a:round/>
              <a:headEnd/>
              <a:tailEnd/>
            </a:ln>
          </p:spPr>
          <p:txBody>
            <a:bodyPr/>
            <a:lstStyle/>
            <a:p>
              <a:endParaRPr lang="en-US"/>
            </a:p>
          </p:txBody>
        </p:sp>
        <p:sp>
          <p:nvSpPr>
            <p:cNvPr id="63581" name="Freeform 93"/>
            <p:cNvSpPr>
              <a:spLocks/>
            </p:cNvSpPr>
            <p:nvPr/>
          </p:nvSpPr>
          <p:spPr bwMode="auto">
            <a:xfrm>
              <a:off x="840" y="1396"/>
              <a:ext cx="150" cy="642"/>
            </a:xfrm>
            <a:custGeom>
              <a:avLst/>
              <a:gdLst/>
              <a:ahLst/>
              <a:cxnLst>
                <a:cxn ang="0">
                  <a:pos x="0" y="5"/>
                </a:cxn>
                <a:cxn ang="0">
                  <a:pos x="31" y="166"/>
                </a:cxn>
                <a:cxn ang="0">
                  <a:pos x="66" y="325"/>
                </a:cxn>
                <a:cxn ang="0">
                  <a:pos x="104" y="485"/>
                </a:cxn>
                <a:cxn ang="0">
                  <a:pos x="144" y="644"/>
                </a:cxn>
                <a:cxn ang="0">
                  <a:pos x="184" y="803"/>
                </a:cxn>
                <a:cxn ang="0">
                  <a:pos x="223" y="962"/>
                </a:cxn>
                <a:cxn ang="0">
                  <a:pos x="259" y="1121"/>
                </a:cxn>
                <a:cxn ang="0">
                  <a:pos x="290" y="1280"/>
                </a:cxn>
                <a:cxn ang="0">
                  <a:pos x="292" y="1282"/>
                </a:cxn>
                <a:cxn ang="0">
                  <a:pos x="296" y="1282"/>
                </a:cxn>
                <a:cxn ang="0">
                  <a:pos x="298" y="1280"/>
                </a:cxn>
                <a:cxn ang="0">
                  <a:pos x="299" y="1276"/>
                </a:cxn>
                <a:cxn ang="0">
                  <a:pos x="286" y="1196"/>
                </a:cxn>
                <a:cxn ang="0">
                  <a:pos x="273" y="1115"/>
                </a:cxn>
                <a:cxn ang="0">
                  <a:pos x="255" y="1035"/>
                </a:cxn>
                <a:cxn ang="0">
                  <a:pos x="238" y="956"/>
                </a:cxn>
                <a:cxn ang="0">
                  <a:pos x="219" y="878"/>
                </a:cxn>
                <a:cxn ang="0">
                  <a:pos x="198" y="797"/>
                </a:cxn>
                <a:cxn ang="0">
                  <a:pos x="179" y="719"/>
                </a:cxn>
                <a:cxn ang="0">
                  <a:pos x="158" y="640"/>
                </a:cxn>
                <a:cxn ang="0">
                  <a:pos x="138" y="559"/>
                </a:cxn>
                <a:cxn ang="0">
                  <a:pos x="121" y="481"/>
                </a:cxn>
                <a:cxn ang="0">
                  <a:pos x="106" y="398"/>
                </a:cxn>
                <a:cxn ang="0">
                  <a:pos x="89" y="318"/>
                </a:cxn>
                <a:cxn ang="0">
                  <a:pos x="71" y="237"/>
                </a:cxn>
                <a:cxn ang="0">
                  <a:pos x="54" y="157"/>
                </a:cxn>
                <a:cxn ang="0">
                  <a:pos x="31" y="78"/>
                </a:cxn>
                <a:cxn ang="0">
                  <a:pos x="6" y="0"/>
                </a:cxn>
                <a:cxn ang="0">
                  <a:pos x="4" y="0"/>
                </a:cxn>
                <a:cxn ang="0">
                  <a:pos x="2" y="1"/>
                </a:cxn>
                <a:cxn ang="0">
                  <a:pos x="0" y="3"/>
                </a:cxn>
                <a:cxn ang="0">
                  <a:pos x="0" y="5"/>
                </a:cxn>
                <a:cxn ang="0">
                  <a:pos x="0" y="5"/>
                </a:cxn>
              </a:cxnLst>
              <a:rect l="0" t="0" r="r" b="b"/>
              <a:pathLst>
                <a:path w="299" h="1282">
                  <a:moveTo>
                    <a:pt x="0" y="5"/>
                  </a:moveTo>
                  <a:lnTo>
                    <a:pt x="31" y="166"/>
                  </a:lnTo>
                  <a:lnTo>
                    <a:pt x="66" y="325"/>
                  </a:lnTo>
                  <a:lnTo>
                    <a:pt x="104" y="485"/>
                  </a:lnTo>
                  <a:lnTo>
                    <a:pt x="144" y="644"/>
                  </a:lnTo>
                  <a:lnTo>
                    <a:pt x="184" y="803"/>
                  </a:lnTo>
                  <a:lnTo>
                    <a:pt x="223" y="962"/>
                  </a:lnTo>
                  <a:lnTo>
                    <a:pt x="259" y="1121"/>
                  </a:lnTo>
                  <a:lnTo>
                    <a:pt x="290" y="1280"/>
                  </a:lnTo>
                  <a:lnTo>
                    <a:pt x="292" y="1282"/>
                  </a:lnTo>
                  <a:lnTo>
                    <a:pt x="296" y="1282"/>
                  </a:lnTo>
                  <a:lnTo>
                    <a:pt x="298" y="1280"/>
                  </a:lnTo>
                  <a:lnTo>
                    <a:pt x="299" y="1276"/>
                  </a:lnTo>
                  <a:lnTo>
                    <a:pt x="286" y="1196"/>
                  </a:lnTo>
                  <a:lnTo>
                    <a:pt x="273" y="1115"/>
                  </a:lnTo>
                  <a:lnTo>
                    <a:pt x="255" y="1035"/>
                  </a:lnTo>
                  <a:lnTo>
                    <a:pt x="238" y="956"/>
                  </a:lnTo>
                  <a:lnTo>
                    <a:pt x="219" y="878"/>
                  </a:lnTo>
                  <a:lnTo>
                    <a:pt x="198" y="797"/>
                  </a:lnTo>
                  <a:lnTo>
                    <a:pt x="179" y="719"/>
                  </a:lnTo>
                  <a:lnTo>
                    <a:pt x="158" y="640"/>
                  </a:lnTo>
                  <a:lnTo>
                    <a:pt x="138" y="559"/>
                  </a:lnTo>
                  <a:lnTo>
                    <a:pt x="121" y="481"/>
                  </a:lnTo>
                  <a:lnTo>
                    <a:pt x="106" y="398"/>
                  </a:lnTo>
                  <a:lnTo>
                    <a:pt x="89" y="318"/>
                  </a:lnTo>
                  <a:lnTo>
                    <a:pt x="71" y="237"/>
                  </a:lnTo>
                  <a:lnTo>
                    <a:pt x="54" y="157"/>
                  </a:lnTo>
                  <a:lnTo>
                    <a:pt x="31" y="78"/>
                  </a:lnTo>
                  <a:lnTo>
                    <a:pt x="6" y="0"/>
                  </a:lnTo>
                  <a:lnTo>
                    <a:pt x="4" y="0"/>
                  </a:lnTo>
                  <a:lnTo>
                    <a:pt x="2" y="1"/>
                  </a:lnTo>
                  <a:lnTo>
                    <a:pt x="0" y="3"/>
                  </a:lnTo>
                  <a:lnTo>
                    <a:pt x="0" y="5"/>
                  </a:lnTo>
                  <a:lnTo>
                    <a:pt x="0" y="5"/>
                  </a:lnTo>
                  <a:close/>
                </a:path>
              </a:pathLst>
            </a:custGeom>
            <a:solidFill>
              <a:srgbClr val="000000"/>
            </a:solidFill>
            <a:ln w="9525">
              <a:noFill/>
              <a:round/>
              <a:headEnd/>
              <a:tailEnd/>
            </a:ln>
          </p:spPr>
          <p:txBody>
            <a:bodyPr/>
            <a:lstStyle/>
            <a:p>
              <a:endParaRPr lang="en-US"/>
            </a:p>
          </p:txBody>
        </p:sp>
        <p:sp>
          <p:nvSpPr>
            <p:cNvPr id="63582" name="Freeform 94"/>
            <p:cNvSpPr>
              <a:spLocks/>
            </p:cNvSpPr>
            <p:nvPr/>
          </p:nvSpPr>
          <p:spPr bwMode="auto">
            <a:xfrm>
              <a:off x="773" y="1409"/>
              <a:ext cx="150" cy="641"/>
            </a:xfrm>
            <a:custGeom>
              <a:avLst/>
              <a:gdLst/>
              <a:ahLst/>
              <a:cxnLst>
                <a:cxn ang="0">
                  <a:pos x="0" y="3"/>
                </a:cxn>
                <a:cxn ang="0">
                  <a:pos x="31" y="164"/>
                </a:cxn>
                <a:cxn ang="0">
                  <a:pos x="65" y="325"/>
                </a:cxn>
                <a:cxn ang="0">
                  <a:pos x="104" y="485"/>
                </a:cxn>
                <a:cxn ang="0">
                  <a:pos x="144" y="644"/>
                </a:cxn>
                <a:cxn ang="0">
                  <a:pos x="184" y="801"/>
                </a:cxn>
                <a:cxn ang="0">
                  <a:pos x="224" y="960"/>
                </a:cxn>
                <a:cxn ang="0">
                  <a:pos x="261" y="1119"/>
                </a:cxn>
                <a:cxn ang="0">
                  <a:pos x="292" y="1280"/>
                </a:cxn>
                <a:cxn ang="0">
                  <a:pos x="293" y="1282"/>
                </a:cxn>
                <a:cxn ang="0">
                  <a:pos x="295" y="1280"/>
                </a:cxn>
                <a:cxn ang="0">
                  <a:pos x="297" y="1278"/>
                </a:cxn>
                <a:cxn ang="0">
                  <a:pos x="299" y="1274"/>
                </a:cxn>
                <a:cxn ang="0">
                  <a:pos x="286" y="1194"/>
                </a:cxn>
                <a:cxn ang="0">
                  <a:pos x="272" y="1113"/>
                </a:cxn>
                <a:cxn ang="0">
                  <a:pos x="255" y="1035"/>
                </a:cxn>
                <a:cxn ang="0">
                  <a:pos x="238" y="956"/>
                </a:cxn>
                <a:cxn ang="0">
                  <a:pos x="219" y="878"/>
                </a:cxn>
                <a:cxn ang="0">
                  <a:pos x="198" y="797"/>
                </a:cxn>
                <a:cxn ang="0">
                  <a:pos x="178" y="718"/>
                </a:cxn>
                <a:cxn ang="0">
                  <a:pos x="157" y="640"/>
                </a:cxn>
                <a:cxn ang="0">
                  <a:pos x="138" y="559"/>
                </a:cxn>
                <a:cxn ang="0">
                  <a:pos x="121" y="481"/>
                </a:cxn>
                <a:cxn ang="0">
                  <a:pos x="106" y="398"/>
                </a:cxn>
                <a:cxn ang="0">
                  <a:pos x="90" y="318"/>
                </a:cxn>
                <a:cxn ang="0">
                  <a:pos x="73" y="237"/>
                </a:cxn>
                <a:cxn ang="0">
                  <a:pos x="54" y="157"/>
                </a:cxn>
                <a:cxn ang="0">
                  <a:pos x="31" y="78"/>
                </a:cxn>
                <a:cxn ang="0">
                  <a:pos x="6" y="0"/>
                </a:cxn>
                <a:cxn ang="0">
                  <a:pos x="6" y="0"/>
                </a:cxn>
                <a:cxn ang="0">
                  <a:pos x="4" y="0"/>
                </a:cxn>
                <a:cxn ang="0">
                  <a:pos x="0" y="1"/>
                </a:cxn>
                <a:cxn ang="0">
                  <a:pos x="0" y="3"/>
                </a:cxn>
                <a:cxn ang="0">
                  <a:pos x="0" y="3"/>
                </a:cxn>
              </a:cxnLst>
              <a:rect l="0" t="0" r="r" b="b"/>
              <a:pathLst>
                <a:path w="299" h="1282">
                  <a:moveTo>
                    <a:pt x="0" y="3"/>
                  </a:moveTo>
                  <a:lnTo>
                    <a:pt x="31" y="164"/>
                  </a:lnTo>
                  <a:lnTo>
                    <a:pt x="65" y="325"/>
                  </a:lnTo>
                  <a:lnTo>
                    <a:pt x="104" y="485"/>
                  </a:lnTo>
                  <a:lnTo>
                    <a:pt x="144" y="644"/>
                  </a:lnTo>
                  <a:lnTo>
                    <a:pt x="184" y="801"/>
                  </a:lnTo>
                  <a:lnTo>
                    <a:pt x="224" y="960"/>
                  </a:lnTo>
                  <a:lnTo>
                    <a:pt x="261" y="1119"/>
                  </a:lnTo>
                  <a:lnTo>
                    <a:pt x="292" y="1280"/>
                  </a:lnTo>
                  <a:lnTo>
                    <a:pt x="293" y="1282"/>
                  </a:lnTo>
                  <a:lnTo>
                    <a:pt x="295" y="1280"/>
                  </a:lnTo>
                  <a:lnTo>
                    <a:pt x="297" y="1278"/>
                  </a:lnTo>
                  <a:lnTo>
                    <a:pt x="299" y="1274"/>
                  </a:lnTo>
                  <a:lnTo>
                    <a:pt x="286" y="1194"/>
                  </a:lnTo>
                  <a:lnTo>
                    <a:pt x="272" y="1113"/>
                  </a:lnTo>
                  <a:lnTo>
                    <a:pt x="255" y="1035"/>
                  </a:lnTo>
                  <a:lnTo>
                    <a:pt x="238" y="956"/>
                  </a:lnTo>
                  <a:lnTo>
                    <a:pt x="219" y="878"/>
                  </a:lnTo>
                  <a:lnTo>
                    <a:pt x="198" y="797"/>
                  </a:lnTo>
                  <a:lnTo>
                    <a:pt x="178" y="718"/>
                  </a:lnTo>
                  <a:lnTo>
                    <a:pt x="157" y="640"/>
                  </a:lnTo>
                  <a:lnTo>
                    <a:pt x="138" y="559"/>
                  </a:lnTo>
                  <a:lnTo>
                    <a:pt x="121" y="481"/>
                  </a:lnTo>
                  <a:lnTo>
                    <a:pt x="106" y="398"/>
                  </a:lnTo>
                  <a:lnTo>
                    <a:pt x="90" y="318"/>
                  </a:lnTo>
                  <a:lnTo>
                    <a:pt x="73" y="237"/>
                  </a:lnTo>
                  <a:lnTo>
                    <a:pt x="54" y="157"/>
                  </a:lnTo>
                  <a:lnTo>
                    <a:pt x="31" y="78"/>
                  </a:lnTo>
                  <a:lnTo>
                    <a:pt x="6" y="0"/>
                  </a:lnTo>
                  <a:lnTo>
                    <a:pt x="6" y="0"/>
                  </a:lnTo>
                  <a:lnTo>
                    <a:pt x="4" y="0"/>
                  </a:lnTo>
                  <a:lnTo>
                    <a:pt x="0" y="1"/>
                  </a:lnTo>
                  <a:lnTo>
                    <a:pt x="0" y="3"/>
                  </a:lnTo>
                  <a:lnTo>
                    <a:pt x="0" y="3"/>
                  </a:lnTo>
                  <a:close/>
                </a:path>
              </a:pathLst>
            </a:custGeom>
            <a:solidFill>
              <a:srgbClr val="000000"/>
            </a:solidFill>
            <a:ln w="9525">
              <a:noFill/>
              <a:round/>
              <a:headEnd/>
              <a:tailEnd/>
            </a:ln>
          </p:spPr>
          <p:txBody>
            <a:bodyPr/>
            <a:lstStyle/>
            <a:p>
              <a:endParaRPr lang="en-US"/>
            </a:p>
          </p:txBody>
        </p:sp>
        <p:sp>
          <p:nvSpPr>
            <p:cNvPr id="63583" name="Freeform 95"/>
            <p:cNvSpPr>
              <a:spLocks/>
            </p:cNvSpPr>
            <p:nvPr/>
          </p:nvSpPr>
          <p:spPr bwMode="auto">
            <a:xfrm>
              <a:off x="707" y="1420"/>
              <a:ext cx="149" cy="642"/>
            </a:xfrm>
            <a:custGeom>
              <a:avLst/>
              <a:gdLst/>
              <a:ahLst/>
              <a:cxnLst>
                <a:cxn ang="0">
                  <a:pos x="0" y="5"/>
                </a:cxn>
                <a:cxn ang="0">
                  <a:pos x="29" y="166"/>
                </a:cxn>
                <a:cxn ang="0">
                  <a:pos x="65" y="325"/>
                </a:cxn>
                <a:cxn ang="0">
                  <a:pos x="101" y="485"/>
                </a:cxn>
                <a:cxn ang="0">
                  <a:pos x="142" y="644"/>
                </a:cxn>
                <a:cxn ang="0">
                  <a:pos x="182" y="803"/>
                </a:cxn>
                <a:cxn ang="0">
                  <a:pos x="222" y="962"/>
                </a:cxn>
                <a:cxn ang="0">
                  <a:pos x="259" y="1121"/>
                </a:cxn>
                <a:cxn ang="0">
                  <a:pos x="289" y="1280"/>
                </a:cxn>
                <a:cxn ang="0">
                  <a:pos x="291" y="1282"/>
                </a:cxn>
                <a:cxn ang="0">
                  <a:pos x="293" y="1280"/>
                </a:cxn>
                <a:cxn ang="0">
                  <a:pos x="297" y="1278"/>
                </a:cxn>
                <a:cxn ang="0">
                  <a:pos x="297" y="1274"/>
                </a:cxn>
                <a:cxn ang="0">
                  <a:pos x="284" y="1194"/>
                </a:cxn>
                <a:cxn ang="0">
                  <a:pos x="270" y="1115"/>
                </a:cxn>
                <a:cxn ang="0">
                  <a:pos x="253" y="1037"/>
                </a:cxn>
                <a:cxn ang="0">
                  <a:pos x="236" y="958"/>
                </a:cxn>
                <a:cxn ang="0">
                  <a:pos x="216" y="878"/>
                </a:cxn>
                <a:cxn ang="0">
                  <a:pos x="197" y="799"/>
                </a:cxn>
                <a:cxn ang="0">
                  <a:pos x="176" y="720"/>
                </a:cxn>
                <a:cxn ang="0">
                  <a:pos x="155" y="642"/>
                </a:cxn>
                <a:cxn ang="0">
                  <a:pos x="136" y="561"/>
                </a:cxn>
                <a:cxn ang="0">
                  <a:pos x="119" y="481"/>
                </a:cxn>
                <a:cxn ang="0">
                  <a:pos x="103" y="400"/>
                </a:cxn>
                <a:cxn ang="0">
                  <a:pos x="88" y="318"/>
                </a:cxn>
                <a:cxn ang="0">
                  <a:pos x="71" y="237"/>
                </a:cxn>
                <a:cxn ang="0">
                  <a:pos x="52" y="159"/>
                </a:cxn>
                <a:cxn ang="0">
                  <a:pos x="31" y="80"/>
                </a:cxn>
                <a:cxn ang="0">
                  <a:pos x="4" y="1"/>
                </a:cxn>
                <a:cxn ang="0">
                  <a:pos x="4" y="0"/>
                </a:cxn>
                <a:cxn ang="0">
                  <a:pos x="2" y="1"/>
                </a:cxn>
                <a:cxn ang="0">
                  <a:pos x="0" y="3"/>
                </a:cxn>
                <a:cxn ang="0">
                  <a:pos x="0" y="5"/>
                </a:cxn>
                <a:cxn ang="0">
                  <a:pos x="0" y="5"/>
                </a:cxn>
              </a:cxnLst>
              <a:rect l="0" t="0" r="r" b="b"/>
              <a:pathLst>
                <a:path w="297" h="1282">
                  <a:moveTo>
                    <a:pt x="0" y="5"/>
                  </a:moveTo>
                  <a:lnTo>
                    <a:pt x="29" y="166"/>
                  </a:lnTo>
                  <a:lnTo>
                    <a:pt x="65" y="325"/>
                  </a:lnTo>
                  <a:lnTo>
                    <a:pt x="101" y="485"/>
                  </a:lnTo>
                  <a:lnTo>
                    <a:pt x="142" y="644"/>
                  </a:lnTo>
                  <a:lnTo>
                    <a:pt x="182" y="803"/>
                  </a:lnTo>
                  <a:lnTo>
                    <a:pt x="222" y="962"/>
                  </a:lnTo>
                  <a:lnTo>
                    <a:pt x="259" y="1121"/>
                  </a:lnTo>
                  <a:lnTo>
                    <a:pt x="289" y="1280"/>
                  </a:lnTo>
                  <a:lnTo>
                    <a:pt x="291" y="1282"/>
                  </a:lnTo>
                  <a:lnTo>
                    <a:pt x="293" y="1280"/>
                  </a:lnTo>
                  <a:lnTo>
                    <a:pt x="297" y="1278"/>
                  </a:lnTo>
                  <a:lnTo>
                    <a:pt x="297" y="1274"/>
                  </a:lnTo>
                  <a:lnTo>
                    <a:pt x="284" y="1194"/>
                  </a:lnTo>
                  <a:lnTo>
                    <a:pt x="270" y="1115"/>
                  </a:lnTo>
                  <a:lnTo>
                    <a:pt x="253" y="1037"/>
                  </a:lnTo>
                  <a:lnTo>
                    <a:pt x="236" y="958"/>
                  </a:lnTo>
                  <a:lnTo>
                    <a:pt x="216" y="878"/>
                  </a:lnTo>
                  <a:lnTo>
                    <a:pt x="197" y="799"/>
                  </a:lnTo>
                  <a:lnTo>
                    <a:pt x="176" y="720"/>
                  </a:lnTo>
                  <a:lnTo>
                    <a:pt x="155" y="642"/>
                  </a:lnTo>
                  <a:lnTo>
                    <a:pt x="136" y="561"/>
                  </a:lnTo>
                  <a:lnTo>
                    <a:pt x="119" y="481"/>
                  </a:lnTo>
                  <a:lnTo>
                    <a:pt x="103" y="400"/>
                  </a:lnTo>
                  <a:lnTo>
                    <a:pt x="88" y="318"/>
                  </a:lnTo>
                  <a:lnTo>
                    <a:pt x="71" y="237"/>
                  </a:lnTo>
                  <a:lnTo>
                    <a:pt x="52" y="159"/>
                  </a:lnTo>
                  <a:lnTo>
                    <a:pt x="31" y="80"/>
                  </a:lnTo>
                  <a:lnTo>
                    <a:pt x="4" y="1"/>
                  </a:lnTo>
                  <a:lnTo>
                    <a:pt x="4" y="0"/>
                  </a:lnTo>
                  <a:lnTo>
                    <a:pt x="2" y="1"/>
                  </a:lnTo>
                  <a:lnTo>
                    <a:pt x="0" y="3"/>
                  </a:lnTo>
                  <a:lnTo>
                    <a:pt x="0" y="5"/>
                  </a:lnTo>
                  <a:lnTo>
                    <a:pt x="0" y="5"/>
                  </a:lnTo>
                  <a:close/>
                </a:path>
              </a:pathLst>
            </a:custGeom>
            <a:solidFill>
              <a:srgbClr val="000000"/>
            </a:solidFill>
            <a:ln w="9525">
              <a:noFill/>
              <a:round/>
              <a:headEnd/>
              <a:tailEnd/>
            </a:ln>
          </p:spPr>
          <p:txBody>
            <a:bodyPr/>
            <a:lstStyle/>
            <a:p>
              <a:endParaRPr lang="en-US"/>
            </a:p>
          </p:txBody>
        </p:sp>
        <p:sp>
          <p:nvSpPr>
            <p:cNvPr id="63584" name="Freeform 96"/>
            <p:cNvSpPr>
              <a:spLocks/>
            </p:cNvSpPr>
            <p:nvPr/>
          </p:nvSpPr>
          <p:spPr bwMode="auto">
            <a:xfrm>
              <a:off x="640" y="1433"/>
              <a:ext cx="149" cy="641"/>
            </a:xfrm>
            <a:custGeom>
              <a:avLst/>
              <a:gdLst/>
              <a:ahLst/>
              <a:cxnLst>
                <a:cxn ang="0">
                  <a:pos x="0" y="6"/>
                </a:cxn>
                <a:cxn ang="0">
                  <a:pos x="30" y="167"/>
                </a:cxn>
                <a:cxn ang="0">
                  <a:pos x="65" y="326"/>
                </a:cxn>
                <a:cxn ang="0">
                  <a:pos x="103" y="485"/>
                </a:cxn>
                <a:cxn ang="0">
                  <a:pos x="143" y="645"/>
                </a:cxn>
                <a:cxn ang="0">
                  <a:pos x="184" y="804"/>
                </a:cxn>
                <a:cxn ang="0">
                  <a:pos x="222" y="963"/>
                </a:cxn>
                <a:cxn ang="0">
                  <a:pos x="258" y="1122"/>
                </a:cxn>
                <a:cxn ang="0">
                  <a:pos x="289" y="1281"/>
                </a:cxn>
                <a:cxn ang="0">
                  <a:pos x="291" y="1283"/>
                </a:cxn>
                <a:cxn ang="0">
                  <a:pos x="295" y="1281"/>
                </a:cxn>
                <a:cxn ang="0">
                  <a:pos x="297" y="1279"/>
                </a:cxn>
                <a:cxn ang="0">
                  <a:pos x="299" y="1275"/>
                </a:cxn>
                <a:cxn ang="0">
                  <a:pos x="285" y="1195"/>
                </a:cxn>
                <a:cxn ang="0">
                  <a:pos x="272" y="1114"/>
                </a:cxn>
                <a:cxn ang="0">
                  <a:pos x="255" y="1036"/>
                </a:cxn>
                <a:cxn ang="0">
                  <a:pos x="237" y="957"/>
                </a:cxn>
                <a:cxn ang="0">
                  <a:pos x="218" y="878"/>
                </a:cxn>
                <a:cxn ang="0">
                  <a:pos x="197" y="798"/>
                </a:cxn>
                <a:cxn ang="0">
                  <a:pos x="178" y="719"/>
                </a:cxn>
                <a:cxn ang="0">
                  <a:pos x="157" y="641"/>
                </a:cxn>
                <a:cxn ang="0">
                  <a:pos x="138" y="560"/>
                </a:cxn>
                <a:cxn ang="0">
                  <a:pos x="120" y="482"/>
                </a:cxn>
                <a:cxn ang="0">
                  <a:pos x="105" y="399"/>
                </a:cxn>
                <a:cxn ang="0">
                  <a:pos x="88" y="319"/>
                </a:cxn>
                <a:cxn ang="0">
                  <a:pos x="71" y="238"/>
                </a:cxn>
                <a:cxn ang="0">
                  <a:pos x="53" y="158"/>
                </a:cxn>
                <a:cxn ang="0">
                  <a:pos x="30" y="79"/>
                </a:cxn>
                <a:cxn ang="0">
                  <a:pos x="5" y="0"/>
                </a:cxn>
                <a:cxn ang="0">
                  <a:pos x="3" y="0"/>
                </a:cxn>
                <a:cxn ang="0">
                  <a:pos x="2" y="2"/>
                </a:cxn>
                <a:cxn ang="0">
                  <a:pos x="0" y="4"/>
                </a:cxn>
                <a:cxn ang="0">
                  <a:pos x="0" y="6"/>
                </a:cxn>
                <a:cxn ang="0">
                  <a:pos x="0" y="6"/>
                </a:cxn>
              </a:cxnLst>
              <a:rect l="0" t="0" r="r" b="b"/>
              <a:pathLst>
                <a:path w="299" h="1283">
                  <a:moveTo>
                    <a:pt x="0" y="6"/>
                  </a:moveTo>
                  <a:lnTo>
                    <a:pt x="30" y="167"/>
                  </a:lnTo>
                  <a:lnTo>
                    <a:pt x="65" y="326"/>
                  </a:lnTo>
                  <a:lnTo>
                    <a:pt x="103" y="485"/>
                  </a:lnTo>
                  <a:lnTo>
                    <a:pt x="143" y="645"/>
                  </a:lnTo>
                  <a:lnTo>
                    <a:pt x="184" y="804"/>
                  </a:lnTo>
                  <a:lnTo>
                    <a:pt x="222" y="963"/>
                  </a:lnTo>
                  <a:lnTo>
                    <a:pt x="258" y="1122"/>
                  </a:lnTo>
                  <a:lnTo>
                    <a:pt x="289" y="1281"/>
                  </a:lnTo>
                  <a:lnTo>
                    <a:pt x="291" y="1283"/>
                  </a:lnTo>
                  <a:lnTo>
                    <a:pt x="295" y="1281"/>
                  </a:lnTo>
                  <a:lnTo>
                    <a:pt x="297" y="1279"/>
                  </a:lnTo>
                  <a:lnTo>
                    <a:pt x="299" y="1275"/>
                  </a:lnTo>
                  <a:lnTo>
                    <a:pt x="285" y="1195"/>
                  </a:lnTo>
                  <a:lnTo>
                    <a:pt x="272" y="1114"/>
                  </a:lnTo>
                  <a:lnTo>
                    <a:pt x="255" y="1036"/>
                  </a:lnTo>
                  <a:lnTo>
                    <a:pt x="237" y="957"/>
                  </a:lnTo>
                  <a:lnTo>
                    <a:pt x="218" y="878"/>
                  </a:lnTo>
                  <a:lnTo>
                    <a:pt x="197" y="798"/>
                  </a:lnTo>
                  <a:lnTo>
                    <a:pt x="178" y="719"/>
                  </a:lnTo>
                  <a:lnTo>
                    <a:pt x="157" y="641"/>
                  </a:lnTo>
                  <a:lnTo>
                    <a:pt x="138" y="560"/>
                  </a:lnTo>
                  <a:lnTo>
                    <a:pt x="120" y="482"/>
                  </a:lnTo>
                  <a:lnTo>
                    <a:pt x="105" y="399"/>
                  </a:lnTo>
                  <a:lnTo>
                    <a:pt x="88" y="319"/>
                  </a:lnTo>
                  <a:lnTo>
                    <a:pt x="71" y="238"/>
                  </a:lnTo>
                  <a:lnTo>
                    <a:pt x="53" y="158"/>
                  </a:lnTo>
                  <a:lnTo>
                    <a:pt x="30" y="79"/>
                  </a:lnTo>
                  <a:lnTo>
                    <a:pt x="5" y="0"/>
                  </a:lnTo>
                  <a:lnTo>
                    <a:pt x="3" y="0"/>
                  </a:lnTo>
                  <a:lnTo>
                    <a:pt x="2" y="2"/>
                  </a:lnTo>
                  <a:lnTo>
                    <a:pt x="0" y="4"/>
                  </a:lnTo>
                  <a:lnTo>
                    <a:pt x="0" y="6"/>
                  </a:lnTo>
                  <a:lnTo>
                    <a:pt x="0" y="6"/>
                  </a:lnTo>
                  <a:close/>
                </a:path>
              </a:pathLst>
            </a:custGeom>
            <a:solidFill>
              <a:srgbClr val="000000"/>
            </a:solidFill>
            <a:ln w="9525">
              <a:noFill/>
              <a:round/>
              <a:headEnd/>
              <a:tailEnd/>
            </a:ln>
          </p:spPr>
          <p:txBody>
            <a:bodyPr/>
            <a:lstStyle/>
            <a:p>
              <a:endParaRPr lang="en-US"/>
            </a:p>
          </p:txBody>
        </p:sp>
        <p:sp>
          <p:nvSpPr>
            <p:cNvPr id="63585" name="Freeform 97"/>
            <p:cNvSpPr>
              <a:spLocks/>
            </p:cNvSpPr>
            <p:nvPr/>
          </p:nvSpPr>
          <p:spPr bwMode="auto">
            <a:xfrm>
              <a:off x="573" y="1445"/>
              <a:ext cx="149" cy="641"/>
            </a:xfrm>
            <a:custGeom>
              <a:avLst/>
              <a:gdLst/>
              <a:ahLst/>
              <a:cxnLst>
                <a:cxn ang="0">
                  <a:pos x="0" y="4"/>
                </a:cxn>
                <a:cxn ang="0">
                  <a:pos x="31" y="165"/>
                </a:cxn>
                <a:cxn ang="0">
                  <a:pos x="66" y="326"/>
                </a:cxn>
                <a:cxn ang="0">
                  <a:pos x="104" y="485"/>
                </a:cxn>
                <a:cxn ang="0">
                  <a:pos x="144" y="645"/>
                </a:cxn>
                <a:cxn ang="0">
                  <a:pos x="184" y="802"/>
                </a:cxn>
                <a:cxn ang="0">
                  <a:pos x="223" y="961"/>
                </a:cxn>
                <a:cxn ang="0">
                  <a:pos x="259" y="1120"/>
                </a:cxn>
                <a:cxn ang="0">
                  <a:pos x="290" y="1281"/>
                </a:cxn>
                <a:cxn ang="0">
                  <a:pos x="292" y="1283"/>
                </a:cxn>
                <a:cxn ang="0">
                  <a:pos x="296" y="1281"/>
                </a:cxn>
                <a:cxn ang="0">
                  <a:pos x="298" y="1279"/>
                </a:cxn>
                <a:cxn ang="0">
                  <a:pos x="300" y="1275"/>
                </a:cxn>
                <a:cxn ang="0">
                  <a:pos x="286" y="1195"/>
                </a:cxn>
                <a:cxn ang="0">
                  <a:pos x="273" y="1114"/>
                </a:cxn>
                <a:cxn ang="0">
                  <a:pos x="255" y="1036"/>
                </a:cxn>
                <a:cxn ang="0">
                  <a:pos x="238" y="957"/>
                </a:cxn>
                <a:cxn ang="0">
                  <a:pos x="219" y="878"/>
                </a:cxn>
                <a:cxn ang="0">
                  <a:pos x="198" y="798"/>
                </a:cxn>
                <a:cxn ang="0">
                  <a:pos x="179" y="719"/>
                </a:cxn>
                <a:cxn ang="0">
                  <a:pos x="158" y="641"/>
                </a:cxn>
                <a:cxn ang="0">
                  <a:pos x="138" y="560"/>
                </a:cxn>
                <a:cxn ang="0">
                  <a:pos x="121" y="482"/>
                </a:cxn>
                <a:cxn ang="0">
                  <a:pos x="106" y="399"/>
                </a:cxn>
                <a:cxn ang="0">
                  <a:pos x="89" y="319"/>
                </a:cxn>
                <a:cxn ang="0">
                  <a:pos x="71" y="238"/>
                </a:cxn>
                <a:cxn ang="0">
                  <a:pos x="54" y="158"/>
                </a:cxn>
                <a:cxn ang="0">
                  <a:pos x="31" y="79"/>
                </a:cxn>
                <a:cxn ang="0">
                  <a:pos x="6" y="0"/>
                </a:cxn>
                <a:cxn ang="0">
                  <a:pos x="4" y="0"/>
                </a:cxn>
                <a:cxn ang="0">
                  <a:pos x="2" y="0"/>
                </a:cxn>
                <a:cxn ang="0">
                  <a:pos x="0" y="2"/>
                </a:cxn>
                <a:cxn ang="0">
                  <a:pos x="0" y="4"/>
                </a:cxn>
                <a:cxn ang="0">
                  <a:pos x="0" y="4"/>
                </a:cxn>
              </a:cxnLst>
              <a:rect l="0" t="0" r="r" b="b"/>
              <a:pathLst>
                <a:path w="300" h="1283">
                  <a:moveTo>
                    <a:pt x="0" y="4"/>
                  </a:moveTo>
                  <a:lnTo>
                    <a:pt x="31" y="165"/>
                  </a:lnTo>
                  <a:lnTo>
                    <a:pt x="66" y="326"/>
                  </a:lnTo>
                  <a:lnTo>
                    <a:pt x="104" y="485"/>
                  </a:lnTo>
                  <a:lnTo>
                    <a:pt x="144" y="645"/>
                  </a:lnTo>
                  <a:lnTo>
                    <a:pt x="184" y="802"/>
                  </a:lnTo>
                  <a:lnTo>
                    <a:pt x="223" y="961"/>
                  </a:lnTo>
                  <a:lnTo>
                    <a:pt x="259" y="1120"/>
                  </a:lnTo>
                  <a:lnTo>
                    <a:pt x="290" y="1281"/>
                  </a:lnTo>
                  <a:lnTo>
                    <a:pt x="292" y="1283"/>
                  </a:lnTo>
                  <a:lnTo>
                    <a:pt x="296" y="1281"/>
                  </a:lnTo>
                  <a:lnTo>
                    <a:pt x="298" y="1279"/>
                  </a:lnTo>
                  <a:lnTo>
                    <a:pt x="300" y="1275"/>
                  </a:lnTo>
                  <a:lnTo>
                    <a:pt x="286" y="1195"/>
                  </a:lnTo>
                  <a:lnTo>
                    <a:pt x="273" y="1114"/>
                  </a:lnTo>
                  <a:lnTo>
                    <a:pt x="255" y="1036"/>
                  </a:lnTo>
                  <a:lnTo>
                    <a:pt x="238" y="957"/>
                  </a:lnTo>
                  <a:lnTo>
                    <a:pt x="219" y="878"/>
                  </a:lnTo>
                  <a:lnTo>
                    <a:pt x="198" y="798"/>
                  </a:lnTo>
                  <a:lnTo>
                    <a:pt x="179" y="719"/>
                  </a:lnTo>
                  <a:lnTo>
                    <a:pt x="158" y="641"/>
                  </a:lnTo>
                  <a:lnTo>
                    <a:pt x="138" y="560"/>
                  </a:lnTo>
                  <a:lnTo>
                    <a:pt x="121" y="482"/>
                  </a:lnTo>
                  <a:lnTo>
                    <a:pt x="106" y="399"/>
                  </a:lnTo>
                  <a:lnTo>
                    <a:pt x="89" y="319"/>
                  </a:lnTo>
                  <a:lnTo>
                    <a:pt x="71" y="238"/>
                  </a:lnTo>
                  <a:lnTo>
                    <a:pt x="54" y="158"/>
                  </a:lnTo>
                  <a:lnTo>
                    <a:pt x="31" y="79"/>
                  </a:lnTo>
                  <a:lnTo>
                    <a:pt x="6" y="0"/>
                  </a:lnTo>
                  <a:lnTo>
                    <a:pt x="4" y="0"/>
                  </a:lnTo>
                  <a:lnTo>
                    <a:pt x="2" y="0"/>
                  </a:lnTo>
                  <a:lnTo>
                    <a:pt x="0" y="2"/>
                  </a:lnTo>
                  <a:lnTo>
                    <a:pt x="0" y="4"/>
                  </a:lnTo>
                  <a:lnTo>
                    <a:pt x="0" y="4"/>
                  </a:lnTo>
                  <a:close/>
                </a:path>
              </a:pathLst>
            </a:custGeom>
            <a:solidFill>
              <a:srgbClr val="000000"/>
            </a:solidFill>
            <a:ln w="9525">
              <a:noFill/>
              <a:round/>
              <a:headEnd/>
              <a:tailEnd/>
            </a:ln>
          </p:spPr>
          <p:txBody>
            <a:bodyPr/>
            <a:lstStyle/>
            <a:p>
              <a:endParaRPr lang="en-US"/>
            </a:p>
          </p:txBody>
        </p:sp>
        <p:sp>
          <p:nvSpPr>
            <p:cNvPr id="63586" name="Freeform 98"/>
            <p:cNvSpPr>
              <a:spLocks/>
            </p:cNvSpPr>
            <p:nvPr/>
          </p:nvSpPr>
          <p:spPr bwMode="auto">
            <a:xfrm>
              <a:off x="531" y="1601"/>
              <a:ext cx="562" cy="119"/>
            </a:xfrm>
            <a:custGeom>
              <a:avLst/>
              <a:gdLst/>
              <a:ahLst/>
              <a:cxnLst>
                <a:cxn ang="0">
                  <a:pos x="23" y="234"/>
                </a:cxn>
                <a:cxn ang="0">
                  <a:pos x="69" y="238"/>
                </a:cxn>
                <a:cxn ang="0">
                  <a:pos x="117" y="230"/>
                </a:cxn>
                <a:cxn ang="0">
                  <a:pos x="165" y="216"/>
                </a:cxn>
                <a:cxn ang="0">
                  <a:pos x="211" y="205"/>
                </a:cxn>
                <a:cxn ang="0">
                  <a:pos x="257" y="195"/>
                </a:cxn>
                <a:cxn ang="0">
                  <a:pos x="303" y="186"/>
                </a:cxn>
                <a:cxn ang="0">
                  <a:pos x="349" y="174"/>
                </a:cxn>
                <a:cxn ang="0">
                  <a:pos x="395" y="165"/>
                </a:cxn>
                <a:cxn ang="0">
                  <a:pos x="441" y="155"/>
                </a:cxn>
                <a:cxn ang="0">
                  <a:pos x="487" y="144"/>
                </a:cxn>
                <a:cxn ang="0">
                  <a:pos x="533" y="132"/>
                </a:cxn>
                <a:cxn ang="0">
                  <a:pos x="579" y="121"/>
                </a:cxn>
                <a:cxn ang="0">
                  <a:pos x="629" y="109"/>
                </a:cxn>
                <a:cxn ang="0">
                  <a:pos x="679" y="98"/>
                </a:cxn>
                <a:cxn ang="0">
                  <a:pos x="730" y="86"/>
                </a:cxn>
                <a:cxn ang="0">
                  <a:pos x="784" y="75"/>
                </a:cxn>
                <a:cxn ang="0">
                  <a:pos x="836" y="67"/>
                </a:cxn>
                <a:cxn ang="0">
                  <a:pos x="888" y="59"/>
                </a:cxn>
                <a:cxn ang="0">
                  <a:pos x="938" y="55"/>
                </a:cxn>
                <a:cxn ang="0">
                  <a:pos x="984" y="55"/>
                </a:cxn>
                <a:cxn ang="0">
                  <a:pos x="1026" y="52"/>
                </a:cxn>
                <a:cxn ang="0">
                  <a:pos x="1066" y="42"/>
                </a:cxn>
                <a:cxn ang="0">
                  <a:pos x="1102" y="25"/>
                </a:cxn>
                <a:cxn ang="0">
                  <a:pos x="1122" y="8"/>
                </a:cxn>
                <a:cxn ang="0">
                  <a:pos x="1123" y="0"/>
                </a:cxn>
                <a:cxn ang="0">
                  <a:pos x="1095" y="11"/>
                </a:cxn>
                <a:cxn ang="0">
                  <a:pos x="1043" y="25"/>
                </a:cxn>
                <a:cxn ang="0">
                  <a:pos x="989" y="31"/>
                </a:cxn>
                <a:cxn ang="0">
                  <a:pos x="934" y="34"/>
                </a:cxn>
                <a:cxn ang="0">
                  <a:pos x="869" y="44"/>
                </a:cxn>
                <a:cxn ang="0">
                  <a:pos x="794" y="59"/>
                </a:cxn>
                <a:cxn ang="0">
                  <a:pos x="719" y="73"/>
                </a:cxn>
                <a:cxn ang="0">
                  <a:pos x="644" y="88"/>
                </a:cxn>
                <a:cxn ang="0">
                  <a:pos x="569" y="103"/>
                </a:cxn>
                <a:cxn ang="0">
                  <a:pos x="498" y="121"/>
                </a:cxn>
                <a:cxn ang="0">
                  <a:pos x="426" y="138"/>
                </a:cxn>
                <a:cxn ang="0">
                  <a:pos x="355" y="155"/>
                </a:cxn>
                <a:cxn ang="0">
                  <a:pos x="301" y="169"/>
                </a:cxn>
                <a:cxn ang="0">
                  <a:pos x="265" y="180"/>
                </a:cxn>
                <a:cxn ang="0">
                  <a:pos x="224" y="192"/>
                </a:cxn>
                <a:cxn ang="0">
                  <a:pos x="180" y="205"/>
                </a:cxn>
                <a:cxn ang="0">
                  <a:pos x="138" y="216"/>
                </a:cxn>
                <a:cxn ang="0">
                  <a:pos x="94" y="226"/>
                </a:cxn>
                <a:cxn ang="0">
                  <a:pos x="54" y="230"/>
                </a:cxn>
                <a:cxn ang="0">
                  <a:pos x="17" y="228"/>
                </a:cxn>
                <a:cxn ang="0">
                  <a:pos x="0" y="224"/>
                </a:cxn>
                <a:cxn ang="0">
                  <a:pos x="0" y="226"/>
                </a:cxn>
                <a:cxn ang="0">
                  <a:pos x="0" y="226"/>
                </a:cxn>
              </a:cxnLst>
              <a:rect l="0" t="0" r="r" b="b"/>
              <a:pathLst>
                <a:path w="1123" h="238">
                  <a:moveTo>
                    <a:pt x="0" y="226"/>
                  </a:moveTo>
                  <a:lnTo>
                    <a:pt x="23" y="234"/>
                  </a:lnTo>
                  <a:lnTo>
                    <a:pt x="46" y="238"/>
                  </a:lnTo>
                  <a:lnTo>
                    <a:pt x="69" y="238"/>
                  </a:lnTo>
                  <a:lnTo>
                    <a:pt x="94" y="234"/>
                  </a:lnTo>
                  <a:lnTo>
                    <a:pt x="117" y="230"/>
                  </a:lnTo>
                  <a:lnTo>
                    <a:pt x="140" y="224"/>
                  </a:lnTo>
                  <a:lnTo>
                    <a:pt x="165" y="216"/>
                  </a:lnTo>
                  <a:lnTo>
                    <a:pt x="188" y="211"/>
                  </a:lnTo>
                  <a:lnTo>
                    <a:pt x="211" y="205"/>
                  </a:lnTo>
                  <a:lnTo>
                    <a:pt x="234" y="199"/>
                  </a:lnTo>
                  <a:lnTo>
                    <a:pt x="257" y="195"/>
                  </a:lnTo>
                  <a:lnTo>
                    <a:pt x="280" y="190"/>
                  </a:lnTo>
                  <a:lnTo>
                    <a:pt x="303" y="186"/>
                  </a:lnTo>
                  <a:lnTo>
                    <a:pt x="326" y="180"/>
                  </a:lnTo>
                  <a:lnTo>
                    <a:pt x="349" y="174"/>
                  </a:lnTo>
                  <a:lnTo>
                    <a:pt x="372" y="170"/>
                  </a:lnTo>
                  <a:lnTo>
                    <a:pt x="395" y="165"/>
                  </a:lnTo>
                  <a:lnTo>
                    <a:pt x="418" y="159"/>
                  </a:lnTo>
                  <a:lnTo>
                    <a:pt x="441" y="155"/>
                  </a:lnTo>
                  <a:lnTo>
                    <a:pt x="464" y="149"/>
                  </a:lnTo>
                  <a:lnTo>
                    <a:pt x="487" y="144"/>
                  </a:lnTo>
                  <a:lnTo>
                    <a:pt x="510" y="138"/>
                  </a:lnTo>
                  <a:lnTo>
                    <a:pt x="533" y="132"/>
                  </a:lnTo>
                  <a:lnTo>
                    <a:pt x="556" y="126"/>
                  </a:lnTo>
                  <a:lnTo>
                    <a:pt x="579" y="121"/>
                  </a:lnTo>
                  <a:lnTo>
                    <a:pt x="604" y="115"/>
                  </a:lnTo>
                  <a:lnTo>
                    <a:pt x="629" y="109"/>
                  </a:lnTo>
                  <a:lnTo>
                    <a:pt x="654" y="103"/>
                  </a:lnTo>
                  <a:lnTo>
                    <a:pt x="679" y="98"/>
                  </a:lnTo>
                  <a:lnTo>
                    <a:pt x="706" y="92"/>
                  </a:lnTo>
                  <a:lnTo>
                    <a:pt x="730" y="86"/>
                  </a:lnTo>
                  <a:lnTo>
                    <a:pt x="757" y="80"/>
                  </a:lnTo>
                  <a:lnTo>
                    <a:pt x="784" y="75"/>
                  </a:lnTo>
                  <a:lnTo>
                    <a:pt x="811" y="71"/>
                  </a:lnTo>
                  <a:lnTo>
                    <a:pt x="836" y="67"/>
                  </a:lnTo>
                  <a:lnTo>
                    <a:pt x="863" y="63"/>
                  </a:lnTo>
                  <a:lnTo>
                    <a:pt x="888" y="59"/>
                  </a:lnTo>
                  <a:lnTo>
                    <a:pt x="915" y="57"/>
                  </a:lnTo>
                  <a:lnTo>
                    <a:pt x="938" y="55"/>
                  </a:lnTo>
                  <a:lnTo>
                    <a:pt x="962" y="55"/>
                  </a:lnTo>
                  <a:lnTo>
                    <a:pt x="984" y="55"/>
                  </a:lnTo>
                  <a:lnTo>
                    <a:pt x="1005" y="54"/>
                  </a:lnTo>
                  <a:lnTo>
                    <a:pt x="1026" y="52"/>
                  </a:lnTo>
                  <a:lnTo>
                    <a:pt x="1045" y="48"/>
                  </a:lnTo>
                  <a:lnTo>
                    <a:pt x="1066" y="42"/>
                  </a:lnTo>
                  <a:lnTo>
                    <a:pt x="1085" y="34"/>
                  </a:lnTo>
                  <a:lnTo>
                    <a:pt x="1102" y="25"/>
                  </a:lnTo>
                  <a:lnTo>
                    <a:pt x="1120" y="11"/>
                  </a:lnTo>
                  <a:lnTo>
                    <a:pt x="1122" y="8"/>
                  </a:lnTo>
                  <a:lnTo>
                    <a:pt x="1123" y="2"/>
                  </a:lnTo>
                  <a:lnTo>
                    <a:pt x="1123" y="0"/>
                  </a:lnTo>
                  <a:lnTo>
                    <a:pt x="1120" y="0"/>
                  </a:lnTo>
                  <a:lnTo>
                    <a:pt x="1095" y="11"/>
                  </a:lnTo>
                  <a:lnTo>
                    <a:pt x="1068" y="19"/>
                  </a:lnTo>
                  <a:lnTo>
                    <a:pt x="1043" y="25"/>
                  </a:lnTo>
                  <a:lnTo>
                    <a:pt x="1016" y="27"/>
                  </a:lnTo>
                  <a:lnTo>
                    <a:pt x="989" y="31"/>
                  </a:lnTo>
                  <a:lnTo>
                    <a:pt x="961" y="32"/>
                  </a:lnTo>
                  <a:lnTo>
                    <a:pt x="934" y="34"/>
                  </a:lnTo>
                  <a:lnTo>
                    <a:pt x="907" y="38"/>
                  </a:lnTo>
                  <a:lnTo>
                    <a:pt x="869" y="44"/>
                  </a:lnTo>
                  <a:lnTo>
                    <a:pt x="832" y="52"/>
                  </a:lnTo>
                  <a:lnTo>
                    <a:pt x="794" y="59"/>
                  </a:lnTo>
                  <a:lnTo>
                    <a:pt x="757" y="67"/>
                  </a:lnTo>
                  <a:lnTo>
                    <a:pt x="719" y="73"/>
                  </a:lnTo>
                  <a:lnTo>
                    <a:pt x="683" y="80"/>
                  </a:lnTo>
                  <a:lnTo>
                    <a:pt x="644" y="88"/>
                  </a:lnTo>
                  <a:lnTo>
                    <a:pt x="606" y="96"/>
                  </a:lnTo>
                  <a:lnTo>
                    <a:pt x="569" y="103"/>
                  </a:lnTo>
                  <a:lnTo>
                    <a:pt x="535" y="111"/>
                  </a:lnTo>
                  <a:lnTo>
                    <a:pt x="498" y="121"/>
                  </a:lnTo>
                  <a:lnTo>
                    <a:pt x="462" y="128"/>
                  </a:lnTo>
                  <a:lnTo>
                    <a:pt x="426" y="138"/>
                  </a:lnTo>
                  <a:lnTo>
                    <a:pt x="391" y="147"/>
                  </a:lnTo>
                  <a:lnTo>
                    <a:pt x="355" y="155"/>
                  </a:lnTo>
                  <a:lnTo>
                    <a:pt x="318" y="165"/>
                  </a:lnTo>
                  <a:lnTo>
                    <a:pt x="301" y="169"/>
                  </a:lnTo>
                  <a:lnTo>
                    <a:pt x="284" y="174"/>
                  </a:lnTo>
                  <a:lnTo>
                    <a:pt x="265" y="180"/>
                  </a:lnTo>
                  <a:lnTo>
                    <a:pt x="243" y="186"/>
                  </a:lnTo>
                  <a:lnTo>
                    <a:pt x="224" y="192"/>
                  </a:lnTo>
                  <a:lnTo>
                    <a:pt x="203" y="199"/>
                  </a:lnTo>
                  <a:lnTo>
                    <a:pt x="180" y="205"/>
                  </a:lnTo>
                  <a:lnTo>
                    <a:pt x="159" y="211"/>
                  </a:lnTo>
                  <a:lnTo>
                    <a:pt x="138" y="216"/>
                  </a:lnTo>
                  <a:lnTo>
                    <a:pt x="115" y="222"/>
                  </a:lnTo>
                  <a:lnTo>
                    <a:pt x="94" y="226"/>
                  </a:lnTo>
                  <a:lnTo>
                    <a:pt x="75" y="228"/>
                  </a:lnTo>
                  <a:lnTo>
                    <a:pt x="54" y="230"/>
                  </a:lnTo>
                  <a:lnTo>
                    <a:pt x="34" y="230"/>
                  </a:lnTo>
                  <a:lnTo>
                    <a:pt x="17" y="228"/>
                  </a:lnTo>
                  <a:lnTo>
                    <a:pt x="0" y="224"/>
                  </a:lnTo>
                  <a:lnTo>
                    <a:pt x="0" y="224"/>
                  </a:lnTo>
                  <a:lnTo>
                    <a:pt x="0" y="224"/>
                  </a:lnTo>
                  <a:lnTo>
                    <a:pt x="0" y="226"/>
                  </a:lnTo>
                  <a:lnTo>
                    <a:pt x="0" y="226"/>
                  </a:lnTo>
                  <a:lnTo>
                    <a:pt x="0" y="226"/>
                  </a:lnTo>
                  <a:close/>
                </a:path>
              </a:pathLst>
            </a:custGeom>
            <a:solidFill>
              <a:srgbClr val="000000"/>
            </a:solidFill>
            <a:ln w="9525">
              <a:noFill/>
              <a:round/>
              <a:headEnd/>
              <a:tailEnd/>
            </a:ln>
          </p:spPr>
          <p:txBody>
            <a:bodyPr/>
            <a:lstStyle/>
            <a:p>
              <a:endParaRPr lang="en-US"/>
            </a:p>
          </p:txBody>
        </p:sp>
        <p:sp>
          <p:nvSpPr>
            <p:cNvPr id="63587" name="Freeform 99"/>
            <p:cNvSpPr>
              <a:spLocks/>
            </p:cNvSpPr>
            <p:nvPr/>
          </p:nvSpPr>
          <p:spPr bwMode="auto">
            <a:xfrm>
              <a:off x="969" y="1592"/>
              <a:ext cx="720" cy="236"/>
            </a:xfrm>
            <a:custGeom>
              <a:avLst/>
              <a:gdLst/>
              <a:ahLst/>
              <a:cxnLst>
                <a:cxn ang="0">
                  <a:pos x="44" y="19"/>
                </a:cxn>
                <a:cxn ang="0">
                  <a:pos x="134" y="50"/>
                </a:cxn>
                <a:cxn ang="0">
                  <a:pos x="226" y="78"/>
                </a:cxn>
                <a:cxn ang="0">
                  <a:pos x="320" y="103"/>
                </a:cxn>
                <a:cxn ang="0">
                  <a:pos x="412" y="128"/>
                </a:cxn>
                <a:cxn ang="0">
                  <a:pos x="506" y="151"/>
                </a:cxn>
                <a:cxn ang="0">
                  <a:pos x="598" y="176"/>
                </a:cxn>
                <a:cxn ang="0">
                  <a:pos x="690" y="203"/>
                </a:cxn>
                <a:cxn ang="0">
                  <a:pos x="759" y="224"/>
                </a:cxn>
                <a:cxn ang="0">
                  <a:pos x="804" y="237"/>
                </a:cxn>
                <a:cxn ang="0">
                  <a:pos x="850" y="251"/>
                </a:cxn>
                <a:cxn ang="0">
                  <a:pos x="896" y="264"/>
                </a:cxn>
                <a:cxn ang="0">
                  <a:pos x="940" y="280"/>
                </a:cxn>
                <a:cxn ang="0">
                  <a:pos x="984" y="295"/>
                </a:cxn>
                <a:cxn ang="0">
                  <a:pos x="1028" y="312"/>
                </a:cxn>
                <a:cxn ang="0">
                  <a:pos x="1074" y="329"/>
                </a:cxn>
                <a:cxn ang="0">
                  <a:pos x="1116" y="349"/>
                </a:cxn>
                <a:cxn ang="0">
                  <a:pos x="1156" y="366"/>
                </a:cxn>
                <a:cxn ang="0">
                  <a:pos x="1199" y="385"/>
                </a:cxn>
                <a:cxn ang="0">
                  <a:pos x="1239" y="402"/>
                </a:cxn>
                <a:cxn ang="0">
                  <a:pos x="1281" y="420"/>
                </a:cxn>
                <a:cxn ang="0">
                  <a:pos x="1323" y="437"/>
                </a:cxn>
                <a:cxn ang="0">
                  <a:pos x="1365" y="452"/>
                </a:cxn>
                <a:cxn ang="0">
                  <a:pos x="1409" y="466"/>
                </a:cxn>
                <a:cxn ang="0">
                  <a:pos x="1434" y="469"/>
                </a:cxn>
                <a:cxn ang="0">
                  <a:pos x="1440" y="460"/>
                </a:cxn>
                <a:cxn ang="0">
                  <a:pos x="1396" y="439"/>
                </a:cxn>
                <a:cxn ang="0">
                  <a:pos x="1310" y="402"/>
                </a:cxn>
                <a:cxn ang="0">
                  <a:pos x="1223" y="368"/>
                </a:cxn>
                <a:cxn ang="0">
                  <a:pos x="1139" y="333"/>
                </a:cxn>
                <a:cxn ang="0">
                  <a:pos x="1053" y="299"/>
                </a:cxn>
                <a:cxn ang="0">
                  <a:pos x="967" y="266"/>
                </a:cxn>
                <a:cxn ang="0">
                  <a:pos x="878" y="237"/>
                </a:cxn>
                <a:cxn ang="0">
                  <a:pos x="790" y="211"/>
                </a:cxn>
                <a:cxn ang="0">
                  <a:pos x="719" y="193"/>
                </a:cxn>
                <a:cxn ang="0">
                  <a:pos x="671" y="180"/>
                </a:cxn>
                <a:cxn ang="0">
                  <a:pos x="621" y="168"/>
                </a:cxn>
                <a:cxn ang="0">
                  <a:pos x="574" y="155"/>
                </a:cxn>
                <a:cxn ang="0">
                  <a:pos x="526" y="142"/>
                </a:cxn>
                <a:cxn ang="0">
                  <a:pos x="478" y="128"/>
                </a:cxn>
                <a:cxn ang="0">
                  <a:pos x="428" y="115"/>
                </a:cxn>
                <a:cxn ang="0">
                  <a:pos x="380" y="101"/>
                </a:cxn>
                <a:cxn ang="0">
                  <a:pos x="334" y="90"/>
                </a:cxn>
                <a:cxn ang="0">
                  <a:pos x="290" y="78"/>
                </a:cxn>
                <a:cxn ang="0">
                  <a:pos x="246" y="67"/>
                </a:cxn>
                <a:cxn ang="0">
                  <a:pos x="200" y="57"/>
                </a:cxn>
                <a:cxn ang="0">
                  <a:pos x="156" y="46"/>
                </a:cxn>
                <a:cxn ang="0">
                  <a:pos x="111" y="34"/>
                </a:cxn>
                <a:cxn ang="0">
                  <a:pos x="67" y="21"/>
                </a:cxn>
                <a:cxn ang="0">
                  <a:pos x="23" y="7"/>
                </a:cxn>
                <a:cxn ang="0">
                  <a:pos x="0" y="0"/>
                </a:cxn>
                <a:cxn ang="0">
                  <a:pos x="0" y="2"/>
                </a:cxn>
                <a:cxn ang="0">
                  <a:pos x="0" y="2"/>
                </a:cxn>
              </a:cxnLst>
              <a:rect l="0" t="0" r="r" b="b"/>
              <a:pathLst>
                <a:path w="1440" h="471">
                  <a:moveTo>
                    <a:pt x="0" y="2"/>
                  </a:moveTo>
                  <a:lnTo>
                    <a:pt x="44" y="19"/>
                  </a:lnTo>
                  <a:lnTo>
                    <a:pt x="90" y="34"/>
                  </a:lnTo>
                  <a:lnTo>
                    <a:pt x="134" y="50"/>
                  </a:lnTo>
                  <a:lnTo>
                    <a:pt x="180" y="65"/>
                  </a:lnTo>
                  <a:lnTo>
                    <a:pt x="226" y="78"/>
                  </a:lnTo>
                  <a:lnTo>
                    <a:pt x="273" y="90"/>
                  </a:lnTo>
                  <a:lnTo>
                    <a:pt x="320" y="103"/>
                  </a:lnTo>
                  <a:lnTo>
                    <a:pt x="366" y="115"/>
                  </a:lnTo>
                  <a:lnTo>
                    <a:pt x="412" y="128"/>
                  </a:lnTo>
                  <a:lnTo>
                    <a:pt x="460" y="140"/>
                  </a:lnTo>
                  <a:lnTo>
                    <a:pt x="506" y="151"/>
                  </a:lnTo>
                  <a:lnTo>
                    <a:pt x="552" y="165"/>
                  </a:lnTo>
                  <a:lnTo>
                    <a:pt x="598" y="176"/>
                  </a:lnTo>
                  <a:lnTo>
                    <a:pt x="644" y="189"/>
                  </a:lnTo>
                  <a:lnTo>
                    <a:pt x="690" y="203"/>
                  </a:lnTo>
                  <a:lnTo>
                    <a:pt x="736" y="216"/>
                  </a:lnTo>
                  <a:lnTo>
                    <a:pt x="759" y="224"/>
                  </a:lnTo>
                  <a:lnTo>
                    <a:pt x="782" y="230"/>
                  </a:lnTo>
                  <a:lnTo>
                    <a:pt x="804" y="237"/>
                  </a:lnTo>
                  <a:lnTo>
                    <a:pt x="827" y="243"/>
                  </a:lnTo>
                  <a:lnTo>
                    <a:pt x="850" y="251"/>
                  </a:lnTo>
                  <a:lnTo>
                    <a:pt x="873" y="257"/>
                  </a:lnTo>
                  <a:lnTo>
                    <a:pt x="896" y="264"/>
                  </a:lnTo>
                  <a:lnTo>
                    <a:pt x="917" y="272"/>
                  </a:lnTo>
                  <a:lnTo>
                    <a:pt x="940" y="280"/>
                  </a:lnTo>
                  <a:lnTo>
                    <a:pt x="963" y="287"/>
                  </a:lnTo>
                  <a:lnTo>
                    <a:pt x="984" y="295"/>
                  </a:lnTo>
                  <a:lnTo>
                    <a:pt x="1007" y="303"/>
                  </a:lnTo>
                  <a:lnTo>
                    <a:pt x="1028" y="312"/>
                  </a:lnTo>
                  <a:lnTo>
                    <a:pt x="1051" y="320"/>
                  </a:lnTo>
                  <a:lnTo>
                    <a:pt x="1074" y="329"/>
                  </a:lnTo>
                  <a:lnTo>
                    <a:pt x="1095" y="339"/>
                  </a:lnTo>
                  <a:lnTo>
                    <a:pt x="1116" y="349"/>
                  </a:lnTo>
                  <a:lnTo>
                    <a:pt x="1135" y="356"/>
                  </a:lnTo>
                  <a:lnTo>
                    <a:pt x="1156" y="366"/>
                  </a:lnTo>
                  <a:lnTo>
                    <a:pt x="1177" y="375"/>
                  </a:lnTo>
                  <a:lnTo>
                    <a:pt x="1199" y="385"/>
                  </a:lnTo>
                  <a:lnTo>
                    <a:pt x="1218" y="393"/>
                  </a:lnTo>
                  <a:lnTo>
                    <a:pt x="1239" y="402"/>
                  </a:lnTo>
                  <a:lnTo>
                    <a:pt x="1260" y="412"/>
                  </a:lnTo>
                  <a:lnTo>
                    <a:pt x="1281" y="420"/>
                  </a:lnTo>
                  <a:lnTo>
                    <a:pt x="1302" y="429"/>
                  </a:lnTo>
                  <a:lnTo>
                    <a:pt x="1323" y="437"/>
                  </a:lnTo>
                  <a:lnTo>
                    <a:pt x="1344" y="444"/>
                  </a:lnTo>
                  <a:lnTo>
                    <a:pt x="1365" y="452"/>
                  </a:lnTo>
                  <a:lnTo>
                    <a:pt x="1386" y="460"/>
                  </a:lnTo>
                  <a:lnTo>
                    <a:pt x="1409" y="466"/>
                  </a:lnTo>
                  <a:lnTo>
                    <a:pt x="1431" y="471"/>
                  </a:lnTo>
                  <a:lnTo>
                    <a:pt x="1434" y="469"/>
                  </a:lnTo>
                  <a:lnTo>
                    <a:pt x="1438" y="464"/>
                  </a:lnTo>
                  <a:lnTo>
                    <a:pt x="1440" y="460"/>
                  </a:lnTo>
                  <a:lnTo>
                    <a:pt x="1438" y="456"/>
                  </a:lnTo>
                  <a:lnTo>
                    <a:pt x="1396" y="439"/>
                  </a:lnTo>
                  <a:lnTo>
                    <a:pt x="1352" y="421"/>
                  </a:lnTo>
                  <a:lnTo>
                    <a:pt x="1310" y="402"/>
                  </a:lnTo>
                  <a:lnTo>
                    <a:pt x="1268" y="385"/>
                  </a:lnTo>
                  <a:lnTo>
                    <a:pt x="1223" y="368"/>
                  </a:lnTo>
                  <a:lnTo>
                    <a:pt x="1181" y="351"/>
                  </a:lnTo>
                  <a:lnTo>
                    <a:pt x="1139" y="333"/>
                  </a:lnTo>
                  <a:lnTo>
                    <a:pt x="1095" y="316"/>
                  </a:lnTo>
                  <a:lnTo>
                    <a:pt x="1053" y="299"/>
                  </a:lnTo>
                  <a:lnTo>
                    <a:pt x="1009" y="281"/>
                  </a:lnTo>
                  <a:lnTo>
                    <a:pt x="967" y="266"/>
                  </a:lnTo>
                  <a:lnTo>
                    <a:pt x="922" y="251"/>
                  </a:lnTo>
                  <a:lnTo>
                    <a:pt x="878" y="237"/>
                  </a:lnTo>
                  <a:lnTo>
                    <a:pt x="834" y="224"/>
                  </a:lnTo>
                  <a:lnTo>
                    <a:pt x="790" y="211"/>
                  </a:lnTo>
                  <a:lnTo>
                    <a:pt x="744" y="199"/>
                  </a:lnTo>
                  <a:lnTo>
                    <a:pt x="719" y="193"/>
                  </a:lnTo>
                  <a:lnTo>
                    <a:pt x="696" y="188"/>
                  </a:lnTo>
                  <a:lnTo>
                    <a:pt x="671" y="180"/>
                  </a:lnTo>
                  <a:lnTo>
                    <a:pt x="646" y="174"/>
                  </a:lnTo>
                  <a:lnTo>
                    <a:pt x="621" y="168"/>
                  </a:lnTo>
                  <a:lnTo>
                    <a:pt x="598" y="161"/>
                  </a:lnTo>
                  <a:lnTo>
                    <a:pt x="574" y="155"/>
                  </a:lnTo>
                  <a:lnTo>
                    <a:pt x="551" y="147"/>
                  </a:lnTo>
                  <a:lnTo>
                    <a:pt x="526" y="142"/>
                  </a:lnTo>
                  <a:lnTo>
                    <a:pt x="501" y="136"/>
                  </a:lnTo>
                  <a:lnTo>
                    <a:pt x="478" y="128"/>
                  </a:lnTo>
                  <a:lnTo>
                    <a:pt x="453" y="122"/>
                  </a:lnTo>
                  <a:lnTo>
                    <a:pt x="428" y="115"/>
                  </a:lnTo>
                  <a:lnTo>
                    <a:pt x="403" y="109"/>
                  </a:lnTo>
                  <a:lnTo>
                    <a:pt x="380" y="101"/>
                  </a:lnTo>
                  <a:lnTo>
                    <a:pt x="355" y="96"/>
                  </a:lnTo>
                  <a:lnTo>
                    <a:pt x="334" y="90"/>
                  </a:lnTo>
                  <a:lnTo>
                    <a:pt x="311" y="84"/>
                  </a:lnTo>
                  <a:lnTo>
                    <a:pt x="290" y="78"/>
                  </a:lnTo>
                  <a:lnTo>
                    <a:pt x="267" y="73"/>
                  </a:lnTo>
                  <a:lnTo>
                    <a:pt x="246" y="67"/>
                  </a:lnTo>
                  <a:lnTo>
                    <a:pt x="223" y="63"/>
                  </a:lnTo>
                  <a:lnTo>
                    <a:pt x="200" y="57"/>
                  </a:lnTo>
                  <a:lnTo>
                    <a:pt x="179" y="51"/>
                  </a:lnTo>
                  <a:lnTo>
                    <a:pt x="156" y="46"/>
                  </a:lnTo>
                  <a:lnTo>
                    <a:pt x="133" y="40"/>
                  </a:lnTo>
                  <a:lnTo>
                    <a:pt x="111" y="34"/>
                  </a:lnTo>
                  <a:lnTo>
                    <a:pt x="88" y="28"/>
                  </a:lnTo>
                  <a:lnTo>
                    <a:pt x="67" y="21"/>
                  </a:lnTo>
                  <a:lnTo>
                    <a:pt x="44" y="15"/>
                  </a:lnTo>
                  <a:lnTo>
                    <a:pt x="23" y="7"/>
                  </a:lnTo>
                  <a:lnTo>
                    <a:pt x="2" y="0"/>
                  </a:lnTo>
                  <a:lnTo>
                    <a:pt x="0" y="0"/>
                  </a:lnTo>
                  <a:lnTo>
                    <a:pt x="0" y="0"/>
                  </a:lnTo>
                  <a:lnTo>
                    <a:pt x="0" y="2"/>
                  </a:lnTo>
                  <a:lnTo>
                    <a:pt x="0" y="2"/>
                  </a:lnTo>
                  <a:lnTo>
                    <a:pt x="0" y="2"/>
                  </a:lnTo>
                  <a:close/>
                </a:path>
              </a:pathLst>
            </a:custGeom>
            <a:solidFill>
              <a:srgbClr val="000000"/>
            </a:solidFill>
            <a:ln w="9525">
              <a:noFill/>
              <a:round/>
              <a:headEnd/>
              <a:tailEnd/>
            </a:ln>
          </p:spPr>
          <p:txBody>
            <a:bodyPr/>
            <a:lstStyle/>
            <a:p>
              <a:endParaRPr lang="en-US"/>
            </a:p>
          </p:txBody>
        </p:sp>
      </p:grpSp>
      <p:sp>
        <p:nvSpPr>
          <p:cNvPr id="63588" name="AutoShape 100"/>
          <p:cNvSpPr>
            <a:spLocks noChangeArrowheads="1"/>
          </p:cNvSpPr>
          <p:nvPr/>
        </p:nvSpPr>
        <p:spPr bwMode="auto">
          <a:xfrm>
            <a:off x="1295400" y="2667000"/>
            <a:ext cx="1155700" cy="339725"/>
          </a:xfrm>
          <a:prstGeom prst="roundRect">
            <a:avLst>
              <a:gd name="adj" fmla="val 16667"/>
            </a:avLst>
          </a:prstGeom>
          <a:solidFill>
            <a:schemeClr val="bg2"/>
          </a:solidFill>
          <a:ln w="12700">
            <a:solidFill>
              <a:schemeClr val="tx1"/>
            </a:solidFill>
            <a:round/>
            <a:headEnd/>
            <a:tailEnd/>
          </a:ln>
          <a:effectLst>
            <a:outerShdw dist="107763" dir="2700000" algn="ctr" rotWithShape="0">
              <a:schemeClr val="bg2">
                <a:alpha val="50000"/>
              </a:schemeClr>
            </a:outerShdw>
          </a:effectLst>
        </p:spPr>
        <p:txBody>
          <a:bodyPr anchor="ctr">
            <a:spAutoFit/>
          </a:bodyPr>
          <a:lstStyle/>
          <a:p>
            <a:pPr algn="ctr"/>
            <a:r>
              <a:rPr lang="en-US" sz="1400">
                <a:solidFill>
                  <a:schemeClr val="bg1"/>
                </a:solidFill>
              </a:rPr>
              <a:t>FirstName</a:t>
            </a:r>
          </a:p>
        </p:txBody>
      </p:sp>
      <p:sp>
        <p:nvSpPr>
          <p:cNvPr id="63589" name="Text Box 101"/>
          <p:cNvSpPr txBox="1">
            <a:spLocks noChangeArrowheads="1"/>
          </p:cNvSpPr>
          <p:nvPr/>
        </p:nvSpPr>
        <p:spPr bwMode="auto">
          <a:xfrm>
            <a:off x="3200400" y="6172200"/>
            <a:ext cx="5318125" cy="304800"/>
          </a:xfrm>
          <a:prstGeom prst="rect">
            <a:avLst/>
          </a:prstGeom>
          <a:noFill/>
          <a:ln w="28575">
            <a:noFill/>
            <a:miter lim="800000"/>
            <a:headEnd/>
            <a:tailEnd/>
          </a:ln>
          <a:effectLst/>
        </p:spPr>
        <p:txBody>
          <a:bodyPr wrap="none">
            <a:spAutoFit/>
          </a:bodyPr>
          <a:lstStyle/>
          <a:p>
            <a:r>
              <a:rPr lang="en-US" sz="1400" b="0" dirty="0">
                <a:latin typeface="Arial" charset="0"/>
              </a:rPr>
              <a:t>See http://niem.gtri.gatech.edu/iepd-ssgt/SSGT-SearchSubmit.do</a:t>
            </a:r>
          </a:p>
        </p:txBody>
      </p:sp>
      <p:sp>
        <p:nvSpPr>
          <p:cNvPr id="63590" name="Rectangle 102"/>
          <p:cNvSpPr>
            <a:spLocks noGrp="1" noChangeArrowheads="1"/>
          </p:cNvSpPr>
          <p:nvPr>
            <p:ph type="body" idx="1"/>
          </p:nvPr>
        </p:nvSpPr>
        <p:spPr>
          <a:xfrm>
            <a:off x="3200400" y="3505200"/>
            <a:ext cx="5257800" cy="2590800"/>
          </a:xfrm>
          <a:noFill/>
          <a:ln/>
        </p:spPr>
        <p:txBody>
          <a:bodyPr/>
          <a:lstStyle/>
          <a:p>
            <a:r>
              <a:rPr lang="en-US" sz="2400"/>
              <a:t>You don’t need to know about 100,000 SKUs to purchase 10 items from a grocery store</a:t>
            </a:r>
          </a:p>
          <a:p>
            <a:r>
              <a:rPr lang="en-US" sz="2400"/>
              <a:t>Sub-schema generation tools give you exactly what you need and nothing more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3588"/>
                                        </p:tgtEl>
                                        <p:attrNameLst>
                                          <p:attrName>style.visibility</p:attrName>
                                        </p:attrNameLst>
                                      </p:cBhvr>
                                      <p:to>
                                        <p:strVal val="visible"/>
                                      </p:to>
                                    </p:set>
                                    <p:anim calcmode="lin" valueType="num">
                                      <p:cBhvr additive="base">
                                        <p:cTn id="7" dur="2000" fill="hold"/>
                                        <p:tgtEl>
                                          <p:spTgt spid="63588"/>
                                        </p:tgtEl>
                                        <p:attrNameLst>
                                          <p:attrName>ppt_x</p:attrName>
                                        </p:attrNameLst>
                                      </p:cBhvr>
                                      <p:tavLst>
                                        <p:tav tm="0">
                                          <p:val>
                                            <p:strVal val="1+#ppt_w/2"/>
                                          </p:val>
                                        </p:tav>
                                        <p:tav tm="100000">
                                          <p:val>
                                            <p:strVal val="#ppt_x"/>
                                          </p:val>
                                        </p:tav>
                                      </p:tavLst>
                                    </p:anim>
                                    <p:anim calcmode="lin" valueType="num">
                                      <p:cBhvr additive="base">
                                        <p:cTn id="8" dur="2000" fill="hold"/>
                                        <p:tgtEl>
                                          <p:spTgt spid="6358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63493"/>
                                        </p:tgtEl>
                                        <p:attrNameLst>
                                          <p:attrName>style.visibility</p:attrName>
                                        </p:attrNameLst>
                                      </p:cBhvr>
                                      <p:to>
                                        <p:strVal val="visible"/>
                                      </p:to>
                                    </p:set>
                                    <p:anim calcmode="lin" valueType="num">
                                      <p:cBhvr additive="base">
                                        <p:cTn id="11" dur="2000" fill="hold"/>
                                        <p:tgtEl>
                                          <p:spTgt spid="63493"/>
                                        </p:tgtEl>
                                        <p:attrNameLst>
                                          <p:attrName>ppt_x</p:attrName>
                                        </p:attrNameLst>
                                      </p:cBhvr>
                                      <p:tavLst>
                                        <p:tav tm="0">
                                          <p:val>
                                            <p:strVal val="1+#ppt_w/2"/>
                                          </p:val>
                                        </p:tav>
                                        <p:tav tm="100000">
                                          <p:val>
                                            <p:strVal val="#ppt_x"/>
                                          </p:val>
                                        </p:tav>
                                      </p:tavLst>
                                    </p:anim>
                                    <p:anim calcmode="lin" valueType="num">
                                      <p:cBhvr additive="base">
                                        <p:cTn id="12" dur="2000" fill="hold"/>
                                        <p:tgtEl>
                                          <p:spTgt spid="63493"/>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63491"/>
                                        </p:tgtEl>
                                        <p:attrNameLst>
                                          <p:attrName>style.visibility</p:attrName>
                                        </p:attrNameLst>
                                      </p:cBhvr>
                                      <p:to>
                                        <p:strVal val="visible"/>
                                      </p:to>
                                    </p:set>
                                    <p:anim calcmode="lin" valueType="num">
                                      <p:cBhvr additive="base">
                                        <p:cTn id="15" dur="2000" fill="hold"/>
                                        <p:tgtEl>
                                          <p:spTgt spid="63491"/>
                                        </p:tgtEl>
                                        <p:attrNameLst>
                                          <p:attrName>ppt_x</p:attrName>
                                        </p:attrNameLst>
                                      </p:cBhvr>
                                      <p:tavLst>
                                        <p:tav tm="0">
                                          <p:val>
                                            <p:strVal val="1+#ppt_w/2"/>
                                          </p:val>
                                        </p:tav>
                                        <p:tav tm="100000">
                                          <p:val>
                                            <p:strVal val="#ppt_x"/>
                                          </p:val>
                                        </p:tav>
                                      </p:tavLst>
                                    </p:anim>
                                    <p:anim calcmode="lin" valueType="num">
                                      <p:cBhvr additive="base">
                                        <p:cTn id="16" dur="2000" fill="hold"/>
                                        <p:tgtEl>
                                          <p:spTgt spid="6349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nimBg="1"/>
      <p:bldP spid="63493" grpId="0" animBg="1"/>
      <p:bldP spid="6358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Information Retrieval Textbook</a:t>
            </a:r>
          </a:p>
        </p:txBody>
      </p:sp>
      <p:sp>
        <p:nvSpPr>
          <p:cNvPr id="15363" name="Content Placeholder 2"/>
          <p:cNvSpPr>
            <a:spLocks noGrp="1"/>
          </p:cNvSpPr>
          <p:nvPr>
            <p:ph idx="1"/>
          </p:nvPr>
        </p:nvSpPr>
        <p:spPr>
          <a:xfrm>
            <a:off x="3581400" y="1371600"/>
            <a:ext cx="4876800" cy="4686300"/>
          </a:xfrm>
        </p:spPr>
        <p:txBody>
          <a:bodyPr/>
          <a:lstStyle/>
          <a:p>
            <a:pPr eaLnBrk="1" hangingPunct="1">
              <a:buFontTx/>
              <a:buNone/>
            </a:pPr>
            <a:r>
              <a:rPr lang="en-US" b="1" dirty="0">
                <a:latin typeface="Arial" charset="0"/>
                <a:cs typeface="Arial" charset="0"/>
              </a:rPr>
              <a:t>Introduction to Information Retrieval</a:t>
            </a:r>
          </a:p>
          <a:p>
            <a:pPr eaLnBrk="1" hangingPunct="1">
              <a:buFontTx/>
              <a:buNone/>
            </a:pPr>
            <a:r>
              <a:rPr lang="en-US" dirty="0">
                <a:latin typeface="Arial" charset="0"/>
                <a:cs typeface="Arial" charset="0"/>
              </a:rPr>
              <a:t> </a:t>
            </a:r>
            <a:r>
              <a:rPr lang="en-US" sz="2400" dirty="0">
                <a:latin typeface="Arial" charset="0"/>
                <a:cs typeface="Arial" charset="0"/>
              </a:rPr>
              <a:t>by Christopher D. Manning, Prabhakar Raghavan and Hinrich Schütze</a:t>
            </a:r>
            <a:endParaRPr lang="en-US" dirty="0">
              <a:latin typeface="Arial" charset="0"/>
              <a:cs typeface="Arial" charset="0"/>
            </a:endParaRPr>
          </a:p>
          <a:p>
            <a:pPr eaLnBrk="1" hangingPunct="1">
              <a:buFontTx/>
              <a:buNone/>
            </a:pPr>
            <a:r>
              <a:rPr lang="en-US" dirty="0">
                <a:latin typeface="Arial" charset="0"/>
                <a:cs typeface="Arial" charset="0"/>
              </a:rPr>
              <a:t>Cambridge University Press, 2008</a:t>
            </a:r>
          </a:p>
        </p:txBody>
      </p:sp>
      <p:sp>
        <p:nvSpPr>
          <p:cNvPr id="15364" name="Slide Number Placeholder 3"/>
          <p:cNvSpPr>
            <a:spLocks noGrp="1"/>
          </p:cNvSpPr>
          <p:nvPr>
            <p:ph type="sldNum" sz="quarter" idx="10"/>
          </p:nvPr>
        </p:nvSpPr>
        <p:spPr>
          <a:noFill/>
        </p:spPr>
        <p:txBody>
          <a:bodyPr/>
          <a:lstStyle/>
          <a:p>
            <a:fld id="{34478D2B-002E-8B44-BFFC-6BE9F0A87D1C}" type="slidenum">
              <a:rPr lang="en-US"/>
              <a:pPr/>
              <a:t>78</a:t>
            </a:fld>
            <a:endParaRPr lang="en-US" dirty="0"/>
          </a:p>
        </p:txBody>
      </p:sp>
      <p:pic>
        <p:nvPicPr>
          <p:cNvPr id="15365" name="Picture 4"/>
          <p:cNvPicPr>
            <a:picLocks noChangeAspect="1"/>
          </p:cNvPicPr>
          <p:nvPr/>
        </p:nvPicPr>
        <p:blipFill>
          <a:blip r:embed="rId2" cstate="screen"/>
          <a:srcRect/>
          <a:stretch>
            <a:fillRect/>
          </a:stretch>
        </p:blipFill>
        <p:spPr bwMode="auto">
          <a:xfrm>
            <a:off x="685800" y="1447800"/>
            <a:ext cx="2286000" cy="3365500"/>
          </a:xfrm>
          <a:prstGeom prst="rect">
            <a:avLst/>
          </a:prstGeom>
          <a:noFill/>
          <a:ln w="9525">
            <a:noFill/>
            <a:miter lim="800000"/>
            <a:headEnd/>
            <a:tailEnd/>
          </a:ln>
        </p:spPr>
      </p:pic>
      <p:sp>
        <p:nvSpPr>
          <p:cNvPr id="15366" name="TextBox 5"/>
          <p:cNvSpPr txBox="1">
            <a:spLocks noChangeArrowheads="1"/>
          </p:cNvSpPr>
          <p:nvPr/>
        </p:nvSpPr>
        <p:spPr bwMode="auto">
          <a:xfrm>
            <a:off x="1371600" y="5600700"/>
            <a:ext cx="7080250" cy="461963"/>
          </a:xfrm>
          <a:prstGeom prst="rect">
            <a:avLst/>
          </a:prstGeom>
          <a:noFill/>
          <a:ln w="9525">
            <a:noFill/>
            <a:miter lim="800000"/>
            <a:headEnd/>
            <a:tailEnd/>
          </a:ln>
        </p:spPr>
        <p:txBody>
          <a:bodyPr wrap="none">
            <a:prstTxWarp prst="textNoShape">
              <a:avLst/>
            </a:prstTxWarp>
            <a:spAutoFit/>
          </a:bodyPr>
          <a:lstStyle/>
          <a:p>
            <a:pPr algn="ctr"/>
            <a:r>
              <a:rPr lang="en-US" b="0" dirty="0"/>
              <a:t>http://nlp.stanford.edu/IR-book/information-retrieval-book.html</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Table 10.1</a:t>
            </a:r>
          </a:p>
        </p:txBody>
      </p:sp>
      <p:graphicFrame>
        <p:nvGraphicFramePr>
          <p:cNvPr id="5" name="Content Placeholder 4"/>
          <p:cNvGraphicFramePr>
            <a:graphicFrameLocks noGrp="1"/>
          </p:cNvGraphicFramePr>
          <p:nvPr>
            <p:ph idx="1"/>
          </p:nvPr>
        </p:nvGraphicFramePr>
        <p:xfrm>
          <a:off x="1257300" y="2171700"/>
          <a:ext cx="6218238" cy="2870835"/>
        </p:xfrm>
        <a:graphic>
          <a:graphicData uri="http://schemas.openxmlformats.org/drawingml/2006/table">
            <a:tbl>
              <a:tblPr/>
              <a:tblGrid>
                <a:gridCol w="1554163">
                  <a:extLst>
                    <a:ext uri="{9D8B030D-6E8A-4147-A177-3AD203B41FA5}">
                      <a16:colId xmlns:a16="http://schemas.microsoft.com/office/drawing/2014/main" val="20000"/>
                    </a:ext>
                  </a:extLst>
                </a:gridCol>
                <a:gridCol w="1554162">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163">
                  <a:extLst>
                    <a:ext uri="{9D8B030D-6E8A-4147-A177-3AD203B41FA5}">
                      <a16:colId xmlns:a16="http://schemas.microsoft.com/office/drawing/2014/main" val="20003"/>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Narrow" charset="0"/>
                        </a:rPr>
                        <a:t> </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585E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Narrow" charset="0"/>
                        </a:rPr>
                        <a:t>RDB search</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585E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Narrow" charset="0"/>
                        </a:rPr>
                        <a:t>unstructured retrieval</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585E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Narrow" charset="0"/>
                        </a:rPr>
                        <a:t>structured retrieval</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585E0"/>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objects</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records</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unstructured documents</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trees with text at leaves</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model</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relational model</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vector space &amp; others</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main data structure</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table</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inverted index</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queries</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SQL</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free text queries</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extLst>
                  <a:ext uri="{0D108BD9-81ED-4DB2-BD59-A6C34878D82A}">
                    <a16:rowId xmlns:a16="http://schemas.microsoft.com/office/drawing/2014/main" val="10004"/>
                  </a:ext>
                </a:extLst>
              </a:tr>
            </a:tbl>
          </a:graphicData>
        </a:graphic>
      </p:graphicFrame>
      <p:sp>
        <p:nvSpPr>
          <p:cNvPr id="17443" name="Slide Number Placeholder 3"/>
          <p:cNvSpPr>
            <a:spLocks noGrp="1"/>
          </p:cNvSpPr>
          <p:nvPr>
            <p:ph type="sldNum" sz="quarter" idx="10"/>
          </p:nvPr>
        </p:nvSpPr>
        <p:spPr>
          <a:noFill/>
        </p:spPr>
        <p:txBody>
          <a:bodyPr/>
          <a:lstStyle/>
          <a:p>
            <a:fld id="{16532FA6-0A5A-5644-AC65-C3F65A98B3A8}" type="slidenum">
              <a:rPr lang="en-US"/>
              <a:pPr/>
              <a:t>79</a:t>
            </a:fld>
            <a:endParaRPr lang="en-US" dirty="0"/>
          </a:p>
        </p:txBody>
      </p:sp>
      <p:sp>
        <p:nvSpPr>
          <p:cNvPr id="17444" name="TextBox 5"/>
          <p:cNvSpPr txBox="1">
            <a:spLocks noChangeArrowheads="1"/>
          </p:cNvSpPr>
          <p:nvPr/>
        </p:nvSpPr>
        <p:spPr bwMode="auto">
          <a:xfrm>
            <a:off x="914400" y="5372100"/>
            <a:ext cx="6858000" cy="523875"/>
          </a:xfrm>
          <a:prstGeom prst="rect">
            <a:avLst/>
          </a:prstGeom>
          <a:noFill/>
          <a:ln w="9525">
            <a:noFill/>
            <a:miter lim="800000"/>
            <a:headEnd/>
            <a:tailEnd/>
          </a:ln>
        </p:spPr>
        <p:txBody>
          <a:bodyPr>
            <a:prstTxWarp prst="textNoShape">
              <a:avLst/>
            </a:prstTxWarp>
            <a:spAutoFit/>
          </a:bodyPr>
          <a:lstStyle/>
          <a:p>
            <a:pPr algn="ctr"/>
            <a:r>
              <a:rPr lang="en-US" sz="1400" dirty="0"/>
              <a:t>XML - Table 10.1 and structured information retrieval.  SQLRDB (relational database) search, unstructured information retrieval</a:t>
            </a:r>
          </a:p>
        </p:txBody>
      </p:sp>
      <p:sp>
        <p:nvSpPr>
          <p:cNvPr id="17445" name="Down Arrow 6"/>
          <p:cNvSpPr>
            <a:spLocks noChangeArrowheads="1"/>
          </p:cNvSpPr>
          <p:nvPr/>
        </p:nvSpPr>
        <p:spPr bwMode="auto">
          <a:xfrm>
            <a:off x="6057900" y="1371600"/>
            <a:ext cx="1257300" cy="685800"/>
          </a:xfrm>
          <a:prstGeom prst="downArrow">
            <a:avLst>
              <a:gd name="adj1" fmla="val 50000"/>
              <a:gd name="adj2" fmla="val 50000"/>
            </a:avLst>
          </a:prstGeom>
          <a:solidFill>
            <a:srgbClr val="3399FF"/>
          </a:solidFill>
          <a:ln w="12700">
            <a:solidFill>
              <a:schemeClr val="tx1"/>
            </a:solidFill>
            <a:round/>
            <a:headEnd/>
            <a:tailEnd/>
          </a:ln>
        </p:spPr>
        <p:txBody>
          <a:bodyPr>
            <a:prstTxWarp prst="textNoShape">
              <a:avLst/>
            </a:prstTxWarp>
          </a:bodyPr>
          <a:lstStyle/>
          <a:p>
            <a:pPr algn="ct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250 Data Elements</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8</a:t>
            </a:fld>
            <a:endParaRPr lang="en-US" dirty="0"/>
          </a:p>
        </p:txBody>
      </p:sp>
      <p:sp>
        <p:nvSpPr>
          <p:cNvPr id="5" name="Footer Placeholder 4"/>
          <p:cNvSpPr>
            <a:spLocks noGrp="1"/>
          </p:cNvSpPr>
          <p:nvPr>
            <p:ph type="ftr" sz="quarter" idx="11"/>
          </p:nvPr>
        </p:nvSpPr>
        <p:spPr/>
        <p:txBody>
          <a:bodyPr/>
          <a:lstStyle/>
          <a:p>
            <a:pPr>
              <a:defRPr/>
            </a:pPr>
            <a:r>
              <a:rPr lang="en-US" dirty="0"/>
              <a:t>Copyright  2010 Dan McCreary &amp; Associates</a:t>
            </a:r>
          </a:p>
        </p:txBody>
      </p:sp>
      <p:pic>
        <p:nvPicPr>
          <p:cNvPr id="6" name="Picture 6"/>
          <p:cNvPicPr>
            <a:picLocks noGrp="1" noChangeAspect="1" noChangeArrowheads="1"/>
          </p:cNvPicPr>
          <p:nvPr>
            <p:ph idx="1"/>
          </p:nvPr>
        </p:nvPicPr>
        <p:blipFill>
          <a:blip r:embed="rId2" cstate="screen"/>
          <a:srcRect/>
          <a:stretch>
            <a:fillRect/>
          </a:stretch>
        </p:blipFill>
        <p:spPr bwMode="auto">
          <a:xfrm>
            <a:off x="1714500" y="1257300"/>
            <a:ext cx="5600008" cy="4914900"/>
          </a:xfrm>
          <a:prstGeom prst="rect">
            <a:avLst/>
          </a:prstGeom>
          <a:noFill/>
        </p:spPr>
      </p:pic>
      <p:sp>
        <p:nvSpPr>
          <p:cNvPr id="7" name="TextBox 6"/>
          <p:cNvSpPr txBox="1"/>
          <p:nvPr/>
        </p:nvSpPr>
        <p:spPr>
          <a:xfrm>
            <a:off x="7658100" y="1257300"/>
            <a:ext cx="1138453" cy="830997"/>
          </a:xfrm>
          <a:prstGeom prst="rect">
            <a:avLst/>
          </a:prstGeom>
          <a:noFill/>
        </p:spPr>
        <p:txBody>
          <a:bodyPr wrap="none" rtlCol="0">
            <a:spAutoFit/>
          </a:bodyPr>
          <a:lstStyle/>
          <a:p>
            <a:r>
              <a:rPr lang="en-US" dirty="0"/>
              <a:t>XForms</a:t>
            </a:r>
          </a:p>
          <a:p>
            <a:r>
              <a:rPr lang="en-US" dirty="0"/>
              <a:t>Mockup</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a:t>Table 10.1 - Revised</a:t>
            </a:r>
          </a:p>
        </p:txBody>
      </p:sp>
      <p:graphicFrame>
        <p:nvGraphicFramePr>
          <p:cNvPr id="5" name="Content Placeholder 4"/>
          <p:cNvGraphicFramePr>
            <a:graphicFrameLocks noGrp="1"/>
          </p:cNvGraphicFramePr>
          <p:nvPr>
            <p:ph idx="1"/>
          </p:nvPr>
        </p:nvGraphicFramePr>
        <p:xfrm>
          <a:off x="1257300" y="1524000"/>
          <a:ext cx="6332538" cy="3145155"/>
        </p:xfrm>
        <a:graphic>
          <a:graphicData uri="http://schemas.openxmlformats.org/drawingml/2006/table">
            <a:tbl>
              <a:tblPr/>
              <a:tblGrid>
                <a:gridCol w="1668463">
                  <a:extLst>
                    <a:ext uri="{9D8B030D-6E8A-4147-A177-3AD203B41FA5}">
                      <a16:colId xmlns:a16="http://schemas.microsoft.com/office/drawing/2014/main" val="20000"/>
                    </a:ext>
                  </a:extLst>
                </a:gridCol>
                <a:gridCol w="1554162">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163">
                  <a:extLst>
                    <a:ext uri="{9D8B030D-6E8A-4147-A177-3AD203B41FA5}">
                      <a16:colId xmlns:a16="http://schemas.microsoft.com/office/drawing/2014/main" val="20003"/>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Narrow" charset="0"/>
                        </a:rPr>
                        <a:t> </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585E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Narrow" charset="0"/>
                        </a:rPr>
                        <a:t>RDB search</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585E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Narrow" charset="0"/>
                        </a:rPr>
                        <a:t>unstructured retrieval</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585E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Arial Narrow" charset="0"/>
                        </a:rPr>
                        <a:t>structured retrieval</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585E0"/>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objects</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records</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unstructured documents</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trees with text at leaves</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model</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relational model</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vector space &amp; others</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99"/>
                          </a:solidFill>
                          <a:effectLst/>
                          <a:latin typeface="Arial Narrow" charset="0"/>
                        </a:rPr>
                        <a:t>XML hierarchy</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main data structure</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table</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inverted index</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99"/>
                          </a:solidFill>
                          <a:effectLst/>
                          <a:latin typeface="Arial Narrow" charset="0"/>
                        </a:rPr>
                        <a:t>trees with node-ids for document ids</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queries</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SQL</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charset="0"/>
                        </a:rPr>
                        <a:t>free text queries</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99"/>
                          </a:solidFill>
                          <a:effectLst/>
                          <a:latin typeface="Arial Narrow" charset="0"/>
                        </a:rPr>
                        <a:t>XQuery fulltext</a:t>
                      </a:r>
                    </a:p>
                  </a:txBody>
                  <a:tcPr marL="38100" marR="38100" marT="38100" marB="381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6F5"/>
                    </a:solidFill>
                  </a:tcPr>
                </a:tc>
                <a:extLst>
                  <a:ext uri="{0D108BD9-81ED-4DB2-BD59-A6C34878D82A}">
                    <a16:rowId xmlns:a16="http://schemas.microsoft.com/office/drawing/2014/main" val="10004"/>
                  </a:ext>
                </a:extLst>
              </a:tr>
            </a:tbl>
          </a:graphicData>
        </a:graphic>
      </p:graphicFrame>
      <p:sp>
        <p:nvSpPr>
          <p:cNvPr id="21539" name="Slide Number Placeholder 3"/>
          <p:cNvSpPr>
            <a:spLocks noGrp="1"/>
          </p:cNvSpPr>
          <p:nvPr>
            <p:ph type="sldNum" sz="quarter" idx="10"/>
          </p:nvPr>
        </p:nvSpPr>
        <p:spPr>
          <a:noFill/>
        </p:spPr>
        <p:txBody>
          <a:bodyPr/>
          <a:lstStyle/>
          <a:p>
            <a:fld id="{7CE94A52-1752-9248-911E-42CB1B57E94D}" type="slidenum">
              <a:rPr lang="en-US"/>
              <a:pPr/>
              <a:t>80</a:t>
            </a:fld>
            <a:endParaRPr lang="en-US" dirty="0"/>
          </a:p>
        </p:txBody>
      </p:sp>
      <p:sp>
        <p:nvSpPr>
          <p:cNvPr id="21540" name="TextBox 5"/>
          <p:cNvSpPr txBox="1">
            <a:spLocks noChangeArrowheads="1"/>
          </p:cNvSpPr>
          <p:nvPr/>
        </p:nvSpPr>
        <p:spPr bwMode="auto">
          <a:xfrm>
            <a:off x="1143000" y="5486400"/>
            <a:ext cx="6858000" cy="523875"/>
          </a:xfrm>
          <a:prstGeom prst="rect">
            <a:avLst/>
          </a:prstGeom>
          <a:noFill/>
          <a:ln w="9525">
            <a:noFill/>
            <a:miter lim="800000"/>
            <a:headEnd/>
            <a:tailEnd/>
          </a:ln>
        </p:spPr>
        <p:txBody>
          <a:bodyPr>
            <a:prstTxWarp prst="textNoShape">
              <a:avLst/>
            </a:prstTxWarp>
            <a:spAutoFit/>
          </a:bodyPr>
          <a:lstStyle/>
          <a:p>
            <a:pPr algn="ctr"/>
            <a:r>
              <a:rPr lang="en-US" sz="1400" dirty="0"/>
              <a:t>XML - Table 10.1 and structured information retrieval.  SQLRDB (relational database) search, unstructured information retrieval</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0"/>
            <a:ext cx="8229600" cy="1028700"/>
          </a:xfrm>
        </p:spPr>
        <p:txBody>
          <a:bodyPr/>
          <a:lstStyle/>
          <a:p>
            <a:pPr eaLnBrk="1" hangingPunct="1"/>
            <a:r>
              <a:rPr lang="en-US" dirty="0"/>
              <a:t>Two Models</a:t>
            </a:r>
          </a:p>
        </p:txBody>
      </p:sp>
      <p:sp>
        <p:nvSpPr>
          <p:cNvPr id="29699" name="Text Placeholder 2"/>
          <p:cNvSpPr>
            <a:spLocks noGrp="1"/>
          </p:cNvSpPr>
          <p:nvPr>
            <p:ph type="body" idx="1"/>
          </p:nvPr>
        </p:nvSpPr>
        <p:spPr>
          <a:xfrm>
            <a:off x="457200" y="1371600"/>
            <a:ext cx="4040188" cy="342900"/>
          </a:xfrm>
        </p:spPr>
        <p:txBody>
          <a:bodyPr/>
          <a:lstStyle/>
          <a:p>
            <a:pPr algn="ctr" eaLnBrk="1" hangingPunct="1"/>
            <a:r>
              <a:rPr lang="en-US" dirty="0">
                <a:latin typeface="Arial" charset="0"/>
                <a:cs typeface="Arial" charset="0"/>
              </a:rPr>
              <a:t>"Bag of Words"</a:t>
            </a:r>
          </a:p>
        </p:txBody>
      </p:sp>
      <p:sp>
        <p:nvSpPr>
          <p:cNvPr id="29700" name="Content Placeholder 3"/>
          <p:cNvSpPr>
            <a:spLocks noGrp="1"/>
          </p:cNvSpPr>
          <p:nvPr>
            <p:ph sz="half" idx="2"/>
          </p:nvPr>
        </p:nvSpPr>
        <p:spPr>
          <a:xfrm>
            <a:off x="571500" y="5029200"/>
            <a:ext cx="4040188" cy="1714500"/>
          </a:xfrm>
        </p:spPr>
        <p:txBody>
          <a:bodyPr/>
          <a:lstStyle/>
          <a:p>
            <a:pPr eaLnBrk="1" hangingPunct="1"/>
            <a:r>
              <a:rPr lang="en-US" sz="1800" dirty="0">
                <a:latin typeface="Arial" charset="0"/>
                <a:cs typeface="Arial" charset="0"/>
              </a:rPr>
              <a:t>All keywords in a single container</a:t>
            </a:r>
          </a:p>
          <a:p>
            <a:pPr eaLnBrk="1" hangingPunct="1"/>
            <a:r>
              <a:rPr lang="en-US" sz="1800" dirty="0">
                <a:latin typeface="Arial" charset="0"/>
                <a:cs typeface="Arial" charset="0"/>
              </a:rPr>
              <a:t>Only count frequencies are stored with each word</a:t>
            </a:r>
          </a:p>
        </p:txBody>
      </p:sp>
      <p:sp>
        <p:nvSpPr>
          <p:cNvPr id="29701" name="Text Placeholder 4"/>
          <p:cNvSpPr>
            <a:spLocks noGrp="1"/>
          </p:cNvSpPr>
          <p:nvPr>
            <p:ph type="body" sz="quarter" idx="3"/>
          </p:nvPr>
        </p:nvSpPr>
        <p:spPr>
          <a:xfrm>
            <a:off x="4686300" y="1371600"/>
            <a:ext cx="4041775" cy="342900"/>
          </a:xfrm>
        </p:spPr>
        <p:txBody>
          <a:bodyPr/>
          <a:lstStyle/>
          <a:p>
            <a:pPr algn="ctr" eaLnBrk="1" hangingPunct="1"/>
            <a:r>
              <a:rPr lang="en-US" dirty="0">
                <a:latin typeface="Arial" charset="0"/>
                <a:cs typeface="Arial" charset="0"/>
              </a:rPr>
              <a:t>"Retained Structure"</a:t>
            </a:r>
          </a:p>
        </p:txBody>
      </p:sp>
      <p:sp>
        <p:nvSpPr>
          <p:cNvPr id="29702" name="Content Placeholder 5"/>
          <p:cNvSpPr>
            <a:spLocks noGrp="1"/>
          </p:cNvSpPr>
          <p:nvPr>
            <p:ph sz="quarter" idx="4"/>
          </p:nvPr>
        </p:nvSpPr>
        <p:spPr>
          <a:xfrm>
            <a:off x="4686300" y="5029200"/>
            <a:ext cx="4041775" cy="868363"/>
          </a:xfrm>
        </p:spPr>
        <p:txBody>
          <a:bodyPr/>
          <a:lstStyle/>
          <a:p>
            <a:pPr eaLnBrk="1" hangingPunct="1"/>
            <a:r>
              <a:rPr lang="en-US" sz="1800" dirty="0">
                <a:latin typeface="Arial" charset="0"/>
                <a:cs typeface="Arial" charset="0"/>
              </a:rPr>
              <a:t>Keywords associated with each sub-document component</a:t>
            </a:r>
          </a:p>
        </p:txBody>
      </p:sp>
      <p:sp>
        <p:nvSpPr>
          <p:cNvPr id="29703" name="Slide Number Placeholder 6"/>
          <p:cNvSpPr>
            <a:spLocks noGrp="1"/>
          </p:cNvSpPr>
          <p:nvPr>
            <p:ph type="sldNum" sz="quarter" idx="10"/>
          </p:nvPr>
        </p:nvSpPr>
        <p:spPr>
          <a:noFill/>
        </p:spPr>
        <p:txBody>
          <a:bodyPr/>
          <a:lstStyle/>
          <a:p>
            <a:fld id="{94231C4A-C36F-C648-ADFB-102070C51A72}" type="slidenum">
              <a:rPr lang="en-US"/>
              <a:pPr/>
              <a:t>81</a:t>
            </a:fld>
            <a:endParaRPr lang="en-US" dirty="0"/>
          </a:p>
        </p:txBody>
      </p:sp>
      <p:sp>
        <p:nvSpPr>
          <p:cNvPr id="29704" name="Freeform 7"/>
          <p:cNvSpPr>
            <a:spLocks/>
          </p:cNvSpPr>
          <p:nvPr/>
        </p:nvSpPr>
        <p:spPr bwMode="auto">
          <a:xfrm>
            <a:off x="1257300" y="1714500"/>
            <a:ext cx="2705100" cy="3162300"/>
          </a:xfrm>
          <a:custGeom>
            <a:avLst/>
            <a:gdLst>
              <a:gd name="T0" fmla="*/ 824318 w 2705862"/>
              <a:gd name="T1" fmla="*/ 210312 h 3162300"/>
              <a:gd name="T2" fmla="*/ 869986 w 2705862"/>
              <a:gd name="T3" fmla="*/ 429768 h 3162300"/>
              <a:gd name="T4" fmla="*/ 888254 w 2705862"/>
              <a:gd name="T5" fmla="*/ 667512 h 3162300"/>
              <a:gd name="T6" fmla="*/ 513770 w 2705862"/>
              <a:gd name="T7" fmla="*/ 973836 h 3162300"/>
              <a:gd name="T8" fmla="*/ 248894 w 2705862"/>
              <a:gd name="T9" fmla="*/ 1335024 h 3162300"/>
              <a:gd name="T10" fmla="*/ 111886 w 2705862"/>
              <a:gd name="T11" fmla="*/ 1568196 h 3162300"/>
              <a:gd name="T12" fmla="*/ 15982 w 2705862"/>
              <a:gd name="T13" fmla="*/ 1851660 h 3162300"/>
              <a:gd name="T14" fmla="*/ 15982 w 2705862"/>
              <a:gd name="T15" fmla="*/ 2423160 h 3162300"/>
              <a:gd name="T16" fmla="*/ 66218 w 2705862"/>
              <a:gd name="T17" fmla="*/ 2665476 h 3162300"/>
              <a:gd name="T18" fmla="*/ 244326 w 2705862"/>
              <a:gd name="T19" fmla="*/ 2880360 h 3162300"/>
              <a:gd name="T20" fmla="*/ 577706 w 2705862"/>
              <a:gd name="T21" fmla="*/ 3040380 h 3162300"/>
              <a:gd name="T22" fmla="*/ 952190 w 2705862"/>
              <a:gd name="T23" fmla="*/ 3127248 h 3162300"/>
              <a:gd name="T24" fmla="*/ 1331238 w 2705862"/>
              <a:gd name="T25" fmla="*/ 3159252 h 3162300"/>
              <a:gd name="T26" fmla="*/ 1842725 w 2705862"/>
              <a:gd name="T27" fmla="*/ 3108960 h 3162300"/>
              <a:gd name="T28" fmla="*/ 2299410 w 2705862"/>
              <a:gd name="T29" fmla="*/ 2880360 h 3162300"/>
              <a:gd name="T30" fmla="*/ 2527753 w 2705862"/>
              <a:gd name="T31" fmla="*/ 2651760 h 3162300"/>
              <a:gd name="T32" fmla="*/ 2651058 w 2705862"/>
              <a:gd name="T33" fmla="*/ 2409444 h 3162300"/>
              <a:gd name="T34" fmla="*/ 2701293 w 2705862"/>
              <a:gd name="T35" fmla="*/ 1984248 h 3162300"/>
              <a:gd name="T36" fmla="*/ 2660191 w 2705862"/>
              <a:gd name="T37" fmla="*/ 1696212 h 3162300"/>
              <a:gd name="T38" fmla="*/ 2504918 w 2705862"/>
              <a:gd name="T39" fmla="*/ 1371600 h 3162300"/>
              <a:gd name="T40" fmla="*/ 2258308 w 2705862"/>
              <a:gd name="T41" fmla="*/ 1147572 h 3162300"/>
              <a:gd name="T42" fmla="*/ 1920362 w 2705862"/>
              <a:gd name="T43" fmla="*/ 946404 h 3162300"/>
              <a:gd name="T44" fmla="*/ 1564146 w 2705862"/>
              <a:gd name="T45" fmla="*/ 740664 h 3162300"/>
              <a:gd name="T46" fmla="*/ 1271869 w 2705862"/>
              <a:gd name="T47" fmla="*/ 585216 h 3162300"/>
              <a:gd name="T48" fmla="*/ 1189666 w 2705862"/>
              <a:gd name="T49" fmla="*/ 155448 h 3162300"/>
              <a:gd name="T50" fmla="*/ 1253602 w 2705862"/>
              <a:gd name="T51" fmla="*/ 0 h 3162300"/>
              <a:gd name="T52" fmla="*/ 1061794 w 2705862"/>
              <a:gd name="T53" fmla="*/ 54864 h 3162300"/>
              <a:gd name="T54" fmla="*/ 824318 w 2705862"/>
              <a:gd name="T55" fmla="*/ 82296 h 3162300"/>
              <a:gd name="T56" fmla="*/ 669043 w 2705862"/>
              <a:gd name="T57" fmla="*/ 82296 h 3162300"/>
              <a:gd name="T58" fmla="*/ 824318 w 2705862"/>
              <a:gd name="T59" fmla="*/ 210312 h 31623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705862"/>
              <a:gd name="T91" fmla="*/ 0 h 3162300"/>
              <a:gd name="T92" fmla="*/ 2705862 w 2705862"/>
              <a:gd name="T93" fmla="*/ 3162300 h 31623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705862" h="3162300">
                <a:moveTo>
                  <a:pt x="825246" y="210312"/>
                </a:moveTo>
                <a:lnTo>
                  <a:pt x="870966" y="429768"/>
                </a:lnTo>
                <a:lnTo>
                  <a:pt x="889254" y="667512"/>
                </a:lnTo>
                <a:cubicBezTo>
                  <a:pt x="829818" y="758190"/>
                  <a:pt x="621030" y="862584"/>
                  <a:pt x="514350" y="973836"/>
                </a:cubicBezTo>
                <a:cubicBezTo>
                  <a:pt x="407670" y="1085088"/>
                  <a:pt x="316230" y="1235964"/>
                  <a:pt x="249174" y="1335024"/>
                </a:cubicBezTo>
                <a:lnTo>
                  <a:pt x="112014" y="1568196"/>
                </a:lnTo>
                <a:cubicBezTo>
                  <a:pt x="73152" y="1654302"/>
                  <a:pt x="32004" y="1709166"/>
                  <a:pt x="16002" y="1851660"/>
                </a:cubicBezTo>
                <a:cubicBezTo>
                  <a:pt x="0" y="1994154"/>
                  <a:pt x="7620" y="2287524"/>
                  <a:pt x="16002" y="2423160"/>
                </a:cubicBezTo>
                <a:cubicBezTo>
                  <a:pt x="24384" y="2558796"/>
                  <a:pt x="28194" y="2589276"/>
                  <a:pt x="66294" y="2665476"/>
                </a:cubicBezTo>
                <a:cubicBezTo>
                  <a:pt x="104394" y="2741676"/>
                  <a:pt x="159258" y="2817876"/>
                  <a:pt x="244602" y="2880360"/>
                </a:cubicBezTo>
                <a:cubicBezTo>
                  <a:pt x="329946" y="2942844"/>
                  <a:pt x="460248" y="2999232"/>
                  <a:pt x="578358" y="3040380"/>
                </a:cubicBezTo>
                <a:cubicBezTo>
                  <a:pt x="696468" y="3081528"/>
                  <a:pt x="827532" y="3107436"/>
                  <a:pt x="953262" y="3127248"/>
                </a:cubicBezTo>
                <a:cubicBezTo>
                  <a:pt x="1078992" y="3147060"/>
                  <a:pt x="1184148" y="3162300"/>
                  <a:pt x="1332738" y="3159252"/>
                </a:cubicBezTo>
                <a:cubicBezTo>
                  <a:pt x="1481328" y="3156204"/>
                  <a:pt x="1683258" y="3155442"/>
                  <a:pt x="1844802" y="3108960"/>
                </a:cubicBezTo>
                <a:cubicBezTo>
                  <a:pt x="2006346" y="3062478"/>
                  <a:pt x="2187702" y="2956560"/>
                  <a:pt x="2302002" y="2880360"/>
                </a:cubicBezTo>
                <a:cubicBezTo>
                  <a:pt x="2416302" y="2804160"/>
                  <a:pt x="2471928" y="2730246"/>
                  <a:pt x="2530602" y="2651760"/>
                </a:cubicBezTo>
                <a:cubicBezTo>
                  <a:pt x="2589276" y="2573274"/>
                  <a:pt x="2625090" y="2520696"/>
                  <a:pt x="2654046" y="2409444"/>
                </a:cubicBezTo>
                <a:cubicBezTo>
                  <a:pt x="2683002" y="2298192"/>
                  <a:pt x="2702814" y="2103120"/>
                  <a:pt x="2704338" y="1984248"/>
                </a:cubicBezTo>
                <a:cubicBezTo>
                  <a:pt x="2705862" y="1865376"/>
                  <a:pt x="2695956" y="1798320"/>
                  <a:pt x="2663190" y="1696212"/>
                </a:cubicBezTo>
                <a:cubicBezTo>
                  <a:pt x="2630424" y="1594104"/>
                  <a:pt x="2574798" y="1463040"/>
                  <a:pt x="2507742" y="1371600"/>
                </a:cubicBezTo>
                <a:cubicBezTo>
                  <a:pt x="2440686" y="1280160"/>
                  <a:pt x="2358390" y="1218438"/>
                  <a:pt x="2260854" y="1147572"/>
                </a:cubicBezTo>
                <a:lnTo>
                  <a:pt x="1922526" y="946404"/>
                </a:lnTo>
                <a:lnTo>
                  <a:pt x="1565910" y="740664"/>
                </a:lnTo>
                <a:lnTo>
                  <a:pt x="1273302" y="585216"/>
                </a:lnTo>
                <a:lnTo>
                  <a:pt x="1191006" y="155448"/>
                </a:lnTo>
                <a:lnTo>
                  <a:pt x="1255014" y="0"/>
                </a:lnTo>
                <a:lnTo>
                  <a:pt x="1062990" y="54864"/>
                </a:lnTo>
                <a:lnTo>
                  <a:pt x="825246" y="82296"/>
                </a:lnTo>
                <a:lnTo>
                  <a:pt x="669798" y="82296"/>
                </a:lnTo>
                <a:lnTo>
                  <a:pt x="825246" y="210312"/>
                </a:lnTo>
                <a:close/>
              </a:path>
            </a:pathLst>
          </a:custGeom>
          <a:solidFill>
            <a:srgbClr val="FFCC66"/>
          </a:solidFill>
          <a:ln w="19050">
            <a:solidFill>
              <a:schemeClr val="tx1"/>
            </a:solidFill>
            <a:round/>
            <a:headEnd/>
            <a:tailEnd/>
          </a:ln>
        </p:spPr>
        <p:txBody>
          <a:bodyPr>
            <a:prstTxWarp prst="textNoShape">
              <a:avLst/>
            </a:prstTxWarp>
          </a:bodyPr>
          <a:lstStyle/>
          <a:p>
            <a:endParaRPr lang="en-US" dirty="0"/>
          </a:p>
        </p:txBody>
      </p:sp>
      <p:sp>
        <p:nvSpPr>
          <p:cNvPr id="29705" name="TextBox 8"/>
          <p:cNvSpPr txBox="1">
            <a:spLocks noChangeArrowheads="1"/>
          </p:cNvSpPr>
          <p:nvPr/>
        </p:nvSpPr>
        <p:spPr bwMode="auto">
          <a:xfrm>
            <a:off x="1998663" y="2857500"/>
            <a:ext cx="809625" cy="461963"/>
          </a:xfrm>
          <a:prstGeom prst="rect">
            <a:avLst/>
          </a:prstGeom>
          <a:noFill/>
          <a:ln w="9525">
            <a:noFill/>
            <a:miter lim="800000"/>
            <a:headEnd/>
            <a:tailEnd/>
          </a:ln>
        </p:spPr>
        <p:txBody>
          <a:bodyPr wrap="none">
            <a:prstTxWarp prst="textNoShape">
              <a:avLst/>
            </a:prstTxWarp>
            <a:spAutoFit/>
          </a:bodyPr>
          <a:lstStyle/>
          <a:p>
            <a:pPr algn="ctr"/>
            <a:r>
              <a:rPr lang="en-US" dirty="0"/>
              <a:t>'love'</a:t>
            </a:r>
          </a:p>
        </p:txBody>
      </p:sp>
      <p:sp>
        <p:nvSpPr>
          <p:cNvPr id="29706" name="TextBox 9"/>
          <p:cNvSpPr txBox="1">
            <a:spLocks noChangeArrowheads="1"/>
          </p:cNvSpPr>
          <p:nvPr/>
        </p:nvSpPr>
        <p:spPr bwMode="auto">
          <a:xfrm>
            <a:off x="2792413" y="3429000"/>
            <a:ext cx="822325" cy="461963"/>
          </a:xfrm>
          <a:prstGeom prst="rect">
            <a:avLst/>
          </a:prstGeom>
          <a:noFill/>
          <a:ln w="9525">
            <a:noFill/>
            <a:miter lim="800000"/>
            <a:headEnd/>
            <a:tailEnd/>
          </a:ln>
        </p:spPr>
        <p:txBody>
          <a:bodyPr wrap="none">
            <a:prstTxWarp prst="textNoShape">
              <a:avLst/>
            </a:prstTxWarp>
            <a:spAutoFit/>
          </a:bodyPr>
          <a:lstStyle/>
          <a:p>
            <a:pPr algn="ctr"/>
            <a:r>
              <a:rPr lang="en-US" dirty="0"/>
              <a:t>'hate'</a:t>
            </a:r>
          </a:p>
        </p:txBody>
      </p:sp>
      <p:sp>
        <p:nvSpPr>
          <p:cNvPr id="29707" name="TextBox 10"/>
          <p:cNvSpPr txBox="1">
            <a:spLocks noChangeArrowheads="1"/>
          </p:cNvSpPr>
          <p:nvPr/>
        </p:nvSpPr>
        <p:spPr bwMode="auto">
          <a:xfrm>
            <a:off x="1668463" y="3657600"/>
            <a:ext cx="795337" cy="461963"/>
          </a:xfrm>
          <a:prstGeom prst="rect">
            <a:avLst/>
          </a:prstGeom>
          <a:noFill/>
          <a:ln w="9525">
            <a:noFill/>
            <a:miter lim="800000"/>
            <a:headEnd/>
            <a:tailEnd/>
          </a:ln>
        </p:spPr>
        <p:txBody>
          <a:bodyPr wrap="none">
            <a:prstTxWarp prst="textNoShape">
              <a:avLst/>
            </a:prstTxWarp>
            <a:spAutoFit/>
          </a:bodyPr>
          <a:lstStyle/>
          <a:p>
            <a:pPr algn="ctr"/>
            <a:r>
              <a:rPr lang="en-US" dirty="0"/>
              <a:t>'new'</a:t>
            </a:r>
          </a:p>
        </p:txBody>
      </p:sp>
      <p:sp>
        <p:nvSpPr>
          <p:cNvPr id="29708" name="TextBox 11"/>
          <p:cNvSpPr txBox="1">
            <a:spLocks noChangeArrowheads="1"/>
          </p:cNvSpPr>
          <p:nvPr/>
        </p:nvSpPr>
        <p:spPr bwMode="auto">
          <a:xfrm>
            <a:off x="2341563" y="4114800"/>
            <a:ext cx="766762" cy="461963"/>
          </a:xfrm>
          <a:prstGeom prst="rect">
            <a:avLst/>
          </a:prstGeom>
          <a:noFill/>
          <a:ln w="9525">
            <a:noFill/>
            <a:miter lim="800000"/>
            <a:headEnd/>
            <a:tailEnd/>
          </a:ln>
        </p:spPr>
        <p:txBody>
          <a:bodyPr wrap="none">
            <a:prstTxWarp prst="textNoShape">
              <a:avLst/>
            </a:prstTxWarp>
            <a:spAutoFit/>
          </a:bodyPr>
          <a:lstStyle/>
          <a:p>
            <a:pPr algn="ctr"/>
            <a:r>
              <a:rPr lang="en-US" dirty="0"/>
              <a:t>'fear'</a:t>
            </a:r>
          </a:p>
        </p:txBody>
      </p:sp>
      <p:sp>
        <p:nvSpPr>
          <p:cNvPr id="29709" name="Oval 12"/>
          <p:cNvSpPr>
            <a:spLocks noChangeArrowheads="1"/>
          </p:cNvSpPr>
          <p:nvPr/>
        </p:nvSpPr>
        <p:spPr bwMode="auto">
          <a:xfrm>
            <a:off x="4914900" y="2857500"/>
            <a:ext cx="457200" cy="342900"/>
          </a:xfrm>
          <a:prstGeom prst="ellipse">
            <a:avLst/>
          </a:prstGeom>
          <a:solidFill>
            <a:srgbClr val="3399FF"/>
          </a:solidFill>
          <a:ln w="12700">
            <a:solidFill>
              <a:schemeClr val="tx1"/>
            </a:solidFill>
            <a:round/>
            <a:headEnd/>
            <a:tailEnd/>
          </a:ln>
        </p:spPr>
        <p:txBody>
          <a:bodyPr>
            <a:prstTxWarp prst="textNoShape">
              <a:avLst/>
            </a:prstTxWarp>
          </a:bodyPr>
          <a:lstStyle/>
          <a:p>
            <a:pPr algn="ctr"/>
            <a:endParaRPr lang="en-US" dirty="0"/>
          </a:p>
        </p:txBody>
      </p:sp>
      <p:sp>
        <p:nvSpPr>
          <p:cNvPr id="29710" name="Oval 13"/>
          <p:cNvSpPr>
            <a:spLocks noChangeArrowheads="1"/>
          </p:cNvSpPr>
          <p:nvPr/>
        </p:nvSpPr>
        <p:spPr bwMode="auto">
          <a:xfrm>
            <a:off x="6858000" y="1828800"/>
            <a:ext cx="457200" cy="342900"/>
          </a:xfrm>
          <a:prstGeom prst="ellipse">
            <a:avLst/>
          </a:prstGeom>
          <a:solidFill>
            <a:srgbClr val="3399FF"/>
          </a:solidFill>
          <a:ln w="12700">
            <a:solidFill>
              <a:schemeClr val="tx1"/>
            </a:solidFill>
            <a:round/>
            <a:headEnd/>
            <a:tailEnd/>
          </a:ln>
        </p:spPr>
        <p:txBody>
          <a:bodyPr>
            <a:prstTxWarp prst="textNoShape">
              <a:avLst/>
            </a:prstTxWarp>
          </a:bodyPr>
          <a:lstStyle/>
          <a:p>
            <a:pPr algn="ctr"/>
            <a:endParaRPr lang="en-US" dirty="0"/>
          </a:p>
        </p:txBody>
      </p:sp>
      <p:sp>
        <p:nvSpPr>
          <p:cNvPr id="29711" name="Oval 14"/>
          <p:cNvSpPr>
            <a:spLocks noChangeArrowheads="1"/>
          </p:cNvSpPr>
          <p:nvPr/>
        </p:nvSpPr>
        <p:spPr bwMode="auto">
          <a:xfrm>
            <a:off x="5829300" y="2400300"/>
            <a:ext cx="457200" cy="342900"/>
          </a:xfrm>
          <a:prstGeom prst="ellipse">
            <a:avLst/>
          </a:prstGeom>
          <a:solidFill>
            <a:srgbClr val="3399FF"/>
          </a:solidFill>
          <a:ln w="12700">
            <a:solidFill>
              <a:schemeClr val="tx1"/>
            </a:solidFill>
            <a:round/>
            <a:headEnd/>
            <a:tailEnd/>
          </a:ln>
        </p:spPr>
        <p:txBody>
          <a:bodyPr>
            <a:prstTxWarp prst="textNoShape">
              <a:avLst/>
            </a:prstTxWarp>
          </a:bodyPr>
          <a:lstStyle/>
          <a:p>
            <a:pPr algn="ctr"/>
            <a:endParaRPr lang="en-US" dirty="0"/>
          </a:p>
        </p:txBody>
      </p:sp>
      <p:sp>
        <p:nvSpPr>
          <p:cNvPr id="29712" name="Oval 15"/>
          <p:cNvSpPr>
            <a:spLocks noChangeArrowheads="1"/>
          </p:cNvSpPr>
          <p:nvPr/>
        </p:nvSpPr>
        <p:spPr bwMode="auto">
          <a:xfrm>
            <a:off x="5829300" y="3314700"/>
            <a:ext cx="457200" cy="342900"/>
          </a:xfrm>
          <a:prstGeom prst="ellipse">
            <a:avLst/>
          </a:prstGeom>
          <a:solidFill>
            <a:srgbClr val="3399FF"/>
          </a:solidFill>
          <a:ln w="12700">
            <a:solidFill>
              <a:schemeClr val="tx1"/>
            </a:solidFill>
            <a:round/>
            <a:headEnd/>
            <a:tailEnd/>
          </a:ln>
        </p:spPr>
        <p:txBody>
          <a:bodyPr>
            <a:prstTxWarp prst="textNoShape">
              <a:avLst/>
            </a:prstTxWarp>
          </a:bodyPr>
          <a:lstStyle/>
          <a:p>
            <a:pPr algn="ctr"/>
            <a:endParaRPr lang="en-US" dirty="0"/>
          </a:p>
        </p:txBody>
      </p:sp>
      <p:sp>
        <p:nvSpPr>
          <p:cNvPr id="29713" name="Oval 16"/>
          <p:cNvSpPr>
            <a:spLocks noChangeArrowheads="1"/>
          </p:cNvSpPr>
          <p:nvPr/>
        </p:nvSpPr>
        <p:spPr bwMode="auto">
          <a:xfrm>
            <a:off x="6858000" y="2971800"/>
            <a:ext cx="457200" cy="342900"/>
          </a:xfrm>
          <a:prstGeom prst="ellipse">
            <a:avLst/>
          </a:prstGeom>
          <a:solidFill>
            <a:srgbClr val="3399FF"/>
          </a:solidFill>
          <a:ln w="12700">
            <a:solidFill>
              <a:schemeClr val="tx1"/>
            </a:solidFill>
            <a:round/>
            <a:headEnd/>
            <a:tailEnd/>
          </a:ln>
        </p:spPr>
        <p:txBody>
          <a:bodyPr>
            <a:prstTxWarp prst="textNoShape">
              <a:avLst/>
            </a:prstTxWarp>
          </a:bodyPr>
          <a:lstStyle/>
          <a:p>
            <a:pPr algn="ctr"/>
            <a:endParaRPr lang="en-US" dirty="0"/>
          </a:p>
        </p:txBody>
      </p:sp>
      <p:sp>
        <p:nvSpPr>
          <p:cNvPr id="29714" name="Oval 17"/>
          <p:cNvSpPr>
            <a:spLocks noChangeArrowheads="1"/>
          </p:cNvSpPr>
          <p:nvPr/>
        </p:nvSpPr>
        <p:spPr bwMode="auto">
          <a:xfrm>
            <a:off x="6858000" y="4000500"/>
            <a:ext cx="457200" cy="342900"/>
          </a:xfrm>
          <a:prstGeom prst="ellipse">
            <a:avLst/>
          </a:prstGeom>
          <a:solidFill>
            <a:srgbClr val="3399FF"/>
          </a:solidFill>
          <a:ln w="12700">
            <a:solidFill>
              <a:schemeClr val="tx1"/>
            </a:solidFill>
            <a:round/>
            <a:headEnd/>
            <a:tailEnd/>
          </a:ln>
        </p:spPr>
        <p:txBody>
          <a:bodyPr>
            <a:prstTxWarp prst="textNoShape">
              <a:avLst/>
            </a:prstTxWarp>
          </a:bodyPr>
          <a:lstStyle/>
          <a:p>
            <a:pPr algn="ctr"/>
            <a:endParaRPr lang="en-US" dirty="0"/>
          </a:p>
        </p:txBody>
      </p:sp>
      <p:sp>
        <p:nvSpPr>
          <p:cNvPr id="29715" name="TextBox 18"/>
          <p:cNvSpPr txBox="1">
            <a:spLocks noChangeArrowheads="1"/>
          </p:cNvSpPr>
          <p:nvPr/>
        </p:nvSpPr>
        <p:spPr bwMode="auto">
          <a:xfrm>
            <a:off x="7543800" y="1943100"/>
            <a:ext cx="800100" cy="225425"/>
          </a:xfrm>
          <a:prstGeom prst="rect">
            <a:avLst/>
          </a:prstGeom>
          <a:solidFill>
            <a:srgbClr val="FFCC66"/>
          </a:solidFill>
          <a:ln w="9525">
            <a:solidFill>
              <a:schemeClr val="tx1"/>
            </a:solidFill>
            <a:miter lim="800000"/>
            <a:headEnd/>
            <a:tailEnd/>
          </a:ln>
        </p:spPr>
        <p:txBody>
          <a:bodyPr lIns="9144" tIns="0" rIns="0" bIns="9144">
            <a:prstTxWarp prst="textNoShape">
              <a:avLst/>
            </a:prstTxWarp>
            <a:spAutoFit/>
          </a:bodyPr>
          <a:lstStyle/>
          <a:p>
            <a:pPr algn="ctr"/>
            <a:r>
              <a:rPr lang="en-US" sz="1400" dirty="0"/>
              <a:t>keywords</a:t>
            </a:r>
          </a:p>
        </p:txBody>
      </p:sp>
      <p:sp>
        <p:nvSpPr>
          <p:cNvPr id="29716" name="TextBox 19"/>
          <p:cNvSpPr txBox="1">
            <a:spLocks noChangeArrowheads="1"/>
          </p:cNvSpPr>
          <p:nvPr/>
        </p:nvSpPr>
        <p:spPr bwMode="auto">
          <a:xfrm>
            <a:off x="7543800" y="3086100"/>
            <a:ext cx="862013" cy="225425"/>
          </a:xfrm>
          <a:prstGeom prst="rect">
            <a:avLst/>
          </a:prstGeom>
          <a:solidFill>
            <a:srgbClr val="FFCC66"/>
          </a:solidFill>
          <a:ln w="9525">
            <a:solidFill>
              <a:schemeClr val="tx1"/>
            </a:solidFill>
            <a:miter lim="800000"/>
            <a:headEnd/>
            <a:tailEnd/>
          </a:ln>
        </p:spPr>
        <p:txBody>
          <a:bodyPr lIns="9144" tIns="0" rIns="0" bIns="9144">
            <a:prstTxWarp prst="textNoShape">
              <a:avLst/>
            </a:prstTxWarp>
            <a:spAutoFit/>
          </a:bodyPr>
          <a:lstStyle/>
          <a:p>
            <a:pPr algn="ctr"/>
            <a:r>
              <a:rPr lang="en-US" sz="1400" dirty="0"/>
              <a:t>keywords</a:t>
            </a:r>
          </a:p>
        </p:txBody>
      </p:sp>
      <p:sp>
        <p:nvSpPr>
          <p:cNvPr id="29717" name="TextBox 20"/>
          <p:cNvSpPr txBox="1">
            <a:spLocks noChangeArrowheads="1"/>
          </p:cNvSpPr>
          <p:nvPr/>
        </p:nvSpPr>
        <p:spPr bwMode="auto">
          <a:xfrm>
            <a:off x="6629400" y="2514600"/>
            <a:ext cx="800100" cy="225425"/>
          </a:xfrm>
          <a:prstGeom prst="rect">
            <a:avLst/>
          </a:prstGeom>
          <a:solidFill>
            <a:srgbClr val="FFCC66"/>
          </a:solidFill>
          <a:ln w="9525">
            <a:solidFill>
              <a:schemeClr val="tx1"/>
            </a:solidFill>
            <a:miter lim="800000"/>
            <a:headEnd/>
            <a:tailEnd/>
          </a:ln>
        </p:spPr>
        <p:txBody>
          <a:bodyPr lIns="9144" tIns="0" rIns="0" bIns="9144">
            <a:prstTxWarp prst="textNoShape">
              <a:avLst/>
            </a:prstTxWarp>
            <a:spAutoFit/>
          </a:bodyPr>
          <a:lstStyle/>
          <a:p>
            <a:pPr algn="ctr"/>
            <a:r>
              <a:rPr lang="en-US" sz="1400" dirty="0"/>
              <a:t>keywords</a:t>
            </a:r>
          </a:p>
        </p:txBody>
      </p:sp>
      <p:sp>
        <p:nvSpPr>
          <p:cNvPr id="29718" name="TextBox 21"/>
          <p:cNvSpPr txBox="1">
            <a:spLocks noChangeArrowheads="1"/>
          </p:cNvSpPr>
          <p:nvPr/>
        </p:nvSpPr>
        <p:spPr bwMode="auto">
          <a:xfrm>
            <a:off x="5600700" y="2971800"/>
            <a:ext cx="862013" cy="225425"/>
          </a:xfrm>
          <a:prstGeom prst="rect">
            <a:avLst/>
          </a:prstGeom>
          <a:solidFill>
            <a:srgbClr val="FFCC66"/>
          </a:solidFill>
          <a:ln w="9525">
            <a:solidFill>
              <a:schemeClr val="tx1"/>
            </a:solidFill>
            <a:miter lim="800000"/>
            <a:headEnd/>
            <a:tailEnd/>
          </a:ln>
        </p:spPr>
        <p:txBody>
          <a:bodyPr lIns="9144" tIns="0" rIns="0" bIns="9144">
            <a:prstTxWarp prst="textNoShape">
              <a:avLst/>
            </a:prstTxWarp>
            <a:spAutoFit/>
          </a:bodyPr>
          <a:lstStyle/>
          <a:p>
            <a:pPr algn="ctr"/>
            <a:r>
              <a:rPr lang="en-US" sz="1400" dirty="0"/>
              <a:t>keywords</a:t>
            </a:r>
          </a:p>
        </p:txBody>
      </p:sp>
      <p:sp>
        <p:nvSpPr>
          <p:cNvPr id="29719" name="TextBox 22"/>
          <p:cNvSpPr txBox="1">
            <a:spLocks noChangeArrowheads="1"/>
          </p:cNvSpPr>
          <p:nvPr/>
        </p:nvSpPr>
        <p:spPr bwMode="auto">
          <a:xfrm>
            <a:off x="6515100" y="3543300"/>
            <a:ext cx="862013" cy="225425"/>
          </a:xfrm>
          <a:prstGeom prst="rect">
            <a:avLst/>
          </a:prstGeom>
          <a:solidFill>
            <a:srgbClr val="FFCC66"/>
          </a:solidFill>
          <a:ln w="9525">
            <a:solidFill>
              <a:schemeClr val="tx1"/>
            </a:solidFill>
            <a:miter lim="800000"/>
            <a:headEnd/>
            <a:tailEnd/>
          </a:ln>
        </p:spPr>
        <p:txBody>
          <a:bodyPr lIns="9144" tIns="0" rIns="0" bIns="9144">
            <a:prstTxWarp prst="textNoShape">
              <a:avLst/>
            </a:prstTxWarp>
            <a:spAutoFit/>
          </a:bodyPr>
          <a:lstStyle/>
          <a:p>
            <a:pPr algn="ctr"/>
            <a:r>
              <a:rPr lang="en-US" sz="1400" dirty="0"/>
              <a:t>keywords</a:t>
            </a:r>
          </a:p>
        </p:txBody>
      </p:sp>
      <p:sp>
        <p:nvSpPr>
          <p:cNvPr id="29720" name="TextBox 23"/>
          <p:cNvSpPr txBox="1">
            <a:spLocks noChangeArrowheads="1"/>
          </p:cNvSpPr>
          <p:nvPr/>
        </p:nvSpPr>
        <p:spPr bwMode="auto">
          <a:xfrm>
            <a:off x="7591425" y="4114800"/>
            <a:ext cx="863600" cy="225425"/>
          </a:xfrm>
          <a:prstGeom prst="rect">
            <a:avLst/>
          </a:prstGeom>
          <a:solidFill>
            <a:srgbClr val="FFCC66"/>
          </a:solidFill>
          <a:ln w="9525">
            <a:solidFill>
              <a:schemeClr val="tx1"/>
            </a:solidFill>
            <a:miter lim="800000"/>
            <a:headEnd/>
            <a:tailEnd/>
          </a:ln>
        </p:spPr>
        <p:txBody>
          <a:bodyPr lIns="9144" tIns="0" rIns="0" bIns="9144">
            <a:prstTxWarp prst="textNoShape">
              <a:avLst/>
            </a:prstTxWarp>
            <a:spAutoFit/>
          </a:bodyPr>
          <a:lstStyle/>
          <a:p>
            <a:pPr algn="ctr"/>
            <a:r>
              <a:rPr lang="en-US" sz="1400" dirty="0"/>
              <a:t>keywords</a:t>
            </a:r>
          </a:p>
        </p:txBody>
      </p:sp>
      <p:cxnSp>
        <p:nvCxnSpPr>
          <p:cNvPr id="29721" name="Straight Connector 25"/>
          <p:cNvCxnSpPr>
            <a:cxnSpLocks noChangeShapeType="1"/>
            <a:stCxn id="29709" idx="7"/>
            <a:endCxn id="29711" idx="2"/>
          </p:cNvCxnSpPr>
          <p:nvPr/>
        </p:nvCxnSpPr>
        <p:spPr bwMode="auto">
          <a:xfrm rot="5400000" flipH="1" flipV="1">
            <a:off x="5399088" y="2478087"/>
            <a:ext cx="336550" cy="523875"/>
          </a:xfrm>
          <a:prstGeom prst="line">
            <a:avLst/>
          </a:prstGeom>
          <a:noFill/>
          <a:ln w="12700">
            <a:solidFill>
              <a:schemeClr val="tx1"/>
            </a:solidFill>
            <a:round/>
            <a:headEnd/>
            <a:tailEnd/>
          </a:ln>
        </p:spPr>
      </p:cxnSp>
      <p:cxnSp>
        <p:nvCxnSpPr>
          <p:cNvPr id="29722" name="Straight Connector 28"/>
          <p:cNvCxnSpPr>
            <a:cxnSpLocks noChangeShapeType="1"/>
            <a:stCxn id="29709" idx="5"/>
            <a:endCxn id="29712" idx="2"/>
          </p:cNvCxnSpPr>
          <p:nvPr/>
        </p:nvCxnSpPr>
        <p:spPr bwMode="auto">
          <a:xfrm rot="16200000" flipH="1">
            <a:off x="5399088" y="3055937"/>
            <a:ext cx="336550" cy="523875"/>
          </a:xfrm>
          <a:prstGeom prst="line">
            <a:avLst/>
          </a:prstGeom>
          <a:noFill/>
          <a:ln w="12700">
            <a:solidFill>
              <a:schemeClr val="tx1"/>
            </a:solidFill>
            <a:round/>
            <a:headEnd/>
            <a:tailEnd/>
          </a:ln>
        </p:spPr>
      </p:cxnSp>
      <p:cxnSp>
        <p:nvCxnSpPr>
          <p:cNvPr id="29723" name="Straight Connector 31"/>
          <p:cNvCxnSpPr>
            <a:cxnSpLocks noChangeShapeType="1"/>
            <a:stCxn id="29711" idx="7"/>
            <a:endCxn id="29710" idx="2"/>
          </p:cNvCxnSpPr>
          <p:nvPr/>
        </p:nvCxnSpPr>
        <p:spPr bwMode="auto">
          <a:xfrm rot="5400000" flipH="1" flipV="1">
            <a:off x="6313488" y="1906587"/>
            <a:ext cx="450850" cy="638175"/>
          </a:xfrm>
          <a:prstGeom prst="line">
            <a:avLst/>
          </a:prstGeom>
          <a:noFill/>
          <a:ln w="12700">
            <a:solidFill>
              <a:schemeClr val="tx1"/>
            </a:solidFill>
            <a:round/>
            <a:headEnd/>
            <a:tailEnd/>
          </a:ln>
        </p:spPr>
      </p:cxnSp>
      <p:cxnSp>
        <p:nvCxnSpPr>
          <p:cNvPr id="29724" name="Straight Connector 34"/>
          <p:cNvCxnSpPr>
            <a:cxnSpLocks noChangeShapeType="1"/>
            <a:stCxn id="29712" idx="5"/>
            <a:endCxn id="29714" idx="2"/>
          </p:cNvCxnSpPr>
          <p:nvPr/>
        </p:nvCxnSpPr>
        <p:spPr bwMode="auto">
          <a:xfrm rot="16200000" flipH="1">
            <a:off x="6256338" y="3570287"/>
            <a:ext cx="565150" cy="638175"/>
          </a:xfrm>
          <a:prstGeom prst="line">
            <a:avLst/>
          </a:prstGeom>
          <a:noFill/>
          <a:ln w="12700">
            <a:solidFill>
              <a:schemeClr val="tx1"/>
            </a:solidFill>
            <a:round/>
            <a:headEnd/>
            <a:tailEnd/>
          </a:ln>
        </p:spPr>
      </p:cxnSp>
      <p:cxnSp>
        <p:nvCxnSpPr>
          <p:cNvPr id="29725" name="Straight Connector 36"/>
          <p:cNvCxnSpPr>
            <a:cxnSpLocks noChangeShapeType="1"/>
            <a:stCxn id="29711" idx="5"/>
            <a:endCxn id="29713" idx="2"/>
          </p:cNvCxnSpPr>
          <p:nvPr/>
        </p:nvCxnSpPr>
        <p:spPr bwMode="auto">
          <a:xfrm rot="16200000" flipH="1">
            <a:off x="6313488" y="2598737"/>
            <a:ext cx="450850" cy="638175"/>
          </a:xfrm>
          <a:prstGeom prst="line">
            <a:avLst/>
          </a:prstGeom>
          <a:noFill/>
          <a:ln w="12700">
            <a:solidFill>
              <a:schemeClr val="tx1"/>
            </a:solidFill>
            <a:round/>
            <a:headEnd/>
            <a:tailEnd/>
          </a:ln>
        </p:spPr>
      </p:cxnSp>
      <p:cxnSp>
        <p:nvCxnSpPr>
          <p:cNvPr id="29726" name="Straight Connector 40"/>
          <p:cNvCxnSpPr>
            <a:cxnSpLocks noChangeShapeType="1"/>
            <a:stCxn id="29715" idx="1"/>
            <a:endCxn id="29710" idx="6"/>
          </p:cNvCxnSpPr>
          <p:nvPr/>
        </p:nvCxnSpPr>
        <p:spPr bwMode="auto">
          <a:xfrm rot="10800000">
            <a:off x="7315200" y="2000250"/>
            <a:ext cx="228600" cy="55563"/>
          </a:xfrm>
          <a:prstGeom prst="line">
            <a:avLst/>
          </a:prstGeom>
          <a:noFill/>
          <a:ln w="12700">
            <a:solidFill>
              <a:schemeClr val="tx1"/>
            </a:solidFill>
            <a:round/>
            <a:headEnd/>
            <a:tailEnd/>
          </a:ln>
        </p:spPr>
      </p:cxnSp>
      <p:cxnSp>
        <p:nvCxnSpPr>
          <p:cNvPr id="29727" name="Straight Connector 49"/>
          <p:cNvCxnSpPr>
            <a:cxnSpLocks noChangeShapeType="1"/>
            <a:stCxn id="29717" idx="1"/>
            <a:endCxn id="29711" idx="6"/>
          </p:cNvCxnSpPr>
          <p:nvPr/>
        </p:nvCxnSpPr>
        <p:spPr bwMode="auto">
          <a:xfrm rot="10800000">
            <a:off x="6286500" y="2571750"/>
            <a:ext cx="342900" cy="55563"/>
          </a:xfrm>
          <a:prstGeom prst="line">
            <a:avLst/>
          </a:prstGeom>
          <a:noFill/>
          <a:ln w="12700">
            <a:solidFill>
              <a:schemeClr val="tx1"/>
            </a:solidFill>
            <a:round/>
            <a:headEnd/>
            <a:tailEnd/>
          </a:ln>
        </p:spPr>
      </p:cxnSp>
      <p:cxnSp>
        <p:nvCxnSpPr>
          <p:cNvPr id="29728" name="Straight Connector 54"/>
          <p:cNvCxnSpPr>
            <a:cxnSpLocks noChangeShapeType="1"/>
            <a:stCxn id="29719" idx="1"/>
            <a:endCxn id="29712" idx="6"/>
          </p:cNvCxnSpPr>
          <p:nvPr/>
        </p:nvCxnSpPr>
        <p:spPr bwMode="auto">
          <a:xfrm rot="10800000">
            <a:off x="6286500" y="3486150"/>
            <a:ext cx="228600" cy="169863"/>
          </a:xfrm>
          <a:prstGeom prst="line">
            <a:avLst/>
          </a:prstGeom>
          <a:noFill/>
          <a:ln w="12700">
            <a:solidFill>
              <a:schemeClr val="tx1"/>
            </a:solidFill>
            <a:round/>
            <a:headEnd/>
            <a:tailEnd/>
          </a:ln>
        </p:spPr>
      </p:cxnSp>
      <p:cxnSp>
        <p:nvCxnSpPr>
          <p:cNvPr id="29729" name="Straight Connector 56"/>
          <p:cNvCxnSpPr>
            <a:cxnSpLocks noChangeShapeType="1"/>
            <a:stCxn id="29720" idx="1"/>
          </p:cNvCxnSpPr>
          <p:nvPr/>
        </p:nvCxnSpPr>
        <p:spPr bwMode="auto">
          <a:xfrm rot="10800000" flipV="1">
            <a:off x="7315200" y="4227513"/>
            <a:ext cx="276225" cy="1587"/>
          </a:xfrm>
          <a:prstGeom prst="line">
            <a:avLst/>
          </a:prstGeom>
          <a:noFill/>
          <a:ln w="12700">
            <a:solidFill>
              <a:schemeClr val="tx1"/>
            </a:solidFill>
            <a:round/>
            <a:headEnd/>
            <a:tailEnd/>
          </a:ln>
        </p:spPr>
      </p:cxnSp>
      <p:cxnSp>
        <p:nvCxnSpPr>
          <p:cNvPr id="29730" name="Straight Connector 59"/>
          <p:cNvCxnSpPr>
            <a:cxnSpLocks noChangeShapeType="1"/>
            <a:stCxn id="29716" idx="1"/>
            <a:endCxn id="29713" idx="6"/>
          </p:cNvCxnSpPr>
          <p:nvPr/>
        </p:nvCxnSpPr>
        <p:spPr bwMode="auto">
          <a:xfrm rot="10800000">
            <a:off x="7315200" y="3143250"/>
            <a:ext cx="228600" cy="55563"/>
          </a:xfrm>
          <a:prstGeom prst="line">
            <a:avLst/>
          </a:prstGeom>
          <a:noFill/>
          <a:ln w="12700">
            <a:solidFill>
              <a:schemeClr val="tx1"/>
            </a:solidFill>
            <a:round/>
            <a:headEnd/>
            <a:tailEnd/>
          </a:ln>
        </p:spPr>
      </p:cxnSp>
      <p:cxnSp>
        <p:nvCxnSpPr>
          <p:cNvPr id="29731" name="Straight Connector 62"/>
          <p:cNvCxnSpPr>
            <a:cxnSpLocks noChangeShapeType="1"/>
            <a:stCxn id="29718" idx="1"/>
            <a:endCxn id="29709" idx="6"/>
          </p:cNvCxnSpPr>
          <p:nvPr/>
        </p:nvCxnSpPr>
        <p:spPr bwMode="auto">
          <a:xfrm rot="10800000">
            <a:off x="5372100" y="3028950"/>
            <a:ext cx="228600" cy="55563"/>
          </a:xfrm>
          <a:prstGeom prst="line">
            <a:avLst/>
          </a:prstGeom>
          <a:noFill/>
          <a:ln w="12700">
            <a:solidFill>
              <a:schemeClr val="tx1"/>
            </a:solidFill>
            <a:round/>
            <a:headEnd/>
            <a:tailEnd/>
          </a:ln>
        </p:spPr>
      </p:cxnSp>
      <p:sp>
        <p:nvSpPr>
          <p:cNvPr id="29732" name="Freeform 69"/>
          <p:cNvSpPr>
            <a:spLocks/>
          </p:cNvSpPr>
          <p:nvPr/>
        </p:nvSpPr>
        <p:spPr bwMode="auto">
          <a:xfrm>
            <a:off x="2093913" y="2138363"/>
            <a:ext cx="681037" cy="293687"/>
          </a:xfrm>
          <a:custGeom>
            <a:avLst/>
            <a:gdLst>
              <a:gd name="T0" fmla="*/ 32186 w 680911"/>
              <a:gd name="T1" fmla="*/ 253255 h 294735"/>
              <a:gd name="T2" fmla="*/ 31901 w 680911"/>
              <a:gd name="T3" fmla="*/ 254288 h 294735"/>
              <a:gd name="T4" fmla="*/ 223589 w 680911"/>
              <a:gd name="T5" fmla="*/ 290534 h 294735"/>
              <a:gd name="T6" fmla="*/ 342549 w 680911"/>
              <a:gd name="T7" fmla="*/ 254475 h 294735"/>
              <a:gd name="T8" fmla="*/ 461509 w 680911"/>
              <a:gd name="T9" fmla="*/ 155315 h 294735"/>
              <a:gd name="T10" fmla="*/ 534717 w 680911"/>
              <a:gd name="T11" fmla="*/ 33617 h 294735"/>
              <a:gd name="T12" fmla="*/ 681415 w 680911"/>
              <a:gd name="T13" fmla="*/ 0 h 294735"/>
              <a:gd name="T14" fmla="*/ 0 60000 65536"/>
              <a:gd name="T15" fmla="*/ 0 60000 65536"/>
              <a:gd name="T16" fmla="*/ 0 60000 65536"/>
              <a:gd name="T17" fmla="*/ 0 60000 65536"/>
              <a:gd name="T18" fmla="*/ 0 60000 65536"/>
              <a:gd name="T19" fmla="*/ 0 60000 65536"/>
              <a:gd name="T20" fmla="*/ 0 60000 65536"/>
              <a:gd name="T21" fmla="*/ 0 w 680911"/>
              <a:gd name="T22" fmla="*/ 0 h 294735"/>
              <a:gd name="T23" fmla="*/ 680911 w 680911"/>
              <a:gd name="T24" fmla="*/ 294735 h 2947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0911" h="294735">
                <a:moveTo>
                  <a:pt x="32162" y="256889"/>
                </a:moveTo>
                <a:cubicBezTo>
                  <a:pt x="34099" y="257857"/>
                  <a:pt x="0" y="251635"/>
                  <a:pt x="31877" y="257937"/>
                </a:cubicBezTo>
                <a:cubicBezTo>
                  <a:pt x="63754" y="264239"/>
                  <a:pt x="171688" y="294671"/>
                  <a:pt x="223425" y="294703"/>
                </a:cubicBezTo>
                <a:cubicBezTo>
                  <a:pt x="275162" y="294735"/>
                  <a:pt x="302673" y="280987"/>
                  <a:pt x="342297" y="258127"/>
                </a:cubicBezTo>
                <a:cubicBezTo>
                  <a:pt x="381921" y="235267"/>
                  <a:pt x="429165" y="194881"/>
                  <a:pt x="461169" y="157543"/>
                </a:cubicBezTo>
                <a:cubicBezTo>
                  <a:pt x="493173" y="120205"/>
                  <a:pt x="497697" y="60356"/>
                  <a:pt x="534321" y="34099"/>
                </a:cubicBezTo>
                <a:cubicBezTo>
                  <a:pt x="570945" y="7842"/>
                  <a:pt x="669973" y="16002"/>
                  <a:pt x="680911" y="0"/>
                </a:cubicBezTo>
              </a:path>
            </a:pathLst>
          </a:custGeom>
          <a:noFill/>
          <a:ln w="38100">
            <a:solidFill>
              <a:schemeClr val="tx1"/>
            </a:solidFill>
            <a:round/>
            <a:headEnd/>
            <a:tailEnd/>
          </a:ln>
        </p:spPr>
        <p:txBody>
          <a:bodyPr>
            <a:prstTxWarp prst="textNoShape">
              <a:avLst/>
            </a:prstTxWarp>
          </a:bodyPr>
          <a:lstStyle/>
          <a:p>
            <a:endParaRPr lang="en-US" dirty="0"/>
          </a:p>
        </p:txBody>
      </p:sp>
      <p:sp>
        <p:nvSpPr>
          <p:cNvPr id="29733" name="Freeform 70"/>
          <p:cNvSpPr>
            <a:spLocks/>
          </p:cNvSpPr>
          <p:nvPr/>
        </p:nvSpPr>
        <p:spPr bwMode="auto">
          <a:xfrm>
            <a:off x="2528888" y="2281238"/>
            <a:ext cx="292100" cy="57150"/>
          </a:xfrm>
          <a:custGeom>
            <a:avLst/>
            <a:gdLst>
              <a:gd name="T0" fmla="*/ 0 w 292608"/>
              <a:gd name="T1" fmla="*/ 0 h 56388"/>
              <a:gd name="T2" fmla="*/ 181614 w 292608"/>
              <a:gd name="T3" fmla="*/ 57890 h 56388"/>
              <a:gd name="T4" fmla="*/ 290582 w 292608"/>
              <a:gd name="T5" fmla="*/ 9649 h 56388"/>
              <a:gd name="T6" fmla="*/ 0 60000 65536"/>
              <a:gd name="T7" fmla="*/ 0 60000 65536"/>
              <a:gd name="T8" fmla="*/ 0 60000 65536"/>
              <a:gd name="T9" fmla="*/ 0 w 292608"/>
              <a:gd name="T10" fmla="*/ 0 h 56388"/>
              <a:gd name="T11" fmla="*/ 292608 w 292608"/>
              <a:gd name="T12" fmla="*/ 56388 h 56388"/>
            </a:gdLst>
            <a:ahLst/>
            <a:cxnLst>
              <a:cxn ang="T6">
                <a:pos x="T0" y="T1"/>
              </a:cxn>
              <a:cxn ang="T7">
                <a:pos x="T2" y="T3"/>
              </a:cxn>
              <a:cxn ang="T8">
                <a:pos x="T4" y="T5"/>
              </a:cxn>
            </a:cxnLst>
            <a:rect l="T9" t="T10" r="T11" b="T12"/>
            <a:pathLst>
              <a:path w="292608" h="56388">
                <a:moveTo>
                  <a:pt x="0" y="0"/>
                </a:moveTo>
                <a:cubicBezTo>
                  <a:pt x="67056" y="26670"/>
                  <a:pt x="134112" y="53340"/>
                  <a:pt x="182880" y="54864"/>
                </a:cubicBezTo>
                <a:cubicBezTo>
                  <a:pt x="231648" y="56388"/>
                  <a:pt x="292608" y="9144"/>
                  <a:pt x="292608" y="9144"/>
                </a:cubicBezTo>
              </a:path>
            </a:pathLst>
          </a:custGeom>
          <a:noFill/>
          <a:ln w="38100">
            <a:solidFill>
              <a:schemeClr val="tx1"/>
            </a:solidFill>
            <a:round/>
            <a:headEnd/>
            <a:tailEnd/>
          </a:ln>
        </p:spPr>
        <p:txBody>
          <a:bodyPr>
            <a:prstTxWarp prst="textNoShape">
              <a:avLst/>
            </a:prstTxWarp>
          </a:bodyPr>
          <a:lstStyle/>
          <a:p>
            <a:endParaRPr lang="en-US" dirty="0"/>
          </a:p>
        </p:txBody>
      </p:sp>
      <p:sp>
        <p:nvSpPr>
          <p:cNvPr id="29734" name="TextBox 71"/>
          <p:cNvSpPr txBox="1">
            <a:spLocks noChangeArrowheads="1"/>
          </p:cNvSpPr>
          <p:nvPr/>
        </p:nvSpPr>
        <p:spPr bwMode="auto">
          <a:xfrm>
            <a:off x="536575" y="2057400"/>
            <a:ext cx="941388" cy="461963"/>
          </a:xfrm>
          <a:prstGeom prst="rect">
            <a:avLst/>
          </a:prstGeom>
          <a:noFill/>
          <a:ln w="9525">
            <a:noFill/>
            <a:miter lim="800000"/>
            <a:headEnd/>
            <a:tailEnd/>
          </a:ln>
        </p:spPr>
        <p:txBody>
          <a:bodyPr wrap="none">
            <a:prstTxWarp prst="textNoShape">
              <a:avLst/>
            </a:prstTxWarp>
            <a:spAutoFit/>
          </a:bodyPr>
          <a:lstStyle/>
          <a:p>
            <a:pPr algn="ctr"/>
            <a:r>
              <a:rPr lang="en-US" dirty="0"/>
              <a:t>doc-id</a:t>
            </a:r>
          </a:p>
        </p:txBody>
      </p:sp>
      <p:cxnSp>
        <p:nvCxnSpPr>
          <p:cNvPr id="29735" name="Straight Arrow Connector 73"/>
          <p:cNvCxnSpPr>
            <a:cxnSpLocks noChangeShapeType="1"/>
            <a:endCxn id="29734" idx="2"/>
          </p:cNvCxnSpPr>
          <p:nvPr/>
        </p:nvCxnSpPr>
        <p:spPr bwMode="auto">
          <a:xfrm rot="10800000">
            <a:off x="1006475" y="2519363"/>
            <a:ext cx="479425" cy="338137"/>
          </a:xfrm>
          <a:prstGeom prst="straightConnector1">
            <a:avLst/>
          </a:prstGeom>
          <a:noFill/>
          <a:ln w="38100">
            <a:solidFill>
              <a:schemeClr val="tx1"/>
            </a:solidFill>
            <a:round/>
            <a:headEnd/>
            <a:tailEnd type="arrow" w="med" len="med"/>
          </a:ln>
        </p:spPr>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7"/>
          <p:cNvSpPr>
            <a:spLocks noGrp="1"/>
          </p:cNvSpPr>
          <p:nvPr>
            <p:ph type="title"/>
          </p:nvPr>
        </p:nvSpPr>
        <p:spPr>
          <a:xfrm>
            <a:off x="685800" y="0"/>
            <a:ext cx="7772400" cy="990600"/>
          </a:xfrm>
        </p:spPr>
        <p:txBody>
          <a:bodyPr/>
          <a:lstStyle/>
          <a:p>
            <a:pPr eaLnBrk="1" hangingPunct="1"/>
            <a:r>
              <a:rPr lang="en-US" dirty="0"/>
              <a:t>Keywords and Node IDs</a:t>
            </a:r>
          </a:p>
        </p:txBody>
      </p:sp>
      <p:sp>
        <p:nvSpPr>
          <p:cNvPr id="30723" name="Content Placeholder 8"/>
          <p:cNvSpPr>
            <a:spLocks noGrp="1"/>
          </p:cNvSpPr>
          <p:nvPr>
            <p:ph idx="1"/>
          </p:nvPr>
        </p:nvSpPr>
        <p:spPr>
          <a:xfrm>
            <a:off x="685800" y="4572000"/>
            <a:ext cx="7772400" cy="1714500"/>
          </a:xfrm>
        </p:spPr>
        <p:txBody>
          <a:bodyPr/>
          <a:lstStyle/>
          <a:p>
            <a:pPr eaLnBrk="1" hangingPunct="1"/>
            <a:r>
              <a:rPr lang="en-US" dirty="0">
                <a:latin typeface="Arial" charset="0"/>
                <a:cs typeface="Arial" charset="0"/>
              </a:rPr>
              <a:t>Keywords in the reverse index are now associated with the </a:t>
            </a:r>
            <a:r>
              <a:rPr lang="en-US" b="1" dirty="0">
                <a:latin typeface="Arial" charset="0"/>
                <a:cs typeface="Arial" charset="0"/>
              </a:rPr>
              <a:t>node-id</a:t>
            </a:r>
            <a:r>
              <a:rPr lang="en-US" dirty="0">
                <a:latin typeface="Arial" charset="0"/>
                <a:cs typeface="Arial" charset="0"/>
              </a:rPr>
              <a:t> in every document</a:t>
            </a:r>
          </a:p>
        </p:txBody>
      </p:sp>
      <p:sp>
        <p:nvSpPr>
          <p:cNvPr id="30724" name="Slide Number Placeholder 6"/>
          <p:cNvSpPr>
            <a:spLocks noGrp="1"/>
          </p:cNvSpPr>
          <p:nvPr>
            <p:ph type="sldNum" sz="quarter" idx="10"/>
          </p:nvPr>
        </p:nvSpPr>
        <p:spPr>
          <a:noFill/>
        </p:spPr>
        <p:txBody>
          <a:bodyPr/>
          <a:lstStyle/>
          <a:p>
            <a:fld id="{BE8FEFD3-D534-BD4A-B13A-BF195EEF1216}" type="slidenum">
              <a:rPr lang="en-US"/>
              <a:pPr/>
              <a:t>82</a:t>
            </a:fld>
            <a:endParaRPr lang="en-US" dirty="0"/>
          </a:p>
        </p:txBody>
      </p:sp>
      <p:sp>
        <p:nvSpPr>
          <p:cNvPr id="30725" name="Oval 9"/>
          <p:cNvSpPr>
            <a:spLocks noChangeArrowheads="1"/>
          </p:cNvSpPr>
          <p:nvPr/>
        </p:nvSpPr>
        <p:spPr bwMode="auto">
          <a:xfrm>
            <a:off x="1600200" y="2857500"/>
            <a:ext cx="1371600" cy="342900"/>
          </a:xfrm>
          <a:prstGeom prst="ellipse">
            <a:avLst/>
          </a:prstGeom>
          <a:solidFill>
            <a:srgbClr val="3399FF"/>
          </a:solidFill>
          <a:ln w="12700">
            <a:solidFill>
              <a:schemeClr val="tx1"/>
            </a:solidFill>
            <a:round/>
            <a:headEnd/>
            <a:tailEnd/>
          </a:ln>
        </p:spPr>
        <p:txBody>
          <a:bodyPr>
            <a:prstTxWarp prst="textNoShape">
              <a:avLst/>
            </a:prstTxWarp>
          </a:bodyPr>
          <a:lstStyle/>
          <a:p>
            <a:pPr algn="ctr"/>
            <a:r>
              <a:rPr lang="en-US" sz="1200" dirty="0">
                <a:solidFill>
                  <a:schemeClr val="bg1"/>
                </a:solidFill>
              </a:rPr>
              <a:t>Node-id</a:t>
            </a:r>
          </a:p>
          <a:p>
            <a:pPr algn="ctr"/>
            <a:endParaRPr lang="en-US" sz="1200" dirty="0">
              <a:solidFill>
                <a:schemeClr val="bg1"/>
              </a:solidFill>
            </a:endParaRPr>
          </a:p>
        </p:txBody>
      </p:sp>
      <p:sp>
        <p:nvSpPr>
          <p:cNvPr id="30726" name="Oval 10"/>
          <p:cNvSpPr>
            <a:spLocks noChangeArrowheads="1"/>
          </p:cNvSpPr>
          <p:nvPr/>
        </p:nvSpPr>
        <p:spPr bwMode="auto">
          <a:xfrm>
            <a:off x="5143500" y="1828800"/>
            <a:ext cx="1143000" cy="342900"/>
          </a:xfrm>
          <a:prstGeom prst="ellipse">
            <a:avLst/>
          </a:prstGeom>
          <a:solidFill>
            <a:srgbClr val="3399FF"/>
          </a:solidFill>
          <a:ln w="12700">
            <a:solidFill>
              <a:schemeClr val="tx1"/>
            </a:solidFill>
            <a:round/>
            <a:headEnd/>
            <a:tailEnd/>
          </a:ln>
        </p:spPr>
        <p:txBody>
          <a:bodyPr>
            <a:prstTxWarp prst="textNoShape">
              <a:avLst/>
            </a:prstTxWarp>
          </a:bodyPr>
          <a:lstStyle/>
          <a:p>
            <a:pPr algn="ctr"/>
            <a:r>
              <a:rPr lang="en-US" sz="1200" dirty="0">
                <a:solidFill>
                  <a:schemeClr val="bg1"/>
                </a:solidFill>
              </a:rPr>
              <a:t>Node-id</a:t>
            </a:r>
          </a:p>
        </p:txBody>
      </p:sp>
      <p:sp>
        <p:nvSpPr>
          <p:cNvPr id="30727" name="Oval 11"/>
          <p:cNvSpPr>
            <a:spLocks noChangeArrowheads="1"/>
          </p:cNvSpPr>
          <p:nvPr/>
        </p:nvSpPr>
        <p:spPr bwMode="auto">
          <a:xfrm>
            <a:off x="3429000" y="2400300"/>
            <a:ext cx="1257300" cy="342900"/>
          </a:xfrm>
          <a:prstGeom prst="ellipse">
            <a:avLst/>
          </a:prstGeom>
          <a:solidFill>
            <a:srgbClr val="3399FF"/>
          </a:solidFill>
          <a:ln w="12700">
            <a:solidFill>
              <a:schemeClr val="tx1"/>
            </a:solidFill>
            <a:round/>
            <a:headEnd/>
            <a:tailEnd/>
          </a:ln>
        </p:spPr>
        <p:txBody>
          <a:bodyPr>
            <a:prstTxWarp prst="textNoShape">
              <a:avLst/>
            </a:prstTxWarp>
          </a:bodyPr>
          <a:lstStyle/>
          <a:p>
            <a:pPr algn="ctr"/>
            <a:r>
              <a:rPr lang="en-US" sz="1200" dirty="0">
                <a:solidFill>
                  <a:schemeClr val="bg1"/>
                </a:solidFill>
              </a:rPr>
              <a:t>Node-id</a:t>
            </a:r>
          </a:p>
        </p:txBody>
      </p:sp>
      <p:sp>
        <p:nvSpPr>
          <p:cNvPr id="30728" name="Oval 12"/>
          <p:cNvSpPr>
            <a:spLocks noChangeArrowheads="1"/>
          </p:cNvSpPr>
          <p:nvPr/>
        </p:nvSpPr>
        <p:spPr bwMode="auto">
          <a:xfrm>
            <a:off x="3429000" y="3314700"/>
            <a:ext cx="1257300" cy="342900"/>
          </a:xfrm>
          <a:prstGeom prst="ellipse">
            <a:avLst/>
          </a:prstGeom>
          <a:solidFill>
            <a:srgbClr val="3399FF"/>
          </a:solidFill>
          <a:ln w="12700">
            <a:solidFill>
              <a:schemeClr val="tx1"/>
            </a:solidFill>
            <a:round/>
            <a:headEnd/>
            <a:tailEnd/>
          </a:ln>
        </p:spPr>
        <p:txBody>
          <a:bodyPr>
            <a:prstTxWarp prst="textNoShape">
              <a:avLst/>
            </a:prstTxWarp>
          </a:bodyPr>
          <a:lstStyle/>
          <a:p>
            <a:pPr algn="ctr"/>
            <a:r>
              <a:rPr lang="en-US" sz="1200" dirty="0">
                <a:solidFill>
                  <a:schemeClr val="bg1"/>
                </a:solidFill>
              </a:rPr>
              <a:t>Node-id</a:t>
            </a:r>
          </a:p>
        </p:txBody>
      </p:sp>
      <p:sp>
        <p:nvSpPr>
          <p:cNvPr id="30729" name="Oval 13"/>
          <p:cNvSpPr>
            <a:spLocks noChangeArrowheads="1"/>
          </p:cNvSpPr>
          <p:nvPr/>
        </p:nvSpPr>
        <p:spPr bwMode="auto">
          <a:xfrm>
            <a:off x="5715000" y="2971800"/>
            <a:ext cx="1143000" cy="342900"/>
          </a:xfrm>
          <a:prstGeom prst="ellipse">
            <a:avLst/>
          </a:prstGeom>
          <a:solidFill>
            <a:srgbClr val="3399FF"/>
          </a:solidFill>
          <a:ln w="12700">
            <a:solidFill>
              <a:schemeClr val="tx1"/>
            </a:solidFill>
            <a:round/>
            <a:headEnd/>
            <a:tailEnd/>
          </a:ln>
        </p:spPr>
        <p:txBody>
          <a:bodyPr>
            <a:prstTxWarp prst="textNoShape">
              <a:avLst/>
            </a:prstTxWarp>
          </a:bodyPr>
          <a:lstStyle/>
          <a:p>
            <a:pPr algn="ctr"/>
            <a:r>
              <a:rPr lang="en-US" sz="1200" dirty="0">
                <a:solidFill>
                  <a:schemeClr val="bg1"/>
                </a:solidFill>
              </a:rPr>
              <a:t>Node-id</a:t>
            </a:r>
          </a:p>
        </p:txBody>
      </p:sp>
      <p:sp>
        <p:nvSpPr>
          <p:cNvPr id="30730" name="Oval 14"/>
          <p:cNvSpPr>
            <a:spLocks noChangeArrowheads="1"/>
          </p:cNvSpPr>
          <p:nvPr/>
        </p:nvSpPr>
        <p:spPr bwMode="auto">
          <a:xfrm>
            <a:off x="5257800" y="4000500"/>
            <a:ext cx="1143000" cy="342900"/>
          </a:xfrm>
          <a:prstGeom prst="ellipse">
            <a:avLst/>
          </a:prstGeom>
          <a:solidFill>
            <a:srgbClr val="3399FF"/>
          </a:solidFill>
          <a:ln w="12700">
            <a:solidFill>
              <a:schemeClr val="tx1"/>
            </a:solidFill>
            <a:round/>
            <a:headEnd/>
            <a:tailEnd/>
          </a:ln>
        </p:spPr>
        <p:txBody>
          <a:bodyPr>
            <a:prstTxWarp prst="textNoShape">
              <a:avLst/>
            </a:prstTxWarp>
          </a:bodyPr>
          <a:lstStyle/>
          <a:p>
            <a:pPr algn="ctr"/>
            <a:r>
              <a:rPr lang="en-US" sz="1200" dirty="0">
                <a:solidFill>
                  <a:schemeClr val="bg1"/>
                </a:solidFill>
              </a:rPr>
              <a:t>Node-id</a:t>
            </a:r>
          </a:p>
        </p:txBody>
      </p:sp>
      <p:sp>
        <p:nvSpPr>
          <p:cNvPr id="30731" name="TextBox 15"/>
          <p:cNvSpPr txBox="1">
            <a:spLocks noChangeArrowheads="1"/>
          </p:cNvSpPr>
          <p:nvPr/>
        </p:nvSpPr>
        <p:spPr bwMode="auto">
          <a:xfrm>
            <a:off x="6515100" y="1943100"/>
            <a:ext cx="800100" cy="225425"/>
          </a:xfrm>
          <a:prstGeom prst="rect">
            <a:avLst/>
          </a:prstGeom>
          <a:solidFill>
            <a:srgbClr val="FFCC66"/>
          </a:solidFill>
          <a:ln w="9525">
            <a:solidFill>
              <a:schemeClr val="tx1"/>
            </a:solidFill>
            <a:miter lim="800000"/>
            <a:headEnd/>
            <a:tailEnd/>
          </a:ln>
        </p:spPr>
        <p:txBody>
          <a:bodyPr lIns="9144" tIns="0" rIns="0" bIns="9144">
            <a:prstTxWarp prst="textNoShape">
              <a:avLst/>
            </a:prstTxWarp>
            <a:spAutoFit/>
          </a:bodyPr>
          <a:lstStyle/>
          <a:p>
            <a:pPr algn="ctr"/>
            <a:r>
              <a:rPr lang="en-US" sz="1400" dirty="0"/>
              <a:t>keywords</a:t>
            </a:r>
          </a:p>
        </p:txBody>
      </p:sp>
      <p:sp>
        <p:nvSpPr>
          <p:cNvPr id="30732" name="TextBox 16"/>
          <p:cNvSpPr txBox="1">
            <a:spLocks noChangeArrowheads="1"/>
          </p:cNvSpPr>
          <p:nvPr/>
        </p:nvSpPr>
        <p:spPr bwMode="auto">
          <a:xfrm>
            <a:off x="7200900" y="3086100"/>
            <a:ext cx="862013" cy="225425"/>
          </a:xfrm>
          <a:prstGeom prst="rect">
            <a:avLst/>
          </a:prstGeom>
          <a:solidFill>
            <a:srgbClr val="FFCC66"/>
          </a:solidFill>
          <a:ln w="9525">
            <a:solidFill>
              <a:schemeClr val="tx1"/>
            </a:solidFill>
            <a:miter lim="800000"/>
            <a:headEnd/>
            <a:tailEnd/>
          </a:ln>
        </p:spPr>
        <p:txBody>
          <a:bodyPr lIns="9144" tIns="0" rIns="0" bIns="9144">
            <a:prstTxWarp prst="textNoShape">
              <a:avLst/>
            </a:prstTxWarp>
            <a:spAutoFit/>
          </a:bodyPr>
          <a:lstStyle/>
          <a:p>
            <a:pPr algn="ctr"/>
            <a:r>
              <a:rPr lang="en-US" sz="1400" dirty="0"/>
              <a:t>keywords</a:t>
            </a:r>
          </a:p>
        </p:txBody>
      </p:sp>
      <p:sp>
        <p:nvSpPr>
          <p:cNvPr id="30733" name="TextBox 17"/>
          <p:cNvSpPr txBox="1">
            <a:spLocks noChangeArrowheads="1"/>
          </p:cNvSpPr>
          <p:nvPr/>
        </p:nvSpPr>
        <p:spPr bwMode="auto">
          <a:xfrm>
            <a:off x="5257800" y="2514600"/>
            <a:ext cx="800100" cy="225425"/>
          </a:xfrm>
          <a:prstGeom prst="rect">
            <a:avLst/>
          </a:prstGeom>
          <a:solidFill>
            <a:srgbClr val="FFCC66"/>
          </a:solidFill>
          <a:ln w="9525">
            <a:solidFill>
              <a:schemeClr val="tx1"/>
            </a:solidFill>
            <a:miter lim="800000"/>
            <a:headEnd/>
            <a:tailEnd/>
          </a:ln>
        </p:spPr>
        <p:txBody>
          <a:bodyPr lIns="9144" tIns="0" rIns="0" bIns="9144">
            <a:prstTxWarp prst="textNoShape">
              <a:avLst/>
            </a:prstTxWarp>
            <a:spAutoFit/>
          </a:bodyPr>
          <a:lstStyle/>
          <a:p>
            <a:pPr algn="ctr"/>
            <a:r>
              <a:rPr lang="en-US" sz="1400" dirty="0"/>
              <a:t>keywords</a:t>
            </a:r>
          </a:p>
        </p:txBody>
      </p:sp>
      <p:sp>
        <p:nvSpPr>
          <p:cNvPr id="30734" name="TextBox 18"/>
          <p:cNvSpPr txBox="1">
            <a:spLocks noChangeArrowheads="1"/>
          </p:cNvSpPr>
          <p:nvPr/>
        </p:nvSpPr>
        <p:spPr bwMode="auto">
          <a:xfrm>
            <a:off x="3200400" y="2971800"/>
            <a:ext cx="862013" cy="225425"/>
          </a:xfrm>
          <a:prstGeom prst="rect">
            <a:avLst/>
          </a:prstGeom>
          <a:solidFill>
            <a:srgbClr val="FFCC66"/>
          </a:solidFill>
          <a:ln w="9525">
            <a:solidFill>
              <a:schemeClr val="tx1"/>
            </a:solidFill>
            <a:miter lim="800000"/>
            <a:headEnd/>
            <a:tailEnd/>
          </a:ln>
        </p:spPr>
        <p:txBody>
          <a:bodyPr lIns="9144" tIns="0" rIns="0" bIns="9144">
            <a:prstTxWarp prst="textNoShape">
              <a:avLst/>
            </a:prstTxWarp>
            <a:spAutoFit/>
          </a:bodyPr>
          <a:lstStyle/>
          <a:p>
            <a:pPr algn="ctr"/>
            <a:r>
              <a:rPr lang="en-US" sz="1400" dirty="0"/>
              <a:t>keywords</a:t>
            </a:r>
          </a:p>
        </p:txBody>
      </p:sp>
      <p:sp>
        <p:nvSpPr>
          <p:cNvPr id="30735" name="TextBox 19"/>
          <p:cNvSpPr txBox="1">
            <a:spLocks noChangeArrowheads="1"/>
          </p:cNvSpPr>
          <p:nvPr/>
        </p:nvSpPr>
        <p:spPr bwMode="auto">
          <a:xfrm>
            <a:off x="5029200" y="3429000"/>
            <a:ext cx="862013" cy="225425"/>
          </a:xfrm>
          <a:prstGeom prst="rect">
            <a:avLst/>
          </a:prstGeom>
          <a:solidFill>
            <a:srgbClr val="FFCC66"/>
          </a:solidFill>
          <a:ln w="9525">
            <a:solidFill>
              <a:schemeClr val="tx1"/>
            </a:solidFill>
            <a:miter lim="800000"/>
            <a:headEnd/>
            <a:tailEnd/>
          </a:ln>
        </p:spPr>
        <p:txBody>
          <a:bodyPr lIns="9144" tIns="0" rIns="0" bIns="9144">
            <a:prstTxWarp prst="textNoShape">
              <a:avLst/>
            </a:prstTxWarp>
            <a:spAutoFit/>
          </a:bodyPr>
          <a:lstStyle/>
          <a:p>
            <a:pPr algn="ctr"/>
            <a:r>
              <a:rPr lang="en-US" sz="1400" dirty="0"/>
              <a:t>keywords</a:t>
            </a:r>
          </a:p>
        </p:txBody>
      </p:sp>
      <p:sp>
        <p:nvSpPr>
          <p:cNvPr id="30736" name="TextBox 20"/>
          <p:cNvSpPr txBox="1">
            <a:spLocks noChangeArrowheads="1"/>
          </p:cNvSpPr>
          <p:nvPr/>
        </p:nvSpPr>
        <p:spPr bwMode="auto">
          <a:xfrm>
            <a:off x="6858000" y="4114800"/>
            <a:ext cx="862013" cy="225425"/>
          </a:xfrm>
          <a:prstGeom prst="rect">
            <a:avLst/>
          </a:prstGeom>
          <a:solidFill>
            <a:srgbClr val="FFCC66"/>
          </a:solidFill>
          <a:ln w="9525">
            <a:solidFill>
              <a:schemeClr val="tx1"/>
            </a:solidFill>
            <a:miter lim="800000"/>
            <a:headEnd/>
            <a:tailEnd/>
          </a:ln>
        </p:spPr>
        <p:txBody>
          <a:bodyPr lIns="9144" tIns="0" rIns="0" bIns="9144">
            <a:prstTxWarp prst="textNoShape">
              <a:avLst/>
            </a:prstTxWarp>
            <a:spAutoFit/>
          </a:bodyPr>
          <a:lstStyle/>
          <a:p>
            <a:pPr algn="ctr"/>
            <a:r>
              <a:rPr lang="en-US" sz="1400" dirty="0"/>
              <a:t>keywords</a:t>
            </a:r>
          </a:p>
        </p:txBody>
      </p:sp>
      <p:cxnSp>
        <p:nvCxnSpPr>
          <p:cNvPr id="30737" name="Straight Connector 21"/>
          <p:cNvCxnSpPr>
            <a:cxnSpLocks noChangeShapeType="1"/>
            <a:stCxn id="30725" idx="7"/>
            <a:endCxn id="30727" idx="2"/>
          </p:cNvCxnSpPr>
          <p:nvPr/>
        </p:nvCxnSpPr>
        <p:spPr bwMode="auto">
          <a:xfrm rot="5400000" flipH="1" flipV="1">
            <a:off x="2931319" y="2410619"/>
            <a:ext cx="336550" cy="658812"/>
          </a:xfrm>
          <a:prstGeom prst="line">
            <a:avLst/>
          </a:prstGeom>
          <a:noFill/>
          <a:ln w="19050">
            <a:solidFill>
              <a:schemeClr val="tx1"/>
            </a:solidFill>
            <a:round/>
            <a:headEnd/>
            <a:tailEnd/>
          </a:ln>
        </p:spPr>
      </p:cxnSp>
      <p:cxnSp>
        <p:nvCxnSpPr>
          <p:cNvPr id="30738" name="Straight Connector 22"/>
          <p:cNvCxnSpPr>
            <a:cxnSpLocks noChangeShapeType="1"/>
            <a:stCxn id="30725" idx="5"/>
            <a:endCxn id="30728" idx="2"/>
          </p:cNvCxnSpPr>
          <p:nvPr/>
        </p:nvCxnSpPr>
        <p:spPr bwMode="auto">
          <a:xfrm rot="16200000" flipH="1">
            <a:off x="2931319" y="2988469"/>
            <a:ext cx="336550" cy="658812"/>
          </a:xfrm>
          <a:prstGeom prst="line">
            <a:avLst/>
          </a:prstGeom>
          <a:noFill/>
          <a:ln w="19050">
            <a:solidFill>
              <a:schemeClr val="tx1"/>
            </a:solidFill>
            <a:round/>
            <a:headEnd/>
            <a:tailEnd/>
          </a:ln>
        </p:spPr>
      </p:cxnSp>
      <p:cxnSp>
        <p:nvCxnSpPr>
          <p:cNvPr id="30739" name="Straight Connector 23"/>
          <p:cNvCxnSpPr>
            <a:cxnSpLocks noChangeShapeType="1"/>
            <a:stCxn id="30727" idx="7"/>
            <a:endCxn id="30726" idx="2"/>
          </p:cNvCxnSpPr>
          <p:nvPr/>
        </p:nvCxnSpPr>
        <p:spPr bwMode="auto">
          <a:xfrm rot="5400000" flipH="1" flipV="1">
            <a:off x="4597400" y="1905000"/>
            <a:ext cx="450850" cy="641350"/>
          </a:xfrm>
          <a:prstGeom prst="line">
            <a:avLst/>
          </a:prstGeom>
          <a:noFill/>
          <a:ln w="19050">
            <a:solidFill>
              <a:schemeClr val="tx1"/>
            </a:solidFill>
            <a:round/>
            <a:headEnd/>
            <a:tailEnd/>
          </a:ln>
        </p:spPr>
      </p:cxnSp>
      <p:cxnSp>
        <p:nvCxnSpPr>
          <p:cNvPr id="30740" name="Straight Connector 24"/>
          <p:cNvCxnSpPr>
            <a:cxnSpLocks noChangeShapeType="1"/>
            <a:stCxn id="30728" idx="5"/>
            <a:endCxn id="30730" idx="2"/>
          </p:cNvCxnSpPr>
          <p:nvPr/>
        </p:nvCxnSpPr>
        <p:spPr bwMode="auto">
          <a:xfrm rot="16200000" flipH="1">
            <a:off x="4597400" y="3511550"/>
            <a:ext cx="565150" cy="755650"/>
          </a:xfrm>
          <a:prstGeom prst="line">
            <a:avLst/>
          </a:prstGeom>
          <a:noFill/>
          <a:ln w="19050">
            <a:solidFill>
              <a:schemeClr val="tx1"/>
            </a:solidFill>
            <a:round/>
            <a:headEnd/>
            <a:tailEnd/>
          </a:ln>
        </p:spPr>
      </p:cxnSp>
      <p:cxnSp>
        <p:nvCxnSpPr>
          <p:cNvPr id="30741" name="Straight Connector 25"/>
          <p:cNvCxnSpPr>
            <a:cxnSpLocks noChangeShapeType="1"/>
            <a:stCxn id="30727" idx="5"/>
            <a:endCxn id="30729" idx="2"/>
          </p:cNvCxnSpPr>
          <p:nvPr/>
        </p:nvCxnSpPr>
        <p:spPr bwMode="auto">
          <a:xfrm rot="16200000" flipH="1">
            <a:off x="4883150" y="2311400"/>
            <a:ext cx="450850" cy="1212850"/>
          </a:xfrm>
          <a:prstGeom prst="line">
            <a:avLst/>
          </a:prstGeom>
          <a:noFill/>
          <a:ln w="19050">
            <a:solidFill>
              <a:schemeClr val="tx1"/>
            </a:solidFill>
            <a:round/>
            <a:headEnd/>
            <a:tailEnd/>
          </a:ln>
        </p:spPr>
      </p:cxnSp>
      <p:cxnSp>
        <p:nvCxnSpPr>
          <p:cNvPr id="30742" name="Straight Connector 26"/>
          <p:cNvCxnSpPr>
            <a:cxnSpLocks noChangeShapeType="1"/>
            <a:stCxn id="30731" idx="1"/>
            <a:endCxn id="30726" idx="6"/>
          </p:cNvCxnSpPr>
          <p:nvPr/>
        </p:nvCxnSpPr>
        <p:spPr bwMode="auto">
          <a:xfrm rot="10800000">
            <a:off x="6286500" y="2000250"/>
            <a:ext cx="228600" cy="55563"/>
          </a:xfrm>
          <a:prstGeom prst="line">
            <a:avLst/>
          </a:prstGeom>
          <a:noFill/>
          <a:ln w="19050">
            <a:solidFill>
              <a:schemeClr val="tx1"/>
            </a:solidFill>
            <a:round/>
            <a:headEnd/>
            <a:tailEnd/>
          </a:ln>
        </p:spPr>
      </p:cxnSp>
      <p:cxnSp>
        <p:nvCxnSpPr>
          <p:cNvPr id="30743" name="Straight Connector 27"/>
          <p:cNvCxnSpPr>
            <a:cxnSpLocks noChangeShapeType="1"/>
            <a:stCxn id="30733" idx="1"/>
            <a:endCxn id="30727" idx="6"/>
          </p:cNvCxnSpPr>
          <p:nvPr/>
        </p:nvCxnSpPr>
        <p:spPr bwMode="auto">
          <a:xfrm rot="10800000">
            <a:off x="4686300" y="2571750"/>
            <a:ext cx="571500" cy="55563"/>
          </a:xfrm>
          <a:prstGeom prst="line">
            <a:avLst/>
          </a:prstGeom>
          <a:noFill/>
          <a:ln w="19050">
            <a:solidFill>
              <a:schemeClr val="tx1"/>
            </a:solidFill>
            <a:round/>
            <a:headEnd/>
            <a:tailEnd/>
          </a:ln>
        </p:spPr>
      </p:cxnSp>
      <p:cxnSp>
        <p:nvCxnSpPr>
          <p:cNvPr id="30744" name="Straight Connector 28"/>
          <p:cNvCxnSpPr>
            <a:cxnSpLocks noChangeShapeType="1"/>
            <a:stCxn id="30735" idx="1"/>
            <a:endCxn id="30728" idx="6"/>
          </p:cNvCxnSpPr>
          <p:nvPr/>
        </p:nvCxnSpPr>
        <p:spPr bwMode="auto">
          <a:xfrm rot="10800000">
            <a:off x="4686300" y="3486150"/>
            <a:ext cx="342900" cy="55563"/>
          </a:xfrm>
          <a:prstGeom prst="line">
            <a:avLst/>
          </a:prstGeom>
          <a:noFill/>
          <a:ln w="19050">
            <a:solidFill>
              <a:schemeClr val="tx1"/>
            </a:solidFill>
            <a:round/>
            <a:headEnd/>
            <a:tailEnd/>
          </a:ln>
        </p:spPr>
      </p:cxnSp>
      <p:cxnSp>
        <p:nvCxnSpPr>
          <p:cNvPr id="30745" name="Straight Connector 29"/>
          <p:cNvCxnSpPr>
            <a:cxnSpLocks noChangeShapeType="1"/>
            <a:stCxn id="30736" idx="1"/>
            <a:endCxn id="30730" idx="6"/>
          </p:cNvCxnSpPr>
          <p:nvPr/>
        </p:nvCxnSpPr>
        <p:spPr bwMode="auto">
          <a:xfrm rot="10800000">
            <a:off x="6400800" y="4171950"/>
            <a:ext cx="457200" cy="55563"/>
          </a:xfrm>
          <a:prstGeom prst="line">
            <a:avLst/>
          </a:prstGeom>
          <a:noFill/>
          <a:ln w="19050">
            <a:solidFill>
              <a:schemeClr val="tx1"/>
            </a:solidFill>
            <a:round/>
            <a:headEnd/>
            <a:tailEnd/>
          </a:ln>
        </p:spPr>
      </p:cxnSp>
      <p:cxnSp>
        <p:nvCxnSpPr>
          <p:cNvPr id="30746" name="Straight Connector 30"/>
          <p:cNvCxnSpPr>
            <a:cxnSpLocks noChangeShapeType="1"/>
            <a:stCxn id="30732" idx="1"/>
            <a:endCxn id="30729" idx="6"/>
          </p:cNvCxnSpPr>
          <p:nvPr/>
        </p:nvCxnSpPr>
        <p:spPr bwMode="auto">
          <a:xfrm rot="10800000">
            <a:off x="6858000" y="3143250"/>
            <a:ext cx="342900" cy="55563"/>
          </a:xfrm>
          <a:prstGeom prst="line">
            <a:avLst/>
          </a:prstGeom>
          <a:noFill/>
          <a:ln w="19050">
            <a:solidFill>
              <a:schemeClr val="tx1"/>
            </a:solidFill>
            <a:round/>
            <a:headEnd/>
            <a:tailEnd/>
          </a:ln>
        </p:spPr>
      </p:cxnSp>
      <p:cxnSp>
        <p:nvCxnSpPr>
          <p:cNvPr id="30747" name="Straight Connector 31"/>
          <p:cNvCxnSpPr>
            <a:cxnSpLocks noChangeShapeType="1"/>
            <a:stCxn id="30734" idx="1"/>
            <a:endCxn id="30725" idx="6"/>
          </p:cNvCxnSpPr>
          <p:nvPr/>
        </p:nvCxnSpPr>
        <p:spPr bwMode="auto">
          <a:xfrm rot="10800000">
            <a:off x="2971800" y="3028950"/>
            <a:ext cx="228600" cy="55563"/>
          </a:xfrm>
          <a:prstGeom prst="line">
            <a:avLst/>
          </a:prstGeom>
          <a:noFill/>
          <a:ln w="19050">
            <a:solidFill>
              <a:schemeClr val="tx1"/>
            </a:solidFill>
            <a:round/>
            <a:headEnd/>
            <a:tailEnd/>
          </a:ln>
        </p:spPr>
      </p:cxnSp>
      <p:sp>
        <p:nvSpPr>
          <p:cNvPr id="30748" name="TextBox 64"/>
          <p:cNvSpPr txBox="1">
            <a:spLocks noChangeArrowheads="1"/>
          </p:cNvSpPr>
          <p:nvPr/>
        </p:nvSpPr>
        <p:spPr bwMode="auto">
          <a:xfrm>
            <a:off x="357188" y="1943100"/>
            <a:ext cx="1698625" cy="461963"/>
          </a:xfrm>
          <a:prstGeom prst="rect">
            <a:avLst/>
          </a:prstGeom>
          <a:noFill/>
          <a:ln w="9525">
            <a:noFill/>
            <a:miter lim="800000"/>
            <a:headEnd/>
            <a:tailEnd/>
          </a:ln>
        </p:spPr>
        <p:txBody>
          <a:bodyPr wrap="none">
            <a:prstTxWarp prst="textNoShape">
              <a:avLst/>
            </a:prstTxWarp>
            <a:spAutoFit/>
          </a:bodyPr>
          <a:lstStyle/>
          <a:p>
            <a:pPr algn="ctr"/>
            <a:r>
              <a:rPr lang="en-US" dirty="0"/>
              <a:t>document-id</a:t>
            </a:r>
          </a:p>
        </p:txBody>
      </p:sp>
      <p:cxnSp>
        <p:nvCxnSpPr>
          <p:cNvPr id="30749" name="Straight Connector 66"/>
          <p:cNvCxnSpPr>
            <a:cxnSpLocks noChangeShapeType="1"/>
            <a:stCxn id="30748" idx="2"/>
            <a:endCxn id="30725" idx="2"/>
          </p:cNvCxnSpPr>
          <p:nvPr/>
        </p:nvCxnSpPr>
        <p:spPr bwMode="auto">
          <a:xfrm rot="16200000" flipH="1">
            <a:off x="1091406" y="2520157"/>
            <a:ext cx="623887" cy="393700"/>
          </a:xfrm>
          <a:prstGeom prst="line">
            <a:avLst/>
          </a:prstGeom>
          <a:noFill/>
          <a:ln w="38100">
            <a:solidFill>
              <a:schemeClr val="tx1"/>
            </a:solidFill>
            <a:round/>
            <a:headEnd/>
            <a:tailEnd/>
          </a:ln>
        </p:spPr>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4294967295"/>
          </p:nvPr>
        </p:nvSpPr>
        <p:spPr>
          <a:xfrm>
            <a:off x="6515100" y="6172200"/>
            <a:ext cx="2133600" cy="476250"/>
          </a:xfrm>
          <a:prstGeom prst="rect">
            <a:avLst/>
          </a:prstGeom>
        </p:spPr>
        <p:txBody>
          <a:bodyPr/>
          <a:lstStyle/>
          <a:p>
            <a:pPr algn="r"/>
            <a:fld id="{5124AABC-3923-413B-88E2-F091C22426A4}" type="slidenum">
              <a:rPr lang="en-US" sz="1200"/>
              <a:pPr algn="r"/>
              <a:t>83</a:t>
            </a:fld>
            <a:endParaRPr lang="en-US" sz="1200"/>
          </a:p>
        </p:txBody>
      </p:sp>
      <p:sp>
        <p:nvSpPr>
          <p:cNvPr id="18434" name="Rectangle 2"/>
          <p:cNvSpPr>
            <a:spLocks noGrp="1" noChangeArrowheads="1"/>
          </p:cNvSpPr>
          <p:nvPr>
            <p:ph type="title"/>
          </p:nvPr>
        </p:nvSpPr>
        <p:spPr>
          <a:xfrm>
            <a:off x="685800" y="0"/>
            <a:ext cx="7772400" cy="990600"/>
          </a:xfrm>
        </p:spPr>
        <p:txBody>
          <a:bodyPr/>
          <a:lstStyle/>
          <a:p>
            <a:r>
              <a:rPr lang="en-US" dirty="0"/>
              <a:t>Search is a REST Service</a:t>
            </a:r>
          </a:p>
        </p:txBody>
      </p:sp>
      <p:sp>
        <p:nvSpPr>
          <p:cNvPr id="18435" name="Rectangle 3"/>
          <p:cNvSpPr>
            <a:spLocks noGrp="1" noChangeArrowheads="1"/>
          </p:cNvSpPr>
          <p:nvPr>
            <p:ph type="body" idx="1"/>
          </p:nvPr>
        </p:nvSpPr>
        <p:spPr>
          <a:xfrm>
            <a:off x="457200" y="1371600"/>
            <a:ext cx="8229600" cy="1981200"/>
          </a:xfrm>
        </p:spPr>
        <p:txBody>
          <a:bodyPr/>
          <a:lstStyle/>
          <a:p>
            <a:pPr>
              <a:lnSpc>
                <a:spcPct val="90000"/>
              </a:lnSpc>
            </a:pPr>
            <a:r>
              <a:rPr lang="en-US" sz="2400" dirty="0"/>
              <a:t>Every search form is a “wrapper” of a REST web service</a:t>
            </a:r>
          </a:p>
          <a:p>
            <a:pPr>
              <a:lnSpc>
                <a:spcPct val="90000"/>
              </a:lnSpc>
            </a:pPr>
            <a:r>
              <a:rPr lang="en-US" sz="2400" dirty="0"/>
              <a:t>You can call the web service from any browser or any other web service</a:t>
            </a:r>
          </a:p>
          <a:p>
            <a:pPr>
              <a:lnSpc>
                <a:spcPct val="90000"/>
              </a:lnSpc>
            </a:pPr>
            <a:r>
              <a:rPr lang="en-US" sz="2400" dirty="0"/>
              <a:t>Results can be either HTML (for humans) or XML for remote systems</a:t>
            </a:r>
          </a:p>
        </p:txBody>
      </p:sp>
      <p:sp>
        <p:nvSpPr>
          <p:cNvPr id="18436" name="Text Box 4"/>
          <p:cNvSpPr txBox="1">
            <a:spLocks noChangeArrowheads="1"/>
          </p:cNvSpPr>
          <p:nvPr/>
        </p:nvSpPr>
        <p:spPr bwMode="auto">
          <a:xfrm>
            <a:off x="457200" y="4457700"/>
            <a:ext cx="7650428" cy="461665"/>
          </a:xfrm>
          <a:prstGeom prst="rect">
            <a:avLst/>
          </a:prstGeom>
          <a:noFill/>
          <a:ln w="9525">
            <a:noFill/>
            <a:miter lim="800000"/>
            <a:headEnd/>
            <a:tailEnd/>
          </a:ln>
          <a:effectLst/>
        </p:spPr>
        <p:txBody>
          <a:bodyPr wrap="none">
            <a:spAutoFit/>
          </a:bodyPr>
          <a:lstStyle/>
          <a:p>
            <a:r>
              <a:rPr lang="en-US" sz="2400" dirty="0"/>
              <a:t>http://mdr.example.com/search/search.xq?q=birth&amp;output=xml</a:t>
            </a:r>
          </a:p>
        </p:txBody>
      </p:sp>
      <p:sp>
        <p:nvSpPr>
          <p:cNvPr id="18437" name="Text Box 5"/>
          <p:cNvSpPr txBox="1">
            <a:spLocks noChangeArrowheads="1"/>
          </p:cNvSpPr>
          <p:nvPr/>
        </p:nvSpPr>
        <p:spPr bwMode="auto">
          <a:xfrm>
            <a:off x="457200" y="3657600"/>
            <a:ext cx="1714500" cy="461665"/>
          </a:xfrm>
          <a:prstGeom prst="rect">
            <a:avLst/>
          </a:prstGeom>
          <a:noFill/>
          <a:ln w="9525">
            <a:noFill/>
            <a:miter lim="800000"/>
            <a:headEnd/>
            <a:tailEnd/>
          </a:ln>
          <a:effectLst/>
        </p:spPr>
        <p:txBody>
          <a:bodyPr wrap="square">
            <a:spAutoFit/>
          </a:bodyPr>
          <a:lstStyle/>
          <a:p>
            <a:r>
              <a:rPr lang="en-US" dirty="0"/>
              <a:t>Example:</a:t>
            </a:r>
          </a:p>
        </p:txBody>
      </p:sp>
      <p:sp>
        <p:nvSpPr>
          <p:cNvPr id="18438" name="Line 6"/>
          <p:cNvSpPr>
            <a:spLocks noChangeShapeType="1"/>
          </p:cNvSpPr>
          <p:nvPr/>
        </p:nvSpPr>
        <p:spPr bwMode="auto">
          <a:xfrm>
            <a:off x="4457700" y="3771900"/>
            <a:ext cx="457200" cy="457200"/>
          </a:xfrm>
          <a:prstGeom prst="line">
            <a:avLst/>
          </a:prstGeom>
          <a:noFill/>
          <a:ln w="38100">
            <a:solidFill>
              <a:srgbClr val="0000FF"/>
            </a:solidFill>
            <a:round/>
            <a:headEnd/>
            <a:tailEnd type="triangle" w="med" len="med"/>
          </a:ln>
          <a:effectLst/>
        </p:spPr>
        <p:txBody>
          <a:bodyPr/>
          <a:lstStyle/>
          <a:p>
            <a:endParaRPr lang="en-US"/>
          </a:p>
        </p:txBody>
      </p:sp>
      <p:sp>
        <p:nvSpPr>
          <p:cNvPr id="18439" name="Text Box 7"/>
          <p:cNvSpPr txBox="1">
            <a:spLocks noChangeArrowheads="1"/>
          </p:cNvSpPr>
          <p:nvPr/>
        </p:nvSpPr>
        <p:spPr bwMode="auto">
          <a:xfrm>
            <a:off x="3543300" y="3314700"/>
            <a:ext cx="1371600" cy="338554"/>
          </a:xfrm>
          <a:prstGeom prst="rect">
            <a:avLst/>
          </a:prstGeom>
          <a:noFill/>
          <a:ln w="9525">
            <a:noFill/>
            <a:miter lim="800000"/>
            <a:headEnd/>
            <a:tailEnd/>
          </a:ln>
          <a:effectLst/>
        </p:spPr>
        <p:txBody>
          <a:bodyPr wrap="square">
            <a:spAutoFit/>
          </a:bodyPr>
          <a:lstStyle/>
          <a:p>
            <a:pPr algn="ctr"/>
            <a:r>
              <a:rPr lang="en-US" sz="1600" dirty="0">
                <a:solidFill>
                  <a:schemeClr val="accent2">
                    <a:lumMod val="75000"/>
                  </a:schemeClr>
                </a:solidFill>
              </a:rPr>
              <a:t>Search Query</a:t>
            </a:r>
          </a:p>
        </p:txBody>
      </p:sp>
      <p:sp>
        <p:nvSpPr>
          <p:cNvPr id="18440" name="Line 8"/>
          <p:cNvSpPr>
            <a:spLocks noChangeShapeType="1"/>
          </p:cNvSpPr>
          <p:nvPr/>
        </p:nvSpPr>
        <p:spPr bwMode="auto">
          <a:xfrm flipH="1">
            <a:off x="6057900" y="3657600"/>
            <a:ext cx="685800" cy="571500"/>
          </a:xfrm>
          <a:prstGeom prst="line">
            <a:avLst/>
          </a:prstGeom>
          <a:noFill/>
          <a:ln w="38100">
            <a:solidFill>
              <a:srgbClr val="0000FF"/>
            </a:solidFill>
            <a:round/>
            <a:headEnd/>
            <a:tailEnd type="triangle" w="med" len="med"/>
          </a:ln>
          <a:effectLst/>
        </p:spPr>
        <p:txBody>
          <a:bodyPr/>
          <a:lstStyle/>
          <a:p>
            <a:endParaRPr lang="en-US"/>
          </a:p>
        </p:txBody>
      </p:sp>
      <p:sp>
        <p:nvSpPr>
          <p:cNvPr id="18441" name="Text Box 9"/>
          <p:cNvSpPr txBox="1">
            <a:spLocks noChangeArrowheads="1"/>
          </p:cNvSpPr>
          <p:nvPr/>
        </p:nvSpPr>
        <p:spPr bwMode="auto">
          <a:xfrm>
            <a:off x="5829300" y="3314700"/>
            <a:ext cx="2343911" cy="338554"/>
          </a:xfrm>
          <a:prstGeom prst="rect">
            <a:avLst/>
          </a:prstGeom>
          <a:noFill/>
          <a:ln w="9525">
            <a:noFill/>
            <a:miter lim="800000"/>
            <a:headEnd/>
            <a:tailEnd/>
          </a:ln>
          <a:effectLst/>
        </p:spPr>
        <p:txBody>
          <a:bodyPr wrap="none">
            <a:spAutoFit/>
          </a:bodyPr>
          <a:lstStyle/>
          <a:p>
            <a:r>
              <a:rPr lang="en-US" sz="1600" dirty="0">
                <a:solidFill>
                  <a:schemeClr val="accent2">
                    <a:lumMod val="75000"/>
                  </a:schemeClr>
                </a:solidFill>
              </a:rPr>
              <a:t>Search Parameter q=Query</a:t>
            </a:r>
          </a:p>
        </p:txBody>
      </p:sp>
      <p:sp>
        <p:nvSpPr>
          <p:cNvPr id="18442" name="AutoShape 10"/>
          <p:cNvSpPr>
            <a:spLocks/>
          </p:cNvSpPr>
          <p:nvPr/>
        </p:nvSpPr>
        <p:spPr bwMode="auto">
          <a:xfrm rot="5400000">
            <a:off x="4762500" y="3810000"/>
            <a:ext cx="304800" cy="1143000"/>
          </a:xfrm>
          <a:prstGeom prst="leftBrace">
            <a:avLst>
              <a:gd name="adj1" fmla="val 16667"/>
              <a:gd name="adj2" fmla="val 50000"/>
            </a:avLst>
          </a:prstGeom>
          <a:noFill/>
          <a:ln w="28575">
            <a:solidFill>
              <a:srgbClr val="0000FF"/>
            </a:solidFill>
            <a:round/>
            <a:headEnd/>
            <a:tailEnd/>
          </a:ln>
          <a:effectLst/>
        </p:spPr>
        <p:txBody>
          <a:bodyPr wrap="none" anchor="ctr"/>
          <a:lstStyle/>
          <a:p>
            <a:endParaRPr lang="en-US"/>
          </a:p>
        </p:txBody>
      </p:sp>
      <p:sp>
        <p:nvSpPr>
          <p:cNvPr id="13" name="AutoShape 10"/>
          <p:cNvSpPr>
            <a:spLocks/>
          </p:cNvSpPr>
          <p:nvPr/>
        </p:nvSpPr>
        <p:spPr bwMode="auto">
          <a:xfrm rot="5400000">
            <a:off x="5848350" y="3981450"/>
            <a:ext cx="304800" cy="800100"/>
          </a:xfrm>
          <a:prstGeom prst="leftBrace">
            <a:avLst>
              <a:gd name="adj1" fmla="val 16667"/>
              <a:gd name="adj2" fmla="val 50000"/>
            </a:avLst>
          </a:prstGeom>
          <a:noFill/>
          <a:ln w="28575">
            <a:solidFill>
              <a:srgbClr val="0000FF"/>
            </a:solidFill>
            <a:round/>
            <a:headEnd/>
            <a:tailEnd/>
          </a:ln>
          <a:effectLst/>
        </p:spPr>
        <p:txBody>
          <a:bodyPr wrap="none" anchor="ctr"/>
          <a:lstStyle/>
          <a:p>
            <a:endParaRPr lang="en-US"/>
          </a:p>
        </p:txBody>
      </p:sp>
      <p:sp>
        <p:nvSpPr>
          <p:cNvPr id="15" name="AutoShape 10"/>
          <p:cNvSpPr>
            <a:spLocks/>
          </p:cNvSpPr>
          <p:nvPr/>
        </p:nvSpPr>
        <p:spPr bwMode="auto">
          <a:xfrm rot="16200000">
            <a:off x="3619500" y="4610100"/>
            <a:ext cx="304800" cy="914400"/>
          </a:xfrm>
          <a:prstGeom prst="leftBrace">
            <a:avLst>
              <a:gd name="adj1" fmla="val 16667"/>
              <a:gd name="adj2" fmla="val 50000"/>
            </a:avLst>
          </a:prstGeom>
          <a:noFill/>
          <a:ln w="28575">
            <a:solidFill>
              <a:srgbClr val="0000FF"/>
            </a:solidFill>
            <a:round/>
            <a:headEnd/>
            <a:tailEnd/>
          </a:ln>
          <a:effectLst/>
        </p:spPr>
        <p:txBody>
          <a:bodyPr wrap="none" anchor="ctr"/>
          <a:lstStyle/>
          <a:p>
            <a:endParaRPr lang="en-US"/>
          </a:p>
        </p:txBody>
      </p:sp>
      <p:sp>
        <p:nvSpPr>
          <p:cNvPr id="16" name="Text Box 7"/>
          <p:cNvSpPr txBox="1">
            <a:spLocks noChangeArrowheads="1"/>
          </p:cNvSpPr>
          <p:nvPr/>
        </p:nvSpPr>
        <p:spPr bwMode="auto">
          <a:xfrm>
            <a:off x="3086100" y="5257800"/>
            <a:ext cx="1485900" cy="523220"/>
          </a:xfrm>
          <a:prstGeom prst="rect">
            <a:avLst/>
          </a:prstGeom>
          <a:noFill/>
          <a:ln w="9525">
            <a:noFill/>
            <a:miter lim="800000"/>
            <a:headEnd/>
            <a:tailEnd/>
          </a:ln>
          <a:effectLst/>
        </p:spPr>
        <p:txBody>
          <a:bodyPr wrap="square">
            <a:spAutoFit/>
          </a:bodyPr>
          <a:lstStyle/>
          <a:p>
            <a:pPr algn="ctr"/>
            <a:r>
              <a:rPr lang="en-US" sz="1400" dirty="0">
                <a:solidFill>
                  <a:schemeClr val="accent2">
                    <a:lumMod val="75000"/>
                  </a:schemeClr>
                </a:solidFill>
              </a:rPr>
              <a:t>Search Services Collection</a:t>
            </a:r>
          </a:p>
        </p:txBody>
      </p:sp>
      <p:sp>
        <p:nvSpPr>
          <p:cNvPr id="19" name="AutoShape 10"/>
          <p:cNvSpPr>
            <a:spLocks/>
          </p:cNvSpPr>
          <p:nvPr/>
        </p:nvSpPr>
        <p:spPr bwMode="auto">
          <a:xfrm rot="16200000">
            <a:off x="7277100" y="4381500"/>
            <a:ext cx="304800" cy="1371600"/>
          </a:xfrm>
          <a:prstGeom prst="leftBrace">
            <a:avLst>
              <a:gd name="adj1" fmla="val 16667"/>
              <a:gd name="adj2" fmla="val 50000"/>
            </a:avLst>
          </a:prstGeom>
          <a:noFill/>
          <a:ln w="28575">
            <a:solidFill>
              <a:srgbClr val="0000FF"/>
            </a:solidFill>
            <a:round/>
            <a:headEnd/>
            <a:tailEnd/>
          </a:ln>
          <a:effectLst/>
        </p:spPr>
        <p:txBody>
          <a:bodyPr wrap="none" anchor="ctr"/>
          <a:lstStyle/>
          <a:p>
            <a:endParaRPr lang="en-US"/>
          </a:p>
        </p:txBody>
      </p:sp>
      <p:sp>
        <p:nvSpPr>
          <p:cNvPr id="20" name="Text Box 7"/>
          <p:cNvSpPr txBox="1">
            <a:spLocks noChangeArrowheads="1"/>
          </p:cNvSpPr>
          <p:nvPr/>
        </p:nvSpPr>
        <p:spPr bwMode="auto">
          <a:xfrm>
            <a:off x="6743700" y="5257800"/>
            <a:ext cx="1485900" cy="307777"/>
          </a:xfrm>
          <a:prstGeom prst="rect">
            <a:avLst/>
          </a:prstGeom>
          <a:noFill/>
          <a:ln w="9525">
            <a:noFill/>
            <a:miter lim="800000"/>
            <a:headEnd/>
            <a:tailEnd/>
          </a:ln>
          <a:effectLst/>
        </p:spPr>
        <p:txBody>
          <a:bodyPr wrap="square">
            <a:spAutoFit/>
          </a:bodyPr>
          <a:lstStyle/>
          <a:p>
            <a:pPr algn="ctr"/>
            <a:r>
              <a:rPr lang="en-US" sz="1400" dirty="0">
                <a:solidFill>
                  <a:schemeClr val="accent2">
                    <a:lumMod val="75000"/>
                  </a:schemeClr>
                </a:solidFill>
              </a:rPr>
              <a:t>Output Format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Search</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z="1200" smtClean="0"/>
              <a:pPr>
                <a:defRPr/>
              </a:pPr>
              <a:t>84</a:t>
            </a:fld>
            <a:endParaRPr lang="en-US" sz="1200"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pic>
        <p:nvPicPr>
          <p:cNvPr id="6" name="Picture 3"/>
          <p:cNvPicPr>
            <a:picLocks noChangeAspect="1" noChangeArrowheads="1"/>
          </p:cNvPicPr>
          <p:nvPr/>
        </p:nvPicPr>
        <p:blipFill>
          <a:blip r:embed="rId2" cstate="screen"/>
          <a:srcRect/>
          <a:stretch>
            <a:fillRect/>
          </a:stretch>
        </p:blipFill>
        <p:spPr bwMode="auto">
          <a:xfrm>
            <a:off x="2628900" y="1143000"/>
            <a:ext cx="3990975" cy="4982522"/>
          </a:xfrm>
          <a:prstGeom prst="rect">
            <a:avLst/>
          </a:prstGeom>
          <a:noFill/>
          <a:ln w="12700">
            <a:solidFill>
              <a:schemeClr val="tx1"/>
            </a:solid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
            <a:ext cx="7772400" cy="685800"/>
          </a:xfrm>
        </p:spPr>
        <p:txBody>
          <a:bodyPr/>
          <a:lstStyle/>
          <a:p>
            <a:r>
              <a:rPr lang="en-US" dirty="0"/>
              <a:t>Complex Search</a:t>
            </a:r>
          </a:p>
        </p:txBody>
      </p:sp>
      <p:sp>
        <p:nvSpPr>
          <p:cNvPr id="3" name="Slide Number Placeholder 2"/>
          <p:cNvSpPr>
            <a:spLocks noGrp="1"/>
          </p:cNvSpPr>
          <p:nvPr>
            <p:ph type="sldNum" sz="quarter" idx="10"/>
          </p:nvPr>
        </p:nvSpPr>
        <p:spPr/>
        <p:txBody>
          <a:bodyPr/>
          <a:lstStyle/>
          <a:p>
            <a:pPr>
              <a:defRPr/>
            </a:pPr>
            <a:fld id="{F798B074-17C8-9B4B-AB31-716511C0D839}" type="slidenum">
              <a:rPr lang="en-US" sz="1200" smtClean="0"/>
              <a:pPr>
                <a:defRPr/>
              </a:pPr>
              <a:t>85</a:t>
            </a:fld>
            <a:endParaRPr lang="en-US" sz="1200" dirty="0"/>
          </a:p>
        </p:txBody>
      </p:sp>
      <p:sp>
        <p:nvSpPr>
          <p:cNvPr id="4" name="Footer Placeholder 3"/>
          <p:cNvSpPr>
            <a:spLocks noGrp="1"/>
          </p:cNvSpPr>
          <p:nvPr>
            <p:ph type="ftr" sz="quarter" idx="11"/>
          </p:nvPr>
        </p:nvSpPr>
        <p:spPr/>
        <p:txBody>
          <a:bodyPr/>
          <a:lstStyle/>
          <a:p>
            <a:pPr>
              <a:defRPr/>
            </a:pPr>
            <a:r>
              <a:rPr lang="en-US"/>
              <a:t>Copyright  2010 Dan McCreary &amp; Associates</a:t>
            </a:r>
            <a:endParaRPr lang="en-US" dirty="0"/>
          </a:p>
        </p:txBody>
      </p:sp>
      <p:sp>
        <p:nvSpPr>
          <p:cNvPr id="5" name="Rectangle 3"/>
          <p:cNvSpPr txBox="1">
            <a:spLocks noChangeArrowheads="1"/>
          </p:cNvSpPr>
          <p:nvPr/>
        </p:nvSpPr>
        <p:spPr>
          <a:xfrm>
            <a:off x="4800600" y="1371600"/>
            <a:ext cx="3886200" cy="47545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a:ln>
                  <a:noFill/>
                </a:ln>
                <a:solidFill>
                  <a:schemeClr val="tx1"/>
                </a:solidFill>
                <a:effectLst/>
                <a:uLnTx/>
                <a:uFillTx/>
                <a:latin typeface="Arial"/>
                <a:ea typeface="Arial" charset="0"/>
                <a:cs typeface="Arial"/>
              </a:rPr>
              <a:t>Exact Match</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a:ln>
                  <a:noFill/>
                </a:ln>
                <a:solidFill>
                  <a:schemeClr val="tx1"/>
                </a:solidFill>
                <a:effectLst/>
                <a:uLnTx/>
                <a:uFillTx/>
                <a:latin typeface="Arial"/>
                <a:ea typeface="Arial" charset="0"/>
                <a:cs typeface="Arial"/>
              </a:rPr>
              <a:t>Starts with</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a:ln>
                  <a:noFill/>
                </a:ln>
                <a:solidFill>
                  <a:schemeClr val="tx1"/>
                </a:solidFill>
                <a:effectLst/>
                <a:uLnTx/>
                <a:uFillTx/>
                <a:latin typeface="Arial"/>
                <a:ea typeface="Arial" charset="0"/>
                <a:cs typeface="Arial"/>
              </a:rPr>
              <a:t>Anywhere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a:ln>
                  <a:noFill/>
                </a:ln>
                <a:solidFill>
                  <a:schemeClr val="tx1"/>
                </a:solidFill>
                <a:effectLst/>
                <a:uLnTx/>
                <a:uFillTx/>
                <a:latin typeface="Arial"/>
                <a:ea typeface="Arial" charset="0"/>
                <a:cs typeface="Arial"/>
              </a:rPr>
              <a:t>Filters</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a:ln>
                  <a:noFill/>
                </a:ln>
                <a:solidFill>
                  <a:schemeClr val="tx1"/>
                </a:solidFill>
                <a:effectLst/>
                <a:uLnTx/>
                <a:uFillTx/>
                <a:latin typeface="Arial"/>
                <a:ea typeface="Arial" charset="0"/>
                <a:cs typeface="Arial"/>
              </a:rPr>
              <a:t>Removed results</a:t>
            </a:r>
          </a:p>
        </p:txBody>
      </p:sp>
      <p:pic>
        <p:nvPicPr>
          <p:cNvPr id="6" name="Picture 4"/>
          <p:cNvPicPr>
            <a:picLocks noChangeAspect="1" noChangeArrowheads="1"/>
          </p:cNvPicPr>
          <p:nvPr/>
        </p:nvPicPr>
        <p:blipFill>
          <a:blip r:embed="rId2" cstate="screen"/>
          <a:srcRect/>
          <a:stretch>
            <a:fillRect/>
          </a:stretch>
        </p:blipFill>
        <p:spPr bwMode="auto">
          <a:xfrm>
            <a:off x="304800" y="1447800"/>
            <a:ext cx="4419600" cy="2719388"/>
          </a:xfrm>
          <a:prstGeom prst="rect">
            <a:avLst/>
          </a:prstGeom>
          <a:noFill/>
          <a:ln w="9525">
            <a:noFill/>
            <a:miter lim="800000"/>
            <a:headEnd/>
            <a:tailEnd/>
          </a:ln>
          <a:effectLst/>
        </p:spPr>
      </p:pic>
      <p:sp>
        <p:nvSpPr>
          <p:cNvPr id="7" name="Rectangle 6"/>
          <p:cNvSpPr/>
          <p:nvPr/>
        </p:nvSpPr>
        <p:spPr bwMode="auto">
          <a:xfrm>
            <a:off x="342900" y="1371600"/>
            <a:ext cx="1485900" cy="342900"/>
          </a:xfrm>
          <a:prstGeom prst="rect">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vs. External Terms</a:t>
            </a:r>
          </a:p>
        </p:txBody>
      </p:sp>
      <p:sp>
        <p:nvSpPr>
          <p:cNvPr id="3" name="Slide Number Placeholder 2"/>
          <p:cNvSpPr>
            <a:spLocks noGrp="1"/>
          </p:cNvSpPr>
          <p:nvPr>
            <p:ph type="sldNum" sz="quarter" idx="10"/>
          </p:nvPr>
        </p:nvSpPr>
        <p:spPr>
          <a:xfrm>
            <a:off x="8229600" y="6172200"/>
            <a:ext cx="533400" cy="457200"/>
          </a:xfrm>
        </p:spPr>
        <p:txBody>
          <a:bodyPr/>
          <a:lstStyle/>
          <a:p>
            <a:pPr>
              <a:defRPr/>
            </a:pPr>
            <a:fld id="{F798B074-17C8-9B4B-AB31-716511C0D839}" type="slidenum">
              <a:rPr lang="en-US" sz="1200" smtClean="0"/>
              <a:pPr>
                <a:defRPr/>
              </a:pPr>
              <a:t>86</a:t>
            </a:fld>
            <a:endParaRPr lang="en-US" sz="1200" dirty="0"/>
          </a:p>
        </p:txBody>
      </p:sp>
      <p:sp>
        <p:nvSpPr>
          <p:cNvPr id="4" name="Footer Placeholder 3"/>
          <p:cNvSpPr>
            <a:spLocks noGrp="1"/>
          </p:cNvSpPr>
          <p:nvPr>
            <p:ph type="ftr" sz="quarter" idx="11"/>
          </p:nvPr>
        </p:nvSpPr>
        <p:spPr/>
        <p:txBody>
          <a:bodyPr/>
          <a:lstStyle/>
          <a:p>
            <a:pPr>
              <a:defRPr/>
            </a:pPr>
            <a:r>
              <a:rPr lang="en-US" dirty="0"/>
              <a:t>Copyright  2010 Dan McCreary &amp; Associates</a:t>
            </a:r>
          </a:p>
        </p:txBody>
      </p:sp>
      <p:pic>
        <p:nvPicPr>
          <p:cNvPr id="5" name="Picture 4"/>
          <p:cNvPicPr>
            <a:picLocks noChangeAspect="1" noChangeArrowheads="1"/>
          </p:cNvPicPr>
          <p:nvPr/>
        </p:nvPicPr>
        <p:blipFill>
          <a:blip r:embed="rId2" cstate="screen"/>
          <a:srcRect/>
          <a:stretch>
            <a:fillRect/>
          </a:stretch>
        </p:blipFill>
        <p:spPr bwMode="auto">
          <a:xfrm>
            <a:off x="342900" y="1828800"/>
            <a:ext cx="8572500" cy="4000500"/>
          </a:xfrm>
          <a:prstGeom prst="rect">
            <a:avLst/>
          </a:prstGeom>
          <a:noFill/>
          <a:ln w="9525">
            <a:noFill/>
            <a:miter lim="800000"/>
            <a:headEnd/>
            <a:tailEnd/>
          </a:ln>
          <a:effectLst/>
        </p:spPr>
      </p:pic>
      <p:sp>
        <p:nvSpPr>
          <p:cNvPr id="7" name="Text Box 7"/>
          <p:cNvSpPr txBox="1">
            <a:spLocks noChangeArrowheads="1"/>
          </p:cNvSpPr>
          <p:nvPr/>
        </p:nvSpPr>
        <p:spPr bwMode="auto">
          <a:xfrm>
            <a:off x="5372100" y="1257300"/>
            <a:ext cx="3200400" cy="461665"/>
          </a:xfrm>
          <a:prstGeom prst="rect">
            <a:avLst/>
          </a:prstGeom>
          <a:noFill/>
          <a:ln w="9525">
            <a:noFill/>
            <a:miter lim="800000"/>
            <a:headEnd/>
            <a:tailEnd/>
          </a:ln>
          <a:effectLst/>
        </p:spPr>
        <p:txBody>
          <a:bodyPr wrap="square">
            <a:spAutoFit/>
          </a:bodyPr>
          <a:lstStyle/>
          <a:p>
            <a:r>
              <a:rPr lang="en-US" dirty="0">
                <a:solidFill>
                  <a:srgbClr val="0000FF"/>
                </a:solidFill>
              </a:rPr>
              <a:t>External Data Standards</a:t>
            </a:r>
          </a:p>
        </p:txBody>
      </p:sp>
      <p:sp>
        <p:nvSpPr>
          <p:cNvPr id="10" name="Rectangle 9"/>
          <p:cNvSpPr/>
          <p:nvPr/>
        </p:nvSpPr>
        <p:spPr bwMode="auto">
          <a:xfrm>
            <a:off x="457200" y="1143000"/>
            <a:ext cx="1485900" cy="342900"/>
          </a:xfrm>
          <a:prstGeom prst="rect">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1" name="Text Box 7"/>
          <p:cNvSpPr txBox="1">
            <a:spLocks noChangeArrowheads="1"/>
          </p:cNvSpPr>
          <p:nvPr/>
        </p:nvSpPr>
        <p:spPr bwMode="auto">
          <a:xfrm>
            <a:off x="914400" y="1257300"/>
            <a:ext cx="3020379" cy="461665"/>
          </a:xfrm>
          <a:prstGeom prst="rect">
            <a:avLst/>
          </a:prstGeom>
          <a:noFill/>
          <a:ln w="9525">
            <a:noFill/>
            <a:miter lim="800000"/>
            <a:headEnd/>
            <a:tailEnd/>
          </a:ln>
          <a:effectLst/>
        </p:spPr>
        <p:txBody>
          <a:bodyPr wrap="none">
            <a:spAutoFit/>
          </a:bodyPr>
          <a:lstStyle/>
          <a:p>
            <a:r>
              <a:rPr lang="en-US" dirty="0">
                <a:solidFill>
                  <a:srgbClr val="0000FF"/>
                </a:solidFill>
              </a:rPr>
              <a:t>Internal Data Standards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a:off x="8115300" y="6245225"/>
            <a:ext cx="571500" cy="476250"/>
          </a:xfrm>
          <a:prstGeom prst="rect">
            <a:avLst/>
          </a:prstGeom>
        </p:spPr>
        <p:txBody>
          <a:bodyPr/>
          <a:lstStyle/>
          <a:p>
            <a:pPr algn="r"/>
            <a:fld id="{01FFFD6C-30F0-4302-89D5-09BAC2AABA0E}" type="slidenum">
              <a:rPr lang="en-US" sz="1200"/>
              <a:pPr algn="r"/>
              <a:t>87</a:t>
            </a:fld>
            <a:endParaRPr lang="en-US" sz="1200" dirty="0"/>
          </a:p>
        </p:txBody>
      </p:sp>
      <p:sp>
        <p:nvSpPr>
          <p:cNvPr id="163845" name="AutoShape 5"/>
          <p:cNvSpPr>
            <a:spLocks noChangeArrowheads="1"/>
          </p:cNvSpPr>
          <p:nvPr/>
        </p:nvSpPr>
        <p:spPr bwMode="auto">
          <a:xfrm>
            <a:off x="2057400" y="1219200"/>
            <a:ext cx="4724400" cy="3581400"/>
          </a:xfrm>
          <a:prstGeom prst="can">
            <a:avLst>
              <a:gd name="adj" fmla="val 25000"/>
            </a:avLst>
          </a:prstGeom>
          <a:solidFill>
            <a:srgbClr val="CC9900"/>
          </a:solidFill>
          <a:ln w="57150">
            <a:solidFill>
              <a:srgbClr val="9E0000"/>
            </a:solidFill>
            <a:round/>
            <a:headEnd/>
            <a:tailEnd/>
          </a:ln>
          <a:effectLst/>
        </p:spPr>
        <p:txBody>
          <a:bodyPr wrap="none" anchor="ctr"/>
          <a:lstStyle/>
          <a:p>
            <a:endParaRPr lang="en-US"/>
          </a:p>
        </p:txBody>
      </p:sp>
      <p:sp>
        <p:nvSpPr>
          <p:cNvPr id="163842" name="Rectangle 2"/>
          <p:cNvSpPr>
            <a:spLocks noGrp="1" noChangeArrowheads="1"/>
          </p:cNvSpPr>
          <p:nvPr>
            <p:ph type="title"/>
          </p:nvPr>
        </p:nvSpPr>
        <p:spPr/>
        <p:txBody>
          <a:bodyPr/>
          <a:lstStyle/>
          <a:p>
            <a:r>
              <a:rPr lang="en-US"/>
              <a:t>The Heart of the Enterprise</a:t>
            </a:r>
          </a:p>
        </p:txBody>
      </p:sp>
      <p:sp>
        <p:nvSpPr>
          <p:cNvPr id="163846" name="Text Box 6"/>
          <p:cNvSpPr txBox="1">
            <a:spLocks noChangeArrowheads="1"/>
          </p:cNvSpPr>
          <p:nvPr/>
        </p:nvSpPr>
        <p:spPr bwMode="auto">
          <a:xfrm>
            <a:off x="2667000" y="1371600"/>
            <a:ext cx="3810000" cy="579438"/>
          </a:xfrm>
          <a:prstGeom prst="rect">
            <a:avLst/>
          </a:prstGeom>
          <a:noFill/>
          <a:ln w="9525" algn="ctr">
            <a:noFill/>
            <a:miter lim="800000"/>
            <a:headEnd/>
            <a:tailEnd/>
          </a:ln>
          <a:effectLst/>
        </p:spPr>
        <p:txBody>
          <a:bodyPr>
            <a:spAutoFit/>
          </a:bodyPr>
          <a:lstStyle/>
          <a:p>
            <a:pPr algn="ctr">
              <a:buFontTx/>
              <a:buNone/>
            </a:pPr>
            <a:r>
              <a:rPr lang="en-US" sz="3200" b="1">
                <a:latin typeface="Arial Narrow" pitchFamily="34" charset="0"/>
              </a:rPr>
              <a:t>The Metadata Registry</a:t>
            </a:r>
          </a:p>
        </p:txBody>
      </p:sp>
      <p:pic>
        <p:nvPicPr>
          <p:cNvPr id="163848" name="Picture 8" descr="MCj04326000000[1]"/>
          <p:cNvPicPr>
            <a:picLocks noChangeAspect="1" noChangeArrowheads="1"/>
          </p:cNvPicPr>
          <p:nvPr/>
        </p:nvPicPr>
        <p:blipFill>
          <a:blip r:embed="rId2" cstate="screen"/>
          <a:srcRect/>
          <a:stretch>
            <a:fillRect/>
          </a:stretch>
        </p:blipFill>
        <p:spPr bwMode="auto">
          <a:xfrm>
            <a:off x="2895600" y="1981200"/>
            <a:ext cx="2895600" cy="2895600"/>
          </a:xfrm>
          <a:prstGeom prst="rect">
            <a:avLst/>
          </a:prstGeom>
          <a:noFill/>
        </p:spPr>
      </p:pic>
      <p:sp>
        <p:nvSpPr>
          <p:cNvPr id="163849" name="Text Box 9"/>
          <p:cNvSpPr txBox="1">
            <a:spLocks noChangeArrowheads="1"/>
          </p:cNvSpPr>
          <p:nvPr/>
        </p:nvSpPr>
        <p:spPr bwMode="auto">
          <a:xfrm>
            <a:off x="914400" y="4914900"/>
            <a:ext cx="6873875" cy="1200329"/>
          </a:xfrm>
          <a:prstGeom prst="rect">
            <a:avLst/>
          </a:prstGeom>
          <a:noFill/>
          <a:ln w="9525" algn="ctr">
            <a:noFill/>
            <a:miter lim="800000"/>
            <a:headEnd/>
            <a:tailEnd/>
          </a:ln>
          <a:effectLst/>
        </p:spPr>
        <p:txBody>
          <a:bodyPr wrap="square">
            <a:spAutoFit/>
          </a:bodyPr>
          <a:lstStyle/>
          <a:p>
            <a:pPr>
              <a:buFontTx/>
              <a:buNone/>
            </a:pPr>
            <a:r>
              <a:rPr lang="en-US" b="0" dirty="0"/>
              <a:t>A metadata registry is a central location in an organization where metadata definitions are stored and maintained in a controlled method. </a:t>
            </a:r>
          </a:p>
        </p:txBody>
      </p:sp>
      <p:sp>
        <p:nvSpPr>
          <p:cNvPr id="163850" name="Text Box 10"/>
          <p:cNvSpPr txBox="1">
            <a:spLocks noChangeArrowheads="1"/>
          </p:cNvSpPr>
          <p:nvPr/>
        </p:nvSpPr>
        <p:spPr bwMode="auto">
          <a:xfrm>
            <a:off x="4419600" y="6172200"/>
            <a:ext cx="3721100" cy="304800"/>
          </a:xfrm>
          <a:prstGeom prst="rect">
            <a:avLst/>
          </a:prstGeom>
          <a:noFill/>
          <a:ln w="9525" algn="ctr">
            <a:noFill/>
            <a:miter lim="800000"/>
            <a:headEnd/>
            <a:tailEnd/>
          </a:ln>
          <a:effectLst/>
        </p:spPr>
        <p:txBody>
          <a:bodyPr wrap="none">
            <a:spAutoFit/>
          </a:bodyPr>
          <a:lstStyle/>
          <a:p>
            <a:pPr>
              <a:buFontTx/>
              <a:buNone/>
            </a:pPr>
            <a:r>
              <a:rPr lang="en-US" sz="1400" dirty="0"/>
              <a:t>http://en.wikipedia.org/wiki/Metadata_registry</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Dan's Promise to Every BA</a:t>
            </a:r>
          </a:p>
        </p:txBody>
      </p:sp>
      <p:sp>
        <p:nvSpPr>
          <p:cNvPr id="3" name="Content Placeholder 2"/>
          <p:cNvSpPr>
            <a:spLocks noGrp="1"/>
          </p:cNvSpPr>
          <p:nvPr>
            <p:ph idx="1"/>
          </p:nvPr>
        </p:nvSpPr>
        <p:spPr/>
        <p:txBody>
          <a:bodyPr/>
          <a:lstStyle/>
          <a:p>
            <a:r>
              <a:rPr lang="en-US" dirty="0"/>
              <a:t>If you are…</a:t>
            </a:r>
          </a:p>
          <a:p>
            <a:pPr lvl="1"/>
            <a:r>
              <a:rPr lang="en-US" dirty="0"/>
              <a:t>somewhat familiar with HTML and SQL</a:t>
            </a:r>
          </a:p>
          <a:p>
            <a:pPr lvl="1"/>
            <a:r>
              <a:rPr lang="en-US" dirty="0"/>
              <a:t>willing to "know your data"</a:t>
            </a:r>
          </a:p>
          <a:p>
            <a:pPr lvl="1"/>
            <a:r>
              <a:rPr lang="en-US" dirty="0"/>
              <a:t>willing to spend around 40 hours in training</a:t>
            </a:r>
          </a:p>
          <a:p>
            <a:pPr lvl="1"/>
            <a:r>
              <a:rPr lang="en-US" dirty="0"/>
              <a:t>able to use open source software</a:t>
            </a:r>
          </a:p>
          <a:p>
            <a:r>
              <a:rPr lang="en-US" dirty="0"/>
              <a:t>Then…</a:t>
            </a:r>
          </a:p>
          <a:p>
            <a:pPr lvl="1"/>
            <a:r>
              <a:rPr lang="en-US" dirty="0"/>
              <a:t>You can build and maintain your own metadata registry</a:t>
            </a:r>
          </a:p>
          <a:p>
            <a:pPr lvl="1"/>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88</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5"/>
          <p:cNvSpPr>
            <a:spLocks noGrp="1"/>
          </p:cNvSpPr>
          <p:nvPr>
            <p:ph type="sldNum" sz="quarter" idx="4294967295"/>
          </p:nvPr>
        </p:nvSpPr>
        <p:spPr>
          <a:xfrm>
            <a:off x="6553200" y="6245225"/>
            <a:ext cx="2133600" cy="476250"/>
          </a:xfrm>
          <a:prstGeom prst="rect">
            <a:avLst/>
          </a:prstGeom>
        </p:spPr>
        <p:txBody>
          <a:bodyPr/>
          <a:lstStyle/>
          <a:p>
            <a:pPr algn="r"/>
            <a:fld id="{A7E26266-C8CD-4CE1-BEFD-D75294CF12AD}" type="slidenum">
              <a:rPr lang="en-US" sz="1200" b="0"/>
              <a:pPr algn="r"/>
              <a:t>89</a:t>
            </a:fld>
            <a:endParaRPr lang="en-US" sz="1200" b="0" dirty="0"/>
          </a:p>
        </p:txBody>
      </p:sp>
      <p:sp>
        <p:nvSpPr>
          <p:cNvPr id="26626" name="Rectangle 2"/>
          <p:cNvSpPr>
            <a:spLocks noGrp="1" noChangeArrowheads="1"/>
          </p:cNvSpPr>
          <p:nvPr>
            <p:ph type="title"/>
          </p:nvPr>
        </p:nvSpPr>
        <p:spPr>
          <a:xfrm>
            <a:off x="685800" y="114300"/>
            <a:ext cx="7772400" cy="800100"/>
          </a:xfrm>
        </p:spPr>
        <p:txBody>
          <a:bodyPr/>
          <a:lstStyle/>
          <a:p>
            <a:r>
              <a:rPr lang="en-US" dirty="0"/>
              <a:t>Change Where the Line is Drawn</a:t>
            </a:r>
          </a:p>
        </p:txBody>
      </p:sp>
      <p:sp>
        <p:nvSpPr>
          <p:cNvPr id="26627" name="Rectangle 3"/>
          <p:cNvSpPr>
            <a:spLocks noGrp="1" noChangeArrowheads="1"/>
          </p:cNvSpPr>
          <p:nvPr>
            <p:ph type="body" idx="1"/>
          </p:nvPr>
        </p:nvSpPr>
        <p:spPr>
          <a:xfrm>
            <a:off x="914400" y="5715000"/>
            <a:ext cx="7200900" cy="792163"/>
          </a:xfrm>
        </p:spPr>
        <p:txBody>
          <a:bodyPr/>
          <a:lstStyle/>
          <a:p>
            <a:pPr algn="ctr">
              <a:lnSpc>
                <a:spcPct val="80000"/>
              </a:lnSpc>
              <a:buNone/>
            </a:pPr>
            <a:r>
              <a:rPr lang="en-US" sz="1800" dirty="0"/>
              <a:t>Shorten the “distance” between the business unit and the IT staff</a:t>
            </a:r>
          </a:p>
        </p:txBody>
      </p:sp>
      <p:grpSp>
        <p:nvGrpSpPr>
          <p:cNvPr id="2" name="Group 10"/>
          <p:cNvGrpSpPr>
            <a:grpSpLocks/>
          </p:cNvGrpSpPr>
          <p:nvPr/>
        </p:nvGrpSpPr>
        <p:grpSpPr bwMode="auto">
          <a:xfrm>
            <a:off x="533400" y="1981200"/>
            <a:ext cx="152400" cy="457200"/>
            <a:chOff x="1104" y="1632"/>
            <a:chExt cx="96" cy="288"/>
          </a:xfrm>
        </p:grpSpPr>
        <p:sp>
          <p:nvSpPr>
            <p:cNvPr id="26629" name="Oval 5"/>
            <p:cNvSpPr>
              <a:spLocks noChangeArrowheads="1"/>
            </p:cNvSpPr>
            <p:nvPr/>
          </p:nvSpPr>
          <p:spPr bwMode="auto">
            <a:xfrm>
              <a:off x="1104" y="1632"/>
              <a:ext cx="96" cy="96"/>
            </a:xfrm>
            <a:prstGeom prst="ellipse">
              <a:avLst/>
            </a:prstGeom>
            <a:solidFill>
              <a:schemeClr val="tx1"/>
            </a:solidFill>
            <a:ln w="9525">
              <a:noFill/>
              <a:round/>
              <a:headEnd/>
              <a:tailEnd/>
            </a:ln>
            <a:effectLst/>
          </p:spPr>
          <p:txBody>
            <a:bodyPr wrap="none" anchor="ctr"/>
            <a:lstStyle/>
            <a:p>
              <a:endParaRPr lang="en-US"/>
            </a:p>
          </p:txBody>
        </p:sp>
        <p:sp>
          <p:nvSpPr>
            <p:cNvPr id="26630" name="Line 6"/>
            <p:cNvSpPr>
              <a:spLocks noChangeShapeType="1"/>
            </p:cNvSpPr>
            <p:nvPr/>
          </p:nvSpPr>
          <p:spPr bwMode="auto">
            <a:xfrm>
              <a:off x="1152" y="1728"/>
              <a:ext cx="0" cy="96"/>
            </a:xfrm>
            <a:prstGeom prst="line">
              <a:avLst/>
            </a:prstGeom>
            <a:noFill/>
            <a:ln w="28575">
              <a:solidFill>
                <a:schemeClr val="tx1"/>
              </a:solidFill>
              <a:round/>
              <a:headEnd/>
              <a:tailEnd/>
            </a:ln>
            <a:effectLst/>
          </p:spPr>
          <p:txBody>
            <a:bodyPr/>
            <a:lstStyle/>
            <a:p>
              <a:endParaRPr lang="en-US"/>
            </a:p>
          </p:txBody>
        </p:sp>
        <p:sp>
          <p:nvSpPr>
            <p:cNvPr id="26631" name="Line 7"/>
            <p:cNvSpPr>
              <a:spLocks noChangeShapeType="1"/>
            </p:cNvSpPr>
            <p:nvPr/>
          </p:nvSpPr>
          <p:spPr bwMode="auto">
            <a:xfrm>
              <a:off x="1104" y="1776"/>
              <a:ext cx="96" cy="0"/>
            </a:xfrm>
            <a:prstGeom prst="line">
              <a:avLst/>
            </a:prstGeom>
            <a:noFill/>
            <a:ln w="28575">
              <a:solidFill>
                <a:schemeClr val="tx1"/>
              </a:solidFill>
              <a:round/>
              <a:headEnd/>
              <a:tailEnd/>
            </a:ln>
            <a:effectLst/>
          </p:spPr>
          <p:txBody>
            <a:bodyPr/>
            <a:lstStyle/>
            <a:p>
              <a:endParaRPr lang="en-US"/>
            </a:p>
          </p:txBody>
        </p:sp>
        <p:sp>
          <p:nvSpPr>
            <p:cNvPr id="26632" name="Line 8"/>
            <p:cNvSpPr>
              <a:spLocks noChangeShapeType="1"/>
            </p:cNvSpPr>
            <p:nvPr/>
          </p:nvSpPr>
          <p:spPr bwMode="auto">
            <a:xfrm flipH="1">
              <a:off x="1104" y="1824"/>
              <a:ext cx="48" cy="96"/>
            </a:xfrm>
            <a:prstGeom prst="line">
              <a:avLst/>
            </a:prstGeom>
            <a:noFill/>
            <a:ln w="28575">
              <a:solidFill>
                <a:schemeClr val="tx1"/>
              </a:solidFill>
              <a:round/>
              <a:headEnd/>
              <a:tailEnd/>
            </a:ln>
            <a:effectLst/>
          </p:spPr>
          <p:txBody>
            <a:bodyPr/>
            <a:lstStyle/>
            <a:p>
              <a:endParaRPr lang="en-US"/>
            </a:p>
          </p:txBody>
        </p:sp>
        <p:sp>
          <p:nvSpPr>
            <p:cNvPr id="26633" name="Line 9"/>
            <p:cNvSpPr>
              <a:spLocks noChangeShapeType="1"/>
            </p:cNvSpPr>
            <p:nvPr/>
          </p:nvSpPr>
          <p:spPr bwMode="auto">
            <a:xfrm>
              <a:off x="1152" y="1824"/>
              <a:ext cx="48" cy="96"/>
            </a:xfrm>
            <a:prstGeom prst="line">
              <a:avLst/>
            </a:prstGeom>
            <a:noFill/>
            <a:ln w="28575">
              <a:solidFill>
                <a:schemeClr val="tx1"/>
              </a:solidFill>
              <a:round/>
              <a:headEnd/>
              <a:tailEnd/>
            </a:ln>
            <a:effectLst/>
          </p:spPr>
          <p:txBody>
            <a:bodyPr/>
            <a:lstStyle/>
            <a:p>
              <a:endParaRPr lang="en-US"/>
            </a:p>
          </p:txBody>
        </p:sp>
      </p:grpSp>
      <p:grpSp>
        <p:nvGrpSpPr>
          <p:cNvPr id="3" name="Group 11"/>
          <p:cNvGrpSpPr>
            <a:grpSpLocks/>
          </p:cNvGrpSpPr>
          <p:nvPr/>
        </p:nvGrpSpPr>
        <p:grpSpPr bwMode="auto">
          <a:xfrm>
            <a:off x="4267200" y="1905000"/>
            <a:ext cx="152400" cy="457200"/>
            <a:chOff x="1104" y="1632"/>
            <a:chExt cx="96" cy="288"/>
          </a:xfrm>
        </p:grpSpPr>
        <p:sp>
          <p:nvSpPr>
            <p:cNvPr id="26636" name="Oval 12"/>
            <p:cNvSpPr>
              <a:spLocks noChangeArrowheads="1"/>
            </p:cNvSpPr>
            <p:nvPr/>
          </p:nvSpPr>
          <p:spPr bwMode="auto">
            <a:xfrm>
              <a:off x="1104" y="1632"/>
              <a:ext cx="96" cy="96"/>
            </a:xfrm>
            <a:prstGeom prst="ellipse">
              <a:avLst/>
            </a:prstGeom>
            <a:solidFill>
              <a:schemeClr val="tx1"/>
            </a:solidFill>
            <a:ln w="9525">
              <a:noFill/>
              <a:round/>
              <a:headEnd/>
              <a:tailEnd/>
            </a:ln>
            <a:effectLst/>
          </p:spPr>
          <p:txBody>
            <a:bodyPr wrap="none" anchor="ctr"/>
            <a:lstStyle/>
            <a:p>
              <a:endParaRPr lang="en-US"/>
            </a:p>
          </p:txBody>
        </p:sp>
        <p:sp>
          <p:nvSpPr>
            <p:cNvPr id="26637" name="Line 13"/>
            <p:cNvSpPr>
              <a:spLocks noChangeShapeType="1"/>
            </p:cNvSpPr>
            <p:nvPr/>
          </p:nvSpPr>
          <p:spPr bwMode="auto">
            <a:xfrm>
              <a:off x="1152" y="1728"/>
              <a:ext cx="0" cy="96"/>
            </a:xfrm>
            <a:prstGeom prst="line">
              <a:avLst/>
            </a:prstGeom>
            <a:noFill/>
            <a:ln w="28575">
              <a:solidFill>
                <a:schemeClr val="tx1"/>
              </a:solidFill>
              <a:round/>
              <a:headEnd/>
              <a:tailEnd/>
            </a:ln>
            <a:effectLst/>
          </p:spPr>
          <p:txBody>
            <a:bodyPr/>
            <a:lstStyle/>
            <a:p>
              <a:endParaRPr lang="en-US"/>
            </a:p>
          </p:txBody>
        </p:sp>
        <p:sp>
          <p:nvSpPr>
            <p:cNvPr id="26638" name="Line 14"/>
            <p:cNvSpPr>
              <a:spLocks noChangeShapeType="1"/>
            </p:cNvSpPr>
            <p:nvPr/>
          </p:nvSpPr>
          <p:spPr bwMode="auto">
            <a:xfrm>
              <a:off x="1104" y="1776"/>
              <a:ext cx="96" cy="0"/>
            </a:xfrm>
            <a:prstGeom prst="line">
              <a:avLst/>
            </a:prstGeom>
            <a:noFill/>
            <a:ln w="28575">
              <a:solidFill>
                <a:schemeClr val="tx1"/>
              </a:solidFill>
              <a:round/>
              <a:headEnd/>
              <a:tailEnd/>
            </a:ln>
            <a:effectLst/>
          </p:spPr>
          <p:txBody>
            <a:bodyPr/>
            <a:lstStyle/>
            <a:p>
              <a:endParaRPr lang="en-US"/>
            </a:p>
          </p:txBody>
        </p:sp>
        <p:sp>
          <p:nvSpPr>
            <p:cNvPr id="26639" name="Line 15"/>
            <p:cNvSpPr>
              <a:spLocks noChangeShapeType="1"/>
            </p:cNvSpPr>
            <p:nvPr/>
          </p:nvSpPr>
          <p:spPr bwMode="auto">
            <a:xfrm flipH="1">
              <a:off x="1104" y="1824"/>
              <a:ext cx="48" cy="96"/>
            </a:xfrm>
            <a:prstGeom prst="line">
              <a:avLst/>
            </a:prstGeom>
            <a:noFill/>
            <a:ln w="28575">
              <a:solidFill>
                <a:schemeClr val="tx1"/>
              </a:solidFill>
              <a:round/>
              <a:headEnd/>
              <a:tailEnd/>
            </a:ln>
            <a:effectLst/>
          </p:spPr>
          <p:txBody>
            <a:bodyPr/>
            <a:lstStyle/>
            <a:p>
              <a:endParaRPr lang="en-US"/>
            </a:p>
          </p:txBody>
        </p:sp>
        <p:sp>
          <p:nvSpPr>
            <p:cNvPr id="26640" name="Line 16"/>
            <p:cNvSpPr>
              <a:spLocks noChangeShapeType="1"/>
            </p:cNvSpPr>
            <p:nvPr/>
          </p:nvSpPr>
          <p:spPr bwMode="auto">
            <a:xfrm>
              <a:off x="1152" y="1824"/>
              <a:ext cx="48" cy="96"/>
            </a:xfrm>
            <a:prstGeom prst="line">
              <a:avLst/>
            </a:prstGeom>
            <a:noFill/>
            <a:ln w="28575">
              <a:solidFill>
                <a:schemeClr val="tx1"/>
              </a:solidFill>
              <a:round/>
              <a:headEnd/>
              <a:tailEnd/>
            </a:ln>
            <a:effectLst/>
          </p:spPr>
          <p:txBody>
            <a:bodyPr/>
            <a:lstStyle/>
            <a:p>
              <a:endParaRPr lang="en-US"/>
            </a:p>
          </p:txBody>
        </p:sp>
      </p:grpSp>
      <p:grpSp>
        <p:nvGrpSpPr>
          <p:cNvPr id="4" name="Group 17"/>
          <p:cNvGrpSpPr>
            <a:grpSpLocks/>
          </p:cNvGrpSpPr>
          <p:nvPr/>
        </p:nvGrpSpPr>
        <p:grpSpPr bwMode="auto">
          <a:xfrm>
            <a:off x="7924800" y="1905000"/>
            <a:ext cx="152400" cy="457200"/>
            <a:chOff x="1104" y="1632"/>
            <a:chExt cx="96" cy="288"/>
          </a:xfrm>
        </p:grpSpPr>
        <p:sp>
          <p:nvSpPr>
            <p:cNvPr id="26642" name="Oval 18"/>
            <p:cNvSpPr>
              <a:spLocks noChangeArrowheads="1"/>
            </p:cNvSpPr>
            <p:nvPr/>
          </p:nvSpPr>
          <p:spPr bwMode="auto">
            <a:xfrm>
              <a:off x="1104" y="1632"/>
              <a:ext cx="96" cy="96"/>
            </a:xfrm>
            <a:prstGeom prst="ellipse">
              <a:avLst/>
            </a:prstGeom>
            <a:solidFill>
              <a:schemeClr val="tx1"/>
            </a:solidFill>
            <a:ln w="9525">
              <a:noFill/>
              <a:round/>
              <a:headEnd/>
              <a:tailEnd/>
            </a:ln>
            <a:effectLst/>
          </p:spPr>
          <p:txBody>
            <a:bodyPr wrap="none" anchor="ctr"/>
            <a:lstStyle/>
            <a:p>
              <a:endParaRPr lang="en-US"/>
            </a:p>
          </p:txBody>
        </p:sp>
        <p:sp>
          <p:nvSpPr>
            <p:cNvPr id="26643" name="Line 19"/>
            <p:cNvSpPr>
              <a:spLocks noChangeShapeType="1"/>
            </p:cNvSpPr>
            <p:nvPr/>
          </p:nvSpPr>
          <p:spPr bwMode="auto">
            <a:xfrm>
              <a:off x="1152" y="1728"/>
              <a:ext cx="0" cy="96"/>
            </a:xfrm>
            <a:prstGeom prst="line">
              <a:avLst/>
            </a:prstGeom>
            <a:noFill/>
            <a:ln w="28575">
              <a:solidFill>
                <a:schemeClr val="tx1"/>
              </a:solidFill>
              <a:round/>
              <a:headEnd/>
              <a:tailEnd/>
            </a:ln>
            <a:effectLst/>
          </p:spPr>
          <p:txBody>
            <a:bodyPr/>
            <a:lstStyle/>
            <a:p>
              <a:endParaRPr lang="en-US"/>
            </a:p>
          </p:txBody>
        </p:sp>
        <p:sp>
          <p:nvSpPr>
            <p:cNvPr id="26644" name="Line 20"/>
            <p:cNvSpPr>
              <a:spLocks noChangeShapeType="1"/>
            </p:cNvSpPr>
            <p:nvPr/>
          </p:nvSpPr>
          <p:spPr bwMode="auto">
            <a:xfrm>
              <a:off x="1104" y="1776"/>
              <a:ext cx="96" cy="0"/>
            </a:xfrm>
            <a:prstGeom prst="line">
              <a:avLst/>
            </a:prstGeom>
            <a:noFill/>
            <a:ln w="28575">
              <a:solidFill>
                <a:schemeClr val="tx1"/>
              </a:solidFill>
              <a:round/>
              <a:headEnd/>
              <a:tailEnd/>
            </a:ln>
            <a:effectLst/>
          </p:spPr>
          <p:txBody>
            <a:bodyPr/>
            <a:lstStyle/>
            <a:p>
              <a:endParaRPr lang="en-US"/>
            </a:p>
          </p:txBody>
        </p:sp>
        <p:sp>
          <p:nvSpPr>
            <p:cNvPr id="26645" name="Line 21"/>
            <p:cNvSpPr>
              <a:spLocks noChangeShapeType="1"/>
            </p:cNvSpPr>
            <p:nvPr/>
          </p:nvSpPr>
          <p:spPr bwMode="auto">
            <a:xfrm flipH="1">
              <a:off x="1104" y="1824"/>
              <a:ext cx="48" cy="96"/>
            </a:xfrm>
            <a:prstGeom prst="line">
              <a:avLst/>
            </a:prstGeom>
            <a:noFill/>
            <a:ln w="28575">
              <a:solidFill>
                <a:schemeClr val="tx1"/>
              </a:solidFill>
              <a:round/>
              <a:headEnd/>
              <a:tailEnd/>
            </a:ln>
            <a:effectLst/>
          </p:spPr>
          <p:txBody>
            <a:bodyPr/>
            <a:lstStyle/>
            <a:p>
              <a:endParaRPr lang="en-US"/>
            </a:p>
          </p:txBody>
        </p:sp>
        <p:sp>
          <p:nvSpPr>
            <p:cNvPr id="26646" name="Line 22"/>
            <p:cNvSpPr>
              <a:spLocks noChangeShapeType="1"/>
            </p:cNvSpPr>
            <p:nvPr/>
          </p:nvSpPr>
          <p:spPr bwMode="auto">
            <a:xfrm>
              <a:off x="1152" y="1824"/>
              <a:ext cx="48" cy="96"/>
            </a:xfrm>
            <a:prstGeom prst="line">
              <a:avLst/>
            </a:prstGeom>
            <a:noFill/>
            <a:ln w="28575">
              <a:solidFill>
                <a:schemeClr val="tx1"/>
              </a:solidFill>
              <a:round/>
              <a:headEnd/>
              <a:tailEnd/>
            </a:ln>
            <a:effectLst/>
          </p:spPr>
          <p:txBody>
            <a:bodyPr/>
            <a:lstStyle/>
            <a:p>
              <a:endParaRPr lang="en-US"/>
            </a:p>
          </p:txBody>
        </p:sp>
      </p:grpSp>
      <p:sp>
        <p:nvSpPr>
          <p:cNvPr id="26647" name="Text Box 23"/>
          <p:cNvSpPr txBox="1">
            <a:spLocks noChangeArrowheads="1"/>
          </p:cNvSpPr>
          <p:nvPr/>
        </p:nvSpPr>
        <p:spPr bwMode="auto">
          <a:xfrm>
            <a:off x="304800" y="2438400"/>
            <a:ext cx="679450" cy="366713"/>
          </a:xfrm>
          <a:prstGeom prst="rect">
            <a:avLst/>
          </a:prstGeom>
          <a:noFill/>
          <a:ln w="9525">
            <a:noFill/>
            <a:miter lim="800000"/>
            <a:headEnd/>
            <a:tailEnd/>
          </a:ln>
          <a:effectLst/>
        </p:spPr>
        <p:txBody>
          <a:bodyPr wrap="none">
            <a:spAutoFit/>
          </a:bodyPr>
          <a:lstStyle/>
          <a:p>
            <a:pPr>
              <a:spcBef>
                <a:spcPct val="0"/>
              </a:spcBef>
              <a:buFontTx/>
              <a:buNone/>
            </a:pPr>
            <a:r>
              <a:rPr lang="en-US"/>
              <a:t>SME</a:t>
            </a:r>
          </a:p>
        </p:txBody>
      </p:sp>
      <p:sp>
        <p:nvSpPr>
          <p:cNvPr id="26648" name="Text Box 24"/>
          <p:cNvSpPr txBox="1">
            <a:spLocks noChangeArrowheads="1"/>
          </p:cNvSpPr>
          <p:nvPr/>
        </p:nvSpPr>
        <p:spPr bwMode="auto">
          <a:xfrm>
            <a:off x="4114800" y="2362200"/>
            <a:ext cx="603250" cy="366713"/>
          </a:xfrm>
          <a:prstGeom prst="rect">
            <a:avLst/>
          </a:prstGeom>
          <a:noFill/>
          <a:ln w="9525">
            <a:noFill/>
            <a:miter lim="800000"/>
            <a:headEnd/>
            <a:tailEnd/>
          </a:ln>
          <a:effectLst/>
        </p:spPr>
        <p:txBody>
          <a:bodyPr wrap="none">
            <a:spAutoFit/>
          </a:bodyPr>
          <a:lstStyle/>
          <a:p>
            <a:pPr>
              <a:spcBef>
                <a:spcPct val="0"/>
              </a:spcBef>
              <a:buFontTx/>
              <a:buNone/>
            </a:pPr>
            <a:r>
              <a:rPr lang="en-US"/>
              <a:t>BAs</a:t>
            </a:r>
          </a:p>
        </p:txBody>
      </p:sp>
      <p:sp>
        <p:nvSpPr>
          <p:cNvPr id="26649" name="Text Box 25"/>
          <p:cNvSpPr txBox="1">
            <a:spLocks noChangeArrowheads="1"/>
          </p:cNvSpPr>
          <p:nvPr/>
        </p:nvSpPr>
        <p:spPr bwMode="auto">
          <a:xfrm>
            <a:off x="7467600" y="2438400"/>
            <a:ext cx="1339850" cy="366713"/>
          </a:xfrm>
          <a:prstGeom prst="rect">
            <a:avLst/>
          </a:prstGeom>
          <a:noFill/>
          <a:ln w="9525">
            <a:noFill/>
            <a:miter lim="800000"/>
            <a:headEnd/>
            <a:tailEnd/>
          </a:ln>
          <a:effectLst/>
        </p:spPr>
        <p:txBody>
          <a:bodyPr wrap="none">
            <a:spAutoFit/>
          </a:bodyPr>
          <a:lstStyle/>
          <a:p>
            <a:pPr>
              <a:spcBef>
                <a:spcPct val="0"/>
              </a:spcBef>
              <a:buFontTx/>
              <a:buNone/>
            </a:pPr>
            <a:r>
              <a:rPr lang="en-US"/>
              <a:t>Developers</a:t>
            </a:r>
          </a:p>
        </p:txBody>
      </p:sp>
      <p:sp>
        <p:nvSpPr>
          <p:cNvPr id="26650" name="Line 26"/>
          <p:cNvSpPr>
            <a:spLocks noChangeShapeType="1"/>
          </p:cNvSpPr>
          <p:nvPr/>
        </p:nvSpPr>
        <p:spPr bwMode="auto">
          <a:xfrm flipV="1">
            <a:off x="838200" y="2209800"/>
            <a:ext cx="3200400" cy="0"/>
          </a:xfrm>
          <a:prstGeom prst="line">
            <a:avLst/>
          </a:prstGeom>
          <a:noFill/>
          <a:ln w="38100">
            <a:solidFill>
              <a:schemeClr val="tx1"/>
            </a:solidFill>
            <a:round/>
            <a:headEnd type="triangle" w="med" len="med"/>
            <a:tailEnd type="triangle" w="med" len="med"/>
          </a:ln>
          <a:effectLst/>
        </p:spPr>
        <p:txBody>
          <a:bodyPr/>
          <a:lstStyle/>
          <a:p>
            <a:endParaRPr lang="en-US"/>
          </a:p>
        </p:txBody>
      </p:sp>
      <p:sp>
        <p:nvSpPr>
          <p:cNvPr id="26651" name="Line 27"/>
          <p:cNvSpPr>
            <a:spLocks noChangeShapeType="1"/>
          </p:cNvSpPr>
          <p:nvPr/>
        </p:nvSpPr>
        <p:spPr bwMode="auto">
          <a:xfrm>
            <a:off x="4648200" y="2209800"/>
            <a:ext cx="3124200" cy="0"/>
          </a:xfrm>
          <a:prstGeom prst="line">
            <a:avLst/>
          </a:prstGeom>
          <a:noFill/>
          <a:ln w="38100">
            <a:solidFill>
              <a:schemeClr val="tx1"/>
            </a:solidFill>
            <a:round/>
            <a:headEnd type="triangle" w="med" len="med"/>
            <a:tailEnd type="triangle" w="med" len="med"/>
          </a:ln>
          <a:effectLst/>
        </p:spPr>
        <p:txBody>
          <a:bodyPr/>
          <a:lstStyle/>
          <a:p>
            <a:endParaRPr lang="en-US"/>
          </a:p>
        </p:txBody>
      </p:sp>
      <p:pic>
        <p:nvPicPr>
          <p:cNvPr id="26671" name="Picture 47"/>
          <p:cNvPicPr>
            <a:picLocks noChangeAspect="1" noChangeArrowheads="1"/>
          </p:cNvPicPr>
          <p:nvPr/>
        </p:nvPicPr>
        <p:blipFill>
          <a:blip r:embed="rId2" cstate="screen"/>
          <a:srcRect/>
          <a:stretch>
            <a:fillRect/>
          </a:stretch>
        </p:blipFill>
        <p:spPr bwMode="auto">
          <a:xfrm>
            <a:off x="2057400" y="1371600"/>
            <a:ext cx="457200" cy="433388"/>
          </a:xfrm>
          <a:prstGeom prst="rect">
            <a:avLst/>
          </a:prstGeom>
          <a:noFill/>
          <a:ln w="9525">
            <a:noFill/>
            <a:miter lim="800000"/>
            <a:headEnd/>
            <a:tailEnd/>
          </a:ln>
          <a:effectLst/>
        </p:spPr>
      </p:pic>
      <p:pic>
        <p:nvPicPr>
          <p:cNvPr id="26672" name="Picture 48"/>
          <p:cNvPicPr>
            <a:picLocks noChangeAspect="1" noChangeArrowheads="1"/>
          </p:cNvPicPr>
          <p:nvPr/>
        </p:nvPicPr>
        <p:blipFill>
          <a:blip r:embed="rId3" cstate="screen"/>
          <a:srcRect/>
          <a:stretch>
            <a:fillRect/>
          </a:stretch>
        </p:blipFill>
        <p:spPr bwMode="auto">
          <a:xfrm>
            <a:off x="6096000" y="1447800"/>
            <a:ext cx="457200" cy="433388"/>
          </a:xfrm>
          <a:prstGeom prst="rect">
            <a:avLst/>
          </a:prstGeom>
          <a:noFill/>
          <a:ln w="9525">
            <a:noFill/>
            <a:miter lim="800000"/>
            <a:headEnd/>
            <a:tailEnd/>
          </a:ln>
          <a:effectLst/>
        </p:spPr>
      </p:pic>
      <p:sp>
        <p:nvSpPr>
          <p:cNvPr id="26673" name="Text Box 49"/>
          <p:cNvSpPr txBox="1">
            <a:spLocks noChangeArrowheads="1"/>
          </p:cNvSpPr>
          <p:nvPr/>
        </p:nvSpPr>
        <p:spPr bwMode="auto">
          <a:xfrm>
            <a:off x="5791200" y="1828800"/>
            <a:ext cx="1287463" cy="304800"/>
          </a:xfrm>
          <a:prstGeom prst="rect">
            <a:avLst/>
          </a:prstGeom>
          <a:noFill/>
          <a:ln w="9525">
            <a:noFill/>
            <a:miter lim="800000"/>
            <a:headEnd/>
            <a:tailEnd/>
          </a:ln>
          <a:effectLst/>
        </p:spPr>
        <p:txBody>
          <a:bodyPr wrap="none">
            <a:spAutoFit/>
          </a:bodyPr>
          <a:lstStyle/>
          <a:p>
            <a:pPr>
              <a:spcBef>
                <a:spcPct val="0"/>
              </a:spcBef>
              <a:buFontTx/>
              <a:buNone/>
            </a:pPr>
            <a:r>
              <a:rPr lang="en-US" sz="1400"/>
              <a:t>Requirements</a:t>
            </a:r>
          </a:p>
        </p:txBody>
      </p:sp>
      <p:sp>
        <p:nvSpPr>
          <p:cNvPr id="26674" name="Text Box 50"/>
          <p:cNvSpPr txBox="1">
            <a:spLocks noChangeArrowheads="1"/>
          </p:cNvSpPr>
          <p:nvPr/>
        </p:nvSpPr>
        <p:spPr bwMode="auto">
          <a:xfrm>
            <a:off x="1752600" y="1828800"/>
            <a:ext cx="1287463" cy="304800"/>
          </a:xfrm>
          <a:prstGeom prst="rect">
            <a:avLst/>
          </a:prstGeom>
          <a:noFill/>
          <a:ln w="9525">
            <a:noFill/>
            <a:miter lim="800000"/>
            <a:headEnd/>
            <a:tailEnd/>
          </a:ln>
          <a:effectLst/>
        </p:spPr>
        <p:txBody>
          <a:bodyPr wrap="none">
            <a:spAutoFit/>
          </a:bodyPr>
          <a:lstStyle/>
          <a:p>
            <a:pPr>
              <a:spcBef>
                <a:spcPct val="0"/>
              </a:spcBef>
              <a:buFontTx/>
              <a:buNone/>
            </a:pPr>
            <a:r>
              <a:rPr lang="en-US" sz="1400"/>
              <a:t>Requirements</a:t>
            </a:r>
          </a:p>
        </p:txBody>
      </p:sp>
      <p:grpSp>
        <p:nvGrpSpPr>
          <p:cNvPr id="5" name="Group 54"/>
          <p:cNvGrpSpPr>
            <a:grpSpLocks/>
          </p:cNvGrpSpPr>
          <p:nvPr/>
        </p:nvGrpSpPr>
        <p:grpSpPr bwMode="auto">
          <a:xfrm>
            <a:off x="2590800" y="3352800"/>
            <a:ext cx="3584575" cy="1966913"/>
            <a:chOff x="1632" y="2112"/>
            <a:chExt cx="2258" cy="1239"/>
          </a:xfrm>
        </p:grpSpPr>
        <p:grpSp>
          <p:nvGrpSpPr>
            <p:cNvPr id="6" name="Group 29"/>
            <p:cNvGrpSpPr>
              <a:grpSpLocks/>
            </p:cNvGrpSpPr>
            <p:nvPr/>
          </p:nvGrpSpPr>
          <p:grpSpPr bwMode="auto">
            <a:xfrm>
              <a:off x="2112" y="2832"/>
              <a:ext cx="96" cy="288"/>
              <a:chOff x="1104" y="1632"/>
              <a:chExt cx="96" cy="288"/>
            </a:xfrm>
          </p:grpSpPr>
          <p:sp>
            <p:nvSpPr>
              <p:cNvPr id="26654" name="Oval 30"/>
              <p:cNvSpPr>
                <a:spLocks noChangeArrowheads="1"/>
              </p:cNvSpPr>
              <p:nvPr/>
            </p:nvSpPr>
            <p:spPr bwMode="auto">
              <a:xfrm>
                <a:off x="1104" y="1632"/>
                <a:ext cx="96" cy="96"/>
              </a:xfrm>
              <a:prstGeom prst="ellipse">
                <a:avLst/>
              </a:prstGeom>
              <a:solidFill>
                <a:schemeClr val="tx1"/>
              </a:solidFill>
              <a:ln w="9525">
                <a:noFill/>
                <a:round/>
                <a:headEnd/>
                <a:tailEnd/>
              </a:ln>
              <a:effectLst/>
            </p:spPr>
            <p:txBody>
              <a:bodyPr wrap="none" anchor="ctr"/>
              <a:lstStyle/>
              <a:p>
                <a:endParaRPr lang="en-US"/>
              </a:p>
            </p:txBody>
          </p:sp>
          <p:sp>
            <p:nvSpPr>
              <p:cNvPr id="26655" name="Line 31"/>
              <p:cNvSpPr>
                <a:spLocks noChangeShapeType="1"/>
              </p:cNvSpPr>
              <p:nvPr/>
            </p:nvSpPr>
            <p:spPr bwMode="auto">
              <a:xfrm>
                <a:off x="1152" y="1728"/>
                <a:ext cx="0" cy="96"/>
              </a:xfrm>
              <a:prstGeom prst="line">
                <a:avLst/>
              </a:prstGeom>
              <a:noFill/>
              <a:ln w="28575">
                <a:solidFill>
                  <a:schemeClr val="tx1"/>
                </a:solidFill>
                <a:round/>
                <a:headEnd/>
                <a:tailEnd/>
              </a:ln>
              <a:effectLst/>
            </p:spPr>
            <p:txBody>
              <a:bodyPr/>
              <a:lstStyle/>
              <a:p>
                <a:endParaRPr lang="en-US"/>
              </a:p>
            </p:txBody>
          </p:sp>
          <p:sp>
            <p:nvSpPr>
              <p:cNvPr id="26656" name="Line 32"/>
              <p:cNvSpPr>
                <a:spLocks noChangeShapeType="1"/>
              </p:cNvSpPr>
              <p:nvPr/>
            </p:nvSpPr>
            <p:spPr bwMode="auto">
              <a:xfrm>
                <a:off x="1104" y="1776"/>
                <a:ext cx="96" cy="0"/>
              </a:xfrm>
              <a:prstGeom prst="line">
                <a:avLst/>
              </a:prstGeom>
              <a:noFill/>
              <a:ln w="28575">
                <a:solidFill>
                  <a:schemeClr val="tx1"/>
                </a:solidFill>
                <a:round/>
                <a:headEnd/>
                <a:tailEnd/>
              </a:ln>
              <a:effectLst/>
            </p:spPr>
            <p:txBody>
              <a:bodyPr/>
              <a:lstStyle/>
              <a:p>
                <a:endParaRPr lang="en-US"/>
              </a:p>
            </p:txBody>
          </p:sp>
          <p:sp>
            <p:nvSpPr>
              <p:cNvPr id="26657" name="Line 33"/>
              <p:cNvSpPr>
                <a:spLocks noChangeShapeType="1"/>
              </p:cNvSpPr>
              <p:nvPr/>
            </p:nvSpPr>
            <p:spPr bwMode="auto">
              <a:xfrm flipH="1">
                <a:off x="1104" y="1824"/>
                <a:ext cx="48" cy="96"/>
              </a:xfrm>
              <a:prstGeom prst="line">
                <a:avLst/>
              </a:prstGeom>
              <a:noFill/>
              <a:ln w="28575">
                <a:solidFill>
                  <a:schemeClr val="tx1"/>
                </a:solidFill>
                <a:round/>
                <a:headEnd/>
                <a:tailEnd/>
              </a:ln>
              <a:effectLst/>
            </p:spPr>
            <p:txBody>
              <a:bodyPr/>
              <a:lstStyle/>
              <a:p>
                <a:endParaRPr lang="en-US"/>
              </a:p>
            </p:txBody>
          </p:sp>
          <p:sp>
            <p:nvSpPr>
              <p:cNvPr id="26658" name="Line 34"/>
              <p:cNvSpPr>
                <a:spLocks noChangeShapeType="1"/>
              </p:cNvSpPr>
              <p:nvPr/>
            </p:nvSpPr>
            <p:spPr bwMode="auto">
              <a:xfrm>
                <a:off x="1152" y="1824"/>
                <a:ext cx="48" cy="96"/>
              </a:xfrm>
              <a:prstGeom prst="line">
                <a:avLst/>
              </a:prstGeom>
              <a:noFill/>
              <a:ln w="28575">
                <a:solidFill>
                  <a:schemeClr val="tx1"/>
                </a:solidFill>
                <a:round/>
                <a:headEnd/>
                <a:tailEnd/>
              </a:ln>
              <a:effectLst/>
            </p:spPr>
            <p:txBody>
              <a:bodyPr/>
              <a:lstStyle/>
              <a:p>
                <a:endParaRPr lang="en-US"/>
              </a:p>
            </p:txBody>
          </p:sp>
        </p:grpSp>
        <p:sp>
          <p:nvSpPr>
            <p:cNvPr id="26659" name="Text Box 35"/>
            <p:cNvSpPr txBox="1">
              <a:spLocks noChangeArrowheads="1"/>
            </p:cNvSpPr>
            <p:nvPr/>
          </p:nvSpPr>
          <p:spPr bwMode="auto">
            <a:xfrm>
              <a:off x="1824" y="3120"/>
              <a:ext cx="660" cy="231"/>
            </a:xfrm>
            <a:prstGeom prst="rect">
              <a:avLst/>
            </a:prstGeom>
            <a:noFill/>
            <a:ln w="9525">
              <a:noFill/>
              <a:miter lim="800000"/>
              <a:headEnd/>
              <a:tailEnd/>
            </a:ln>
            <a:effectLst/>
          </p:spPr>
          <p:txBody>
            <a:bodyPr wrap="none">
              <a:spAutoFit/>
            </a:bodyPr>
            <a:lstStyle/>
            <a:p>
              <a:pPr>
                <a:spcBef>
                  <a:spcPct val="0"/>
                </a:spcBef>
                <a:buFontTx/>
                <a:buNone/>
              </a:pPr>
              <a:r>
                <a:rPr lang="en-US"/>
                <a:t>SME/BA</a:t>
              </a:r>
            </a:p>
          </p:txBody>
        </p:sp>
        <p:sp>
          <p:nvSpPr>
            <p:cNvPr id="26660" name="Line 36"/>
            <p:cNvSpPr>
              <a:spLocks noChangeShapeType="1"/>
            </p:cNvSpPr>
            <p:nvPr/>
          </p:nvSpPr>
          <p:spPr bwMode="auto">
            <a:xfrm>
              <a:off x="2352" y="2976"/>
              <a:ext cx="816" cy="0"/>
            </a:xfrm>
            <a:prstGeom prst="line">
              <a:avLst/>
            </a:prstGeom>
            <a:noFill/>
            <a:ln w="38100">
              <a:solidFill>
                <a:schemeClr val="tx1"/>
              </a:solidFill>
              <a:round/>
              <a:headEnd type="triangle" w="med" len="med"/>
              <a:tailEnd type="triangle" w="med" len="med"/>
            </a:ln>
            <a:effectLst/>
          </p:spPr>
          <p:txBody>
            <a:bodyPr/>
            <a:lstStyle/>
            <a:p>
              <a:endParaRPr lang="en-US"/>
            </a:p>
          </p:txBody>
        </p:sp>
        <p:pic>
          <p:nvPicPr>
            <p:cNvPr id="26661" name="Picture 37" descr="xml-spy-screen"/>
            <p:cNvPicPr>
              <a:picLocks noChangeAspect="1" noChangeArrowheads="1"/>
            </p:cNvPicPr>
            <p:nvPr/>
          </p:nvPicPr>
          <p:blipFill>
            <a:blip r:embed="rId4" cstate="screen"/>
            <a:srcRect/>
            <a:stretch>
              <a:fillRect/>
            </a:stretch>
          </p:blipFill>
          <p:spPr bwMode="auto">
            <a:xfrm>
              <a:off x="2448" y="2344"/>
              <a:ext cx="672" cy="485"/>
            </a:xfrm>
            <a:prstGeom prst="rect">
              <a:avLst/>
            </a:prstGeom>
            <a:noFill/>
            <a:ln w="9525">
              <a:solidFill>
                <a:schemeClr val="tx1"/>
              </a:solidFill>
              <a:miter lim="800000"/>
              <a:headEnd/>
              <a:tailEnd/>
            </a:ln>
          </p:spPr>
        </p:pic>
        <p:grpSp>
          <p:nvGrpSpPr>
            <p:cNvPr id="7" name="Group 38"/>
            <p:cNvGrpSpPr>
              <a:grpSpLocks/>
            </p:cNvGrpSpPr>
            <p:nvPr/>
          </p:nvGrpSpPr>
          <p:grpSpPr bwMode="auto">
            <a:xfrm>
              <a:off x="3264" y="2784"/>
              <a:ext cx="96" cy="288"/>
              <a:chOff x="1104" y="1632"/>
              <a:chExt cx="96" cy="288"/>
            </a:xfrm>
          </p:grpSpPr>
          <p:sp>
            <p:nvSpPr>
              <p:cNvPr id="26663" name="Oval 39"/>
              <p:cNvSpPr>
                <a:spLocks noChangeArrowheads="1"/>
              </p:cNvSpPr>
              <p:nvPr/>
            </p:nvSpPr>
            <p:spPr bwMode="auto">
              <a:xfrm>
                <a:off x="1104" y="1632"/>
                <a:ext cx="96" cy="96"/>
              </a:xfrm>
              <a:prstGeom prst="ellipse">
                <a:avLst/>
              </a:prstGeom>
              <a:solidFill>
                <a:schemeClr val="tx1"/>
              </a:solidFill>
              <a:ln w="9525">
                <a:noFill/>
                <a:round/>
                <a:headEnd/>
                <a:tailEnd/>
              </a:ln>
              <a:effectLst/>
            </p:spPr>
            <p:txBody>
              <a:bodyPr wrap="none" anchor="ctr"/>
              <a:lstStyle/>
              <a:p>
                <a:endParaRPr lang="en-US"/>
              </a:p>
            </p:txBody>
          </p:sp>
          <p:sp>
            <p:nvSpPr>
              <p:cNvPr id="26664" name="Line 40"/>
              <p:cNvSpPr>
                <a:spLocks noChangeShapeType="1"/>
              </p:cNvSpPr>
              <p:nvPr/>
            </p:nvSpPr>
            <p:spPr bwMode="auto">
              <a:xfrm>
                <a:off x="1152" y="1728"/>
                <a:ext cx="0" cy="96"/>
              </a:xfrm>
              <a:prstGeom prst="line">
                <a:avLst/>
              </a:prstGeom>
              <a:noFill/>
              <a:ln w="28575">
                <a:solidFill>
                  <a:schemeClr val="tx1"/>
                </a:solidFill>
                <a:round/>
                <a:headEnd/>
                <a:tailEnd/>
              </a:ln>
              <a:effectLst/>
            </p:spPr>
            <p:txBody>
              <a:bodyPr/>
              <a:lstStyle/>
              <a:p>
                <a:endParaRPr lang="en-US"/>
              </a:p>
            </p:txBody>
          </p:sp>
          <p:sp>
            <p:nvSpPr>
              <p:cNvPr id="26665" name="Line 41"/>
              <p:cNvSpPr>
                <a:spLocks noChangeShapeType="1"/>
              </p:cNvSpPr>
              <p:nvPr/>
            </p:nvSpPr>
            <p:spPr bwMode="auto">
              <a:xfrm>
                <a:off x="1104" y="1776"/>
                <a:ext cx="96" cy="0"/>
              </a:xfrm>
              <a:prstGeom prst="line">
                <a:avLst/>
              </a:prstGeom>
              <a:noFill/>
              <a:ln w="28575">
                <a:solidFill>
                  <a:schemeClr val="tx1"/>
                </a:solidFill>
                <a:round/>
                <a:headEnd/>
                <a:tailEnd/>
              </a:ln>
              <a:effectLst/>
            </p:spPr>
            <p:txBody>
              <a:bodyPr/>
              <a:lstStyle/>
              <a:p>
                <a:endParaRPr lang="en-US"/>
              </a:p>
            </p:txBody>
          </p:sp>
          <p:sp>
            <p:nvSpPr>
              <p:cNvPr id="26666" name="Line 42"/>
              <p:cNvSpPr>
                <a:spLocks noChangeShapeType="1"/>
              </p:cNvSpPr>
              <p:nvPr/>
            </p:nvSpPr>
            <p:spPr bwMode="auto">
              <a:xfrm flipH="1">
                <a:off x="1104" y="1824"/>
                <a:ext cx="48" cy="96"/>
              </a:xfrm>
              <a:prstGeom prst="line">
                <a:avLst/>
              </a:prstGeom>
              <a:noFill/>
              <a:ln w="28575">
                <a:solidFill>
                  <a:schemeClr val="tx1"/>
                </a:solidFill>
                <a:round/>
                <a:headEnd/>
                <a:tailEnd/>
              </a:ln>
              <a:effectLst/>
            </p:spPr>
            <p:txBody>
              <a:bodyPr/>
              <a:lstStyle/>
              <a:p>
                <a:endParaRPr lang="en-US"/>
              </a:p>
            </p:txBody>
          </p:sp>
          <p:sp>
            <p:nvSpPr>
              <p:cNvPr id="26667" name="Line 43"/>
              <p:cNvSpPr>
                <a:spLocks noChangeShapeType="1"/>
              </p:cNvSpPr>
              <p:nvPr/>
            </p:nvSpPr>
            <p:spPr bwMode="auto">
              <a:xfrm>
                <a:off x="1152" y="1824"/>
                <a:ext cx="48" cy="96"/>
              </a:xfrm>
              <a:prstGeom prst="line">
                <a:avLst/>
              </a:prstGeom>
              <a:noFill/>
              <a:ln w="28575">
                <a:solidFill>
                  <a:schemeClr val="tx1"/>
                </a:solidFill>
                <a:round/>
                <a:headEnd/>
                <a:tailEnd/>
              </a:ln>
              <a:effectLst/>
            </p:spPr>
            <p:txBody>
              <a:bodyPr/>
              <a:lstStyle/>
              <a:p>
                <a:endParaRPr lang="en-US"/>
              </a:p>
            </p:txBody>
          </p:sp>
        </p:grpSp>
        <p:sp>
          <p:nvSpPr>
            <p:cNvPr id="26668" name="Text Box 44"/>
            <p:cNvSpPr txBox="1">
              <a:spLocks noChangeArrowheads="1"/>
            </p:cNvSpPr>
            <p:nvPr/>
          </p:nvSpPr>
          <p:spPr bwMode="auto">
            <a:xfrm>
              <a:off x="3024" y="3120"/>
              <a:ext cx="580" cy="231"/>
            </a:xfrm>
            <a:prstGeom prst="rect">
              <a:avLst/>
            </a:prstGeom>
            <a:noFill/>
            <a:ln w="9525">
              <a:noFill/>
              <a:miter lim="800000"/>
              <a:headEnd/>
              <a:tailEnd/>
            </a:ln>
            <a:effectLst/>
          </p:spPr>
          <p:txBody>
            <a:bodyPr wrap="none">
              <a:spAutoFit/>
            </a:bodyPr>
            <a:lstStyle/>
            <a:p>
              <a:pPr>
                <a:spcBef>
                  <a:spcPct val="0"/>
                </a:spcBef>
                <a:buFontTx/>
                <a:buNone/>
              </a:pPr>
              <a:r>
                <a:rPr lang="en-US"/>
                <a:t>IT Staff</a:t>
              </a:r>
            </a:p>
          </p:txBody>
        </p:sp>
        <p:sp>
          <p:nvSpPr>
            <p:cNvPr id="26675" name="Text Box 51"/>
            <p:cNvSpPr txBox="1">
              <a:spLocks noChangeArrowheads="1"/>
            </p:cNvSpPr>
            <p:nvPr/>
          </p:nvSpPr>
          <p:spPr bwMode="auto">
            <a:xfrm>
              <a:off x="1632" y="2112"/>
              <a:ext cx="2258" cy="192"/>
            </a:xfrm>
            <a:prstGeom prst="rect">
              <a:avLst/>
            </a:prstGeom>
            <a:noFill/>
            <a:ln w="9525">
              <a:noFill/>
              <a:miter lim="800000"/>
              <a:headEnd/>
              <a:tailEnd/>
            </a:ln>
            <a:effectLst/>
          </p:spPr>
          <p:txBody>
            <a:bodyPr wrap="none">
              <a:spAutoFit/>
            </a:bodyPr>
            <a:lstStyle/>
            <a:p>
              <a:pPr>
                <a:spcBef>
                  <a:spcPct val="0"/>
                </a:spcBef>
                <a:buFontTx/>
                <a:buNone/>
              </a:pPr>
              <a:r>
                <a:rPr lang="en-US" sz="1400"/>
                <a:t>Graphical Requirements and Specifications</a:t>
              </a:r>
            </a:p>
          </p:txBody>
        </p:sp>
      </p:grpSp>
      <p:sp>
        <p:nvSpPr>
          <p:cNvPr id="26677" name="Text Box 53"/>
          <p:cNvSpPr txBox="1">
            <a:spLocks noChangeArrowheads="1"/>
          </p:cNvSpPr>
          <p:nvPr/>
        </p:nvSpPr>
        <p:spPr bwMode="auto">
          <a:xfrm>
            <a:off x="4098925" y="2855913"/>
            <a:ext cx="476250" cy="366712"/>
          </a:xfrm>
          <a:prstGeom prst="rect">
            <a:avLst/>
          </a:prstGeom>
          <a:noFill/>
          <a:ln w="9525">
            <a:noFill/>
            <a:miter lim="800000"/>
            <a:headEnd/>
            <a:tailEnd/>
          </a:ln>
          <a:effectLst/>
        </p:spPr>
        <p:txBody>
          <a:bodyPr wrap="none">
            <a:spAutoFit/>
          </a:bodyPr>
          <a:lstStyle/>
          <a:p>
            <a:pPr>
              <a:spcBef>
                <a:spcPct val="0"/>
              </a:spcBef>
              <a:buFontTx/>
              <a:buNone/>
            </a:pPr>
            <a:r>
              <a:rPr lang="en-US"/>
              <a:t>vs.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bwMode="auto">
          <a:xfrm>
            <a:off x="800100" y="1371600"/>
            <a:ext cx="1485900" cy="16002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dirty="0">
              <a:latin typeface="Arial Narrow" pitchFamily="34" charset="0"/>
            </a:endParaRPr>
          </a:p>
        </p:txBody>
      </p:sp>
      <p:sp>
        <p:nvSpPr>
          <p:cNvPr id="2" name="Title 1"/>
          <p:cNvSpPr>
            <a:spLocks noGrp="1"/>
          </p:cNvSpPr>
          <p:nvPr>
            <p:ph type="title"/>
          </p:nvPr>
        </p:nvSpPr>
        <p:spPr>
          <a:xfrm>
            <a:off x="685800" y="0"/>
            <a:ext cx="7772400" cy="876300"/>
          </a:xfrm>
        </p:spPr>
        <p:txBody>
          <a:bodyPr/>
          <a:lstStyle/>
          <a:p>
            <a:pPr lvl="0"/>
            <a:r>
              <a:rPr lang="en-US" dirty="0">
                <a:solidFill>
                  <a:schemeClr val="tx1"/>
                </a:solidFill>
                <a:ea typeface="Arial" charset="0"/>
                <a:cs typeface="Arial"/>
              </a:rPr>
              <a:t>Four Translations</a:t>
            </a:r>
            <a:endParaRPr lang="en-US" dirty="0"/>
          </a:p>
        </p:txBody>
      </p:sp>
      <p:sp>
        <p:nvSpPr>
          <p:cNvPr id="3" name="Content Placeholder 2"/>
          <p:cNvSpPr>
            <a:spLocks noGrp="1"/>
          </p:cNvSpPr>
          <p:nvPr>
            <p:ph idx="1"/>
          </p:nvPr>
        </p:nvSpPr>
        <p:spPr>
          <a:xfrm>
            <a:off x="800100" y="3657600"/>
            <a:ext cx="7772400" cy="2286000"/>
          </a:xfrm>
        </p:spPr>
        <p:txBody>
          <a:bodyPr/>
          <a:lstStyle/>
          <a:p>
            <a:r>
              <a:rPr lang="en-US" sz="2800" dirty="0"/>
              <a:t>T</a:t>
            </a:r>
            <a:r>
              <a:rPr lang="en-US" sz="1600" dirty="0"/>
              <a:t>1</a:t>
            </a:r>
            <a:r>
              <a:rPr lang="en-US" sz="2800" dirty="0"/>
              <a:t> – HTML into Java Objects</a:t>
            </a:r>
          </a:p>
          <a:p>
            <a:r>
              <a:rPr lang="en-US" sz="2800" dirty="0"/>
              <a:t>T</a:t>
            </a:r>
            <a:r>
              <a:rPr lang="en-US" sz="1600" dirty="0"/>
              <a:t>2</a:t>
            </a:r>
            <a:r>
              <a:rPr lang="en-US" sz="2800" dirty="0"/>
              <a:t> – Java Objects into SQL Tables</a:t>
            </a:r>
          </a:p>
          <a:p>
            <a:r>
              <a:rPr lang="en-US" sz="2800" dirty="0"/>
              <a:t>T</a:t>
            </a:r>
            <a:r>
              <a:rPr lang="en-US" sz="1600" dirty="0"/>
              <a:t>3</a:t>
            </a:r>
            <a:r>
              <a:rPr lang="en-US" sz="2800" dirty="0"/>
              <a:t> – Tables into Objects</a:t>
            </a:r>
          </a:p>
          <a:p>
            <a:r>
              <a:rPr lang="en-US" sz="2800" dirty="0"/>
              <a:t>T</a:t>
            </a:r>
            <a:r>
              <a:rPr lang="en-US" sz="1600" dirty="0"/>
              <a:t>4</a:t>
            </a:r>
            <a:r>
              <a:rPr lang="en-US" sz="2800" dirty="0"/>
              <a:t> – Objects into HTML</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9</a:t>
            </a:fld>
            <a:endParaRPr lang="en-US" dirty="0"/>
          </a:p>
        </p:txBody>
      </p:sp>
      <p:sp>
        <p:nvSpPr>
          <p:cNvPr id="5" name="Footer Placeholder 4"/>
          <p:cNvSpPr>
            <a:spLocks noGrp="1"/>
          </p:cNvSpPr>
          <p:nvPr>
            <p:ph type="ftr" sz="quarter" idx="11"/>
          </p:nvPr>
        </p:nvSpPr>
        <p:spPr/>
        <p:txBody>
          <a:bodyPr/>
          <a:lstStyle/>
          <a:p>
            <a:pPr>
              <a:defRPr/>
            </a:pPr>
            <a:r>
              <a:rPr lang="en-US" dirty="0"/>
              <a:t>Copyright  2010 Dan McCreary &amp; Associates</a:t>
            </a:r>
          </a:p>
        </p:txBody>
      </p:sp>
      <p:sp>
        <p:nvSpPr>
          <p:cNvPr id="6" name="Can 5"/>
          <p:cNvSpPr/>
          <p:nvPr/>
        </p:nvSpPr>
        <p:spPr bwMode="auto">
          <a:xfrm>
            <a:off x="6629400" y="1600200"/>
            <a:ext cx="1257300" cy="1257300"/>
          </a:xfrm>
          <a:prstGeom prst="can">
            <a:avLst>
              <a:gd name="adj" fmla="val 16667"/>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pic>
        <p:nvPicPr>
          <p:cNvPr id="8" name="Picture 7"/>
          <p:cNvPicPr>
            <a:picLocks noChangeAspect="1"/>
          </p:cNvPicPr>
          <p:nvPr/>
        </p:nvPicPr>
        <p:blipFill>
          <a:blip r:embed="rId2" cstate="screen"/>
          <a:stretch>
            <a:fillRect/>
          </a:stretch>
        </p:blipFill>
        <p:spPr>
          <a:xfrm>
            <a:off x="914400" y="1600200"/>
            <a:ext cx="1257300" cy="1257300"/>
          </a:xfrm>
          <a:prstGeom prst="rect">
            <a:avLst/>
          </a:prstGeom>
        </p:spPr>
      </p:pic>
      <p:grpSp>
        <p:nvGrpSpPr>
          <p:cNvPr id="9" name="Group 8"/>
          <p:cNvGrpSpPr/>
          <p:nvPr/>
        </p:nvGrpSpPr>
        <p:grpSpPr>
          <a:xfrm>
            <a:off x="4114800" y="1943100"/>
            <a:ext cx="571499" cy="617676"/>
            <a:chOff x="1828800" y="1896924"/>
            <a:chExt cx="874975" cy="846276"/>
          </a:xfrm>
        </p:grpSpPr>
        <p:sp>
          <p:nvSpPr>
            <p:cNvPr id="10" name="Oval 9"/>
            <p:cNvSpPr/>
            <p:nvPr/>
          </p:nvSpPr>
          <p:spPr bwMode="auto">
            <a:xfrm>
              <a:off x="1828800" y="1896924"/>
              <a:ext cx="874975" cy="846276"/>
            </a:xfrm>
            <a:prstGeom prst="ellipse">
              <a:avLst/>
            </a:prstGeom>
            <a:solidFill>
              <a:srgbClr val="FFCC66"/>
            </a:solidFill>
            <a:ln w="12700" cap="flat" cmpd="sng" algn="ctr">
              <a:solidFill>
                <a:schemeClr val="tx1"/>
              </a:solidFill>
              <a:prstDash val="solid"/>
              <a:round/>
              <a:headEnd type="none" w="med" len="med"/>
              <a:tailEnd type="none" w="med" len="med"/>
            </a:ln>
            <a:effectLst/>
          </p:spPr>
        </p:sp>
        <p:sp>
          <p:nvSpPr>
            <p:cNvPr id="11" name="Oval 10"/>
            <p:cNvSpPr/>
            <p:nvPr/>
          </p:nvSpPr>
          <p:spPr bwMode="auto">
            <a:xfrm>
              <a:off x="1981199" y="2051050"/>
              <a:ext cx="568325" cy="539750"/>
            </a:xfrm>
            <a:prstGeom prst="ellipse">
              <a:avLst/>
            </a:prstGeom>
            <a:solidFill>
              <a:srgbClr val="A4CBFF"/>
            </a:solidFill>
            <a:ln w="12700" cap="flat" cmpd="sng" algn="ctr">
              <a:solidFill>
                <a:schemeClr val="tx1"/>
              </a:solidFill>
              <a:prstDash val="solid"/>
              <a:round/>
              <a:headEnd type="none" w="med" len="med"/>
              <a:tailEnd type="none" w="med" len="med"/>
            </a:ln>
            <a:effectLst/>
          </p:spPr>
        </p:sp>
        <p:cxnSp>
          <p:nvCxnSpPr>
            <p:cNvPr id="12" name="Straight Connector 11"/>
            <p:cNvCxnSpPr>
              <a:stCxn id="10" idx="1"/>
              <a:endCxn id="11" idx="1"/>
            </p:cNvCxnSpPr>
            <p:nvPr/>
          </p:nvCxnSpPr>
          <p:spPr bwMode="auto">
            <a:xfrm rot="16200000" flipH="1">
              <a:off x="1956063" y="2021731"/>
              <a:ext cx="109237" cy="107491"/>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13" name="Straight Connector 12"/>
            <p:cNvCxnSpPr>
              <a:stCxn id="10" idx="3"/>
              <a:endCxn id="11" idx="3"/>
            </p:cNvCxnSpPr>
            <p:nvPr/>
          </p:nvCxnSpPr>
          <p:spPr bwMode="auto">
            <a:xfrm rot="5400000" flipH="1" flipV="1">
              <a:off x="1956926" y="2511765"/>
              <a:ext cx="107511" cy="107491"/>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14" name="Straight Connector 13"/>
            <p:cNvCxnSpPr>
              <a:stCxn id="11" idx="7"/>
              <a:endCxn id="10" idx="7"/>
            </p:cNvCxnSpPr>
            <p:nvPr/>
          </p:nvCxnSpPr>
          <p:spPr bwMode="auto">
            <a:xfrm rot="5400000" flipH="1" flipV="1">
              <a:off x="2466348" y="2020806"/>
              <a:ext cx="109237" cy="109343"/>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514600" y="2438400"/>
              <a:ext cx="136525" cy="92075"/>
            </a:xfrm>
            <a:prstGeom prst="line">
              <a:avLst/>
            </a:prstGeom>
            <a:solidFill>
              <a:srgbClr val="3399FF"/>
            </a:solidFill>
            <a:ln w="12700" cap="flat" cmpd="sng" algn="ctr">
              <a:solidFill>
                <a:schemeClr val="tx1"/>
              </a:solidFill>
              <a:prstDash val="solid"/>
              <a:round/>
              <a:headEnd type="none" w="med" len="med"/>
              <a:tailEnd type="none" w="med" len="med"/>
            </a:ln>
            <a:effectLst/>
          </p:spPr>
        </p:cxnSp>
      </p:grpSp>
      <p:grpSp>
        <p:nvGrpSpPr>
          <p:cNvPr id="16" name="Group 15"/>
          <p:cNvGrpSpPr/>
          <p:nvPr/>
        </p:nvGrpSpPr>
        <p:grpSpPr>
          <a:xfrm>
            <a:off x="6858000" y="1828800"/>
            <a:ext cx="800100" cy="914400"/>
            <a:chOff x="3086100" y="1943100"/>
            <a:chExt cx="685800" cy="685800"/>
          </a:xfrm>
        </p:grpSpPr>
        <p:sp>
          <p:nvSpPr>
            <p:cNvPr id="17" name="Rectangle 16"/>
            <p:cNvSpPr/>
            <p:nvPr/>
          </p:nvSpPr>
          <p:spPr bwMode="auto">
            <a:xfrm>
              <a:off x="3086100" y="1943100"/>
              <a:ext cx="114300" cy="685800"/>
            </a:xfrm>
            <a:prstGeom prst="rect">
              <a:avLst/>
            </a:prstGeom>
            <a:solidFill>
              <a:srgbClr val="A4CBFF"/>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sp>
          <p:nvSpPr>
            <p:cNvPr id="18" name="Rectangle 17"/>
            <p:cNvSpPr/>
            <p:nvPr/>
          </p:nvSpPr>
          <p:spPr bwMode="auto">
            <a:xfrm>
              <a:off x="3200400" y="1943100"/>
              <a:ext cx="228600" cy="685800"/>
            </a:xfrm>
            <a:prstGeom prst="rect">
              <a:avLst/>
            </a:prstGeom>
            <a:solidFill>
              <a:srgbClr val="A4CBFF"/>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sp>
          <p:nvSpPr>
            <p:cNvPr id="19" name="Rectangle 18"/>
            <p:cNvSpPr/>
            <p:nvPr/>
          </p:nvSpPr>
          <p:spPr bwMode="auto">
            <a:xfrm>
              <a:off x="3429000" y="1943100"/>
              <a:ext cx="114300" cy="685800"/>
            </a:xfrm>
            <a:prstGeom prst="rect">
              <a:avLst/>
            </a:prstGeom>
            <a:solidFill>
              <a:srgbClr val="A4CB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sp>
          <p:nvSpPr>
            <p:cNvPr id="20" name="Rectangle 19"/>
            <p:cNvSpPr/>
            <p:nvPr/>
          </p:nvSpPr>
          <p:spPr bwMode="auto">
            <a:xfrm>
              <a:off x="3543300" y="1943100"/>
              <a:ext cx="228600" cy="685800"/>
            </a:xfrm>
            <a:prstGeom prst="rect">
              <a:avLst/>
            </a:prstGeom>
            <a:solidFill>
              <a:srgbClr val="A4CB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Narrow" pitchFamily="34" charset="0"/>
              </a:endParaRPr>
            </a:p>
          </p:txBody>
        </p:sp>
        <p:cxnSp>
          <p:nvCxnSpPr>
            <p:cNvPr id="21" name="Straight Connector 20"/>
            <p:cNvCxnSpPr/>
            <p:nvPr/>
          </p:nvCxnSpPr>
          <p:spPr bwMode="auto">
            <a:xfrm>
              <a:off x="3086100" y="2057400"/>
              <a:ext cx="685800" cy="0"/>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3086100" y="2171700"/>
              <a:ext cx="685800" cy="0"/>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3086100" y="2286000"/>
              <a:ext cx="685800" cy="0"/>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3086100" y="2400300"/>
              <a:ext cx="685800" cy="0"/>
            </a:xfrm>
            <a:prstGeom prst="line">
              <a:avLst/>
            </a:prstGeom>
            <a:solidFill>
              <a:srgbClr val="3399FF"/>
            </a:solidFill>
            <a:ln w="127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3086100" y="2514600"/>
              <a:ext cx="685800" cy="0"/>
            </a:xfrm>
            <a:prstGeom prst="line">
              <a:avLst/>
            </a:prstGeom>
            <a:solidFill>
              <a:srgbClr val="3399FF"/>
            </a:solidFill>
            <a:ln w="12700" cap="flat" cmpd="sng" algn="ctr">
              <a:solidFill>
                <a:schemeClr val="tx1"/>
              </a:solidFill>
              <a:prstDash val="solid"/>
              <a:round/>
              <a:headEnd type="none" w="med" len="med"/>
              <a:tailEnd type="none" w="med" len="med"/>
            </a:ln>
            <a:effectLst/>
          </p:spPr>
        </p:cxnSp>
      </p:grpSp>
      <p:sp>
        <p:nvSpPr>
          <p:cNvPr id="26" name="Oval 25"/>
          <p:cNvSpPr/>
          <p:nvPr/>
        </p:nvSpPr>
        <p:spPr bwMode="auto">
          <a:xfrm>
            <a:off x="3086100" y="1485900"/>
            <a:ext cx="457200" cy="519351"/>
          </a:xfrm>
          <a:prstGeom prst="ellipse">
            <a:avLst/>
          </a:prstGeom>
          <a:solidFill>
            <a:srgbClr val="FF0000"/>
          </a:solidFill>
          <a:ln w="9525" cap="flat" cmpd="sng" algn="ctr">
            <a:solidFill>
              <a:schemeClr val="tx1"/>
            </a:solidFill>
            <a:prstDash val="solid"/>
            <a:round/>
            <a:headEnd type="none" w="med" len="med"/>
            <a:tailEnd type="triangle" w="med" len="med"/>
          </a:ln>
          <a:effectLst/>
        </p:spPr>
        <p:txBody>
          <a:bodyPr wrap="square" lIns="36576" tIns="0" rIns="0" bIns="0" anchor="ctr" anchorCtr="0">
            <a:spAutoFit/>
          </a:bodyPr>
          <a:lstStyle/>
          <a:p>
            <a:pPr algn="ctr"/>
            <a:r>
              <a:rPr lang="en-US" dirty="0">
                <a:solidFill>
                  <a:schemeClr val="bg1">
                    <a:lumMod val="95000"/>
                  </a:schemeClr>
                </a:solidFill>
              </a:rPr>
              <a:t>T</a:t>
            </a:r>
            <a:r>
              <a:rPr lang="en-US" sz="1000" dirty="0">
                <a:solidFill>
                  <a:schemeClr val="bg1">
                    <a:lumMod val="95000"/>
                  </a:schemeClr>
                </a:solidFill>
              </a:rPr>
              <a:t>1</a:t>
            </a:r>
          </a:p>
        </p:txBody>
      </p:sp>
      <p:sp>
        <p:nvSpPr>
          <p:cNvPr id="27" name="Oval 26"/>
          <p:cNvSpPr/>
          <p:nvPr/>
        </p:nvSpPr>
        <p:spPr bwMode="auto">
          <a:xfrm>
            <a:off x="5257800" y="2483525"/>
            <a:ext cx="457200" cy="519351"/>
          </a:xfrm>
          <a:prstGeom prst="ellipse">
            <a:avLst/>
          </a:prstGeom>
          <a:solidFill>
            <a:srgbClr val="FF0000"/>
          </a:solidFill>
          <a:ln w="9525" cap="flat" cmpd="sng" algn="ctr">
            <a:solidFill>
              <a:schemeClr val="tx1"/>
            </a:solidFill>
            <a:prstDash val="solid"/>
            <a:round/>
            <a:headEnd type="none" w="med" len="med"/>
            <a:tailEnd type="triangle" w="med" len="med"/>
          </a:ln>
          <a:effectLst/>
        </p:spPr>
        <p:txBody>
          <a:bodyPr wrap="square" lIns="36576" tIns="0" rIns="0" bIns="0" anchor="ctr" anchorCtr="0">
            <a:spAutoFit/>
          </a:bodyPr>
          <a:lstStyle/>
          <a:p>
            <a:pPr algn="ctr"/>
            <a:r>
              <a:rPr lang="en-US" dirty="0">
                <a:solidFill>
                  <a:schemeClr val="bg1">
                    <a:lumMod val="95000"/>
                  </a:schemeClr>
                </a:solidFill>
              </a:rPr>
              <a:t>T</a:t>
            </a:r>
            <a:r>
              <a:rPr lang="en-US" sz="1000" dirty="0">
                <a:solidFill>
                  <a:schemeClr val="bg1">
                    <a:lumMod val="95000"/>
                  </a:schemeClr>
                </a:solidFill>
              </a:rPr>
              <a:t>4</a:t>
            </a:r>
          </a:p>
        </p:txBody>
      </p:sp>
      <p:sp>
        <p:nvSpPr>
          <p:cNvPr id="28" name="Oval 27"/>
          <p:cNvSpPr/>
          <p:nvPr/>
        </p:nvSpPr>
        <p:spPr bwMode="auto">
          <a:xfrm>
            <a:off x="5257800" y="1454825"/>
            <a:ext cx="457200" cy="519351"/>
          </a:xfrm>
          <a:prstGeom prst="ellipse">
            <a:avLst/>
          </a:prstGeom>
          <a:solidFill>
            <a:srgbClr val="FF0000"/>
          </a:solidFill>
          <a:ln w="9525" cap="flat" cmpd="sng" algn="ctr">
            <a:solidFill>
              <a:schemeClr val="tx1"/>
            </a:solidFill>
            <a:prstDash val="solid"/>
            <a:round/>
            <a:headEnd type="none" w="med" len="med"/>
            <a:tailEnd type="triangle" w="med" len="med"/>
          </a:ln>
          <a:effectLst/>
        </p:spPr>
        <p:txBody>
          <a:bodyPr wrap="square" lIns="36576" tIns="0" rIns="0" bIns="0" anchor="ctr" anchorCtr="0">
            <a:spAutoFit/>
          </a:bodyPr>
          <a:lstStyle/>
          <a:p>
            <a:pPr algn="ctr"/>
            <a:r>
              <a:rPr lang="en-US" dirty="0">
                <a:solidFill>
                  <a:schemeClr val="bg1">
                    <a:lumMod val="95000"/>
                  </a:schemeClr>
                </a:solidFill>
              </a:rPr>
              <a:t>T</a:t>
            </a:r>
            <a:r>
              <a:rPr lang="en-US" sz="1000" dirty="0">
                <a:solidFill>
                  <a:schemeClr val="bg1">
                    <a:lumMod val="95000"/>
                  </a:schemeClr>
                </a:solidFill>
              </a:rPr>
              <a:t>2</a:t>
            </a:r>
          </a:p>
        </p:txBody>
      </p:sp>
      <p:sp>
        <p:nvSpPr>
          <p:cNvPr id="29" name="Oval 28"/>
          <p:cNvSpPr/>
          <p:nvPr/>
        </p:nvSpPr>
        <p:spPr bwMode="auto">
          <a:xfrm>
            <a:off x="3086100" y="2483525"/>
            <a:ext cx="457200" cy="519351"/>
          </a:xfrm>
          <a:prstGeom prst="ellipse">
            <a:avLst/>
          </a:prstGeom>
          <a:solidFill>
            <a:srgbClr val="FF0000"/>
          </a:solidFill>
          <a:ln w="9525" cap="flat" cmpd="sng" algn="ctr">
            <a:solidFill>
              <a:schemeClr val="tx1"/>
            </a:solidFill>
            <a:prstDash val="solid"/>
            <a:round/>
            <a:headEnd type="none" w="med" len="med"/>
            <a:tailEnd type="triangle" w="med" len="med"/>
          </a:ln>
          <a:effectLst/>
        </p:spPr>
        <p:txBody>
          <a:bodyPr wrap="square" lIns="36576" tIns="0" rIns="0" bIns="0" anchor="ctr" anchorCtr="0">
            <a:spAutoFit/>
          </a:bodyPr>
          <a:lstStyle/>
          <a:p>
            <a:pPr algn="ctr"/>
            <a:r>
              <a:rPr lang="en-US" dirty="0">
                <a:solidFill>
                  <a:schemeClr val="bg1">
                    <a:lumMod val="95000"/>
                  </a:schemeClr>
                </a:solidFill>
              </a:rPr>
              <a:t>T</a:t>
            </a:r>
            <a:r>
              <a:rPr lang="en-US" sz="1000" dirty="0">
                <a:solidFill>
                  <a:schemeClr val="bg1">
                    <a:lumMod val="95000"/>
                  </a:schemeClr>
                </a:solidFill>
              </a:rPr>
              <a:t>3</a:t>
            </a:r>
          </a:p>
        </p:txBody>
      </p:sp>
      <p:cxnSp>
        <p:nvCxnSpPr>
          <p:cNvPr id="30" name="Straight Arrow Connector 29"/>
          <p:cNvCxnSpPr>
            <a:endCxn id="26" idx="2"/>
          </p:cNvCxnSpPr>
          <p:nvPr/>
        </p:nvCxnSpPr>
        <p:spPr bwMode="auto">
          <a:xfrm flipV="1">
            <a:off x="2286000" y="1745576"/>
            <a:ext cx="800100" cy="197524"/>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31" name="Straight Arrow Connector 30"/>
          <p:cNvCxnSpPr>
            <a:stCxn id="26" idx="6"/>
            <a:endCxn id="10" idx="1"/>
          </p:cNvCxnSpPr>
          <p:nvPr/>
        </p:nvCxnSpPr>
        <p:spPr bwMode="auto">
          <a:xfrm>
            <a:off x="3543300" y="1745576"/>
            <a:ext cx="655194" cy="287980"/>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32" name="Straight Arrow Connector 31"/>
          <p:cNvCxnSpPr>
            <a:stCxn id="10" idx="7"/>
            <a:endCxn id="28" idx="2"/>
          </p:cNvCxnSpPr>
          <p:nvPr/>
        </p:nvCxnSpPr>
        <p:spPr bwMode="auto">
          <a:xfrm rot="5400000" flipH="1" flipV="1">
            <a:off x="4770675" y="1546432"/>
            <a:ext cx="319055" cy="655195"/>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33" name="Straight Arrow Connector 32"/>
          <p:cNvCxnSpPr>
            <a:stCxn id="28" idx="6"/>
          </p:cNvCxnSpPr>
          <p:nvPr/>
        </p:nvCxnSpPr>
        <p:spPr bwMode="auto">
          <a:xfrm>
            <a:off x="5715000" y="1714501"/>
            <a:ext cx="914400" cy="342899"/>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34" name="Straight Arrow Connector 33"/>
          <p:cNvCxnSpPr>
            <a:endCxn id="27" idx="6"/>
          </p:cNvCxnSpPr>
          <p:nvPr/>
        </p:nvCxnSpPr>
        <p:spPr bwMode="auto">
          <a:xfrm rot="10800000" flipV="1">
            <a:off x="5715000" y="2514599"/>
            <a:ext cx="914400" cy="228601"/>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35" name="Straight Arrow Connector 34"/>
          <p:cNvCxnSpPr>
            <a:stCxn id="27" idx="2"/>
            <a:endCxn id="10" idx="5"/>
          </p:cNvCxnSpPr>
          <p:nvPr/>
        </p:nvCxnSpPr>
        <p:spPr bwMode="auto">
          <a:xfrm rot="10800000">
            <a:off x="4602606" y="2470321"/>
            <a:ext cx="655195" cy="272881"/>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36" name="Straight Arrow Connector 35"/>
          <p:cNvCxnSpPr>
            <a:stCxn id="10" idx="3"/>
            <a:endCxn id="29" idx="6"/>
          </p:cNvCxnSpPr>
          <p:nvPr/>
        </p:nvCxnSpPr>
        <p:spPr bwMode="auto">
          <a:xfrm rot="5400000">
            <a:off x="3734457" y="2279163"/>
            <a:ext cx="272881" cy="655194"/>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cxnSp>
        <p:nvCxnSpPr>
          <p:cNvPr id="37" name="Straight Arrow Connector 36"/>
          <p:cNvCxnSpPr>
            <a:stCxn id="29" idx="2"/>
          </p:cNvCxnSpPr>
          <p:nvPr/>
        </p:nvCxnSpPr>
        <p:spPr bwMode="auto">
          <a:xfrm rot="10800000">
            <a:off x="2286000" y="2514601"/>
            <a:ext cx="800100" cy="228601"/>
          </a:xfrm>
          <a:prstGeom prst="straightConnector1">
            <a:avLst/>
          </a:prstGeom>
          <a:solidFill>
            <a:srgbClr val="3399FF"/>
          </a:solidFill>
          <a:ln w="38100" cap="flat" cmpd="sng" algn="ctr">
            <a:solidFill>
              <a:schemeClr val="tx1"/>
            </a:solidFill>
            <a:prstDash val="solid"/>
            <a:round/>
            <a:headEnd type="none" w="med" len="med"/>
            <a:tailEnd type="triangle"/>
          </a:ln>
          <a:effectLst/>
        </p:spPr>
      </p:cxnSp>
      <p:sp>
        <p:nvSpPr>
          <p:cNvPr id="38" name="TextBox 37"/>
          <p:cNvSpPr txBox="1"/>
          <p:nvPr/>
        </p:nvSpPr>
        <p:spPr>
          <a:xfrm>
            <a:off x="3886200" y="2971800"/>
            <a:ext cx="1152880" cy="523220"/>
          </a:xfrm>
          <a:prstGeom prst="rect">
            <a:avLst/>
          </a:prstGeom>
          <a:noFill/>
        </p:spPr>
        <p:txBody>
          <a:bodyPr wrap="none" rtlCol="0">
            <a:spAutoFit/>
          </a:bodyPr>
          <a:lstStyle/>
          <a:p>
            <a:pPr algn="ctr"/>
            <a:r>
              <a:rPr lang="en-US" sz="1400" dirty="0"/>
              <a:t>Object Middle</a:t>
            </a:r>
          </a:p>
          <a:p>
            <a:pPr algn="ctr"/>
            <a:r>
              <a:rPr lang="en-US" sz="1400" dirty="0"/>
              <a:t>Tier</a:t>
            </a:r>
          </a:p>
        </p:txBody>
      </p:sp>
      <p:sp>
        <p:nvSpPr>
          <p:cNvPr id="39" name="TextBox 38"/>
          <p:cNvSpPr txBox="1"/>
          <p:nvPr/>
        </p:nvSpPr>
        <p:spPr>
          <a:xfrm>
            <a:off x="6858000" y="2857500"/>
            <a:ext cx="889987" cy="523220"/>
          </a:xfrm>
          <a:prstGeom prst="rect">
            <a:avLst/>
          </a:prstGeom>
          <a:noFill/>
        </p:spPr>
        <p:txBody>
          <a:bodyPr wrap="none" rtlCol="0">
            <a:spAutoFit/>
          </a:bodyPr>
          <a:lstStyle/>
          <a:p>
            <a:pPr algn="ctr"/>
            <a:r>
              <a:rPr lang="en-US" sz="1400" dirty="0"/>
              <a:t>Relational</a:t>
            </a:r>
          </a:p>
          <a:p>
            <a:pPr algn="ctr"/>
            <a:r>
              <a:rPr lang="en-US" sz="1400" dirty="0"/>
              <a:t>Database</a:t>
            </a:r>
          </a:p>
        </p:txBody>
      </p:sp>
      <p:sp>
        <p:nvSpPr>
          <p:cNvPr id="41" name="TextBox 40"/>
          <p:cNvSpPr txBox="1"/>
          <p:nvPr/>
        </p:nvSpPr>
        <p:spPr>
          <a:xfrm>
            <a:off x="1028700" y="2971800"/>
            <a:ext cx="1123064" cy="307777"/>
          </a:xfrm>
          <a:prstGeom prst="rect">
            <a:avLst/>
          </a:prstGeom>
          <a:noFill/>
        </p:spPr>
        <p:txBody>
          <a:bodyPr wrap="none" rtlCol="0">
            <a:spAutoFit/>
          </a:bodyPr>
          <a:lstStyle/>
          <a:p>
            <a:r>
              <a:rPr lang="en-US" sz="1400" dirty="0"/>
              <a:t>Web Browser</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5"/>
          <p:cNvSpPr>
            <a:spLocks noGrp="1"/>
          </p:cNvSpPr>
          <p:nvPr>
            <p:ph type="sldNum" sz="quarter" idx="4294967295"/>
          </p:nvPr>
        </p:nvSpPr>
        <p:spPr>
          <a:xfrm>
            <a:off x="6858000" y="6381750"/>
            <a:ext cx="2133600" cy="476250"/>
          </a:xfrm>
          <a:prstGeom prst="rect">
            <a:avLst/>
          </a:prstGeom>
        </p:spPr>
        <p:txBody>
          <a:bodyPr/>
          <a:lstStyle/>
          <a:p>
            <a:pPr algn="r"/>
            <a:fld id="{4A63407D-69A1-484E-8541-F85DF8AF09C6}" type="slidenum">
              <a:rPr lang="en-US" sz="1200"/>
              <a:pPr algn="r"/>
              <a:t>90</a:t>
            </a:fld>
            <a:endParaRPr lang="en-US" sz="1200" dirty="0"/>
          </a:p>
        </p:txBody>
      </p:sp>
      <p:sp>
        <p:nvSpPr>
          <p:cNvPr id="14338" name="Rectangle 2"/>
          <p:cNvSpPr>
            <a:spLocks noGrp="1" noChangeArrowheads="1"/>
          </p:cNvSpPr>
          <p:nvPr>
            <p:ph type="title"/>
          </p:nvPr>
        </p:nvSpPr>
        <p:spPr/>
        <p:txBody>
          <a:bodyPr/>
          <a:lstStyle/>
          <a:p>
            <a:r>
              <a:rPr lang="en-US"/>
              <a:t>Semantic Triangle</a:t>
            </a:r>
          </a:p>
        </p:txBody>
      </p:sp>
      <p:sp>
        <p:nvSpPr>
          <p:cNvPr id="14339" name="Rectangle 3"/>
          <p:cNvSpPr>
            <a:spLocks noGrp="1" noChangeArrowheads="1"/>
          </p:cNvSpPr>
          <p:nvPr>
            <p:ph type="body" idx="1"/>
          </p:nvPr>
        </p:nvSpPr>
        <p:spPr>
          <a:xfrm>
            <a:off x="1219200" y="5257800"/>
            <a:ext cx="7620000" cy="715963"/>
          </a:xfrm>
        </p:spPr>
        <p:txBody>
          <a:bodyPr/>
          <a:lstStyle/>
          <a:p>
            <a:pPr>
              <a:lnSpc>
                <a:spcPct val="80000"/>
              </a:lnSpc>
            </a:pPr>
            <a:r>
              <a:rPr lang="en-US" sz="2000" dirty="0"/>
              <a:t>Symbols can only link to referents through concepts</a:t>
            </a:r>
          </a:p>
          <a:p>
            <a:pPr>
              <a:lnSpc>
                <a:spcPct val="80000"/>
              </a:lnSpc>
            </a:pPr>
            <a:r>
              <a:rPr lang="en-US" sz="2000" dirty="0"/>
              <a:t>You can not link directly from a symbol to a referent</a:t>
            </a:r>
          </a:p>
        </p:txBody>
      </p:sp>
      <p:sp>
        <p:nvSpPr>
          <p:cNvPr id="14345" name="Text Box 9"/>
          <p:cNvSpPr txBox="1">
            <a:spLocks noChangeArrowheads="1"/>
          </p:cNvSpPr>
          <p:nvPr/>
        </p:nvSpPr>
        <p:spPr bwMode="auto">
          <a:xfrm>
            <a:off x="1524000" y="4648200"/>
            <a:ext cx="882650" cy="366713"/>
          </a:xfrm>
          <a:prstGeom prst="rect">
            <a:avLst/>
          </a:prstGeom>
          <a:noFill/>
          <a:ln w="57150">
            <a:noFill/>
            <a:miter lim="800000"/>
            <a:headEnd/>
            <a:tailEnd/>
          </a:ln>
          <a:effectLst/>
        </p:spPr>
        <p:txBody>
          <a:bodyPr wrap="none">
            <a:spAutoFit/>
          </a:bodyPr>
          <a:lstStyle/>
          <a:p>
            <a:r>
              <a:rPr lang="en-US" sz="1800"/>
              <a:t>referent</a:t>
            </a:r>
          </a:p>
        </p:txBody>
      </p:sp>
      <p:sp>
        <p:nvSpPr>
          <p:cNvPr id="14346" name="Text Box 10"/>
          <p:cNvSpPr txBox="1">
            <a:spLocks noChangeArrowheads="1"/>
          </p:cNvSpPr>
          <p:nvPr/>
        </p:nvSpPr>
        <p:spPr bwMode="auto">
          <a:xfrm>
            <a:off x="3810000" y="1371600"/>
            <a:ext cx="903288" cy="366713"/>
          </a:xfrm>
          <a:prstGeom prst="rect">
            <a:avLst/>
          </a:prstGeom>
          <a:noFill/>
          <a:ln w="57150">
            <a:noFill/>
            <a:miter lim="800000"/>
            <a:headEnd/>
            <a:tailEnd/>
          </a:ln>
          <a:effectLst/>
        </p:spPr>
        <p:txBody>
          <a:bodyPr wrap="none">
            <a:spAutoFit/>
          </a:bodyPr>
          <a:lstStyle/>
          <a:p>
            <a:r>
              <a:rPr lang="en-US" sz="1800"/>
              <a:t>concept</a:t>
            </a:r>
          </a:p>
        </p:txBody>
      </p:sp>
      <p:sp>
        <p:nvSpPr>
          <p:cNvPr id="14347" name="Line 11"/>
          <p:cNvSpPr>
            <a:spLocks noChangeShapeType="1"/>
          </p:cNvSpPr>
          <p:nvPr/>
        </p:nvSpPr>
        <p:spPr bwMode="auto">
          <a:xfrm flipV="1">
            <a:off x="2133600" y="1828800"/>
            <a:ext cx="2133600" cy="2743200"/>
          </a:xfrm>
          <a:prstGeom prst="line">
            <a:avLst/>
          </a:prstGeom>
          <a:noFill/>
          <a:ln w="57150">
            <a:solidFill>
              <a:schemeClr val="tx2"/>
            </a:solidFill>
            <a:round/>
            <a:headEnd type="triangle" w="med" len="med"/>
            <a:tailEnd type="triangle" w="med" len="med"/>
          </a:ln>
          <a:effectLst/>
        </p:spPr>
        <p:txBody>
          <a:bodyPr wrap="none">
            <a:spAutoFit/>
          </a:bodyPr>
          <a:lstStyle/>
          <a:p>
            <a:endParaRPr lang="en-US"/>
          </a:p>
        </p:txBody>
      </p:sp>
      <p:sp>
        <p:nvSpPr>
          <p:cNvPr id="14348" name="Line 12"/>
          <p:cNvSpPr>
            <a:spLocks noChangeShapeType="1"/>
          </p:cNvSpPr>
          <p:nvPr/>
        </p:nvSpPr>
        <p:spPr bwMode="auto">
          <a:xfrm flipH="1" flipV="1">
            <a:off x="4572000" y="1828800"/>
            <a:ext cx="2057400" cy="2743200"/>
          </a:xfrm>
          <a:prstGeom prst="line">
            <a:avLst/>
          </a:prstGeom>
          <a:noFill/>
          <a:ln w="57150">
            <a:solidFill>
              <a:schemeClr val="tx2"/>
            </a:solidFill>
            <a:round/>
            <a:headEnd type="triangle" w="med" len="med"/>
            <a:tailEnd type="triangle" w="med" len="med"/>
          </a:ln>
          <a:effectLst/>
        </p:spPr>
        <p:txBody>
          <a:bodyPr>
            <a:spAutoFit/>
          </a:bodyPr>
          <a:lstStyle/>
          <a:p>
            <a:endParaRPr lang="en-US"/>
          </a:p>
        </p:txBody>
      </p:sp>
      <p:sp>
        <p:nvSpPr>
          <p:cNvPr id="14349" name="Text Box 13"/>
          <p:cNvSpPr txBox="1">
            <a:spLocks noChangeArrowheads="1"/>
          </p:cNvSpPr>
          <p:nvPr/>
        </p:nvSpPr>
        <p:spPr bwMode="auto">
          <a:xfrm>
            <a:off x="6172200" y="4495800"/>
            <a:ext cx="841375" cy="366713"/>
          </a:xfrm>
          <a:prstGeom prst="rect">
            <a:avLst/>
          </a:prstGeom>
          <a:noFill/>
          <a:ln w="57150">
            <a:noFill/>
            <a:miter lim="800000"/>
            <a:headEnd/>
            <a:tailEnd/>
          </a:ln>
          <a:effectLst/>
        </p:spPr>
        <p:txBody>
          <a:bodyPr wrap="none">
            <a:spAutoFit/>
          </a:bodyPr>
          <a:lstStyle/>
          <a:p>
            <a:r>
              <a:rPr lang="en-US" sz="1800"/>
              <a:t>symbol</a:t>
            </a:r>
          </a:p>
        </p:txBody>
      </p:sp>
      <p:sp>
        <p:nvSpPr>
          <p:cNvPr id="14352" name="Text Box 16"/>
          <p:cNvSpPr txBox="1">
            <a:spLocks noChangeArrowheads="1"/>
          </p:cNvSpPr>
          <p:nvPr/>
        </p:nvSpPr>
        <p:spPr bwMode="auto">
          <a:xfrm>
            <a:off x="6934200" y="3889375"/>
            <a:ext cx="1169988" cy="641350"/>
          </a:xfrm>
          <a:prstGeom prst="rect">
            <a:avLst/>
          </a:prstGeom>
          <a:noFill/>
          <a:ln w="57150">
            <a:noFill/>
            <a:miter lim="800000"/>
            <a:headEnd/>
            <a:tailEnd/>
          </a:ln>
          <a:effectLst/>
        </p:spPr>
        <p:txBody>
          <a:bodyPr wrap="none">
            <a:spAutoFit/>
          </a:bodyPr>
          <a:lstStyle/>
          <a:p>
            <a:r>
              <a:rPr lang="en-US" sz="2400"/>
              <a:t> </a:t>
            </a:r>
            <a:r>
              <a:rPr lang="en-US" sz="3600"/>
              <a:t>“cat”</a:t>
            </a:r>
          </a:p>
        </p:txBody>
      </p:sp>
      <p:pic>
        <p:nvPicPr>
          <p:cNvPr id="14354" name="Picture 18" descr="bd05199_"/>
          <p:cNvPicPr>
            <a:picLocks noChangeAspect="1" noChangeArrowheads="1"/>
          </p:cNvPicPr>
          <p:nvPr/>
        </p:nvPicPr>
        <p:blipFill>
          <a:blip r:embed="rId3" cstate="screen"/>
          <a:srcRect/>
          <a:stretch>
            <a:fillRect/>
          </a:stretch>
        </p:blipFill>
        <p:spPr bwMode="auto">
          <a:xfrm>
            <a:off x="4800600" y="1371600"/>
            <a:ext cx="1066800" cy="908050"/>
          </a:xfrm>
          <a:prstGeom prst="rect">
            <a:avLst/>
          </a:prstGeom>
          <a:noFill/>
        </p:spPr>
      </p:pic>
      <p:sp>
        <p:nvSpPr>
          <p:cNvPr id="14355" name="Line 19"/>
          <p:cNvSpPr>
            <a:spLocks noChangeShapeType="1"/>
          </p:cNvSpPr>
          <p:nvPr/>
        </p:nvSpPr>
        <p:spPr bwMode="auto">
          <a:xfrm flipV="1">
            <a:off x="2743200" y="4419600"/>
            <a:ext cx="3352800" cy="0"/>
          </a:xfrm>
          <a:prstGeom prst="line">
            <a:avLst/>
          </a:prstGeom>
          <a:noFill/>
          <a:ln w="57150">
            <a:solidFill>
              <a:schemeClr val="tx2"/>
            </a:solidFill>
            <a:prstDash val="dash"/>
            <a:round/>
            <a:headEnd type="triangle" w="med" len="med"/>
            <a:tailEnd type="triangle" w="med" len="med"/>
          </a:ln>
          <a:effectLst/>
        </p:spPr>
        <p:txBody>
          <a:bodyPr>
            <a:spAutoFit/>
          </a:bodyPr>
          <a:lstStyle/>
          <a:p>
            <a:endParaRPr lang="en-US"/>
          </a:p>
        </p:txBody>
      </p:sp>
      <p:sp>
        <p:nvSpPr>
          <p:cNvPr id="14356" name="Text Box 20"/>
          <p:cNvSpPr txBox="1">
            <a:spLocks noChangeArrowheads="1"/>
          </p:cNvSpPr>
          <p:nvPr/>
        </p:nvSpPr>
        <p:spPr bwMode="auto">
          <a:xfrm>
            <a:off x="5486400" y="6096000"/>
            <a:ext cx="2687638" cy="366713"/>
          </a:xfrm>
          <a:prstGeom prst="rect">
            <a:avLst/>
          </a:prstGeom>
          <a:noFill/>
          <a:ln w="57150">
            <a:noFill/>
            <a:miter lim="800000"/>
            <a:headEnd/>
            <a:tailEnd/>
          </a:ln>
          <a:effectLst/>
        </p:spPr>
        <p:txBody>
          <a:bodyPr wrap="none">
            <a:spAutoFit/>
          </a:bodyPr>
          <a:lstStyle/>
          <a:p>
            <a:r>
              <a:rPr lang="en-US" sz="1800"/>
              <a:t>Wikipedia: Semiotic triangle</a:t>
            </a:r>
          </a:p>
        </p:txBody>
      </p:sp>
      <p:grpSp>
        <p:nvGrpSpPr>
          <p:cNvPr id="2" name="Group 22"/>
          <p:cNvGrpSpPr>
            <a:grpSpLocks noChangeAspect="1"/>
          </p:cNvGrpSpPr>
          <p:nvPr/>
        </p:nvGrpSpPr>
        <p:grpSpPr bwMode="auto">
          <a:xfrm>
            <a:off x="762000" y="3657600"/>
            <a:ext cx="1143000" cy="920750"/>
            <a:chOff x="480" y="2304"/>
            <a:chExt cx="720" cy="580"/>
          </a:xfrm>
        </p:grpSpPr>
        <p:sp>
          <p:nvSpPr>
            <p:cNvPr id="14357" name="AutoShape 21"/>
            <p:cNvSpPr>
              <a:spLocks noChangeAspect="1" noChangeArrowheads="1" noTextEdit="1"/>
            </p:cNvSpPr>
            <p:nvPr/>
          </p:nvSpPr>
          <p:spPr bwMode="auto">
            <a:xfrm>
              <a:off x="480" y="2304"/>
              <a:ext cx="720" cy="580"/>
            </a:xfrm>
            <a:prstGeom prst="rect">
              <a:avLst/>
            </a:prstGeom>
            <a:noFill/>
            <a:ln w="9525">
              <a:noFill/>
              <a:miter lim="800000"/>
              <a:headEnd/>
              <a:tailEnd/>
            </a:ln>
          </p:spPr>
          <p:txBody>
            <a:bodyPr/>
            <a:lstStyle/>
            <a:p>
              <a:endParaRPr lang="en-US"/>
            </a:p>
          </p:txBody>
        </p:sp>
        <p:sp>
          <p:nvSpPr>
            <p:cNvPr id="14359" name="Freeform 23"/>
            <p:cNvSpPr>
              <a:spLocks/>
            </p:cNvSpPr>
            <p:nvPr/>
          </p:nvSpPr>
          <p:spPr bwMode="auto">
            <a:xfrm>
              <a:off x="571" y="2310"/>
              <a:ext cx="45" cy="68"/>
            </a:xfrm>
            <a:custGeom>
              <a:avLst/>
              <a:gdLst/>
              <a:ahLst/>
              <a:cxnLst>
                <a:cxn ang="0">
                  <a:pos x="28" y="0"/>
                </a:cxn>
                <a:cxn ang="0">
                  <a:pos x="33" y="5"/>
                </a:cxn>
                <a:cxn ang="0">
                  <a:pos x="47" y="19"/>
                </a:cxn>
                <a:cxn ang="0">
                  <a:pos x="68" y="37"/>
                </a:cxn>
                <a:cxn ang="0">
                  <a:pos x="89" y="61"/>
                </a:cxn>
                <a:cxn ang="0">
                  <a:pos x="111" y="86"/>
                </a:cxn>
                <a:cxn ang="0">
                  <a:pos x="127" y="112"/>
                </a:cxn>
                <a:cxn ang="0">
                  <a:pos x="135" y="134"/>
                </a:cxn>
                <a:cxn ang="0">
                  <a:pos x="133" y="154"/>
                </a:cxn>
                <a:cxn ang="0">
                  <a:pos x="124" y="169"/>
                </a:cxn>
                <a:cxn ang="0">
                  <a:pos x="114" y="183"/>
                </a:cxn>
                <a:cxn ang="0">
                  <a:pos x="103" y="192"/>
                </a:cxn>
                <a:cxn ang="0">
                  <a:pos x="91" y="200"/>
                </a:cxn>
                <a:cxn ang="0">
                  <a:pos x="78" y="202"/>
                </a:cxn>
                <a:cxn ang="0">
                  <a:pos x="63" y="200"/>
                </a:cxn>
                <a:cxn ang="0">
                  <a:pos x="46" y="192"/>
                </a:cxn>
                <a:cxn ang="0">
                  <a:pos x="28" y="177"/>
                </a:cxn>
                <a:cxn ang="0">
                  <a:pos x="11" y="158"/>
                </a:cxn>
                <a:cxn ang="0">
                  <a:pos x="3" y="135"/>
                </a:cxn>
                <a:cxn ang="0">
                  <a:pos x="0" y="112"/>
                </a:cxn>
                <a:cxn ang="0">
                  <a:pos x="1" y="87"/>
                </a:cxn>
                <a:cxn ang="0">
                  <a:pos x="5" y="63"/>
                </a:cxn>
                <a:cxn ang="0">
                  <a:pos x="13" y="39"/>
                </a:cxn>
                <a:cxn ang="0">
                  <a:pos x="20" y="19"/>
                </a:cxn>
                <a:cxn ang="0">
                  <a:pos x="28" y="0"/>
                </a:cxn>
              </a:cxnLst>
              <a:rect l="0" t="0" r="r" b="b"/>
              <a:pathLst>
                <a:path w="135" h="202">
                  <a:moveTo>
                    <a:pt x="28" y="0"/>
                  </a:moveTo>
                  <a:lnTo>
                    <a:pt x="33" y="5"/>
                  </a:lnTo>
                  <a:lnTo>
                    <a:pt x="47" y="19"/>
                  </a:lnTo>
                  <a:lnTo>
                    <a:pt x="68" y="37"/>
                  </a:lnTo>
                  <a:lnTo>
                    <a:pt x="89" y="61"/>
                  </a:lnTo>
                  <a:lnTo>
                    <a:pt x="111" y="86"/>
                  </a:lnTo>
                  <a:lnTo>
                    <a:pt x="127" y="112"/>
                  </a:lnTo>
                  <a:lnTo>
                    <a:pt x="135" y="134"/>
                  </a:lnTo>
                  <a:lnTo>
                    <a:pt x="133" y="154"/>
                  </a:lnTo>
                  <a:lnTo>
                    <a:pt x="124" y="169"/>
                  </a:lnTo>
                  <a:lnTo>
                    <a:pt x="114" y="183"/>
                  </a:lnTo>
                  <a:lnTo>
                    <a:pt x="103" y="192"/>
                  </a:lnTo>
                  <a:lnTo>
                    <a:pt x="91" y="200"/>
                  </a:lnTo>
                  <a:lnTo>
                    <a:pt x="78" y="202"/>
                  </a:lnTo>
                  <a:lnTo>
                    <a:pt x="63" y="200"/>
                  </a:lnTo>
                  <a:lnTo>
                    <a:pt x="46" y="192"/>
                  </a:lnTo>
                  <a:lnTo>
                    <a:pt x="28" y="177"/>
                  </a:lnTo>
                  <a:lnTo>
                    <a:pt x="11" y="158"/>
                  </a:lnTo>
                  <a:lnTo>
                    <a:pt x="3" y="135"/>
                  </a:lnTo>
                  <a:lnTo>
                    <a:pt x="0" y="112"/>
                  </a:lnTo>
                  <a:lnTo>
                    <a:pt x="1" y="87"/>
                  </a:lnTo>
                  <a:lnTo>
                    <a:pt x="5" y="63"/>
                  </a:lnTo>
                  <a:lnTo>
                    <a:pt x="13" y="39"/>
                  </a:lnTo>
                  <a:lnTo>
                    <a:pt x="20" y="19"/>
                  </a:lnTo>
                  <a:lnTo>
                    <a:pt x="28" y="0"/>
                  </a:lnTo>
                  <a:close/>
                </a:path>
              </a:pathLst>
            </a:custGeom>
            <a:solidFill>
              <a:schemeClr val="bg1"/>
            </a:solidFill>
            <a:ln w="9525">
              <a:noFill/>
              <a:round/>
              <a:headEnd/>
              <a:tailEnd/>
            </a:ln>
          </p:spPr>
          <p:txBody>
            <a:bodyPr/>
            <a:lstStyle/>
            <a:p>
              <a:endParaRPr lang="en-US"/>
            </a:p>
          </p:txBody>
        </p:sp>
        <p:sp>
          <p:nvSpPr>
            <p:cNvPr id="14360" name="Freeform 24"/>
            <p:cNvSpPr>
              <a:spLocks/>
            </p:cNvSpPr>
            <p:nvPr/>
          </p:nvSpPr>
          <p:spPr bwMode="auto">
            <a:xfrm>
              <a:off x="736" y="2317"/>
              <a:ext cx="47" cy="83"/>
            </a:xfrm>
            <a:custGeom>
              <a:avLst/>
              <a:gdLst/>
              <a:ahLst/>
              <a:cxnLst>
                <a:cxn ang="0">
                  <a:pos x="127" y="0"/>
                </a:cxn>
                <a:cxn ang="0">
                  <a:pos x="122" y="2"/>
                </a:cxn>
                <a:cxn ang="0">
                  <a:pos x="109" y="11"/>
                </a:cxn>
                <a:cxn ang="0">
                  <a:pos x="90" y="22"/>
                </a:cxn>
                <a:cxn ang="0">
                  <a:pos x="67" y="39"/>
                </a:cxn>
                <a:cxn ang="0">
                  <a:pos x="43" y="59"/>
                </a:cxn>
                <a:cxn ang="0">
                  <a:pos x="23" y="84"/>
                </a:cxn>
                <a:cxn ang="0">
                  <a:pos x="8" y="111"/>
                </a:cxn>
                <a:cxn ang="0">
                  <a:pos x="0" y="140"/>
                </a:cxn>
                <a:cxn ang="0">
                  <a:pos x="0" y="169"/>
                </a:cxn>
                <a:cxn ang="0">
                  <a:pos x="6" y="195"/>
                </a:cxn>
                <a:cxn ang="0">
                  <a:pos x="15" y="217"/>
                </a:cxn>
                <a:cxn ang="0">
                  <a:pos x="27" y="234"/>
                </a:cxn>
                <a:cxn ang="0">
                  <a:pos x="42" y="246"/>
                </a:cxn>
                <a:cxn ang="0">
                  <a:pos x="59" y="250"/>
                </a:cxn>
                <a:cxn ang="0">
                  <a:pos x="77" y="247"/>
                </a:cxn>
                <a:cxn ang="0">
                  <a:pos x="95" y="235"/>
                </a:cxn>
                <a:cxn ang="0">
                  <a:pos x="111" y="216"/>
                </a:cxn>
                <a:cxn ang="0">
                  <a:pos x="123" y="192"/>
                </a:cxn>
                <a:cxn ang="0">
                  <a:pos x="133" y="163"/>
                </a:cxn>
                <a:cxn ang="0">
                  <a:pos x="138" y="131"/>
                </a:cxn>
                <a:cxn ang="0">
                  <a:pos x="140" y="99"/>
                </a:cxn>
                <a:cxn ang="0">
                  <a:pos x="139" y="64"/>
                </a:cxn>
                <a:cxn ang="0">
                  <a:pos x="135" y="32"/>
                </a:cxn>
                <a:cxn ang="0">
                  <a:pos x="127" y="0"/>
                </a:cxn>
              </a:cxnLst>
              <a:rect l="0" t="0" r="r" b="b"/>
              <a:pathLst>
                <a:path w="140" h="250">
                  <a:moveTo>
                    <a:pt x="127" y="0"/>
                  </a:moveTo>
                  <a:lnTo>
                    <a:pt x="122" y="2"/>
                  </a:lnTo>
                  <a:lnTo>
                    <a:pt x="109" y="11"/>
                  </a:lnTo>
                  <a:lnTo>
                    <a:pt x="90" y="22"/>
                  </a:lnTo>
                  <a:lnTo>
                    <a:pt x="67" y="39"/>
                  </a:lnTo>
                  <a:lnTo>
                    <a:pt x="43" y="59"/>
                  </a:lnTo>
                  <a:lnTo>
                    <a:pt x="23" y="84"/>
                  </a:lnTo>
                  <a:lnTo>
                    <a:pt x="8" y="111"/>
                  </a:lnTo>
                  <a:lnTo>
                    <a:pt x="0" y="140"/>
                  </a:lnTo>
                  <a:lnTo>
                    <a:pt x="0" y="169"/>
                  </a:lnTo>
                  <a:lnTo>
                    <a:pt x="6" y="195"/>
                  </a:lnTo>
                  <a:lnTo>
                    <a:pt x="15" y="217"/>
                  </a:lnTo>
                  <a:lnTo>
                    <a:pt x="27" y="234"/>
                  </a:lnTo>
                  <a:lnTo>
                    <a:pt x="42" y="246"/>
                  </a:lnTo>
                  <a:lnTo>
                    <a:pt x="59" y="250"/>
                  </a:lnTo>
                  <a:lnTo>
                    <a:pt x="77" y="247"/>
                  </a:lnTo>
                  <a:lnTo>
                    <a:pt x="95" y="235"/>
                  </a:lnTo>
                  <a:lnTo>
                    <a:pt x="111" y="216"/>
                  </a:lnTo>
                  <a:lnTo>
                    <a:pt x="123" y="192"/>
                  </a:lnTo>
                  <a:lnTo>
                    <a:pt x="133" y="163"/>
                  </a:lnTo>
                  <a:lnTo>
                    <a:pt x="138" y="131"/>
                  </a:lnTo>
                  <a:lnTo>
                    <a:pt x="140" y="99"/>
                  </a:lnTo>
                  <a:lnTo>
                    <a:pt x="139" y="64"/>
                  </a:lnTo>
                  <a:lnTo>
                    <a:pt x="135" y="32"/>
                  </a:lnTo>
                  <a:lnTo>
                    <a:pt x="127" y="0"/>
                  </a:lnTo>
                  <a:close/>
                </a:path>
              </a:pathLst>
            </a:custGeom>
            <a:solidFill>
              <a:schemeClr val="bg1"/>
            </a:solidFill>
            <a:ln w="9525">
              <a:noFill/>
              <a:round/>
              <a:headEnd/>
              <a:tailEnd/>
            </a:ln>
          </p:spPr>
          <p:txBody>
            <a:bodyPr/>
            <a:lstStyle/>
            <a:p>
              <a:endParaRPr lang="en-US"/>
            </a:p>
          </p:txBody>
        </p:sp>
        <p:sp>
          <p:nvSpPr>
            <p:cNvPr id="14361" name="Freeform 25"/>
            <p:cNvSpPr>
              <a:spLocks/>
            </p:cNvSpPr>
            <p:nvPr/>
          </p:nvSpPr>
          <p:spPr bwMode="auto">
            <a:xfrm>
              <a:off x="581" y="2347"/>
              <a:ext cx="456" cy="529"/>
            </a:xfrm>
            <a:custGeom>
              <a:avLst/>
              <a:gdLst/>
              <a:ahLst/>
              <a:cxnLst>
                <a:cxn ang="0">
                  <a:pos x="21" y="263"/>
                </a:cxn>
                <a:cxn ang="0">
                  <a:pos x="4" y="361"/>
                </a:cxn>
                <a:cxn ang="0">
                  <a:pos x="86" y="452"/>
                </a:cxn>
                <a:cxn ang="0">
                  <a:pos x="158" y="487"/>
                </a:cxn>
                <a:cxn ang="0">
                  <a:pos x="226" y="524"/>
                </a:cxn>
                <a:cxn ang="0">
                  <a:pos x="258" y="523"/>
                </a:cxn>
                <a:cxn ang="0">
                  <a:pos x="306" y="572"/>
                </a:cxn>
                <a:cxn ang="0">
                  <a:pos x="319" y="722"/>
                </a:cxn>
                <a:cxn ang="0">
                  <a:pos x="380" y="881"/>
                </a:cxn>
                <a:cxn ang="0">
                  <a:pos x="468" y="1002"/>
                </a:cxn>
                <a:cxn ang="0">
                  <a:pos x="516" y="1089"/>
                </a:cxn>
                <a:cxn ang="0">
                  <a:pos x="521" y="1218"/>
                </a:cxn>
                <a:cxn ang="0">
                  <a:pos x="485" y="1381"/>
                </a:cxn>
                <a:cxn ang="0">
                  <a:pos x="439" y="1398"/>
                </a:cxn>
                <a:cxn ang="0">
                  <a:pos x="428" y="1469"/>
                </a:cxn>
                <a:cxn ang="0">
                  <a:pos x="403" y="1457"/>
                </a:cxn>
                <a:cxn ang="0">
                  <a:pos x="367" y="1462"/>
                </a:cxn>
                <a:cxn ang="0">
                  <a:pos x="305" y="1540"/>
                </a:cxn>
                <a:cxn ang="0">
                  <a:pos x="362" y="1551"/>
                </a:cxn>
                <a:cxn ang="0">
                  <a:pos x="380" y="1560"/>
                </a:cxn>
                <a:cxn ang="0">
                  <a:pos x="475" y="1585"/>
                </a:cxn>
                <a:cxn ang="0">
                  <a:pos x="567" y="1546"/>
                </a:cxn>
                <a:cxn ang="0">
                  <a:pos x="589" y="1503"/>
                </a:cxn>
                <a:cxn ang="0">
                  <a:pos x="620" y="1468"/>
                </a:cxn>
                <a:cxn ang="0">
                  <a:pos x="706" y="1468"/>
                </a:cxn>
                <a:cxn ang="0">
                  <a:pos x="757" y="1476"/>
                </a:cxn>
                <a:cxn ang="0">
                  <a:pos x="715" y="1526"/>
                </a:cxn>
                <a:cxn ang="0">
                  <a:pos x="746" y="1572"/>
                </a:cxn>
                <a:cxn ang="0">
                  <a:pos x="829" y="1545"/>
                </a:cxn>
                <a:cxn ang="0">
                  <a:pos x="878" y="1534"/>
                </a:cxn>
                <a:cxn ang="0">
                  <a:pos x="946" y="1527"/>
                </a:cxn>
                <a:cxn ang="0">
                  <a:pos x="1030" y="1531"/>
                </a:cxn>
                <a:cxn ang="0">
                  <a:pos x="1119" y="1546"/>
                </a:cxn>
                <a:cxn ang="0">
                  <a:pos x="1202" y="1553"/>
                </a:cxn>
                <a:cxn ang="0">
                  <a:pos x="1284" y="1545"/>
                </a:cxn>
                <a:cxn ang="0">
                  <a:pos x="1363" y="1511"/>
                </a:cxn>
                <a:cxn ang="0">
                  <a:pos x="1302" y="1455"/>
                </a:cxn>
                <a:cxn ang="0">
                  <a:pos x="1339" y="1382"/>
                </a:cxn>
                <a:cxn ang="0">
                  <a:pos x="1360" y="1242"/>
                </a:cxn>
                <a:cxn ang="0">
                  <a:pos x="1316" y="1090"/>
                </a:cxn>
                <a:cxn ang="0">
                  <a:pos x="1214" y="895"/>
                </a:cxn>
                <a:cxn ang="0">
                  <a:pos x="1037" y="729"/>
                </a:cxn>
                <a:cxn ang="0">
                  <a:pos x="933" y="655"/>
                </a:cxn>
                <a:cxn ang="0">
                  <a:pos x="906" y="632"/>
                </a:cxn>
                <a:cxn ang="0">
                  <a:pos x="868" y="584"/>
                </a:cxn>
                <a:cxn ang="0">
                  <a:pos x="776" y="509"/>
                </a:cxn>
                <a:cxn ang="0">
                  <a:pos x="673" y="452"/>
                </a:cxn>
                <a:cxn ang="0">
                  <a:pos x="594" y="420"/>
                </a:cxn>
                <a:cxn ang="0">
                  <a:pos x="561" y="386"/>
                </a:cxn>
                <a:cxn ang="0">
                  <a:pos x="588" y="321"/>
                </a:cxn>
                <a:cxn ang="0">
                  <a:pos x="549" y="189"/>
                </a:cxn>
                <a:cxn ang="0">
                  <a:pos x="455" y="109"/>
                </a:cxn>
                <a:cxn ang="0">
                  <a:pos x="431" y="37"/>
                </a:cxn>
                <a:cxn ang="0">
                  <a:pos x="337" y="6"/>
                </a:cxn>
                <a:cxn ang="0">
                  <a:pos x="249" y="0"/>
                </a:cxn>
                <a:cxn ang="0">
                  <a:pos x="177" y="6"/>
                </a:cxn>
                <a:cxn ang="0">
                  <a:pos x="135" y="28"/>
                </a:cxn>
                <a:cxn ang="0">
                  <a:pos x="45" y="110"/>
                </a:cxn>
              </a:cxnLst>
              <a:rect l="0" t="0" r="r" b="b"/>
              <a:pathLst>
                <a:path w="1369" h="1586">
                  <a:moveTo>
                    <a:pt x="36" y="143"/>
                  </a:moveTo>
                  <a:lnTo>
                    <a:pt x="39" y="155"/>
                  </a:lnTo>
                  <a:lnTo>
                    <a:pt x="41" y="184"/>
                  </a:lnTo>
                  <a:lnTo>
                    <a:pt x="36" y="223"/>
                  </a:lnTo>
                  <a:lnTo>
                    <a:pt x="21" y="263"/>
                  </a:lnTo>
                  <a:lnTo>
                    <a:pt x="12" y="281"/>
                  </a:lnTo>
                  <a:lnTo>
                    <a:pt x="4" y="300"/>
                  </a:lnTo>
                  <a:lnTo>
                    <a:pt x="0" y="321"/>
                  </a:lnTo>
                  <a:lnTo>
                    <a:pt x="0" y="340"/>
                  </a:lnTo>
                  <a:lnTo>
                    <a:pt x="4" y="361"/>
                  </a:lnTo>
                  <a:lnTo>
                    <a:pt x="13" y="381"/>
                  </a:lnTo>
                  <a:lnTo>
                    <a:pt x="27" y="402"/>
                  </a:lnTo>
                  <a:lnTo>
                    <a:pt x="46" y="422"/>
                  </a:lnTo>
                  <a:lnTo>
                    <a:pt x="68" y="439"/>
                  </a:lnTo>
                  <a:lnTo>
                    <a:pt x="86" y="452"/>
                  </a:lnTo>
                  <a:lnTo>
                    <a:pt x="103" y="461"/>
                  </a:lnTo>
                  <a:lnTo>
                    <a:pt x="118" y="468"/>
                  </a:lnTo>
                  <a:lnTo>
                    <a:pt x="132" y="473"/>
                  </a:lnTo>
                  <a:lnTo>
                    <a:pt x="146" y="478"/>
                  </a:lnTo>
                  <a:lnTo>
                    <a:pt x="158" y="487"/>
                  </a:lnTo>
                  <a:lnTo>
                    <a:pt x="171" y="498"/>
                  </a:lnTo>
                  <a:lnTo>
                    <a:pt x="184" y="510"/>
                  </a:lnTo>
                  <a:lnTo>
                    <a:pt x="198" y="517"/>
                  </a:lnTo>
                  <a:lnTo>
                    <a:pt x="213" y="521"/>
                  </a:lnTo>
                  <a:lnTo>
                    <a:pt x="226" y="524"/>
                  </a:lnTo>
                  <a:lnTo>
                    <a:pt x="238" y="524"/>
                  </a:lnTo>
                  <a:lnTo>
                    <a:pt x="248" y="523"/>
                  </a:lnTo>
                  <a:lnTo>
                    <a:pt x="254" y="521"/>
                  </a:lnTo>
                  <a:lnTo>
                    <a:pt x="256" y="521"/>
                  </a:lnTo>
                  <a:lnTo>
                    <a:pt x="258" y="523"/>
                  </a:lnTo>
                  <a:lnTo>
                    <a:pt x="266" y="526"/>
                  </a:lnTo>
                  <a:lnTo>
                    <a:pt x="274" y="532"/>
                  </a:lnTo>
                  <a:lnTo>
                    <a:pt x="286" y="542"/>
                  </a:lnTo>
                  <a:lnTo>
                    <a:pt x="297" y="555"/>
                  </a:lnTo>
                  <a:lnTo>
                    <a:pt x="306" y="572"/>
                  </a:lnTo>
                  <a:lnTo>
                    <a:pt x="313" y="595"/>
                  </a:lnTo>
                  <a:lnTo>
                    <a:pt x="315" y="622"/>
                  </a:lnTo>
                  <a:lnTo>
                    <a:pt x="315" y="653"/>
                  </a:lnTo>
                  <a:lnTo>
                    <a:pt x="316" y="687"/>
                  </a:lnTo>
                  <a:lnTo>
                    <a:pt x="319" y="722"/>
                  </a:lnTo>
                  <a:lnTo>
                    <a:pt x="324" y="758"/>
                  </a:lnTo>
                  <a:lnTo>
                    <a:pt x="332" y="792"/>
                  </a:lnTo>
                  <a:lnTo>
                    <a:pt x="342" y="825"/>
                  </a:lnTo>
                  <a:lnTo>
                    <a:pt x="358" y="855"/>
                  </a:lnTo>
                  <a:lnTo>
                    <a:pt x="380" y="881"/>
                  </a:lnTo>
                  <a:lnTo>
                    <a:pt x="403" y="906"/>
                  </a:lnTo>
                  <a:lnTo>
                    <a:pt x="422" y="930"/>
                  </a:lnTo>
                  <a:lnTo>
                    <a:pt x="439" y="955"/>
                  </a:lnTo>
                  <a:lnTo>
                    <a:pt x="454" y="979"/>
                  </a:lnTo>
                  <a:lnTo>
                    <a:pt x="468" y="1002"/>
                  </a:lnTo>
                  <a:lnTo>
                    <a:pt x="479" y="1022"/>
                  </a:lnTo>
                  <a:lnTo>
                    <a:pt x="490" y="1040"/>
                  </a:lnTo>
                  <a:lnTo>
                    <a:pt x="500" y="1055"/>
                  </a:lnTo>
                  <a:lnTo>
                    <a:pt x="508" y="1071"/>
                  </a:lnTo>
                  <a:lnTo>
                    <a:pt x="516" y="1089"/>
                  </a:lnTo>
                  <a:lnTo>
                    <a:pt x="521" y="1109"/>
                  </a:lnTo>
                  <a:lnTo>
                    <a:pt x="524" y="1134"/>
                  </a:lnTo>
                  <a:lnTo>
                    <a:pt x="525" y="1160"/>
                  </a:lnTo>
                  <a:lnTo>
                    <a:pt x="524" y="1188"/>
                  </a:lnTo>
                  <a:lnTo>
                    <a:pt x="521" y="1218"/>
                  </a:lnTo>
                  <a:lnTo>
                    <a:pt x="515" y="1250"/>
                  </a:lnTo>
                  <a:lnTo>
                    <a:pt x="502" y="1306"/>
                  </a:lnTo>
                  <a:lnTo>
                    <a:pt x="492" y="1348"/>
                  </a:lnTo>
                  <a:lnTo>
                    <a:pt x="487" y="1373"/>
                  </a:lnTo>
                  <a:lnTo>
                    <a:pt x="485" y="1381"/>
                  </a:lnTo>
                  <a:lnTo>
                    <a:pt x="481" y="1381"/>
                  </a:lnTo>
                  <a:lnTo>
                    <a:pt x="474" y="1383"/>
                  </a:lnTo>
                  <a:lnTo>
                    <a:pt x="463" y="1386"/>
                  </a:lnTo>
                  <a:lnTo>
                    <a:pt x="451" y="1391"/>
                  </a:lnTo>
                  <a:lnTo>
                    <a:pt x="439" y="1398"/>
                  </a:lnTo>
                  <a:lnTo>
                    <a:pt x="431" y="1409"/>
                  </a:lnTo>
                  <a:lnTo>
                    <a:pt x="426" y="1424"/>
                  </a:lnTo>
                  <a:lnTo>
                    <a:pt x="427" y="1443"/>
                  </a:lnTo>
                  <a:lnTo>
                    <a:pt x="430" y="1460"/>
                  </a:lnTo>
                  <a:lnTo>
                    <a:pt x="428" y="1469"/>
                  </a:lnTo>
                  <a:lnTo>
                    <a:pt x="424" y="1472"/>
                  </a:lnTo>
                  <a:lnTo>
                    <a:pt x="419" y="1470"/>
                  </a:lnTo>
                  <a:lnTo>
                    <a:pt x="412" y="1465"/>
                  </a:lnTo>
                  <a:lnTo>
                    <a:pt x="407" y="1461"/>
                  </a:lnTo>
                  <a:lnTo>
                    <a:pt x="403" y="1457"/>
                  </a:lnTo>
                  <a:lnTo>
                    <a:pt x="400" y="1455"/>
                  </a:lnTo>
                  <a:lnTo>
                    <a:pt x="398" y="1455"/>
                  </a:lnTo>
                  <a:lnTo>
                    <a:pt x="391" y="1456"/>
                  </a:lnTo>
                  <a:lnTo>
                    <a:pt x="380" y="1458"/>
                  </a:lnTo>
                  <a:lnTo>
                    <a:pt x="367" y="1462"/>
                  </a:lnTo>
                  <a:lnTo>
                    <a:pt x="352" y="1471"/>
                  </a:lnTo>
                  <a:lnTo>
                    <a:pt x="337" y="1482"/>
                  </a:lnTo>
                  <a:lnTo>
                    <a:pt x="323" y="1498"/>
                  </a:lnTo>
                  <a:lnTo>
                    <a:pt x="310" y="1519"/>
                  </a:lnTo>
                  <a:lnTo>
                    <a:pt x="305" y="1540"/>
                  </a:lnTo>
                  <a:lnTo>
                    <a:pt x="308" y="1551"/>
                  </a:lnTo>
                  <a:lnTo>
                    <a:pt x="318" y="1556"/>
                  </a:lnTo>
                  <a:lnTo>
                    <a:pt x="332" y="1557"/>
                  </a:lnTo>
                  <a:lnTo>
                    <a:pt x="348" y="1554"/>
                  </a:lnTo>
                  <a:lnTo>
                    <a:pt x="362" y="1551"/>
                  </a:lnTo>
                  <a:lnTo>
                    <a:pt x="371" y="1546"/>
                  </a:lnTo>
                  <a:lnTo>
                    <a:pt x="376" y="1545"/>
                  </a:lnTo>
                  <a:lnTo>
                    <a:pt x="376" y="1547"/>
                  </a:lnTo>
                  <a:lnTo>
                    <a:pt x="377" y="1553"/>
                  </a:lnTo>
                  <a:lnTo>
                    <a:pt x="380" y="1560"/>
                  </a:lnTo>
                  <a:lnTo>
                    <a:pt x="386" y="1569"/>
                  </a:lnTo>
                  <a:lnTo>
                    <a:pt x="397" y="1576"/>
                  </a:lnTo>
                  <a:lnTo>
                    <a:pt x="416" y="1583"/>
                  </a:lnTo>
                  <a:lnTo>
                    <a:pt x="440" y="1586"/>
                  </a:lnTo>
                  <a:lnTo>
                    <a:pt x="475" y="1585"/>
                  </a:lnTo>
                  <a:lnTo>
                    <a:pt x="508" y="1580"/>
                  </a:lnTo>
                  <a:lnTo>
                    <a:pt x="533" y="1573"/>
                  </a:lnTo>
                  <a:lnTo>
                    <a:pt x="550" y="1565"/>
                  </a:lnTo>
                  <a:lnTo>
                    <a:pt x="561" y="1556"/>
                  </a:lnTo>
                  <a:lnTo>
                    <a:pt x="567" y="1546"/>
                  </a:lnTo>
                  <a:lnTo>
                    <a:pt x="572" y="1537"/>
                  </a:lnTo>
                  <a:lnTo>
                    <a:pt x="575" y="1528"/>
                  </a:lnTo>
                  <a:lnTo>
                    <a:pt x="579" y="1519"/>
                  </a:lnTo>
                  <a:lnTo>
                    <a:pt x="585" y="1512"/>
                  </a:lnTo>
                  <a:lnTo>
                    <a:pt x="589" y="1503"/>
                  </a:lnTo>
                  <a:lnTo>
                    <a:pt x="594" y="1494"/>
                  </a:lnTo>
                  <a:lnTo>
                    <a:pt x="599" y="1487"/>
                  </a:lnTo>
                  <a:lnTo>
                    <a:pt x="605" y="1479"/>
                  </a:lnTo>
                  <a:lnTo>
                    <a:pt x="612" y="1473"/>
                  </a:lnTo>
                  <a:lnTo>
                    <a:pt x="620" y="1468"/>
                  </a:lnTo>
                  <a:lnTo>
                    <a:pt x="630" y="1464"/>
                  </a:lnTo>
                  <a:lnTo>
                    <a:pt x="644" y="1463"/>
                  </a:lnTo>
                  <a:lnTo>
                    <a:pt x="663" y="1464"/>
                  </a:lnTo>
                  <a:lnTo>
                    <a:pt x="684" y="1465"/>
                  </a:lnTo>
                  <a:lnTo>
                    <a:pt x="706" y="1468"/>
                  </a:lnTo>
                  <a:lnTo>
                    <a:pt x="726" y="1470"/>
                  </a:lnTo>
                  <a:lnTo>
                    <a:pt x="743" y="1472"/>
                  </a:lnTo>
                  <a:lnTo>
                    <a:pt x="755" y="1473"/>
                  </a:lnTo>
                  <a:lnTo>
                    <a:pt x="759" y="1474"/>
                  </a:lnTo>
                  <a:lnTo>
                    <a:pt x="757" y="1476"/>
                  </a:lnTo>
                  <a:lnTo>
                    <a:pt x="751" y="1482"/>
                  </a:lnTo>
                  <a:lnTo>
                    <a:pt x="741" y="1489"/>
                  </a:lnTo>
                  <a:lnTo>
                    <a:pt x="731" y="1500"/>
                  </a:lnTo>
                  <a:lnTo>
                    <a:pt x="723" y="1512"/>
                  </a:lnTo>
                  <a:lnTo>
                    <a:pt x="715" y="1526"/>
                  </a:lnTo>
                  <a:lnTo>
                    <a:pt x="712" y="1540"/>
                  </a:lnTo>
                  <a:lnTo>
                    <a:pt x="714" y="1555"/>
                  </a:lnTo>
                  <a:lnTo>
                    <a:pt x="722" y="1567"/>
                  </a:lnTo>
                  <a:lnTo>
                    <a:pt x="732" y="1571"/>
                  </a:lnTo>
                  <a:lnTo>
                    <a:pt x="746" y="1572"/>
                  </a:lnTo>
                  <a:lnTo>
                    <a:pt x="762" y="1569"/>
                  </a:lnTo>
                  <a:lnTo>
                    <a:pt x="780" y="1564"/>
                  </a:lnTo>
                  <a:lnTo>
                    <a:pt x="797" y="1556"/>
                  </a:lnTo>
                  <a:lnTo>
                    <a:pt x="813" y="1550"/>
                  </a:lnTo>
                  <a:lnTo>
                    <a:pt x="829" y="1545"/>
                  </a:lnTo>
                  <a:lnTo>
                    <a:pt x="837" y="1543"/>
                  </a:lnTo>
                  <a:lnTo>
                    <a:pt x="846" y="1541"/>
                  </a:lnTo>
                  <a:lnTo>
                    <a:pt x="856" y="1539"/>
                  </a:lnTo>
                  <a:lnTo>
                    <a:pt x="866" y="1537"/>
                  </a:lnTo>
                  <a:lnTo>
                    <a:pt x="878" y="1534"/>
                  </a:lnTo>
                  <a:lnTo>
                    <a:pt x="890" y="1532"/>
                  </a:lnTo>
                  <a:lnTo>
                    <a:pt x="903" y="1530"/>
                  </a:lnTo>
                  <a:lnTo>
                    <a:pt x="917" y="1528"/>
                  </a:lnTo>
                  <a:lnTo>
                    <a:pt x="931" y="1527"/>
                  </a:lnTo>
                  <a:lnTo>
                    <a:pt x="946" y="1527"/>
                  </a:lnTo>
                  <a:lnTo>
                    <a:pt x="962" y="1526"/>
                  </a:lnTo>
                  <a:lnTo>
                    <a:pt x="978" y="1527"/>
                  </a:lnTo>
                  <a:lnTo>
                    <a:pt x="994" y="1527"/>
                  </a:lnTo>
                  <a:lnTo>
                    <a:pt x="1011" y="1529"/>
                  </a:lnTo>
                  <a:lnTo>
                    <a:pt x="1030" y="1531"/>
                  </a:lnTo>
                  <a:lnTo>
                    <a:pt x="1048" y="1534"/>
                  </a:lnTo>
                  <a:lnTo>
                    <a:pt x="1066" y="1538"/>
                  </a:lnTo>
                  <a:lnTo>
                    <a:pt x="1085" y="1541"/>
                  </a:lnTo>
                  <a:lnTo>
                    <a:pt x="1102" y="1544"/>
                  </a:lnTo>
                  <a:lnTo>
                    <a:pt x="1119" y="1546"/>
                  </a:lnTo>
                  <a:lnTo>
                    <a:pt x="1136" y="1548"/>
                  </a:lnTo>
                  <a:lnTo>
                    <a:pt x="1152" y="1551"/>
                  </a:lnTo>
                  <a:lnTo>
                    <a:pt x="1170" y="1552"/>
                  </a:lnTo>
                  <a:lnTo>
                    <a:pt x="1186" y="1552"/>
                  </a:lnTo>
                  <a:lnTo>
                    <a:pt x="1202" y="1553"/>
                  </a:lnTo>
                  <a:lnTo>
                    <a:pt x="1218" y="1552"/>
                  </a:lnTo>
                  <a:lnTo>
                    <a:pt x="1234" y="1551"/>
                  </a:lnTo>
                  <a:lnTo>
                    <a:pt x="1250" y="1550"/>
                  </a:lnTo>
                  <a:lnTo>
                    <a:pt x="1268" y="1547"/>
                  </a:lnTo>
                  <a:lnTo>
                    <a:pt x="1284" y="1545"/>
                  </a:lnTo>
                  <a:lnTo>
                    <a:pt x="1300" y="1542"/>
                  </a:lnTo>
                  <a:lnTo>
                    <a:pt x="1317" y="1538"/>
                  </a:lnTo>
                  <a:lnTo>
                    <a:pt x="1344" y="1529"/>
                  </a:lnTo>
                  <a:lnTo>
                    <a:pt x="1359" y="1519"/>
                  </a:lnTo>
                  <a:lnTo>
                    <a:pt x="1363" y="1511"/>
                  </a:lnTo>
                  <a:lnTo>
                    <a:pt x="1358" y="1500"/>
                  </a:lnTo>
                  <a:lnTo>
                    <a:pt x="1349" y="1489"/>
                  </a:lnTo>
                  <a:lnTo>
                    <a:pt x="1333" y="1478"/>
                  </a:lnTo>
                  <a:lnTo>
                    <a:pt x="1317" y="1466"/>
                  </a:lnTo>
                  <a:lnTo>
                    <a:pt x="1302" y="1455"/>
                  </a:lnTo>
                  <a:lnTo>
                    <a:pt x="1286" y="1436"/>
                  </a:lnTo>
                  <a:lnTo>
                    <a:pt x="1286" y="1422"/>
                  </a:lnTo>
                  <a:lnTo>
                    <a:pt x="1299" y="1411"/>
                  </a:lnTo>
                  <a:lnTo>
                    <a:pt x="1318" y="1398"/>
                  </a:lnTo>
                  <a:lnTo>
                    <a:pt x="1339" y="1382"/>
                  </a:lnTo>
                  <a:lnTo>
                    <a:pt x="1358" y="1359"/>
                  </a:lnTo>
                  <a:lnTo>
                    <a:pt x="1369" y="1324"/>
                  </a:lnTo>
                  <a:lnTo>
                    <a:pt x="1367" y="1276"/>
                  </a:lnTo>
                  <a:lnTo>
                    <a:pt x="1365" y="1261"/>
                  </a:lnTo>
                  <a:lnTo>
                    <a:pt x="1360" y="1242"/>
                  </a:lnTo>
                  <a:lnTo>
                    <a:pt x="1355" y="1218"/>
                  </a:lnTo>
                  <a:lnTo>
                    <a:pt x="1349" y="1191"/>
                  </a:lnTo>
                  <a:lnTo>
                    <a:pt x="1340" y="1160"/>
                  </a:lnTo>
                  <a:lnTo>
                    <a:pt x="1329" y="1127"/>
                  </a:lnTo>
                  <a:lnTo>
                    <a:pt x="1316" y="1090"/>
                  </a:lnTo>
                  <a:lnTo>
                    <a:pt x="1301" y="1052"/>
                  </a:lnTo>
                  <a:lnTo>
                    <a:pt x="1284" y="1013"/>
                  </a:lnTo>
                  <a:lnTo>
                    <a:pt x="1263" y="973"/>
                  </a:lnTo>
                  <a:lnTo>
                    <a:pt x="1240" y="935"/>
                  </a:lnTo>
                  <a:lnTo>
                    <a:pt x="1214" y="895"/>
                  </a:lnTo>
                  <a:lnTo>
                    <a:pt x="1185" y="857"/>
                  </a:lnTo>
                  <a:lnTo>
                    <a:pt x="1151" y="821"/>
                  </a:lnTo>
                  <a:lnTo>
                    <a:pt x="1115" y="787"/>
                  </a:lnTo>
                  <a:lnTo>
                    <a:pt x="1075" y="756"/>
                  </a:lnTo>
                  <a:lnTo>
                    <a:pt x="1037" y="729"/>
                  </a:lnTo>
                  <a:lnTo>
                    <a:pt x="1005" y="706"/>
                  </a:lnTo>
                  <a:lnTo>
                    <a:pt x="980" y="688"/>
                  </a:lnTo>
                  <a:lnTo>
                    <a:pt x="960" y="674"/>
                  </a:lnTo>
                  <a:lnTo>
                    <a:pt x="943" y="663"/>
                  </a:lnTo>
                  <a:lnTo>
                    <a:pt x="933" y="655"/>
                  </a:lnTo>
                  <a:lnTo>
                    <a:pt x="924" y="649"/>
                  </a:lnTo>
                  <a:lnTo>
                    <a:pt x="918" y="643"/>
                  </a:lnTo>
                  <a:lnTo>
                    <a:pt x="913" y="639"/>
                  </a:lnTo>
                  <a:lnTo>
                    <a:pt x="909" y="636"/>
                  </a:lnTo>
                  <a:lnTo>
                    <a:pt x="906" y="632"/>
                  </a:lnTo>
                  <a:lnTo>
                    <a:pt x="903" y="626"/>
                  </a:lnTo>
                  <a:lnTo>
                    <a:pt x="897" y="620"/>
                  </a:lnTo>
                  <a:lnTo>
                    <a:pt x="891" y="611"/>
                  </a:lnTo>
                  <a:lnTo>
                    <a:pt x="881" y="599"/>
                  </a:lnTo>
                  <a:lnTo>
                    <a:pt x="868" y="584"/>
                  </a:lnTo>
                  <a:lnTo>
                    <a:pt x="852" y="568"/>
                  </a:lnTo>
                  <a:lnTo>
                    <a:pt x="835" y="552"/>
                  </a:lnTo>
                  <a:lnTo>
                    <a:pt x="816" y="537"/>
                  </a:lnTo>
                  <a:lnTo>
                    <a:pt x="797" y="523"/>
                  </a:lnTo>
                  <a:lnTo>
                    <a:pt x="776" y="509"/>
                  </a:lnTo>
                  <a:lnTo>
                    <a:pt x="756" y="496"/>
                  </a:lnTo>
                  <a:lnTo>
                    <a:pt x="734" y="484"/>
                  </a:lnTo>
                  <a:lnTo>
                    <a:pt x="714" y="473"/>
                  </a:lnTo>
                  <a:lnTo>
                    <a:pt x="694" y="462"/>
                  </a:lnTo>
                  <a:lnTo>
                    <a:pt x="673" y="452"/>
                  </a:lnTo>
                  <a:lnTo>
                    <a:pt x="655" y="444"/>
                  </a:lnTo>
                  <a:lnTo>
                    <a:pt x="637" y="436"/>
                  </a:lnTo>
                  <a:lnTo>
                    <a:pt x="621" y="430"/>
                  </a:lnTo>
                  <a:lnTo>
                    <a:pt x="606" y="424"/>
                  </a:lnTo>
                  <a:lnTo>
                    <a:pt x="594" y="420"/>
                  </a:lnTo>
                  <a:lnTo>
                    <a:pt x="585" y="417"/>
                  </a:lnTo>
                  <a:lnTo>
                    <a:pt x="571" y="410"/>
                  </a:lnTo>
                  <a:lnTo>
                    <a:pt x="563" y="403"/>
                  </a:lnTo>
                  <a:lnTo>
                    <a:pt x="561" y="395"/>
                  </a:lnTo>
                  <a:lnTo>
                    <a:pt x="561" y="386"/>
                  </a:lnTo>
                  <a:lnTo>
                    <a:pt x="565" y="376"/>
                  </a:lnTo>
                  <a:lnTo>
                    <a:pt x="570" y="366"/>
                  </a:lnTo>
                  <a:lnTo>
                    <a:pt x="575" y="356"/>
                  </a:lnTo>
                  <a:lnTo>
                    <a:pt x="579" y="347"/>
                  </a:lnTo>
                  <a:lnTo>
                    <a:pt x="588" y="321"/>
                  </a:lnTo>
                  <a:lnTo>
                    <a:pt x="594" y="285"/>
                  </a:lnTo>
                  <a:lnTo>
                    <a:pt x="593" y="249"/>
                  </a:lnTo>
                  <a:lnTo>
                    <a:pt x="579" y="217"/>
                  </a:lnTo>
                  <a:lnTo>
                    <a:pt x="566" y="204"/>
                  </a:lnTo>
                  <a:lnTo>
                    <a:pt x="549" y="189"/>
                  </a:lnTo>
                  <a:lnTo>
                    <a:pt x="530" y="174"/>
                  </a:lnTo>
                  <a:lnTo>
                    <a:pt x="509" y="159"/>
                  </a:lnTo>
                  <a:lnTo>
                    <a:pt x="489" y="143"/>
                  </a:lnTo>
                  <a:lnTo>
                    <a:pt x="471" y="126"/>
                  </a:lnTo>
                  <a:lnTo>
                    <a:pt x="455" y="109"/>
                  </a:lnTo>
                  <a:lnTo>
                    <a:pt x="445" y="92"/>
                  </a:lnTo>
                  <a:lnTo>
                    <a:pt x="439" y="76"/>
                  </a:lnTo>
                  <a:lnTo>
                    <a:pt x="437" y="62"/>
                  </a:lnTo>
                  <a:lnTo>
                    <a:pt x="434" y="49"/>
                  </a:lnTo>
                  <a:lnTo>
                    <a:pt x="431" y="37"/>
                  </a:lnTo>
                  <a:lnTo>
                    <a:pt x="422" y="27"/>
                  </a:lnTo>
                  <a:lnTo>
                    <a:pt x="409" y="19"/>
                  </a:lnTo>
                  <a:lnTo>
                    <a:pt x="388" y="12"/>
                  </a:lnTo>
                  <a:lnTo>
                    <a:pt x="355" y="8"/>
                  </a:lnTo>
                  <a:lnTo>
                    <a:pt x="337" y="6"/>
                  </a:lnTo>
                  <a:lnTo>
                    <a:pt x="319" y="5"/>
                  </a:lnTo>
                  <a:lnTo>
                    <a:pt x="300" y="3"/>
                  </a:lnTo>
                  <a:lnTo>
                    <a:pt x="282" y="2"/>
                  </a:lnTo>
                  <a:lnTo>
                    <a:pt x="265" y="0"/>
                  </a:lnTo>
                  <a:lnTo>
                    <a:pt x="249" y="0"/>
                  </a:lnTo>
                  <a:lnTo>
                    <a:pt x="232" y="0"/>
                  </a:lnTo>
                  <a:lnTo>
                    <a:pt x="217" y="0"/>
                  </a:lnTo>
                  <a:lnTo>
                    <a:pt x="202" y="2"/>
                  </a:lnTo>
                  <a:lnTo>
                    <a:pt x="189" y="3"/>
                  </a:lnTo>
                  <a:lnTo>
                    <a:pt x="177" y="6"/>
                  </a:lnTo>
                  <a:lnTo>
                    <a:pt x="166" y="8"/>
                  </a:lnTo>
                  <a:lnTo>
                    <a:pt x="156" y="12"/>
                  </a:lnTo>
                  <a:lnTo>
                    <a:pt x="147" y="17"/>
                  </a:lnTo>
                  <a:lnTo>
                    <a:pt x="141" y="22"/>
                  </a:lnTo>
                  <a:lnTo>
                    <a:pt x="135" y="28"/>
                  </a:lnTo>
                  <a:lnTo>
                    <a:pt x="115" y="55"/>
                  </a:lnTo>
                  <a:lnTo>
                    <a:pt x="95" y="75"/>
                  </a:lnTo>
                  <a:lnTo>
                    <a:pt x="75" y="90"/>
                  </a:lnTo>
                  <a:lnTo>
                    <a:pt x="58" y="102"/>
                  </a:lnTo>
                  <a:lnTo>
                    <a:pt x="45" y="110"/>
                  </a:lnTo>
                  <a:lnTo>
                    <a:pt x="35" y="120"/>
                  </a:lnTo>
                  <a:lnTo>
                    <a:pt x="32" y="130"/>
                  </a:lnTo>
                  <a:lnTo>
                    <a:pt x="36" y="143"/>
                  </a:lnTo>
                  <a:close/>
                </a:path>
              </a:pathLst>
            </a:custGeom>
            <a:solidFill>
              <a:srgbClr val="FFFFFF"/>
            </a:solidFill>
            <a:ln w="9525">
              <a:noFill/>
              <a:round/>
              <a:headEnd/>
              <a:tailEnd/>
            </a:ln>
          </p:spPr>
          <p:txBody>
            <a:bodyPr/>
            <a:lstStyle/>
            <a:p>
              <a:endParaRPr lang="en-US"/>
            </a:p>
          </p:txBody>
        </p:sp>
        <p:sp>
          <p:nvSpPr>
            <p:cNvPr id="14362" name="Freeform 26"/>
            <p:cNvSpPr>
              <a:spLocks/>
            </p:cNvSpPr>
            <p:nvPr/>
          </p:nvSpPr>
          <p:spPr bwMode="auto">
            <a:xfrm>
              <a:off x="1144" y="2513"/>
              <a:ext cx="49" cy="53"/>
            </a:xfrm>
            <a:custGeom>
              <a:avLst/>
              <a:gdLst/>
              <a:ahLst/>
              <a:cxnLst>
                <a:cxn ang="0">
                  <a:pos x="48" y="0"/>
                </a:cxn>
                <a:cxn ang="0">
                  <a:pos x="53" y="2"/>
                </a:cxn>
                <a:cxn ang="0">
                  <a:pos x="63" y="7"/>
                </a:cxn>
                <a:cxn ang="0">
                  <a:pos x="79" y="16"/>
                </a:cxn>
                <a:cxn ang="0">
                  <a:pos x="97" y="29"/>
                </a:cxn>
                <a:cxn ang="0">
                  <a:pos x="115" y="45"/>
                </a:cxn>
                <a:cxn ang="0">
                  <a:pos x="131" y="65"/>
                </a:cxn>
                <a:cxn ang="0">
                  <a:pos x="143" y="88"/>
                </a:cxn>
                <a:cxn ang="0">
                  <a:pos x="149" y="115"/>
                </a:cxn>
                <a:cxn ang="0">
                  <a:pos x="149" y="139"/>
                </a:cxn>
                <a:cxn ang="0">
                  <a:pos x="144" y="152"/>
                </a:cxn>
                <a:cxn ang="0">
                  <a:pos x="136" y="157"/>
                </a:cxn>
                <a:cxn ang="0">
                  <a:pos x="126" y="156"/>
                </a:cxn>
                <a:cxn ang="0">
                  <a:pos x="115" y="150"/>
                </a:cxn>
                <a:cxn ang="0">
                  <a:pos x="103" y="140"/>
                </a:cxn>
                <a:cxn ang="0">
                  <a:pos x="91" y="128"/>
                </a:cxn>
                <a:cxn ang="0">
                  <a:pos x="82" y="115"/>
                </a:cxn>
                <a:cxn ang="0">
                  <a:pos x="71" y="101"/>
                </a:cxn>
                <a:cxn ang="0">
                  <a:pos x="59" y="86"/>
                </a:cxn>
                <a:cxn ang="0">
                  <a:pos x="45" y="70"/>
                </a:cxn>
                <a:cxn ang="0">
                  <a:pos x="32" y="55"/>
                </a:cxn>
                <a:cxn ang="0">
                  <a:pos x="19" y="41"/>
                </a:cxn>
                <a:cxn ang="0">
                  <a:pos x="10" y="30"/>
                </a:cxn>
                <a:cxn ang="0">
                  <a:pos x="2" y="22"/>
                </a:cxn>
                <a:cxn ang="0">
                  <a:pos x="0" y="19"/>
                </a:cxn>
                <a:cxn ang="0">
                  <a:pos x="48" y="0"/>
                </a:cxn>
              </a:cxnLst>
              <a:rect l="0" t="0" r="r" b="b"/>
              <a:pathLst>
                <a:path w="149" h="157">
                  <a:moveTo>
                    <a:pt x="48" y="0"/>
                  </a:moveTo>
                  <a:lnTo>
                    <a:pt x="53" y="2"/>
                  </a:lnTo>
                  <a:lnTo>
                    <a:pt x="63" y="7"/>
                  </a:lnTo>
                  <a:lnTo>
                    <a:pt x="79" y="16"/>
                  </a:lnTo>
                  <a:lnTo>
                    <a:pt x="97" y="29"/>
                  </a:lnTo>
                  <a:lnTo>
                    <a:pt x="115" y="45"/>
                  </a:lnTo>
                  <a:lnTo>
                    <a:pt x="131" y="65"/>
                  </a:lnTo>
                  <a:lnTo>
                    <a:pt x="143" y="88"/>
                  </a:lnTo>
                  <a:lnTo>
                    <a:pt x="149" y="115"/>
                  </a:lnTo>
                  <a:lnTo>
                    <a:pt x="149" y="139"/>
                  </a:lnTo>
                  <a:lnTo>
                    <a:pt x="144" y="152"/>
                  </a:lnTo>
                  <a:lnTo>
                    <a:pt x="136" y="157"/>
                  </a:lnTo>
                  <a:lnTo>
                    <a:pt x="126" y="156"/>
                  </a:lnTo>
                  <a:lnTo>
                    <a:pt x="115" y="150"/>
                  </a:lnTo>
                  <a:lnTo>
                    <a:pt x="103" y="140"/>
                  </a:lnTo>
                  <a:lnTo>
                    <a:pt x="91" y="128"/>
                  </a:lnTo>
                  <a:lnTo>
                    <a:pt x="82" y="115"/>
                  </a:lnTo>
                  <a:lnTo>
                    <a:pt x="71" y="101"/>
                  </a:lnTo>
                  <a:lnTo>
                    <a:pt x="59" y="86"/>
                  </a:lnTo>
                  <a:lnTo>
                    <a:pt x="45" y="70"/>
                  </a:lnTo>
                  <a:lnTo>
                    <a:pt x="32" y="55"/>
                  </a:lnTo>
                  <a:lnTo>
                    <a:pt x="19" y="41"/>
                  </a:lnTo>
                  <a:lnTo>
                    <a:pt x="10" y="30"/>
                  </a:lnTo>
                  <a:lnTo>
                    <a:pt x="2" y="22"/>
                  </a:lnTo>
                  <a:lnTo>
                    <a:pt x="0" y="19"/>
                  </a:lnTo>
                  <a:lnTo>
                    <a:pt x="48" y="0"/>
                  </a:lnTo>
                  <a:close/>
                </a:path>
              </a:pathLst>
            </a:custGeom>
            <a:solidFill>
              <a:srgbClr val="FFFFFF"/>
            </a:solidFill>
            <a:ln w="9525">
              <a:noFill/>
              <a:round/>
              <a:headEnd/>
              <a:tailEnd/>
            </a:ln>
          </p:spPr>
          <p:txBody>
            <a:bodyPr/>
            <a:lstStyle/>
            <a:p>
              <a:endParaRPr lang="en-US"/>
            </a:p>
          </p:txBody>
        </p:sp>
        <p:sp>
          <p:nvSpPr>
            <p:cNvPr id="14363" name="Freeform 27"/>
            <p:cNvSpPr>
              <a:spLocks/>
            </p:cNvSpPr>
            <p:nvPr/>
          </p:nvSpPr>
          <p:spPr bwMode="auto">
            <a:xfrm>
              <a:off x="734" y="2327"/>
              <a:ext cx="17" cy="36"/>
            </a:xfrm>
            <a:custGeom>
              <a:avLst/>
              <a:gdLst/>
              <a:ahLst/>
              <a:cxnLst>
                <a:cxn ang="0">
                  <a:pos x="51" y="0"/>
                </a:cxn>
                <a:cxn ang="0">
                  <a:pos x="46" y="7"/>
                </a:cxn>
                <a:cxn ang="0">
                  <a:pos x="41" y="13"/>
                </a:cxn>
                <a:cxn ang="0">
                  <a:pos x="36" y="21"/>
                </a:cxn>
                <a:cxn ang="0">
                  <a:pos x="32" y="27"/>
                </a:cxn>
                <a:cxn ang="0">
                  <a:pos x="27" y="33"/>
                </a:cxn>
                <a:cxn ang="0">
                  <a:pos x="22" y="41"/>
                </a:cxn>
                <a:cxn ang="0">
                  <a:pos x="18" y="48"/>
                </a:cxn>
                <a:cxn ang="0">
                  <a:pos x="13" y="54"/>
                </a:cxn>
                <a:cxn ang="0">
                  <a:pos x="4" y="67"/>
                </a:cxn>
                <a:cxn ang="0">
                  <a:pos x="0" y="81"/>
                </a:cxn>
                <a:cxn ang="0">
                  <a:pos x="0" y="95"/>
                </a:cxn>
                <a:cxn ang="0">
                  <a:pos x="6" y="109"/>
                </a:cxn>
                <a:cxn ang="0">
                  <a:pos x="7" y="109"/>
                </a:cxn>
                <a:cxn ang="0">
                  <a:pos x="8" y="109"/>
                </a:cxn>
                <a:cxn ang="0">
                  <a:pos x="10" y="107"/>
                </a:cxn>
                <a:cxn ang="0">
                  <a:pos x="10" y="106"/>
                </a:cxn>
                <a:cxn ang="0">
                  <a:pos x="5" y="91"/>
                </a:cxn>
                <a:cxn ang="0">
                  <a:pos x="6" y="77"/>
                </a:cxn>
                <a:cxn ang="0">
                  <a:pos x="12" y="64"/>
                </a:cxn>
                <a:cxn ang="0">
                  <a:pos x="19" y="50"/>
                </a:cxn>
                <a:cxn ang="0">
                  <a:pos x="22" y="43"/>
                </a:cxn>
                <a:cxn ang="0">
                  <a:pos x="26" y="37"/>
                </a:cxn>
                <a:cxn ang="0">
                  <a:pos x="30" y="30"/>
                </a:cxn>
                <a:cxn ang="0">
                  <a:pos x="34" y="24"/>
                </a:cxn>
                <a:cxn ang="0">
                  <a:pos x="38" y="18"/>
                </a:cxn>
                <a:cxn ang="0">
                  <a:pos x="43" y="12"/>
                </a:cxn>
                <a:cxn ang="0">
                  <a:pos x="47" y="7"/>
                </a:cxn>
                <a:cxn ang="0">
                  <a:pos x="52" y="1"/>
                </a:cxn>
                <a:cxn ang="0">
                  <a:pos x="52" y="0"/>
                </a:cxn>
                <a:cxn ang="0">
                  <a:pos x="52" y="0"/>
                </a:cxn>
                <a:cxn ang="0">
                  <a:pos x="51" y="0"/>
                </a:cxn>
                <a:cxn ang="0">
                  <a:pos x="51" y="0"/>
                </a:cxn>
                <a:cxn ang="0">
                  <a:pos x="51" y="0"/>
                </a:cxn>
              </a:cxnLst>
              <a:rect l="0" t="0" r="r" b="b"/>
              <a:pathLst>
                <a:path w="52" h="109">
                  <a:moveTo>
                    <a:pt x="51" y="0"/>
                  </a:moveTo>
                  <a:lnTo>
                    <a:pt x="46" y="7"/>
                  </a:lnTo>
                  <a:lnTo>
                    <a:pt x="41" y="13"/>
                  </a:lnTo>
                  <a:lnTo>
                    <a:pt x="36" y="21"/>
                  </a:lnTo>
                  <a:lnTo>
                    <a:pt x="32" y="27"/>
                  </a:lnTo>
                  <a:lnTo>
                    <a:pt x="27" y="33"/>
                  </a:lnTo>
                  <a:lnTo>
                    <a:pt x="22" y="41"/>
                  </a:lnTo>
                  <a:lnTo>
                    <a:pt x="18" y="48"/>
                  </a:lnTo>
                  <a:lnTo>
                    <a:pt x="13" y="54"/>
                  </a:lnTo>
                  <a:lnTo>
                    <a:pt x="4" y="67"/>
                  </a:lnTo>
                  <a:lnTo>
                    <a:pt x="0" y="81"/>
                  </a:lnTo>
                  <a:lnTo>
                    <a:pt x="0" y="95"/>
                  </a:lnTo>
                  <a:lnTo>
                    <a:pt x="6" y="109"/>
                  </a:lnTo>
                  <a:lnTo>
                    <a:pt x="7" y="109"/>
                  </a:lnTo>
                  <a:lnTo>
                    <a:pt x="8" y="109"/>
                  </a:lnTo>
                  <a:lnTo>
                    <a:pt x="10" y="107"/>
                  </a:lnTo>
                  <a:lnTo>
                    <a:pt x="10" y="106"/>
                  </a:lnTo>
                  <a:lnTo>
                    <a:pt x="5" y="91"/>
                  </a:lnTo>
                  <a:lnTo>
                    <a:pt x="6" y="77"/>
                  </a:lnTo>
                  <a:lnTo>
                    <a:pt x="12" y="64"/>
                  </a:lnTo>
                  <a:lnTo>
                    <a:pt x="19" y="50"/>
                  </a:lnTo>
                  <a:lnTo>
                    <a:pt x="22" y="43"/>
                  </a:lnTo>
                  <a:lnTo>
                    <a:pt x="26" y="37"/>
                  </a:lnTo>
                  <a:lnTo>
                    <a:pt x="30" y="30"/>
                  </a:lnTo>
                  <a:lnTo>
                    <a:pt x="34" y="24"/>
                  </a:lnTo>
                  <a:lnTo>
                    <a:pt x="38" y="18"/>
                  </a:lnTo>
                  <a:lnTo>
                    <a:pt x="43" y="12"/>
                  </a:lnTo>
                  <a:lnTo>
                    <a:pt x="47" y="7"/>
                  </a:lnTo>
                  <a:lnTo>
                    <a:pt x="52" y="1"/>
                  </a:lnTo>
                  <a:lnTo>
                    <a:pt x="52" y="0"/>
                  </a:lnTo>
                  <a:lnTo>
                    <a:pt x="52" y="0"/>
                  </a:lnTo>
                  <a:lnTo>
                    <a:pt x="51" y="0"/>
                  </a:lnTo>
                  <a:lnTo>
                    <a:pt x="51" y="0"/>
                  </a:lnTo>
                  <a:lnTo>
                    <a:pt x="51" y="0"/>
                  </a:lnTo>
                  <a:close/>
                </a:path>
              </a:pathLst>
            </a:custGeom>
            <a:solidFill>
              <a:srgbClr val="000000"/>
            </a:solidFill>
            <a:ln w="9525">
              <a:noFill/>
              <a:round/>
              <a:headEnd/>
              <a:tailEnd/>
            </a:ln>
          </p:spPr>
          <p:txBody>
            <a:bodyPr/>
            <a:lstStyle/>
            <a:p>
              <a:endParaRPr lang="en-US"/>
            </a:p>
          </p:txBody>
        </p:sp>
        <p:sp>
          <p:nvSpPr>
            <p:cNvPr id="14364" name="Freeform 28"/>
            <p:cNvSpPr>
              <a:spLocks/>
            </p:cNvSpPr>
            <p:nvPr/>
          </p:nvSpPr>
          <p:spPr bwMode="auto">
            <a:xfrm>
              <a:off x="764" y="2373"/>
              <a:ext cx="8" cy="21"/>
            </a:xfrm>
            <a:custGeom>
              <a:avLst/>
              <a:gdLst/>
              <a:ahLst/>
              <a:cxnLst>
                <a:cxn ang="0">
                  <a:pos x="4" y="0"/>
                </a:cxn>
                <a:cxn ang="0">
                  <a:pos x="9" y="2"/>
                </a:cxn>
                <a:cxn ang="0">
                  <a:pos x="12" y="4"/>
                </a:cxn>
                <a:cxn ang="0">
                  <a:pos x="15" y="8"/>
                </a:cxn>
                <a:cxn ang="0">
                  <a:pos x="17" y="11"/>
                </a:cxn>
                <a:cxn ang="0">
                  <a:pos x="21" y="16"/>
                </a:cxn>
                <a:cxn ang="0">
                  <a:pos x="21" y="23"/>
                </a:cxn>
                <a:cxn ang="0">
                  <a:pos x="20" y="28"/>
                </a:cxn>
                <a:cxn ang="0">
                  <a:pos x="17" y="35"/>
                </a:cxn>
                <a:cxn ang="0">
                  <a:pos x="14" y="41"/>
                </a:cxn>
                <a:cxn ang="0">
                  <a:pos x="10" y="47"/>
                </a:cxn>
                <a:cxn ang="0">
                  <a:pos x="4" y="52"/>
                </a:cxn>
                <a:cxn ang="0">
                  <a:pos x="0" y="58"/>
                </a:cxn>
                <a:cxn ang="0">
                  <a:pos x="0" y="61"/>
                </a:cxn>
                <a:cxn ang="0">
                  <a:pos x="1" y="62"/>
                </a:cxn>
                <a:cxn ang="0">
                  <a:pos x="2" y="62"/>
                </a:cxn>
                <a:cxn ang="0">
                  <a:pos x="4" y="61"/>
                </a:cxn>
                <a:cxn ang="0">
                  <a:pos x="11" y="53"/>
                </a:cxn>
                <a:cxn ang="0">
                  <a:pos x="17" y="44"/>
                </a:cxn>
                <a:cxn ang="0">
                  <a:pos x="22" y="36"/>
                </a:cxn>
                <a:cxn ang="0">
                  <a:pos x="25" y="26"/>
                </a:cxn>
                <a:cxn ang="0">
                  <a:pos x="24" y="17"/>
                </a:cxn>
                <a:cxn ang="0">
                  <a:pos x="20" y="10"/>
                </a:cxn>
                <a:cxn ang="0">
                  <a:pos x="12" y="4"/>
                </a:cxn>
                <a:cxn ang="0">
                  <a:pos x="4" y="0"/>
                </a:cxn>
                <a:cxn ang="0">
                  <a:pos x="4" y="0"/>
                </a:cxn>
                <a:cxn ang="0">
                  <a:pos x="4" y="0"/>
                </a:cxn>
                <a:cxn ang="0">
                  <a:pos x="4" y="0"/>
                </a:cxn>
                <a:cxn ang="0">
                  <a:pos x="4" y="0"/>
                </a:cxn>
                <a:cxn ang="0">
                  <a:pos x="4" y="0"/>
                </a:cxn>
              </a:cxnLst>
              <a:rect l="0" t="0" r="r" b="b"/>
              <a:pathLst>
                <a:path w="25" h="62">
                  <a:moveTo>
                    <a:pt x="4" y="0"/>
                  </a:moveTo>
                  <a:lnTo>
                    <a:pt x="9" y="2"/>
                  </a:lnTo>
                  <a:lnTo>
                    <a:pt x="12" y="4"/>
                  </a:lnTo>
                  <a:lnTo>
                    <a:pt x="15" y="8"/>
                  </a:lnTo>
                  <a:lnTo>
                    <a:pt x="17" y="11"/>
                  </a:lnTo>
                  <a:lnTo>
                    <a:pt x="21" y="16"/>
                  </a:lnTo>
                  <a:lnTo>
                    <a:pt x="21" y="23"/>
                  </a:lnTo>
                  <a:lnTo>
                    <a:pt x="20" y="28"/>
                  </a:lnTo>
                  <a:lnTo>
                    <a:pt x="17" y="35"/>
                  </a:lnTo>
                  <a:lnTo>
                    <a:pt x="14" y="41"/>
                  </a:lnTo>
                  <a:lnTo>
                    <a:pt x="10" y="47"/>
                  </a:lnTo>
                  <a:lnTo>
                    <a:pt x="4" y="52"/>
                  </a:lnTo>
                  <a:lnTo>
                    <a:pt x="0" y="58"/>
                  </a:lnTo>
                  <a:lnTo>
                    <a:pt x="0" y="61"/>
                  </a:lnTo>
                  <a:lnTo>
                    <a:pt x="1" y="62"/>
                  </a:lnTo>
                  <a:lnTo>
                    <a:pt x="2" y="62"/>
                  </a:lnTo>
                  <a:lnTo>
                    <a:pt x="4" y="61"/>
                  </a:lnTo>
                  <a:lnTo>
                    <a:pt x="11" y="53"/>
                  </a:lnTo>
                  <a:lnTo>
                    <a:pt x="17" y="44"/>
                  </a:lnTo>
                  <a:lnTo>
                    <a:pt x="22" y="36"/>
                  </a:lnTo>
                  <a:lnTo>
                    <a:pt x="25" y="26"/>
                  </a:lnTo>
                  <a:lnTo>
                    <a:pt x="24" y="17"/>
                  </a:lnTo>
                  <a:lnTo>
                    <a:pt x="20" y="10"/>
                  </a:lnTo>
                  <a:lnTo>
                    <a:pt x="12" y="4"/>
                  </a:lnTo>
                  <a:lnTo>
                    <a:pt x="4" y="0"/>
                  </a:lnTo>
                  <a:lnTo>
                    <a:pt x="4" y="0"/>
                  </a:lnTo>
                  <a:lnTo>
                    <a:pt x="4" y="0"/>
                  </a:lnTo>
                  <a:lnTo>
                    <a:pt x="4" y="0"/>
                  </a:lnTo>
                  <a:lnTo>
                    <a:pt x="4" y="0"/>
                  </a:lnTo>
                  <a:lnTo>
                    <a:pt x="4" y="0"/>
                  </a:lnTo>
                  <a:close/>
                </a:path>
              </a:pathLst>
            </a:custGeom>
            <a:solidFill>
              <a:srgbClr val="000000"/>
            </a:solidFill>
            <a:ln w="9525">
              <a:noFill/>
              <a:round/>
              <a:headEnd/>
              <a:tailEnd/>
            </a:ln>
          </p:spPr>
          <p:txBody>
            <a:bodyPr/>
            <a:lstStyle/>
            <a:p>
              <a:endParaRPr lang="en-US"/>
            </a:p>
          </p:txBody>
        </p:sp>
        <p:sp>
          <p:nvSpPr>
            <p:cNvPr id="14365" name="Freeform 29"/>
            <p:cNvSpPr>
              <a:spLocks/>
            </p:cNvSpPr>
            <p:nvPr/>
          </p:nvSpPr>
          <p:spPr bwMode="auto">
            <a:xfrm>
              <a:off x="627" y="2471"/>
              <a:ext cx="20" cy="16"/>
            </a:xfrm>
            <a:custGeom>
              <a:avLst/>
              <a:gdLst/>
              <a:ahLst/>
              <a:cxnLst>
                <a:cxn ang="0">
                  <a:pos x="0" y="1"/>
                </a:cxn>
                <a:cxn ang="0">
                  <a:pos x="5" y="7"/>
                </a:cxn>
                <a:cxn ang="0">
                  <a:pos x="9" y="15"/>
                </a:cxn>
                <a:cxn ang="0">
                  <a:pos x="15" y="22"/>
                </a:cxn>
                <a:cxn ang="0">
                  <a:pos x="20" y="29"/>
                </a:cxn>
                <a:cxn ang="0">
                  <a:pos x="24" y="32"/>
                </a:cxn>
                <a:cxn ang="0">
                  <a:pos x="28" y="35"/>
                </a:cxn>
                <a:cxn ang="0">
                  <a:pos x="31" y="38"/>
                </a:cxn>
                <a:cxn ang="0">
                  <a:pos x="35" y="42"/>
                </a:cxn>
                <a:cxn ang="0">
                  <a:pos x="38" y="43"/>
                </a:cxn>
                <a:cxn ang="0">
                  <a:pos x="43" y="44"/>
                </a:cxn>
                <a:cxn ang="0">
                  <a:pos x="47" y="45"/>
                </a:cxn>
                <a:cxn ang="0">
                  <a:pos x="51" y="46"/>
                </a:cxn>
                <a:cxn ang="0">
                  <a:pos x="55" y="45"/>
                </a:cxn>
                <a:cxn ang="0">
                  <a:pos x="57" y="42"/>
                </a:cxn>
                <a:cxn ang="0">
                  <a:pos x="59" y="38"/>
                </a:cxn>
                <a:cxn ang="0">
                  <a:pos x="58" y="35"/>
                </a:cxn>
                <a:cxn ang="0">
                  <a:pos x="56" y="32"/>
                </a:cxn>
                <a:cxn ang="0">
                  <a:pos x="52" y="31"/>
                </a:cxn>
                <a:cxn ang="0">
                  <a:pos x="50" y="29"/>
                </a:cxn>
                <a:cxn ang="0">
                  <a:pos x="47" y="28"/>
                </a:cxn>
                <a:cxn ang="0">
                  <a:pos x="43" y="27"/>
                </a:cxn>
                <a:cxn ang="0">
                  <a:pos x="40" y="24"/>
                </a:cxn>
                <a:cxn ang="0">
                  <a:pos x="35" y="22"/>
                </a:cxn>
                <a:cxn ang="0">
                  <a:pos x="31" y="20"/>
                </a:cxn>
                <a:cxn ang="0">
                  <a:pos x="22" y="17"/>
                </a:cxn>
                <a:cxn ang="0">
                  <a:pos x="15" y="13"/>
                </a:cxn>
                <a:cxn ang="0">
                  <a:pos x="7" y="6"/>
                </a:cxn>
                <a:cxn ang="0">
                  <a:pos x="1" y="0"/>
                </a:cxn>
                <a:cxn ang="0">
                  <a:pos x="1" y="0"/>
                </a:cxn>
                <a:cxn ang="0">
                  <a:pos x="1" y="0"/>
                </a:cxn>
                <a:cxn ang="0">
                  <a:pos x="0" y="1"/>
                </a:cxn>
                <a:cxn ang="0">
                  <a:pos x="0" y="1"/>
                </a:cxn>
                <a:cxn ang="0">
                  <a:pos x="0" y="1"/>
                </a:cxn>
              </a:cxnLst>
              <a:rect l="0" t="0" r="r" b="b"/>
              <a:pathLst>
                <a:path w="59" h="46">
                  <a:moveTo>
                    <a:pt x="0" y="1"/>
                  </a:moveTo>
                  <a:lnTo>
                    <a:pt x="5" y="7"/>
                  </a:lnTo>
                  <a:lnTo>
                    <a:pt x="9" y="15"/>
                  </a:lnTo>
                  <a:lnTo>
                    <a:pt x="15" y="22"/>
                  </a:lnTo>
                  <a:lnTo>
                    <a:pt x="20" y="29"/>
                  </a:lnTo>
                  <a:lnTo>
                    <a:pt x="24" y="32"/>
                  </a:lnTo>
                  <a:lnTo>
                    <a:pt x="28" y="35"/>
                  </a:lnTo>
                  <a:lnTo>
                    <a:pt x="31" y="38"/>
                  </a:lnTo>
                  <a:lnTo>
                    <a:pt x="35" y="42"/>
                  </a:lnTo>
                  <a:lnTo>
                    <a:pt x="38" y="43"/>
                  </a:lnTo>
                  <a:lnTo>
                    <a:pt x="43" y="44"/>
                  </a:lnTo>
                  <a:lnTo>
                    <a:pt x="47" y="45"/>
                  </a:lnTo>
                  <a:lnTo>
                    <a:pt x="51" y="46"/>
                  </a:lnTo>
                  <a:lnTo>
                    <a:pt x="55" y="45"/>
                  </a:lnTo>
                  <a:lnTo>
                    <a:pt x="57" y="42"/>
                  </a:lnTo>
                  <a:lnTo>
                    <a:pt x="59" y="38"/>
                  </a:lnTo>
                  <a:lnTo>
                    <a:pt x="58" y="35"/>
                  </a:lnTo>
                  <a:lnTo>
                    <a:pt x="56" y="32"/>
                  </a:lnTo>
                  <a:lnTo>
                    <a:pt x="52" y="31"/>
                  </a:lnTo>
                  <a:lnTo>
                    <a:pt x="50" y="29"/>
                  </a:lnTo>
                  <a:lnTo>
                    <a:pt x="47" y="28"/>
                  </a:lnTo>
                  <a:lnTo>
                    <a:pt x="43" y="27"/>
                  </a:lnTo>
                  <a:lnTo>
                    <a:pt x="40" y="24"/>
                  </a:lnTo>
                  <a:lnTo>
                    <a:pt x="35" y="22"/>
                  </a:lnTo>
                  <a:lnTo>
                    <a:pt x="31" y="20"/>
                  </a:lnTo>
                  <a:lnTo>
                    <a:pt x="22" y="17"/>
                  </a:lnTo>
                  <a:lnTo>
                    <a:pt x="15" y="13"/>
                  </a:lnTo>
                  <a:lnTo>
                    <a:pt x="7" y="6"/>
                  </a:lnTo>
                  <a:lnTo>
                    <a:pt x="1" y="0"/>
                  </a:lnTo>
                  <a:lnTo>
                    <a:pt x="1" y="0"/>
                  </a:lnTo>
                  <a:lnTo>
                    <a:pt x="1" y="0"/>
                  </a:lnTo>
                  <a:lnTo>
                    <a:pt x="0" y="1"/>
                  </a:lnTo>
                  <a:lnTo>
                    <a:pt x="0" y="1"/>
                  </a:lnTo>
                  <a:lnTo>
                    <a:pt x="0" y="1"/>
                  </a:lnTo>
                  <a:close/>
                </a:path>
              </a:pathLst>
            </a:custGeom>
            <a:solidFill>
              <a:srgbClr val="000000"/>
            </a:solidFill>
            <a:ln w="9525">
              <a:noFill/>
              <a:round/>
              <a:headEnd/>
              <a:tailEnd/>
            </a:ln>
          </p:spPr>
          <p:txBody>
            <a:bodyPr/>
            <a:lstStyle/>
            <a:p>
              <a:endParaRPr lang="en-US"/>
            </a:p>
          </p:txBody>
        </p:sp>
        <p:sp>
          <p:nvSpPr>
            <p:cNvPr id="14366" name="Freeform 30"/>
            <p:cNvSpPr>
              <a:spLocks/>
            </p:cNvSpPr>
            <p:nvPr/>
          </p:nvSpPr>
          <p:spPr bwMode="auto">
            <a:xfrm>
              <a:off x="641" y="2475"/>
              <a:ext cx="23" cy="12"/>
            </a:xfrm>
            <a:custGeom>
              <a:avLst/>
              <a:gdLst/>
              <a:ahLst/>
              <a:cxnLst>
                <a:cxn ang="0">
                  <a:pos x="68" y="0"/>
                </a:cxn>
                <a:cxn ang="0">
                  <a:pos x="63" y="1"/>
                </a:cxn>
                <a:cxn ang="0">
                  <a:pos x="59" y="3"/>
                </a:cxn>
                <a:cxn ang="0">
                  <a:pos x="55" y="4"/>
                </a:cxn>
                <a:cxn ang="0">
                  <a:pos x="50" y="5"/>
                </a:cxn>
                <a:cxn ang="0">
                  <a:pos x="46" y="6"/>
                </a:cxn>
                <a:cxn ang="0">
                  <a:pos x="42" y="7"/>
                </a:cxn>
                <a:cxn ang="0">
                  <a:pos x="37" y="9"/>
                </a:cxn>
                <a:cxn ang="0">
                  <a:pos x="33" y="10"/>
                </a:cxn>
                <a:cxn ang="0">
                  <a:pos x="25" y="14"/>
                </a:cxn>
                <a:cxn ang="0">
                  <a:pos x="18" y="20"/>
                </a:cxn>
                <a:cxn ang="0">
                  <a:pos x="10" y="25"/>
                </a:cxn>
                <a:cxn ang="0">
                  <a:pos x="3" y="31"/>
                </a:cxn>
                <a:cxn ang="0">
                  <a:pos x="1" y="33"/>
                </a:cxn>
                <a:cxn ang="0">
                  <a:pos x="0" y="36"/>
                </a:cxn>
                <a:cxn ang="0">
                  <a:pos x="0" y="38"/>
                </a:cxn>
                <a:cxn ang="0">
                  <a:pos x="3" y="38"/>
                </a:cxn>
                <a:cxn ang="0">
                  <a:pos x="11" y="36"/>
                </a:cxn>
                <a:cxn ang="0">
                  <a:pos x="18" y="32"/>
                </a:cxn>
                <a:cxn ang="0">
                  <a:pos x="24" y="27"/>
                </a:cxn>
                <a:cxn ang="0">
                  <a:pos x="31" y="22"/>
                </a:cxn>
                <a:cxn ang="0">
                  <a:pos x="35" y="19"/>
                </a:cxn>
                <a:cxn ang="0">
                  <a:pos x="39" y="17"/>
                </a:cxn>
                <a:cxn ang="0">
                  <a:pos x="44" y="14"/>
                </a:cxn>
                <a:cxn ang="0">
                  <a:pos x="49" y="12"/>
                </a:cxn>
                <a:cxn ang="0">
                  <a:pos x="53" y="9"/>
                </a:cxn>
                <a:cxn ang="0">
                  <a:pos x="58" y="7"/>
                </a:cxn>
                <a:cxn ang="0">
                  <a:pos x="63" y="5"/>
                </a:cxn>
                <a:cxn ang="0">
                  <a:pos x="68" y="3"/>
                </a:cxn>
                <a:cxn ang="0">
                  <a:pos x="68" y="1"/>
                </a:cxn>
                <a:cxn ang="0">
                  <a:pos x="68" y="0"/>
                </a:cxn>
                <a:cxn ang="0">
                  <a:pos x="68" y="0"/>
                </a:cxn>
                <a:cxn ang="0">
                  <a:pos x="68" y="0"/>
                </a:cxn>
                <a:cxn ang="0">
                  <a:pos x="68" y="0"/>
                </a:cxn>
              </a:cxnLst>
              <a:rect l="0" t="0" r="r" b="b"/>
              <a:pathLst>
                <a:path w="68" h="38">
                  <a:moveTo>
                    <a:pt x="68" y="0"/>
                  </a:moveTo>
                  <a:lnTo>
                    <a:pt x="63" y="1"/>
                  </a:lnTo>
                  <a:lnTo>
                    <a:pt x="59" y="3"/>
                  </a:lnTo>
                  <a:lnTo>
                    <a:pt x="55" y="4"/>
                  </a:lnTo>
                  <a:lnTo>
                    <a:pt x="50" y="5"/>
                  </a:lnTo>
                  <a:lnTo>
                    <a:pt x="46" y="6"/>
                  </a:lnTo>
                  <a:lnTo>
                    <a:pt x="42" y="7"/>
                  </a:lnTo>
                  <a:lnTo>
                    <a:pt x="37" y="9"/>
                  </a:lnTo>
                  <a:lnTo>
                    <a:pt x="33" y="10"/>
                  </a:lnTo>
                  <a:lnTo>
                    <a:pt x="25" y="14"/>
                  </a:lnTo>
                  <a:lnTo>
                    <a:pt x="18" y="20"/>
                  </a:lnTo>
                  <a:lnTo>
                    <a:pt x="10" y="25"/>
                  </a:lnTo>
                  <a:lnTo>
                    <a:pt x="3" y="31"/>
                  </a:lnTo>
                  <a:lnTo>
                    <a:pt x="1" y="33"/>
                  </a:lnTo>
                  <a:lnTo>
                    <a:pt x="0" y="36"/>
                  </a:lnTo>
                  <a:lnTo>
                    <a:pt x="0" y="38"/>
                  </a:lnTo>
                  <a:lnTo>
                    <a:pt x="3" y="38"/>
                  </a:lnTo>
                  <a:lnTo>
                    <a:pt x="11" y="36"/>
                  </a:lnTo>
                  <a:lnTo>
                    <a:pt x="18" y="32"/>
                  </a:lnTo>
                  <a:lnTo>
                    <a:pt x="24" y="27"/>
                  </a:lnTo>
                  <a:lnTo>
                    <a:pt x="31" y="22"/>
                  </a:lnTo>
                  <a:lnTo>
                    <a:pt x="35" y="19"/>
                  </a:lnTo>
                  <a:lnTo>
                    <a:pt x="39" y="17"/>
                  </a:lnTo>
                  <a:lnTo>
                    <a:pt x="44" y="14"/>
                  </a:lnTo>
                  <a:lnTo>
                    <a:pt x="49" y="12"/>
                  </a:lnTo>
                  <a:lnTo>
                    <a:pt x="53" y="9"/>
                  </a:lnTo>
                  <a:lnTo>
                    <a:pt x="58" y="7"/>
                  </a:lnTo>
                  <a:lnTo>
                    <a:pt x="63" y="5"/>
                  </a:lnTo>
                  <a:lnTo>
                    <a:pt x="68" y="3"/>
                  </a:lnTo>
                  <a:lnTo>
                    <a:pt x="68" y="1"/>
                  </a:lnTo>
                  <a:lnTo>
                    <a:pt x="68" y="0"/>
                  </a:lnTo>
                  <a:lnTo>
                    <a:pt x="68" y="0"/>
                  </a:lnTo>
                  <a:lnTo>
                    <a:pt x="68" y="0"/>
                  </a:lnTo>
                  <a:lnTo>
                    <a:pt x="68" y="0"/>
                  </a:lnTo>
                  <a:close/>
                </a:path>
              </a:pathLst>
            </a:custGeom>
            <a:solidFill>
              <a:srgbClr val="000000"/>
            </a:solidFill>
            <a:ln w="9525">
              <a:noFill/>
              <a:round/>
              <a:headEnd/>
              <a:tailEnd/>
            </a:ln>
          </p:spPr>
          <p:txBody>
            <a:bodyPr/>
            <a:lstStyle/>
            <a:p>
              <a:endParaRPr lang="en-US"/>
            </a:p>
          </p:txBody>
        </p:sp>
        <p:sp>
          <p:nvSpPr>
            <p:cNvPr id="14367" name="Freeform 31"/>
            <p:cNvSpPr>
              <a:spLocks/>
            </p:cNvSpPr>
            <p:nvPr/>
          </p:nvSpPr>
          <p:spPr bwMode="auto">
            <a:xfrm>
              <a:off x="628" y="2471"/>
              <a:ext cx="34" cy="7"/>
            </a:xfrm>
            <a:custGeom>
              <a:avLst/>
              <a:gdLst/>
              <a:ahLst/>
              <a:cxnLst>
                <a:cxn ang="0">
                  <a:pos x="0" y="1"/>
                </a:cxn>
                <a:cxn ang="0">
                  <a:pos x="12" y="7"/>
                </a:cxn>
                <a:cxn ang="0">
                  <a:pos x="25" y="11"/>
                </a:cxn>
                <a:cxn ang="0">
                  <a:pos x="37" y="16"/>
                </a:cxn>
                <a:cxn ang="0">
                  <a:pos x="48" y="19"/>
                </a:cxn>
                <a:cxn ang="0">
                  <a:pos x="60" y="20"/>
                </a:cxn>
                <a:cxn ang="0">
                  <a:pos x="73" y="20"/>
                </a:cxn>
                <a:cxn ang="0">
                  <a:pos x="86" y="18"/>
                </a:cxn>
                <a:cxn ang="0">
                  <a:pos x="99" y="14"/>
                </a:cxn>
                <a:cxn ang="0">
                  <a:pos x="100" y="13"/>
                </a:cxn>
                <a:cxn ang="0">
                  <a:pos x="101" y="10"/>
                </a:cxn>
                <a:cxn ang="0">
                  <a:pos x="101" y="8"/>
                </a:cxn>
                <a:cxn ang="0">
                  <a:pos x="100" y="8"/>
                </a:cxn>
                <a:cxn ang="0">
                  <a:pos x="87" y="11"/>
                </a:cxn>
                <a:cxn ang="0">
                  <a:pos x="74" y="13"/>
                </a:cxn>
                <a:cxn ang="0">
                  <a:pos x="62" y="14"/>
                </a:cxn>
                <a:cxn ang="0">
                  <a:pos x="49" y="13"/>
                </a:cxn>
                <a:cxn ang="0">
                  <a:pos x="37" y="11"/>
                </a:cxn>
                <a:cxn ang="0">
                  <a:pos x="24" y="8"/>
                </a:cxn>
                <a:cxn ang="0">
                  <a:pos x="12" y="5"/>
                </a:cxn>
                <a:cxn ang="0">
                  <a:pos x="0" y="0"/>
                </a:cxn>
                <a:cxn ang="0">
                  <a:pos x="0" y="0"/>
                </a:cxn>
                <a:cxn ang="0">
                  <a:pos x="0" y="0"/>
                </a:cxn>
                <a:cxn ang="0">
                  <a:pos x="0" y="1"/>
                </a:cxn>
                <a:cxn ang="0">
                  <a:pos x="0" y="1"/>
                </a:cxn>
                <a:cxn ang="0">
                  <a:pos x="0" y="1"/>
                </a:cxn>
              </a:cxnLst>
              <a:rect l="0" t="0" r="r" b="b"/>
              <a:pathLst>
                <a:path w="101" h="20">
                  <a:moveTo>
                    <a:pt x="0" y="1"/>
                  </a:moveTo>
                  <a:lnTo>
                    <a:pt x="12" y="7"/>
                  </a:lnTo>
                  <a:lnTo>
                    <a:pt x="25" y="11"/>
                  </a:lnTo>
                  <a:lnTo>
                    <a:pt x="37" y="16"/>
                  </a:lnTo>
                  <a:lnTo>
                    <a:pt x="48" y="19"/>
                  </a:lnTo>
                  <a:lnTo>
                    <a:pt x="60" y="20"/>
                  </a:lnTo>
                  <a:lnTo>
                    <a:pt x="73" y="20"/>
                  </a:lnTo>
                  <a:lnTo>
                    <a:pt x="86" y="18"/>
                  </a:lnTo>
                  <a:lnTo>
                    <a:pt x="99" y="14"/>
                  </a:lnTo>
                  <a:lnTo>
                    <a:pt x="100" y="13"/>
                  </a:lnTo>
                  <a:lnTo>
                    <a:pt x="101" y="10"/>
                  </a:lnTo>
                  <a:lnTo>
                    <a:pt x="101" y="8"/>
                  </a:lnTo>
                  <a:lnTo>
                    <a:pt x="100" y="8"/>
                  </a:lnTo>
                  <a:lnTo>
                    <a:pt x="87" y="11"/>
                  </a:lnTo>
                  <a:lnTo>
                    <a:pt x="74" y="13"/>
                  </a:lnTo>
                  <a:lnTo>
                    <a:pt x="62" y="14"/>
                  </a:lnTo>
                  <a:lnTo>
                    <a:pt x="49" y="13"/>
                  </a:lnTo>
                  <a:lnTo>
                    <a:pt x="37" y="11"/>
                  </a:lnTo>
                  <a:lnTo>
                    <a:pt x="24" y="8"/>
                  </a:lnTo>
                  <a:lnTo>
                    <a:pt x="12" y="5"/>
                  </a:lnTo>
                  <a:lnTo>
                    <a:pt x="0" y="0"/>
                  </a:lnTo>
                  <a:lnTo>
                    <a:pt x="0" y="0"/>
                  </a:lnTo>
                  <a:lnTo>
                    <a:pt x="0" y="0"/>
                  </a:lnTo>
                  <a:lnTo>
                    <a:pt x="0" y="1"/>
                  </a:lnTo>
                  <a:lnTo>
                    <a:pt x="0" y="1"/>
                  </a:lnTo>
                  <a:lnTo>
                    <a:pt x="0" y="1"/>
                  </a:lnTo>
                  <a:close/>
                </a:path>
              </a:pathLst>
            </a:custGeom>
            <a:solidFill>
              <a:srgbClr val="000000"/>
            </a:solidFill>
            <a:ln w="9525">
              <a:noFill/>
              <a:round/>
              <a:headEnd/>
              <a:tailEnd/>
            </a:ln>
          </p:spPr>
          <p:txBody>
            <a:bodyPr/>
            <a:lstStyle/>
            <a:p>
              <a:endParaRPr lang="en-US"/>
            </a:p>
          </p:txBody>
        </p:sp>
        <p:sp>
          <p:nvSpPr>
            <p:cNvPr id="14368" name="Freeform 32"/>
            <p:cNvSpPr>
              <a:spLocks/>
            </p:cNvSpPr>
            <p:nvPr/>
          </p:nvSpPr>
          <p:spPr bwMode="auto">
            <a:xfrm>
              <a:off x="574" y="2304"/>
              <a:ext cx="58" cy="42"/>
            </a:xfrm>
            <a:custGeom>
              <a:avLst/>
              <a:gdLst/>
              <a:ahLst/>
              <a:cxnLst>
                <a:cxn ang="0">
                  <a:pos x="0" y="0"/>
                </a:cxn>
                <a:cxn ang="0">
                  <a:pos x="17" y="20"/>
                </a:cxn>
                <a:cxn ang="0">
                  <a:pos x="36" y="40"/>
                </a:cxn>
                <a:cxn ang="0">
                  <a:pos x="54" y="59"/>
                </a:cxn>
                <a:cxn ang="0">
                  <a:pos x="75" y="77"/>
                </a:cxn>
                <a:cxn ang="0">
                  <a:pos x="96" y="94"/>
                </a:cxn>
                <a:cxn ang="0">
                  <a:pos x="119" y="107"/>
                </a:cxn>
                <a:cxn ang="0">
                  <a:pos x="142" y="118"/>
                </a:cxn>
                <a:cxn ang="0">
                  <a:pos x="168" y="125"/>
                </a:cxn>
                <a:cxn ang="0">
                  <a:pos x="170" y="124"/>
                </a:cxn>
                <a:cxn ang="0">
                  <a:pos x="173" y="122"/>
                </a:cxn>
                <a:cxn ang="0">
                  <a:pos x="174" y="120"/>
                </a:cxn>
                <a:cxn ang="0">
                  <a:pos x="173" y="119"/>
                </a:cxn>
                <a:cxn ang="0">
                  <a:pos x="160" y="113"/>
                </a:cxn>
                <a:cxn ang="0">
                  <a:pos x="148" y="107"/>
                </a:cxn>
                <a:cxn ang="0">
                  <a:pos x="136" y="101"/>
                </a:cxn>
                <a:cxn ang="0">
                  <a:pos x="124" y="95"/>
                </a:cxn>
                <a:cxn ang="0">
                  <a:pos x="112" y="90"/>
                </a:cxn>
                <a:cxn ang="0">
                  <a:pos x="102" y="83"/>
                </a:cxn>
                <a:cxn ang="0">
                  <a:pos x="90" y="76"/>
                </a:cxn>
                <a:cxn ang="0">
                  <a:pos x="79" y="69"/>
                </a:cxn>
                <a:cxn ang="0">
                  <a:pos x="68" y="61"/>
                </a:cxn>
                <a:cxn ang="0">
                  <a:pos x="58" y="54"/>
                </a:cxn>
                <a:cxn ang="0">
                  <a:pos x="48" y="46"/>
                </a:cxn>
                <a:cxn ang="0">
                  <a:pos x="38" y="38"/>
                </a:cxn>
                <a:cxn ang="0">
                  <a:pos x="28" y="29"/>
                </a:cxn>
                <a:cxn ang="0">
                  <a:pos x="19" y="20"/>
                </a:cxn>
                <a:cxn ang="0">
                  <a:pos x="10" y="10"/>
                </a:cxn>
                <a:cxn ang="0">
                  <a:pos x="0" y="0"/>
                </a:cxn>
                <a:cxn ang="0">
                  <a:pos x="0" y="0"/>
                </a:cxn>
                <a:cxn ang="0">
                  <a:pos x="0" y="0"/>
                </a:cxn>
                <a:cxn ang="0">
                  <a:pos x="0" y="0"/>
                </a:cxn>
                <a:cxn ang="0">
                  <a:pos x="0" y="0"/>
                </a:cxn>
                <a:cxn ang="0">
                  <a:pos x="0" y="0"/>
                </a:cxn>
              </a:cxnLst>
              <a:rect l="0" t="0" r="r" b="b"/>
              <a:pathLst>
                <a:path w="174" h="125">
                  <a:moveTo>
                    <a:pt x="0" y="0"/>
                  </a:moveTo>
                  <a:lnTo>
                    <a:pt x="17" y="20"/>
                  </a:lnTo>
                  <a:lnTo>
                    <a:pt x="36" y="40"/>
                  </a:lnTo>
                  <a:lnTo>
                    <a:pt x="54" y="59"/>
                  </a:lnTo>
                  <a:lnTo>
                    <a:pt x="75" y="77"/>
                  </a:lnTo>
                  <a:lnTo>
                    <a:pt x="96" y="94"/>
                  </a:lnTo>
                  <a:lnTo>
                    <a:pt x="119" y="107"/>
                  </a:lnTo>
                  <a:lnTo>
                    <a:pt x="142" y="118"/>
                  </a:lnTo>
                  <a:lnTo>
                    <a:pt x="168" y="125"/>
                  </a:lnTo>
                  <a:lnTo>
                    <a:pt x="170" y="124"/>
                  </a:lnTo>
                  <a:lnTo>
                    <a:pt x="173" y="122"/>
                  </a:lnTo>
                  <a:lnTo>
                    <a:pt x="174" y="120"/>
                  </a:lnTo>
                  <a:lnTo>
                    <a:pt x="173" y="119"/>
                  </a:lnTo>
                  <a:lnTo>
                    <a:pt x="160" y="113"/>
                  </a:lnTo>
                  <a:lnTo>
                    <a:pt x="148" y="107"/>
                  </a:lnTo>
                  <a:lnTo>
                    <a:pt x="136" y="101"/>
                  </a:lnTo>
                  <a:lnTo>
                    <a:pt x="124" y="95"/>
                  </a:lnTo>
                  <a:lnTo>
                    <a:pt x="112" y="90"/>
                  </a:lnTo>
                  <a:lnTo>
                    <a:pt x="102" y="83"/>
                  </a:lnTo>
                  <a:lnTo>
                    <a:pt x="90" y="76"/>
                  </a:lnTo>
                  <a:lnTo>
                    <a:pt x="79" y="69"/>
                  </a:lnTo>
                  <a:lnTo>
                    <a:pt x="68" y="61"/>
                  </a:lnTo>
                  <a:lnTo>
                    <a:pt x="58" y="54"/>
                  </a:lnTo>
                  <a:lnTo>
                    <a:pt x="48" y="46"/>
                  </a:lnTo>
                  <a:lnTo>
                    <a:pt x="38" y="38"/>
                  </a:lnTo>
                  <a:lnTo>
                    <a:pt x="28" y="29"/>
                  </a:lnTo>
                  <a:lnTo>
                    <a:pt x="19" y="20"/>
                  </a:lnTo>
                  <a:lnTo>
                    <a:pt x="10" y="10"/>
                  </a:lnTo>
                  <a:lnTo>
                    <a:pt x="0" y="0"/>
                  </a:lnTo>
                  <a:lnTo>
                    <a:pt x="0" y="0"/>
                  </a:lnTo>
                  <a:lnTo>
                    <a:pt x="0" y="0"/>
                  </a:lnTo>
                  <a:lnTo>
                    <a:pt x="0" y="0"/>
                  </a:lnTo>
                  <a:lnTo>
                    <a:pt x="0" y="0"/>
                  </a:lnTo>
                  <a:lnTo>
                    <a:pt x="0" y="0"/>
                  </a:lnTo>
                  <a:close/>
                </a:path>
              </a:pathLst>
            </a:custGeom>
            <a:solidFill>
              <a:srgbClr val="000000"/>
            </a:solidFill>
            <a:ln w="9525">
              <a:noFill/>
              <a:round/>
              <a:headEnd/>
              <a:tailEnd/>
            </a:ln>
          </p:spPr>
          <p:txBody>
            <a:bodyPr/>
            <a:lstStyle/>
            <a:p>
              <a:endParaRPr lang="en-US"/>
            </a:p>
          </p:txBody>
        </p:sp>
        <p:sp>
          <p:nvSpPr>
            <p:cNvPr id="14369" name="Freeform 33"/>
            <p:cNvSpPr>
              <a:spLocks/>
            </p:cNvSpPr>
            <p:nvPr/>
          </p:nvSpPr>
          <p:spPr bwMode="auto">
            <a:xfrm>
              <a:off x="575" y="2404"/>
              <a:ext cx="16" cy="41"/>
            </a:xfrm>
            <a:custGeom>
              <a:avLst/>
              <a:gdLst/>
              <a:ahLst/>
              <a:cxnLst>
                <a:cxn ang="0">
                  <a:pos x="0" y="123"/>
                </a:cxn>
                <a:cxn ang="0">
                  <a:pos x="9" y="111"/>
                </a:cxn>
                <a:cxn ang="0">
                  <a:pos x="19" y="97"/>
                </a:cxn>
                <a:cxn ang="0">
                  <a:pos x="28" y="82"/>
                </a:cxn>
                <a:cxn ang="0">
                  <a:pos x="37" y="66"/>
                </a:cxn>
                <a:cxn ang="0">
                  <a:pos x="44" y="50"/>
                </a:cxn>
                <a:cxn ang="0">
                  <a:pos x="47" y="33"/>
                </a:cxn>
                <a:cxn ang="0">
                  <a:pos x="46" y="17"/>
                </a:cxn>
                <a:cxn ang="0">
                  <a:pos x="40" y="2"/>
                </a:cxn>
                <a:cxn ang="0">
                  <a:pos x="35" y="0"/>
                </a:cxn>
                <a:cxn ang="0">
                  <a:pos x="30" y="2"/>
                </a:cxn>
                <a:cxn ang="0">
                  <a:pos x="25" y="6"/>
                </a:cxn>
                <a:cxn ang="0">
                  <a:pos x="23" y="12"/>
                </a:cxn>
                <a:cxn ang="0">
                  <a:pos x="23" y="23"/>
                </a:cxn>
                <a:cxn ang="0">
                  <a:pos x="25" y="34"/>
                </a:cxn>
                <a:cxn ang="0">
                  <a:pos x="26" y="45"/>
                </a:cxn>
                <a:cxn ang="0">
                  <a:pos x="26" y="57"/>
                </a:cxn>
                <a:cxn ang="0">
                  <a:pos x="24" y="74"/>
                </a:cxn>
                <a:cxn ang="0">
                  <a:pos x="19" y="92"/>
                </a:cxn>
                <a:cxn ang="0">
                  <a:pos x="10" y="108"/>
                </a:cxn>
                <a:cxn ang="0">
                  <a:pos x="0" y="123"/>
                </a:cxn>
                <a:cxn ang="0">
                  <a:pos x="0" y="124"/>
                </a:cxn>
                <a:cxn ang="0">
                  <a:pos x="0" y="124"/>
                </a:cxn>
                <a:cxn ang="0">
                  <a:pos x="0" y="124"/>
                </a:cxn>
                <a:cxn ang="0">
                  <a:pos x="0" y="123"/>
                </a:cxn>
                <a:cxn ang="0">
                  <a:pos x="0" y="123"/>
                </a:cxn>
              </a:cxnLst>
              <a:rect l="0" t="0" r="r" b="b"/>
              <a:pathLst>
                <a:path w="47" h="124">
                  <a:moveTo>
                    <a:pt x="0" y="123"/>
                  </a:moveTo>
                  <a:lnTo>
                    <a:pt x="9" y="111"/>
                  </a:lnTo>
                  <a:lnTo>
                    <a:pt x="19" y="97"/>
                  </a:lnTo>
                  <a:lnTo>
                    <a:pt x="28" y="82"/>
                  </a:lnTo>
                  <a:lnTo>
                    <a:pt x="37" y="66"/>
                  </a:lnTo>
                  <a:lnTo>
                    <a:pt x="44" y="50"/>
                  </a:lnTo>
                  <a:lnTo>
                    <a:pt x="47" y="33"/>
                  </a:lnTo>
                  <a:lnTo>
                    <a:pt x="46" y="17"/>
                  </a:lnTo>
                  <a:lnTo>
                    <a:pt x="40" y="2"/>
                  </a:lnTo>
                  <a:lnTo>
                    <a:pt x="35" y="0"/>
                  </a:lnTo>
                  <a:lnTo>
                    <a:pt x="30" y="2"/>
                  </a:lnTo>
                  <a:lnTo>
                    <a:pt x="25" y="6"/>
                  </a:lnTo>
                  <a:lnTo>
                    <a:pt x="23" y="12"/>
                  </a:lnTo>
                  <a:lnTo>
                    <a:pt x="23" y="23"/>
                  </a:lnTo>
                  <a:lnTo>
                    <a:pt x="25" y="34"/>
                  </a:lnTo>
                  <a:lnTo>
                    <a:pt x="26" y="45"/>
                  </a:lnTo>
                  <a:lnTo>
                    <a:pt x="26" y="57"/>
                  </a:lnTo>
                  <a:lnTo>
                    <a:pt x="24" y="74"/>
                  </a:lnTo>
                  <a:lnTo>
                    <a:pt x="19" y="92"/>
                  </a:lnTo>
                  <a:lnTo>
                    <a:pt x="10" y="108"/>
                  </a:lnTo>
                  <a:lnTo>
                    <a:pt x="0" y="123"/>
                  </a:lnTo>
                  <a:lnTo>
                    <a:pt x="0" y="124"/>
                  </a:lnTo>
                  <a:lnTo>
                    <a:pt x="0" y="124"/>
                  </a:lnTo>
                  <a:lnTo>
                    <a:pt x="0" y="124"/>
                  </a:lnTo>
                  <a:lnTo>
                    <a:pt x="0" y="123"/>
                  </a:lnTo>
                  <a:lnTo>
                    <a:pt x="0" y="123"/>
                  </a:lnTo>
                  <a:close/>
                </a:path>
              </a:pathLst>
            </a:custGeom>
            <a:solidFill>
              <a:srgbClr val="000000"/>
            </a:solidFill>
            <a:ln w="9525">
              <a:noFill/>
              <a:round/>
              <a:headEnd/>
              <a:tailEnd/>
            </a:ln>
          </p:spPr>
          <p:txBody>
            <a:bodyPr/>
            <a:lstStyle/>
            <a:p>
              <a:endParaRPr lang="en-US"/>
            </a:p>
          </p:txBody>
        </p:sp>
        <p:sp>
          <p:nvSpPr>
            <p:cNvPr id="14370" name="Freeform 34"/>
            <p:cNvSpPr>
              <a:spLocks/>
            </p:cNvSpPr>
            <p:nvPr/>
          </p:nvSpPr>
          <p:spPr bwMode="auto">
            <a:xfrm>
              <a:off x="528" y="2469"/>
              <a:ext cx="96" cy="16"/>
            </a:xfrm>
            <a:custGeom>
              <a:avLst/>
              <a:gdLst/>
              <a:ahLst/>
              <a:cxnLst>
                <a:cxn ang="0">
                  <a:pos x="0" y="1"/>
                </a:cxn>
                <a:cxn ang="0">
                  <a:pos x="19" y="2"/>
                </a:cxn>
                <a:cxn ang="0">
                  <a:pos x="37" y="3"/>
                </a:cxn>
                <a:cxn ang="0">
                  <a:pos x="54" y="4"/>
                </a:cxn>
                <a:cxn ang="0">
                  <a:pos x="72" y="7"/>
                </a:cxn>
                <a:cxn ang="0">
                  <a:pos x="90" y="9"/>
                </a:cxn>
                <a:cxn ang="0">
                  <a:pos x="108" y="12"/>
                </a:cxn>
                <a:cxn ang="0">
                  <a:pos x="125" y="14"/>
                </a:cxn>
                <a:cxn ang="0">
                  <a:pos x="144" y="17"/>
                </a:cxn>
                <a:cxn ang="0">
                  <a:pos x="161" y="22"/>
                </a:cxn>
                <a:cxn ang="0">
                  <a:pos x="178" y="25"/>
                </a:cxn>
                <a:cxn ang="0">
                  <a:pos x="196" y="29"/>
                </a:cxn>
                <a:cxn ang="0">
                  <a:pos x="214" y="32"/>
                </a:cxn>
                <a:cxn ang="0">
                  <a:pos x="231" y="37"/>
                </a:cxn>
                <a:cxn ang="0">
                  <a:pos x="248" y="41"/>
                </a:cxn>
                <a:cxn ang="0">
                  <a:pos x="266" y="45"/>
                </a:cxn>
                <a:cxn ang="0">
                  <a:pos x="284" y="50"/>
                </a:cxn>
                <a:cxn ang="0">
                  <a:pos x="285" y="50"/>
                </a:cxn>
                <a:cxn ang="0">
                  <a:pos x="287" y="49"/>
                </a:cxn>
                <a:cxn ang="0">
                  <a:pos x="288" y="48"/>
                </a:cxn>
                <a:cxn ang="0">
                  <a:pos x="287" y="46"/>
                </a:cxn>
                <a:cxn ang="0">
                  <a:pos x="269" y="41"/>
                </a:cxn>
                <a:cxn ang="0">
                  <a:pos x="251" y="36"/>
                </a:cxn>
                <a:cxn ang="0">
                  <a:pos x="233" y="31"/>
                </a:cxn>
                <a:cxn ang="0">
                  <a:pos x="216" y="27"/>
                </a:cxn>
                <a:cxn ang="0">
                  <a:pos x="197" y="23"/>
                </a:cxn>
                <a:cxn ang="0">
                  <a:pos x="180" y="19"/>
                </a:cxn>
                <a:cxn ang="0">
                  <a:pos x="163" y="16"/>
                </a:cxn>
                <a:cxn ang="0">
                  <a:pos x="145" y="13"/>
                </a:cxn>
                <a:cxn ang="0">
                  <a:pos x="127" y="11"/>
                </a:cxn>
                <a:cxn ang="0">
                  <a:pos x="109" y="8"/>
                </a:cxn>
                <a:cxn ang="0">
                  <a:pos x="92" y="5"/>
                </a:cxn>
                <a:cxn ang="0">
                  <a:pos x="74" y="4"/>
                </a:cxn>
                <a:cxn ang="0">
                  <a:pos x="55" y="2"/>
                </a:cxn>
                <a:cxn ang="0">
                  <a:pos x="37" y="1"/>
                </a:cxn>
                <a:cxn ang="0">
                  <a:pos x="19" y="1"/>
                </a:cxn>
                <a:cxn ang="0">
                  <a:pos x="0" y="0"/>
                </a:cxn>
                <a:cxn ang="0">
                  <a:pos x="0" y="0"/>
                </a:cxn>
                <a:cxn ang="0">
                  <a:pos x="0" y="0"/>
                </a:cxn>
                <a:cxn ang="0">
                  <a:pos x="0" y="1"/>
                </a:cxn>
                <a:cxn ang="0">
                  <a:pos x="0" y="1"/>
                </a:cxn>
                <a:cxn ang="0">
                  <a:pos x="0" y="1"/>
                </a:cxn>
              </a:cxnLst>
              <a:rect l="0" t="0" r="r" b="b"/>
              <a:pathLst>
                <a:path w="288" h="50">
                  <a:moveTo>
                    <a:pt x="0" y="1"/>
                  </a:moveTo>
                  <a:lnTo>
                    <a:pt x="19" y="2"/>
                  </a:lnTo>
                  <a:lnTo>
                    <a:pt x="37" y="3"/>
                  </a:lnTo>
                  <a:lnTo>
                    <a:pt x="54" y="4"/>
                  </a:lnTo>
                  <a:lnTo>
                    <a:pt x="72" y="7"/>
                  </a:lnTo>
                  <a:lnTo>
                    <a:pt x="90" y="9"/>
                  </a:lnTo>
                  <a:lnTo>
                    <a:pt x="108" y="12"/>
                  </a:lnTo>
                  <a:lnTo>
                    <a:pt x="125" y="14"/>
                  </a:lnTo>
                  <a:lnTo>
                    <a:pt x="144" y="17"/>
                  </a:lnTo>
                  <a:lnTo>
                    <a:pt x="161" y="22"/>
                  </a:lnTo>
                  <a:lnTo>
                    <a:pt x="178" y="25"/>
                  </a:lnTo>
                  <a:lnTo>
                    <a:pt x="196" y="29"/>
                  </a:lnTo>
                  <a:lnTo>
                    <a:pt x="214" y="32"/>
                  </a:lnTo>
                  <a:lnTo>
                    <a:pt x="231" y="37"/>
                  </a:lnTo>
                  <a:lnTo>
                    <a:pt x="248" y="41"/>
                  </a:lnTo>
                  <a:lnTo>
                    <a:pt x="266" y="45"/>
                  </a:lnTo>
                  <a:lnTo>
                    <a:pt x="284" y="50"/>
                  </a:lnTo>
                  <a:lnTo>
                    <a:pt x="285" y="50"/>
                  </a:lnTo>
                  <a:lnTo>
                    <a:pt x="287" y="49"/>
                  </a:lnTo>
                  <a:lnTo>
                    <a:pt x="288" y="48"/>
                  </a:lnTo>
                  <a:lnTo>
                    <a:pt x="287" y="46"/>
                  </a:lnTo>
                  <a:lnTo>
                    <a:pt x="269" y="41"/>
                  </a:lnTo>
                  <a:lnTo>
                    <a:pt x="251" y="36"/>
                  </a:lnTo>
                  <a:lnTo>
                    <a:pt x="233" y="31"/>
                  </a:lnTo>
                  <a:lnTo>
                    <a:pt x="216" y="27"/>
                  </a:lnTo>
                  <a:lnTo>
                    <a:pt x="197" y="23"/>
                  </a:lnTo>
                  <a:lnTo>
                    <a:pt x="180" y="19"/>
                  </a:lnTo>
                  <a:lnTo>
                    <a:pt x="163" y="16"/>
                  </a:lnTo>
                  <a:lnTo>
                    <a:pt x="145" y="13"/>
                  </a:lnTo>
                  <a:lnTo>
                    <a:pt x="127" y="11"/>
                  </a:lnTo>
                  <a:lnTo>
                    <a:pt x="109" y="8"/>
                  </a:lnTo>
                  <a:lnTo>
                    <a:pt x="92" y="5"/>
                  </a:lnTo>
                  <a:lnTo>
                    <a:pt x="74" y="4"/>
                  </a:lnTo>
                  <a:lnTo>
                    <a:pt x="55" y="2"/>
                  </a:lnTo>
                  <a:lnTo>
                    <a:pt x="37" y="1"/>
                  </a:lnTo>
                  <a:lnTo>
                    <a:pt x="19" y="1"/>
                  </a:lnTo>
                  <a:lnTo>
                    <a:pt x="0" y="0"/>
                  </a:lnTo>
                  <a:lnTo>
                    <a:pt x="0" y="0"/>
                  </a:lnTo>
                  <a:lnTo>
                    <a:pt x="0" y="0"/>
                  </a:lnTo>
                  <a:lnTo>
                    <a:pt x="0" y="1"/>
                  </a:lnTo>
                  <a:lnTo>
                    <a:pt x="0" y="1"/>
                  </a:lnTo>
                  <a:lnTo>
                    <a:pt x="0" y="1"/>
                  </a:lnTo>
                  <a:close/>
                </a:path>
              </a:pathLst>
            </a:custGeom>
            <a:solidFill>
              <a:srgbClr val="000000"/>
            </a:solidFill>
            <a:ln w="9525">
              <a:noFill/>
              <a:round/>
              <a:headEnd/>
              <a:tailEnd/>
            </a:ln>
          </p:spPr>
          <p:txBody>
            <a:bodyPr/>
            <a:lstStyle/>
            <a:p>
              <a:endParaRPr lang="en-US"/>
            </a:p>
          </p:txBody>
        </p:sp>
        <p:sp>
          <p:nvSpPr>
            <p:cNvPr id="14371" name="Freeform 35"/>
            <p:cNvSpPr>
              <a:spLocks/>
            </p:cNvSpPr>
            <p:nvPr/>
          </p:nvSpPr>
          <p:spPr bwMode="auto">
            <a:xfrm>
              <a:off x="522" y="2485"/>
              <a:ext cx="105" cy="6"/>
            </a:xfrm>
            <a:custGeom>
              <a:avLst/>
              <a:gdLst/>
              <a:ahLst/>
              <a:cxnLst>
                <a:cxn ang="0">
                  <a:pos x="0" y="19"/>
                </a:cxn>
                <a:cxn ang="0">
                  <a:pos x="19" y="17"/>
                </a:cxn>
                <a:cxn ang="0">
                  <a:pos x="39" y="14"/>
                </a:cxn>
                <a:cxn ang="0">
                  <a:pos x="58" y="11"/>
                </a:cxn>
                <a:cxn ang="0">
                  <a:pos x="78" y="10"/>
                </a:cxn>
                <a:cxn ang="0">
                  <a:pos x="98" y="9"/>
                </a:cxn>
                <a:cxn ang="0">
                  <a:pos x="117" y="7"/>
                </a:cxn>
                <a:cxn ang="0">
                  <a:pos x="137" y="7"/>
                </a:cxn>
                <a:cxn ang="0">
                  <a:pos x="157" y="6"/>
                </a:cxn>
                <a:cxn ang="0">
                  <a:pos x="177" y="6"/>
                </a:cxn>
                <a:cxn ang="0">
                  <a:pos x="196" y="6"/>
                </a:cxn>
                <a:cxn ang="0">
                  <a:pos x="215" y="6"/>
                </a:cxn>
                <a:cxn ang="0">
                  <a:pos x="236" y="6"/>
                </a:cxn>
                <a:cxn ang="0">
                  <a:pos x="255" y="7"/>
                </a:cxn>
                <a:cxn ang="0">
                  <a:pos x="275" y="8"/>
                </a:cxn>
                <a:cxn ang="0">
                  <a:pos x="294" y="9"/>
                </a:cxn>
                <a:cxn ang="0">
                  <a:pos x="313" y="10"/>
                </a:cxn>
                <a:cxn ang="0">
                  <a:pos x="315" y="10"/>
                </a:cxn>
                <a:cxn ang="0">
                  <a:pos x="316" y="9"/>
                </a:cxn>
                <a:cxn ang="0">
                  <a:pos x="316" y="8"/>
                </a:cxn>
                <a:cxn ang="0">
                  <a:pos x="315" y="8"/>
                </a:cxn>
                <a:cxn ang="0">
                  <a:pos x="295" y="6"/>
                </a:cxn>
                <a:cxn ang="0">
                  <a:pos x="275" y="5"/>
                </a:cxn>
                <a:cxn ang="0">
                  <a:pos x="255" y="3"/>
                </a:cxn>
                <a:cxn ang="0">
                  <a:pos x="236" y="2"/>
                </a:cxn>
                <a:cxn ang="0">
                  <a:pos x="215" y="1"/>
                </a:cxn>
                <a:cxn ang="0">
                  <a:pos x="196" y="0"/>
                </a:cxn>
                <a:cxn ang="0">
                  <a:pos x="177" y="0"/>
                </a:cxn>
                <a:cxn ang="0">
                  <a:pos x="157" y="0"/>
                </a:cxn>
                <a:cxn ang="0">
                  <a:pos x="137" y="1"/>
                </a:cxn>
                <a:cxn ang="0">
                  <a:pos x="117" y="2"/>
                </a:cxn>
                <a:cxn ang="0">
                  <a:pos x="98" y="3"/>
                </a:cxn>
                <a:cxn ang="0">
                  <a:pos x="79" y="5"/>
                </a:cxn>
                <a:cxn ang="0">
                  <a:pos x="59" y="7"/>
                </a:cxn>
                <a:cxn ang="0">
                  <a:pos x="39" y="10"/>
                </a:cxn>
                <a:cxn ang="0">
                  <a:pos x="19" y="15"/>
                </a:cxn>
                <a:cxn ang="0">
                  <a:pos x="0" y="19"/>
                </a:cxn>
                <a:cxn ang="0">
                  <a:pos x="0" y="19"/>
                </a:cxn>
                <a:cxn ang="0">
                  <a:pos x="0" y="19"/>
                </a:cxn>
                <a:cxn ang="0">
                  <a:pos x="0" y="19"/>
                </a:cxn>
                <a:cxn ang="0">
                  <a:pos x="0" y="19"/>
                </a:cxn>
                <a:cxn ang="0">
                  <a:pos x="0" y="19"/>
                </a:cxn>
              </a:cxnLst>
              <a:rect l="0" t="0" r="r" b="b"/>
              <a:pathLst>
                <a:path w="316" h="19">
                  <a:moveTo>
                    <a:pt x="0" y="19"/>
                  </a:moveTo>
                  <a:lnTo>
                    <a:pt x="19" y="17"/>
                  </a:lnTo>
                  <a:lnTo>
                    <a:pt x="39" y="14"/>
                  </a:lnTo>
                  <a:lnTo>
                    <a:pt x="58" y="11"/>
                  </a:lnTo>
                  <a:lnTo>
                    <a:pt x="78" y="10"/>
                  </a:lnTo>
                  <a:lnTo>
                    <a:pt x="98" y="9"/>
                  </a:lnTo>
                  <a:lnTo>
                    <a:pt x="117" y="7"/>
                  </a:lnTo>
                  <a:lnTo>
                    <a:pt x="137" y="7"/>
                  </a:lnTo>
                  <a:lnTo>
                    <a:pt x="157" y="6"/>
                  </a:lnTo>
                  <a:lnTo>
                    <a:pt x="177" y="6"/>
                  </a:lnTo>
                  <a:lnTo>
                    <a:pt x="196" y="6"/>
                  </a:lnTo>
                  <a:lnTo>
                    <a:pt x="215" y="6"/>
                  </a:lnTo>
                  <a:lnTo>
                    <a:pt x="236" y="6"/>
                  </a:lnTo>
                  <a:lnTo>
                    <a:pt x="255" y="7"/>
                  </a:lnTo>
                  <a:lnTo>
                    <a:pt x="275" y="8"/>
                  </a:lnTo>
                  <a:lnTo>
                    <a:pt x="294" y="9"/>
                  </a:lnTo>
                  <a:lnTo>
                    <a:pt x="313" y="10"/>
                  </a:lnTo>
                  <a:lnTo>
                    <a:pt x="315" y="10"/>
                  </a:lnTo>
                  <a:lnTo>
                    <a:pt x="316" y="9"/>
                  </a:lnTo>
                  <a:lnTo>
                    <a:pt x="316" y="8"/>
                  </a:lnTo>
                  <a:lnTo>
                    <a:pt x="315" y="8"/>
                  </a:lnTo>
                  <a:lnTo>
                    <a:pt x="295" y="6"/>
                  </a:lnTo>
                  <a:lnTo>
                    <a:pt x="275" y="5"/>
                  </a:lnTo>
                  <a:lnTo>
                    <a:pt x="255" y="3"/>
                  </a:lnTo>
                  <a:lnTo>
                    <a:pt x="236" y="2"/>
                  </a:lnTo>
                  <a:lnTo>
                    <a:pt x="215" y="1"/>
                  </a:lnTo>
                  <a:lnTo>
                    <a:pt x="196" y="0"/>
                  </a:lnTo>
                  <a:lnTo>
                    <a:pt x="177" y="0"/>
                  </a:lnTo>
                  <a:lnTo>
                    <a:pt x="157" y="0"/>
                  </a:lnTo>
                  <a:lnTo>
                    <a:pt x="137" y="1"/>
                  </a:lnTo>
                  <a:lnTo>
                    <a:pt x="117" y="2"/>
                  </a:lnTo>
                  <a:lnTo>
                    <a:pt x="98" y="3"/>
                  </a:lnTo>
                  <a:lnTo>
                    <a:pt x="79" y="5"/>
                  </a:lnTo>
                  <a:lnTo>
                    <a:pt x="59" y="7"/>
                  </a:lnTo>
                  <a:lnTo>
                    <a:pt x="39" y="10"/>
                  </a:lnTo>
                  <a:lnTo>
                    <a:pt x="19" y="15"/>
                  </a:lnTo>
                  <a:lnTo>
                    <a:pt x="0" y="19"/>
                  </a:lnTo>
                  <a:lnTo>
                    <a:pt x="0" y="19"/>
                  </a:lnTo>
                  <a:lnTo>
                    <a:pt x="0" y="19"/>
                  </a:lnTo>
                  <a:lnTo>
                    <a:pt x="0" y="19"/>
                  </a:lnTo>
                  <a:lnTo>
                    <a:pt x="0" y="19"/>
                  </a:lnTo>
                  <a:lnTo>
                    <a:pt x="0" y="19"/>
                  </a:lnTo>
                  <a:close/>
                </a:path>
              </a:pathLst>
            </a:custGeom>
            <a:solidFill>
              <a:srgbClr val="000000"/>
            </a:solidFill>
            <a:ln w="9525">
              <a:noFill/>
              <a:round/>
              <a:headEnd/>
              <a:tailEnd/>
            </a:ln>
          </p:spPr>
          <p:txBody>
            <a:bodyPr/>
            <a:lstStyle/>
            <a:p>
              <a:endParaRPr lang="en-US"/>
            </a:p>
          </p:txBody>
        </p:sp>
        <p:sp>
          <p:nvSpPr>
            <p:cNvPr id="14372" name="Freeform 36"/>
            <p:cNvSpPr>
              <a:spLocks/>
            </p:cNvSpPr>
            <p:nvPr/>
          </p:nvSpPr>
          <p:spPr bwMode="auto">
            <a:xfrm>
              <a:off x="670" y="2481"/>
              <a:ext cx="132" cy="12"/>
            </a:xfrm>
            <a:custGeom>
              <a:avLst/>
              <a:gdLst/>
              <a:ahLst/>
              <a:cxnLst>
                <a:cxn ang="0">
                  <a:pos x="383" y="32"/>
                </a:cxn>
                <a:cxn ang="0">
                  <a:pos x="361" y="27"/>
                </a:cxn>
                <a:cxn ang="0">
                  <a:pos x="338" y="21"/>
                </a:cxn>
                <a:cxn ang="0">
                  <a:pos x="316" y="16"/>
                </a:cxn>
                <a:cxn ang="0">
                  <a:pos x="293" y="12"/>
                </a:cxn>
                <a:cxn ang="0">
                  <a:pos x="270" y="8"/>
                </a:cxn>
                <a:cxn ang="0">
                  <a:pos x="248" y="5"/>
                </a:cxn>
                <a:cxn ang="0">
                  <a:pos x="225" y="2"/>
                </a:cxn>
                <a:cxn ang="0">
                  <a:pos x="200" y="0"/>
                </a:cxn>
                <a:cxn ang="0">
                  <a:pos x="173" y="0"/>
                </a:cxn>
                <a:cxn ang="0">
                  <a:pos x="148" y="0"/>
                </a:cxn>
                <a:cxn ang="0">
                  <a:pos x="121" y="2"/>
                </a:cxn>
                <a:cxn ang="0">
                  <a:pos x="95" y="4"/>
                </a:cxn>
                <a:cxn ang="0">
                  <a:pos x="68" y="6"/>
                </a:cxn>
                <a:cxn ang="0">
                  <a:pos x="42" y="9"/>
                </a:cxn>
                <a:cxn ang="0">
                  <a:pos x="15" y="13"/>
                </a:cxn>
                <a:cxn ang="0">
                  <a:pos x="1" y="14"/>
                </a:cxn>
                <a:cxn ang="0">
                  <a:pos x="0" y="17"/>
                </a:cxn>
                <a:cxn ang="0">
                  <a:pos x="13" y="17"/>
                </a:cxn>
                <a:cxn ang="0">
                  <a:pos x="36" y="15"/>
                </a:cxn>
                <a:cxn ang="0">
                  <a:pos x="58" y="13"/>
                </a:cxn>
                <a:cxn ang="0">
                  <a:pos x="81" y="10"/>
                </a:cxn>
                <a:cxn ang="0">
                  <a:pos x="103" y="8"/>
                </a:cxn>
                <a:cxn ang="0">
                  <a:pos x="126" y="6"/>
                </a:cxn>
                <a:cxn ang="0">
                  <a:pos x="149" y="4"/>
                </a:cxn>
                <a:cxn ang="0">
                  <a:pos x="171" y="3"/>
                </a:cxn>
                <a:cxn ang="0">
                  <a:pos x="196" y="3"/>
                </a:cxn>
                <a:cxn ang="0">
                  <a:pos x="223" y="4"/>
                </a:cxn>
                <a:cxn ang="0">
                  <a:pos x="250" y="6"/>
                </a:cxn>
                <a:cxn ang="0">
                  <a:pos x="277" y="9"/>
                </a:cxn>
                <a:cxn ang="0">
                  <a:pos x="303" y="15"/>
                </a:cxn>
                <a:cxn ang="0">
                  <a:pos x="330" y="19"/>
                </a:cxn>
                <a:cxn ang="0">
                  <a:pos x="355" y="26"/>
                </a:cxn>
                <a:cxn ang="0">
                  <a:pos x="380" y="33"/>
                </a:cxn>
                <a:cxn ang="0">
                  <a:pos x="394" y="36"/>
                </a:cxn>
                <a:cxn ang="0">
                  <a:pos x="394" y="35"/>
                </a:cxn>
                <a:cxn ang="0">
                  <a:pos x="394" y="35"/>
                </a:cxn>
              </a:cxnLst>
              <a:rect l="0" t="0" r="r" b="b"/>
              <a:pathLst>
                <a:path w="394" h="36">
                  <a:moveTo>
                    <a:pt x="394" y="35"/>
                  </a:moveTo>
                  <a:lnTo>
                    <a:pt x="383" y="32"/>
                  </a:lnTo>
                  <a:lnTo>
                    <a:pt x="372" y="30"/>
                  </a:lnTo>
                  <a:lnTo>
                    <a:pt x="361" y="27"/>
                  </a:lnTo>
                  <a:lnTo>
                    <a:pt x="349" y="23"/>
                  </a:lnTo>
                  <a:lnTo>
                    <a:pt x="338" y="21"/>
                  </a:lnTo>
                  <a:lnTo>
                    <a:pt x="326" y="19"/>
                  </a:lnTo>
                  <a:lnTo>
                    <a:pt x="316" y="16"/>
                  </a:lnTo>
                  <a:lnTo>
                    <a:pt x="304" y="14"/>
                  </a:lnTo>
                  <a:lnTo>
                    <a:pt x="293" y="12"/>
                  </a:lnTo>
                  <a:lnTo>
                    <a:pt x="281" y="9"/>
                  </a:lnTo>
                  <a:lnTo>
                    <a:pt x="270" y="8"/>
                  </a:lnTo>
                  <a:lnTo>
                    <a:pt x="259" y="6"/>
                  </a:lnTo>
                  <a:lnTo>
                    <a:pt x="248" y="5"/>
                  </a:lnTo>
                  <a:lnTo>
                    <a:pt x="236" y="3"/>
                  </a:lnTo>
                  <a:lnTo>
                    <a:pt x="225" y="2"/>
                  </a:lnTo>
                  <a:lnTo>
                    <a:pt x="213" y="1"/>
                  </a:lnTo>
                  <a:lnTo>
                    <a:pt x="200" y="0"/>
                  </a:lnTo>
                  <a:lnTo>
                    <a:pt x="187" y="0"/>
                  </a:lnTo>
                  <a:lnTo>
                    <a:pt x="173" y="0"/>
                  </a:lnTo>
                  <a:lnTo>
                    <a:pt x="160" y="0"/>
                  </a:lnTo>
                  <a:lnTo>
                    <a:pt x="148" y="0"/>
                  </a:lnTo>
                  <a:lnTo>
                    <a:pt x="135" y="1"/>
                  </a:lnTo>
                  <a:lnTo>
                    <a:pt x="121" y="2"/>
                  </a:lnTo>
                  <a:lnTo>
                    <a:pt x="108" y="2"/>
                  </a:lnTo>
                  <a:lnTo>
                    <a:pt x="95" y="4"/>
                  </a:lnTo>
                  <a:lnTo>
                    <a:pt x="81" y="5"/>
                  </a:lnTo>
                  <a:lnTo>
                    <a:pt x="68" y="6"/>
                  </a:lnTo>
                  <a:lnTo>
                    <a:pt x="55" y="7"/>
                  </a:lnTo>
                  <a:lnTo>
                    <a:pt x="42" y="9"/>
                  </a:lnTo>
                  <a:lnTo>
                    <a:pt x="28" y="10"/>
                  </a:lnTo>
                  <a:lnTo>
                    <a:pt x="15" y="13"/>
                  </a:lnTo>
                  <a:lnTo>
                    <a:pt x="2" y="14"/>
                  </a:lnTo>
                  <a:lnTo>
                    <a:pt x="1" y="14"/>
                  </a:lnTo>
                  <a:lnTo>
                    <a:pt x="0" y="15"/>
                  </a:lnTo>
                  <a:lnTo>
                    <a:pt x="0" y="17"/>
                  </a:lnTo>
                  <a:lnTo>
                    <a:pt x="1" y="17"/>
                  </a:lnTo>
                  <a:lnTo>
                    <a:pt x="13" y="17"/>
                  </a:lnTo>
                  <a:lnTo>
                    <a:pt x="24" y="16"/>
                  </a:lnTo>
                  <a:lnTo>
                    <a:pt x="36" y="15"/>
                  </a:lnTo>
                  <a:lnTo>
                    <a:pt x="46" y="14"/>
                  </a:lnTo>
                  <a:lnTo>
                    <a:pt x="58" y="13"/>
                  </a:lnTo>
                  <a:lnTo>
                    <a:pt x="69" y="12"/>
                  </a:lnTo>
                  <a:lnTo>
                    <a:pt x="81" y="10"/>
                  </a:lnTo>
                  <a:lnTo>
                    <a:pt x="92" y="9"/>
                  </a:lnTo>
                  <a:lnTo>
                    <a:pt x="103" y="8"/>
                  </a:lnTo>
                  <a:lnTo>
                    <a:pt x="114" y="7"/>
                  </a:lnTo>
                  <a:lnTo>
                    <a:pt x="126" y="6"/>
                  </a:lnTo>
                  <a:lnTo>
                    <a:pt x="137" y="5"/>
                  </a:lnTo>
                  <a:lnTo>
                    <a:pt x="149" y="4"/>
                  </a:lnTo>
                  <a:lnTo>
                    <a:pt x="160" y="3"/>
                  </a:lnTo>
                  <a:lnTo>
                    <a:pt x="171" y="3"/>
                  </a:lnTo>
                  <a:lnTo>
                    <a:pt x="183" y="3"/>
                  </a:lnTo>
                  <a:lnTo>
                    <a:pt x="196" y="3"/>
                  </a:lnTo>
                  <a:lnTo>
                    <a:pt x="210" y="4"/>
                  </a:lnTo>
                  <a:lnTo>
                    <a:pt x="223" y="4"/>
                  </a:lnTo>
                  <a:lnTo>
                    <a:pt x="237" y="5"/>
                  </a:lnTo>
                  <a:lnTo>
                    <a:pt x="250" y="6"/>
                  </a:lnTo>
                  <a:lnTo>
                    <a:pt x="263" y="8"/>
                  </a:lnTo>
                  <a:lnTo>
                    <a:pt x="277" y="9"/>
                  </a:lnTo>
                  <a:lnTo>
                    <a:pt x="290" y="12"/>
                  </a:lnTo>
                  <a:lnTo>
                    <a:pt x="303" y="15"/>
                  </a:lnTo>
                  <a:lnTo>
                    <a:pt x="316" y="17"/>
                  </a:lnTo>
                  <a:lnTo>
                    <a:pt x="330" y="19"/>
                  </a:lnTo>
                  <a:lnTo>
                    <a:pt x="343" y="22"/>
                  </a:lnTo>
                  <a:lnTo>
                    <a:pt x="355" y="26"/>
                  </a:lnTo>
                  <a:lnTo>
                    <a:pt x="368" y="29"/>
                  </a:lnTo>
                  <a:lnTo>
                    <a:pt x="380" y="33"/>
                  </a:lnTo>
                  <a:lnTo>
                    <a:pt x="393" y="36"/>
                  </a:lnTo>
                  <a:lnTo>
                    <a:pt x="394" y="36"/>
                  </a:lnTo>
                  <a:lnTo>
                    <a:pt x="394" y="35"/>
                  </a:lnTo>
                  <a:lnTo>
                    <a:pt x="394" y="35"/>
                  </a:lnTo>
                  <a:lnTo>
                    <a:pt x="394" y="35"/>
                  </a:lnTo>
                  <a:lnTo>
                    <a:pt x="394" y="35"/>
                  </a:lnTo>
                  <a:close/>
                </a:path>
              </a:pathLst>
            </a:custGeom>
            <a:solidFill>
              <a:srgbClr val="000000"/>
            </a:solidFill>
            <a:ln w="9525">
              <a:noFill/>
              <a:round/>
              <a:headEnd/>
              <a:tailEnd/>
            </a:ln>
          </p:spPr>
          <p:txBody>
            <a:bodyPr/>
            <a:lstStyle/>
            <a:p>
              <a:endParaRPr lang="en-US"/>
            </a:p>
          </p:txBody>
        </p:sp>
        <p:sp>
          <p:nvSpPr>
            <p:cNvPr id="14373" name="Freeform 37"/>
            <p:cNvSpPr>
              <a:spLocks/>
            </p:cNvSpPr>
            <p:nvPr/>
          </p:nvSpPr>
          <p:spPr bwMode="auto">
            <a:xfrm>
              <a:off x="569" y="2318"/>
              <a:ext cx="32" cy="67"/>
            </a:xfrm>
            <a:custGeom>
              <a:avLst/>
              <a:gdLst/>
              <a:ahLst/>
              <a:cxnLst>
                <a:cxn ang="0">
                  <a:pos x="9" y="0"/>
                </a:cxn>
                <a:cxn ang="0">
                  <a:pos x="2" y="31"/>
                </a:cxn>
                <a:cxn ang="0">
                  <a:pos x="0" y="60"/>
                </a:cxn>
                <a:cxn ang="0">
                  <a:pos x="1" y="90"/>
                </a:cxn>
                <a:cxn ang="0">
                  <a:pos x="7" y="116"/>
                </a:cxn>
                <a:cxn ang="0">
                  <a:pos x="17" y="142"/>
                </a:cxn>
                <a:cxn ang="0">
                  <a:pos x="34" y="165"/>
                </a:cxn>
                <a:cxn ang="0">
                  <a:pos x="55" y="184"/>
                </a:cxn>
                <a:cxn ang="0">
                  <a:pos x="84" y="201"/>
                </a:cxn>
                <a:cxn ang="0">
                  <a:pos x="89" y="201"/>
                </a:cxn>
                <a:cxn ang="0">
                  <a:pos x="93" y="198"/>
                </a:cxn>
                <a:cxn ang="0">
                  <a:pos x="95" y="195"/>
                </a:cxn>
                <a:cxn ang="0">
                  <a:pos x="95" y="192"/>
                </a:cxn>
                <a:cxn ang="0">
                  <a:pos x="86" y="184"/>
                </a:cxn>
                <a:cxn ang="0">
                  <a:pos x="78" y="178"/>
                </a:cxn>
                <a:cxn ang="0">
                  <a:pos x="69" y="172"/>
                </a:cxn>
                <a:cxn ang="0">
                  <a:pos x="61" y="164"/>
                </a:cxn>
                <a:cxn ang="0">
                  <a:pos x="52" y="157"/>
                </a:cxn>
                <a:cxn ang="0">
                  <a:pos x="44" y="150"/>
                </a:cxn>
                <a:cxn ang="0">
                  <a:pos x="37" y="141"/>
                </a:cxn>
                <a:cxn ang="0">
                  <a:pos x="30" y="133"/>
                </a:cxn>
                <a:cxn ang="0">
                  <a:pos x="15" y="101"/>
                </a:cxn>
                <a:cxn ang="0">
                  <a:pos x="9" y="68"/>
                </a:cxn>
                <a:cxn ang="0">
                  <a:pos x="8" y="35"/>
                </a:cxn>
                <a:cxn ang="0">
                  <a:pos x="10" y="0"/>
                </a:cxn>
                <a:cxn ang="0">
                  <a:pos x="10" y="0"/>
                </a:cxn>
                <a:cxn ang="0">
                  <a:pos x="10" y="0"/>
                </a:cxn>
                <a:cxn ang="0">
                  <a:pos x="9" y="0"/>
                </a:cxn>
                <a:cxn ang="0">
                  <a:pos x="9" y="0"/>
                </a:cxn>
                <a:cxn ang="0">
                  <a:pos x="9" y="0"/>
                </a:cxn>
              </a:cxnLst>
              <a:rect l="0" t="0" r="r" b="b"/>
              <a:pathLst>
                <a:path w="95" h="201">
                  <a:moveTo>
                    <a:pt x="9" y="0"/>
                  </a:moveTo>
                  <a:lnTo>
                    <a:pt x="2" y="31"/>
                  </a:lnTo>
                  <a:lnTo>
                    <a:pt x="0" y="60"/>
                  </a:lnTo>
                  <a:lnTo>
                    <a:pt x="1" y="90"/>
                  </a:lnTo>
                  <a:lnTo>
                    <a:pt x="7" y="116"/>
                  </a:lnTo>
                  <a:lnTo>
                    <a:pt x="17" y="142"/>
                  </a:lnTo>
                  <a:lnTo>
                    <a:pt x="34" y="165"/>
                  </a:lnTo>
                  <a:lnTo>
                    <a:pt x="55" y="184"/>
                  </a:lnTo>
                  <a:lnTo>
                    <a:pt x="84" y="201"/>
                  </a:lnTo>
                  <a:lnTo>
                    <a:pt x="89" y="201"/>
                  </a:lnTo>
                  <a:lnTo>
                    <a:pt x="93" y="198"/>
                  </a:lnTo>
                  <a:lnTo>
                    <a:pt x="95" y="195"/>
                  </a:lnTo>
                  <a:lnTo>
                    <a:pt x="95" y="192"/>
                  </a:lnTo>
                  <a:lnTo>
                    <a:pt x="86" y="184"/>
                  </a:lnTo>
                  <a:lnTo>
                    <a:pt x="78" y="178"/>
                  </a:lnTo>
                  <a:lnTo>
                    <a:pt x="69" y="172"/>
                  </a:lnTo>
                  <a:lnTo>
                    <a:pt x="61" y="164"/>
                  </a:lnTo>
                  <a:lnTo>
                    <a:pt x="52" y="157"/>
                  </a:lnTo>
                  <a:lnTo>
                    <a:pt x="44" y="150"/>
                  </a:lnTo>
                  <a:lnTo>
                    <a:pt x="37" y="141"/>
                  </a:lnTo>
                  <a:lnTo>
                    <a:pt x="30" y="133"/>
                  </a:lnTo>
                  <a:lnTo>
                    <a:pt x="15" y="101"/>
                  </a:lnTo>
                  <a:lnTo>
                    <a:pt x="9" y="68"/>
                  </a:lnTo>
                  <a:lnTo>
                    <a:pt x="8" y="35"/>
                  </a:lnTo>
                  <a:lnTo>
                    <a:pt x="10" y="0"/>
                  </a:lnTo>
                  <a:lnTo>
                    <a:pt x="10" y="0"/>
                  </a:lnTo>
                  <a:lnTo>
                    <a:pt x="10" y="0"/>
                  </a:lnTo>
                  <a:lnTo>
                    <a:pt x="9" y="0"/>
                  </a:lnTo>
                  <a:lnTo>
                    <a:pt x="9" y="0"/>
                  </a:lnTo>
                  <a:lnTo>
                    <a:pt x="9" y="0"/>
                  </a:lnTo>
                  <a:close/>
                </a:path>
              </a:pathLst>
            </a:custGeom>
            <a:solidFill>
              <a:srgbClr val="000000"/>
            </a:solidFill>
            <a:ln w="9525">
              <a:noFill/>
              <a:round/>
              <a:headEnd/>
              <a:tailEnd/>
            </a:ln>
          </p:spPr>
          <p:txBody>
            <a:bodyPr/>
            <a:lstStyle/>
            <a:p>
              <a:endParaRPr lang="en-US"/>
            </a:p>
          </p:txBody>
        </p:sp>
        <p:sp>
          <p:nvSpPr>
            <p:cNvPr id="14374" name="Freeform 38"/>
            <p:cNvSpPr>
              <a:spLocks/>
            </p:cNvSpPr>
            <p:nvPr/>
          </p:nvSpPr>
          <p:spPr bwMode="auto">
            <a:xfrm>
              <a:off x="581" y="2317"/>
              <a:ext cx="22" cy="34"/>
            </a:xfrm>
            <a:custGeom>
              <a:avLst/>
              <a:gdLst/>
              <a:ahLst/>
              <a:cxnLst>
                <a:cxn ang="0">
                  <a:pos x="0" y="1"/>
                </a:cxn>
                <a:cxn ang="0">
                  <a:pos x="8" y="13"/>
                </a:cxn>
                <a:cxn ang="0">
                  <a:pos x="17" y="25"/>
                </a:cxn>
                <a:cxn ang="0">
                  <a:pos x="24" y="38"/>
                </a:cxn>
                <a:cxn ang="0">
                  <a:pos x="31" y="51"/>
                </a:cxn>
                <a:cxn ang="0">
                  <a:pos x="38" y="64"/>
                </a:cxn>
                <a:cxn ang="0">
                  <a:pos x="45" y="77"/>
                </a:cxn>
                <a:cxn ang="0">
                  <a:pos x="52" y="88"/>
                </a:cxn>
                <a:cxn ang="0">
                  <a:pos x="61" y="100"/>
                </a:cxn>
                <a:cxn ang="0">
                  <a:pos x="63" y="100"/>
                </a:cxn>
                <a:cxn ang="0">
                  <a:pos x="65" y="99"/>
                </a:cxn>
                <a:cxn ang="0">
                  <a:pos x="68" y="98"/>
                </a:cxn>
                <a:cxn ang="0">
                  <a:pos x="68" y="96"/>
                </a:cxn>
                <a:cxn ang="0">
                  <a:pos x="61" y="83"/>
                </a:cxn>
                <a:cxn ang="0">
                  <a:pos x="54" y="70"/>
                </a:cxn>
                <a:cxn ang="0">
                  <a:pos x="45" y="58"/>
                </a:cxn>
                <a:cxn ang="0">
                  <a:pos x="36" y="46"/>
                </a:cxn>
                <a:cxn ang="0">
                  <a:pos x="28" y="34"/>
                </a:cxn>
                <a:cxn ang="0">
                  <a:pos x="18" y="23"/>
                </a:cxn>
                <a:cxn ang="0">
                  <a:pos x="9" y="12"/>
                </a:cxn>
                <a:cxn ang="0">
                  <a:pos x="0" y="0"/>
                </a:cxn>
                <a:cxn ang="0">
                  <a:pos x="0" y="0"/>
                </a:cxn>
                <a:cxn ang="0">
                  <a:pos x="0" y="0"/>
                </a:cxn>
                <a:cxn ang="0">
                  <a:pos x="0" y="1"/>
                </a:cxn>
                <a:cxn ang="0">
                  <a:pos x="0" y="1"/>
                </a:cxn>
                <a:cxn ang="0">
                  <a:pos x="0" y="1"/>
                </a:cxn>
              </a:cxnLst>
              <a:rect l="0" t="0" r="r" b="b"/>
              <a:pathLst>
                <a:path w="68" h="100">
                  <a:moveTo>
                    <a:pt x="0" y="1"/>
                  </a:moveTo>
                  <a:lnTo>
                    <a:pt x="8" y="13"/>
                  </a:lnTo>
                  <a:lnTo>
                    <a:pt x="17" y="25"/>
                  </a:lnTo>
                  <a:lnTo>
                    <a:pt x="24" y="38"/>
                  </a:lnTo>
                  <a:lnTo>
                    <a:pt x="31" y="51"/>
                  </a:lnTo>
                  <a:lnTo>
                    <a:pt x="38" y="64"/>
                  </a:lnTo>
                  <a:lnTo>
                    <a:pt x="45" y="77"/>
                  </a:lnTo>
                  <a:lnTo>
                    <a:pt x="52" y="88"/>
                  </a:lnTo>
                  <a:lnTo>
                    <a:pt x="61" y="100"/>
                  </a:lnTo>
                  <a:lnTo>
                    <a:pt x="63" y="100"/>
                  </a:lnTo>
                  <a:lnTo>
                    <a:pt x="65" y="99"/>
                  </a:lnTo>
                  <a:lnTo>
                    <a:pt x="68" y="98"/>
                  </a:lnTo>
                  <a:lnTo>
                    <a:pt x="68" y="96"/>
                  </a:lnTo>
                  <a:lnTo>
                    <a:pt x="61" y="83"/>
                  </a:lnTo>
                  <a:lnTo>
                    <a:pt x="54" y="70"/>
                  </a:lnTo>
                  <a:lnTo>
                    <a:pt x="45" y="58"/>
                  </a:lnTo>
                  <a:lnTo>
                    <a:pt x="36" y="46"/>
                  </a:lnTo>
                  <a:lnTo>
                    <a:pt x="28" y="34"/>
                  </a:lnTo>
                  <a:lnTo>
                    <a:pt x="18" y="23"/>
                  </a:lnTo>
                  <a:lnTo>
                    <a:pt x="9" y="12"/>
                  </a:lnTo>
                  <a:lnTo>
                    <a:pt x="0" y="0"/>
                  </a:lnTo>
                  <a:lnTo>
                    <a:pt x="0" y="0"/>
                  </a:lnTo>
                  <a:lnTo>
                    <a:pt x="0" y="0"/>
                  </a:lnTo>
                  <a:lnTo>
                    <a:pt x="0" y="1"/>
                  </a:lnTo>
                  <a:lnTo>
                    <a:pt x="0" y="1"/>
                  </a:lnTo>
                  <a:lnTo>
                    <a:pt x="0" y="1"/>
                  </a:lnTo>
                  <a:close/>
                </a:path>
              </a:pathLst>
            </a:custGeom>
            <a:solidFill>
              <a:srgbClr val="000000"/>
            </a:solidFill>
            <a:ln w="9525">
              <a:noFill/>
              <a:round/>
              <a:headEnd/>
              <a:tailEnd/>
            </a:ln>
          </p:spPr>
          <p:txBody>
            <a:bodyPr/>
            <a:lstStyle/>
            <a:p>
              <a:endParaRPr lang="en-US"/>
            </a:p>
          </p:txBody>
        </p:sp>
        <p:sp>
          <p:nvSpPr>
            <p:cNvPr id="14375" name="Freeform 39"/>
            <p:cNvSpPr>
              <a:spLocks/>
            </p:cNvSpPr>
            <p:nvPr/>
          </p:nvSpPr>
          <p:spPr bwMode="auto">
            <a:xfrm>
              <a:off x="725" y="2307"/>
              <a:ext cx="61" cy="39"/>
            </a:xfrm>
            <a:custGeom>
              <a:avLst/>
              <a:gdLst/>
              <a:ahLst/>
              <a:cxnLst>
                <a:cxn ang="0">
                  <a:pos x="0" y="116"/>
                </a:cxn>
                <a:cxn ang="0">
                  <a:pos x="13" y="112"/>
                </a:cxn>
                <a:cxn ang="0">
                  <a:pos x="24" y="107"/>
                </a:cxn>
                <a:cxn ang="0">
                  <a:pos x="35" y="100"/>
                </a:cxn>
                <a:cxn ang="0">
                  <a:pos x="47" y="94"/>
                </a:cxn>
                <a:cxn ang="0">
                  <a:pos x="58" y="86"/>
                </a:cxn>
                <a:cxn ang="0">
                  <a:pos x="68" y="77"/>
                </a:cxn>
                <a:cxn ang="0">
                  <a:pos x="78" y="70"/>
                </a:cxn>
                <a:cxn ang="0">
                  <a:pos x="88" y="61"/>
                </a:cxn>
                <a:cxn ang="0">
                  <a:pos x="99" y="53"/>
                </a:cxn>
                <a:cxn ang="0">
                  <a:pos x="110" y="44"/>
                </a:cxn>
                <a:cxn ang="0">
                  <a:pos x="119" y="36"/>
                </a:cxn>
                <a:cxn ang="0">
                  <a:pos x="131" y="29"/>
                </a:cxn>
                <a:cxn ang="0">
                  <a:pos x="142" y="22"/>
                </a:cxn>
                <a:cxn ang="0">
                  <a:pos x="154" y="16"/>
                </a:cxn>
                <a:cxn ang="0">
                  <a:pos x="167" y="12"/>
                </a:cxn>
                <a:cxn ang="0">
                  <a:pos x="180" y="7"/>
                </a:cxn>
                <a:cxn ang="0">
                  <a:pos x="182" y="6"/>
                </a:cxn>
                <a:cxn ang="0">
                  <a:pos x="184" y="3"/>
                </a:cxn>
                <a:cxn ang="0">
                  <a:pos x="184" y="1"/>
                </a:cxn>
                <a:cxn ang="0">
                  <a:pos x="182" y="0"/>
                </a:cxn>
                <a:cxn ang="0">
                  <a:pos x="172" y="1"/>
                </a:cxn>
                <a:cxn ang="0">
                  <a:pos x="162" y="3"/>
                </a:cxn>
                <a:cxn ang="0">
                  <a:pos x="153" y="5"/>
                </a:cxn>
                <a:cxn ang="0">
                  <a:pos x="144" y="9"/>
                </a:cxn>
                <a:cxn ang="0">
                  <a:pos x="134" y="13"/>
                </a:cxn>
                <a:cxn ang="0">
                  <a:pos x="126" y="18"/>
                </a:cxn>
                <a:cxn ang="0">
                  <a:pos x="117" y="23"/>
                </a:cxn>
                <a:cxn ang="0">
                  <a:pos x="108" y="29"/>
                </a:cxn>
                <a:cxn ang="0">
                  <a:pos x="96" y="40"/>
                </a:cxn>
                <a:cxn ang="0">
                  <a:pos x="83" y="51"/>
                </a:cxn>
                <a:cxn ang="0">
                  <a:pos x="70" y="63"/>
                </a:cxn>
                <a:cxn ang="0">
                  <a:pos x="57" y="76"/>
                </a:cxn>
                <a:cxn ang="0">
                  <a:pos x="44" y="88"/>
                </a:cxn>
                <a:cxn ang="0">
                  <a:pos x="30" y="99"/>
                </a:cxn>
                <a:cxn ang="0">
                  <a:pos x="16" y="109"/>
                </a:cxn>
                <a:cxn ang="0">
                  <a:pos x="0" y="116"/>
                </a:cxn>
                <a:cxn ang="0">
                  <a:pos x="0" y="116"/>
                </a:cxn>
                <a:cxn ang="0">
                  <a:pos x="0" y="116"/>
                </a:cxn>
                <a:cxn ang="0">
                  <a:pos x="0" y="116"/>
                </a:cxn>
                <a:cxn ang="0">
                  <a:pos x="0" y="116"/>
                </a:cxn>
                <a:cxn ang="0">
                  <a:pos x="0" y="116"/>
                </a:cxn>
              </a:cxnLst>
              <a:rect l="0" t="0" r="r" b="b"/>
              <a:pathLst>
                <a:path w="184" h="116">
                  <a:moveTo>
                    <a:pt x="0" y="116"/>
                  </a:moveTo>
                  <a:lnTo>
                    <a:pt x="13" y="112"/>
                  </a:lnTo>
                  <a:lnTo>
                    <a:pt x="24" y="107"/>
                  </a:lnTo>
                  <a:lnTo>
                    <a:pt x="35" y="100"/>
                  </a:lnTo>
                  <a:lnTo>
                    <a:pt x="47" y="94"/>
                  </a:lnTo>
                  <a:lnTo>
                    <a:pt x="58" y="86"/>
                  </a:lnTo>
                  <a:lnTo>
                    <a:pt x="68" y="77"/>
                  </a:lnTo>
                  <a:lnTo>
                    <a:pt x="78" y="70"/>
                  </a:lnTo>
                  <a:lnTo>
                    <a:pt x="88" y="61"/>
                  </a:lnTo>
                  <a:lnTo>
                    <a:pt x="99" y="53"/>
                  </a:lnTo>
                  <a:lnTo>
                    <a:pt x="110" y="44"/>
                  </a:lnTo>
                  <a:lnTo>
                    <a:pt x="119" y="36"/>
                  </a:lnTo>
                  <a:lnTo>
                    <a:pt x="131" y="29"/>
                  </a:lnTo>
                  <a:lnTo>
                    <a:pt x="142" y="22"/>
                  </a:lnTo>
                  <a:lnTo>
                    <a:pt x="154" y="16"/>
                  </a:lnTo>
                  <a:lnTo>
                    <a:pt x="167" y="12"/>
                  </a:lnTo>
                  <a:lnTo>
                    <a:pt x="180" y="7"/>
                  </a:lnTo>
                  <a:lnTo>
                    <a:pt x="182" y="6"/>
                  </a:lnTo>
                  <a:lnTo>
                    <a:pt x="184" y="3"/>
                  </a:lnTo>
                  <a:lnTo>
                    <a:pt x="184" y="1"/>
                  </a:lnTo>
                  <a:lnTo>
                    <a:pt x="182" y="0"/>
                  </a:lnTo>
                  <a:lnTo>
                    <a:pt x="172" y="1"/>
                  </a:lnTo>
                  <a:lnTo>
                    <a:pt x="162" y="3"/>
                  </a:lnTo>
                  <a:lnTo>
                    <a:pt x="153" y="5"/>
                  </a:lnTo>
                  <a:lnTo>
                    <a:pt x="144" y="9"/>
                  </a:lnTo>
                  <a:lnTo>
                    <a:pt x="134" y="13"/>
                  </a:lnTo>
                  <a:lnTo>
                    <a:pt x="126" y="18"/>
                  </a:lnTo>
                  <a:lnTo>
                    <a:pt x="117" y="23"/>
                  </a:lnTo>
                  <a:lnTo>
                    <a:pt x="108" y="29"/>
                  </a:lnTo>
                  <a:lnTo>
                    <a:pt x="96" y="40"/>
                  </a:lnTo>
                  <a:lnTo>
                    <a:pt x="83" y="51"/>
                  </a:lnTo>
                  <a:lnTo>
                    <a:pt x="70" y="63"/>
                  </a:lnTo>
                  <a:lnTo>
                    <a:pt x="57" y="76"/>
                  </a:lnTo>
                  <a:lnTo>
                    <a:pt x="44" y="88"/>
                  </a:lnTo>
                  <a:lnTo>
                    <a:pt x="30" y="99"/>
                  </a:lnTo>
                  <a:lnTo>
                    <a:pt x="16" y="109"/>
                  </a:lnTo>
                  <a:lnTo>
                    <a:pt x="0" y="116"/>
                  </a:lnTo>
                  <a:lnTo>
                    <a:pt x="0" y="116"/>
                  </a:lnTo>
                  <a:lnTo>
                    <a:pt x="0" y="116"/>
                  </a:lnTo>
                  <a:lnTo>
                    <a:pt x="0" y="116"/>
                  </a:lnTo>
                  <a:lnTo>
                    <a:pt x="0" y="116"/>
                  </a:lnTo>
                  <a:lnTo>
                    <a:pt x="0" y="116"/>
                  </a:lnTo>
                  <a:close/>
                </a:path>
              </a:pathLst>
            </a:custGeom>
            <a:solidFill>
              <a:srgbClr val="000000"/>
            </a:solidFill>
            <a:ln w="9525">
              <a:noFill/>
              <a:round/>
              <a:headEnd/>
              <a:tailEnd/>
            </a:ln>
          </p:spPr>
          <p:txBody>
            <a:bodyPr/>
            <a:lstStyle/>
            <a:p>
              <a:endParaRPr lang="en-US"/>
            </a:p>
          </p:txBody>
        </p:sp>
        <p:sp>
          <p:nvSpPr>
            <p:cNvPr id="14376" name="Freeform 40"/>
            <p:cNvSpPr>
              <a:spLocks/>
            </p:cNvSpPr>
            <p:nvPr/>
          </p:nvSpPr>
          <p:spPr bwMode="auto">
            <a:xfrm>
              <a:off x="766" y="2314"/>
              <a:ext cx="22" cy="81"/>
            </a:xfrm>
            <a:custGeom>
              <a:avLst/>
              <a:gdLst/>
              <a:ahLst/>
              <a:cxnLst>
                <a:cxn ang="0">
                  <a:pos x="60" y="0"/>
                </a:cxn>
                <a:cxn ang="0">
                  <a:pos x="52" y="20"/>
                </a:cxn>
                <a:cxn ang="0">
                  <a:pos x="48" y="40"/>
                </a:cxn>
                <a:cxn ang="0">
                  <a:pos x="47" y="61"/>
                </a:cxn>
                <a:cxn ang="0">
                  <a:pos x="47" y="82"/>
                </a:cxn>
                <a:cxn ang="0">
                  <a:pos x="47" y="103"/>
                </a:cxn>
                <a:cxn ang="0">
                  <a:pos x="47" y="123"/>
                </a:cxn>
                <a:cxn ang="0">
                  <a:pos x="45" y="143"/>
                </a:cxn>
                <a:cxn ang="0">
                  <a:pos x="42" y="161"/>
                </a:cxn>
                <a:cxn ang="0">
                  <a:pos x="36" y="179"/>
                </a:cxn>
                <a:cxn ang="0">
                  <a:pos x="29" y="197"/>
                </a:cxn>
                <a:cxn ang="0">
                  <a:pos x="18" y="214"/>
                </a:cxn>
                <a:cxn ang="0">
                  <a:pos x="4" y="230"/>
                </a:cxn>
                <a:cxn ang="0">
                  <a:pos x="2" y="233"/>
                </a:cxn>
                <a:cxn ang="0">
                  <a:pos x="0" y="238"/>
                </a:cxn>
                <a:cxn ang="0">
                  <a:pos x="1" y="242"/>
                </a:cxn>
                <a:cxn ang="0">
                  <a:pos x="5" y="243"/>
                </a:cxn>
                <a:cxn ang="0">
                  <a:pos x="17" y="239"/>
                </a:cxn>
                <a:cxn ang="0">
                  <a:pos x="28" y="231"/>
                </a:cxn>
                <a:cxn ang="0">
                  <a:pos x="37" y="222"/>
                </a:cxn>
                <a:cxn ang="0">
                  <a:pos x="45" y="213"/>
                </a:cxn>
                <a:cxn ang="0">
                  <a:pos x="51" y="202"/>
                </a:cxn>
                <a:cxn ang="0">
                  <a:pos x="57" y="190"/>
                </a:cxn>
                <a:cxn ang="0">
                  <a:pos x="61" y="178"/>
                </a:cxn>
                <a:cxn ang="0">
                  <a:pos x="63" y="165"/>
                </a:cxn>
                <a:cxn ang="0">
                  <a:pos x="65" y="149"/>
                </a:cxn>
                <a:cxn ang="0">
                  <a:pos x="66" y="132"/>
                </a:cxn>
                <a:cxn ang="0">
                  <a:pos x="65" y="116"/>
                </a:cxn>
                <a:cxn ang="0">
                  <a:pos x="63" y="99"/>
                </a:cxn>
                <a:cxn ang="0">
                  <a:pos x="58" y="75"/>
                </a:cxn>
                <a:cxn ang="0">
                  <a:pos x="52" y="50"/>
                </a:cxn>
                <a:cxn ang="0">
                  <a:pos x="52" y="24"/>
                </a:cxn>
                <a:cxn ang="0">
                  <a:pos x="60" y="0"/>
                </a:cxn>
                <a:cxn ang="0">
                  <a:pos x="60" y="0"/>
                </a:cxn>
                <a:cxn ang="0">
                  <a:pos x="60" y="0"/>
                </a:cxn>
                <a:cxn ang="0">
                  <a:pos x="60" y="0"/>
                </a:cxn>
                <a:cxn ang="0">
                  <a:pos x="60" y="0"/>
                </a:cxn>
                <a:cxn ang="0">
                  <a:pos x="60" y="0"/>
                </a:cxn>
              </a:cxnLst>
              <a:rect l="0" t="0" r="r" b="b"/>
              <a:pathLst>
                <a:path w="66" h="243">
                  <a:moveTo>
                    <a:pt x="60" y="0"/>
                  </a:moveTo>
                  <a:lnTo>
                    <a:pt x="52" y="20"/>
                  </a:lnTo>
                  <a:lnTo>
                    <a:pt x="48" y="40"/>
                  </a:lnTo>
                  <a:lnTo>
                    <a:pt x="47" y="61"/>
                  </a:lnTo>
                  <a:lnTo>
                    <a:pt x="47" y="82"/>
                  </a:lnTo>
                  <a:lnTo>
                    <a:pt x="47" y="103"/>
                  </a:lnTo>
                  <a:lnTo>
                    <a:pt x="47" y="123"/>
                  </a:lnTo>
                  <a:lnTo>
                    <a:pt x="45" y="143"/>
                  </a:lnTo>
                  <a:lnTo>
                    <a:pt x="42" y="161"/>
                  </a:lnTo>
                  <a:lnTo>
                    <a:pt x="36" y="179"/>
                  </a:lnTo>
                  <a:lnTo>
                    <a:pt x="29" y="197"/>
                  </a:lnTo>
                  <a:lnTo>
                    <a:pt x="18" y="214"/>
                  </a:lnTo>
                  <a:lnTo>
                    <a:pt x="4" y="230"/>
                  </a:lnTo>
                  <a:lnTo>
                    <a:pt x="2" y="233"/>
                  </a:lnTo>
                  <a:lnTo>
                    <a:pt x="0" y="238"/>
                  </a:lnTo>
                  <a:lnTo>
                    <a:pt x="1" y="242"/>
                  </a:lnTo>
                  <a:lnTo>
                    <a:pt x="5" y="243"/>
                  </a:lnTo>
                  <a:lnTo>
                    <a:pt x="17" y="239"/>
                  </a:lnTo>
                  <a:lnTo>
                    <a:pt x="28" y="231"/>
                  </a:lnTo>
                  <a:lnTo>
                    <a:pt x="37" y="222"/>
                  </a:lnTo>
                  <a:lnTo>
                    <a:pt x="45" y="213"/>
                  </a:lnTo>
                  <a:lnTo>
                    <a:pt x="51" y="202"/>
                  </a:lnTo>
                  <a:lnTo>
                    <a:pt x="57" y="190"/>
                  </a:lnTo>
                  <a:lnTo>
                    <a:pt x="61" y="178"/>
                  </a:lnTo>
                  <a:lnTo>
                    <a:pt x="63" y="165"/>
                  </a:lnTo>
                  <a:lnTo>
                    <a:pt x="65" y="149"/>
                  </a:lnTo>
                  <a:lnTo>
                    <a:pt x="66" y="132"/>
                  </a:lnTo>
                  <a:lnTo>
                    <a:pt x="65" y="116"/>
                  </a:lnTo>
                  <a:lnTo>
                    <a:pt x="63" y="99"/>
                  </a:lnTo>
                  <a:lnTo>
                    <a:pt x="58" y="75"/>
                  </a:lnTo>
                  <a:lnTo>
                    <a:pt x="52" y="50"/>
                  </a:lnTo>
                  <a:lnTo>
                    <a:pt x="52" y="24"/>
                  </a:lnTo>
                  <a:lnTo>
                    <a:pt x="60" y="0"/>
                  </a:lnTo>
                  <a:lnTo>
                    <a:pt x="60" y="0"/>
                  </a:lnTo>
                  <a:lnTo>
                    <a:pt x="60" y="0"/>
                  </a:lnTo>
                  <a:lnTo>
                    <a:pt x="60" y="0"/>
                  </a:lnTo>
                  <a:lnTo>
                    <a:pt x="60" y="0"/>
                  </a:lnTo>
                  <a:lnTo>
                    <a:pt x="60" y="0"/>
                  </a:lnTo>
                  <a:close/>
                </a:path>
              </a:pathLst>
            </a:custGeom>
            <a:solidFill>
              <a:srgbClr val="000000"/>
            </a:solidFill>
            <a:ln w="9525">
              <a:noFill/>
              <a:round/>
              <a:headEnd/>
              <a:tailEnd/>
            </a:ln>
          </p:spPr>
          <p:txBody>
            <a:bodyPr/>
            <a:lstStyle/>
            <a:p>
              <a:endParaRPr lang="en-US"/>
            </a:p>
          </p:txBody>
        </p:sp>
        <p:sp>
          <p:nvSpPr>
            <p:cNvPr id="14377" name="Freeform 41"/>
            <p:cNvSpPr>
              <a:spLocks/>
            </p:cNvSpPr>
            <p:nvPr/>
          </p:nvSpPr>
          <p:spPr bwMode="auto">
            <a:xfrm>
              <a:off x="740" y="2344"/>
              <a:ext cx="10" cy="23"/>
            </a:xfrm>
            <a:custGeom>
              <a:avLst/>
              <a:gdLst/>
              <a:ahLst/>
              <a:cxnLst>
                <a:cxn ang="0">
                  <a:pos x="28" y="0"/>
                </a:cxn>
                <a:cxn ang="0">
                  <a:pos x="18" y="15"/>
                </a:cxn>
                <a:cxn ang="0">
                  <a:pos x="10" y="32"/>
                </a:cxn>
                <a:cxn ang="0">
                  <a:pos x="3" y="49"/>
                </a:cxn>
                <a:cxn ang="0">
                  <a:pos x="0" y="68"/>
                </a:cxn>
                <a:cxn ang="0">
                  <a:pos x="0" y="70"/>
                </a:cxn>
                <a:cxn ang="0">
                  <a:pos x="2" y="70"/>
                </a:cxn>
                <a:cxn ang="0">
                  <a:pos x="3" y="69"/>
                </a:cxn>
                <a:cxn ang="0">
                  <a:pos x="4" y="67"/>
                </a:cxn>
                <a:cxn ang="0">
                  <a:pos x="10" y="49"/>
                </a:cxn>
                <a:cxn ang="0">
                  <a:pos x="15" y="33"/>
                </a:cxn>
                <a:cxn ang="0">
                  <a:pos x="20" y="17"/>
                </a:cxn>
                <a:cxn ang="0">
                  <a:pos x="29" y="1"/>
                </a:cxn>
                <a:cxn ang="0">
                  <a:pos x="29" y="0"/>
                </a:cxn>
                <a:cxn ang="0">
                  <a:pos x="29" y="0"/>
                </a:cxn>
                <a:cxn ang="0">
                  <a:pos x="29" y="0"/>
                </a:cxn>
                <a:cxn ang="0">
                  <a:pos x="28" y="0"/>
                </a:cxn>
                <a:cxn ang="0">
                  <a:pos x="28" y="0"/>
                </a:cxn>
              </a:cxnLst>
              <a:rect l="0" t="0" r="r" b="b"/>
              <a:pathLst>
                <a:path w="29" h="70">
                  <a:moveTo>
                    <a:pt x="28" y="0"/>
                  </a:moveTo>
                  <a:lnTo>
                    <a:pt x="18" y="15"/>
                  </a:lnTo>
                  <a:lnTo>
                    <a:pt x="10" y="32"/>
                  </a:lnTo>
                  <a:lnTo>
                    <a:pt x="3" y="49"/>
                  </a:lnTo>
                  <a:lnTo>
                    <a:pt x="0" y="68"/>
                  </a:lnTo>
                  <a:lnTo>
                    <a:pt x="0" y="70"/>
                  </a:lnTo>
                  <a:lnTo>
                    <a:pt x="2" y="70"/>
                  </a:lnTo>
                  <a:lnTo>
                    <a:pt x="3" y="69"/>
                  </a:lnTo>
                  <a:lnTo>
                    <a:pt x="4" y="67"/>
                  </a:lnTo>
                  <a:lnTo>
                    <a:pt x="10" y="49"/>
                  </a:lnTo>
                  <a:lnTo>
                    <a:pt x="15" y="33"/>
                  </a:lnTo>
                  <a:lnTo>
                    <a:pt x="20" y="17"/>
                  </a:lnTo>
                  <a:lnTo>
                    <a:pt x="29" y="1"/>
                  </a:lnTo>
                  <a:lnTo>
                    <a:pt x="29" y="0"/>
                  </a:lnTo>
                  <a:lnTo>
                    <a:pt x="29" y="0"/>
                  </a:lnTo>
                  <a:lnTo>
                    <a:pt x="29" y="0"/>
                  </a:lnTo>
                  <a:lnTo>
                    <a:pt x="28" y="0"/>
                  </a:lnTo>
                  <a:lnTo>
                    <a:pt x="28" y="0"/>
                  </a:lnTo>
                  <a:close/>
                </a:path>
              </a:pathLst>
            </a:custGeom>
            <a:solidFill>
              <a:srgbClr val="000000"/>
            </a:solidFill>
            <a:ln w="9525">
              <a:noFill/>
              <a:round/>
              <a:headEnd/>
              <a:tailEnd/>
            </a:ln>
          </p:spPr>
          <p:txBody>
            <a:bodyPr/>
            <a:lstStyle/>
            <a:p>
              <a:endParaRPr lang="en-US"/>
            </a:p>
          </p:txBody>
        </p:sp>
        <p:sp>
          <p:nvSpPr>
            <p:cNvPr id="14378" name="Freeform 42"/>
            <p:cNvSpPr>
              <a:spLocks/>
            </p:cNvSpPr>
            <p:nvPr/>
          </p:nvSpPr>
          <p:spPr bwMode="auto">
            <a:xfrm>
              <a:off x="752" y="2352"/>
              <a:ext cx="13" cy="14"/>
            </a:xfrm>
            <a:custGeom>
              <a:avLst/>
              <a:gdLst/>
              <a:ahLst/>
              <a:cxnLst>
                <a:cxn ang="0">
                  <a:pos x="0" y="43"/>
                </a:cxn>
                <a:cxn ang="0">
                  <a:pos x="3" y="36"/>
                </a:cxn>
                <a:cxn ang="0">
                  <a:pos x="6" y="31"/>
                </a:cxn>
                <a:cxn ang="0">
                  <a:pos x="11" y="25"/>
                </a:cxn>
                <a:cxn ang="0">
                  <a:pos x="16" y="21"/>
                </a:cxn>
                <a:cxn ang="0">
                  <a:pos x="21" y="18"/>
                </a:cxn>
                <a:cxn ang="0">
                  <a:pos x="26" y="16"/>
                </a:cxn>
                <a:cxn ang="0">
                  <a:pos x="32" y="12"/>
                </a:cxn>
                <a:cxn ang="0">
                  <a:pos x="36" y="9"/>
                </a:cxn>
                <a:cxn ang="0">
                  <a:pos x="38" y="7"/>
                </a:cxn>
                <a:cxn ang="0">
                  <a:pos x="39" y="4"/>
                </a:cxn>
                <a:cxn ang="0">
                  <a:pos x="38" y="2"/>
                </a:cxn>
                <a:cxn ang="0">
                  <a:pos x="35" y="0"/>
                </a:cxn>
                <a:cxn ang="0">
                  <a:pos x="28" y="3"/>
                </a:cxn>
                <a:cxn ang="0">
                  <a:pos x="21" y="7"/>
                </a:cxn>
                <a:cxn ang="0">
                  <a:pos x="16" y="13"/>
                </a:cxn>
                <a:cxn ang="0">
                  <a:pos x="10" y="19"/>
                </a:cxn>
                <a:cxn ang="0">
                  <a:pos x="7" y="24"/>
                </a:cxn>
                <a:cxn ang="0">
                  <a:pos x="4" y="31"/>
                </a:cxn>
                <a:cxn ang="0">
                  <a:pos x="2" y="36"/>
                </a:cxn>
                <a:cxn ang="0">
                  <a:pos x="0" y="43"/>
                </a:cxn>
                <a:cxn ang="0">
                  <a:pos x="0" y="43"/>
                </a:cxn>
                <a:cxn ang="0">
                  <a:pos x="0" y="43"/>
                </a:cxn>
                <a:cxn ang="0">
                  <a:pos x="0" y="43"/>
                </a:cxn>
                <a:cxn ang="0">
                  <a:pos x="0" y="43"/>
                </a:cxn>
                <a:cxn ang="0">
                  <a:pos x="0" y="43"/>
                </a:cxn>
              </a:cxnLst>
              <a:rect l="0" t="0" r="r" b="b"/>
              <a:pathLst>
                <a:path w="39" h="43">
                  <a:moveTo>
                    <a:pt x="0" y="43"/>
                  </a:moveTo>
                  <a:lnTo>
                    <a:pt x="3" y="36"/>
                  </a:lnTo>
                  <a:lnTo>
                    <a:pt x="6" y="31"/>
                  </a:lnTo>
                  <a:lnTo>
                    <a:pt x="11" y="25"/>
                  </a:lnTo>
                  <a:lnTo>
                    <a:pt x="16" y="21"/>
                  </a:lnTo>
                  <a:lnTo>
                    <a:pt x="21" y="18"/>
                  </a:lnTo>
                  <a:lnTo>
                    <a:pt x="26" y="16"/>
                  </a:lnTo>
                  <a:lnTo>
                    <a:pt x="32" y="12"/>
                  </a:lnTo>
                  <a:lnTo>
                    <a:pt x="36" y="9"/>
                  </a:lnTo>
                  <a:lnTo>
                    <a:pt x="38" y="7"/>
                  </a:lnTo>
                  <a:lnTo>
                    <a:pt x="39" y="4"/>
                  </a:lnTo>
                  <a:lnTo>
                    <a:pt x="38" y="2"/>
                  </a:lnTo>
                  <a:lnTo>
                    <a:pt x="35" y="0"/>
                  </a:lnTo>
                  <a:lnTo>
                    <a:pt x="28" y="3"/>
                  </a:lnTo>
                  <a:lnTo>
                    <a:pt x="21" y="7"/>
                  </a:lnTo>
                  <a:lnTo>
                    <a:pt x="16" y="13"/>
                  </a:lnTo>
                  <a:lnTo>
                    <a:pt x="10" y="19"/>
                  </a:lnTo>
                  <a:lnTo>
                    <a:pt x="7" y="24"/>
                  </a:lnTo>
                  <a:lnTo>
                    <a:pt x="4" y="31"/>
                  </a:lnTo>
                  <a:lnTo>
                    <a:pt x="2" y="36"/>
                  </a:lnTo>
                  <a:lnTo>
                    <a:pt x="0" y="43"/>
                  </a:lnTo>
                  <a:lnTo>
                    <a:pt x="0" y="43"/>
                  </a:lnTo>
                  <a:lnTo>
                    <a:pt x="0" y="43"/>
                  </a:lnTo>
                  <a:lnTo>
                    <a:pt x="0" y="43"/>
                  </a:lnTo>
                  <a:lnTo>
                    <a:pt x="0" y="43"/>
                  </a:lnTo>
                  <a:lnTo>
                    <a:pt x="0" y="43"/>
                  </a:lnTo>
                  <a:close/>
                </a:path>
              </a:pathLst>
            </a:custGeom>
            <a:solidFill>
              <a:srgbClr val="000000"/>
            </a:solidFill>
            <a:ln w="9525">
              <a:noFill/>
              <a:round/>
              <a:headEnd/>
              <a:tailEnd/>
            </a:ln>
          </p:spPr>
          <p:txBody>
            <a:bodyPr/>
            <a:lstStyle/>
            <a:p>
              <a:endParaRPr lang="en-US"/>
            </a:p>
          </p:txBody>
        </p:sp>
        <p:sp>
          <p:nvSpPr>
            <p:cNvPr id="14379" name="Freeform 43"/>
            <p:cNvSpPr>
              <a:spLocks/>
            </p:cNvSpPr>
            <p:nvPr/>
          </p:nvSpPr>
          <p:spPr bwMode="auto">
            <a:xfrm>
              <a:off x="679" y="2532"/>
              <a:ext cx="81" cy="149"/>
            </a:xfrm>
            <a:custGeom>
              <a:avLst/>
              <a:gdLst/>
              <a:ahLst/>
              <a:cxnLst>
                <a:cxn ang="0">
                  <a:pos x="0" y="0"/>
                </a:cxn>
                <a:cxn ang="0">
                  <a:pos x="12" y="37"/>
                </a:cxn>
                <a:cxn ang="0">
                  <a:pos x="16" y="72"/>
                </a:cxn>
                <a:cxn ang="0">
                  <a:pos x="14" y="109"/>
                </a:cxn>
                <a:cxn ang="0">
                  <a:pos x="9" y="147"/>
                </a:cxn>
                <a:cxn ang="0">
                  <a:pos x="8" y="182"/>
                </a:cxn>
                <a:cxn ang="0">
                  <a:pos x="13" y="217"/>
                </a:cxn>
                <a:cxn ang="0">
                  <a:pos x="21" y="250"/>
                </a:cxn>
                <a:cxn ang="0">
                  <a:pos x="34" y="285"/>
                </a:cxn>
                <a:cxn ang="0">
                  <a:pos x="42" y="300"/>
                </a:cxn>
                <a:cxn ang="0">
                  <a:pos x="50" y="314"/>
                </a:cxn>
                <a:cxn ang="0">
                  <a:pos x="59" y="327"/>
                </a:cxn>
                <a:cxn ang="0">
                  <a:pos x="70" y="340"/>
                </a:cxn>
                <a:cxn ang="0">
                  <a:pos x="81" y="353"/>
                </a:cxn>
                <a:cxn ang="0">
                  <a:pos x="91" y="363"/>
                </a:cxn>
                <a:cxn ang="0">
                  <a:pos x="104" y="375"/>
                </a:cxn>
                <a:cxn ang="0">
                  <a:pos x="117" y="386"/>
                </a:cxn>
                <a:cxn ang="0">
                  <a:pos x="130" y="396"/>
                </a:cxn>
                <a:cxn ang="0">
                  <a:pos x="144" y="405"/>
                </a:cxn>
                <a:cxn ang="0">
                  <a:pos x="158" y="414"/>
                </a:cxn>
                <a:cxn ang="0">
                  <a:pos x="172" y="422"/>
                </a:cxn>
                <a:cxn ang="0">
                  <a:pos x="187" y="429"/>
                </a:cxn>
                <a:cxn ang="0">
                  <a:pos x="202" y="437"/>
                </a:cxn>
                <a:cxn ang="0">
                  <a:pos x="217" y="443"/>
                </a:cxn>
                <a:cxn ang="0">
                  <a:pos x="232" y="449"/>
                </a:cxn>
                <a:cxn ang="0">
                  <a:pos x="237" y="448"/>
                </a:cxn>
                <a:cxn ang="0">
                  <a:pos x="241" y="444"/>
                </a:cxn>
                <a:cxn ang="0">
                  <a:pos x="243" y="441"/>
                </a:cxn>
                <a:cxn ang="0">
                  <a:pos x="241" y="437"/>
                </a:cxn>
                <a:cxn ang="0">
                  <a:pos x="227" y="427"/>
                </a:cxn>
                <a:cxn ang="0">
                  <a:pos x="213" y="417"/>
                </a:cxn>
                <a:cxn ang="0">
                  <a:pos x="199" y="408"/>
                </a:cxn>
                <a:cxn ang="0">
                  <a:pos x="186" y="397"/>
                </a:cxn>
                <a:cxn ang="0">
                  <a:pos x="174" y="385"/>
                </a:cxn>
                <a:cxn ang="0">
                  <a:pos x="162" y="373"/>
                </a:cxn>
                <a:cxn ang="0">
                  <a:pos x="151" y="361"/>
                </a:cxn>
                <a:cxn ang="0">
                  <a:pos x="139" y="348"/>
                </a:cxn>
                <a:cxn ang="0">
                  <a:pos x="128" y="335"/>
                </a:cxn>
                <a:cxn ang="0">
                  <a:pos x="118" y="322"/>
                </a:cxn>
                <a:cxn ang="0">
                  <a:pos x="107" y="308"/>
                </a:cxn>
                <a:cxn ang="0">
                  <a:pos x="98" y="294"/>
                </a:cxn>
                <a:cxn ang="0">
                  <a:pos x="88" y="280"/>
                </a:cxn>
                <a:cxn ang="0">
                  <a:pos x="79" y="266"/>
                </a:cxn>
                <a:cxn ang="0">
                  <a:pos x="71" y="251"/>
                </a:cxn>
                <a:cxn ang="0">
                  <a:pos x="62" y="237"/>
                </a:cxn>
                <a:cxn ang="0">
                  <a:pos x="48" y="208"/>
                </a:cxn>
                <a:cxn ang="0">
                  <a:pos x="40" y="179"/>
                </a:cxn>
                <a:cxn ang="0">
                  <a:pos x="33" y="149"/>
                </a:cxn>
                <a:cxn ang="0">
                  <a:pos x="29" y="119"/>
                </a:cxn>
                <a:cxn ang="0">
                  <a:pos x="25" y="88"/>
                </a:cxn>
                <a:cxn ang="0">
                  <a:pos x="20" y="58"/>
                </a:cxn>
                <a:cxn ang="0">
                  <a:pos x="13" y="29"/>
                </a:cxn>
                <a:cxn ang="0">
                  <a:pos x="1" y="0"/>
                </a:cxn>
                <a:cxn ang="0">
                  <a:pos x="1" y="0"/>
                </a:cxn>
                <a:cxn ang="0">
                  <a:pos x="1" y="0"/>
                </a:cxn>
                <a:cxn ang="0">
                  <a:pos x="0" y="0"/>
                </a:cxn>
                <a:cxn ang="0">
                  <a:pos x="0" y="0"/>
                </a:cxn>
                <a:cxn ang="0">
                  <a:pos x="0" y="0"/>
                </a:cxn>
              </a:cxnLst>
              <a:rect l="0" t="0" r="r" b="b"/>
              <a:pathLst>
                <a:path w="243" h="449">
                  <a:moveTo>
                    <a:pt x="0" y="0"/>
                  </a:moveTo>
                  <a:lnTo>
                    <a:pt x="12" y="37"/>
                  </a:lnTo>
                  <a:lnTo>
                    <a:pt x="16" y="72"/>
                  </a:lnTo>
                  <a:lnTo>
                    <a:pt x="14" y="109"/>
                  </a:lnTo>
                  <a:lnTo>
                    <a:pt x="9" y="147"/>
                  </a:lnTo>
                  <a:lnTo>
                    <a:pt x="8" y="182"/>
                  </a:lnTo>
                  <a:lnTo>
                    <a:pt x="13" y="217"/>
                  </a:lnTo>
                  <a:lnTo>
                    <a:pt x="21" y="250"/>
                  </a:lnTo>
                  <a:lnTo>
                    <a:pt x="34" y="285"/>
                  </a:lnTo>
                  <a:lnTo>
                    <a:pt x="42" y="300"/>
                  </a:lnTo>
                  <a:lnTo>
                    <a:pt x="50" y="314"/>
                  </a:lnTo>
                  <a:lnTo>
                    <a:pt x="59" y="327"/>
                  </a:lnTo>
                  <a:lnTo>
                    <a:pt x="70" y="340"/>
                  </a:lnTo>
                  <a:lnTo>
                    <a:pt x="81" y="353"/>
                  </a:lnTo>
                  <a:lnTo>
                    <a:pt x="91" y="363"/>
                  </a:lnTo>
                  <a:lnTo>
                    <a:pt x="104" y="375"/>
                  </a:lnTo>
                  <a:lnTo>
                    <a:pt x="117" y="386"/>
                  </a:lnTo>
                  <a:lnTo>
                    <a:pt x="130" y="396"/>
                  </a:lnTo>
                  <a:lnTo>
                    <a:pt x="144" y="405"/>
                  </a:lnTo>
                  <a:lnTo>
                    <a:pt x="158" y="414"/>
                  </a:lnTo>
                  <a:lnTo>
                    <a:pt x="172" y="422"/>
                  </a:lnTo>
                  <a:lnTo>
                    <a:pt x="187" y="429"/>
                  </a:lnTo>
                  <a:lnTo>
                    <a:pt x="202" y="437"/>
                  </a:lnTo>
                  <a:lnTo>
                    <a:pt x="217" y="443"/>
                  </a:lnTo>
                  <a:lnTo>
                    <a:pt x="232" y="449"/>
                  </a:lnTo>
                  <a:lnTo>
                    <a:pt x="237" y="448"/>
                  </a:lnTo>
                  <a:lnTo>
                    <a:pt x="241" y="444"/>
                  </a:lnTo>
                  <a:lnTo>
                    <a:pt x="243" y="441"/>
                  </a:lnTo>
                  <a:lnTo>
                    <a:pt x="241" y="437"/>
                  </a:lnTo>
                  <a:lnTo>
                    <a:pt x="227" y="427"/>
                  </a:lnTo>
                  <a:lnTo>
                    <a:pt x="213" y="417"/>
                  </a:lnTo>
                  <a:lnTo>
                    <a:pt x="199" y="408"/>
                  </a:lnTo>
                  <a:lnTo>
                    <a:pt x="186" y="397"/>
                  </a:lnTo>
                  <a:lnTo>
                    <a:pt x="174" y="385"/>
                  </a:lnTo>
                  <a:lnTo>
                    <a:pt x="162" y="373"/>
                  </a:lnTo>
                  <a:lnTo>
                    <a:pt x="151" y="361"/>
                  </a:lnTo>
                  <a:lnTo>
                    <a:pt x="139" y="348"/>
                  </a:lnTo>
                  <a:lnTo>
                    <a:pt x="128" y="335"/>
                  </a:lnTo>
                  <a:lnTo>
                    <a:pt x="118" y="322"/>
                  </a:lnTo>
                  <a:lnTo>
                    <a:pt x="107" y="308"/>
                  </a:lnTo>
                  <a:lnTo>
                    <a:pt x="98" y="294"/>
                  </a:lnTo>
                  <a:lnTo>
                    <a:pt x="88" y="280"/>
                  </a:lnTo>
                  <a:lnTo>
                    <a:pt x="79" y="266"/>
                  </a:lnTo>
                  <a:lnTo>
                    <a:pt x="71" y="251"/>
                  </a:lnTo>
                  <a:lnTo>
                    <a:pt x="62" y="237"/>
                  </a:lnTo>
                  <a:lnTo>
                    <a:pt x="48" y="208"/>
                  </a:lnTo>
                  <a:lnTo>
                    <a:pt x="40" y="179"/>
                  </a:lnTo>
                  <a:lnTo>
                    <a:pt x="33" y="149"/>
                  </a:lnTo>
                  <a:lnTo>
                    <a:pt x="29" y="119"/>
                  </a:lnTo>
                  <a:lnTo>
                    <a:pt x="25" y="88"/>
                  </a:lnTo>
                  <a:lnTo>
                    <a:pt x="20" y="58"/>
                  </a:lnTo>
                  <a:lnTo>
                    <a:pt x="13" y="29"/>
                  </a:lnTo>
                  <a:lnTo>
                    <a:pt x="1" y="0"/>
                  </a:lnTo>
                  <a:lnTo>
                    <a:pt x="1" y="0"/>
                  </a:lnTo>
                  <a:lnTo>
                    <a:pt x="1" y="0"/>
                  </a:lnTo>
                  <a:lnTo>
                    <a:pt x="0" y="0"/>
                  </a:lnTo>
                  <a:lnTo>
                    <a:pt x="0" y="0"/>
                  </a:lnTo>
                  <a:lnTo>
                    <a:pt x="0" y="0"/>
                  </a:lnTo>
                  <a:close/>
                </a:path>
              </a:pathLst>
            </a:custGeom>
            <a:solidFill>
              <a:srgbClr val="000000"/>
            </a:solidFill>
            <a:ln w="9525">
              <a:noFill/>
              <a:round/>
              <a:headEnd/>
              <a:tailEnd/>
            </a:ln>
          </p:spPr>
          <p:txBody>
            <a:bodyPr/>
            <a:lstStyle/>
            <a:p>
              <a:endParaRPr lang="en-US"/>
            </a:p>
          </p:txBody>
        </p:sp>
        <p:sp>
          <p:nvSpPr>
            <p:cNvPr id="14380" name="Freeform 44"/>
            <p:cNvSpPr>
              <a:spLocks/>
            </p:cNvSpPr>
            <p:nvPr/>
          </p:nvSpPr>
          <p:spPr bwMode="auto">
            <a:xfrm>
              <a:off x="695" y="2589"/>
              <a:ext cx="84" cy="98"/>
            </a:xfrm>
            <a:custGeom>
              <a:avLst/>
              <a:gdLst/>
              <a:ahLst/>
              <a:cxnLst>
                <a:cxn ang="0">
                  <a:pos x="0" y="2"/>
                </a:cxn>
                <a:cxn ang="0">
                  <a:pos x="8" y="25"/>
                </a:cxn>
                <a:cxn ang="0">
                  <a:pos x="16" y="48"/>
                </a:cxn>
                <a:cxn ang="0">
                  <a:pos x="27" y="69"/>
                </a:cxn>
                <a:cxn ang="0">
                  <a:pos x="39" y="91"/>
                </a:cxn>
                <a:cxn ang="0">
                  <a:pos x="52" y="112"/>
                </a:cxn>
                <a:cxn ang="0">
                  <a:pos x="66" y="131"/>
                </a:cxn>
                <a:cxn ang="0">
                  <a:pos x="80" y="150"/>
                </a:cxn>
                <a:cxn ang="0">
                  <a:pos x="96" y="169"/>
                </a:cxn>
                <a:cxn ang="0">
                  <a:pos x="112" y="187"/>
                </a:cxn>
                <a:cxn ang="0">
                  <a:pos x="131" y="204"/>
                </a:cxn>
                <a:cxn ang="0">
                  <a:pos x="149" y="220"/>
                </a:cxn>
                <a:cxn ang="0">
                  <a:pos x="167" y="237"/>
                </a:cxn>
                <a:cxn ang="0">
                  <a:pos x="187" y="252"/>
                </a:cxn>
                <a:cxn ang="0">
                  <a:pos x="206" y="266"/>
                </a:cxn>
                <a:cxn ang="0">
                  <a:pos x="227" y="280"/>
                </a:cxn>
                <a:cxn ang="0">
                  <a:pos x="247" y="293"/>
                </a:cxn>
                <a:cxn ang="0">
                  <a:pos x="249" y="293"/>
                </a:cxn>
                <a:cxn ang="0">
                  <a:pos x="250" y="292"/>
                </a:cxn>
                <a:cxn ang="0">
                  <a:pos x="251" y="291"/>
                </a:cxn>
                <a:cxn ang="0">
                  <a:pos x="251" y="290"/>
                </a:cxn>
                <a:cxn ang="0">
                  <a:pos x="233" y="276"/>
                </a:cxn>
                <a:cxn ang="0">
                  <a:pos x="214" y="260"/>
                </a:cxn>
                <a:cxn ang="0">
                  <a:pos x="195" y="245"/>
                </a:cxn>
                <a:cxn ang="0">
                  <a:pos x="176" y="230"/>
                </a:cxn>
                <a:cxn ang="0">
                  <a:pos x="158" y="214"/>
                </a:cxn>
                <a:cxn ang="0">
                  <a:pos x="140" y="198"/>
                </a:cxn>
                <a:cxn ang="0">
                  <a:pos x="122" y="181"/>
                </a:cxn>
                <a:cxn ang="0">
                  <a:pos x="106" y="163"/>
                </a:cxn>
                <a:cxn ang="0">
                  <a:pos x="89" y="145"/>
                </a:cxn>
                <a:cxn ang="0">
                  <a:pos x="74" y="127"/>
                </a:cxn>
                <a:cxn ang="0">
                  <a:pos x="58" y="107"/>
                </a:cxn>
                <a:cxn ang="0">
                  <a:pos x="44" y="88"/>
                </a:cxn>
                <a:cxn ang="0">
                  <a:pos x="33" y="67"/>
                </a:cxn>
                <a:cxn ang="0">
                  <a:pos x="21" y="46"/>
                </a:cxn>
                <a:cxn ang="0">
                  <a:pos x="10" y="23"/>
                </a:cxn>
                <a:cxn ang="0">
                  <a:pos x="1" y="0"/>
                </a:cxn>
                <a:cxn ang="0">
                  <a:pos x="0" y="0"/>
                </a:cxn>
                <a:cxn ang="0">
                  <a:pos x="0" y="0"/>
                </a:cxn>
                <a:cxn ang="0">
                  <a:pos x="0" y="0"/>
                </a:cxn>
                <a:cxn ang="0">
                  <a:pos x="0" y="2"/>
                </a:cxn>
                <a:cxn ang="0">
                  <a:pos x="0" y="2"/>
                </a:cxn>
              </a:cxnLst>
              <a:rect l="0" t="0" r="r" b="b"/>
              <a:pathLst>
                <a:path w="251" h="293">
                  <a:moveTo>
                    <a:pt x="0" y="2"/>
                  </a:moveTo>
                  <a:lnTo>
                    <a:pt x="8" y="25"/>
                  </a:lnTo>
                  <a:lnTo>
                    <a:pt x="16" y="48"/>
                  </a:lnTo>
                  <a:lnTo>
                    <a:pt x="27" y="69"/>
                  </a:lnTo>
                  <a:lnTo>
                    <a:pt x="39" y="91"/>
                  </a:lnTo>
                  <a:lnTo>
                    <a:pt x="52" y="112"/>
                  </a:lnTo>
                  <a:lnTo>
                    <a:pt x="66" y="131"/>
                  </a:lnTo>
                  <a:lnTo>
                    <a:pt x="80" y="150"/>
                  </a:lnTo>
                  <a:lnTo>
                    <a:pt x="96" y="169"/>
                  </a:lnTo>
                  <a:lnTo>
                    <a:pt x="112" y="187"/>
                  </a:lnTo>
                  <a:lnTo>
                    <a:pt x="131" y="204"/>
                  </a:lnTo>
                  <a:lnTo>
                    <a:pt x="149" y="220"/>
                  </a:lnTo>
                  <a:lnTo>
                    <a:pt x="167" y="237"/>
                  </a:lnTo>
                  <a:lnTo>
                    <a:pt x="187" y="252"/>
                  </a:lnTo>
                  <a:lnTo>
                    <a:pt x="206" y="266"/>
                  </a:lnTo>
                  <a:lnTo>
                    <a:pt x="227" y="280"/>
                  </a:lnTo>
                  <a:lnTo>
                    <a:pt x="247" y="293"/>
                  </a:lnTo>
                  <a:lnTo>
                    <a:pt x="249" y="293"/>
                  </a:lnTo>
                  <a:lnTo>
                    <a:pt x="250" y="292"/>
                  </a:lnTo>
                  <a:lnTo>
                    <a:pt x="251" y="291"/>
                  </a:lnTo>
                  <a:lnTo>
                    <a:pt x="251" y="290"/>
                  </a:lnTo>
                  <a:lnTo>
                    <a:pt x="233" y="276"/>
                  </a:lnTo>
                  <a:lnTo>
                    <a:pt x="214" y="260"/>
                  </a:lnTo>
                  <a:lnTo>
                    <a:pt x="195" y="245"/>
                  </a:lnTo>
                  <a:lnTo>
                    <a:pt x="176" y="230"/>
                  </a:lnTo>
                  <a:lnTo>
                    <a:pt x="158" y="214"/>
                  </a:lnTo>
                  <a:lnTo>
                    <a:pt x="140" y="198"/>
                  </a:lnTo>
                  <a:lnTo>
                    <a:pt x="122" y="181"/>
                  </a:lnTo>
                  <a:lnTo>
                    <a:pt x="106" y="163"/>
                  </a:lnTo>
                  <a:lnTo>
                    <a:pt x="89" y="145"/>
                  </a:lnTo>
                  <a:lnTo>
                    <a:pt x="74" y="127"/>
                  </a:lnTo>
                  <a:lnTo>
                    <a:pt x="58" y="107"/>
                  </a:lnTo>
                  <a:lnTo>
                    <a:pt x="44" y="88"/>
                  </a:lnTo>
                  <a:lnTo>
                    <a:pt x="33" y="67"/>
                  </a:lnTo>
                  <a:lnTo>
                    <a:pt x="21" y="46"/>
                  </a:lnTo>
                  <a:lnTo>
                    <a:pt x="10" y="23"/>
                  </a:lnTo>
                  <a:lnTo>
                    <a:pt x="1" y="0"/>
                  </a:lnTo>
                  <a:lnTo>
                    <a:pt x="0" y="0"/>
                  </a:lnTo>
                  <a:lnTo>
                    <a:pt x="0" y="0"/>
                  </a:lnTo>
                  <a:lnTo>
                    <a:pt x="0" y="0"/>
                  </a:lnTo>
                  <a:lnTo>
                    <a:pt x="0" y="2"/>
                  </a:lnTo>
                  <a:lnTo>
                    <a:pt x="0" y="2"/>
                  </a:lnTo>
                  <a:close/>
                </a:path>
              </a:pathLst>
            </a:custGeom>
            <a:solidFill>
              <a:srgbClr val="000000"/>
            </a:solidFill>
            <a:ln w="9525">
              <a:noFill/>
              <a:round/>
              <a:headEnd/>
              <a:tailEnd/>
            </a:ln>
          </p:spPr>
          <p:txBody>
            <a:bodyPr/>
            <a:lstStyle/>
            <a:p>
              <a:endParaRPr lang="en-US"/>
            </a:p>
          </p:txBody>
        </p:sp>
        <p:sp>
          <p:nvSpPr>
            <p:cNvPr id="14381" name="Freeform 45"/>
            <p:cNvSpPr>
              <a:spLocks/>
            </p:cNvSpPr>
            <p:nvPr/>
          </p:nvSpPr>
          <p:spPr bwMode="auto">
            <a:xfrm>
              <a:off x="732" y="2576"/>
              <a:ext cx="56" cy="141"/>
            </a:xfrm>
            <a:custGeom>
              <a:avLst/>
              <a:gdLst/>
              <a:ahLst/>
              <a:cxnLst>
                <a:cxn ang="0">
                  <a:pos x="4" y="0"/>
                </a:cxn>
                <a:cxn ang="0">
                  <a:pos x="1" y="24"/>
                </a:cxn>
                <a:cxn ang="0">
                  <a:pos x="0" y="48"/>
                </a:cxn>
                <a:cxn ang="0">
                  <a:pos x="1" y="73"/>
                </a:cxn>
                <a:cxn ang="0">
                  <a:pos x="4" y="96"/>
                </a:cxn>
                <a:cxn ang="0">
                  <a:pos x="8" y="119"/>
                </a:cxn>
                <a:cxn ang="0">
                  <a:pos x="14" y="142"/>
                </a:cxn>
                <a:cxn ang="0">
                  <a:pos x="23" y="163"/>
                </a:cxn>
                <a:cxn ang="0">
                  <a:pos x="35" y="185"/>
                </a:cxn>
                <a:cxn ang="0">
                  <a:pos x="43" y="198"/>
                </a:cxn>
                <a:cxn ang="0">
                  <a:pos x="52" y="210"/>
                </a:cxn>
                <a:cxn ang="0">
                  <a:pos x="62" y="222"/>
                </a:cxn>
                <a:cxn ang="0">
                  <a:pos x="70" y="234"/>
                </a:cxn>
                <a:cxn ang="0">
                  <a:pos x="80" y="245"/>
                </a:cxn>
                <a:cxn ang="0">
                  <a:pos x="90" y="257"/>
                </a:cxn>
                <a:cxn ang="0">
                  <a:pos x="99" y="270"/>
                </a:cxn>
                <a:cxn ang="0">
                  <a:pos x="108" y="282"/>
                </a:cxn>
                <a:cxn ang="0">
                  <a:pos x="118" y="297"/>
                </a:cxn>
                <a:cxn ang="0">
                  <a:pos x="126" y="315"/>
                </a:cxn>
                <a:cxn ang="0">
                  <a:pos x="135" y="332"/>
                </a:cxn>
                <a:cxn ang="0">
                  <a:pos x="141" y="349"/>
                </a:cxn>
                <a:cxn ang="0">
                  <a:pos x="148" y="367"/>
                </a:cxn>
                <a:cxn ang="0">
                  <a:pos x="153" y="386"/>
                </a:cxn>
                <a:cxn ang="0">
                  <a:pos x="159" y="404"/>
                </a:cxn>
                <a:cxn ang="0">
                  <a:pos x="164" y="422"/>
                </a:cxn>
                <a:cxn ang="0">
                  <a:pos x="164" y="422"/>
                </a:cxn>
                <a:cxn ang="0">
                  <a:pos x="166" y="422"/>
                </a:cxn>
                <a:cxn ang="0">
                  <a:pos x="167" y="421"/>
                </a:cxn>
                <a:cxn ang="0">
                  <a:pos x="167" y="420"/>
                </a:cxn>
                <a:cxn ang="0">
                  <a:pos x="162" y="394"/>
                </a:cxn>
                <a:cxn ang="0">
                  <a:pos x="155" y="368"/>
                </a:cxn>
                <a:cxn ang="0">
                  <a:pos x="149" y="343"/>
                </a:cxn>
                <a:cxn ang="0">
                  <a:pos x="140" y="318"/>
                </a:cxn>
                <a:cxn ang="0">
                  <a:pos x="132" y="293"/>
                </a:cxn>
                <a:cxn ang="0">
                  <a:pos x="121" y="269"/>
                </a:cxn>
                <a:cxn ang="0">
                  <a:pos x="109" y="245"/>
                </a:cxn>
                <a:cxn ang="0">
                  <a:pos x="96" y="223"/>
                </a:cxn>
                <a:cxn ang="0">
                  <a:pos x="79" y="196"/>
                </a:cxn>
                <a:cxn ang="0">
                  <a:pos x="62" y="170"/>
                </a:cxn>
                <a:cxn ang="0">
                  <a:pos x="45" y="145"/>
                </a:cxn>
                <a:cxn ang="0">
                  <a:pos x="31" y="119"/>
                </a:cxn>
                <a:cxn ang="0">
                  <a:pos x="18" y="92"/>
                </a:cxn>
                <a:cxn ang="0">
                  <a:pos x="9" y="63"/>
                </a:cxn>
                <a:cxn ang="0">
                  <a:pos x="4" y="33"/>
                </a:cxn>
                <a:cxn ang="0">
                  <a:pos x="4" y="0"/>
                </a:cxn>
                <a:cxn ang="0">
                  <a:pos x="4" y="0"/>
                </a:cxn>
                <a:cxn ang="0">
                  <a:pos x="4" y="0"/>
                </a:cxn>
                <a:cxn ang="0">
                  <a:pos x="4" y="0"/>
                </a:cxn>
                <a:cxn ang="0">
                  <a:pos x="4" y="0"/>
                </a:cxn>
                <a:cxn ang="0">
                  <a:pos x="4" y="0"/>
                </a:cxn>
              </a:cxnLst>
              <a:rect l="0" t="0" r="r" b="b"/>
              <a:pathLst>
                <a:path w="167" h="422">
                  <a:moveTo>
                    <a:pt x="4" y="0"/>
                  </a:moveTo>
                  <a:lnTo>
                    <a:pt x="1" y="24"/>
                  </a:lnTo>
                  <a:lnTo>
                    <a:pt x="0" y="48"/>
                  </a:lnTo>
                  <a:lnTo>
                    <a:pt x="1" y="73"/>
                  </a:lnTo>
                  <a:lnTo>
                    <a:pt x="4" y="96"/>
                  </a:lnTo>
                  <a:lnTo>
                    <a:pt x="8" y="119"/>
                  </a:lnTo>
                  <a:lnTo>
                    <a:pt x="14" y="142"/>
                  </a:lnTo>
                  <a:lnTo>
                    <a:pt x="23" y="163"/>
                  </a:lnTo>
                  <a:lnTo>
                    <a:pt x="35" y="185"/>
                  </a:lnTo>
                  <a:lnTo>
                    <a:pt x="43" y="198"/>
                  </a:lnTo>
                  <a:lnTo>
                    <a:pt x="52" y="210"/>
                  </a:lnTo>
                  <a:lnTo>
                    <a:pt x="62" y="222"/>
                  </a:lnTo>
                  <a:lnTo>
                    <a:pt x="70" y="234"/>
                  </a:lnTo>
                  <a:lnTo>
                    <a:pt x="80" y="245"/>
                  </a:lnTo>
                  <a:lnTo>
                    <a:pt x="90" y="257"/>
                  </a:lnTo>
                  <a:lnTo>
                    <a:pt x="99" y="270"/>
                  </a:lnTo>
                  <a:lnTo>
                    <a:pt x="108" y="282"/>
                  </a:lnTo>
                  <a:lnTo>
                    <a:pt x="118" y="297"/>
                  </a:lnTo>
                  <a:lnTo>
                    <a:pt x="126" y="315"/>
                  </a:lnTo>
                  <a:lnTo>
                    <a:pt x="135" y="332"/>
                  </a:lnTo>
                  <a:lnTo>
                    <a:pt x="141" y="349"/>
                  </a:lnTo>
                  <a:lnTo>
                    <a:pt x="148" y="367"/>
                  </a:lnTo>
                  <a:lnTo>
                    <a:pt x="153" y="386"/>
                  </a:lnTo>
                  <a:lnTo>
                    <a:pt x="159" y="404"/>
                  </a:lnTo>
                  <a:lnTo>
                    <a:pt x="164" y="422"/>
                  </a:lnTo>
                  <a:lnTo>
                    <a:pt x="164" y="422"/>
                  </a:lnTo>
                  <a:lnTo>
                    <a:pt x="166" y="422"/>
                  </a:lnTo>
                  <a:lnTo>
                    <a:pt x="167" y="421"/>
                  </a:lnTo>
                  <a:lnTo>
                    <a:pt x="167" y="420"/>
                  </a:lnTo>
                  <a:lnTo>
                    <a:pt x="162" y="394"/>
                  </a:lnTo>
                  <a:lnTo>
                    <a:pt x="155" y="368"/>
                  </a:lnTo>
                  <a:lnTo>
                    <a:pt x="149" y="343"/>
                  </a:lnTo>
                  <a:lnTo>
                    <a:pt x="140" y="318"/>
                  </a:lnTo>
                  <a:lnTo>
                    <a:pt x="132" y="293"/>
                  </a:lnTo>
                  <a:lnTo>
                    <a:pt x="121" y="269"/>
                  </a:lnTo>
                  <a:lnTo>
                    <a:pt x="109" y="245"/>
                  </a:lnTo>
                  <a:lnTo>
                    <a:pt x="96" y="223"/>
                  </a:lnTo>
                  <a:lnTo>
                    <a:pt x="79" y="196"/>
                  </a:lnTo>
                  <a:lnTo>
                    <a:pt x="62" y="170"/>
                  </a:lnTo>
                  <a:lnTo>
                    <a:pt x="45" y="145"/>
                  </a:lnTo>
                  <a:lnTo>
                    <a:pt x="31" y="119"/>
                  </a:lnTo>
                  <a:lnTo>
                    <a:pt x="18" y="92"/>
                  </a:lnTo>
                  <a:lnTo>
                    <a:pt x="9" y="63"/>
                  </a:lnTo>
                  <a:lnTo>
                    <a:pt x="4" y="33"/>
                  </a:lnTo>
                  <a:lnTo>
                    <a:pt x="4" y="0"/>
                  </a:lnTo>
                  <a:lnTo>
                    <a:pt x="4" y="0"/>
                  </a:lnTo>
                  <a:lnTo>
                    <a:pt x="4" y="0"/>
                  </a:lnTo>
                  <a:lnTo>
                    <a:pt x="4" y="0"/>
                  </a:lnTo>
                  <a:lnTo>
                    <a:pt x="4" y="0"/>
                  </a:lnTo>
                  <a:lnTo>
                    <a:pt x="4" y="0"/>
                  </a:lnTo>
                  <a:close/>
                </a:path>
              </a:pathLst>
            </a:custGeom>
            <a:solidFill>
              <a:srgbClr val="000000"/>
            </a:solidFill>
            <a:ln w="9525">
              <a:noFill/>
              <a:round/>
              <a:headEnd/>
              <a:tailEnd/>
            </a:ln>
          </p:spPr>
          <p:txBody>
            <a:bodyPr/>
            <a:lstStyle/>
            <a:p>
              <a:endParaRPr lang="en-US"/>
            </a:p>
          </p:txBody>
        </p:sp>
        <p:sp>
          <p:nvSpPr>
            <p:cNvPr id="14382" name="Freeform 46"/>
            <p:cNvSpPr>
              <a:spLocks/>
            </p:cNvSpPr>
            <p:nvPr/>
          </p:nvSpPr>
          <p:spPr bwMode="auto">
            <a:xfrm>
              <a:off x="818" y="2629"/>
              <a:ext cx="186" cy="218"/>
            </a:xfrm>
            <a:custGeom>
              <a:avLst/>
              <a:gdLst/>
              <a:ahLst/>
              <a:cxnLst>
                <a:cxn ang="0">
                  <a:pos x="531" y="193"/>
                </a:cxn>
                <a:cxn ang="0">
                  <a:pos x="487" y="147"/>
                </a:cxn>
                <a:cxn ang="0">
                  <a:pos x="436" y="106"/>
                </a:cxn>
                <a:cxn ang="0">
                  <a:pos x="380" y="70"/>
                </a:cxn>
                <a:cxn ang="0">
                  <a:pos x="321" y="41"/>
                </a:cxn>
                <a:cxn ang="0">
                  <a:pos x="261" y="18"/>
                </a:cxn>
                <a:cxn ang="0">
                  <a:pos x="205" y="2"/>
                </a:cxn>
                <a:cxn ang="0">
                  <a:pos x="146" y="2"/>
                </a:cxn>
                <a:cxn ang="0">
                  <a:pos x="92" y="24"/>
                </a:cxn>
                <a:cxn ang="0">
                  <a:pos x="49" y="66"/>
                </a:cxn>
                <a:cxn ang="0">
                  <a:pos x="21" y="117"/>
                </a:cxn>
                <a:cxn ang="0">
                  <a:pos x="0" y="248"/>
                </a:cxn>
                <a:cxn ang="0">
                  <a:pos x="25" y="381"/>
                </a:cxn>
                <a:cxn ang="0">
                  <a:pos x="84" y="475"/>
                </a:cxn>
                <a:cxn ang="0">
                  <a:pos x="132" y="521"/>
                </a:cxn>
                <a:cxn ang="0">
                  <a:pos x="186" y="560"/>
                </a:cxn>
                <a:cxn ang="0">
                  <a:pos x="228" y="585"/>
                </a:cxn>
                <a:cxn ang="0">
                  <a:pos x="263" y="602"/>
                </a:cxn>
                <a:cxn ang="0">
                  <a:pos x="298" y="617"/>
                </a:cxn>
                <a:cxn ang="0">
                  <a:pos x="334" y="630"/>
                </a:cxn>
                <a:cxn ang="0">
                  <a:pos x="369" y="644"/>
                </a:cxn>
                <a:cxn ang="0">
                  <a:pos x="395" y="654"/>
                </a:cxn>
                <a:cxn ang="0">
                  <a:pos x="396" y="650"/>
                </a:cxn>
                <a:cxn ang="0">
                  <a:pos x="346" y="626"/>
                </a:cxn>
                <a:cxn ang="0">
                  <a:pos x="296" y="601"/>
                </a:cxn>
                <a:cxn ang="0">
                  <a:pos x="249" y="570"/>
                </a:cxn>
                <a:cxn ang="0">
                  <a:pos x="202" y="531"/>
                </a:cxn>
                <a:cxn ang="0">
                  <a:pos x="160" y="488"/>
                </a:cxn>
                <a:cxn ang="0">
                  <a:pos x="103" y="407"/>
                </a:cxn>
                <a:cxn ang="0">
                  <a:pos x="60" y="299"/>
                </a:cxn>
                <a:cxn ang="0">
                  <a:pos x="53" y="183"/>
                </a:cxn>
                <a:cxn ang="0">
                  <a:pos x="66" y="115"/>
                </a:cxn>
                <a:cxn ang="0">
                  <a:pos x="98" y="54"/>
                </a:cxn>
                <a:cxn ang="0">
                  <a:pos x="155" y="22"/>
                </a:cxn>
                <a:cxn ang="0">
                  <a:pos x="222" y="22"/>
                </a:cxn>
                <a:cxn ang="0">
                  <a:pos x="286" y="37"/>
                </a:cxn>
                <a:cxn ang="0">
                  <a:pos x="341" y="57"/>
                </a:cxn>
                <a:cxn ang="0">
                  <a:pos x="393" y="85"/>
                </a:cxn>
                <a:cxn ang="0">
                  <a:pos x="443" y="119"/>
                </a:cxn>
                <a:cxn ang="0">
                  <a:pos x="488" y="157"/>
                </a:cxn>
                <a:cxn ang="0">
                  <a:pos x="530" y="199"/>
                </a:cxn>
                <a:cxn ang="0">
                  <a:pos x="555" y="228"/>
                </a:cxn>
                <a:cxn ang="0">
                  <a:pos x="556" y="228"/>
                </a:cxn>
              </a:cxnLst>
              <a:rect l="0" t="0" r="r" b="b"/>
              <a:pathLst>
                <a:path w="556" h="654">
                  <a:moveTo>
                    <a:pt x="556" y="228"/>
                  </a:moveTo>
                  <a:lnTo>
                    <a:pt x="544" y="211"/>
                  </a:lnTo>
                  <a:lnTo>
                    <a:pt x="531" y="193"/>
                  </a:lnTo>
                  <a:lnTo>
                    <a:pt x="517" y="177"/>
                  </a:lnTo>
                  <a:lnTo>
                    <a:pt x="502" y="161"/>
                  </a:lnTo>
                  <a:lnTo>
                    <a:pt x="487" y="147"/>
                  </a:lnTo>
                  <a:lnTo>
                    <a:pt x="471" y="132"/>
                  </a:lnTo>
                  <a:lnTo>
                    <a:pt x="453" y="119"/>
                  </a:lnTo>
                  <a:lnTo>
                    <a:pt x="436" y="106"/>
                  </a:lnTo>
                  <a:lnTo>
                    <a:pt x="418" y="93"/>
                  </a:lnTo>
                  <a:lnTo>
                    <a:pt x="400" y="81"/>
                  </a:lnTo>
                  <a:lnTo>
                    <a:pt x="380" y="70"/>
                  </a:lnTo>
                  <a:lnTo>
                    <a:pt x="361" y="60"/>
                  </a:lnTo>
                  <a:lnTo>
                    <a:pt x="340" y="50"/>
                  </a:lnTo>
                  <a:lnTo>
                    <a:pt x="321" y="41"/>
                  </a:lnTo>
                  <a:lnTo>
                    <a:pt x="299" y="33"/>
                  </a:lnTo>
                  <a:lnTo>
                    <a:pt x="279" y="24"/>
                  </a:lnTo>
                  <a:lnTo>
                    <a:pt x="261" y="18"/>
                  </a:lnTo>
                  <a:lnTo>
                    <a:pt x="242" y="11"/>
                  </a:lnTo>
                  <a:lnTo>
                    <a:pt x="224" y="7"/>
                  </a:lnTo>
                  <a:lnTo>
                    <a:pt x="205" y="2"/>
                  </a:lnTo>
                  <a:lnTo>
                    <a:pt x="184" y="0"/>
                  </a:lnTo>
                  <a:lnTo>
                    <a:pt x="165" y="0"/>
                  </a:lnTo>
                  <a:lnTo>
                    <a:pt x="146" y="2"/>
                  </a:lnTo>
                  <a:lnTo>
                    <a:pt x="127" y="7"/>
                  </a:lnTo>
                  <a:lnTo>
                    <a:pt x="109" y="13"/>
                  </a:lnTo>
                  <a:lnTo>
                    <a:pt x="92" y="24"/>
                  </a:lnTo>
                  <a:lnTo>
                    <a:pt x="76" y="36"/>
                  </a:lnTo>
                  <a:lnTo>
                    <a:pt x="62" y="50"/>
                  </a:lnTo>
                  <a:lnTo>
                    <a:pt x="49" y="66"/>
                  </a:lnTo>
                  <a:lnTo>
                    <a:pt x="38" y="82"/>
                  </a:lnTo>
                  <a:lnTo>
                    <a:pt x="29" y="99"/>
                  </a:lnTo>
                  <a:lnTo>
                    <a:pt x="21" y="117"/>
                  </a:lnTo>
                  <a:lnTo>
                    <a:pt x="10" y="159"/>
                  </a:lnTo>
                  <a:lnTo>
                    <a:pt x="2" y="203"/>
                  </a:lnTo>
                  <a:lnTo>
                    <a:pt x="0" y="248"/>
                  </a:lnTo>
                  <a:lnTo>
                    <a:pt x="2" y="294"/>
                  </a:lnTo>
                  <a:lnTo>
                    <a:pt x="11" y="338"/>
                  </a:lnTo>
                  <a:lnTo>
                    <a:pt x="25" y="381"/>
                  </a:lnTo>
                  <a:lnTo>
                    <a:pt x="44" y="421"/>
                  </a:lnTo>
                  <a:lnTo>
                    <a:pt x="69" y="458"/>
                  </a:lnTo>
                  <a:lnTo>
                    <a:pt x="84" y="475"/>
                  </a:lnTo>
                  <a:lnTo>
                    <a:pt x="99" y="491"/>
                  </a:lnTo>
                  <a:lnTo>
                    <a:pt x="115" y="506"/>
                  </a:lnTo>
                  <a:lnTo>
                    <a:pt x="132" y="521"/>
                  </a:lnTo>
                  <a:lnTo>
                    <a:pt x="150" y="534"/>
                  </a:lnTo>
                  <a:lnTo>
                    <a:pt x="168" y="548"/>
                  </a:lnTo>
                  <a:lnTo>
                    <a:pt x="186" y="560"/>
                  </a:lnTo>
                  <a:lnTo>
                    <a:pt x="206" y="572"/>
                  </a:lnTo>
                  <a:lnTo>
                    <a:pt x="216" y="578"/>
                  </a:lnTo>
                  <a:lnTo>
                    <a:pt x="228" y="585"/>
                  </a:lnTo>
                  <a:lnTo>
                    <a:pt x="239" y="591"/>
                  </a:lnTo>
                  <a:lnTo>
                    <a:pt x="251" y="597"/>
                  </a:lnTo>
                  <a:lnTo>
                    <a:pt x="263" y="602"/>
                  </a:lnTo>
                  <a:lnTo>
                    <a:pt x="275" y="608"/>
                  </a:lnTo>
                  <a:lnTo>
                    <a:pt x="286" y="612"/>
                  </a:lnTo>
                  <a:lnTo>
                    <a:pt x="298" y="617"/>
                  </a:lnTo>
                  <a:lnTo>
                    <a:pt x="309" y="622"/>
                  </a:lnTo>
                  <a:lnTo>
                    <a:pt x="322" y="626"/>
                  </a:lnTo>
                  <a:lnTo>
                    <a:pt x="334" y="630"/>
                  </a:lnTo>
                  <a:lnTo>
                    <a:pt x="346" y="635"/>
                  </a:lnTo>
                  <a:lnTo>
                    <a:pt x="357" y="640"/>
                  </a:lnTo>
                  <a:lnTo>
                    <a:pt x="369" y="644"/>
                  </a:lnTo>
                  <a:lnTo>
                    <a:pt x="381" y="649"/>
                  </a:lnTo>
                  <a:lnTo>
                    <a:pt x="393" y="654"/>
                  </a:lnTo>
                  <a:lnTo>
                    <a:pt x="395" y="654"/>
                  </a:lnTo>
                  <a:lnTo>
                    <a:pt x="396" y="652"/>
                  </a:lnTo>
                  <a:lnTo>
                    <a:pt x="397" y="651"/>
                  </a:lnTo>
                  <a:lnTo>
                    <a:pt x="396" y="650"/>
                  </a:lnTo>
                  <a:lnTo>
                    <a:pt x="380" y="641"/>
                  </a:lnTo>
                  <a:lnTo>
                    <a:pt x="363" y="633"/>
                  </a:lnTo>
                  <a:lnTo>
                    <a:pt x="346" y="626"/>
                  </a:lnTo>
                  <a:lnTo>
                    <a:pt x="329" y="617"/>
                  </a:lnTo>
                  <a:lnTo>
                    <a:pt x="312" y="610"/>
                  </a:lnTo>
                  <a:lnTo>
                    <a:pt x="296" y="601"/>
                  </a:lnTo>
                  <a:lnTo>
                    <a:pt x="280" y="591"/>
                  </a:lnTo>
                  <a:lnTo>
                    <a:pt x="265" y="582"/>
                  </a:lnTo>
                  <a:lnTo>
                    <a:pt x="249" y="570"/>
                  </a:lnTo>
                  <a:lnTo>
                    <a:pt x="233" y="558"/>
                  </a:lnTo>
                  <a:lnTo>
                    <a:pt x="217" y="545"/>
                  </a:lnTo>
                  <a:lnTo>
                    <a:pt x="202" y="531"/>
                  </a:lnTo>
                  <a:lnTo>
                    <a:pt x="187" y="517"/>
                  </a:lnTo>
                  <a:lnTo>
                    <a:pt x="173" y="503"/>
                  </a:lnTo>
                  <a:lnTo>
                    <a:pt x="160" y="488"/>
                  </a:lnTo>
                  <a:lnTo>
                    <a:pt x="147" y="473"/>
                  </a:lnTo>
                  <a:lnTo>
                    <a:pt x="124" y="440"/>
                  </a:lnTo>
                  <a:lnTo>
                    <a:pt x="103" y="407"/>
                  </a:lnTo>
                  <a:lnTo>
                    <a:pt x="86" y="372"/>
                  </a:lnTo>
                  <a:lnTo>
                    <a:pt x="71" y="337"/>
                  </a:lnTo>
                  <a:lnTo>
                    <a:pt x="60" y="299"/>
                  </a:lnTo>
                  <a:lnTo>
                    <a:pt x="54" y="261"/>
                  </a:lnTo>
                  <a:lnTo>
                    <a:pt x="50" y="222"/>
                  </a:lnTo>
                  <a:lnTo>
                    <a:pt x="53" y="183"/>
                  </a:lnTo>
                  <a:lnTo>
                    <a:pt x="55" y="160"/>
                  </a:lnTo>
                  <a:lnTo>
                    <a:pt x="59" y="137"/>
                  </a:lnTo>
                  <a:lnTo>
                    <a:pt x="66" y="115"/>
                  </a:lnTo>
                  <a:lnTo>
                    <a:pt x="73" y="92"/>
                  </a:lnTo>
                  <a:lnTo>
                    <a:pt x="84" y="71"/>
                  </a:lnTo>
                  <a:lnTo>
                    <a:pt x="98" y="54"/>
                  </a:lnTo>
                  <a:lnTo>
                    <a:pt x="115" y="39"/>
                  </a:lnTo>
                  <a:lnTo>
                    <a:pt x="136" y="27"/>
                  </a:lnTo>
                  <a:lnTo>
                    <a:pt x="155" y="22"/>
                  </a:lnTo>
                  <a:lnTo>
                    <a:pt x="177" y="20"/>
                  </a:lnTo>
                  <a:lnTo>
                    <a:pt x="198" y="20"/>
                  </a:lnTo>
                  <a:lnTo>
                    <a:pt x="222" y="22"/>
                  </a:lnTo>
                  <a:lnTo>
                    <a:pt x="244" y="26"/>
                  </a:lnTo>
                  <a:lnTo>
                    <a:pt x="266" y="32"/>
                  </a:lnTo>
                  <a:lnTo>
                    <a:pt x="286" y="37"/>
                  </a:lnTo>
                  <a:lnTo>
                    <a:pt x="305" y="43"/>
                  </a:lnTo>
                  <a:lnTo>
                    <a:pt x="323" y="50"/>
                  </a:lnTo>
                  <a:lnTo>
                    <a:pt x="341" y="57"/>
                  </a:lnTo>
                  <a:lnTo>
                    <a:pt x="359" y="66"/>
                  </a:lnTo>
                  <a:lnTo>
                    <a:pt x="376" y="76"/>
                  </a:lnTo>
                  <a:lnTo>
                    <a:pt x="393" y="85"/>
                  </a:lnTo>
                  <a:lnTo>
                    <a:pt x="410" y="96"/>
                  </a:lnTo>
                  <a:lnTo>
                    <a:pt x="426" y="107"/>
                  </a:lnTo>
                  <a:lnTo>
                    <a:pt x="443" y="119"/>
                  </a:lnTo>
                  <a:lnTo>
                    <a:pt x="458" y="131"/>
                  </a:lnTo>
                  <a:lnTo>
                    <a:pt x="473" y="144"/>
                  </a:lnTo>
                  <a:lnTo>
                    <a:pt x="488" y="157"/>
                  </a:lnTo>
                  <a:lnTo>
                    <a:pt x="502" y="171"/>
                  </a:lnTo>
                  <a:lnTo>
                    <a:pt x="516" y="184"/>
                  </a:lnTo>
                  <a:lnTo>
                    <a:pt x="530" y="199"/>
                  </a:lnTo>
                  <a:lnTo>
                    <a:pt x="543" y="213"/>
                  </a:lnTo>
                  <a:lnTo>
                    <a:pt x="555" y="228"/>
                  </a:lnTo>
                  <a:lnTo>
                    <a:pt x="555" y="228"/>
                  </a:lnTo>
                  <a:lnTo>
                    <a:pt x="556" y="228"/>
                  </a:lnTo>
                  <a:lnTo>
                    <a:pt x="556" y="228"/>
                  </a:lnTo>
                  <a:lnTo>
                    <a:pt x="556" y="228"/>
                  </a:lnTo>
                  <a:lnTo>
                    <a:pt x="556" y="228"/>
                  </a:lnTo>
                  <a:close/>
                </a:path>
              </a:pathLst>
            </a:custGeom>
            <a:solidFill>
              <a:srgbClr val="000000"/>
            </a:solidFill>
            <a:ln w="9525">
              <a:noFill/>
              <a:round/>
              <a:headEnd/>
              <a:tailEnd/>
            </a:ln>
          </p:spPr>
          <p:txBody>
            <a:bodyPr/>
            <a:lstStyle/>
            <a:p>
              <a:endParaRPr lang="en-US"/>
            </a:p>
          </p:txBody>
        </p:sp>
        <p:sp>
          <p:nvSpPr>
            <p:cNvPr id="14383" name="Freeform 47"/>
            <p:cNvSpPr>
              <a:spLocks/>
            </p:cNvSpPr>
            <p:nvPr/>
          </p:nvSpPr>
          <p:spPr bwMode="auto">
            <a:xfrm>
              <a:off x="845" y="2812"/>
              <a:ext cx="206" cy="56"/>
            </a:xfrm>
            <a:custGeom>
              <a:avLst/>
              <a:gdLst/>
              <a:ahLst/>
              <a:cxnLst>
                <a:cxn ang="0">
                  <a:pos x="511" y="20"/>
                </a:cxn>
                <a:cxn ang="0">
                  <a:pos x="533" y="50"/>
                </a:cxn>
                <a:cxn ang="0">
                  <a:pos x="564" y="75"/>
                </a:cxn>
                <a:cxn ang="0">
                  <a:pos x="594" y="102"/>
                </a:cxn>
                <a:cxn ang="0">
                  <a:pos x="607" y="125"/>
                </a:cxn>
                <a:cxn ang="0">
                  <a:pos x="589" y="135"/>
                </a:cxn>
                <a:cxn ang="0">
                  <a:pos x="559" y="140"/>
                </a:cxn>
                <a:cxn ang="0">
                  <a:pos x="533" y="143"/>
                </a:cxn>
                <a:cxn ang="0">
                  <a:pos x="512" y="146"/>
                </a:cxn>
                <a:cxn ang="0">
                  <a:pos x="485" y="151"/>
                </a:cxn>
                <a:cxn ang="0">
                  <a:pos x="460" y="154"/>
                </a:cxn>
                <a:cxn ang="0">
                  <a:pos x="433" y="156"/>
                </a:cxn>
                <a:cxn ang="0">
                  <a:pos x="405" y="157"/>
                </a:cxn>
                <a:cxn ang="0">
                  <a:pos x="377" y="156"/>
                </a:cxn>
                <a:cxn ang="0">
                  <a:pos x="350" y="152"/>
                </a:cxn>
                <a:cxn ang="0">
                  <a:pos x="322" y="149"/>
                </a:cxn>
                <a:cxn ang="0">
                  <a:pos x="294" y="145"/>
                </a:cxn>
                <a:cxn ang="0">
                  <a:pos x="266" y="140"/>
                </a:cxn>
                <a:cxn ang="0">
                  <a:pos x="239" y="136"/>
                </a:cxn>
                <a:cxn ang="0">
                  <a:pos x="211" y="132"/>
                </a:cxn>
                <a:cxn ang="0">
                  <a:pos x="184" y="130"/>
                </a:cxn>
                <a:cxn ang="0">
                  <a:pos x="159" y="129"/>
                </a:cxn>
                <a:cxn ang="0">
                  <a:pos x="134" y="129"/>
                </a:cxn>
                <a:cxn ang="0">
                  <a:pos x="111" y="130"/>
                </a:cxn>
                <a:cxn ang="0">
                  <a:pos x="87" y="133"/>
                </a:cxn>
                <a:cxn ang="0">
                  <a:pos x="62" y="137"/>
                </a:cxn>
                <a:cxn ang="0">
                  <a:pos x="38" y="143"/>
                </a:cxn>
                <a:cxn ang="0">
                  <a:pos x="14" y="150"/>
                </a:cxn>
                <a:cxn ang="0">
                  <a:pos x="1" y="156"/>
                </a:cxn>
                <a:cxn ang="0">
                  <a:pos x="0" y="159"/>
                </a:cxn>
                <a:cxn ang="0">
                  <a:pos x="17" y="154"/>
                </a:cxn>
                <a:cxn ang="0">
                  <a:pos x="48" y="147"/>
                </a:cxn>
                <a:cxn ang="0">
                  <a:pos x="79" y="139"/>
                </a:cxn>
                <a:cxn ang="0">
                  <a:pos x="111" y="135"/>
                </a:cxn>
                <a:cxn ang="0">
                  <a:pos x="145" y="134"/>
                </a:cxn>
                <a:cxn ang="0">
                  <a:pos x="183" y="137"/>
                </a:cxn>
                <a:cxn ang="0">
                  <a:pos x="219" y="141"/>
                </a:cxn>
                <a:cxn ang="0">
                  <a:pos x="256" y="148"/>
                </a:cxn>
                <a:cxn ang="0">
                  <a:pos x="288" y="154"/>
                </a:cxn>
                <a:cxn ang="0">
                  <a:pos x="317" y="159"/>
                </a:cxn>
                <a:cxn ang="0">
                  <a:pos x="345" y="163"/>
                </a:cxn>
                <a:cxn ang="0">
                  <a:pos x="373" y="166"/>
                </a:cxn>
                <a:cxn ang="0">
                  <a:pos x="401" y="168"/>
                </a:cxn>
                <a:cxn ang="0">
                  <a:pos x="429" y="170"/>
                </a:cxn>
                <a:cxn ang="0">
                  <a:pos x="458" y="168"/>
                </a:cxn>
                <a:cxn ang="0">
                  <a:pos x="488" y="165"/>
                </a:cxn>
                <a:cxn ang="0">
                  <a:pos x="512" y="161"/>
                </a:cxn>
                <a:cxn ang="0">
                  <a:pos x="536" y="158"/>
                </a:cxn>
                <a:cxn ang="0">
                  <a:pos x="559" y="154"/>
                </a:cxn>
                <a:cxn ang="0">
                  <a:pos x="581" y="149"/>
                </a:cxn>
                <a:cxn ang="0">
                  <a:pos x="601" y="141"/>
                </a:cxn>
                <a:cxn ang="0">
                  <a:pos x="614" y="130"/>
                </a:cxn>
                <a:cxn ang="0">
                  <a:pos x="616" y="115"/>
                </a:cxn>
                <a:cxn ang="0">
                  <a:pos x="608" y="102"/>
                </a:cxn>
                <a:cxn ang="0">
                  <a:pos x="596" y="90"/>
                </a:cxn>
                <a:cxn ang="0">
                  <a:pos x="585" y="79"/>
                </a:cxn>
                <a:cxn ang="0">
                  <a:pos x="569" y="67"/>
                </a:cxn>
                <a:cxn ang="0">
                  <a:pos x="549" y="51"/>
                </a:cxn>
                <a:cxn ang="0">
                  <a:pos x="530" y="34"/>
                </a:cxn>
                <a:cxn ang="0">
                  <a:pos x="514" y="13"/>
                </a:cxn>
                <a:cxn ang="0">
                  <a:pos x="507" y="0"/>
                </a:cxn>
                <a:cxn ang="0">
                  <a:pos x="507" y="0"/>
                </a:cxn>
                <a:cxn ang="0">
                  <a:pos x="507" y="0"/>
                </a:cxn>
              </a:cxnLst>
              <a:rect l="0" t="0" r="r" b="b"/>
              <a:pathLst>
                <a:path w="617" h="170">
                  <a:moveTo>
                    <a:pt x="507" y="0"/>
                  </a:moveTo>
                  <a:lnTo>
                    <a:pt x="511" y="20"/>
                  </a:lnTo>
                  <a:lnTo>
                    <a:pt x="520" y="35"/>
                  </a:lnTo>
                  <a:lnTo>
                    <a:pt x="533" y="50"/>
                  </a:lnTo>
                  <a:lnTo>
                    <a:pt x="548" y="62"/>
                  </a:lnTo>
                  <a:lnTo>
                    <a:pt x="564" y="75"/>
                  </a:lnTo>
                  <a:lnTo>
                    <a:pt x="580" y="88"/>
                  </a:lnTo>
                  <a:lnTo>
                    <a:pt x="594" y="102"/>
                  </a:lnTo>
                  <a:lnTo>
                    <a:pt x="606" y="118"/>
                  </a:lnTo>
                  <a:lnTo>
                    <a:pt x="607" y="125"/>
                  </a:lnTo>
                  <a:lnTo>
                    <a:pt x="601" y="131"/>
                  </a:lnTo>
                  <a:lnTo>
                    <a:pt x="589" y="135"/>
                  </a:lnTo>
                  <a:lnTo>
                    <a:pt x="575" y="138"/>
                  </a:lnTo>
                  <a:lnTo>
                    <a:pt x="559" y="140"/>
                  </a:lnTo>
                  <a:lnTo>
                    <a:pt x="545" y="141"/>
                  </a:lnTo>
                  <a:lnTo>
                    <a:pt x="533" y="143"/>
                  </a:lnTo>
                  <a:lnTo>
                    <a:pt x="525" y="144"/>
                  </a:lnTo>
                  <a:lnTo>
                    <a:pt x="512" y="146"/>
                  </a:lnTo>
                  <a:lnTo>
                    <a:pt x="498" y="149"/>
                  </a:lnTo>
                  <a:lnTo>
                    <a:pt x="485" y="151"/>
                  </a:lnTo>
                  <a:lnTo>
                    <a:pt x="472" y="152"/>
                  </a:lnTo>
                  <a:lnTo>
                    <a:pt x="460" y="154"/>
                  </a:lnTo>
                  <a:lnTo>
                    <a:pt x="446" y="156"/>
                  </a:lnTo>
                  <a:lnTo>
                    <a:pt x="433" y="156"/>
                  </a:lnTo>
                  <a:lnTo>
                    <a:pt x="419" y="157"/>
                  </a:lnTo>
                  <a:lnTo>
                    <a:pt x="405" y="157"/>
                  </a:lnTo>
                  <a:lnTo>
                    <a:pt x="391" y="157"/>
                  </a:lnTo>
                  <a:lnTo>
                    <a:pt x="377" y="156"/>
                  </a:lnTo>
                  <a:lnTo>
                    <a:pt x="363" y="154"/>
                  </a:lnTo>
                  <a:lnTo>
                    <a:pt x="350" y="152"/>
                  </a:lnTo>
                  <a:lnTo>
                    <a:pt x="336" y="151"/>
                  </a:lnTo>
                  <a:lnTo>
                    <a:pt x="322" y="149"/>
                  </a:lnTo>
                  <a:lnTo>
                    <a:pt x="308" y="147"/>
                  </a:lnTo>
                  <a:lnTo>
                    <a:pt x="294" y="145"/>
                  </a:lnTo>
                  <a:lnTo>
                    <a:pt x="280" y="143"/>
                  </a:lnTo>
                  <a:lnTo>
                    <a:pt x="266" y="140"/>
                  </a:lnTo>
                  <a:lnTo>
                    <a:pt x="253" y="138"/>
                  </a:lnTo>
                  <a:lnTo>
                    <a:pt x="239" y="136"/>
                  </a:lnTo>
                  <a:lnTo>
                    <a:pt x="225" y="134"/>
                  </a:lnTo>
                  <a:lnTo>
                    <a:pt x="211" y="132"/>
                  </a:lnTo>
                  <a:lnTo>
                    <a:pt x="197" y="131"/>
                  </a:lnTo>
                  <a:lnTo>
                    <a:pt x="184" y="130"/>
                  </a:lnTo>
                  <a:lnTo>
                    <a:pt x="172" y="129"/>
                  </a:lnTo>
                  <a:lnTo>
                    <a:pt x="159" y="129"/>
                  </a:lnTo>
                  <a:lnTo>
                    <a:pt x="147" y="127"/>
                  </a:lnTo>
                  <a:lnTo>
                    <a:pt x="134" y="129"/>
                  </a:lnTo>
                  <a:lnTo>
                    <a:pt x="122" y="129"/>
                  </a:lnTo>
                  <a:lnTo>
                    <a:pt x="111" y="130"/>
                  </a:lnTo>
                  <a:lnTo>
                    <a:pt x="99" y="131"/>
                  </a:lnTo>
                  <a:lnTo>
                    <a:pt x="87" y="133"/>
                  </a:lnTo>
                  <a:lnTo>
                    <a:pt x="74" y="135"/>
                  </a:lnTo>
                  <a:lnTo>
                    <a:pt x="62" y="137"/>
                  </a:lnTo>
                  <a:lnTo>
                    <a:pt x="50" y="139"/>
                  </a:lnTo>
                  <a:lnTo>
                    <a:pt x="38" y="143"/>
                  </a:lnTo>
                  <a:lnTo>
                    <a:pt x="26" y="146"/>
                  </a:lnTo>
                  <a:lnTo>
                    <a:pt x="14" y="150"/>
                  </a:lnTo>
                  <a:lnTo>
                    <a:pt x="2" y="154"/>
                  </a:lnTo>
                  <a:lnTo>
                    <a:pt x="1" y="156"/>
                  </a:lnTo>
                  <a:lnTo>
                    <a:pt x="0" y="158"/>
                  </a:lnTo>
                  <a:lnTo>
                    <a:pt x="0" y="159"/>
                  </a:lnTo>
                  <a:lnTo>
                    <a:pt x="1" y="159"/>
                  </a:lnTo>
                  <a:lnTo>
                    <a:pt x="17" y="154"/>
                  </a:lnTo>
                  <a:lnTo>
                    <a:pt x="32" y="151"/>
                  </a:lnTo>
                  <a:lnTo>
                    <a:pt x="48" y="147"/>
                  </a:lnTo>
                  <a:lnTo>
                    <a:pt x="63" y="143"/>
                  </a:lnTo>
                  <a:lnTo>
                    <a:pt x="79" y="139"/>
                  </a:lnTo>
                  <a:lnTo>
                    <a:pt x="94" y="137"/>
                  </a:lnTo>
                  <a:lnTo>
                    <a:pt x="111" y="135"/>
                  </a:lnTo>
                  <a:lnTo>
                    <a:pt x="127" y="134"/>
                  </a:lnTo>
                  <a:lnTo>
                    <a:pt x="145" y="134"/>
                  </a:lnTo>
                  <a:lnTo>
                    <a:pt x="163" y="135"/>
                  </a:lnTo>
                  <a:lnTo>
                    <a:pt x="183" y="137"/>
                  </a:lnTo>
                  <a:lnTo>
                    <a:pt x="201" y="139"/>
                  </a:lnTo>
                  <a:lnTo>
                    <a:pt x="219" y="141"/>
                  </a:lnTo>
                  <a:lnTo>
                    <a:pt x="238" y="145"/>
                  </a:lnTo>
                  <a:lnTo>
                    <a:pt x="256" y="148"/>
                  </a:lnTo>
                  <a:lnTo>
                    <a:pt x="274" y="151"/>
                  </a:lnTo>
                  <a:lnTo>
                    <a:pt x="288" y="154"/>
                  </a:lnTo>
                  <a:lnTo>
                    <a:pt x="302" y="157"/>
                  </a:lnTo>
                  <a:lnTo>
                    <a:pt x="317" y="159"/>
                  </a:lnTo>
                  <a:lnTo>
                    <a:pt x="331" y="161"/>
                  </a:lnTo>
                  <a:lnTo>
                    <a:pt x="345" y="163"/>
                  </a:lnTo>
                  <a:lnTo>
                    <a:pt x="359" y="165"/>
                  </a:lnTo>
                  <a:lnTo>
                    <a:pt x="373" y="166"/>
                  </a:lnTo>
                  <a:lnTo>
                    <a:pt x="387" y="168"/>
                  </a:lnTo>
                  <a:lnTo>
                    <a:pt x="401" y="168"/>
                  </a:lnTo>
                  <a:lnTo>
                    <a:pt x="415" y="170"/>
                  </a:lnTo>
                  <a:lnTo>
                    <a:pt x="429" y="170"/>
                  </a:lnTo>
                  <a:lnTo>
                    <a:pt x="444" y="170"/>
                  </a:lnTo>
                  <a:lnTo>
                    <a:pt x="458" y="168"/>
                  </a:lnTo>
                  <a:lnTo>
                    <a:pt x="472" y="167"/>
                  </a:lnTo>
                  <a:lnTo>
                    <a:pt x="488" y="165"/>
                  </a:lnTo>
                  <a:lnTo>
                    <a:pt x="502" y="163"/>
                  </a:lnTo>
                  <a:lnTo>
                    <a:pt x="512" y="161"/>
                  </a:lnTo>
                  <a:lnTo>
                    <a:pt x="524" y="160"/>
                  </a:lnTo>
                  <a:lnTo>
                    <a:pt x="536" y="158"/>
                  </a:lnTo>
                  <a:lnTo>
                    <a:pt x="547" y="156"/>
                  </a:lnTo>
                  <a:lnTo>
                    <a:pt x="559" y="154"/>
                  </a:lnTo>
                  <a:lnTo>
                    <a:pt x="571" y="152"/>
                  </a:lnTo>
                  <a:lnTo>
                    <a:pt x="581" y="149"/>
                  </a:lnTo>
                  <a:lnTo>
                    <a:pt x="592" y="146"/>
                  </a:lnTo>
                  <a:lnTo>
                    <a:pt x="601" y="141"/>
                  </a:lnTo>
                  <a:lnTo>
                    <a:pt x="608" y="136"/>
                  </a:lnTo>
                  <a:lnTo>
                    <a:pt x="614" y="130"/>
                  </a:lnTo>
                  <a:lnTo>
                    <a:pt x="617" y="121"/>
                  </a:lnTo>
                  <a:lnTo>
                    <a:pt x="616" y="115"/>
                  </a:lnTo>
                  <a:lnTo>
                    <a:pt x="614" y="109"/>
                  </a:lnTo>
                  <a:lnTo>
                    <a:pt x="608" y="102"/>
                  </a:lnTo>
                  <a:lnTo>
                    <a:pt x="603" y="95"/>
                  </a:lnTo>
                  <a:lnTo>
                    <a:pt x="596" y="90"/>
                  </a:lnTo>
                  <a:lnTo>
                    <a:pt x="590" y="84"/>
                  </a:lnTo>
                  <a:lnTo>
                    <a:pt x="585" y="79"/>
                  </a:lnTo>
                  <a:lnTo>
                    <a:pt x="580" y="76"/>
                  </a:lnTo>
                  <a:lnTo>
                    <a:pt x="569" y="67"/>
                  </a:lnTo>
                  <a:lnTo>
                    <a:pt x="559" y="58"/>
                  </a:lnTo>
                  <a:lnTo>
                    <a:pt x="549" y="51"/>
                  </a:lnTo>
                  <a:lnTo>
                    <a:pt x="539" y="42"/>
                  </a:lnTo>
                  <a:lnTo>
                    <a:pt x="530" y="34"/>
                  </a:lnTo>
                  <a:lnTo>
                    <a:pt x="521" y="24"/>
                  </a:lnTo>
                  <a:lnTo>
                    <a:pt x="514" y="13"/>
                  </a:lnTo>
                  <a:lnTo>
                    <a:pt x="508" y="0"/>
                  </a:lnTo>
                  <a:lnTo>
                    <a:pt x="507" y="0"/>
                  </a:lnTo>
                  <a:lnTo>
                    <a:pt x="507" y="0"/>
                  </a:lnTo>
                  <a:lnTo>
                    <a:pt x="507" y="0"/>
                  </a:lnTo>
                  <a:lnTo>
                    <a:pt x="507" y="0"/>
                  </a:lnTo>
                  <a:lnTo>
                    <a:pt x="507" y="0"/>
                  </a:lnTo>
                  <a:close/>
                </a:path>
              </a:pathLst>
            </a:custGeom>
            <a:solidFill>
              <a:srgbClr val="000000"/>
            </a:solidFill>
            <a:ln w="9525">
              <a:noFill/>
              <a:round/>
              <a:headEnd/>
              <a:tailEnd/>
            </a:ln>
          </p:spPr>
          <p:txBody>
            <a:bodyPr/>
            <a:lstStyle/>
            <a:p>
              <a:endParaRPr lang="en-US"/>
            </a:p>
          </p:txBody>
        </p:sp>
        <p:sp>
          <p:nvSpPr>
            <p:cNvPr id="14384" name="Freeform 48"/>
            <p:cNvSpPr>
              <a:spLocks/>
            </p:cNvSpPr>
            <p:nvPr/>
          </p:nvSpPr>
          <p:spPr bwMode="auto">
            <a:xfrm>
              <a:off x="813" y="2827"/>
              <a:ext cx="88" cy="44"/>
            </a:xfrm>
            <a:custGeom>
              <a:avLst/>
              <a:gdLst/>
              <a:ahLst/>
              <a:cxnLst>
                <a:cxn ang="0">
                  <a:pos x="263" y="15"/>
                </a:cxn>
                <a:cxn ang="0">
                  <a:pos x="250" y="13"/>
                </a:cxn>
                <a:cxn ang="0">
                  <a:pos x="238" y="10"/>
                </a:cxn>
                <a:cxn ang="0">
                  <a:pos x="226" y="8"/>
                </a:cxn>
                <a:cxn ang="0">
                  <a:pos x="214" y="6"/>
                </a:cxn>
                <a:cxn ang="0">
                  <a:pos x="202" y="4"/>
                </a:cxn>
                <a:cxn ang="0">
                  <a:pos x="190" y="2"/>
                </a:cxn>
                <a:cxn ang="0">
                  <a:pos x="178" y="1"/>
                </a:cxn>
                <a:cxn ang="0">
                  <a:pos x="167" y="0"/>
                </a:cxn>
                <a:cxn ang="0">
                  <a:pos x="155" y="0"/>
                </a:cxn>
                <a:cxn ang="0">
                  <a:pos x="144" y="0"/>
                </a:cxn>
                <a:cxn ang="0">
                  <a:pos x="132" y="0"/>
                </a:cxn>
                <a:cxn ang="0">
                  <a:pos x="120" y="1"/>
                </a:cxn>
                <a:cxn ang="0">
                  <a:pos x="108" y="3"/>
                </a:cxn>
                <a:cxn ang="0">
                  <a:pos x="97" y="6"/>
                </a:cxn>
                <a:cxn ang="0">
                  <a:pos x="85" y="10"/>
                </a:cxn>
                <a:cxn ang="0">
                  <a:pos x="73" y="15"/>
                </a:cxn>
                <a:cxn ang="0">
                  <a:pos x="58" y="22"/>
                </a:cxn>
                <a:cxn ang="0">
                  <a:pos x="42" y="34"/>
                </a:cxn>
                <a:cxn ang="0">
                  <a:pos x="27" y="48"/>
                </a:cxn>
                <a:cxn ang="0">
                  <a:pos x="14" y="63"/>
                </a:cxn>
                <a:cxn ang="0">
                  <a:pos x="4" y="80"/>
                </a:cxn>
                <a:cxn ang="0">
                  <a:pos x="0" y="98"/>
                </a:cxn>
                <a:cxn ang="0">
                  <a:pos x="3" y="115"/>
                </a:cxn>
                <a:cxn ang="0">
                  <a:pos x="15" y="130"/>
                </a:cxn>
                <a:cxn ang="0">
                  <a:pos x="20" y="132"/>
                </a:cxn>
                <a:cxn ang="0">
                  <a:pos x="26" y="130"/>
                </a:cxn>
                <a:cxn ang="0">
                  <a:pos x="31" y="126"/>
                </a:cxn>
                <a:cxn ang="0">
                  <a:pos x="33" y="120"/>
                </a:cxn>
                <a:cxn ang="0">
                  <a:pos x="34" y="102"/>
                </a:cxn>
                <a:cxn ang="0">
                  <a:pos x="38" y="86"/>
                </a:cxn>
                <a:cxn ang="0">
                  <a:pos x="44" y="72"/>
                </a:cxn>
                <a:cxn ang="0">
                  <a:pos x="52" y="59"/>
                </a:cxn>
                <a:cxn ang="0">
                  <a:pos x="62" y="48"/>
                </a:cxn>
                <a:cxn ang="0">
                  <a:pos x="75" y="38"/>
                </a:cxn>
                <a:cxn ang="0">
                  <a:pos x="89" y="30"/>
                </a:cxn>
                <a:cxn ang="0">
                  <a:pos x="106" y="22"/>
                </a:cxn>
                <a:cxn ang="0">
                  <a:pos x="126" y="16"/>
                </a:cxn>
                <a:cxn ang="0">
                  <a:pos x="145" y="11"/>
                </a:cxn>
                <a:cxn ang="0">
                  <a:pos x="163" y="9"/>
                </a:cxn>
                <a:cxn ang="0">
                  <a:pos x="183" y="9"/>
                </a:cxn>
                <a:cxn ang="0">
                  <a:pos x="202" y="10"/>
                </a:cxn>
                <a:cxn ang="0">
                  <a:pos x="222" y="13"/>
                </a:cxn>
                <a:cxn ang="0">
                  <a:pos x="241" y="15"/>
                </a:cxn>
                <a:cxn ang="0">
                  <a:pos x="261" y="17"/>
                </a:cxn>
                <a:cxn ang="0">
                  <a:pos x="263" y="17"/>
                </a:cxn>
                <a:cxn ang="0">
                  <a:pos x="263" y="16"/>
                </a:cxn>
                <a:cxn ang="0">
                  <a:pos x="263" y="15"/>
                </a:cxn>
                <a:cxn ang="0">
                  <a:pos x="263" y="15"/>
                </a:cxn>
                <a:cxn ang="0">
                  <a:pos x="263" y="15"/>
                </a:cxn>
              </a:cxnLst>
              <a:rect l="0" t="0" r="r" b="b"/>
              <a:pathLst>
                <a:path w="263" h="132">
                  <a:moveTo>
                    <a:pt x="263" y="15"/>
                  </a:moveTo>
                  <a:lnTo>
                    <a:pt x="250" y="13"/>
                  </a:lnTo>
                  <a:lnTo>
                    <a:pt x="238" y="10"/>
                  </a:lnTo>
                  <a:lnTo>
                    <a:pt x="226" y="8"/>
                  </a:lnTo>
                  <a:lnTo>
                    <a:pt x="214" y="6"/>
                  </a:lnTo>
                  <a:lnTo>
                    <a:pt x="202" y="4"/>
                  </a:lnTo>
                  <a:lnTo>
                    <a:pt x="190" y="2"/>
                  </a:lnTo>
                  <a:lnTo>
                    <a:pt x="178" y="1"/>
                  </a:lnTo>
                  <a:lnTo>
                    <a:pt x="167" y="0"/>
                  </a:lnTo>
                  <a:lnTo>
                    <a:pt x="155" y="0"/>
                  </a:lnTo>
                  <a:lnTo>
                    <a:pt x="144" y="0"/>
                  </a:lnTo>
                  <a:lnTo>
                    <a:pt x="132" y="0"/>
                  </a:lnTo>
                  <a:lnTo>
                    <a:pt x="120" y="1"/>
                  </a:lnTo>
                  <a:lnTo>
                    <a:pt x="108" y="3"/>
                  </a:lnTo>
                  <a:lnTo>
                    <a:pt x="97" y="6"/>
                  </a:lnTo>
                  <a:lnTo>
                    <a:pt x="85" y="10"/>
                  </a:lnTo>
                  <a:lnTo>
                    <a:pt x="73" y="15"/>
                  </a:lnTo>
                  <a:lnTo>
                    <a:pt x="58" y="22"/>
                  </a:lnTo>
                  <a:lnTo>
                    <a:pt x="42" y="34"/>
                  </a:lnTo>
                  <a:lnTo>
                    <a:pt x="27" y="48"/>
                  </a:lnTo>
                  <a:lnTo>
                    <a:pt x="14" y="63"/>
                  </a:lnTo>
                  <a:lnTo>
                    <a:pt x="4" y="80"/>
                  </a:lnTo>
                  <a:lnTo>
                    <a:pt x="0" y="98"/>
                  </a:lnTo>
                  <a:lnTo>
                    <a:pt x="3" y="115"/>
                  </a:lnTo>
                  <a:lnTo>
                    <a:pt x="15" y="130"/>
                  </a:lnTo>
                  <a:lnTo>
                    <a:pt x="20" y="132"/>
                  </a:lnTo>
                  <a:lnTo>
                    <a:pt x="26" y="130"/>
                  </a:lnTo>
                  <a:lnTo>
                    <a:pt x="31" y="126"/>
                  </a:lnTo>
                  <a:lnTo>
                    <a:pt x="33" y="120"/>
                  </a:lnTo>
                  <a:lnTo>
                    <a:pt x="34" y="102"/>
                  </a:lnTo>
                  <a:lnTo>
                    <a:pt x="38" y="86"/>
                  </a:lnTo>
                  <a:lnTo>
                    <a:pt x="44" y="72"/>
                  </a:lnTo>
                  <a:lnTo>
                    <a:pt x="52" y="59"/>
                  </a:lnTo>
                  <a:lnTo>
                    <a:pt x="62" y="48"/>
                  </a:lnTo>
                  <a:lnTo>
                    <a:pt x="75" y="38"/>
                  </a:lnTo>
                  <a:lnTo>
                    <a:pt x="89" y="30"/>
                  </a:lnTo>
                  <a:lnTo>
                    <a:pt x="106" y="22"/>
                  </a:lnTo>
                  <a:lnTo>
                    <a:pt x="126" y="16"/>
                  </a:lnTo>
                  <a:lnTo>
                    <a:pt x="145" y="11"/>
                  </a:lnTo>
                  <a:lnTo>
                    <a:pt x="163" y="9"/>
                  </a:lnTo>
                  <a:lnTo>
                    <a:pt x="183" y="9"/>
                  </a:lnTo>
                  <a:lnTo>
                    <a:pt x="202" y="10"/>
                  </a:lnTo>
                  <a:lnTo>
                    <a:pt x="222" y="13"/>
                  </a:lnTo>
                  <a:lnTo>
                    <a:pt x="241" y="15"/>
                  </a:lnTo>
                  <a:lnTo>
                    <a:pt x="261" y="17"/>
                  </a:lnTo>
                  <a:lnTo>
                    <a:pt x="263" y="17"/>
                  </a:lnTo>
                  <a:lnTo>
                    <a:pt x="263" y="16"/>
                  </a:lnTo>
                  <a:lnTo>
                    <a:pt x="263" y="15"/>
                  </a:lnTo>
                  <a:lnTo>
                    <a:pt x="263" y="15"/>
                  </a:lnTo>
                  <a:lnTo>
                    <a:pt x="263" y="15"/>
                  </a:lnTo>
                  <a:close/>
                </a:path>
              </a:pathLst>
            </a:custGeom>
            <a:solidFill>
              <a:srgbClr val="000000"/>
            </a:solidFill>
            <a:ln w="9525">
              <a:noFill/>
              <a:round/>
              <a:headEnd/>
              <a:tailEnd/>
            </a:ln>
          </p:spPr>
          <p:txBody>
            <a:bodyPr/>
            <a:lstStyle/>
            <a:p>
              <a:endParaRPr lang="en-US"/>
            </a:p>
          </p:txBody>
        </p:sp>
        <p:sp>
          <p:nvSpPr>
            <p:cNvPr id="14385" name="Freeform 49"/>
            <p:cNvSpPr>
              <a:spLocks/>
            </p:cNvSpPr>
            <p:nvPr/>
          </p:nvSpPr>
          <p:spPr bwMode="auto">
            <a:xfrm>
              <a:off x="834" y="2842"/>
              <a:ext cx="21" cy="28"/>
            </a:xfrm>
            <a:custGeom>
              <a:avLst/>
              <a:gdLst/>
              <a:ahLst/>
              <a:cxnLst>
                <a:cxn ang="0">
                  <a:pos x="62" y="0"/>
                </a:cxn>
                <a:cxn ang="0">
                  <a:pos x="54" y="3"/>
                </a:cxn>
                <a:cxn ang="0">
                  <a:pos x="47" y="7"/>
                </a:cxn>
                <a:cxn ang="0">
                  <a:pos x="39" y="12"/>
                </a:cxn>
                <a:cxn ang="0">
                  <a:pos x="33" y="16"/>
                </a:cxn>
                <a:cxn ang="0">
                  <a:pos x="26" y="21"/>
                </a:cxn>
                <a:cxn ang="0">
                  <a:pos x="20" y="27"/>
                </a:cxn>
                <a:cxn ang="0">
                  <a:pos x="13" y="32"/>
                </a:cxn>
                <a:cxn ang="0">
                  <a:pos x="8" y="39"/>
                </a:cxn>
                <a:cxn ang="0">
                  <a:pos x="0" y="53"/>
                </a:cxn>
                <a:cxn ang="0">
                  <a:pos x="0" y="67"/>
                </a:cxn>
                <a:cxn ang="0">
                  <a:pos x="8" y="79"/>
                </a:cxn>
                <a:cxn ang="0">
                  <a:pos x="22" y="85"/>
                </a:cxn>
                <a:cxn ang="0">
                  <a:pos x="25" y="85"/>
                </a:cxn>
                <a:cxn ang="0">
                  <a:pos x="28" y="83"/>
                </a:cxn>
                <a:cxn ang="0">
                  <a:pos x="30" y="80"/>
                </a:cxn>
                <a:cxn ang="0">
                  <a:pos x="29" y="77"/>
                </a:cxn>
                <a:cxn ang="0">
                  <a:pos x="21" y="69"/>
                </a:cxn>
                <a:cxn ang="0">
                  <a:pos x="14" y="59"/>
                </a:cxn>
                <a:cxn ang="0">
                  <a:pos x="12" y="49"/>
                </a:cxn>
                <a:cxn ang="0">
                  <a:pos x="16" y="38"/>
                </a:cxn>
                <a:cxn ang="0">
                  <a:pos x="20" y="31"/>
                </a:cxn>
                <a:cxn ang="0">
                  <a:pos x="25" y="26"/>
                </a:cxn>
                <a:cxn ang="0">
                  <a:pos x="30" y="20"/>
                </a:cxn>
                <a:cxn ang="0">
                  <a:pos x="36" y="15"/>
                </a:cxn>
                <a:cxn ang="0">
                  <a:pos x="42" y="11"/>
                </a:cxn>
                <a:cxn ang="0">
                  <a:pos x="49" y="6"/>
                </a:cxn>
                <a:cxn ang="0">
                  <a:pos x="55" y="3"/>
                </a:cxn>
                <a:cxn ang="0">
                  <a:pos x="62" y="1"/>
                </a:cxn>
                <a:cxn ang="0">
                  <a:pos x="62" y="0"/>
                </a:cxn>
                <a:cxn ang="0">
                  <a:pos x="62" y="0"/>
                </a:cxn>
                <a:cxn ang="0">
                  <a:pos x="62" y="0"/>
                </a:cxn>
                <a:cxn ang="0">
                  <a:pos x="62" y="0"/>
                </a:cxn>
                <a:cxn ang="0">
                  <a:pos x="62" y="0"/>
                </a:cxn>
              </a:cxnLst>
              <a:rect l="0" t="0" r="r" b="b"/>
              <a:pathLst>
                <a:path w="62" h="85">
                  <a:moveTo>
                    <a:pt x="62" y="0"/>
                  </a:moveTo>
                  <a:lnTo>
                    <a:pt x="54" y="3"/>
                  </a:lnTo>
                  <a:lnTo>
                    <a:pt x="47" y="7"/>
                  </a:lnTo>
                  <a:lnTo>
                    <a:pt x="39" y="12"/>
                  </a:lnTo>
                  <a:lnTo>
                    <a:pt x="33" y="16"/>
                  </a:lnTo>
                  <a:lnTo>
                    <a:pt x="26" y="21"/>
                  </a:lnTo>
                  <a:lnTo>
                    <a:pt x="20" y="27"/>
                  </a:lnTo>
                  <a:lnTo>
                    <a:pt x="13" y="32"/>
                  </a:lnTo>
                  <a:lnTo>
                    <a:pt x="8" y="39"/>
                  </a:lnTo>
                  <a:lnTo>
                    <a:pt x="0" y="53"/>
                  </a:lnTo>
                  <a:lnTo>
                    <a:pt x="0" y="67"/>
                  </a:lnTo>
                  <a:lnTo>
                    <a:pt x="8" y="79"/>
                  </a:lnTo>
                  <a:lnTo>
                    <a:pt x="22" y="85"/>
                  </a:lnTo>
                  <a:lnTo>
                    <a:pt x="25" y="85"/>
                  </a:lnTo>
                  <a:lnTo>
                    <a:pt x="28" y="83"/>
                  </a:lnTo>
                  <a:lnTo>
                    <a:pt x="30" y="80"/>
                  </a:lnTo>
                  <a:lnTo>
                    <a:pt x="29" y="77"/>
                  </a:lnTo>
                  <a:lnTo>
                    <a:pt x="21" y="69"/>
                  </a:lnTo>
                  <a:lnTo>
                    <a:pt x="14" y="59"/>
                  </a:lnTo>
                  <a:lnTo>
                    <a:pt x="12" y="49"/>
                  </a:lnTo>
                  <a:lnTo>
                    <a:pt x="16" y="38"/>
                  </a:lnTo>
                  <a:lnTo>
                    <a:pt x="20" y="31"/>
                  </a:lnTo>
                  <a:lnTo>
                    <a:pt x="25" y="26"/>
                  </a:lnTo>
                  <a:lnTo>
                    <a:pt x="30" y="20"/>
                  </a:lnTo>
                  <a:lnTo>
                    <a:pt x="36" y="15"/>
                  </a:lnTo>
                  <a:lnTo>
                    <a:pt x="42" y="11"/>
                  </a:lnTo>
                  <a:lnTo>
                    <a:pt x="49" y="6"/>
                  </a:lnTo>
                  <a:lnTo>
                    <a:pt x="55" y="3"/>
                  </a:lnTo>
                  <a:lnTo>
                    <a:pt x="62" y="1"/>
                  </a:lnTo>
                  <a:lnTo>
                    <a:pt x="62" y="0"/>
                  </a:lnTo>
                  <a:lnTo>
                    <a:pt x="62" y="0"/>
                  </a:lnTo>
                  <a:lnTo>
                    <a:pt x="62" y="0"/>
                  </a:lnTo>
                  <a:lnTo>
                    <a:pt x="62" y="0"/>
                  </a:lnTo>
                  <a:lnTo>
                    <a:pt x="62" y="0"/>
                  </a:lnTo>
                  <a:close/>
                </a:path>
              </a:pathLst>
            </a:custGeom>
            <a:solidFill>
              <a:srgbClr val="000000"/>
            </a:solidFill>
            <a:ln w="9525">
              <a:noFill/>
              <a:round/>
              <a:headEnd/>
              <a:tailEnd/>
            </a:ln>
          </p:spPr>
          <p:txBody>
            <a:bodyPr/>
            <a:lstStyle/>
            <a:p>
              <a:endParaRPr lang="en-US"/>
            </a:p>
          </p:txBody>
        </p:sp>
        <p:sp>
          <p:nvSpPr>
            <p:cNvPr id="14386" name="Freeform 50"/>
            <p:cNvSpPr>
              <a:spLocks/>
            </p:cNvSpPr>
            <p:nvPr/>
          </p:nvSpPr>
          <p:spPr bwMode="auto">
            <a:xfrm>
              <a:off x="1040" y="2491"/>
              <a:ext cx="151" cy="311"/>
            </a:xfrm>
            <a:custGeom>
              <a:avLst/>
              <a:gdLst/>
              <a:ahLst/>
              <a:cxnLst>
                <a:cxn ang="0">
                  <a:pos x="123" y="906"/>
                </a:cxn>
                <a:cxn ang="0">
                  <a:pos x="165" y="842"/>
                </a:cxn>
                <a:cxn ang="0">
                  <a:pos x="179" y="772"/>
                </a:cxn>
                <a:cxn ang="0">
                  <a:pos x="172" y="698"/>
                </a:cxn>
                <a:cxn ang="0">
                  <a:pos x="148" y="620"/>
                </a:cxn>
                <a:cxn ang="0">
                  <a:pos x="117" y="544"/>
                </a:cxn>
                <a:cxn ang="0">
                  <a:pos x="85" y="469"/>
                </a:cxn>
                <a:cxn ang="0">
                  <a:pos x="56" y="398"/>
                </a:cxn>
                <a:cxn ang="0">
                  <a:pos x="36" y="321"/>
                </a:cxn>
                <a:cxn ang="0">
                  <a:pos x="26" y="230"/>
                </a:cxn>
                <a:cxn ang="0">
                  <a:pos x="38" y="139"/>
                </a:cxn>
                <a:cxn ang="0">
                  <a:pos x="81" y="64"/>
                </a:cxn>
                <a:cxn ang="0">
                  <a:pos x="128" y="29"/>
                </a:cxn>
                <a:cxn ang="0">
                  <a:pos x="149" y="19"/>
                </a:cxn>
                <a:cxn ang="0">
                  <a:pos x="171" y="14"/>
                </a:cxn>
                <a:cxn ang="0">
                  <a:pos x="195" y="12"/>
                </a:cxn>
                <a:cxn ang="0">
                  <a:pos x="218" y="11"/>
                </a:cxn>
                <a:cxn ang="0">
                  <a:pos x="242" y="13"/>
                </a:cxn>
                <a:cxn ang="0">
                  <a:pos x="265" y="17"/>
                </a:cxn>
                <a:cxn ang="0">
                  <a:pos x="287" y="21"/>
                </a:cxn>
                <a:cxn ang="0">
                  <a:pos x="321" y="32"/>
                </a:cxn>
                <a:cxn ang="0">
                  <a:pos x="364" y="55"/>
                </a:cxn>
                <a:cxn ang="0">
                  <a:pos x="401" y="83"/>
                </a:cxn>
                <a:cxn ang="0">
                  <a:pos x="435" y="115"/>
                </a:cxn>
                <a:cxn ang="0">
                  <a:pos x="451" y="133"/>
                </a:cxn>
                <a:cxn ang="0">
                  <a:pos x="452" y="133"/>
                </a:cxn>
                <a:cxn ang="0">
                  <a:pos x="440" y="116"/>
                </a:cxn>
                <a:cxn ang="0">
                  <a:pos x="414" y="86"/>
                </a:cxn>
                <a:cxn ang="0">
                  <a:pos x="384" y="59"/>
                </a:cxn>
                <a:cxn ang="0">
                  <a:pos x="352" y="38"/>
                </a:cxn>
                <a:cxn ang="0">
                  <a:pos x="316" y="20"/>
                </a:cxn>
                <a:cxn ang="0">
                  <a:pos x="279" y="7"/>
                </a:cxn>
                <a:cxn ang="0">
                  <a:pos x="240" y="1"/>
                </a:cxn>
                <a:cxn ang="0">
                  <a:pos x="200" y="0"/>
                </a:cxn>
                <a:cxn ang="0">
                  <a:pos x="161" y="5"/>
                </a:cxn>
                <a:cxn ang="0">
                  <a:pos x="127" y="15"/>
                </a:cxn>
                <a:cxn ang="0">
                  <a:pos x="98" y="31"/>
                </a:cxn>
                <a:cxn ang="0">
                  <a:pos x="72" y="52"/>
                </a:cxn>
                <a:cxn ang="0">
                  <a:pos x="50" y="76"/>
                </a:cxn>
                <a:cxn ang="0">
                  <a:pos x="33" y="106"/>
                </a:cxn>
                <a:cxn ang="0">
                  <a:pos x="19" y="137"/>
                </a:cxn>
                <a:cxn ang="0">
                  <a:pos x="8" y="171"/>
                </a:cxn>
                <a:cxn ang="0">
                  <a:pos x="0" y="236"/>
                </a:cxn>
                <a:cxn ang="0">
                  <a:pos x="7" y="326"/>
                </a:cxn>
                <a:cxn ang="0">
                  <a:pos x="31" y="413"/>
                </a:cxn>
                <a:cxn ang="0">
                  <a:pos x="66" y="497"/>
                </a:cxn>
                <a:cxn ang="0">
                  <a:pos x="108" y="585"/>
                </a:cxn>
                <a:cxn ang="0">
                  <a:pos x="149" y="689"/>
                </a:cxn>
                <a:cxn ang="0">
                  <a:pos x="163" y="796"/>
                </a:cxn>
                <a:cxn ang="0">
                  <a:pos x="131" y="894"/>
                </a:cxn>
                <a:cxn ang="0">
                  <a:pos x="89" y="935"/>
                </a:cxn>
                <a:cxn ang="0">
                  <a:pos x="90" y="935"/>
                </a:cxn>
                <a:cxn ang="0">
                  <a:pos x="90" y="935"/>
                </a:cxn>
              </a:cxnLst>
              <a:rect l="0" t="0" r="r" b="b"/>
              <a:pathLst>
                <a:path w="452" h="935">
                  <a:moveTo>
                    <a:pt x="90" y="935"/>
                  </a:moveTo>
                  <a:lnTo>
                    <a:pt x="123" y="906"/>
                  </a:lnTo>
                  <a:lnTo>
                    <a:pt x="149" y="875"/>
                  </a:lnTo>
                  <a:lnTo>
                    <a:pt x="165" y="842"/>
                  </a:lnTo>
                  <a:lnTo>
                    <a:pt x="176" y="808"/>
                  </a:lnTo>
                  <a:lnTo>
                    <a:pt x="179" y="772"/>
                  </a:lnTo>
                  <a:lnTo>
                    <a:pt x="178" y="734"/>
                  </a:lnTo>
                  <a:lnTo>
                    <a:pt x="172" y="698"/>
                  </a:lnTo>
                  <a:lnTo>
                    <a:pt x="162" y="659"/>
                  </a:lnTo>
                  <a:lnTo>
                    <a:pt x="148" y="620"/>
                  </a:lnTo>
                  <a:lnTo>
                    <a:pt x="134" y="582"/>
                  </a:lnTo>
                  <a:lnTo>
                    <a:pt x="117" y="544"/>
                  </a:lnTo>
                  <a:lnTo>
                    <a:pt x="101" y="506"/>
                  </a:lnTo>
                  <a:lnTo>
                    <a:pt x="85" y="469"/>
                  </a:lnTo>
                  <a:lnTo>
                    <a:pt x="70" y="432"/>
                  </a:lnTo>
                  <a:lnTo>
                    <a:pt x="56" y="398"/>
                  </a:lnTo>
                  <a:lnTo>
                    <a:pt x="46" y="364"/>
                  </a:lnTo>
                  <a:lnTo>
                    <a:pt x="36" y="321"/>
                  </a:lnTo>
                  <a:lnTo>
                    <a:pt x="30" y="276"/>
                  </a:lnTo>
                  <a:lnTo>
                    <a:pt x="26" y="230"/>
                  </a:lnTo>
                  <a:lnTo>
                    <a:pt x="30" y="183"/>
                  </a:lnTo>
                  <a:lnTo>
                    <a:pt x="38" y="139"/>
                  </a:lnTo>
                  <a:lnTo>
                    <a:pt x="56" y="99"/>
                  </a:lnTo>
                  <a:lnTo>
                    <a:pt x="81" y="64"/>
                  </a:lnTo>
                  <a:lnTo>
                    <a:pt x="117" y="34"/>
                  </a:lnTo>
                  <a:lnTo>
                    <a:pt x="128" y="29"/>
                  </a:lnTo>
                  <a:lnTo>
                    <a:pt x="137" y="24"/>
                  </a:lnTo>
                  <a:lnTo>
                    <a:pt x="149" y="19"/>
                  </a:lnTo>
                  <a:lnTo>
                    <a:pt x="160" y="16"/>
                  </a:lnTo>
                  <a:lnTo>
                    <a:pt x="171" y="14"/>
                  </a:lnTo>
                  <a:lnTo>
                    <a:pt x="183" y="13"/>
                  </a:lnTo>
                  <a:lnTo>
                    <a:pt x="195" y="12"/>
                  </a:lnTo>
                  <a:lnTo>
                    <a:pt x="206" y="11"/>
                  </a:lnTo>
                  <a:lnTo>
                    <a:pt x="218" y="11"/>
                  </a:lnTo>
                  <a:lnTo>
                    <a:pt x="230" y="12"/>
                  </a:lnTo>
                  <a:lnTo>
                    <a:pt x="242" y="13"/>
                  </a:lnTo>
                  <a:lnTo>
                    <a:pt x="253" y="15"/>
                  </a:lnTo>
                  <a:lnTo>
                    <a:pt x="265" y="17"/>
                  </a:lnTo>
                  <a:lnTo>
                    <a:pt x="276" y="19"/>
                  </a:lnTo>
                  <a:lnTo>
                    <a:pt x="287" y="21"/>
                  </a:lnTo>
                  <a:lnTo>
                    <a:pt x="298" y="25"/>
                  </a:lnTo>
                  <a:lnTo>
                    <a:pt x="321" y="32"/>
                  </a:lnTo>
                  <a:lnTo>
                    <a:pt x="343" y="43"/>
                  </a:lnTo>
                  <a:lnTo>
                    <a:pt x="364" y="55"/>
                  </a:lnTo>
                  <a:lnTo>
                    <a:pt x="383" y="69"/>
                  </a:lnTo>
                  <a:lnTo>
                    <a:pt x="401" y="83"/>
                  </a:lnTo>
                  <a:lnTo>
                    <a:pt x="419" y="99"/>
                  </a:lnTo>
                  <a:lnTo>
                    <a:pt x="435" y="115"/>
                  </a:lnTo>
                  <a:lnTo>
                    <a:pt x="451" y="133"/>
                  </a:lnTo>
                  <a:lnTo>
                    <a:pt x="451" y="133"/>
                  </a:lnTo>
                  <a:lnTo>
                    <a:pt x="452" y="133"/>
                  </a:lnTo>
                  <a:lnTo>
                    <a:pt x="452" y="133"/>
                  </a:lnTo>
                  <a:lnTo>
                    <a:pt x="452" y="133"/>
                  </a:lnTo>
                  <a:lnTo>
                    <a:pt x="440" y="116"/>
                  </a:lnTo>
                  <a:lnTo>
                    <a:pt x="427" y="100"/>
                  </a:lnTo>
                  <a:lnTo>
                    <a:pt x="414" y="86"/>
                  </a:lnTo>
                  <a:lnTo>
                    <a:pt x="399" y="72"/>
                  </a:lnTo>
                  <a:lnTo>
                    <a:pt x="384" y="59"/>
                  </a:lnTo>
                  <a:lnTo>
                    <a:pt x="368" y="47"/>
                  </a:lnTo>
                  <a:lnTo>
                    <a:pt x="352" y="38"/>
                  </a:lnTo>
                  <a:lnTo>
                    <a:pt x="335" y="28"/>
                  </a:lnTo>
                  <a:lnTo>
                    <a:pt x="316" y="20"/>
                  </a:lnTo>
                  <a:lnTo>
                    <a:pt x="298" y="13"/>
                  </a:lnTo>
                  <a:lnTo>
                    <a:pt x="279" y="7"/>
                  </a:lnTo>
                  <a:lnTo>
                    <a:pt x="259" y="4"/>
                  </a:lnTo>
                  <a:lnTo>
                    <a:pt x="240" y="1"/>
                  </a:lnTo>
                  <a:lnTo>
                    <a:pt x="220" y="0"/>
                  </a:lnTo>
                  <a:lnTo>
                    <a:pt x="200" y="0"/>
                  </a:lnTo>
                  <a:lnTo>
                    <a:pt x="179" y="2"/>
                  </a:lnTo>
                  <a:lnTo>
                    <a:pt x="161" y="5"/>
                  </a:lnTo>
                  <a:lnTo>
                    <a:pt x="143" y="10"/>
                  </a:lnTo>
                  <a:lnTo>
                    <a:pt x="127" y="15"/>
                  </a:lnTo>
                  <a:lnTo>
                    <a:pt x="112" y="23"/>
                  </a:lnTo>
                  <a:lnTo>
                    <a:pt x="98" y="31"/>
                  </a:lnTo>
                  <a:lnTo>
                    <a:pt x="84" y="41"/>
                  </a:lnTo>
                  <a:lnTo>
                    <a:pt x="72" y="52"/>
                  </a:lnTo>
                  <a:lnTo>
                    <a:pt x="60" y="64"/>
                  </a:lnTo>
                  <a:lnTo>
                    <a:pt x="50" y="76"/>
                  </a:lnTo>
                  <a:lnTo>
                    <a:pt x="40" y="90"/>
                  </a:lnTo>
                  <a:lnTo>
                    <a:pt x="33" y="106"/>
                  </a:lnTo>
                  <a:lnTo>
                    <a:pt x="25" y="121"/>
                  </a:lnTo>
                  <a:lnTo>
                    <a:pt x="19" y="137"/>
                  </a:lnTo>
                  <a:lnTo>
                    <a:pt x="14" y="154"/>
                  </a:lnTo>
                  <a:lnTo>
                    <a:pt x="8" y="171"/>
                  </a:lnTo>
                  <a:lnTo>
                    <a:pt x="5" y="190"/>
                  </a:lnTo>
                  <a:lnTo>
                    <a:pt x="0" y="236"/>
                  </a:lnTo>
                  <a:lnTo>
                    <a:pt x="1" y="281"/>
                  </a:lnTo>
                  <a:lnTo>
                    <a:pt x="7" y="326"/>
                  </a:lnTo>
                  <a:lnTo>
                    <a:pt x="17" y="370"/>
                  </a:lnTo>
                  <a:lnTo>
                    <a:pt x="31" y="413"/>
                  </a:lnTo>
                  <a:lnTo>
                    <a:pt x="47" y="455"/>
                  </a:lnTo>
                  <a:lnTo>
                    <a:pt x="66" y="497"/>
                  </a:lnTo>
                  <a:lnTo>
                    <a:pt x="86" y="537"/>
                  </a:lnTo>
                  <a:lnTo>
                    <a:pt x="108" y="585"/>
                  </a:lnTo>
                  <a:lnTo>
                    <a:pt x="131" y="635"/>
                  </a:lnTo>
                  <a:lnTo>
                    <a:pt x="149" y="689"/>
                  </a:lnTo>
                  <a:lnTo>
                    <a:pt x="161" y="743"/>
                  </a:lnTo>
                  <a:lnTo>
                    <a:pt x="163" y="796"/>
                  </a:lnTo>
                  <a:lnTo>
                    <a:pt x="155" y="847"/>
                  </a:lnTo>
                  <a:lnTo>
                    <a:pt x="131" y="894"/>
                  </a:lnTo>
                  <a:lnTo>
                    <a:pt x="89" y="935"/>
                  </a:lnTo>
                  <a:lnTo>
                    <a:pt x="89" y="935"/>
                  </a:lnTo>
                  <a:lnTo>
                    <a:pt x="90" y="935"/>
                  </a:lnTo>
                  <a:lnTo>
                    <a:pt x="90" y="935"/>
                  </a:lnTo>
                  <a:lnTo>
                    <a:pt x="90" y="935"/>
                  </a:lnTo>
                  <a:lnTo>
                    <a:pt x="90" y="935"/>
                  </a:lnTo>
                  <a:close/>
                </a:path>
              </a:pathLst>
            </a:custGeom>
            <a:solidFill>
              <a:srgbClr val="000000"/>
            </a:solidFill>
            <a:ln w="9525">
              <a:noFill/>
              <a:round/>
              <a:headEnd/>
              <a:tailEnd/>
            </a:ln>
          </p:spPr>
          <p:txBody>
            <a:bodyPr/>
            <a:lstStyle/>
            <a:p>
              <a:endParaRPr lang="en-US"/>
            </a:p>
          </p:txBody>
        </p:sp>
        <p:sp>
          <p:nvSpPr>
            <p:cNvPr id="14387" name="Freeform 51"/>
            <p:cNvSpPr>
              <a:spLocks/>
            </p:cNvSpPr>
            <p:nvPr/>
          </p:nvSpPr>
          <p:spPr bwMode="auto">
            <a:xfrm>
              <a:off x="1042" y="2520"/>
              <a:ext cx="150" cy="326"/>
            </a:xfrm>
            <a:custGeom>
              <a:avLst/>
              <a:gdLst/>
              <a:ahLst/>
              <a:cxnLst>
                <a:cxn ang="0">
                  <a:pos x="37" y="968"/>
                </a:cxn>
                <a:cxn ang="0">
                  <a:pos x="95" y="979"/>
                </a:cxn>
                <a:cxn ang="0">
                  <a:pos x="151" y="971"/>
                </a:cxn>
                <a:cxn ang="0">
                  <a:pos x="207" y="937"/>
                </a:cxn>
                <a:cxn ang="0">
                  <a:pos x="248" y="889"/>
                </a:cxn>
                <a:cxn ang="0">
                  <a:pos x="279" y="801"/>
                </a:cxn>
                <a:cxn ang="0">
                  <a:pos x="278" y="649"/>
                </a:cxn>
                <a:cxn ang="0">
                  <a:pos x="256" y="576"/>
                </a:cxn>
                <a:cxn ang="0">
                  <a:pos x="228" y="507"/>
                </a:cxn>
                <a:cxn ang="0">
                  <a:pos x="190" y="414"/>
                </a:cxn>
                <a:cxn ang="0">
                  <a:pos x="126" y="261"/>
                </a:cxn>
                <a:cxn ang="0">
                  <a:pos x="117" y="106"/>
                </a:cxn>
                <a:cxn ang="0">
                  <a:pos x="171" y="28"/>
                </a:cxn>
                <a:cxn ang="0">
                  <a:pos x="227" y="10"/>
                </a:cxn>
                <a:cxn ang="0">
                  <a:pos x="288" y="19"/>
                </a:cxn>
                <a:cxn ang="0">
                  <a:pos x="322" y="38"/>
                </a:cxn>
                <a:cxn ang="0">
                  <a:pos x="350" y="67"/>
                </a:cxn>
                <a:cxn ang="0">
                  <a:pos x="374" y="98"/>
                </a:cxn>
                <a:cxn ang="0">
                  <a:pos x="401" y="133"/>
                </a:cxn>
                <a:cxn ang="0">
                  <a:pos x="434" y="146"/>
                </a:cxn>
                <a:cxn ang="0">
                  <a:pos x="449" y="137"/>
                </a:cxn>
                <a:cxn ang="0">
                  <a:pos x="437" y="139"/>
                </a:cxn>
                <a:cxn ang="0">
                  <a:pos x="408" y="119"/>
                </a:cxn>
                <a:cxn ang="0">
                  <a:pos x="385" y="85"/>
                </a:cxn>
                <a:cxn ang="0">
                  <a:pos x="366" y="62"/>
                </a:cxn>
                <a:cxn ang="0">
                  <a:pos x="343" y="39"/>
                </a:cxn>
                <a:cxn ang="0">
                  <a:pos x="317" y="21"/>
                </a:cxn>
                <a:cxn ang="0">
                  <a:pos x="261" y="1"/>
                </a:cxn>
                <a:cxn ang="0">
                  <a:pos x="201" y="3"/>
                </a:cxn>
                <a:cxn ang="0">
                  <a:pos x="139" y="39"/>
                </a:cxn>
                <a:cxn ang="0">
                  <a:pos x="101" y="137"/>
                </a:cxn>
                <a:cxn ang="0">
                  <a:pos x="113" y="246"/>
                </a:cxn>
                <a:cxn ang="0">
                  <a:pos x="142" y="324"/>
                </a:cxn>
                <a:cxn ang="0">
                  <a:pos x="176" y="394"/>
                </a:cxn>
                <a:cxn ang="0">
                  <a:pos x="203" y="464"/>
                </a:cxn>
                <a:cxn ang="0">
                  <a:pos x="227" y="535"/>
                </a:cxn>
                <a:cxn ang="0">
                  <a:pos x="254" y="606"/>
                </a:cxn>
                <a:cxn ang="0">
                  <a:pos x="270" y="682"/>
                </a:cxn>
                <a:cxn ang="0">
                  <a:pos x="261" y="769"/>
                </a:cxn>
                <a:cxn ang="0">
                  <a:pos x="226" y="851"/>
                </a:cxn>
                <a:cxn ang="0">
                  <a:pos x="195" y="892"/>
                </a:cxn>
                <a:cxn ang="0">
                  <a:pos x="166" y="917"/>
                </a:cxn>
                <a:cxn ang="0">
                  <a:pos x="136" y="938"/>
                </a:cxn>
                <a:cxn ang="0">
                  <a:pos x="87" y="959"/>
                </a:cxn>
                <a:cxn ang="0">
                  <a:pos x="37" y="962"/>
                </a:cxn>
                <a:cxn ang="0">
                  <a:pos x="0" y="959"/>
                </a:cxn>
                <a:cxn ang="0">
                  <a:pos x="0" y="959"/>
                </a:cxn>
              </a:cxnLst>
              <a:rect l="0" t="0" r="r" b="b"/>
              <a:pathLst>
                <a:path w="449" h="980">
                  <a:moveTo>
                    <a:pt x="0" y="959"/>
                  </a:moveTo>
                  <a:lnTo>
                    <a:pt x="17" y="964"/>
                  </a:lnTo>
                  <a:lnTo>
                    <a:pt x="37" y="968"/>
                  </a:lnTo>
                  <a:lnTo>
                    <a:pt x="55" y="972"/>
                  </a:lnTo>
                  <a:lnTo>
                    <a:pt x="75" y="976"/>
                  </a:lnTo>
                  <a:lnTo>
                    <a:pt x="95" y="979"/>
                  </a:lnTo>
                  <a:lnTo>
                    <a:pt x="114" y="980"/>
                  </a:lnTo>
                  <a:lnTo>
                    <a:pt x="132" y="976"/>
                  </a:lnTo>
                  <a:lnTo>
                    <a:pt x="151" y="971"/>
                  </a:lnTo>
                  <a:lnTo>
                    <a:pt x="171" y="961"/>
                  </a:lnTo>
                  <a:lnTo>
                    <a:pt x="190" y="950"/>
                  </a:lnTo>
                  <a:lnTo>
                    <a:pt x="207" y="937"/>
                  </a:lnTo>
                  <a:lnTo>
                    <a:pt x="222" y="923"/>
                  </a:lnTo>
                  <a:lnTo>
                    <a:pt x="236" y="906"/>
                  </a:lnTo>
                  <a:lnTo>
                    <a:pt x="248" y="889"/>
                  </a:lnTo>
                  <a:lnTo>
                    <a:pt x="257" y="871"/>
                  </a:lnTo>
                  <a:lnTo>
                    <a:pt x="266" y="850"/>
                  </a:lnTo>
                  <a:lnTo>
                    <a:pt x="279" y="801"/>
                  </a:lnTo>
                  <a:lnTo>
                    <a:pt x="285" y="750"/>
                  </a:lnTo>
                  <a:lnTo>
                    <a:pt x="285" y="699"/>
                  </a:lnTo>
                  <a:lnTo>
                    <a:pt x="278" y="649"/>
                  </a:lnTo>
                  <a:lnTo>
                    <a:pt x="273" y="624"/>
                  </a:lnTo>
                  <a:lnTo>
                    <a:pt x="265" y="600"/>
                  </a:lnTo>
                  <a:lnTo>
                    <a:pt x="256" y="576"/>
                  </a:lnTo>
                  <a:lnTo>
                    <a:pt x="248" y="554"/>
                  </a:lnTo>
                  <a:lnTo>
                    <a:pt x="238" y="530"/>
                  </a:lnTo>
                  <a:lnTo>
                    <a:pt x="228" y="507"/>
                  </a:lnTo>
                  <a:lnTo>
                    <a:pt x="219" y="485"/>
                  </a:lnTo>
                  <a:lnTo>
                    <a:pt x="209" y="461"/>
                  </a:lnTo>
                  <a:lnTo>
                    <a:pt x="190" y="414"/>
                  </a:lnTo>
                  <a:lnTo>
                    <a:pt x="167" y="365"/>
                  </a:lnTo>
                  <a:lnTo>
                    <a:pt x="145" y="314"/>
                  </a:lnTo>
                  <a:lnTo>
                    <a:pt x="126" y="261"/>
                  </a:lnTo>
                  <a:lnTo>
                    <a:pt x="113" y="208"/>
                  </a:lnTo>
                  <a:lnTo>
                    <a:pt x="110" y="157"/>
                  </a:lnTo>
                  <a:lnTo>
                    <a:pt x="117" y="106"/>
                  </a:lnTo>
                  <a:lnTo>
                    <a:pt x="141" y="56"/>
                  </a:lnTo>
                  <a:lnTo>
                    <a:pt x="155" y="40"/>
                  </a:lnTo>
                  <a:lnTo>
                    <a:pt x="171" y="28"/>
                  </a:lnTo>
                  <a:lnTo>
                    <a:pt x="189" y="19"/>
                  </a:lnTo>
                  <a:lnTo>
                    <a:pt x="208" y="13"/>
                  </a:lnTo>
                  <a:lnTo>
                    <a:pt x="227" y="10"/>
                  </a:lnTo>
                  <a:lnTo>
                    <a:pt x="248" y="10"/>
                  </a:lnTo>
                  <a:lnTo>
                    <a:pt x="268" y="13"/>
                  </a:lnTo>
                  <a:lnTo>
                    <a:pt x="288" y="19"/>
                  </a:lnTo>
                  <a:lnTo>
                    <a:pt x="301" y="24"/>
                  </a:lnTo>
                  <a:lnTo>
                    <a:pt x="311" y="30"/>
                  </a:lnTo>
                  <a:lnTo>
                    <a:pt x="322" y="38"/>
                  </a:lnTo>
                  <a:lnTo>
                    <a:pt x="332" y="47"/>
                  </a:lnTo>
                  <a:lnTo>
                    <a:pt x="341" y="56"/>
                  </a:lnTo>
                  <a:lnTo>
                    <a:pt x="350" y="67"/>
                  </a:lnTo>
                  <a:lnTo>
                    <a:pt x="358" y="77"/>
                  </a:lnTo>
                  <a:lnTo>
                    <a:pt x="366" y="88"/>
                  </a:lnTo>
                  <a:lnTo>
                    <a:pt x="374" y="98"/>
                  </a:lnTo>
                  <a:lnTo>
                    <a:pt x="382" y="110"/>
                  </a:lnTo>
                  <a:lnTo>
                    <a:pt x="391" y="123"/>
                  </a:lnTo>
                  <a:lnTo>
                    <a:pt x="401" y="133"/>
                  </a:lnTo>
                  <a:lnTo>
                    <a:pt x="412" y="142"/>
                  </a:lnTo>
                  <a:lnTo>
                    <a:pt x="422" y="146"/>
                  </a:lnTo>
                  <a:lnTo>
                    <a:pt x="434" y="146"/>
                  </a:lnTo>
                  <a:lnTo>
                    <a:pt x="448" y="139"/>
                  </a:lnTo>
                  <a:lnTo>
                    <a:pt x="449" y="138"/>
                  </a:lnTo>
                  <a:lnTo>
                    <a:pt x="449" y="137"/>
                  </a:lnTo>
                  <a:lnTo>
                    <a:pt x="448" y="136"/>
                  </a:lnTo>
                  <a:lnTo>
                    <a:pt x="447" y="137"/>
                  </a:lnTo>
                  <a:lnTo>
                    <a:pt x="437" y="139"/>
                  </a:lnTo>
                  <a:lnTo>
                    <a:pt x="427" y="136"/>
                  </a:lnTo>
                  <a:lnTo>
                    <a:pt x="417" y="129"/>
                  </a:lnTo>
                  <a:lnTo>
                    <a:pt x="408" y="119"/>
                  </a:lnTo>
                  <a:lnTo>
                    <a:pt x="400" y="107"/>
                  </a:lnTo>
                  <a:lnTo>
                    <a:pt x="391" y="96"/>
                  </a:lnTo>
                  <a:lnTo>
                    <a:pt x="385" y="85"/>
                  </a:lnTo>
                  <a:lnTo>
                    <a:pt x="379" y="78"/>
                  </a:lnTo>
                  <a:lnTo>
                    <a:pt x="373" y="69"/>
                  </a:lnTo>
                  <a:lnTo>
                    <a:pt x="366" y="62"/>
                  </a:lnTo>
                  <a:lnTo>
                    <a:pt x="359" y="53"/>
                  </a:lnTo>
                  <a:lnTo>
                    <a:pt x="351" y="46"/>
                  </a:lnTo>
                  <a:lnTo>
                    <a:pt x="343" y="39"/>
                  </a:lnTo>
                  <a:lnTo>
                    <a:pt x="334" y="33"/>
                  </a:lnTo>
                  <a:lnTo>
                    <a:pt x="325" y="26"/>
                  </a:lnTo>
                  <a:lnTo>
                    <a:pt x="317" y="21"/>
                  </a:lnTo>
                  <a:lnTo>
                    <a:pt x="299" y="12"/>
                  </a:lnTo>
                  <a:lnTo>
                    <a:pt x="281" y="6"/>
                  </a:lnTo>
                  <a:lnTo>
                    <a:pt x="261" y="1"/>
                  </a:lnTo>
                  <a:lnTo>
                    <a:pt x="241" y="0"/>
                  </a:lnTo>
                  <a:lnTo>
                    <a:pt x="221" y="0"/>
                  </a:lnTo>
                  <a:lnTo>
                    <a:pt x="201" y="3"/>
                  </a:lnTo>
                  <a:lnTo>
                    <a:pt x="183" y="9"/>
                  </a:lnTo>
                  <a:lnTo>
                    <a:pt x="167" y="16"/>
                  </a:lnTo>
                  <a:lnTo>
                    <a:pt x="139" y="39"/>
                  </a:lnTo>
                  <a:lnTo>
                    <a:pt x="120" y="68"/>
                  </a:lnTo>
                  <a:lnTo>
                    <a:pt x="107" y="102"/>
                  </a:lnTo>
                  <a:lnTo>
                    <a:pt x="101" y="137"/>
                  </a:lnTo>
                  <a:lnTo>
                    <a:pt x="101" y="174"/>
                  </a:lnTo>
                  <a:lnTo>
                    <a:pt x="106" y="212"/>
                  </a:lnTo>
                  <a:lnTo>
                    <a:pt x="113" y="246"/>
                  </a:lnTo>
                  <a:lnTo>
                    <a:pt x="123" y="277"/>
                  </a:lnTo>
                  <a:lnTo>
                    <a:pt x="132" y="300"/>
                  </a:lnTo>
                  <a:lnTo>
                    <a:pt x="142" y="324"/>
                  </a:lnTo>
                  <a:lnTo>
                    <a:pt x="153" y="347"/>
                  </a:lnTo>
                  <a:lnTo>
                    <a:pt x="165" y="370"/>
                  </a:lnTo>
                  <a:lnTo>
                    <a:pt x="176" y="394"/>
                  </a:lnTo>
                  <a:lnTo>
                    <a:pt x="185" y="418"/>
                  </a:lnTo>
                  <a:lnTo>
                    <a:pt x="195" y="440"/>
                  </a:lnTo>
                  <a:lnTo>
                    <a:pt x="203" y="464"/>
                  </a:lnTo>
                  <a:lnTo>
                    <a:pt x="210" y="488"/>
                  </a:lnTo>
                  <a:lnTo>
                    <a:pt x="219" y="512"/>
                  </a:lnTo>
                  <a:lnTo>
                    <a:pt x="227" y="535"/>
                  </a:lnTo>
                  <a:lnTo>
                    <a:pt x="237" y="559"/>
                  </a:lnTo>
                  <a:lnTo>
                    <a:pt x="246" y="583"/>
                  </a:lnTo>
                  <a:lnTo>
                    <a:pt x="254" y="606"/>
                  </a:lnTo>
                  <a:lnTo>
                    <a:pt x="261" y="630"/>
                  </a:lnTo>
                  <a:lnTo>
                    <a:pt x="267" y="655"/>
                  </a:lnTo>
                  <a:lnTo>
                    <a:pt x="270" y="682"/>
                  </a:lnTo>
                  <a:lnTo>
                    <a:pt x="270" y="711"/>
                  </a:lnTo>
                  <a:lnTo>
                    <a:pt x="266" y="740"/>
                  </a:lnTo>
                  <a:lnTo>
                    <a:pt x="261" y="769"/>
                  </a:lnTo>
                  <a:lnTo>
                    <a:pt x="251" y="799"/>
                  </a:lnTo>
                  <a:lnTo>
                    <a:pt x="240" y="825"/>
                  </a:lnTo>
                  <a:lnTo>
                    <a:pt x="226" y="851"/>
                  </a:lnTo>
                  <a:lnTo>
                    <a:pt x="211" y="874"/>
                  </a:lnTo>
                  <a:lnTo>
                    <a:pt x="204" y="884"/>
                  </a:lnTo>
                  <a:lnTo>
                    <a:pt x="195" y="892"/>
                  </a:lnTo>
                  <a:lnTo>
                    <a:pt x="185" y="901"/>
                  </a:lnTo>
                  <a:lnTo>
                    <a:pt x="176" y="909"/>
                  </a:lnTo>
                  <a:lnTo>
                    <a:pt x="166" y="917"/>
                  </a:lnTo>
                  <a:lnTo>
                    <a:pt x="156" y="924"/>
                  </a:lnTo>
                  <a:lnTo>
                    <a:pt x="145" y="931"/>
                  </a:lnTo>
                  <a:lnTo>
                    <a:pt x="136" y="938"/>
                  </a:lnTo>
                  <a:lnTo>
                    <a:pt x="120" y="947"/>
                  </a:lnTo>
                  <a:lnTo>
                    <a:pt x="103" y="954"/>
                  </a:lnTo>
                  <a:lnTo>
                    <a:pt x="87" y="959"/>
                  </a:lnTo>
                  <a:lnTo>
                    <a:pt x="71" y="961"/>
                  </a:lnTo>
                  <a:lnTo>
                    <a:pt x="54" y="962"/>
                  </a:lnTo>
                  <a:lnTo>
                    <a:pt x="37" y="962"/>
                  </a:lnTo>
                  <a:lnTo>
                    <a:pt x="18" y="961"/>
                  </a:lnTo>
                  <a:lnTo>
                    <a:pt x="0" y="959"/>
                  </a:lnTo>
                  <a:lnTo>
                    <a:pt x="0" y="959"/>
                  </a:lnTo>
                  <a:lnTo>
                    <a:pt x="0" y="959"/>
                  </a:lnTo>
                  <a:lnTo>
                    <a:pt x="0" y="959"/>
                  </a:lnTo>
                  <a:lnTo>
                    <a:pt x="0" y="959"/>
                  </a:lnTo>
                  <a:lnTo>
                    <a:pt x="0" y="959"/>
                  </a:lnTo>
                  <a:close/>
                </a:path>
              </a:pathLst>
            </a:custGeom>
            <a:solidFill>
              <a:srgbClr val="000000"/>
            </a:solidFill>
            <a:ln w="9525">
              <a:noFill/>
              <a:round/>
              <a:headEnd/>
              <a:tailEnd/>
            </a:ln>
          </p:spPr>
          <p:txBody>
            <a:bodyPr/>
            <a:lstStyle/>
            <a:p>
              <a:endParaRPr lang="en-US"/>
            </a:p>
          </p:txBody>
        </p:sp>
        <p:sp>
          <p:nvSpPr>
            <p:cNvPr id="14388" name="Freeform 52"/>
            <p:cNvSpPr>
              <a:spLocks/>
            </p:cNvSpPr>
            <p:nvPr/>
          </p:nvSpPr>
          <p:spPr bwMode="auto">
            <a:xfrm>
              <a:off x="821" y="2624"/>
              <a:ext cx="7" cy="54"/>
            </a:xfrm>
            <a:custGeom>
              <a:avLst/>
              <a:gdLst/>
              <a:ahLst/>
              <a:cxnLst>
                <a:cxn ang="0">
                  <a:pos x="22" y="0"/>
                </a:cxn>
                <a:cxn ang="0">
                  <a:pos x="11" y="40"/>
                </a:cxn>
                <a:cxn ang="0">
                  <a:pos x="4" y="79"/>
                </a:cxn>
                <a:cxn ang="0">
                  <a:pos x="0" y="119"/>
                </a:cxn>
                <a:cxn ang="0">
                  <a:pos x="5" y="160"/>
                </a:cxn>
                <a:cxn ang="0">
                  <a:pos x="6" y="161"/>
                </a:cxn>
                <a:cxn ang="0">
                  <a:pos x="7" y="160"/>
                </a:cxn>
                <a:cxn ang="0">
                  <a:pos x="9" y="159"/>
                </a:cxn>
                <a:cxn ang="0">
                  <a:pos x="9" y="157"/>
                </a:cxn>
                <a:cxn ang="0">
                  <a:pos x="5" y="117"/>
                </a:cxn>
                <a:cxn ang="0">
                  <a:pos x="7" y="78"/>
                </a:cxn>
                <a:cxn ang="0">
                  <a:pos x="13" y="39"/>
                </a:cxn>
                <a:cxn ang="0">
                  <a:pos x="22" y="0"/>
                </a:cxn>
                <a:cxn ang="0">
                  <a:pos x="22" y="0"/>
                </a:cxn>
                <a:cxn ang="0">
                  <a:pos x="22" y="0"/>
                </a:cxn>
                <a:cxn ang="0">
                  <a:pos x="22" y="0"/>
                </a:cxn>
                <a:cxn ang="0">
                  <a:pos x="22" y="0"/>
                </a:cxn>
                <a:cxn ang="0">
                  <a:pos x="22" y="0"/>
                </a:cxn>
              </a:cxnLst>
              <a:rect l="0" t="0" r="r" b="b"/>
              <a:pathLst>
                <a:path w="22" h="161">
                  <a:moveTo>
                    <a:pt x="22" y="0"/>
                  </a:moveTo>
                  <a:lnTo>
                    <a:pt x="11" y="40"/>
                  </a:lnTo>
                  <a:lnTo>
                    <a:pt x="4" y="79"/>
                  </a:lnTo>
                  <a:lnTo>
                    <a:pt x="0" y="119"/>
                  </a:lnTo>
                  <a:lnTo>
                    <a:pt x="5" y="160"/>
                  </a:lnTo>
                  <a:lnTo>
                    <a:pt x="6" y="161"/>
                  </a:lnTo>
                  <a:lnTo>
                    <a:pt x="7" y="160"/>
                  </a:lnTo>
                  <a:lnTo>
                    <a:pt x="9" y="159"/>
                  </a:lnTo>
                  <a:lnTo>
                    <a:pt x="9" y="157"/>
                  </a:lnTo>
                  <a:lnTo>
                    <a:pt x="5" y="117"/>
                  </a:lnTo>
                  <a:lnTo>
                    <a:pt x="7" y="78"/>
                  </a:lnTo>
                  <a:lnTo>
                    <a:pt x="13" y="39"/>
                  </a:lnTo>
                  <a:lnTo>
                    <a:pt x="22" y="0"/>
                  </a:lnTo>
                  <a:lnTo>
                    <a:pt x="22" y="0"/>
                  </a:lnTo>
                  <a:lnTo>
                    <a:pt x="22" y="0"/>
                  </a:lnTo>
                  <a:lnTo>
                    <a:pt x="22" y="0"/>
                  </a:lnTo>
                  <a:lnTo>
                    <a:pt x="22" y="0"/>
                  </a:lnTo>
                  <a:lnTo>
                    <a:pt x="22" y="0"/>
                  </a:lnTo>
                  <a:close/>
                </a:path>
              </a:pathLst>
            </a:custGeom>
            <a:solidFill>
              <a:srgbClr val="000000"/>
            </a:solidFill>
            <a:ln w="9525">
              <a:noFill/>
              <a:round/>
              <a:headEnd/>
              <a:tailEnd/>
            </a:ln>
          </p:spPr>
          <p:txBody>
            <a:bodyPr/>
            <a:lstStyle/>
            <a:p>
              <a:endParaRPr lang="en-US"/>
            </a:p>
          </p:txBody>
        </p:sp>
        <p:sp>
          <p:nvSpPr>
            <p:cNvPr id="14389" name="Freeform 53"/>
            <p:cNvSpPr>
              <a:spLocks/>
            </p:cNvSpPr>
            <p:nvPr/>
          </p:nvSpPr>
          <p:spPr bwMode="auto">
            <a:xfrm>
              <a:off x="763" y="2729"/>
              <a:ext cx="23" cy="89"/>
            </a:xfrm>
            <a:custGeom>
              <a:avLst/>
              <a:gdLst/>
              <a:ahLst/>
              <a:cxnLst>
                <a:cxn ang="0">
                  <a:pos x="70" y="0"/>
                </a:cxn>
                <a:cxn ang="0">
                  <a:pos x="63" y="34"/>
                </a:cxn>
                <a:cxn ang="0">
                  <a:pos x="56" y="66"/>
                </a:cxn>
                <a:cxn ang="0">
                  <a:pos x="47" y="99"/>
                </a:cxn>
                <a:cxn ang="0">
                  <a:pos x="39" y="133"/>
                </a:cxn>
                <a:cxn ang="0">
                  <a:pos x="30" y="165"/>
                </a:cxn>
                <a:cxn ang="0">
                  <a:pos x="20" y="199"/>
                </a:cxn>
                <a:cxn ang="0">
                  <a:pos x="10" y="231"/>
                </a:cxn>
                <a:cxn ang="0">
                  <a:pos x="0" y="263"/>
                </a:cxn>
                <a:cxn ang="0">
                  <a:pos x="0" y="266"/>
                </a:cxn>
                <a:cxn ang="0">
                  <a:pos x="2" y="266"/>
                </a:cxn>
                <a:cxn ang="0">
                  <a:pos x="4" y="264"/>
                </a:cxn>
                <a:cxn ang="0">
                  <a:pos x="5" y="262"/>
                </a:cxn>
                <a:cxn ang="0">
                  <a:pos x="17" y="230"/>
                </a:cxn>
                <a:cxn ang="0">
                  <a:pos x="27" y="198"/>
                </a:cxn>
                <a:cxn ang="0">
                  <a:pos x="36" y="165"/>
                </a:cxn>
                <a:cxn ang="0">
                  <a:pos x="45" y="133"/>
                </a:cxn>
                <a:cxn ang="0">
                  <a:pos x="53" y="100"/>
                </a:cxn>
                <a:cxn ang="0">
                  <a:pos x="59" y="67"/>
                </a:cxn>
                <a:cxn ang="0">
                  <a:pos x="64" y="34"/>
                </a:cxn>
                <a:cxn ang="0">
                  <a:pos x="70" y="0"/>
                </a:cxn>
                <a:cxn ang="0">
                  <a:pos x="70" y="0"/>
                </a:cxn>
                <a:cxn ang="0">
                  <a:pos x="70" y="0"/>
                </a:cxn>
                <a:cxn ang="0">
                  <a:pos x="70" y="0"/>
                </a:cxn>
                <a:cxn ang="0">
                  <a:pos x="70" y="0"/>
                </a:cxn>
                <a:cxn ang="0">
                  <a:pos x="70" y="0"/>
                </a:cxn>
              </a:cxnLst>
              <a:rect l="0" t="0" r="r" b="b"/>
              <a:pathLst>
                <a:path w="70" h="266">
                  <a:moveTo>
                    <a:pt x="70" y="0"/>
                  </a:moveTo>
                  <a:lnTo>
                    <a:pt x="63" y="34"/>
                  </a:lnTo>
                  <a:lnTo>
                    <a:pt x="56" y="66"/>
                  </a:lnTo>
                  <a:lnTo>
                    <a:pt x="47" y="99"/>
                  </a:lnTo>
                  <a:lnTo>
                    <a:pt x="39" y="133"/>
                  </a:lnTo>
                  <a:lnTo>
                    <a:pt x="30" y="165"/>
                  </a:lnTo>
                  <a:lnTo>
                    <a:pt x="20" y="199"/>
                  </a:lnTo>
                  <a:lnTo>
                    <a:pt x="10" y="231"/>
                  </a:lnTo>
                  <a:lnTo>
                    <a:pt x="0" y="263"/>
                  </a:lnTo>
                  <a:lnTo>
                    <a:pt x="0" y="266"/>
                  </a:lnTo>
                  <a:lnTo>
                    <a:pt x="2" y="266"/>
                  </a:lnTo>
                  <a:lnTo>
                    <a:pt x="4" y="264"/>
                  </a:lnTo>
                  <a:lnTo>
                    <a:pt x="5" y="262"/>
                  </a:lnTo>
                  <a:lnTo>
                    <a:pt x="17" y="230"/>
                  </a:lnTo>
                  <a:lnTo>
                    <a:pt x="27" y="198"/>
                  </a:lnTo>
                  <a:lnTo>
                    <a:pt x="36" y="165"/>
                  </a:lnTo>
                  <a:lnTo>
                    <a:pt x="45" y="133"/>
                  </a:lnTo>
                  <a:lnTo>
                    <a:pt x="53" y="100"/>
                  </a:lnTo>
                  <a:lnTo>
                    <a:pt x="59" y="67"/>
                  </a:lnTo>
                  <a:lnTo>
                    <a:pt x="64" y="34"/>
                  </a:lnTo>
                  <a:lnTo>
                    <a:pt x="70" y="0"/>
                  </a:lnTo>
                  <a:lnTo>
                    <a:pt x="70" y="0"/>
                  </a:lnTo>
                  <a:lnTo>
                    <a:pt x="70" y="0"/>
                  </a:lnTo>
                  <a:lnTo>
                    <a:pt x="70" y="0"/>
                  </a:lnTo>
                  <a:lnTo>
                    <a:pt x="70" y="0"/>
                  </a:lnTo>
                  <a:lnTo>
                    <a:pt x="70" y="0"/>
                  </a:lnTo>
                  <a:close/>
                </a:path>
              </a:pathLst>
            </a:custGeom>
            <a:solidFill>
              <a:srgbClr val="000000"/>
            </a:solidFill>
            <a:ln w="9525">
              <a:noFill/>
              <a:round/>
              <a:headEnd/>
              <a:tailEnd/>
            </a:ln>
          </p:spPr>
          <p:txBody>
            <a:bodyPr/>
            <a:lstStyle/>
            <a:p>
              <a:endParaRPr lang="en-US"/>
            </a:p>
          </p:txBody>
        </p:sp>
        <p:sp>
          <p:nvSpPr>
            <p:cNvPr id="14390" name="Freeform 54"/>
            <p:cNvSpPr>
              <a:spLocks/>
            </p:cNvSpPr>
            <p:nvPr/>
          </p:nvSpPr>
          <p:spPr bwMode="auto">
            <a:xfrm>
              <a:off x="770" y="2753"/>
              <a:ext cx="56" cy="106"/>
            </a:xfrm>
            <a:custGeom>
              <a:avLst/>
              <a:gdLst/>
              <a:ahLst/>
              <a:cxnLst>
                <a:cxn ang="0">
                  <a:pos x="167" y="0"/>
                </a:cxn>
                <a:cxn ang="0">
                  <a:pos x="156" y="19"/>
                </a:cxn>
                <a:cxn ang="0">
                  <a:pos x="145" y="37"/>
                </a:cxn>
                <a:cxn ang="0">
                  <a:pos x="133" y="55"/>
                </a:cxn>
                <a:cxn ang="0">
                  <a:pos x="122" y="74"/>
                </a:cxn>
                <a:cxn ang="0">
                  <a:pos x="110" y="92"/>
                </a:cxn>
                <a:cxn ang="0">
                  <a:pos x="101" y="112"/>
                </a:cxn>
                <a:cxn ang="0">
                  <a:pos x="91" y="131"/>
                </a:cxn>
                <a:cxn ang="0">
                  <a:pos x="82" y="150"/>
                </a:cxn>
                <a:cxn ang="0">
                  <a:pos x="75" y="171"/>
                </a:cxn>
                <a:cxn ang="0">
                  <a:pos x="67" y="191"/>
                </a:cxn>
                <a:cxn ang="0">
                  <a:pos x="60" y="212"/>
                </a:cxn>
                <a:cxn ang="0">
                  <a:pos x="52" y="232"/>
                </a:cxn>
                <a:cxn ang="0">
                  <a:pos x="47" y="244"/>
                </a:cxn>
                <a:cxn ang="0">
                  <a:pos x="41" y="254"/>
                </a:cxn>
                <a:cxn ang="0">
                  <a:pos x="35" y="265"/>
                </a:cxn>
                <a:cxn ang="0">
                  <a:pos x="28" y="274"/>
                </a:cxn>
                <a:cxn ang="0">
                  <a:pos x="22" y="284"/>
                </a:cxn>
                <a:cxn ang="0">
                  <a:pos x="15" y="295"/>
                </a:cxn>
                <a:cxn ang="0">
                  <a:pos x="8" y="305"/>
                </a:cxn>
                <a:cxn ang="0">
                  <a:pos x="1" y="315"/>
                </a:cxn>
                <a:cxn ang="0">
                  <a:pos x="0" y="316"/>
                </a:cxn>
                <a:cxn ang="0">
                  <a:pos x="1" y="318"/>
                </a:cxn>
                <a:cxn ang="0">
                  <a:pos x="3" y="318"/>
                </a:cxn>
                <a:cxn ang="0">
                  <a:pos x="4" y="316"/>
                </a:cxn>
                <a:cxn ang="0">
                  <a:pos x="10" y="308"/>
                </a:cxn>
                <a:cxn ang="0">
                  <a:pos x="17" y="300"/>
                </a:cxn>
                <a:cxn ang="0">
                  <a:pos x="23" y="294"/>
                </a:cxn>
                <a:cxn ang="0">
                  <a:pos x="31" y="286"/>
                </a:cxn>
                <a:cxn ang="0">
                  <a:pos x="38" y="279"/>
                </a:cxn>
                <a:cxn ang="0">
                  <a:pos x="45" y="272"/>
                </a:cxn>
                <a:cxn ang="0">
                  <a:pos x="51" y="265"/>
                </a:cxn>
                <a:cxn ang="0">
                  <a:pos x="57" y="256"/>
                </a:cxn>
                <a:cxn ang="0">
                  <a:pos x="68" y="240"/>
                </a:cxn>
                <a:cxn ang="0">
                  <a:pos x="77" y="223"/>
                </a:cxn>
                <a:cxn ang="0">
                  <a:pos x="83" y="205"/>
                </a:cxn>
                <a:cxn ang="0">
                  <a:pos x="89" y="187"/>
                </a:cxn>
                <a:cxn ang="0">
                  <a:pos x="96" y="162"/>
                </a:cxn>
                <a:cxn ang="0">
                  <a:pos x="105" y="138"/>
                </a:cxn>
                <a:cxn ang="0">
                  <a:pos x="114" y="115"/>
                </a:cxn>
                <a:cxn ang="0">
                  <a:pos x="122" y="91"/>
                </a:cxn>
                <a:cxn ang="0">
                  <a:pos x="133" y="67"/>
                </a:cxn>
                <a:cxn ang="0">
                  <a:pos x="144" y="45"/>
                </a:cxn>
                <a:cxn ang="0">
                  <a:pos x="156" y="22"/>
                </a:cxn>
                <a:cxn ang="0">
                  <a:pos x="168" y="0"/>
                </a:cxn>
                <a:cxn ang="0">
                  <a:pos x="168" y="0"/>
                </a:cxn>
                <a:cxn ang="0">
                  <a:pos x="168" y="0"/>
                </a:cxn>
                <a:cxn ang="0">
                  <a:pos x="167" y="0"/>
                </a:cxn>
                <a:cxn ang="0">
                  <a:pos x="167" y="0"/>
                </a:cxn>
                <a:cxn ang="0">
                  <a:pos x="167" y="0"/>
                </a:cxn>
              </a:cxnLst>
              <a:rect l="0" t="0" r="r" b="b"/>
              <a:pathLst>
                <a:path w="168" h="318">
                  <a:moveTo>
                    <a:pt x="167" y="0"/>
                  </a:moveTo>
                  <a:lnTo>
                    <a:pt x="156" y="19"/>
                  </a:lnTo>
                  <a:lnTo>
                    <a:pt x="145" y="37"/>
                  </a:lnTo>
                  <a:lnTo>
                    <a:pt x="133" y="55"/>
                  </a:lnTo>
                  <a:lnTo>
                    <a:pt x="122" y="74"/>
                  </a:lnTo>
                  <a:lnTo>
                    <a:pt x="110" y="92"/>
                  </a:lnTo>
                  <a:lnTo>
                    <a:pt x="101" y="112"/>
                  </a:lnTo>
                  <a:lnTo>
                    <a:pt x="91" y="131"/>
                  </a:lnTo>
                  <a:lnTo>
                    <a:pt x="82" y="150"/>
                  </a:lnTo>
                  <a:lnTo>
                    <a:pt x="75" y="171"/>
                  </a:lnTo>
                  <a:lnTo>
                    <a:pt x="67" y="191"/>
                  </a:lnTo>
                  <a:lnTo>
                    <a:pt x="60" y="212"/>
                  </a:lnTo>
                  <a:lnTo>
                    <a:pt x="52" y="232"/>
                  </a:lnTo>
                  <a:lnTo>
                    <a:pt x="47" y="244"/>
                  </a:lnTo>
                  <a:lnTo>
                    <a:pt x="41" y="254"/>
                  </a:lnTo>
                  <a:lnTo>
                    <a:pt x="35" y="265"/>
                  </a:lnTo>
                  <a:lnTo>
                    <a:pt x="28" y="274"/>
                  </a:lnTo>
                  <a:lnTo>
                    <a:pt x="22" y="284"/>
                  </a:lnTo>
                  <a:lnTo>
                    <a:pt x="15" y="295"/>
                  </a:lnTo>
                  <a:lnTo>
                    <a:pt x="8" y="305"/>
                  </a:lnTo>
                  <a:lnTo>
                    <a:pt x="1" y="315"/>
                  </a:lnTo>
                  <a:lnTo>
                    <a:pt x="0" y="316"/>
                  </a:lnTo>
                  <a:lnTo>
                    <a:pt x="1" y="318"/>
                  </a:lnTo>
                  <a:lnTo>
                    <a:pt x="3" y="318"/>
                  </a:lnTo>
                  <a:lnTo>
                    <a:pt x="4" y="316"/>
                  </a:lnTo>
                  <a:lnTo>
                    <a:pt x="10" y="308"/>
                  </a:lnTo>
                  <a:lnTo>
                    <a:pt x="17" y="300"/>
                  </a:lnTo>
                  <a:lnTo>
                    <a:pt x="23" y="294"/>
                  </a:lnTo>
                  <a:lnTo>
                    <a:pt x="31" y="286"/>
                  </a:lnTo>
                  <a:lnTo>
                    <a:pt x="38" y="279"/>
                  </a:lnTo>
                  <a:lnTo>
                    <a:pt x="45" y="272"/>
                  </a:lnTo>
                  <a:lnTo>
                    <a:pt x="51" y="265"/>
                  </a:lnTo>
                  <a:lnTo>
                    <a:pt x="57" y="256"/>
                  </a:lnTo>
                  <a:lnTo>
                    <a:pt x="68" y="240"/>
                  </a:lnTo>
                  <a:lnTo>
                    <a:pt x="77" y="223"/>
                  </a:lnTo>
                  <a:lnTo>
                    <a:pt x="83" y="205"/>
                  </a:lnTo>
                  <a:lnTo>
                    <a:pt x="89" y="187"/>
                  </a:lnTo>
                  <a:lnTo>
                    <a:pt x="96" y="162"/>
                  </a:lnTo>
                  <a:lnTo>
                    <a:pt x="105" y="138"/>
                  </a:lnTo>
                  <a:lnTo>
                    <a:pt x="114" y="115"/>
                  </a:lnTo>
                  <a:lnTo>
                    <a:pt x="122" y="91"/>
                  </a:lnTo>
                  <a:lnTo>
                    <a:pt x="133" y="67"/>
                  </a:lnTo>
                  <a:lnTo>
                    <a:pt x="144" y="45"/>
                  </a:lnTo>
                  <a:lnTo>
                    <a:pt x="156" y="22"/>
                  </a:lnTo>
                  <a:lnTo>
                    <a:pt x="168" y="0"/>
                  </a:lnTo>
                  <a:lnTo>
                    <a:pt x="168" y="0"/>
                  </a:lnTo>
                  <a:lnTo>
                    <a:pt x="168" y="0"/>
                  </a:lnTo>
                  <a:lnTo>
                    <a:pt x="167" y="0"/>
                  </a:lnTo>
                  <a:lnTo>
                    <a:pt x="167" y="0"/>
                  </a:lnTo>
                  <a:lnTo>
                    <a:pt x="167" y="0"/>
                  </a:lnTo>
                  <a:close/>
                </a:path>
              </a:pathLst>
            </a:custGeom>
            <a:solidFill>
              <a:srgbClr val="000000"/>
            </a:solidFill>
            <a:ln w="9525">
              <a:noFill/>
              <a:round/>
              <a:headEnd/>
              <a:tailEnd/>
            </a:ln>
          </p:spPr>
          <p:txBody>
            <a:bodyPr/>
            <a:lstStyle/>
            <a:p>
              <a:endParaRPr lang="en-US"/>
            </a:p>
          </p:txBody>
        </p:sp>
        <p:sp>
          <p:nvSpPr>
            <p:cNvPr id="14391" name="Freeform 55"/>
            <p:cNvSpPr>
              <a:spLocks/>
            </p:cNvSpPr>
            <p:nvPr/>
          </p:nvSpPr>
          <p:spPr bwMode="auto">
            <a:xfrm>
              <a:off x="704" y="2827"/>
              <a:ext cx="53" cy="40"/>
            </a:xfrm>
            <a:custGeom>
              <a:avLst/>
              <a:gdLst/>
              <a:ahLst/>
              <a:cxnLst>
                <a:cxn ang="0">
                  <a:pos x="160" y="2"/>
                </a:cxn>
                <a:cxn ang="0">
                  <a:pos x="153" y="10"/>
                </a:cxn>
                <a:cxn ang="0">
                  <a:pos x="147" y="19"/>
                </a:cxn>
                <a:cxn ang="0">
                  <a:pos x="139" y="26"/>
                </a:cxn>
                <a:cxn ang="0">
                  <a:pos x="132" y="32"/>
                </a:cxn>
                <a:cxn ang="0">
                  <a:pos x="123" y="37"/>
                </a:cxn>
                <a:cxn ang="0">
                  <a:pos x="113" y="40"/>
                </a:cxn>
                <a:cxn ang="0">
                  <a:pos x="104" y="43"/>
                </a:cxn>
                <a:cxn ang="0">
                  <a:pos x="92" y="43"/>
                </a:cxn>
                <a:cxn ang="0">
                  <a:pos x="87" y="43"/>
                </a:cxn>
                <a:cxn ang="0">
                  <a:pos x="83" y="41"/>
                </a:cxn>
                <a:cxn ang="0">
                  <a:pos x="79" y="41"/>
                </a:cxn>
                <a:cxn ang="0">
                  <a:pos x="74" y="40"/>
                </a:cxn>
                <a:cxn ang="0">
                  <a:pos x="70" y="40"/>
                </a:cxn>
                <a:cxn ang="0">
                  <a:pos x="66" y="41"/>
                </a:cxn>
                <a:cxn ang="0">
                  <a:pos x="63" y="41"/>
                </a:cxn>
                <a:cxn ang="0">
                  <a:pos x="58" y="44"/>
                </a:cxn>
                <a:cxn ang="0">
                  <a:pos x="48" y="50"/>
                </a:cxn>
                <a:cxn ang="0">
                  <a:pos x="39" y="58"/>
                </a:cxn>
                <a:cxn ang="0">
                  <a:pos x="31" y="67"/>
                </a:cxn>
                <a:cxn ang="0">
                  <a:pos x="25" y="76"/>
                </a:cxn>
                <a:cxn ang="0">
                  <a:pos x="18" y="87"/>
                </a:cxn>
                <a:cxn ang="0">
                  <a:pos x="12" y="96"/>
                </a:cxn>
                <a:cxn ang="0">
                  <a:pos x="7" y="107"/>
                </a:cxn>
                <a:cxn ang="0">
                  <a:pos x="0" y="118"/>
                </a:cxn>
                <a:cxn ang="0">
                  <a:pos x="0" y="119"/>
                </a:cxn>
                <a:cxn ang="0">
                  <a:pos x="1" y="120"/>
                </a:cxn>
                <a:cxn ang="0">
                  <a:pos x="2" y="120"/>
                </a:cxn>
                <a:cxn ang="0">
                  <a:pos x="3" y="119"/>
                </a:cxn>
                <a:cxn ang="0">
                  <a:pos x="8" y="113"/>
                </a:cxn>
                <a:cxn ang="0">
                  <a:pos x="13" y="105"/>
                </a:cxn>
                <a:cxn ang="0">
                  <a:pos x="17" y="99"/>
                </a:cxn>
                <a:cxn ang="0">
                  <a:pos x="23" y="92"/>
                </a:cxn>
                <a:cxn ang="0">
                  <a:pos x="27" y="86"/>
                </a:cxn>
                <a:cxn ang="0">
                  <a:pos x="32" y="79"/>
                </a:cxn>
                <a:cxn ang="0">
                  <a:pos x="37" y="73"/>
                </a:cxn>
                <a:cxn ang="0">
                  <a:pos x="42" y="66"/>
                </a:cxn>
                <a:cxn ang="0">
                  <a:pos x="49" y="61"/>
                </a:cxn>
                <a:cxn ang="0">
                  <a:pos x="57" y="58"/>
                </a:cxn>
                <a:cxn ang="0">
                  <a:pos x="66" y="55"/>
                </a:cxn>
                <a:cxn ang="0">
                  <a:pos x="74" y="55"/>
                </a:cxn>
                <a:cxn ang="0">
                  <a:pos x="84" y="57"/>
                </a:cxn>
                <a:cxn ang="0">
                  <a:pos x="94" y="57"/>
                </a:cxn>
                <a:cxn ang="0">
                  <a:pos x="103" y="58"/>
                </a:cxn>
                <a:cxn ang="0">
                  <a:pos x="111" y="57"/>
                </a:cxn>
                <a:cxn ang="0">
                  <a:pos x="122" y="54"/>
                </a:cxn>
                <a:cxn ang="0">
                  <a:pos x="129" y="50"/>
                </a:cxn>
                <a:cxn ang="0">
                  <a:pos x="137" y="44"/>
                </a:cxn>
                <a:cxn ang="0">
                  <a:pos x="142" y="36"/>
                </a:cxn>
                <a:cxn ang="0">
                  <a:pos x="147" y="27"/>
                </a:cxn>
                <a:cxn ang="0">
                  <a:pos x="151" y="19"/>
                </a:cxn>
                <a:cxn ang="0">
                  <a:pos x="155" y="10"/>
                </a:cxn>
                <a:cxn ang="0">
                  <a:pos x="160" y="2"/>
                </a:cxn>
                <a:cxn ang="0">
                  <a:pos x="160" y="0"/>
                </a:cxn>
                <a:cxn ang="0">
                  <a:pos x="160" y="0"/>
                </a:cxn>
                <a:cxn ang="0">
                  <a:pos x="160" y="0"/>
                </a:cxn>
                <a:cxn ang="0">
                  <a:pos x="160" y="2"/>
                </a:cxn>
                <a:cxn ang="0">
                  <a:pos x="160" y="2"/>
                </a:cxn>
              </a:cxnLst>
              <a:rect l="0" t="0" r="r" b="b"/>
              <a:pathLst>
                <a:path w="160" h="120">
                  <a:moveTo>
                    <a:pt x="160" y="2"/>
                  </a:moveTo>
                  <a:lnTo>
                    <a:pt x="153" y="10"/>
                  </a:lnTo>
                  <a:lnTo>
                    <a:pt x="147" y="19"/>
                  </a:lnTo>
                  <a:lnTo>
                    <a:pt x="139" y="26"/>
                  </a:lnTo>
                  <a:lnTo>
                    <a:pt x="132" y="32"/>
                  </a:lnTo>
                  <a:lnTo>
                    <a:pt x="123" y="37"/>
                  </a:lnTo>
                  <a:lnTo>
                    <a:pt x="113" y="40"/>
                  </a:lnTo>
                  <a:lnTo>
                    <a:pt x="104" y="43"/>
                  </a:lnTo>
                  <a:lnTo>
                    <a:pt x="92" y="43"/>
                  </a:lnTo>
                  <a:lnTo>
                    <a:pt x="87" y="43"/>
                  </a:lnTo>
                  <a:lnTo>
                    <a:pt x="83" y="41"/>
                  </a:lnTo>
                  <a:lnTo>
                    <a:pt x="79" y="41"/>
                  </a:lnTo>
                  <a:lnTo>
                    <a:pt x="74" y="40"/>
                  </a:lnTo>
                  <a:lnTo>
                    <a:pt x="70" y="40"/>
                  </a:lnTo>
                  <a:lnTo>
                    <a:pt x="66" y="41"/>
                  </a:lnTo>
                  <a:lnTo>
                    <a:pt x="63" y="41"/>
                  </a:lnTo>
                  <a:lnTo>
                    <a:pt x="58" y="44"/>
                  </a:lnTo>
                  <a:lnTo>
                    <a:pt x="48" y="50"/>
                  </a:lnTo>
                  <a:lnTo>
                    <a:pt x="39" y="58"/>
                  </a:lnTo>
                  <a:lnTo>
                    <a:pt x="31" y="67"/>
                  </a:lnTo>
                  <a:lnTo>
                    <a:pt x="25" y="76"/>
                  </a:lnTo>
                  <a:lnTo>
                    <a:pt x="18" y="87"/>
                  </a:lnTo>
                  <a:lnTo>
                    <a:pt x="12" y="96"/>
                  </a:lnTo>
                  <a:lnTo>
                    <a:pt x="7" y="107"/>
                  </a:lnTo>
                  <a:lnTo>
                    <a:pt x="0" y="118"/>
                  </a:lnTo>
                  <a:lnTo>
                    <a:pt x="0" y="119"/>
                  </a:lnTo>
                  <a:lnTo>
                    <a:pt x="1" y="120"/>
                  </a:lnTo>
                  <a:lnTo>
                    <a:pt x="2" y="120"/>
                  </a:lnTo>
                  <a:lnTo>
                    <a:pt x="3" y="119"/>
                  </a:lnTo>
                  <a:lnTo>
                    <a:pt x="8" y="113"/>
                  </a:lnTo>
                  <a:lnTo>
                    <a:pt x="13" y="105"/>
                  </a:lnTo>
                  <a:lnTo>
                    <a:pt x="17" y="99"/>
                  </a:lnTo>
                  <a:lnTo>
                    <a:pt x="23" y="92"/>
                  </a:lnTo>
                  <a:lnTo>
                    <a:pt x="27" y="86"/>
                  </a:lnTo>
                  <a:lnTo>
                    <a:pt x="32" y="79"/>
                  </a:lnTo>
                  <a:lnTo>
                    <a:pt x="37" y="73"/>
                  </a:lnTo>
                  <a:lnTo>
                    <a:pt x="42" y="66"/>
                  </a:lnTo>
                  <a:lnTo>
                    <a:pt x="49" y="61"/>
                  </a:lnTo>
                  <a:lnTo>
                    <a:pt x="57" y="58"/>
                  </a:lnTo>
                  <a:lnTo>
                    <a:pt x="66" y="55"/>
                  </a:lnTo>
                  <a:lnTo>
                    <a:pt x="74" y="55"/>
                  </a:lnTo>
                  <a:lnTo>
                    <a:pt x="84" y="57"/>
                  </a:lnTo>
                  <a:lnTo>
                    <a:pt x="94" y="57"/>
                  </a:lnTo>
                  <a:lnTo>
                    <a:pt x="103" y="58"/>
                  </a:lnTo>
                  <a:lnTo>
                    <a:pt x="111" y="57"/>
                  </a:lnTo>
                  <a:lnTo>
                    <a:pt x="122" y="54"/>
                  </a:lnTo>
                  <a:lnTo>
                    <a:pt x="129" y="50"/>
                  </a:lnTo>
                  <a:lnTo>
                    <a:pt x="137" y="44"/>
                  </a:lnTo>
                  <a:lnTo>
                    <a:pt x="142" y="36"/>
                  </a:lnTo>
                  <a:lnTo>
                    <a:pt x="147" y="27"/>
                  </a:lnTo>
                  <a:lnTo>
                    <a:pt x="151" y="19"/>
                  </a:lnTo>
                  <a:lnTo>
                    <a:pt x="155" y="10"/>
                  </a:lnTo>
                  <a:lnTo>
                    <a:pt x="160" y="2"/>
                  </a:lnTo>
                  <a:lnTo>
                    <a:pt x="160" y="0"/>
                  </a:lnTo>
                  <a:lnTo>
                    <a:pt x="160" y="0"/>
                  </a:lnTo>
                  <a:lnTo>
                    <a:pt x="160" y="0"/>
                  </a:lnTo>
                  <a:lnTo>
                    <a:pt x="160" y="2"/>
                  </a:lnTo>
                  <a:lnTo>
                    <a:pt x="160" y="2"/>
                  </a:lnTo>
                  <a:close/>
                </a:path>
              </a:pathLst>
            </a:custGeom>
            <a:solidFill>
              <a:srgbClr val="000000"/>
            </a:solidFill>
            <a:ln w="9525">
              <a:noFill/>
              <a:round/>
              <a:headEnd/>
              <a:tailEnd/>
            </a:ln>
          </p:spPr>
          <p:txBody>
            <a:bodyPr/>
            <a:lstStyle/>
            <a:p>
              <a:endParaRPr lang="en-US"/>
            </a:p>
          </p:txBody>
        </p:sp>
        <p:sp>
          <p:nvSpPr>
            <p:cNvPr id="14392" name="Freeform 56"/>
            <p:cNvSpPr>
              <a:spLocks/>
            </p:cNvSpPr>
            <p:nvPr/>
          </p:nvSpPr>
          <p:spPr bwMode="auto">
            <a:xfrm>
              <a:off x="710" y="2845"/>
              <a:ext cx="30" cy="27"/>
            </a:xfrm>
            <a:custGeom>
              <a:avLst/>
              <a:gdLst/>
              <a:ahLst/>
              <a:cxnLst>
                <a:cxn ang="0">
                  <a:pos x="3" y="79"/>
                </a:cxn>
                <a:cxn ang="0">
                  <a:pos x="11" y="68"/>
                </a:cxn>
                <a:cxn ang="0">
                  <a:pos x="20" y="57"/>
                </a:cxn>
                <a:cxn ang="0">
                  <a:pos x="28" y="46"/>
                </a:cxn>
                <a:cxn ang="0">
                  <a:pos x="37" y="36"/>
                </a:cxn>
                <a:cxn ang="0">
                  <a:pos x="47" y="27"/>
                </a:cxn>
                <a:cxn ang="0">
                  <a:pos x="58" y="19"/>
                </a:cxn>
                <a:cxn ang="0">
                  <a:pos x="70" y="12"/>
                </a:cxn>
                <a:cxn ang="0">
                  <a:pos x="84" y="7"/>
                </a:cxn>
                <a:cxn ang="0">
                  <a:pos x="86" y="6"/>
                </a:cxn>
                <a:cxn ang="0">
                  <a:pos x="88" y="4"/>
                </a:cxn>
                <a:cxn ang="0">
                  <a:pos x="89" y="2"/>
                </a:cxn>
                <a:cxn ang="0">
                  <a:pos x="87" y="0"/>
                </a:cxn>
                <a:cxn ang="0">
                  <a:pos x="71" y="0"/>
                </a:cxn>
                <a:cxn ang="0">
                  <a:pos x="57" y="5"/>
                </a:cxn>
                <a:cxn ang="0">
                  <a:pos x="44" y="13"/>
                </a:cxn>
                <a:cxn ang="0">
                  <a:pos x="33" y="25"/>
                </a:cxn>
                <a:cxn ang="0">
                  <a:pos x="23" y="38"/>
                </a:cxn>
                <a:cxn ang="0">
                  <a:pos x="15" y="52"/>
                </a:cxn>
                <a:cxn ang="0">
                  <a:pos x="7" y="66"/>
                </a:cxn>
                <a:cxn ang="0">
                  <a:pos x="0" y="79"/>
                </a:cxn>
                <a:cxn ang="0">
                  <a:pos x="0" y="80"/>
                </a:cxn>
                <a:cxn ang="0">
                  <a:pos x="1" y="80"/>
                </a:cxn>
                <a:cxn ang="0">
                  <a:pos x="2" y="80"/>
                </a:cxn>
                <a:cxn ang="0">
                  <a:pos x="3" y="79"/>
                </a:cxn>
                <a:cxn ang="0">
                  <a:pos x="3" y="79"/>
                </a:cxn>
              </a:cxnLst>
              <a:rect l="0" t="0" r="r" b="b"/>
              <a:pathLst>
                <a:path w="89" h="80">
                  <a:moveTo>
                    <a:pt x="3" y="79"/>
                  </a:moveTo>
                  <a:lnTo>
                    <a:pt x="11" y="68"/>
                  </a:lnTo>
                  <a:lnTo>
                    <a:pt x="20" y="57"/>
                  </a:lnTo>
                  <a:lnTo>
                    <a:pt x="28" y="46"/>
                  </a:lnTo>
                  <a:lnTo>
                    <a:pt x="37" y="36"/>
                  </a:lnTo>
                  <a:lnTo>
                    <a:pt x="47" y="27"/>
                  </a:lnTo>
                  <a:lnTo>
                    <a:pt x="58" y="19"/>
                  </a:lnTo>
                  <a:lnTo>
                    <a:pt x="70" y="12"/>
                  </a:lnTo>
                  <a:lnTo>
                    <a:pt x="84" y="7"/>
                  </a:lnTo>
                  <a:lnTo>
                    <a:pt x="86" y="6"/>
                  </a:lnTo>
                  <a:lnTo>
                    <a:pt x="88" y="4"/>
                  </a:lnTo>
                  <a:lnTo>
                    <a:pt x="89" y="2"/>
                  </a:lnTo>
                  <a:lnTo>
                    <a:pt x="87" y="0"/>
                  </a:lnTo>
                  <a:lnTo>
                    <a:pt x="71" y="0"/>
                  </a:lnTo>
                  <a:lnTo>
                    <a:pt x="57" y="5"/>
                  </a:lnTo>
                  <a:lnTo>
                    <a:pt x="44" y="13"/>
                  </a:lnTo>
                  <a:lnTo>
                    <a:pt x="33" y="25"/>
                  </a:lnTo>
                  <a:lnTo>
                    <a:pt x="23" y="38"/>
                  </a:lnTo>
                  <a:lnTo>
                    <a:pt x="15" y="52"/>
                  </a:lnTo>
                  <a:lnTo>
                    <a:pt x="7" y="66"/>
                  </a:lnTo>
                  <a:lnTo>
                    <a:pt x="0" y="79"/>
                  </a:lnTo>
                  <a:lnTo>
                    <a:pt x="0" y="80"/>
                  </a:lnTo>
                  <a:lnTo>
                    <a:pt x="1" y="80"/>
                  </a:lnTo>
                  <a:lnTo>
                    <a:pt x="2" y="80"/>
                  </a:lnTo>
                  <a:lnTo>
                    <a:pt x="3" y="79"/>
                  </a:lnTo>
                  <a:lnTo>
                    <a:pt x="3" y="79"/>
                  </a:lnTo>
                  <a:close/>
                </a:path>
              </a:pathLst>
            </a:custGeom>
            <a:solidFill>
              <a:srgbClr val="000000"/>
            </a:solidFill>
            <a:ln w="9525">
              <a:noFill/>
              <a:round/>
              <a:headEnd/>
              <a:tailEnd/>
            </a:ln>
          </p:spPr>
          <p:txBody>
            <a:bodyPr/>
            <a:lstStyle/>
            <a:p>
              <a:endParaRPr lang="en-US"/>
            </a:p>
          </p:txBody>
        </p:sp>
        <p:sp>
          <p:nvSpPr>
            <p:cNvPr id="14393" name="Freeform 57"/>
            <p:cNvSpPr>
              <a:spLocks/>
            </p:cNvSpPr>
            <p:nvPr/>
          </p:nvSpPr>
          <p:spPr bwMode="auto">
            <a:xfrm>
              <a:off x="726" y="2851"/>
              <a:ext cx="23" cy="23"/>
            </a:xfrm>
            <a:custGeom>
              <a:avLst/>
              <a:gdLst/>
              <a:ahLst/>
              <a:cxnLst>
                <a:cxn ang="0">
                  <a:pos x="1" y="70"/>
                </a:cxn>
                <a:cxn ang="0">
                  <a:pos x="4" y="60"/>
                </a:cxn>
                <a:cxn ang="0">
                  <a:pos x="10" y="49"/>
                </a:cxn>
                <a:cxn ang="0">
                  <a:pos x="17" y="40"/>
                </a:cxn>
                <a:cxn ang="0">
                  <a:pos x="26" y="30"/>
                </a:cxn>
                <a:cxn ang="0">
                  <a:pos x="36" y="21"/>
                </a:cxn>
                <a:cxn ang="0">
                  <a:pos x="46" y="14"/>
                </a:cxn>
                <a:cxn ang="0">
                  <a:pos x="57" y="7"/>
                </a:cxn>
                <a:cxn ang="0">
                  <a:pos x="68" y="3"/>
                </a:cxn>
                <a:cxn ang="0">
                  <a:pos x="69" y="3"/>
                </a:cxn>
                <a:cxn ang="0">
                  <a:pos x="69" y="1"/>
                </a:cxn>
                <a:cxn ang="0">
                  <a:pos x="69" y="0"/>
                </a:cxn>
                <a:cxn ang="0">
                  <a:pos x="68" y="0"/>
                </a:cxn>
                <a:cxn ang="0">
                  <a:pos x="56" y="4"/>
                </a:cxn>
                <a:cxn ang="0">
                  <a:pos x="44" y="9"/>
                </a:cxn>
                <a:cxn ang="0">
                  <a:pos x="32" y="16"/>
                </a:cxn>
                <a:cxn ang="0">
                  <a:pos x="23" y="25"/>
                </a:cxn>
                <a:cxn ang="0">
                  <a:pos x="13" y="34"/>
                </a:cxn>
                <a:cxn ang="0">
                  <a:pos x="6" y="45"/>
                </a:cxn>
                <a:cxn ang="0">
                  <a:pos x="2" y="57"/>
                </a:cxn>
                <a:cxn ang="0">
                  <a:pos x="0" y="70"/>
                </a:cxn>
                <a:cxn ang="0">
                  <a:pos x="0" y="70"/>
                </a:cxn>
                <a:cxn ang="0">
                  <a:pos x="1" y="70"/>
                </a:cxn>
                <a:cxn ang="0">
                  <a:pos x="1" y="70"/>
                </a:cxn>
                <a:cxn ang="0">
                  <a:pos x="1" y="70"/>
                </a:cxn>
                <a:cxn ang="0">
                  <a:pos x="1" y="70"/>
                </a:cxn>
              </a:cxnLst>
              <a:rect l="0" t="0" r="r" b="b"/>
              <a:pathLst>
                <a:path w="69" h="70">
                  <a:moveTo>
                    <a:pt x="1" y="70"/>
                  </a:moveTo>
                  <a:lnTo>
                    <a:pt x="4" y="60"/>
                  </a:lnTo>
                  <a:lnTo>
                    <a:pt x="10" y="49"/>
                  </a:lnTo>
                  <a:lnTo>
                    <a:pt x="17" y="40"/>
                  </a:lnTo>
                  <a:lnTo>
                    <a:pt x="26" y="30"/>
                  </a:lnTo>
                  <a:lnTo>
                    <a:pt x="36" y="21"/>
                  </a:lnTo>
                  <a:lnTo>
                    <a:pt x="46" y="14"/>
                  </a:lnTo>
                  <a:lnTo>
                    <a:pt x="57" y="7"/>
                  </a:lnTo>
                  <a:lnTo>
                    <a:pt x="68" y="3"/>
                  </a:lnTo>
                  <a:lnTo>
                    <a:pt x="69" y="3"/>
                  </a:lnTo>
                  <a:lnTo>
                    <a:pt x="69" y="1"/>
                  </a:lnTo>
                  <a:lnTo>
                    <a:pt x="69" y="0"/>
                  </a:lnTo>
                  <a:lnTo>
                    <a:pt x="68" y="0"/>
                  </a:lnTo>
                  <a:lnTo>
                    <a:pt x="56" y="4"/>
                  </a:lnTo>
                  <a:lnTo>
                    <a:pt x="44" y="9"/>
                  </a:lnTo>
                  <a:lnTo>
                    <a:pt x="32" y="16"/>
                  </a:lnTo>
                  <a:lnTo>
                    <a:pt x="23" y="25"/>
                  </a:lnTo>
                  <a:lnTo>
                    <a:pt x="13" y="34"/>
                  </a:lnTo>
                  <a:lnTo>
                    <a:pt x="6" y="45"/>
                  </a:lnTo>
                  <a:lnTo>
                    <a:pt x="2" y="57"/>
                  </a:lnTo>
                  <a:lnTo>
                    <a:pt x="0" y="70"/>
                  </a:lnTo>
                  <a:lnTo>
                    <a:pt x="0" y="70"/>
                  </a:lnTo>
                  <a:lnTo>
                    <a:pt x="1" y="70"/>
                  </a:lnTo>
                  <a:lnTo>
                    <a:pt x="1" y="70"/>
                  </a:lnTo>
                  <a:lnTo>
                    <a:pt x="1" y="70"/>
                  </a:lnTo>
                  <a:lnTo>
                    <a:pt x="1" y="70"/>
                  </a:lnTo>
                  <a:close/>
                </a:path>
              </a:pathLst>
            </a:custGeom>
            <a:solidFill>
              <a:srgbClr val="000000"/>
            </a:solidFill>
            <a:ln w="9525">
              <a:noFill/>
              <a:round/>
              <a:headEnd/>
              <a:tailEnd/>
            </a:ln>
          </p:spPr>
          <p:txBody>
            <a:bodyPr/>
            <a:lstStyle/>
            <a:p>
              <a:endParaRPr lang="en-US"/>
            </a:p>
          </p:txBody>
        </p:sp>
        <p:sp>
          <p:nvSpPr>
            <p:cNvPr id="14394" name="Freeform 58"/>
            <p:cNvSpPr>
              <a:spLocks/>
            </p:cNvSpPr>
            <p:nvPr/>
          </p:nvSpPr>
          <p:spPr bwMode="auto">
            <a:xfrm>
              <a:off x="700" y="2867"/>
              <a:ext cx="32" cy="10"/>
            </a:xfrm>
            <a:custGeom>
              <a:avLst/>
              <a:gdLst/>
              <a:ahLst/>
              <a:cxnLst>
                <a:cxn ang="0">
                  <a:pos x="0" y="1"/>
                </a:cxn>
                <a:cxn ang="0">
                  <a:pos x="11" y="8"/>
                </a:cxn>
                <a:cxn ang="0">
                  <a:pos x="21" y="13"/>
                </a:cxn>
                <a:cxn ang="0">
                  <a:pos x="33" y="19"/>
                </a:cxn>
                <a:cxn ang="0">
                  <a:pos x="44" y="22"/>
                </a:cxn>
                <a:cxn ang="0">
                  <a:pos x="55" y="25"/>
                </a:cxn>
                <a:cxn ang="0">
                  <a:pos x="67" y="27"/>
                </a:cxn>
                <a:cxn ang="0">
                  <a:pos x="79" y="28"/>
                </a:cxn>
                <a:cxn ang="0">
                  <a:pos x="91" y="29"/>
                </a:cxn>
                <a:cxn ang="0">
                  <a:pos x="93" y="28"/>
                </a:cxn>
                <a:cxn ang="0">
                  <a:pos x="95" y="26"/>
                </a:cxn>
                <a:cxn ang="0">
                  <a:pos x="95" y="24"/>
                </a:cxn>
                <a:cxn ang="0">
                  <a:pos x="94" y="23"/>
                </a:cxn>
                <a:cxn ang="0">
                  <a:pos x="82" y="21"/>
                </a:cxn>
                <a:cxn ang="0">
                  <a:pos x="70" y="19"/>
                </a:cxn>
                <a:cxn ang="0">
                  <a:pos x="59" y="16"/>
                </a:cxn>
                <a:cxn ang="0">
                  <a:pos x="47" y="14"/>
                </a:cxn>
                <a:cxn ang="0">
                  <a:pos x="35" y="12"/>
                </a:cxn>
                <a:cxn ang="0">
                  <a:pos x="23" y="9"/>
                </a:cxn>
                <a:cxn ang="0">
                  <a:pos x="12" y="5"/>
                </a:cxn>
                <a:cxn ang="0">
                  <a:pos x="0" y="0"/>
                </a:cxn>
                <a:cxn ang="0">
                  <a:pos x="0" y="0"/>
                </a:cxn>
                <a:cxn ang="0">
                  <a:pos x="0" y="0"/>
                </a:cxn>
                <a:cxn ang="0">
                  <a:pos x="0" y="1"/>
                </a:cxn>
                <a:cxn ang="0">
                  <a:pos x="0" y="1"/>
                </a:cxn>
                <a:cxn ang="0">
                  <a:pos x="0" y="1"/>
                </a:cxn>
              </a:cxnLst>
              <a:rect l="0" t="0" r="r" b="b"/>
              <a:pathLst>
                <a:path w="95" h="29">
                  <a:moveTo>
                    <a:pt x="0" y="1"/>
                  </a:moveTo>
                  <a:lnTo>
                    <a:pt x="11" y="8"/>
                  </a:lnTo>
                  <a:lnTo>
                    <a:pt x="21" y="13"/>
                  </a:lnTo>
                  <a:lnTo>
                    <a:pt x="33" y="19"/>
                  </a:lnTo>
                  <a:lnTo>
                    <a:pt x="44" y="22"/>
                  </a:lnTo>
                  <a:lnTo>
                    <a:pt x="55" y="25"/>
                  </a:lnTo>
                  <a:lnTo>
                    <a:pt x="67" y="27"/>
                  </a:lnTo>
                  <a:lnTo>
                    <a:pt x="79" y="28"/>
                  </a:lnTo>
                  <a:lnTo>
                    <a:pt x="91" y="29"/>
                  </a:lnTo>
                  <a:lnTo>
                    <a:pt x="93" y="28"/>
                  </a:lnTo>
                  <a:lnTo>
                    <a:pt x="95" y="26"/>
                  </a:lnTo>
                  <a:lnTo>
                    <a:pt x="95" y="24"/>
                  </a:lnTo>
                  <a:lnTo>
                    <a:pt x="94" y="23"/>
                  </a:lnTo>
                  <a:lnTo>
                    <a:pt x="82" y="21"/>
                  </a:lnTo>
                  <a:lnTo>
                    <a:pt x="70" y="19"/>
                  </a:lnTo>
                  <a:lnTo>
                    <a:pt x="59" y="16"/>
                  </a:lnTo>
                  <a:lnTo>
                    <a:pt x="47" y="14"/>
                  </a:lnTo>
                  <a:lnTo>
                    <a:pt x="35" y="12"/>
                  </a:lnTo>
                  <a:lnTo>
                    <a:pt x="23" y="9"/>
                  </a:lnTo>
                  <a:lnTo>
                    <a:pt x="12" y="5"/>
                  </a:lnTo>
                  <a:lnTo>
                    <a:pt x="0" y="0"/>
                  </a:lnTo>
                  <a:lnTo>
                    <a:pt x="0" y="0"/>
                  </a:lnTo>
                  <a:lnTo>
                    <a:pt x="0" y="0"/>
                  </a:lnTo>
                  <a:lnTo>
                    <a:pt x="0" y="1"/>
                  </a:lnTo>
                  <a:lnTo>
                    <a:pt x="0" y="1"/>
                  </a:lnTo>
                  <a:lnTo>
                    <a:pt x="0" y="1"/>
                  </a:lnTo>
                  <a:close/>
                </a:path>
              </a:pathLst>
            </a:custGeom>
            <a:solidFill>
              <a:srgbClr val="000000"/>
            </a:solidFill>
            <a:ln w="9525">
              <a:noFill/>
              <a:round/>
              <a:headEnd/>
              <a:tailEnd/>
            </a:ln>
          </p:spPr>
          <p:txBody>
            <a:bodyPr/>
            <a:lstStyle/>
            <a:p>
              <a:endParaRPr lang="en-US"/>
            </a:p>
          </p:txBody>
        </p:sp>
        <p:sp>
          <p:nvSpPr>
            <p:cNvPr id="14395" name="Freeform 59"/>
            <p:cNvSpPr>
              <a:spLocks/>
            </p:cNvSpPr>
            <p:nvPr/>
          </p:nvSpPr>
          <p:spPr bwMode="auto">
            <a:xfrm>
              <a:off x="731" y="2844"/>
              <a:ext cx="19" cy="11"/>
            </a:xfrm>
            <a:custGeom>
              <a:avLst/>
              <a:gdLst/>
              <a:ahLst/>
              <a:cxnLst>
                <a:cxn ang="0">
                  <a:pos x="0" y="1"/>
                </a:cxn>
                <a:cxn ang="0">
                  <a:pos x="8" y="5"/>
                </a:cxn>
                <a:cxn ang="0">
                  <a:pos x="15" y="8"/>
                </a:cxn>
                <a:cxn ang="0">
                  <a:pos x="22" y="11"/>
                </a:cxn>
                <a:cxn ang="0">
                  <a:pos x="29" y="14"/>
                </a:cxn>
                <a:cxn ang="0">
                  <a:pos x="37" y="18"/>
                </a:cxn>
                <a:cxn ang="0">
                  <a:pos x="44" y="22"/>
                </a:cxn>
                <a:cxn ang="0">
                  <a:pos x="51" y="26"/>
                </a:cxn>
                <a:cxn ang="0">
                  <a:pos x="57" y="31"/>
                </a:cxn>
                <a:cxn ang="0">
                  <a:pos x="57" y="31"/>
                </a:cxn>
                <a:cxn ang="0">
                  <a:pos x="58" y="29"/>
                </a:cxn>
                <a:cxn ang="0">
                  <a:pos x="58" y="29"/>
                </a:cxn>
                <a:cxn ang="0">
                  <a:pos x="58" y="28"/>
                </a:cxn>
                <a:cxn ang="0">
                  <a:pos x="52" y="24"/>
                </a:cxn>
                <a:cxn ang="0">
                  <a:pos x="44" y="20"/>
                </a:cxn>
                <a:cxn ang="0">
                  <a:pos x="38" y="17"/>
                </a:cxn>
                <a:cxn ang="0">
                  <a:pos x="30" y="12"/>
                </a:cxn>
                <a:cxn ang="0">
                  <a:pos x="23" y="10"/>
                </a:cxn>
                <a:cxn ang="0">
                  <a:pos x="15" y="7"/>
                </a:cxn>
                <a:cxn ang="0">
                  <a:pos x="8" y="4"/>
                </a:cxn>
                <a:cxn ang="0">
                  <a:pos x="0" y="0"/>
                </a:cxn>
                <a:cxn ang="0">
                  <a:pos x="0" y="0"/>
                </a:cxn>
                <a:cxn ang="0">
                  <a:pos x="0" y="0"/>
                </a:cxn>
                <a:cxn ang="0">
                  <a:pos x="0" y="1"/>
                </a:cxn>
                <a:cxn ang="0">
                  <a:pos x="0" y="1"/>
                </a:cxn>
                <a:cxn ang="0">
                  <a:pos x="0" y="1"/>
                </a:cxn>
              </a:cxnLst>
              <a:rect l="0" t="0" r="r" b="b"/>
              <a:pathLst>
                <a:path w="58" h="31">
                  <a:moveTo>
                    <a:pt x="0" y="1"/>
                  </a:moveTo>
                  <a:lnTo>
                    <a:pt x="8" y="5"/>
                  </a:lnTo>
                  <a:lnTo>
                    <a:pt x="15" y="8"/>
                  </a:lnTo>
                  <a:lnTo>
                    <a:pt x="22" y="11"/>
                  </a:lnTo>
                  <a:lnTo>
                    <a:pt x="29" y="14"/>
                  </a:lnTo>
                  <a:lnTo>
                    <a:pt x="37" y="18"/>
                  </a:lnTo>
                  <a:lnTo>
                    <a:pt x="44" y="22"/>
                  </a:lnTo>
                  <a:lnTo>
                    <a:pt x="51" y="26"/>
                  </a:lnTo>
                  <a:lnTo>
                    <a:pt x="57" y="31"/>
                  </a:lnTo>
                  <a:lnTo>
                    <a:pt x="57" y="31"/>
                  </a:lnTo>
                  <a:lnTo>
                    <a:pt x="58" y="29"/>
                  </a:lnTo>
                  <a:lnTo>
                    <a:pt x="58" y="29"/>
                  </a:lnTo>
                  <a:lnTo>
                    <a:pt x="58" y="28"/>
                  </a:lnTo>
                  <a:lnTo>
                    <a:pt x="52" y="24"/>
                  </a:lnTo>
                  <a:lnTo>
                    <a:pt x="44" y="20"/>
                  </a:lnTo>
                  <a:lnTo>
                    <a:pt x="38" y="17"/>
                  </a:lnTo>
                  <a:lnTo>
                    <a:pt x="30" y="12"/>
                  </a:lnTo>
                  <a:lnTo>
                    <a:pt x="23" y="10"/>
                  </a:lnTo>
                  <a:lnTo>
                    <a:pt x="15" y="7"/>
                  </a:lnTo>
                  <a:lnTo>
                    <a:pt x="8" y="4"/>
                  </a:lnTo>
                  <a:lnTo>
                    <a:pt x="0" y="0"/>
                  </a:lnTo>
                  <a:lnTo>
                    <a:pt x="0" y="0"/>
                  </a:lnTo>
                  <a:lnTo>
                    <a:pt x="0" y="0"/>
                  </a:lnTo>
                  <a:lnTo>
                    <a:pt x="0" y="1"/>
                  </a:lnTo>
                  <a:lnTo>
                    <a:pt x="0" y="1"/>
                  </a:lnTo>
                  <a:lnTo>
                    <a:pt x="0" y="1"/>
                  </a:lnTo>
                  <a:close/>
                </a:path>
              </a:pathLst>
            </a:custGeom>
            <a:solidFill>
              <a:srgbClr val="000000"/>
            </a:solidFill>
            <a:ln w="9525">
              <a:noFill/>
              <a:round/>
              <a:headEnd/>
              <a:tailEnd/>
            </a:ln>
          </p:spPr>
          <p:txBody>
            <a:bodyPr/>
            <a:lstStyle/>
            <a:p>
              <a:endParaRPr lang="en-US"/>
            </a:p>
          </p:txBody>
        </p:sp>
        <p:sp>
          <p:nvSpPr>
            <p:cNvPr id="14396" name="Freeform 60"/>
            <p:cNvSpPr>
              <a:spLocks/>
            </p:cNvSpPr>
            <p:nvPr/>
          </p:nvSpPr>
          <p:spPr bwMode="auto">
            <a:xfrm>
              <a:off x="709" y="2669"/>
              <a:ext cx="49" cy="186"/>
            </a:xfrm>
            <a:custGeom>
              <a:avLst/>
              <a:gdLst/>
              <a:ahLst/>
              <a:cxnLst>
                <a:cxn ang="0">
                  <a:pos x="78" y="16"/>
                </a:cxn>
                <a:cxn ang="0">
                  <a:pos x="91" y="48"/>
                </a:cxn>
                <a:cxn ang="0">
                  <a:pos x="103" y="83"/>
                </a:cxn>
                <a:cxn ang="0">
                  <a:pos x="114" y="116"/>
                </a:cxn>
                <a:cxn ang="0">
                  <a:pos x="128" y="181"/>
                </a:cxn>
                <a:cxn ang="0">
                  <a:pos x="123" y="273"/>
                </a:cxn>
                <a:cxn ang="0">
                  <a:pos x="110" y="339"/>
                </a:cxn>
                <a:cxn ang="0">
                  <a:pos x="102" y="374"/>
                </a:cxn>
                <a:cxn ang="0">
                  <a:pos x="93" y="411"/>
                </a:cxn>
                <a:cxn ang="0">
                  <a:pos x="84" y="446"/>
                </a:cxn>
                <a:cxn ang="0">
                  <a:pos x="78" y="478"/>
                </a:cxn>
                <a:cxn ang="0">
                  <a:pos x="67" y="499"/>
                </a:cxn>
                <a:cxn ang="0">
                  <a:pos x="52" y="515"/>
                </a:cxn>
                <a:cxn ang="0">
                  <a:pos x="32" y="529"/>
                </a:cxn>
                <a:cxn ang="0">
                  <a:pos x="14" y="540"/>
                </a:cxn>
                <a:cxn ang="0">
                  <a:pos x="5" y="551"/>
                </a:cxn>
                <a:cxn ang="0">
                  <a:pos x="0" y="559"/>
                </a:cxn>
                <a:cxn ang="0">
                  <a:pos x="1" y="559"/>
                </a:cxn>
                <a:cxn ang="0">
                  <a:pos x="10" y="549"/>
                </a:cxn>
                <a:cxn ang="0">
                  <a:pos x="26" y="538"/>
                </a:cxn>
                <a:cxn ang="0">
                  <a:pos x="45" y="531"/>
                </a:cxn>
                <a:cxn ang="0">
                  <a:pos x="62" y="521"/>
                </a:cxn>
                <a:cxn ang="0">
                  <a:pos x="76" y="506"/>
                </a:cxn>
                <a:cxn ang="0">
                  <a:pos x="86" y="486"/>
                </a:cxn>
                <a:cxn ang="0">
                  <a:pos x="95" y="453"/>
                </a:cxn>
                <a:cxn ang="0">
                  <a:pos x="103" y="410"/>
                </a:cxn>
                <a:cxn ang="0">
                  <a:pos x="109" y="371"/>
                </a:cxn>
                <a:cxn ang="0">
                  <a:pos x="119" y="335"/>
                </a:cxn>
                <a:cxn ang="0">
                  <a:pos x="129" y="296"/>
                </a:cxn>
                <a:cxn ang="0">
                  <a:pos x="138" y="251"/>
                </a:cxn>
                <a:cxn ang="0">
                  <a:pos x="145" y="205"/>
                </a:cxn>
                <a:cxn ang="0">
                  <a:pos x="143" y="159"/>
                </a:cxn>
                <a:cxn ang="0">
                  <a:pos x="133" y="118"/>
                </a:cxn>
                <a:cxn ang="0">
                  <a:pos x="118" y="83"/>
                </a:cxn>
                <a:cxn ang="0">
                  <a:pos x="101" y="49"/>
                </a:cxn>
                <a:cxn ang="0">
                  <a:pos x="81" y="16"/>
                </a:cxn>
                <a:cxn ang="0">
                  <a:pos x="72" y="0"/>
                </a:cxn>
                <a:cxn ang="0">
                  <a:pos x="70" y="0"/>
                </a:cxn>
                <a:cxn ang="0">
                  <a:pos x="70" y="0"/>
                </a:cxn>
              </a:cxnLst>
              <a:rect l="0" t="0" r="r" b="b"/>
              <a:pathLst>
                <a:path w="145" h="559">
                  <a:moveTo>
                    <a:pt x="70" y="0"/>
                  </a:moveTo>
                  <a:lnTo>
                    <a:pt x="78" y="16"/>
                  </a:lnTo>
                  <a:lnTo>
                    <a:pt x="84" y="32"/>
                  </a:lnTo>
                  <a:lnTo>
                    <a:pt x="91" y="48"/>
                  </a:lnTo>
                  <a:lnTo>
                    <a:pt x="97" y="66"/>
                  </a:lnTo>
                  <a:lnTo>
                    <a:pt x="103" y="83"/>
                  </a:lnTo>
                  <a:lnTo>
                    <a:pt x="109" y="99"/>
                  </a:lnTo>
                  <a:lnTo>
                    <a:pt x="114" y="116"/>
                  </a:lnTo>
                  <a:lnTo>
                    <a:pt x="119" y="134"/>
                  </a:lnTo>
                  <a:lnTo>
                    <a:pt x="128" y="181"/>
                  </a:lnTo>
                  <a:lnTo>
                    <a:pt x="129" y="226"/>
                  </a:lnTo>
                  <a:lnTo>
                    <a:pt x="123" y="273"/>
                  </a:lnTo>
                  <a:lnTo>
                    <a:pt x="115" y="320"/>
                  </a:lnTo>
                  <a:lnTo>
                    <a:pt x="110" y="339"/>
                  </a:lnTo>
                  <a:lnTo>
                    <a:pt x="106" y="357"/>
                  </a:lnTo>
                  <a:lnTo>
                    <a:pt x="102" y="374"/>
                  </a:lnTo>
                  <a:lnTo>
                    <a:pt x="97" y="392"/>
                  </a:lnTo>
                  <a:lnTo>
                    <a:pt x="93" y="411"/>
                  </a:lnTo>
                  <a:lnTo>
                    <a:pt x="89" y="428"/>
                  </a:lnTo>
                  <a:lnTo>
                    <a:pt x="84" y="446"/>
                  </a:lnTo>
                  <a:lnTo>
                    <a:pt x="81" y="465"/>
                  </a:lnTo>
                  <a:lnTo>
                    <a:pt x="78" y="478"/>
                  </a:lnTo>
                  <a:lnTo>
                    <a:pt x="73" y="489"/>
                  </a:lnTo>
                  <a:lnTo>
                    <a:pt x="67" y="499"/>
                  </a:lnTo>
                  <a:lnTo>
                    <a:pt x="60" y="508"/>
                  </a:lnTo>
                  <a:lnTo>
                    <a:pt x="52" y="515"/>
                  </a:lnTo>
                  <a:lnTo>
                    <a:pt x="42" y="523"/>
                  </a:lnTo>
                  <a:lnTo>
                    <a:pt x="32" y="529"/>
                  </a:lnTo>
                  <a:lnTo>
                    <a:pt x="21" y="536"/>
                  </a:lnTo>
                  <a:lnTo>
                    <a:pt x="14" y="540"/>
                  </a:lnTo>
                  <a:lnTo>
                    <a:pt x="9" y="545"/>
                  </a:lnTo>
                  <a:lnTo>
                    <a:pt x="5" y="551"/>
                  </a:lnTo>
                  <a:lnTo>
                    <a:pt x="0" y="558"/>
                  </a:lnTo>
                  <a:lnTo>
                    <a:pt x="0" y="559"/>
                  </a:lnTo>
                  <a:lnTo>
                    <a:pt x="0" y="559"/>
                  </a:lnTo>
                  <a:lnTo>
                    <a:pt x="1" y="559"/>
                  </a:lnTo>
                  <a:lnTo>
                    <a:pt x="3" y="558"/>
                  </a:lnTo>
                  <a:lnTo>
                    <a:pt x="10" y="549"/>
                  </a:lnTo>
                  <a:lnTo>
                    <a:pt x="18" y="542"/>
                  </a:lnTo>
                  <a:lnTo>
                    <a:pt x="26" y="538"/>
                  </a:lnTo>
                  <a:lnTo>
                    <a:pt x="36" y="534"/>
                  </a:lnTo>
                  <a:lnTo>
                    <a:pt x="45" y="531"/>
                  </a:lnTo>
                  <a:lnTo>
                    <a:pt x="53" y="526"/>
                  </a:lnTo>
                  <a:lnTo>
                    <a:pt x="62" y="521"/>
                  </a:lnTo>
                  <a:lnTo>
                    <a:pt x="69" y="514"/>
                  </a:lnTo>
                  <a:lnTo>
                    <a:pt x="76" y="506"/>
                  </a:lnTo>
                  <a:lnTo>
                    <a:pt x="81" y="496"/>
                  </a:lnTo>
                  <a:lnTo>
                    <a:pt x="86" y="486"/>
                  </a:lnTo>
                  <a:lnTo>
                    <a:pt x="90" y="474"/>
                  </a:lnTo>
                  <a:lnTo>
                    <a:pt x="95" y="453"/>
                  </a:lnTo>
                  <a:lnTo>
                    <a:pt x="98" y="431"/>
                  </a:lnTo>
                  <a:lnTo>
                    <a:pt x="103" y="410"/>
                  </a:lnTo>
                  <a:lnTo>
                    <a:pt x="106" y="388"/>
                  </a:lnTo>
                  <a:lnTo>
                    <a:pt x="109" y="371"/>
                  </a:lnTo>
                  <a:lnTo>
                    <a:pt x="114" y="353"/>
                  </a:lnTo>
                  <a:lnTo>
                    <a:pt x="119" y="335"/>
                  </a:lnTo>
                  <a:lnTo>
                    <a:pt x="123" y="318"/>
                  </a:lnTo>
                  <a:lnTo>
                    <a:pt x="129" y="296"/>
                  </a:lnTo>
                  <a:lnTo>
                    <a:pt x="134" y="274"/>
                  </a:lnTo>
                  <a:lnTo>
                    <a:pt x="138" y="251"/>
                  </a:lnTo>
                  <a:lnTo>
                    <a:pt x="143" y="227"/>
                  </a:lnTo>
                  <a:lnTo>
                    <a:pt x="145" y="205"/>
                  </a:lnTo>
                  <a:lnTo>
                    <a:pt x="145" y="182"/>
                  </a:lnTo>
                  <a:lnTo>
                    <a:pt x="143" y="159"/>
                  </a:lnTo>
                  <a:lnTo>
                    <a:pt x="138" y="137"/>
                  </a:lnTo>
                  <a:lnTo>
                    <a:pt x="133" y="118"/>
                  </a:lnTo>
                  <a:lnTo>
                    <a:pt x="125" y="101"/>
                  </a:lnTo>
                  <a:lnTo>
                    <a:pt x="118" y="83"/>
                  </a:lnTo>
                  <a:lnTo>
                    <a:pt x="109" y="67"/>
                  </a:lnTo>
                  <a:lnTo>
                    <a:pt x="101" y="49"/>
                  </a:lnTo>
                  <a:lnTo>
                    <a:pt x="91" y="33"/>
                  </a:lnTo>
                  <a:lnTo>
                    <a:pt x="81" y="16"/>
                  </a:lnTo>
                  <a:lnTo>
                    <a:pt x="72" y="0"/>
                  </a:lnTo>
                  <a:lnTo>
                    <a:pt x="72" y="0"/>
                  </a:lnTo>
                  <a:lnTo>
                    <a:pt x="72" y="0"/>
                  </a:lnTo>
                  <a:lnTo>
                    <a:pt x="70" y="0"/>
                  </a:lnTo>
                  <a:lnTo>
                    <a:pt x="70" y="0"/>
                  </a:lnTo>
                  <a:lnTo>
                    <a:pt x="70" y="0"/>
                  </a:lnTo>
                  <a:close/>
                </a:path>
              </a:pathLst>
            </a:custGeom>
            <a:solidFill>
              <a:srgbClr val="000000"/>
            </a:solidFill>
            <a:ln w="9525">
              <a:noFill/>
              <a:round/>
              <a:headEnd/>
              <a:tailEnd/>
            </a:ln>
          </p:spPr>
          <p:txBody>
            <a:bodyPr/>
            <a:lstStyle/>
            <a:p>
              <a:endParaRPr lang="en-US"/>
            </a:p>
          </p:txBody>
        </p:sp>
        <p:sp>
          <p:nvSpPr>
            <p:cNvPr id="14397" name="Freeform 61"/>
            <p:cNvSpPr>
              <a:spLocks/>
            </p:cNvSpPr>
            <p:nvPr/>
          </p:nvSpPr>
          <p:spPr bwMode="auto">
            <a:xfrm>
              <a:off x="723" y="2805"/>
              <a:ext cx="21" cy="23"/>
            </a:xfrm>
            <a:custGeom>
              <a:avLst/>
              <a:gdLst/>
              <a:ahLst/>
              <a:cxnLst>
                <a:cxn ang="0">
                  <a:pos x="2" y="70"/>
                </a:cxn>
                <a:cxn ang="0">
                  <a:pos x="1" y="58"/>
                </a:cxn>
                <a:cxn ang="0">
                  <a:pos x="3" y="47"/>
                </a:cxn>
                <a:cxn ang="0">
                  <a:pos x="10" y="38"/>
                </a:cxn>
                <a:cxn ang="0">
                  <a:pos x="19" y="31"/>
                </a:cxn>
                <a:cxn ang="0">
                  <a:pos x="28" y="23"/>
                </a:cxn>
                <a:cxn ang="0">
                  <a:pos x="39" y="18"/>
                </a:cxn>
                <a:cxn ang="0">
                  <a:pos x="50" y="13"/>
                </a:cxn>
                <a:cxn ang="0">
                  <a:pos x="60" y="8"/>
                </a:cxn>
                <a:cxn ang="0">
                  <a:pos x="62" y="6"/>
                </a:cxn>
                <a:cxn ang="0">
                  <a:pos x="64" y="3"/>
                </a:cxn>
                <a:cxn ang="0">
                  <a:pos x="65" y="1"/>
                </a:cxn>
                <a:cxn ang="0">
                  <a:pos x="62" y="0"/>
                </a:cxn>
                <a:cxn ang="0">
                  <a:pos x="49" y="3"/>
                </a:cxn>
                <a:cxn ang="0">
                  <a:pos x="36" y="7"/>
                </a:cxn>
                <a:cxn ang="0">
                  <a:pos x="24" y="14"/>
                </a:cxn>
                <a:cxn ang="0">
                  <a:pos x="15" y="22"/>
                </a:cxn>
                <a:cxn ang="0">
                  <a:pos x="8" y="32"/>
                </a:cxn>
                <a:cxn ang="0">
                  <a:pos x="2" y="44"/>
                </a:cxn>
                <a:cxn ang="0">
                  <a:pos x="0" y="57"/>
                </a:cxn>
                <a:cxn ang="0">
                  <a:pos x="1" y="71"/>
                </a:cxn>
                <a:cxn ang="0">
                  <a:pos x="1" y="71"/>
                </a:cxn>
                <a:cxn ang="0">
                  <a:pos x="2" y="71"/>
                </a:cxn>
                <a:cxn ang="0">
                  <a:pos x="2" y="71"/>
                </a:cxn>
                <a:cxn ang="0">
                  <a:pos x="2" y="70"/>
                </a:cxn>
                <a:cxn ang="0">
                  <a:pos x="2" y="70"/>
                </a:cxn>
              </a:cxnLst>
              <a:rect l="0" t="0" r="r" b="b"/>
              <a:pathLst>
                <a:path w="65" h="71">
                  <a:moveTo>
                    <a:pt x="2" y="70"/>
                  </a:moveTo>
                  <a:lnTo>
                    <a:pt x="1" y="58"/>
                  </a:lnTo>
                  <a:lnTo>
                    <a:pt x="3" y="47"/>
                  </a:lnTo>
                  <a:lnTo>
                    <a:pt x="10" y="38"/>
                  </a:lnTo>
                  <a:lnTo>
                    <a:pt x="19" y="31"/>
                  </a:lnTo>
                  <a:lnTo>
                    <a:pt x="28" y="23"/>
                  </a:lnTo>
                  <a:lnTo>
                    <a:pt x="39" y="18"/>
                  </a:lnTo>
                  <a:lnTo>
                    <a:pt x="50" y="13"/>
                  </a:lnTo>
                  <a:lnTo>
                    <a:pt x="60" y="8"/>
                  </a:lnTo>
                  <a:lnTo>
                    <a:pt x="62" y="6"/>
                  </a:lnTo>
                  <a:lnTo>
                    <a:pt x="64" y="3"/>
                  </a:lnTo>
                  <a:lnTo>
                    <a:pt x="65" y="1"/>
                  </a:lnTo>
                  <a:lnTo>
                    <a:pt x="62" y="0"/>
                  </a:lnTo>
                  <a:lnTo>
                    <a:pt x="49" y="3"/>
                  </a:lnTo>
                  <a:lnTo>
                    <a:pt x="36" y="7"/>
                  </a:lnTo>
                  <a:lnTo>
                    <a:pt x="24" y="14"/>
                  </a:lnTo>
                  <a:lnTo>
                    <a:pt x="15" y="22"/>
                  </a:lnTo>
                  <a:lnTo>
                    <a:pt x="8" y="32"/>
                  </a:lnTo>
                  <a:lnTo>
                    <a:pt x="2" y="44"/>
                  </a:lnTo>
                  <a:lnTo>
                    <a:pt x="0" y="57"/>
                  </a:lnTo>
                  <a:lnTo>
                    <a:pt x="1" y="71"/>
                  </a:lnTo>
                  <a:lnTo>
                    <a:pt x="1" y="71"/>
                  </a:lnTo>
                  <a:lnTo>
                    <a:pt x="2" y="71"/>
                  </a:lnTo>
                  <a:lnTo>
                    <a:pt x="2" y="71"/>
                  </a:lnTo>
                  <a:lnTo>
                    <a:pt x="2" y="70"/>
                  </a:lnTo>
                  <a:lnTo>
                    <a:pt x="2" y="70"/>
                  </a:lnTo>
                  <a:close/>
                </a:path>
              </a:pathLst>
            </a:custGeom>
            <a:solidFill>
              <a:srgbClr val="000000"/>
            </a:solidFill>
            <a:ln w="9525">
              <a:noFill/>
              <a:round/>
              <a:headEnd/>
              <a:tailEnd/>
            </a:ln>
          </p:spPr>
          <p:txBody>
            <a:bodyPr/>
            <a:lstStyle/>
            <a:p>
              <a:endParaRPr lang="en-US"/>
            </a:p>
          </p:txBody>
        </p:sp>
        <p:sp>
          <p:nvSpPr>
            <p:cNvPr id="14398" name="Freeform 62"/>
            <p:cNvSpPr>
              <a:spLocks/>
            </p:cNvSpPr>
            <p:nvPr/>
          </p:nvSpPr>
          <p:spPr bwMode="auto">
            <a:xfrm>
              <a:off x="624" y="2333"/>
              <a:ext cx="103" cy="13"/>
            </a:xfrm>
            <a:custGeom>
              <a:avLst/>
              <a:gdLst/>
              <a:ahLst/>
              <a:cxnLst>
                <a:cxn ang="0">
                  <a:pos x="0" y="8"/>
                </a:cxn>
                <a:cxn ang="0">
                  <a:pos x="14" y="14"/>
                </a:cxn>
                <a:cxn ang="0">
                  <a:pos x="28" y="20"/>
                </a:cxn>
                <a:cxn ang="0">
                  <a:pos x="42" y="23"/>
                </a:cxn>
                <a:cxn ang="0">
                  <a:pos x="56" y="24"/>
                </a:cxn>
                <a:cxn ang="0">
                  <a:pos x="71" y="25"/>
                </a:cxn>
                <a:cxn ang="0">
                  <a:pos x="85" y="25"/>
                </a:cxn>
                <a:cxn ang="0">
                  <a:pos x="100" y="24"/>
                </a:cxn>
                <a:cxn ang="0">
                  <a:pos x="115" y="23"/>
                </a:cxn>
                <a:cxn ang="0">
                  <a:pos x="127" y="22"/>
                </a:cxn>
                <a:cxn ang="0">
                  <a:pos x="139" y="22"/>
                </a:cxn>
                <a:cxn ang="0">
                  <a:pos x="151" y="22"/>
                </a:cxn>
                <a:cxn ang="0">
                  <a:pos x="163" y="21"/>
                </a:cxn>
                <a:cxn ang="0">
                  <a:pos x="174" y="21"/>
                </a:cxn>
                <a:cxn ang="0">
                  <a:pos x="186" y="22"/>
                </a:cxn>
                <a:cxn ang="0">
                  <a:pos x="199" y="22"/>
                </a:cxn>
                <a:cxn ang="0">
                  <a:pos x="211" y="23"/>
                </a:cxn>
                <a:cxn ang="0">
                  <a:pos x="223" y="24"/>
                </a:cxn>
                <a:cxn ang="0">
                  <a:pos x="235" y="25"/>
                </a:cxn>
                <a:cxn ang="0">
                  <a:pos x="247" y="27"/>
                </a:cxn>
                <a:cxn ang="0">
                  <a:pos x="258" y="28"/>
                </a:cxn>
                <a:cxn ang="0">
                  <a:pos x="270" y="31"/>
                </a:cxn>
                <a:cxn ang="0">
                  <a:pos x="282" y="34"/>
                </a:cxn>
                <a:cxn ang="0">
                  <a:pos x="293" y="36"/>
                </a:cxn>
                <a:cxn ang="0">
                  <a:pos x="305" y="39"/>
                </a:cxn>
                <a:cxn ang="0">
                  <a:pos x="306" y="39"/>
                </a:cxn>
                <a:cxn ang="0">
                  <a:pos x="308" y="38"/>
                </a:cxn>
                <a:cxn ang="0">
                  <a:pos x="309" y="37"/>
                </a:cxn>
                <a:cxn ang="0">
                  <a:pos x="308" y="36"/>
                </a:cxn>
                <a:cxn ang="0">
                  <a:pos x="292" y="28"/>
                </a:cxn>
                <a:cxn ang="0">
                  <a:pos x="276" y="22"/>
                </a:cxn>
                <a:cxn ang="0">
                  <a:pos x="260" y="17"/>
                </a:cxn>
                <a:cxn ang="0">
                  <a:pos x="243" y="12"/>
                </a:cxn>
                <a:cxn ang="0">
                  <a:pos x="227" y="8"/>
                </a:cxn>
                <a:cxn ang="0">
                  <a:pos x="210" y="5"/>
                </a:cxn>
                <a:cxn ang="0">
                  <a:pos x="193" y="3"/>
                </a:cxn>
                <a:cxn ang="0">
                  <a:pos x="176" y="0"/>
                </a:cxn>
                <a:cxn ang="0">
                  <a:pos x="165" y="0"/>
                </a:cxn>
                <a:cxn ang="0">
                  <a:pos x="154" y="0"/>
                </a:cxn>
                <a:cxn ang="0">
                  <a:pos x="143" y="1"/>
                </a:cxn>
                <a:cxn ang="0">
                  <a:pos x="131" y="3"/>
                </a:cxn>
                <a:cxn ang="0">
                  <a:pos x="121" y="5"/>
                </a:cxn>
                <a:cxn ang="0">
                  <a:pos x="109" y="7"/>
                </a:cxn>
                <a:cxn ang="0">
                  <a:pos x="98" y="9"/>
                </a:cxn>
                <a:cxn ang="0">
                  <a:pos x="87" y="10"/>
                </a:cxn>
                <a:cxn ang="0">
                  <a:pos x="75" y="12"/>
                </a:cxn>
                <a:cxn ang="0">
                  <a:pos x="65" y="14"/>
                </a:cxn>
                <a:cxn ang="0">
                  <a:pos x="54" y="14"/>
                </a:cxn>
                <a:cxn ang="0">
                  <a:pos x="43" y="15"/>
                </a:cxn>
                <a:cxn ang="0">
                  <a:pos x="32" y="14"/>
                </a:cxn>
                <a:cxn ang="0">
                  <a:pos x="21" y="13"/>
                </a:cxn>
                <a:cxn ang="0">
                  <a:pos x="11" y="11"/>
                </a:cxn>
                <a:cxn ang="0">
                  <a:pos x="1" y="8"/>
                </a:cxn>
                <a:cxn ang="0">
                  <a:pos x="0" y="8"/>
                </a:cxn>
                <a:cxn ang="0">
                  <a:pos x="0" y="8"/>
                </a:cxn>
                <a:cxn ang="0">
                  <a:pos x="0" y="8"/>
                </a:cxn>
                <a:cxn ang="0">
                  <a:pos x="0" y="8"/>
                </a:cxn>
                <a:cxn ang="0">
                  <a:pos x="0" y="8"/>
                </a:cxn>
              </a:cxnLst>
              <a:rect l="0" t="0" r="r" b="b"/>
              <a:pathLst>
                <a:path w="309" h="39">
                  <a:moveTo>
                    <a:pt x="0" y="8"/>
                  </a:moveTo>
                  <a:lnTo>
                    <a:pt x="14" y="14"/>
                  </a:lnTo>
                  <a:lnTo>
                    <a:pt x="28" y="20"/>
                  </a:lnTo>
                  <a:lnTo>
                    <a:pt x="42" y="23"/>
                  </a:lnTo>
                  <a:lnTo>
                    <a:pt x="56" y="24"/>
                  </a:lnTo>
                  <a:lnTo>
                    <a:pt x="71" y="25"/>
                  </a:lnTo>
                  <a:lnTo>
                    <a:pt x="85" y="25"/>
                  </a:lnTo>
                  <a:lnTo>
                    <a:pt x="100" y="24"/>
                  </a:lnTo>
                  <a:lnTo>
                    <a:pt x="115" y="23"/>
                  </a:lnTo>
                  <a:lnTo>
                    <a:pt x="127" y="22"/>
                  </a:lnTo>
                  <a:lnTo>
                    <a:pt x="139" y="22"/>
                  </a:lnTo>
                  <a:lnTo>
                    <a:pt x="151" y="22"/>
                  </a:lnTo>
                  <a:lnTo>
                    <a:pt x="163" y="21"/>
                  </a:lnTo>
                  <a:lnTo>
                    <a:pt x="174" y="21"/>
                  </a:lnTo>
                  <a:lnTo>
                    <a:pt x="186" y="22"/>
                  </a:lnTo>
                  <a:lnTo>
                    <a:pt x="199" y="22"/>
                  </a:lnTo>
                  <a:lnTo>
                    <a:pt x="211" y="23"/>
                  </a:lnTo>
                  <a:lnTo>
                    <a:pt x="223" y="24"/>
                  </a:lnTo>
                  <a:lnTo>
                    <a:pt x="235" y="25"/>
                  </a:lnTo>
                  <a:lnTo>
                    <a:pt x="247" y="27"/>
                  </a:lnTo>
                  <a:lnTo>
                    <a:pt x="258" y="28"/>
                  </a:lnTo>
                  <a:lnTo>
                    <a:pt x="270" y="31"/>
                  </a:lnTo>
                  <a:lnTo>
                    <a:pt x="282" y="34"/>
                  </a:lnTo>
                  <a:lnTo>
                    <a:pt x="293" y="36"/>
                  </a:lnTo>
                  <a:lnTo>
                    <a:pt x="305" y="39"/>
                  </a:lnTo>
                  <a:lnTo>
                    <a:pt x="306" y="39"/>
                  </a:lnTo>
                  <a:lnTo>
                    <a:pt x="308" y="38"/>
                  </a:lnTo>
                  <a:lnTo>
                    <a:pt x="309" y="37"/>
                  </a:lnTo>
                  <a:lnTo>
                    <a:pt x="308" y="36"/>
                  </a:lnTo>
                  <a:lnTo>
                    <a:pt x="292" y="28"/>
                  </a:lnTo>
                  <a:lnTo>
                    <a:pt x="276" y="22"/>
                  </a:lnTo>
                  <a:lnTo>
                    <a:pt x="260" y="17"/>
                  </a:lnTo>
                  <a:lnTo>
                    <a:pt x="243" y="12"/>
                  </a:lnTo>
                  <a:lnTo>
                    <a:pt x="227" y="8"/>
                  </a:lnTo>
                  <a:lnTo>
                    <a:pt x="210" y="5"/>
                  </a:lnTo>
                  <a:lnTo>
                    <a:pt x="193" y="3"/>
                  </a:lnTo>
                  <a:lnTo>
                    <a:pt x="176" y="0"/>
                  </a:lnTo>
                  <a:lnTo>
                    <a:pt x="165" y="0"/>
                  </a:lnTo>
                  <a:lnTo>
                    <a:pt x="154" y="0"/>
                  </a:lnTo>
                  <a:lnTo>
                    <a:pt x="143" y="1"/>
                  </a:lnTo>
                  <a:lnTo>
                    <a:pt x="131" y="3"/>
                  </a:lnTo>
                  <a:lnTo>
                    <a:pt x="121" y="5"/>
                  </a:lnTo>
                  <a:lnTo>
                    <a:pt x="109" y="7"/>
                  </a:lnTo>
                  <a:lnTo>
                    <a:pt x="98" y="9"/>
                  </a:lnTo>
                  <a:lnTo>
                    <a:pt x="87" y="10"/>
                  </a:lnTo>
                  <a:lnTo>
                    <a:pt x="75" y="12"/>
                  </a:lnTo>
                  <a:lnTo>
                    <a:pt x="65" y="14"/>
                  </a:lnTo>
                  <a:lnTo>
                    <a:pt x="54" y="14"/>
                  </a:lnTo>
                  <a:lnTo>
                    <a:pt x="43" y="15"/>
                  </a:lnTo>
                  <a:lnTo>
                    <a:pt x="32" y="14"/>
                  </a:lnTo>
                  <a:lnTo>
                    <a:pt x="21" y="13"/>
                  </a:lnTo>
                  <a:lnTo>
                    <a:pt x="11" y="11"/>
                  </a:lnTo>
                  <a:lnTo>
                    <a:pt x="1" y="8"/>
                  </a:lnTo>
                  <a:lnTo>
                    <a:pt x="0" y="8"/>
                  </a:lnTo>
                  <a:lnTo>
                    <a:pt x="0" y="8"/>
                  </a:lnTo>
                  <a:lnTo>
                    <a:pt x="0" y="8"/>
                  </a:lnTo>
                  <a:lnTo>
                    <a:pt x="0" y="8"/>
                  </a:lnTo>
                  <a:lnTo>
                    <a:pt x="0" y="8"/>
                  </a:lnTo>
                  <a:close/>
                </a:path>
              </a:pathLst>
            </a:custGeom>
            <a:solidFill>
              <a:srgbClr val="000000"/>
            </a:solidFill>
            <a:ln w="9525">
              <a:noFill/>
              <a:round/>
              <a:headEnd/>
              <a:tailEnd/>
            </a:ln>
          </p:spPr>
          <p:txBody>
            <a:bodyPr/>
            <a:lstStyle/>
            <a:p>
              <a:endParaRPr lang="en-US"/>
            </a:p>
          </p:txBody>
        </p:sp>
        <p:sp>
          <p:nvSpPr>
            <p:cNvPr id="14399" name="Freeform 63"/>
            <p:cNvSpPr>
              <a:spLocks/>
            </p:cNvSpPr>
            <p:nvPr/>
          </p:nvSpPr>
          <p:spPr bwMode="auto">
            <a:xfrm>
              <a:off x="626" y="2451"/>
              <a:ext cx="8" cy="28"/>
            </a:xfrm>
            <a:custGeom>
              <a:avLst/>
              <a:gdLst/>
              <a:ahLst/>
              <a:cxnLst>
                <a:cxn ang="0">
                  <a:pos x="24" y="0"/>
                </a:cxn>
                <a:cxn ang="0">
                  <a:pos x="21" y="8"/>
                </a:cxn>
                <a:cxn ang="0">
                  <a:pos x="17" y="18"/>
                </a:cxn>
                <a:cxn ang="0">
                  <a:pos x="11" y="29"/>
                </a:cxn>
                <a:cxn ang="0">
                  <a:pos x="6" y="42"/>
                </a:cxn>
                <a:cxn ang="0">
                  <a:pos x="1" y="55"/>
                </a:cxn>
                <a:cxn ang="0">
                  <a:pos x="0" y="67"/>
                </a:cxn>
                <a:cxn ang="0">
                  <a:pos x="1" y="77"/>
                </a:cxn>
                <a:cxn ang="0">
                  <a:pos x="7" y="82"/>
                </a:cxn>
                <a:cxn ang="0">
                  <a:pos x="10" y="82"/>
                </a:cxn>
                <a:cxn ang="0">
                  <a:pos x="13" y="81"/>
                </a:cxn>
                <a:cxn ang="0">
                  <a:pos x="15" y="78"/>
                </a:cxn>
                <a:cxn ang="0">
                  <a:pos x="17" y="75"/>
                </a:cxn>
                <a:cxn ang="0">
                  <a:pos x="18" y="67"/>
                </a:cxn>
                <a:cxn ang="0">
                  <a:pos x="17" y="60"/>
                </a:cxn>
                <a:cxn ang="0">
                  <a:pos x="15" y="52"/>
                </a:cxn>
                <a:cxn ang="0">
                  <a:pos x="15" y="45"/>
                </a:cxn>
                <a:cxn ang="0">
                  <a:pos x="17" y="34"/>
                </a:cxn>
                <a:cxn ang="0">
                  <a:pos x="19" y="22"/>
                </a:cxn>
                <a:cxn ang="0">
                  <a:pos x="21" y="11"/>
                </a:cxn>
                <a:cxn ang="0">
                  <a:pos x="24" y="0"/>
                </a:cxn>
                <a:cxn ang="0">
                  <a:pos x="24" y="0"/>
                </a:cxn>
                <a:cxn ang="0">
                  <a:pos x="24" y="0"/>
                </a:cxn>
                <a:cxn ang="0">
                  <a:pos x="24" y="0"/>
                </a:cxn>
                <a:cxn ang="0">
                  <a:pos x="24" y="0"/>
                </a:cxn>
                <a:cxn ang="0">
                  <a:pos x="24" y="0"/>
                </a:cxn>
              </a:cxnLst>
              <a:rect l="0" t="0" r="r" b="b"/>
              <a:pathLst>
                <a:path w="24" h="82">
                  <a:moveTo>
                    <a:pt x="24" y="0"/>
                  </a:moveTo>
                  <a:lnTo>
                    <a:pt x="21" y="8"/>
                  </a:lnTo>
                  <a:lnTo>
                    <a:pt x="17" y="18"/>
                  </a:lnTo>
                  <a:lnTo>
                    <a:pt x="11" y="29"/>
                  </a:lnTo>
                  <a:lnTo>
                    <a:pt x="6" y="42"/>
                  </a:lnTo>
                  <a:lnTo>
                    <a:pt x="1" y="55"/>
                  </a:lnTo>
                  <a:lnTo>
                    <a:pt x="0" y="67"/>
                  </a:lnTo>
                  <a:lnTo>
                    <a:pt x="1" y="77"/>
                  </a:lnTo>
                  <a:lnTo>
                    <a:pt x="7" y="82"/>
                  </a:lnTo>
                  <a:lnTo>
                    <a:pt x="10" y="82"/>
                  </a:lnTo>
                  <a:lnTo>
                    <a:pt x="13" y="81"/>
                  </a:lnTo>
                  <a:lnTo>
                    <a:pt x="15" y="78"/>
                  </a:lnTo>
                  <a:lnTo>
                    <a:pt x="17" y="75"/>
                  </a:lnTo>
                  <a:lnTo>
                    <a:pt x="18" y="67"/>
                  </a:lnTo>
                  <a:lnTo>
                    <a:pt x="17" y="60"/>
                  </a:lnTo>
                  <a:lnTo>
                    <a:pt x="15" y="52"/>
                  </a:lnTo>
                  <a:lnTo>
                    <a:pt x="15" y="45"/>
                  </a:lnTo>
                  <a:lnTo>
                    <a:pt x="17" y="34"/>
                  </a:lnTo>
                  <a:lnTo>
                    <a:pt x="19" y="22"/>
                  </a:lnTo>
                  <a:lnTo>
                    <a:pt x="21" y="11"/>
                  </a:lnTo>
                  <a:lnTo>
                    <a:pt x="24" y="0"/>
                  </a:lnTo>
                  <a:lnTo>
                    <a:pt x="24" y="0"/>
                  </a:lnTo>
                  <a:lnTo>
                    <a:pt x="24" y="0"/>
                  </a:lnTo>
                  <a:lnTo>
                    <a:pt x="24" y="0"/>
                  </a:lnTo>
                  <a:lnTo>
                    <a:pt x="24" y="0"/>
                  </a:lnTo>
                  <a:lnTo>
                    <a:pt x="24" y="0"/>
                  </a:lnTo>
                  <a:close/>
                </a:path>
              </a:pathLst>
            </a:custGeom>
            <a:solidFill>
              <a:srgbClr val="000000"/>
            </a:solidFill>
            <a:ln w="9525">
              <a:noFill/>
              <a:round/>
              <a:headEnd/>
              <a:tailEnd/>
            </a:ln>
          </p:spPr>
          <p:txBody>
            <a:bodyPr/>
            <a:lstStyle/>
            <a:p>
              <a:endParaRPr lang="en-US"/>
            </a:p>
          </p:txBody>
        </p:sp>
        <p:sp>
          <p:nvSpPr>
            <p:cNvPr id="14400" name="Freeform 64"/>
            <p:cNvSpPr>
              <a:spLocks/>
            </p:cNvSpPr>
            <p:nvPr/>
          </p:nvSpPr>
          <p:spPr bwMode="auto">
            <a:xfrm>
              <a:off x="632" y="2426"/>
              <a:ext cx="5" cy="15"/>
            </a:xfrm>
            <a:custGeom>
              <a:avLst/>
              <a:gdLst/>
              <a:ahLst/>
              <a:cxnLst>
                <a:cxn ang="0">
                  <a:pos x="0" y="1"/>
                </a:cxn>
                <a:cxn ang="0">
                  <a:pos x="0" y="4"/>
                </a:cxn>
                <a:cxn ang="0">
                  <a:pos x="1" y="6"/>
                </a:cxn>
                <a:cxn ang="0">
                  <a:pos x="1" y="9"/>
                </a:cxn>
                <a:cxn ang="0">
                  <a:pos x="2" y="13"/>
                </a:cxn>
                <a:cxn ang="0">
                  <a:pos x="3" y="15"/>
                </a:cxn>
                <a:cxn ang="0">
                  <a:pos x="3" y="18"/>
                </a:cxn>
                <a:cxn ang="0">
                  <a:pos x="3" y="21"/>
                </a:cxn>
                <a:cxn ang="0">
                  <a:pos x="3" y="23"/>
                </a:cxn>
                <a:cxn ang="0">
                  <a:pos x="3" y="30"/>
                </a:cxn>
                <a:cxn ang="0">
                  <a:pos x="4" y="34"/>
                </a:cxn>
                <a:cxn ang="0">
                  <a:pos x="5" y="40"/>
                </a:cxn>
                <a:cxn ang="0">
                  <a:pos x="7" y="45"/>
                </a:cxn>
                <a:cxn ang="0">
                  <a:pos x="9" y="46"/>
                </a:cxn>
                <a:cxn ang="0">
                  <a:pos x="13" y="45"/>
                </a:cxn>
                <a:cxn ang="0">
                  <a:pos x="15" y="43"/>
                </a:cxn>
                <a:cxn ang="0">
                  <a:pos x="16" y="41"/>
                </a:cxn>
                <a:cxn ang="0">
                  <a:pos x="15" y="30"/>
                </a:cxn>
                <a:cxn ang="0">
                  <a:pos x="11" y="20"/>
                </a:cxn>
                <a:cxn ang="0">
                  <a:pos x="7" y="9"/>
                </a:cxn>
                <a:cxn ang="0">
                  <a:pos x="2" y="0"/>
                </a:cxn>
                <a:cxn ang="0">
                  <a:pos x="2" y="0"/>
                </a:cxn>
                <a:cxn ang="0">
                  <a:pos x="1" y="0"/>
                </a:cxn>
                <a:cxn ang="0">
                  <a:pos x="0" y="1"/>
                </a:cxn>
                <a:cxn ang="0">
                  <a:pos x="0" y="1"/>
                </a:cxn>
                <a:cxn ang="0">
                  <a:pos x="0" y="1"/>
                </a:cxn>
              </a:cxnLst>
              <a:rect l="0" t="0" r="r" b="b"/>
              <a:pathLst>
                <a:path w="16" h="46">
                  <a:moveTo>
                    <a:pt x="0" y="1"/>
                  </a:moveTo>
                  <a:lnTo>
                    <a:pt x="0" y="4"/>
                  </a:lnTo>
                  <a:lnTo>
                    <a:pt x="1" y="6"/>
                  </a:lnTo>
                  <a:lnTo>
                    <a:pt x="1" y="9"/>
                  </a:lnTo>
                  <a:lnTo>
                    <a:pt x="2" y="13"/>
                  </a:lnTo>
                  <a:lnTo>
                    <a:pt x="3" y="15"/>
                  </a:lnTo>
                  <a:lnTo>
                    <a:pt x="3" y="18"/>
                  </a:lnTo>
                  <a:lnTo>
                    <a:pt x="3" y="21"/>
                  </a:lnTo>
                  <a:lnTo>
                    <a:pt x="3" y="23"/>
                  </a:lnTo>
                  <a:lnTo>
                    <a:pt x="3" y="30"/>
                  </a:lnTo>
                  <a:lnTo>
                    <a:pt x="4" y="34"/>
                  </a:lnTo>
                  <a:lnTo>
                    <a:pt x="5" y="40"/>
                  </a:lnTo>
                  <a:lnTo>
                    <a:pt x="7" y="45"/>
                  </a:lnTo>
                  <a:lnTo>
                    <a:pt x="9" y="46"/>
                  </a:lnTo>
                  <a:lnTo>
                    <a:pt x="13" y="45"/>
                  </a:lnTo>
                  <a:lnTo>
                    <a:pt x="15" y="43"/>
                  </a:lnTo>
                  <a:lnTo>
                    <a:pt x="16" y="41"/>
                  </a:lnTo>
                  <a:lnTo>
                    <a:pt x="15" y="30"/>
                  </a:lnTo>
                  <a:lnTo>
                    <a:pt x="11" y="20"/>
                  </a:lnTo>
                  <a:lnTo>
                    <a:pt x="7" y="9"/>
                  </a:lnTo>
                  <a:lnTo>
                    <a:pt x="2" y="0"/>
                  </a:lnTo>
                  <a:lnTo>
                    <a:pt x="2" y="0"/>
                  </a:lnTo>
                  <a:lnTo>
                    <a:pt x="1" y="0"/>
                  </a:lnTo>
                  <a:lnTo>
                    <a:pt x="0" y="1"/>
                  </a:lnTo>
                  <a:lnTo>
                    <a:pt x="0" y="1"/>
                  </a:lnTo>
                  <a:lnTo>
                    <a:pt x="0" y="1"/>
                  </a:lnTo>
                  <a:close/>
                </a:path>
              </a:pathLst>
            </a:custGeom>
            <a:solidFill>
              <a:srgbClr val="000000"/>
            </a:solidFill>
            <a:ln w="9525">
              <a:noFill/>
              <a:round/>
              <a:headEnd/>
              <a:tailEnd/>
            </a:ln>
          </p:spPr>
          <p:txBody>
            <a:bodyPr/>
            <a:lstStyle/>
            <a:p>
              <a:endParaRPr lang="en-US"/>
            </a:p>
          </p:txBody>
        </p:sp>
        <p:sp>
          <p:nvSpPr>
            <p:cNvPr id="14401" name="Freeform 65"/>
            <p:cNvSpPr>
              <a:spLocks/>
            </p:cNvSpPr>
            <p:nvPr/>
          </p:nvSpPr>
          <p:spPr bwMode="auto">
            <a:xfrm>
              <a:off x="480" y="2427"/>
              <a:ext cx="145" cy="55"/>
            </a:xfrm>
            <a:custGeom>
              <a:avLst/>
              <a:gdLst/>
              <a:ahLst/>
              <a:cxnLst>
                <a:cxn ang="0">
                  <a:pos x="0" y="2"/>
                </a:cxn>
                <a:cxn ang="0">
                  <a:pos x="14" y="4"/>
                </a:cxn>
                <a:cxn ang="0">
                  <a:pos x="28" y="8"/>
                </a:cxn>
                <a:cxn ang="0">
                  <a:pos x="42" y="11"/>
                </a:cxn>
                <a:cxn ang="0">
                  <a:pos x="55" y="13"/>
                </a:cxn>
                <a:cxn ang="0">
                  <a:pos x="69" y="17"/>
                </a:cxn>
                <a:cxn ang="0">
                  <a:pos x="82" y="21"/>
                </a:cxn>
                <a:cxn ang="0">
                  <a:pos x="96" y="24"/>
                </a:cxn>
                <a:cxn ang="0">
                  <a:pos x="110" y="28"/>
                </a:cxn>
                <a:cxn ang="0">
                  <a:pos x="123" y="31"/>
                </a:cxn>
                <a:cxn ang="0">
                  <a:pos x="136" y="36"/>
                </a:cxn>
                <a:cxn ang="0">
                  <a:pos x="150" y="40"/>
                </a:cxn>
                <a:cxn ang="0">
                  <a:pos x="163" y="45"/>
                </a:cxn>
                <a:cxn ang="0">
                  <a:pos x="176" y="50"/>
                </a:cxn>
                <a:cxn ang="0">
                  <a:pos x="190" y="55"/>
                </a:cxn>
                <a:cxn ang="0">
                  <a:pos x="203" y="59"/>
                </a:cxn>
                <a:cxn ang="0">
                  <a:pos x="215" y="65"/>
                </a:cxn>
                <a:cxn ang="0">
                  <a:pos x="229" y="70"/>
                </a:cxn>
                <a:cxn ang="0">
                  <a:pos x="242" y="77"/>
                </a:cxn>
                <a:cxn ang="0">
                  <a:pos x="256" y="83"/>
                </a:cxn>
                <a:cxn ang="0">
                  <a:pos x="270" y="88"/>
                </a:cxn>
                <a:cxn ang="0">
                  <a:pos x="283" y="95"/>
                </a:cxn>
                <a:cxn ang="0">
                  <a:pos x="297" y="101"/>
                </a:cxn>
                <a:cxn ang="0">
                  <a:pos x="310" y="108"/>
                </a:cxn>
                <a:cxn ang="0">
                  <a:pos x="324" y="114"/>
                </a:cxn>
                <a:cxn ang="0">
                  <a:pos x="337" y="121"/>
                </a:cxn>
                <a:cxn ang="0">
                  <a:pos x="351" y="127"/>
                </a:cxn>
                <a:cxn ang="0">
                  <a:pos x="364" y="134"/>
                </a:cxn>
                <a:cxn ang="0">
                  <a:pos x="378" y="140"/>
                </a:cxn>
                <a:cxn ang="0">
                  <a:pos x="392" y="147"/>
                </a:cxn>
                <a:cxn ang="0">
                  <a:pos x="405" y="152"/>
                </a:cxn>
                <a:cxn ang="0">
                  <a:pos x="419" y="159"/>
                </a:cxn>
                <a:cxn ang="0">
                  <a:pos x="433" y="164"/>
                </a:cxn>
                <a:cxn ang="0">
                  <a:pos x="434" y="164"/>
                </a:cxn>
                <a:cxn ang="0">
                  <a:pos x="435" y="162"/>
                </a:cxn>
                <a:cxn ang="0">
                  <a:pos x="436" y="161"/>
                </a:cxn>
                <a:cxn ang="0">
                  <a:pos x="435" y="160"/>
                </a:cxn>
                <a:cxn ang="0">
                  <a:pos x="409" y="146"/>
                </a:cxn>
                <a:cxn ang="0">
                  <a:pos x="385" y="133"/>
                </a:cxn>
                <a:cxn ang="0">
                  <a:pos x="359" y="120"/>
                </a:cxn>
                <a:cxn ang="0">
                  <a:pos x="332" y="107"/>
                </a:cxn>
                <a:cxn ang="0">
                  <a:pos x="306" y="95"/>
                </a:cxn>
                <a:cxn ang="0">
                  <a:pos x="279" y="83"/>
                </a:cxn>
                <a:cxn ang="0">
                  <a:pos x="252" y="71"/>
                </a:cxn>
                <a:cxn ang="0">
                  <a:pos x="225" y="60"/>
                </a:cxn>
                <a:cxn ang="0">
                  <a:pos x="198" y="51"/>
                </a:cxn>
                <a:cxn ang="0">
                  <a:pos x="170" y="41"/>
                </a:cxn>
                <a:cxn ang="0">
                  <a:pos x="142" y="32"/>
                </a:cxn>
                <a:cxn ang="0">
                  <a:pos x="114" y="25"/>
                </a:cxn>
                <a:cxn ang="0">
                  <a:pos x="86" y="17"/>
                </a:cxn>
                <a:cxn ang="0">
                  <a:pos x="58" y="11"/>
                </a:cxn>
                <a:cxn ang="0">
                  <a:pos x="30" y="5"/>
                </a:cxn>
                <a:cxn ang="0">
                  <a:pos x="1" y="0"/>
                </a:cxn>
                <a:cxn ang="0">
                  <a:pos x="1" y="0"/>
                </a:cxn>
                <a:cxn ang="0">
                  <a:pos x="1" y="1"/>
                </a:cxn>
                <a:cxn ang="0">
                  <a:pos x="0" y="2"/>
                </a:cxn>
                <a:cxn ang="0">
                  <a:pos x="0" y="2"/>
                </a:cxn>
                <a:cxn ang="0">
                  <a:pos x="0" y="2"/>
                </a:cxn>
              </a:cxnLst>
              <a:rect l="0" t="0" r="r" b="b"/>
              <a:pathLst>
                <a:path w="436" h="164">
                  <a:moveTo>
                    <a:pt x="0" y="2"/>
                  </a:moveTo>
                  <a:lnTo>
                    <a:pt x="14" y="4"/>
                  </a:lnTo>
                  <a:lnTo>
                    <a:pt x="28" y="8"/>
                  </a:lnTo>
                  <a:lnTo>
                    <a:pt x="42" y="11"/>
                  </a:lnTo>
                  <a:lnTo>
                    <a:pt x="55" y="13"/>
                  </a:lnTo>
                  <a:lnTo>
                    <a:pt x="69" y="17"/>
                  </a:lnTo>
                  <a:lnTo>
                    <a:pt x="82" y="21"/>
                  </a:lnTo>
                  <a:lnTo>
                    <a:pt x="96" y="24"/>
                  </a:lnTo>
                  <a:lnTo>
                    <a:pt x="110" y="28"/>
                  </a:lnTo>
                  <a:lnTo>
                    <a:pt x="123" y="31"/>
                  </a:lnTo>
                  <a:lnTo>
                    <a:pt x="136" y="36"/>
                  </a:lnTo>
                  <a:lnTo>
                    <a:pt x="150" y="40"/>
                  </a:lnTo>
                  <a:lnTo>
                    <a:pt x="163" y="45"/>
                  </a:lnTo>
                  <a:lnTo>
                    <a:pt x="176" y="50"/>
                  </a:lnTo>
                  <a:lnTo>
                    <a:pt x="190" y="55"/>
                  </a:lnTo>
                  <a:lnTo>
                    <a:pt x="203" y="59"/>
                  </a:lnTo>
                  <a:lnTo>
                    <a:pt x="215" y="65"/>
                  </a:lnTo>
                  <a:lnTo>
                    <a:pt x="229" y="70"/>
                  </a:lnTo>
                  <a:lnTo>
                    <a:pt x="242" y="77"/>
                  </a:lnTo>
                  <a:lnTo>
                    <a:pt x="256" y="83"/>
                  </a:lnTo>
                  <a:lnTo>
                    <a:pt x="270" y="88"/>
                  </a:lnTo>
                  <a:lnTo>
                    <a:pt x="283" y="95"/>
                  </a:lnTo>
                  <a:lnTo>
                    <a:pt x="297" y="101"/>
                  </a:lnTo>
                  <a:lnTo>
                    <a:pt x="310" y="108"/>
                  </a:lnTo>
                  <a:lnTo>
                    <a:pt x="324" y="114"/>
                  </a:lnTo>
                  <a:lnTo>
                    <a:pt x="337" y="121"/>
                  </a:lnTo>
                  <a:lnTo>
                    <a:pt x="351" y="127"/>
                  </a:lnTo>
                  <a:lnTo>
                    <a:pt x="364" y="134"/>
                  </a:lnTo>
                  <a:lnTo>
                    <a:pt x="378" y="140"/>
                  </a:lnTo>
                  <a:lnTo>
                    <a:pt x="392" y="147"/>
                  </a:lnTo>
                  <a:lnTo>
                    <a:pt x="405" y="152"/>
                  </a:lnTo>
                  <a:lnTo>
                    <a:pt x="419" y="159"/>
                  </a:lnTo>
                  <a:lnTo>
                    <a:pt x="433" y="164"/>
                  </a:lnTo>
                  <a:lnTo>
                    <a:pt x="434" y="164"/>
                  </a:lnTo>
                  <a:lnTo>
                    <a:pt x="435" y="162"/>
                  </a:lnTo>
                  <a:lnTo>
                    <a:pt x="436" y="161"/>
                  </a:lnTo>
                  <a:lnTo>
                    <a:pt x="435" y="160"/>
                  </a:lnTo>
                  <a:lnTo>
                    <a:pt x="409" y="146"/>
                  </a:lnTo>
                  <a:lnTo>
                    <a:pt x="385" y="133"/>
                  </a:lnTo>
                  <a:lnTo>
                    <a:pt x="359" y="120"/>
                  </a:lnTo>
                  <a:lnTo>
                    <a:pt x="332" y="107"/>
                  </a:lnTo>
                  <a:lnTo>
                    <a:pt x="306" y="95"/>
                  </a:lnTo>
                  <a:lnTo>
                    <a:pt x="279" y="83"/>
                  </a:lnTo>
                  <a:lnTo>
                    <a:pt x="252" y="71"/>
                  </a:lnTo>
                  <a:lnTo>
                    <a:pt x="225" y="60"/>
                  </a:lnTo>
                  <a:lnTo>
                    <a:pt x="198" y="51"/>
                  </a:lnTo>
                  <a:lnTo>
                    <a:pt x="170" y="41"/>
                  </a:lnTo>
                  <a:lnTo>
                    <a:pt x="142" y="32"/>
                  </a:lnTo>
                  <a:lnTo>
                    <a:pt x="114" y="25"/>
                  </a:lnTo>
                  <a:lnTo>
                    <a:pt x="86" y="17"/>
                  </a:lnTo>
                  <a:lnTo>
                    <a:pt x="58" y="11"/>
                  </a:lnTo>
                  <a:lnTo>
                    <a:pt x="30" y="5"/>
                  </a:lnTo>
                  <a:lnTo>
                    <a:pt x="1" y="0"/>
                  </a:lnTo>
                  <a:lnTo>
                    <a:pt x="1" y="0"/>
                  </a:lnTo>
                  <a:lnTo>
                    <a:pt x="1" y="1"/>
                  </a:lnTo>
                  <a:lnTo>
                    <a:pt x="0" y="2"/>
                  </a:lnTo>
                  <a:lnTo>
                    <a:pt x="0" y="2"/>
                  </a:lnTo>
                  <a:lnTo>
                    <a:pt x="0" y="2"/>
                  </a:lnTo>
                  <a:close/>
                </a:path>
              </a:pathLst>
            </a:custGeom>
            <a:solidFill>
              <a:srgbClr val="000000"/>
            </a:solidFill>
            <a:ln w="9525">
              <a:noFill/>
              <a:round/>
              <a:headEnd/>
              <a:tailEnd/>
            </a:ln>
          </p:spPr>
          <p:txBody>
            <a:bodyPr/>
            <a:lstStyle/>
            <a:p>
              <a:endParaRPr lang="en-US"/>
            </a:p>
          </p:txBody>
        </p:sp>
        <p:sp>
          <p:nvSpPr>
            <p:cNvPr id="14402" name="Freeform 66"/>
            <p:cNvSpPr>
              <a:spLocks/>
            </p:cNvSpPr>
            <p:nvPr/>
          </p:nvSpPr>
          <p:spPr bwMode="auto">
            <a:xfrm>
              <a:off x="636" y="2510"/>
              <a:ext cx="43" cy="17"/>
            </a:xfrm>
            <a:custGeom>
              <a:avLst/>
              <a:gdLst/>
              <a:ahLst/>
              <a:cxnLst>
                <a:cxn ang="0">
                  <a:pos x="0" y="1"/>
                </a:cxn>
                <a:cxn ang="0">
                  <a:pos x="3" y="8"/>
                </a:cxn>
                <a:cxn ang="0">
                  <a:pos x="6" y="14"/>
                </a:cxn>
                <a:cxn ang="0">
                  <a:pos x="9" y="21"/>
                </a:cxn>
                <a:cxn ang="0">
                  <a:pos x="15" y="27"/>
                </a:cxn>
                <a:cxn ang="0">
                  <a:pos x="19" y="33"/>
                </a:cxn>
                <a:cxn ang="0">
                  <a:pos x="25" y="39"/>
                </a:cxn>
                <a:cxn ang="0">
                  <a:pos x="32" y="43"/>
                </a:cxn>
                <a:cxn ang="0">
                  <a:pos x="38" y="46"/>
                </a:cxn>
                <a:cxn ang="0">
                  <a:pos x="50" y="50"/>
                </a:cxn>
                <a:cxn ang="0">
                  <a:pos x="62" y="51"/>
                </a:cxn>
                <a:cxn ang="0">
                  <a:pos x="73" y="50"/>
                </a:cxn>
                <a:cxn ang="0">
                  <a:pos x="84" y="46"/>
                </a:cxn>
                <a:cxn ang="0">
                  <a:pos x="94" y="42"/>
                </a:cxn>
                <a:cxn ang="0">
                  <a:pos x="104" y="38"/>
                </a:cxn>
                <a:cxn ang="0">
                  <a:pos x="115" y="32"/>
                </a:cxn>
                <a:cxn ang="0">
                  <a:pos x="126" y="27"/>
                </a:cxn>
                <a:cxn ang="0">
                  <a:pos x="127" y="26"/>
                </a:cxn>
                <a:cxn ang="0">
                  <a:pos x="128" y="24"/>
                </a:cxn>
                <a:cxn ang="0">
                  <a:pos x="129" y="22"/>
                </a:cxn>
                <a:cxn ang="0">
                  <a:pos x="127" y="21"/>
                </a:cxn>
                <a:cxn ang="0">
                  <a:pos x="111" y="22"/>
                </a:cxn>
                <a:cxn ang="0">
                  <a:pos x="93" y="24"/>
                </a:cxn>
                <a:cxn ang="0">
                  <a:pos x="76" y="27"/>
                </a:cxn>
                <a:cxn ang="0">
                  <a:pos x="58" y="28"/>
                </a:cxn>
                <a:cxn ang="0">
                  <a:pos x="41" y="27"/>
                </a:cxn>
                <a:cxn ang="0">
                  <a:pos x="24" y="23"/>
                </a:cxn>
                <a:cxn ang="0">
                  <a:pos x="11" y="14"/>
                </a:cxn>
                <a:cxn ang="0">
                  <a:pos x="1" y="0"/>
                </a:cxn>
                <a:cxn ang="0">
                  <a:pos x="0" y="0"/>
                </a:cxn>
                <a:cxn ang="0">
                  <a:pos x="0" y="0"/>
                </a:cxn>
                <a:cxn ang="0">
                  <a:pos x="0" y="0"/>
                </a:cxn>
                <a:cxn ang="0">
                  <a:pos x="0" y="1"/>
                </a:cxn>
                <a:cxn ang="0">
                  <a:pos x="0" y="1"/>
                </a:cxn>
              </a:cxnLst>
              <a:rect l="0" t="0" r="r" b="b"/>
              <a:pathLst>
                <a:path w="129" h="51">
                  <a:moveTo>
                    <a:pt x="0" y="1"/>
                  </a:moveTo>
                  <a:lnTo>
                    <a:pt x="3" y="8"/>
                  </a:lnTo>
                  <a:lnTo>
                    <a:pt x="6" y="14"/>
                  </a:lnTo>
                  <a:lnTo>
                    <a:pt x="9" y="21"/>
                  </a:lnTo>
                  <a:lnTo>
                    <a:pt x="15" y="27"/>
                  </a:lnTo>
                  <a:lnTo>
                    <a:pt x="19" y="33"/>
                  </a:lnTo>
                  <a:lnTo>
                    <a:pt x="25" y="39"/>
                  </a:lnTo>
                  <a:lnTo>
                    <a:pt x="32" y="43"/>
                  </a:lnTo>
                  <a:lnTo>
                    <a:pt x="38" y="46"/>
                  </a:lnTo>
                  <a:lnTo>
                    <a:pt x="50" y="50"/>
                  </a:lnTo>
                  <a:lnTo>
                    <a:pt x="62" y="51"/>
                  </a:lnTo>
                  <a:lnTo>
                    <a:pt x="73" y="50"/>
                  </a:lnTo>
                  <a:lnTo>
                    <a:pt x="84" y="46"/>
                  </a:lnTo>
                  <a:lnTo>
                    <a:pt x="94" y="42"/>
                  </a:lnTo>
                  <a:lnTo>
                    <a:pt x="104" y="38"/>
                  </a:lnTo>
                  <a:lnTo>
                    <a:pt x="115" y="32"/>
                  </a:lnTo>
                  <a:lnTo>
                    <a:pt x="126" y="27"/>
                  </a:lnTo>
                  <a:lnTo>
                    <a:pt x="127" y="26"/>
                  </a:lnTo>
                  <a:lnTo>
                    <a:pt x="128" y="24"/>
                  </a:lnTo>
                  <a:lnTo>
                    <a:pt x="129" y="22"/>
                  </a:lnTo>
                  <a:lnTo>
                    <a:pt x="127" y="21"/>
                  </a:lnTo>
                  <a:lnTo>
                    <a:pt x="111" y="22"/>
                  </a:lnTo>
                  <a:lnTo>
                    <a:pt x="93" y="24"/>
                  </a:lnTo>
                  <a:lnTo>
                    <a:pt x="76" y="27"/>
                  </a:lnTo>
                  <a:lnTo>
                    <a:pt x="58" y="28"/>
                  </a:lnTo>
                  <a:lnTo>
                    <a:pt x="41" y="27"/>
                  </a:lnTo>
                  <a:lnTo>
                    <a:pt x="24" y="23"/>
                  </a:lnTo>
                  <a:lnTo>
                    <a:pt x="11" y="14"/>
                  </a:lnTo>
                  <a:lnTo>
                    <a:pt x="1" y="0"/>
                  </a:lnTo>
                  <a:lnTo>
                    <a:pt x="0" y="0"/>
                  </a:lnTo>
                  <a:lnTo>
                    <a:pt x="0" y="0"/>
                  </a:lnTo>
                  <a:lnTo>
                    <a:pt x="0" y="0"/>
                  </a:lnTo>
                  <a:lnTo>
                    <a:pt x="0" y="1"/>
                  </a:lnTo>
                  <a:lnTo>
                    <a:pt x="0" y="1"/>
                  </a:lnTo>
                  <a:close/>
                </a:path>
              </a:pathLst>
            </a:custGeom>
            <a:solidFill>
              <a:srgbClr val="000000"/>
            </a:solidFill>
            <a:ln w="9525">
              <a:noFill/>
              <a:round/>
              <a:headEnd/>
              <a:tailEnd/>
            </a:ln>
          </p:spPr>
          <p:txBody>
            <a:bodyPr/>
            <a:lstStyle/>
            <a:p>
              <a:endParaRPr lang="en-US"/>
            </a:p>
          </p:txBody>
        </p:sp>
        <p:sp>
          <p:nvSpPr>
            <p:cNvPr id="14403" name="Freeform 67"/>
            <p:cNvSpPr>
              <a:spLocks/>
            </p:cNvSpPr>
            <p:nvPr/>
          </p:nvSpPr>
          <p:spPr bwMode="auto">
            <a:xfrm>
              <a:off x="758" y="2384"/>
              <a:ext cx="22" cy="22"/>
            </a:xfrm>
            <a:custGeom>
              <a:avLst/>
              <a:gdLst/>
              <a:ahLst/>
              <a:cxnLst>
                <a:cxn ang="0">
                  <a:pos x="0" y="1"/>
                </a:cxn>
                <a:cxn ang="0">
                  <a:pos x="6" y="10"/>
                </a:cxn>
                <a:cxn ang="0">
                  <a:pos x="13" y="20"/>
                </a:cxn>
                <a:cxn ang="0">
                  <a:pos x="20" y="29"/>
                </a:cxn>
                <a:cxn ang="0">
                  <a:pos x="28" y="36"/>
                </a:cxn>
                <a:cxn ang="0">
                  <a:pos x="37" y="44"/>
                </a:cxn>
                <a:cxn ang="0">
                  <a:pos x="45" y="51"/>
                </a:cxn>
                <a:cxn ang="0">
                  <a:pos x="55" y="58"/>
                </a:cxn>
                <a:cxn ang="0">
                  <a:pos x="65" y="64"/>
                </a:cxn>
                <a:cxn ang="0">
                  <a:pos x="66" y="64"/>
                </a:cxn>
                <a:cxn ang="0">
                  <a:pos x="66" y="64"/>
                </a:cxn>
                <a:cxn ang="0">
                  <a:pos x="66" y="63"/>
                </a:cxn>
                <a:cxn ang="0">
                  <a:pos x="66" y="62"/>
                </a:cxn>
                <a:cxn ang="0">
                  <a:pos x="57" y="56"/>
                </a:cxn>
                <a:cxn ang="0">
                  <a:pos x="48" y="48"/>
                </a:cxn>
                <a:cxn ang="0">
                  <a:pos x="40" y="41"/>
                </a:cxn>
                <a:cxn ang="0">
                  <a:pos x="31" y="33"/>
                </a:cxn>
                <a:cxn ang="0">
                  <a:pos x="23" y="25"/>
                </a:cxn>
                <a:cxn ang="0">
                  <a:pos x="15" y="17"/>
                </a:cxn>
                <a:cxn ang="0">
                  <a:pos x="7" y="8"/>
                </a:cxn>
                <a:cxn ang="0">
                  <a:pos x="0" y="0"/>
                </a:cxn>
                <a:cxn ang="0">
                  <a:pos x="0" y="0"/>
                </a:cxn>
                <a:cxn ang="0">
                  <a:pos x="0" y="0"/>
                </a:cxn>
                <a:cxn ang="0">
                  <a:pos x="0" y="0"/>
                </a:cxn>
                <a:cxn ang="0">
                  <a:pos x="0" y="1"/>
                </a:cxn>
                <a:cxn ang="0">
                  <a:pos x="0" y="1"/>
                </a:cxn>
              </a:cxnLst>
              <a:rect l="0" t="0" r="r" b="b"/>
              <a:pathLst>
                <a:path w="66" h="64">
                  <a:moveTo>
                    <a:pt x="0" y="1"/>
                  </a:moveTo>
                  <a:lnTo>
                    <a:pt x="6" y="10"/>
                  </a:lnTo>
                  <a:lnTo>
                    <a:pt x="13" y="20"/>
                  </a:lnTo>
                  <a:lnTo>
                    <a:pt x="20" y="29"/>
                  </a:lnTo>
                  <a:lnTo>
                    <a:pt x="28" y="36"/>
                  </a:lnTo>
                  <a:lnTo>
                    <a:pt x="37" y="44"/>
                  </a:lnTo>
                  <a:lnTo>
                    <a:pt x="45" y="51"/>
                  </a:lnTo>
                  <a:lnTo>
                    <a:pt x="55" y="58"/>
                  </a:lnTo>
                  <a:lnTo>
                    <a:pt x="65" y="64"/>
                  </a:lnTo>
                  <a:lnTo>
                    <a:pt x="66" y="64"/>
                  </a:lnTo>
                  <a:lnTo>
                    <a:pt x="66" y="64"/>
                  </a:lnTo>
                  <a:lnTo>
                    <a:pt x="66" y="63"/>
                  </a:lnTo>
                  <a:lnTo>
                    <a:pt x="66" y="62"/>
                  </a:lnTo>
                  <a:lnTo>
                    <a:pt x="57" y="56"/>
                  </a:lnTo>
                  <a:lnTo>
                    <a:pt x="48" y="48"/>
                  </a:lnTo>
                  <a:lnTo>
                    <a:pt x="40" y="41"/>
                  </a:lnTo>
                  <a:lnTo>
                    <a:pt x="31" y="33"/>
                  </a:lnTo>
                  <a:lnTo>
                    <a:pt x="23" y="25"/>
                  </a:lnTo>
                  <a:lnTo>
                    <a:pt x="15" y="17"/>
                  </a:lnTo>
                  <a:lnTo>
                    <a:pt x="7" y="8"/>
                  </a:lnTo>
                  <a:lnTo>
                    <a:pt x="0" y="0"/>
                  </a:lnTo>
                  <a:lnTo>
                    <a:pt x="0" y="0"/>
                  </a:lnTo>
                  <a:lnTo>
                    <a:pt x="0" y="0"/>
                  </a:lnTo>
                  <a:lnTo>
                    <a:pt x="0" y="0"/>
                  </a:lnTo>
                  <a:lnTo>
                    <a:pt x="0" y="1"/>
                  </a:lnTo>
                  <a:lnTo>
                    <a:pt x="0" y="1"/>
                  </a:lnTo>
                  <a:close/>
                </a:path>
              </a:pathLst>
            </a:custGeom>
            <a:solidFill>
              <a:srgbClr val="000000"/>
            </a:solidFill>
            <a:ln w="9525">
              <a:noFill/>
              <a:round/>
              <a:headEnd/>
              <a:tailEnd/>
            </a:ln>
          </p:spPr>
          <p:txBody>
            <a:bodyPr/>
            <a:lstStyle/>
            <a:p>
              <a:endParaRPr lang="en-US"/>
            </a:p>
          </p:txBody>
        </p:sp>
        <p:sp>
          <p:nvSpPr>
            <p:cNvPr id="14404" name="Freeform 68"/>
            <p:cNvSpPr>
              <a:spLocks/>
            </p:cNvSpPr>
            <p:nvPr/>
          </p:nvSpPr>
          <p:spPr bwMode="auto">
            <a:xfrm>
              <a:off x="582" y="2373"/>
              <a:ext cx="16" cy="36"/>
            </a:xfrm>
            <a:custGeom>
              <a:avLst/>
              <a:gdLst/>
              <a:ahLst/>
              <a:cxnLst>
                <a:cxn ang="0">
                  <a:pos x="46" y="0"/>
                </a:cxn>
                <a:cxn ang="0">
                  <a:pos x="42" y="7"/>
                </a:cxn>
                <a:cxn ang="0">
                  <a:pos x="37" y="13"/>
                </a:cxn>
                <a:cxn ang="0">
                  <a:pos x="33" y="20"/>
                </a:cxn>
                <a:cxn ang="0">
                  <a:pos x="29" y="26"/>
                </a:cxn>
                <a:cxn ang="0">
                  <a:pos x="25" y="33"/>
                </a:cxn>
                <a:cxn ang="0">
                  <a:pos x="21" y="39"/>
                </a:cxn>
                <a:cxn ang="0">
                  <a:pos x="16" y="46"/>
                </a:cxn>
                <a:cxn ang="0">
                  <a:pos x="12" y="52"/>
                </a:cxn>
                <a:cxn ang="0">
                  <a:pos x="5" y="64"/>
                </a:cxn>
                <a:cxn ang="0">
                  <a:pos x="1" y="77"/>
                </a:cxn>
                <a:cxn ang="0">
                  <a:pos x="0" y="90"/>
                </a:cxn>
                <a:cxn ang="0">
                  <a:pos x="3" y="104"/>
                </a:cxn>
                <a:cxn ang="0">
                  <a:pos x="5" y="106"/>
                </a:cxn>
                <a:cxn ang="0">
                  <a:pos x="8" y="104"/>
                </a:cxn>
                <a:cxn ang="0">
                  <a:pos x="11" y="102"/>
                </a:cxn>
                <a:cxn ang="0">
                  <a:pos x="12" y="98"/>
                </a:cxn>
                <a:cxn ang="0">
                  <a:pos x="13" y="84"/>
                </a:cxn>
                <a:cxn ang="0">
                  <a:pos x="14" y="71"/>
                </a:cxn>
                <a:cxn ang="0">
                  <a:pos x="17" y="58"/>
                </a:cxn>
                <a:cxn ang="0">
                  <a:pos x="22" y="47"/>
                </a:cxn>
                <a:cxn ang="0">
                  <a:pos x="27" y="35"/>
                </a:cxn>
                <a:cxn ang="0">
                  <a:pos x="32" y="23"/>
                </a:cxn>
                <a:cxn ang="0">
                  <a:pos x="39" y="12"/>
                </a:cxn>
                <a:cxn ang="0">
                  <a:pos x="46" y="0"/>
                </a:cxn>
                <a:cxn ang="0">
                  <a:pos x="46" y="0"/>
                </a:cxn>
                <a:cxn ang="0">
                  <a:pos x="46" y="0"/>
                </a:cxn>
                <a:cxn ang="0">
                  <a:pos x="46" y="0"/>
                </a:cxn>
                <a:cxn ang="0">
                  <a:pos x="46" y="0"/>
                </a:cxn>
                <a:cxn ang="0">
                  <a:pos x="46" y="0"/>
                </a:cxn>
              </a:cxnLst>
              <a:rect l="0" t="0" r="r" b="b"/>
              <a:pathLst>
                <a:path w="46" h="106">
                  <a:moveTo>
                    <a:pt x="46" y="0"/>
                  </a:moveTo>
                  <a:lnTo>
                    <a:pt x="42" y="7"/>
                  </a:lnTo>
                  <a:lnTo>
                    <a:pt x="37" y="13"/>
                  </a:lnTo>
                  <a:lnTo>
                    <a:pt x="33" y="20"/>
                  </a:lnTo>
                  <a:lnTo>
                    <a:pt x="29" y="26"/>
                  </a:lnTo>
                  <a:lnTo>
                    <a:pt x="25" y="33"/>
                  </a:lnTo>
                  <a:lnTo>
                    <a:pt x="21" y="39"/>
                  </a:lnTo>
                  <a:lnTo>
                    <a:pt x="16" y="46"/>
                  </a:lnTo>
                  <a:lnTo>
                    <a:pt x="12" y="52"/>
                  </a:lnTo>
                  <a:lnTo>
                    <a:pt x="5" y="64"/>
                  </a:lnTo>
                  <a:lnTo>
                    <a:pt x="1" y="77"/>
                  </a:lnTo>
                  <a:lnTo>
                    <a:pt x="0" y="90"/>
                  </a:lnTo>
                  <a:lnTo>
                    <a:pt x="3" y="104"/>
                  </a:lnTo>
                  <a:lnTo>
                    <a:pt x="5" y="106"/>
                  </a:lnTo>
                  <a:lnTo>
                    <a:pt x="8" y="104"/>
                  </a:lnTo>
                  <a:lnTo>
                    <a:pt x="11" y="102"/>
                  </a:lnTo>
                  <a:lnTo>
                    <a:pt x="12" y="98"/>
                  </a:lnTo>
                  <a:lnTo>
                    <a:pt x="13" y="84"/>
                  </a:lnTo>
                  <a:lnTo>
                    <a:pt x="14" y="71"/>
                  </a:lnTo>
                  <a:lnTo>
                    <a:pt x="17" y="58"/>
                  </a:lnTo>
                  <a:lnTo>
                    <a:pt x="22" y="47"/>
                  </a:lnTo>
                  <a:lnTo>
                    <a:pt x="27" y="35"/>
                  </a:lnTo>
                  <a:lnTo>
                    <a:pt x="32" y="23"/>
                  </a:lnTo>
                  <a:lnTo>
                    <a:pt x="39" y="12"/>
                  </a:lnTo>
                  <a:lnTo>
                    <a:pt x="46" y="0"/>
                  </a:lnTo>
                  <a:lnTo>
                    <a:pt x="46" y="0"/>
                  </a:lnTo>
                  <a:lnTo>
                    <a:pt x="46" y="0"/>
                  </a:lnTo>
                  <a:lnTo>
                    <a:pt x="46" y="0"/>
                  </a:lnTo>
                  <a:lnTo>
                    <a:pt x="46" y="0"/>
                  </a:lnTo>
                  <a:lnTo>
                    <a:pt x="46" y="0"/>
                  </a:lnTo>
                  <a:close/>
                </a:path>
              </a:pathLst>
            </a:custGeom>
            <a:solidFill>
              <a:srgbClr val="000000"/>
            </a:solidFill>
            <a:ln w="9525">
              <a:noFill/>
              <a:round/>
              <a:headEnd/>
              <a:tailEnd/>
            </a:ln>
          </p:spPr>
          <p:txBody>
            <a:bodyPr/>
            <a:lstStyle/>
            <a:p>
              <a:endParaRPr lang="en-US"/>
            </a:p>
          </p:txBody>
        </p:sp>
        <p:sp>
          <p:nvSpPr>
            <p:cNvPr id="14405" name="Freeform 69"/>
            <p:cNvSpPr>
              <a:spLocks/>
            </p:cNvSpPr>
            <p:nvPr/>
          </p:nvSpPr>
          <p:spPr bwMode="auto">
            <a:xfrm>
              <a:off x="592" y="2349"/>
              <a:ext cx="21" cy="31"/>
            </a:xfrm>
            <a:custGeom>
              <a:avLst/>
              <a:gdLst/>
              <a:ahLst/>
              <a:cxnLst>
                <a:cxn ang="0">
                  <a:pos x="60" y="2"/>
                </a:cxn>
                <a:cxn ang="0">
                  <a:pos x="56" y="15"/>
                </a:cxn>
                <a:cxn ang="0">
                  <a:pos x="51" y="27"/>
                </a:cxn>
                <a:cxn ang="0">
                  <a:pos x="42" y="38"/>
                </a:cxn>
                <a:cxn ang="0">
                  <a:pos x="33" y="48"/>
                </a:cxn>
                <a:cxn ang="0">
                  <a:pos x="29" y="53"/>
                </a:cxn>
                <a:cxn ang="0">
                  <a:pos x="25" y="58"/>
                </a:cxn>
                <a:cxn ang="0">
                  <a:pos x="21" y="62"/>
                </a:cxn>
                <a:cxn ang="0">
                  <a:pos x="17" y="68"/>
                </a:cxn>
                <a:cxn ang="0">
                  <a:pos x="13" y="72"/>
                </a:cxn>
                <a:cxn ang="0">
                  <a:pos x="9" y="77"/>
                </a:cxn>
                <a:cxn ang="0">
                  <a:pos x="5" y="82"/>
                </a:cxn>
                <a:cxn ang="0">
                  <a:pos x="1" y="87"/>
                </a:cxn>
                <a:cxn ang="0">
                  <a:pos x="0" y="89"/>
                </a:cxn>
                <a:cxn ang="0">
                  <a:pos x="0" y="91"/>
                </a:cxn>
                <a:cxn ang="0">
                  <a:pos x="0" y="94"/>
                </a:cxn>
                <a:cxn ang="0">
                  <a:pos x="2" y="93"/>
                </a:cxn>
                <a:cxn ang="0">
                  <a:pos x="13" y="84"/>
                </a:cxn>
                <a:cxn ang="0">
                  <a:pos x="23" y="74"/>
                </a:cxn>
                <a:cxn ang="0">
                  <a:pos x="32" y="63"/>
                </a:cxn>
                <a:cxn ang="0">
                  <a:pos x="42" y="53"/>
                </a:cxn>
                <a:cxn ang="0">
                  <a:pos x="50" y="41"/>
                </a:cxn>
                <a:cxn ang="0">
                  <a:pos x="56" y="28"/>
                </a:cxn>
                <a:cxn ang="0">
                  <a:pos x="60" y="15"/>
                </a:cxn>
                <a:cxn ang="0">
                  <a:pos x="63" y="1"/>
                </a:cxn>
                <a:cxn ang="0">
                  <a:pos x="63" y="0"/>
                </a:cxn>
                <a:cxn ang="0">
                  <a:pos x="61" y="0"/>
                </a:cxn>
                <a:cxn ang="0">
                  <a:pos x="60" y="1"/>
                </a:cxn>
                <a:cxn ang="0">
                  <a:pos x="60" y="2"/>
                </a:cxn>
                <a:cxn ang="0">
                  <a:pos x="60" y="2"/>
                </a:cxn>
              </a:cxnLst>
              <a:rect l="0" t="0" r="r" b="b"/>
              <a:pathLst>
                <a:path w="63" h="94">
                  <a:moveTo>
                    <a:pt x="60" y="2"/>
                  </a:moveTo>
                  <a:lnTo>
                    <a:pt x="56" y="15"/>
                  </a:lnTo>
                  <a:lnTo>
                    <a:pt x="51" y="27"/>
                  </a:lnTo>
                  <a:lnTo>
                    <a:pt x="42" y="38"/>
                  </a:lnTo>
                  <a:lnTo>
                    <a:pt x="33" y="48"/>
                  </a:lnTo>
                  <a:lnTo>
                    <a:pt x="29" y="53"/>
                  </a:lnTo>
                  <a:lnTo>
                    <a:pt x="25" y="58"/>
                  </a:lnTo>
                  <a:lnTo>
                    <a:pt x="21" y="62"/>
                  </a:lnTo>
                  <a:lnTo>
                    <a:pt x="17" y="68"/>
                  </a:lnTo>
                  <a:lnTo>
                    <a:pt x="13" y="72"/>
                  </a:lnTo>
                  <a:lnTo>
                    <a:pt x="9" y="77"/>
                  </a:lnTo>
                  <a:lnTo>
                    <a:pt x="5" y="82"/>
                  </a:lnTo>
                  <a:lnTo>
                    <a:pt x="1" y="87"/>
                  </a:lnTo>
                  <a:lnTo>
                    <a:pt x="0" y="89"/>
                  </a:lnTo>
                  <a:lnTo>
                    <a:pt x="0" y="91"/>
                  </a:lnTo>
                  <a:lnTo>
                    <a:pt x="0" y="94"/>
                  </a:lnTo>
                  <a:lnTo>
                    <a:pt x="2" y="93"/>
                  </a:lnTo>
                  <a:lnTo>
                    <a:pt x="13" y="84"/>
                  </a:lnTo>
                  <a:lnTo>
                    <a:pt x="23" y="74"/>
                  </a:lnTo>
                  <a:lnTo>
                    <a:pt x="32" y="63"/>
                  </a:lnTo>
                  <a:lnTo>
                    <a:pt x="42" y="53"/>
                  </a:lnTo>
                  <a:lnTo>
                    <a:pt x="50" y="41"/>
                  </a:lnTo>
                  <a:lnTo>
                    <a:pt x="56" y="28"/>
                  </a:lnTo>
                  <a:lnTo>
                    <a:pt x="60" y="15"/>
                  </a:lnTo>
                  <a:lnTo>
                    <a:pt x="63" y="1"/>
                  </a:lnTo>
                  <a:lnTo>
                    <a:pt x="63" y="0"/>
                  </a:lnTo>
                  <a:lnTo>
                    <a:pt x="61" y="0"/>
                  </a:lnTo>
                  <a:lnTo>
                    <a:pt x="60" y="1"/>
                  </a:lnTo>
                  <a:lnTo>
                    <a:pt x="60" y="2"/>
                  </a:lnTo>
                  <a:lnTo>
                    <a:pt x="60" y="2"/>
                  </a:lnTo>
                  <a:close/>
                </a:path>
              </a:pathLst>
            </a:custGeom>
            <a:solidFill>
              <a:srgbClr val="000000"/>
            </a:solidFill>
            <a:ln w="9525">
              <a:noFill/>
              <a:round/>
              <a:headEnd/>
              <a:tailEnd/>
            </a:ln>
          </p:spPr>
          <p:txBody>
            <a:bodyPr/>
            <a:lstStyle/>
            <a:p>
              <a:endParaRPr lang="en-US"/>
            </a:p>
          </p:txBody>
        </p:sp>
        <p:sp>
          <p:nvSpPr>
            <p:cNvPr id="14406" name="Freeform 70"/>
            <p:cNvSpPr>
              <a:spLocks/>
            </p:cNvSpPr>
            <p:nvPr/>
          </p:nvSpPr>
          <p:spPr bwMode="auto">
            <a:xfrm>
              <a:off x="623" y="2479"/>
              <a:ext cx="26" cy="27"/>
            </a:xfrm>
            <a:custGeom>
              <a:avLst/>
              <a:gdLst/>
              <a:ahLst/>
              <a:cxnLst>
                <a:cxn ang="0">
                  <a:pos x="2" y="1"/>
                </a:cxn>
                <a:cxn ang="0">
                  <a:pos x="0" y="15"/>
                </a:cxn>
                <a:cxn ang="0">
                  <a:pos x="1" y="30"/>
                </a:cxn>
                <a:cxn ang="0">
                  <a:pos x="4" y="44"/>
                </a:cxn>
                <a:cxn ang="0">
                  <a:pos x="12" y="57"/>
                </a:cxn>
                <a:cxn ang="0">
                  <a:pos x="18" y="65"/>
                </a:cxn>
                <a:cxn ang="0">
                  <a:pos x="26" y="70"/>
                </a:cxn>
                <a:cxn ang="0">
                  <a:pos x="33" y="76"/>
                </a:cxn>
                <a:cxn ang="0">
                  <a:pos x="42" y="80"/>
                </a:cxn>
                <a:cxn ang="0">
                  <a:pos x="49" y="81"/>
                </a:cxn>
                <a:cxn ang="0">
                  <a:pos x="58" y="79"/>
                </a:cxn>
                <a:cxn ang="0">
                  <a:pos x="66" y="75"/>
                </a:cxn>
                <a:cxn ang="0">
                  <a:pos x="73" y="71"/>
                </a:cxn>
                <a:cxn ang="0">
                  <a:pos x="75" y="70"/>
                </a:cxn>
                <a:cxn ang="0">
                  <a:pos x="76" y="68"/>
                </a:cxn>
                <a:cxn ang="0">
                  <a:pos x="76" y="67"/>
                </a:cxn>
                <a:cxn ang="0">
                  <a:pos x="75" y="66"/>
                </a:cxn>
                <a:cxn ang="0">
                  <a:pos x="68" y="67"/>
                </a:cxn>
                <a:cxn ang="0">
                  <a:pos x="61" y="69"/>
                </a:cxn>
                <a:cxn ang="0">
                  <a:pos x="54" y="70"/>
                </a:cxn>
                <a:cxn ang="0">
                  <a:pos x="46" y="70"/>
                </a:cxn>
                <a:cxn ang="0">
                  <a:pos x="39" y="68"/>
                </a:cxn>
                <a:cxn ang="0">
                  <a:pos x="32" y="63"/>
                </a:cxn>
                <a:cxn ang="0">
                  <a:pos x="26" y="57"/>
                </a:cxn>
                <a:cxn ang="0">
                  <a:pos x="19" y="53"/>
                </a:cxn>
                <a:cxn ang="0">
                  <a:pos x="10" y="42"/>
                </a:cxn>
                <a:cxn ang="0">
                  <a:pos x="3" y="29"/>
                </a:cxn>
                <a:cxn ang="0">
                  <a:pos x="1" y="14"/>
                </a:cxn>
                <a:cxn ang="0">
                  <a:pos x="2" y="0"/>
                </a:cxn>
                <a:cxn ang="0">
                  <a:pos x="2" y="0"/>
                </a:cxn>
                <a:cxn ang="0">
                  <a:pos x="2" y="0"/>
                </a:cxn>
                <a:cxn ang="0">
                  <a:pos x="2" y="0"/>
                </a:cxn>
                <a:cxn ang="0">
                  <a:pos x="2" y="1"/>
                </a:cxn>
                <a:cxn ang="0">
                  <a:pos x="2" y="1"/>
                </a:cxn>
              </a:cxnLst>
              <a:rect l="0" t="0" r="r" b="b"/>
              <a:pathLst>
                <a:path w="76" h="81">
                  <a:moveTo>
                    <a:pt x="2" y="1"/>
                  </a:moveTo>
                  <a:lnTo>
                    <a:pt x="0" y="15"/>
                  </a:lnTo>
                  <a:lnTo>
                    <a:pt x="1" y="30"/>
                  </a:lnTo>
                  <a:lnTo>
                    <a:pt x="4" y="44"/>
                  </a:lnTo>
                  <a:lnTo>
                    <a:pt x="12" y="57"/>
                  </a:lnTo>
                  <a:lnTo>
                    <a:pt x="18" y="65"/>
                  </a:lnTo>
                  <a:lnTo>
                    <a:pt x="26" y="70"/>
                  </a:lnTo>
                  <a:lnTo>
                    <a:pt x="33" y="76"/>
                  </a:lnTo>
                  <a:lnTo>
                    <a:pt x="42" y="80"/>
                  </a:lnTo>
                  <a:lnTo>
                    <a:pt x="49" y="81"/>
                  </a:lnTo>
                  <a:lnTo>
                    <a:pt x="58" y="79"/>
                  </a:lnTo>
                  <a:lnTo>
                    <a:pt x="66" y="75"/>
                  </a:lnTo>
                  <a:lnTo>
                    <a:pt x="73" y="71"/>
                  </a:lnTo>
                  <a:lnTo>
                    <a:pt x="75" y="70"/>
                  </a:lnTo>
                  <a:lnTo>
                    <a:pt x="76" y="68"/>
                  </a:lnTo>
                  <a:lnTo>
                    <a:pt x="76" y="67"/>
                  </a:lnTo>
                  <a:lnTo>
                    <a:pt x="75" y="66"/>
                  </a:lnTo>
                  <a:lnTo>
                    <a:pt x="68" y="67"/>
                  </a:lnTo>
                  <a:lnTo>
                    <a:pt x="61" y="69"/>
                  </a:lnTo>
                  <a:lnTo>
                    <a:pt x="54" y="70"/>
                  </a:lnTo>
                  <a:lnTo>
                    <a:pt x="46" y="70"/>
                  </a:lnTo>
                  <a:lnTo>
                    <a:pt x="39" y="68"/>
                  </a:lnTo>
                  <a:lnTo>
                    <a:pt x="32" y="63"/>
                  </a:lnTo>
                  <a:lnTo>
                    <a:pt x="26" y="57"/>
                  </a:lnTo>
                  <a:lnTo>
                    <a:pt x="19" y="53"/>
                  </a:lnTo>
                  <a:lnTo>
                    <a:pt x="10" y="42"/>
                  </a:lnTo>
                  <a:lnTo>
                    <a:pt x="3" y="29"/>
                  </a:lnTo>
                  <a:lnTo>
                    <a:pt x="1" y="14"/>
                  </a:lnTo>
                  <a:lnTo>
                    <a:pt x="2" y="0"/>
                  </a:lnTo>
                  <a:lnTo>
                    <a:pt x="2" y="0"/>
                  </a:lnTo>
                  <a:lnTo>
                    <a:pt x="2" y="0"/>
                  </a:lnTo>
                  <a:lnTo>
                    <a:pt x="2" y="0"/>
                  </a:lnTo>
                  <a:lnTo>
                    <a:pt x="2" y="1"/>
                  </a:lnTo>
                  <a:lnTo>
                    <a:pt x="2" y="1"/>
                  </a:lnTo>
                  <a:close/>
                </a:path>
              </a:pathLst>
            </a:custGeom>
            <a:solidFill>
              <a:srgbClr val="000000"/>
            </a:solidFill>
            <a:ln w="9525">
              <a:noFill/>
              <a:round/>
              <a:headEnd/>
              <a:tailEnd/>
            </a:ln>
          </p:spPr>
          <p:txBody>
            <a:bodyPr/>
            <a:lstStyle/>
            <a:p>
              <a:endParaRPr lang="en-US"/>
            </a:p>
          </p:txBody>
        </p:sp>
        <p:sp>
          <p:nvSpPr>
            <p:cNvPr id="14407" name="Freeform 71"/>
            <p:cNvSpPr>
              <a:spLocks/>
            </p:cNvSpPr>
            <p:nvPr/>
          </p:nvSpPr>
          <p:spPr bwMode="auto">
            <a:xfrm>
              <a:off x="946" y="2783"/>
              <a:ext cx="94" cy="43"/>
            </a:xfrm>
            <a:custGeom>
              <a:avLst/>
              <a:gdLst/>
              <a:ahLst/>
              <a:cxnLst>
                <a:cxn ang="0">
                  <a:pos x="0" y="2"/>
                </a:cxn>
                <a:cxn ang="0">
                  <a:pos x="14" y="15"/>
                </a:cxn>
                <a:cxn ang="0">
                  <a:pos x="28" y="28"/>
                </a:cxn>
                <a:cxn ang="0">
                  <a:pos x="43" y="40"/>
                </a:cxn>
                <a:cxn ang="0">
                  <a:pos x="59" y="50"/>
                </a:cxn>
                <a:cxn ang="0">
                  <a:pos x="74" y="61"/>
                </a:cxn>
                <a:cxn ang="0">
                  <a:pos x="89" y="72"/>
                </a:cxn>
                <a:cxn ang="0">
                  <a:pos x="105" y="82"/>
                </a:cxn>
                <a:cxn ang="0">
                  <a:pos x="121" y="91"/>
                </a:cxn>
                <a:cxn ang="0">
                  <a:pos x="139" y="101"/>
                </a:cxn>
                <a:cxn ang="0">
                  <a:pos x="158" y="110"/>
                </a:cxn>
                <a:cxn ang="0">
                  <a:pos x="177" y="116"/>
                </a:cxn>
                <a:cxn ang="0">
                  <a:pos x="195" y="122"/>
                </a:cxn>
                <a:cxn ang="0">
                  <a:pos x="215" y="126"/>
                </a:cxn>
                <a:cxn ang="0">
                  <a:pos x="234" y="128"/>
                </a:cxn>
                <a:cxn ang="0">
                  <a:pos x="255" y="130"/>
                </a:cxn>
                <a:cxn ang="0">
                  <a:pos x="275" y="131"/>
                </a:cxn>
                <a:cxn ang="0">
                  <a:pos x="278" y="130"/>
                </a:cxn>
                <a:cxn ang="0">
                  <a:pos x="282" y="127"/>
                </a:cxn>
                <a:cxn ang="0">
                  <a:pos x="283" y="125"/>
                </a:cxn>
                <a:cxn ang="0">
                  <a:pos x="280" y="123"/>
                </a:cxn>
                <a:cxn ang="0">
                  <a:pos x="261" y="118"/>
                </a:cxn>
                <a:cxn ang="0">
                  <a:pos x="243" y="114"/>
                </a:cxn>
                <a:cxn ang="0">
                  <a:pos x="223" y="109"/>
                </a:cxn>
                <a:cxn ang="0">
                  <a:pos x="205" y="104"/>
                </a:cxn>
                <a:cxn ang="0">
                  <a:pos x="187" y="98"/>
                </a:cxn>
                <a:cxn ang="0">
                  <a:pos x="169" y="93"/>
                </a:cxn>
                <a:cxn ang="0">
                  <a:pos x="151" y="86"/>
                </a:cxn>
                <a:cxn ang="0">
                  <a:pos x="134" y="79"/>
                </a:cxn>
                <a:cxn ang="0">
                  <a:pos x="117" y="71"/>
                </a:cxn>
                <a:cxn ang="0">
                  <a:pos x="99" y="62"/>
                </a:cxn>
                <a:cxn ang="0">
                  <a:pos x="83" y="54"/>
                </a:cxn>
                <a:cxn ang="0">
                  <a:pos x="66" y="45"/>
                </a:cxn>
                <a:cxn ang="0">
                  <a:pos x="50" y="34"/>
                </a:cxn>
                <a:cxn ang="0">
                  <a:pos x="35" y="24"/>
                </a:cxn>
                <a:cxn ang="0">
                  <a:pos x="19" y="12"/>
                </a:cxn>
                <a:cxn ang="0">
                  <a:pos x="4" y="0"/>
                </a:cxn>
                <a:cxn ang="0">
                  <a:pos x="2" y="0"/>
                </a:cxn>
                <a:cxn ang="0">
                  <a:pos x="1" y="0"/>
                </a:cxn>
                <a:cxn ang="0">
                  <a:pos x="0" y="1"/>
                </a:cxn>
                <a:cxn ang="0">
                  <a:pos x="0" y="2"/>
                </a:cxn>
                <a:cxn ang="0">
                  <a:pos x="0" y="2"/>
                </a:cxn>
              </a:cxnLst>
              <a:rect l="0" t="0" r="r" b="b"/>
              <a:pathLst>
                <a:path w="283" h="131">
                  <a:moveTo>
                    <a:pt x="0" y="2"/>
                  </a:moveTo>
                  <a:lnTo>
                    <a:pt x="14" y="15"/>
                  </a:lnTo>
                  <a:lnTo>
                    <a:pt x="28" y="28"/>
                  </a:lnTo>
                  <a:lnTo>
                    <a:pt x="43" y="40"/>
                  </a:lnTo>
                  <a:lnTo>
                    <a:pt x="59" y="50"/>
                  </a:lnTo>
                  <a:lnTo>
                    <a:pt x="74" y="61"/>
                  </a:lnTo>
                  <a:lnTo>
                    <a:pt x="89" y="72"/>
                  </a:lnTo>
                  <a:lnTo>
                    <a:pt x="105" y="82"/>
                  </a:lnTo>
                  <a:lnTo>
                    <a:pt x="121" y="91"/>
                  </a:lnTo>
                  <a:lnTo>
                    <a:pt x="139" y="101"/>
                  </a:lnTo>
                  <a:lnTo>
                    <a:pt x="158" y="110"/>
                  </a:lnTo>
                  <a:lnTo>
                    <a:pt x="177" y="116"/>
                  </a:lnTo>
                  <a:lnTo>
                    <a:pt x="195" y="122"/>
                  </a:lnTo>
                  <a:lnTo>
                    <a:pt x="215" y="126"/>
                  </a:lnTo>
                  <a:lnTo>
                    <a:pt x="234" y="128"/>
                  </a:lnTo>
                  <a:lnTo>
                    <a:pt x="255" y="130"/>
                  </a:lnTo>
                  <a:lnTo>
                    <a:pt x="275" y="131"/>
                  </a:lnTo>
                  <a:lnTo>
                    <a:pt x="278" y="130"/>
                  </a:lnTo>
                  <a:lnTo>
                    <a:pt x="282" y="127"/>
                  </a:lnTo>
                  <a:lnTo>
                    <a:pt x="283" y="125"/>
                  </a:lnTo>
                  <a:lnTo>
                    <a:pt x="280" y="123"/>
                  </a:lnTo>
                  <a:lnTo>
                    <a:pt x="261" y="118"/>
                  </a:lnTo>
                  <a:lnTo>
                    <a:pt x="243" y="114"/>
                  </a:lnTo>
                  <a:lnTo>
                    <a:pt x="223" y="109"/>
                  </a:lnTo>
                  <a:lnTo>
                    <a:pt x="205" y="104"/>
                  </a:lnTo>
                  <a:lnTo>
                    <a:pt x="187" y="98"/>
                  </a:lnTo>
                  <a:lnTo>
                    <a:pt x="169" y="93"/>
                  </a:lnTo>
                  <a:lnTo>
                    <a:pt x="151" y="86"/>
                  </a:lnTo>
                  <a:lnTo>
                    <a:pt x="134" y="79"/>
                  </a:lnTo>
                  <a:lnTo>
                    <a:pt x="117" y="71"/>
                  </a:lnTo>
                  <a:lnTo>
                    <a:pt x="99" y="62"/>
                  </a:lnTo>
                  <a:lnTo>
                    <a:pt x="83" y="54"/>
                  </a:lnTo>
                  <a:lnTo>
                    <a:pt x="66" y="45"/>
                  </a:lnTo>
                  <a:lnTo>
                    <a:pt x="50" y="34"/>
                  </a:lnTo>
                  <a:lnTo>
                    <a:pt x="35" y="24"/>
                  </a:lnTo>
                  <a:lnTo>
                    <a:pt x="19" y="12"/>
                  </a:lnTo>
                  <a:lnTo>
                    <a:pt x="4" y="0"/>
                  </a:lnTo>
                  <a:lnTo>
                    <a:pt x="2" y="0"/>
                  </a:lnTo>
                  <a:lnTo>
                    <a:pt x="1" y="0"/>
                  </a:lnTo>
                  <a:lnTo>
                    <a:pt x="0" y="1"/>
                  </a:lnTo>
                  <a:lnTo>
                    <a:pt x="0" y="2"/>
                  </a:lnTo>
                  <a:lnTo>
                    <a:pt x="0" y="2"/>
                  </a:lnTo>
                  <a:close/>
                </a:path>
              </a:pathLst>
            </a:custGeom>
            <a:solidFill>
              <a:srgbClr val="000000"/>
            </a:solidFill>
            <a:ln w="9525">
              <a:noFill/>
              <a:round/>
              <a:headEnd/>
              <a:tailEnd/>
            </a:ln>
          </p:spPr>
          <p:txBody>
            <a:bodyPr/>
            <a:lstStyle/>
            <a:p>
              <a:endParaRPr lang="en-US"/>
            </a:p>
          </p:txBody>
        </p:sp>
        <p:sp>
          <p:nvSpPr>
            <p:cNvPr id="14408" name="Freeform 72"/>
            <p:cNvSpPr>
              <a:spLocks/>
            </p:cNvSpPr>
            <p:nvPr/>
          </p:nvSpPr>
          <p:spPr bwMode="auto">
            <a:xfrm>
              <a:off x="991" y="2794"/>
              <a:ext cx="50" cy="34"/>
            </a:xfrm>
            <a:custGeom>
              <a:avLst/>
              <a:gdLst/>
              <a:ahLst/>
              <a:cxnLst>
                <a:cxn ang="0">
                  <a:pos x="0" y="1"/>
                </a:cxn>
                <a:cxn ang="0">
                  <a:pos x="17" y="14"/>
                </a:cxn>
                <a:cxn ang="0">
                  <a:pos x="36" y="27"/>
                </a:cxn>
                <a:cxn ang="0">
                  <a:pos x="53" y="41"/>
                </a:cxn>
                <a:cxn ang="0">
                  <a:pos x="71" y="54"/>
                </a:cxn>
                <a:cxn ang="0">
                  <a:pos x="88" y="67"/>
                </a:cxn>
                <a:cxn ang="0">
                  <a:pos x="107" y="79"/>
                </a:cxn>
                <a:cxn ang="0">
                  <a:pos x="125" y="91"/>
                </a:cxn>
                <a:cxn ang="0">
                  <a:pos x="144" y="101"/>
                </a:cxn>
                <a:cxn ang="0">
                  <a:pos x="147" y="101"/>
                </a:cxn>
                <a:cxn ang="0">
                  <a:pos x="150" y="99"/>
                </a:cxn>
                <a:cxn ang="0">
                  <a:pos x="151" y="95"/>
                </a:cxn>
                <a:cxn ang="0">
                  <a:pos x="150" y="93"/>
                </a:cxn>
                <a:cxn ang="0">
                  <a:pos x="131" y="81"/>
                </a:cxn>
                <a:cxn ang="0">
                  <a:pos x="113" y="69"/>
                </a:cxn>
                <a:cxn ang="0">
                  <a:pos x="95" y="58"/>
                </a:cxn>
                <a:cxn ang="0">
                  <a:pos x="75" y="46"/>
                </a:cxn>
                <a:cxn ang="0">
                  <a:pos x="57" y="34"/>
                </a:cxn>
                <a:cxn ang="0">
                  <a:pos x="39" y="23"/>
                </a:cxn>
                <a:cxn ang="0">
                  <a:pos x="20" y="11"/>
                </a:cxn>
                <a:cxn ang="0">
                  <a:pos x="1" y="0"/>
                </a:cxn>
                <a:cxn ang="0">
                  <a:pos x="1" y="0"/>
                </a:cxn>
                <a:cxn ang="0">
                  <a:pos x="1" y="0"/>
                </a:cxn>
                <a:cxn ang="0">
                  <a:pos x="0" y="1"/>
                </a:cxn>
                <a:cxn ang="0">
                  <a:pos x="0" y="1"/>
                </a:cxn>
                <a:cxn ang="0">
                  <a:pos x="0" y="1"/>
                </a:cxn>
              </a:cxnLst>
              <a:rect l="0" t="0" r="r" b="b"/>
              <a:pathLst>
                <a:path w="151" h="101">
                  <a:moveTo>
                    <a:pt x="0" y="1"/>
                  </a:moveTo>
                  <a:lnTo>
                    <a:pt x="17" y="14"/>
                  </a:lnTo>
                  <a:lnTo>
                    <a:pt x="36" y="27"/>
                  </a:lnTo>
                  <a:lnTo>
                    <a:pt x="53" y="41"/>
                  </a:lnTo>
                  <a:lnTo>
                    <a:pt x="71" y="54"/>
                  </a:lnTo>
                  <a:lnTo>
                    <a:pt x="88" y="67"/>
                  </a:lnTo>
                  <a:lnTo>
                    <a:pt x="107" y="79"/>
                  </a:lnTo>
                  <a:lnTo>
                    <a:pt x="125" y="91"/>
                  </a:lnTo>
                  <a:lnTo>
                    <a:pt x="144" y="101"/>
                  </a:lnTo>
                  <a:lnTo>
                    <a:pt x="147" y="101"/>
                  </a:lnTo>
                  <a:lnTo>
                    <a:pt x="150" y="99"/>
                  </a:lnTo>
                  <a:lnTo>
                    <a:pt x="151" y="95"/>
                  </a:lnTo>
                  <a:lnTo>
                    <a:pt x="150" y="93"/>
                  </a:lnTo>
                  <a:lnTo>
                    <a:pt x="131" y="81"/>
                  </a:lnTo>
                  <a:lnTo>
                    <a:pt x="113" y="69"/>
                  </a:lnTo>
                  <a:lnTo>
                    <a:pt x="95" y="58"/>
                  </a:lnTo>
                  <a:lnTo>
                    <a:pt x="75" y="46"/>
                  </a:lnTo>
                  <a:lnTo>
                    <a:pt x="57" y="34"/>
                  </a:lnTo>
                  <a:lnTo>
                    <a:pt x="39" y="23"/>
                  </a:lnTo>
                  <a:lnTo>
                    <a:pt x="20" y="11"/>
                  </a:lnTo>
                  <a:lnTo>
                    <a:pt x="1" y="0"/>
                  </a:lnTo>
                  <a:lnTo>
                    <a:pt x="1" y="0"/>
                  </a:lnTo>
                  <a:lnTo>
                    <a:pt x="1" y="0"/>
                  </a:lnTo>
                  <a:lnTo>
                    <a:pt x="0" y="1"/>
                  </a:lnTo>
                  <a:lnTo>
                    <a:pt x="0" y="1"/>
                  </a:lnTo>
                  <a:lnTo>
                    <a:pt x="0" y="1"/>
                  </a:lnTo>
                  <a:close/>
                </a:path>
              </a:pathLst>
            </a:custGeom>
            <a:solidFill>
              <a:srgbClr val="000000"/>
            </a:solidFill>
            <a:ln w="9525">
              <a:noFill/>
              <a:round/>
              <a:headEnd/>
              <a:tailEnd/>
            </a:ln>
          </p:spPr>
          <p:txBody>
            <a:bodyPr/>
            <a:lstStyle/>
            <a:p>
              <a:endParaRPr lang="en-US"/>
            </a:p>
          </p:txBody>
        </p:sp>
        <p:sp>
          <p:nvSpPr>
            <p:cNvPr id="14409" name="Freeform 73"/>
            <p:cNvSpPr>
              <a:spLocks/>
            </p:cNvSpPr>
            <p:nvPr/>
          </p:nvSpPr>
          <p:spPr bwMode="auto">
            <a:xfrm>
              <a:off x="816" y="2773"/>
              <a:ext cx="48" cy="62"/>
            </a:xfrm>
            <a:custGeom>
              <a:avLst/>
              <a:gdLst/>
              <a:ahLst/>
              <a:cxnLst>
                <a:cxn ang="0">
                  <a:pos x="0" y="0"/>
                </a:cxn>
                <a:cxn ang="0">
                  <a:pos x="1" y="31"/>
                </a:cxn>
                <a:cxn ang="0">
                  <a:pos x="8" y="60"/>
                </a:cxn>
                <a:cxn ang="0">
                  <a:pos x="21" y="88"/>
                </a:cxn>
                <a:cxn ang="0">
                  <a:pos x="38" y="114"/>
                </a:cxn>
                <a:cxn ang="0">
                  <a:pos x="60" y="138"/>
                </a:cxn>
                <a:cxn ang="0">
                  <a:pos x="83" y="158"/>
                </a:cxn>
                <a:cxn ang="0">
                  <a:pos x="110" y="174"/>
                </a:cxn>
                <a:cxn ang="0">
                  <a:pos x="137" y="187"/>
                </a:cxn>
                <a:cxn ang="0">
                  <a:pos x="140" y="187"/>
                </a:cxn>
                <a:cxn ang="0">
                  <a:pos x="144" y="185"/>
                </a:cxn>
                <a:cxn ang="0">
                  <a:pos x="145" y="182"/>
                </a:cxn>
                <a:cxn ang="0">
                  <a:pos x="144" y="180"/>
                </a:cxn>
                <a:cxn ang="0">
                  <a:pos x="121" y="165"/>
                </a:cxn>
                <a:cxn ang="0">
                  <a:pos x="96" y="147"/>
                </a:cxn>
                <a:cxn ang="0">
                  <a:pos x="73" y="127"/>
                </a:cxn>
                <a:cxn ang="0">
                  <a:pos x="49" y="105"/>
                </a:cxn>
                <a:cxn ang="0">
                  <a:pos x="29" y="80"/>
                </a:cxn>
                <a:cxn ang="0">
                  <a:pos x="13" y="55"/>
                </a:cxn>
                <a:cxn ang="0">
                  <a:pos x="4" y="28"/>
                </a:cxn>
                <a:cxn ang="0">
                  <a:pos x="1" y="0"/>
                </a:cxn>
                <a:cxn ang="0">
                  <a:pos x="1" y="0"/>
                </a:cxn>
                <a:cxn ang="0">
                  <a:pos x="1" y="0"/>
                </a:cxn>
                <a:cxn ang="0">
                  <a:pos x="0" y="0"/>
                </a:cxn>
                <a:cxn ang="0">
                  <a:pos x="0" y="0"/>
                </a:cxn>
                <a:cxn ang="0">
                  <a:pos x="0" y="0"/>
                </a:cxn>
              </a:cxnLst>
              <a:rect l="0" t="0" r="r" b="b"/>
              <a:pathLst>
                <a:path w="145" h="187">
                  <a:moveTo>
                    <a:pt x="0" y="0"/>
                  </a:moveTo>
                  <a:lnTo>
                    <a:pt x="1" y="31"/>
                  </a:lnTo>
                  <a:lnTo>
                    <a:pt x="8" y="60"/>
                  </a:lnTo>
                  <a:lnTo>
                    <a:pt x="21" y="88"/>
                  </a:lnTo>
                  <a:lnTo>
                    <a:pt x="38" y="114"/>
                  </a:lnTo>
                  <a:lnTo>
                    <a:pt x="60" y="138"/>
                  </a:lnTo>
                  <a:lnTo>
                    <a:pt x="83" y="158"/>
                  </a:lnTo>
                  <a:lnTo>
                    <a:pt x="110" y="174"/>
                  </a:lnTo>
                  <a:lnTo>
                    <a:pt x="137" y="187"/>
                  </a:lnTo>
                  <a:lnTo>
                    <a:pt x="140" y="187"/>
                  </a:lnTo>
                  <a:lnTo>
                    <a:pt x="144" y="185"/>
                  </a:lnTo>
                  <a:lnTo>
                    <a:pt x="145" y="182"/>
                  </a:lnTo>
                  <a:lnTo>
                    <a:pt x="144" y="180"/>
                  </a:lnTo>
                  <a:lnTo>
                    <a:pt x="121" y="165"/>
                  </a:lnTo>
                  <a:lnTo>
                    <a:pt x="96" y="147"/>
                  </a:lnTo>
                  <a:lnTo>
                    <a:pt x="73" y="127"/>
                  </a:lnTo>
                  <a:lnTo>
                    <a:pt x="49" y="105"/>
                  </a:lnTo>
                  <a:lnTo>
                    <a:pt x="29" y="80"/>
                  </a:lnTo>
                  <a:lnTo>
                    <a:pt x="13" y="55"/>
                  </a:lnTo>
                  <a:lnTo>
                    <a:pt x="4" y="28"/>
                  </a:lnTo>
                  <a:lnTo>
                    <a:pt x="1" y="0"/>
                  </a:lnTo>
                  <a:lnTo>
                    <a:pt x="1" y="0"/>
                  </a:lnTo>
                  <a:lnTo>
                    <a:pt x="1" y="0"/>
                  </a:lnTo>
                  <a:lnTo>
                    <a:pt x="0" y="0"/>
                  </a:lnTo>
                  <a:lnTo>
                    <a:pt x="0" y="0"/>
                  </a:lnTo>
                  <a:lnTo>
                    <a:pt x="0" y="0"/>
                  </a:lnTo>
                  <a:close/>
                </a:path>
              </a:pathLst>
            </a:custGeom>
            <a:solidFill>
              <a:srgbClr val="000000"/>
            </a:solidFill>
            <a:ln w="9525">
              <a:noFill/>
              <a:round/>
              <a:headEnd/>
              <a:tailEnd/>
            </a:ln>
          </p:spPr>
          <p:txBody>
            <a:bodyPr/>
            <a:lstStyle/>
            <a:p>
              <a:endParaRPr lang="en-US"/>
            </a:p>
          </p:txBody>
        </p:sp>
        <p:sp>
          <p:nvSpPr>
            <p:cNvPr id="14410" name="Freeform 74"/>
            <p:cNvSpPr>
              <a:spLocks/>
            </p:cNvSpPr>
            <p:nvPr/>
          </p:nvSpPr>
          <p:spPr bwMode="auto">
            <a:xfrm>
              <a:off x="779" y="2832"/>
              <a:ext cx="58" cy="11"/>
            </a:xfrm>
            <a:custGeom>
              <a:avLst/>
              <a:gdLst/>
              <a:ahLst/>
              <a:cxnLst>
                <a:cxn ang="0">
                  <a:pos x="1" y="33"/>
                </a:cxn>
                <a:cxn ang="0">
                  <a:pos x="22" y="28"/>
                </a:cxn>
                <a:cxn ang="0">
                  <a:pos x="42" y="23"/>
                </a:cxn>
                <a:cxn ang="0">
                  <a:pos x="62" y="20"/>
                </a:cxn>
                <a:cxn ang="0">
                  <a:pos x="82" y="18"/>
                </a:cxn>
                <a:cxn ang="0">
                  <a:pos x="103" y="17"/>
                </a:cxn>
                <a:cxn ang="0">
                  <a:pos x="123" y="17"/>
                </a:cxn>
                <a:cxn ang="0">
                  <a:pos x="145" y="17"/>
                </a:cxn>
                <a:cxn ang="0">
                  <a:pos x="165" y="19"/>
                </a:cxn>
                <a:cxn ang="0">
                  <a:pos x="168" y="18"/>
                </a:cxn>
                <a:cxn ang="0">
                  <a:pos x="173" y="15"/>
                </a:cxn>
                <a:cxn ang="0">
                  <a:pos x="174" y="10"/>
                </a:cxn>
                <a:cxn ang="0">
                  <a:pos x="172" y="7"/>
                </a:cxn>
                <a:cxn ang="0">
                  <a:pos x="150" y="2"/>
                </a:cxn>
                <a:cxn ang="0">
                  <a:pos x="129" y="0"/>
                </a:cxn>
                <a:cxn ang="0">
                  <a:pos x="107" y="1"/>
                </a:cxn>
                <a:cxn ang="0">
                  <a:pos x="86" y="4"/>
                </a:cxn>
                <a:cxn ang="0">
                  <a:pos x="64" y="9"/>
                </a:cxn>
                <a:cxn ang="0">
                  <a:pos x="42" y="17"/>
                </a:cxn>
                <a:cxn ang="0">
                  <a:pos x="22" y="24"/>
                </a:cxn>
                <a:cxn ang="0">
                  <a:pos x="1" y="32"/>
                </a:cxn>
                <a:cxn ang="0">
                  <a:pos x="0" y="32"/>
                </a:cxn>
                <a:cxn ang="0">
                  <a:pos x="0" y="32"/>
                </a:cxn>
                <a:cxn ang="0">
                  <a:pos x="0" y="33"/>
                </a:cxn>
                <a:cxn ang="0">
                  <a:pos x="1" y="33"/>
                </a:cxn>
                <a:cxn ang="0">
                  <a:pos x="1" y="33"/>
                </a:cxn>
              </a:cxnLst>
              <a:rect l="0" t="0" r="r" b="b"/>
              <a:pathLst>
                <a:path w="174" h="33">
                  <a:moveTo>
                    <a:pt x="1" y="33"/>
                  </a:moveTo>
                  <a:lnTo>
                    <a:pt x="22" y="28"/>
                  </a:lnTo>
                  <a:lnTo>
                    <a:pt x="42" y="23"/>
                  </a:lnTo>
                  <a:lnTo>
                    <a:pt x="62" y="20"/>
                  </a:lnTo>
                  <a:lnTo>
                    <a:pt x="82" y="18"/>
                  </a:lnTo>
                  <a:lnTo>
                    <a:pt x="103" y="17"/>
                  </a:lnTo>
                  <a:lnTo>
                    <a:pt x="123" y="17"/>
                  </a:lnTo>
                  <a:lnTo>
                    <a:pt x="145" y="17"/>
                  </a:lnTo>
                  <a:lnTo>
                    <a:pt x="165" y="19"/>
                  </a:lnTo>
                  <a:lnTo>
                    <a:pt x="168" y="18"/>
                  </a:lnTo>
                  <a:lnTo>
                    <a:pt x="173" y="15"/>
                  </a:lnTo>
                  <a:lnTo>
                    <a:pt x="174" y="10"/>
                  </a:lnTo>
                  <a:lnTo>
                    <a:pt x="172" y="7"/>
                  </a:lnTo>
                  <a:lnTo>
                    <a:pt x="150" y="2"/>
                  </a:lnTo>
                  <a:lnTo>
                    <a:pt x="129" y="0"/>
                  </a:lnTo>
                  <a:lnTo>
                    <a:pt x="107" y="1"/>
                  </a:lnTo>
                  <a:lnTo>
                    <a:pt x="86" y="4"/>
                  </a:lnTo>
                  <a:lnTo>
                    <a:pt x="64" y="9"/>
                  </a:lnTo>
                  <a:lnTo>
                    <a:pt x="42" y="17"/>
                  </a:lnTo>
                  <a:lnTo>
                    <a:pt x="22" y="24"/>
                  </a:lnTo>
                  <a:lnTo>
                    <a:pt x="1" y="32"/>
                  </a:lnTo>
                  <a:lnTo>
                    <a:pt x="0" y="32"/>
                  </a:lnTo>
                  <a:lnTo>
                    <a:pt x="0" y="32"/>
                  </a:lnTo>
                  <a:lnTo>
                    <a:pt x="0" y="33"/>
                  </a:lnTo>
                  <a:lnTo>
                    <a:pt x="1" y="33"/>
                  </a:lnTo>
                  <a:lnTo>
                    <a:pt x="1" y="33"/>
                  </a:lnTo>
                  <a:close/>
                </a:path>
              </a:pathLst>
            </a:custGeom>
            <a:solidFill>
              <a:srgbClr val="000000"/>
            </a:solidFill>
            <a:ln w="9525">
              <a:noFill/>
              <a:round/>
              <a:headEnd/>
              <a:tailEnd/>
            </a:ln>
          </p:spPr>
          <p:txBody>
            <a:bodyPr/>
            <a:lstStyle/>
            <a:p>
              <a:endParaRPr lang="en-US"/>
            </a:p>
          </p:txBody>
        </p:sp>
        <p:sp>
          <p:nvSpPr>
            <p:cNvPr id="14411" name="Freeform 75"/>
            <p:cNvSpPr>
              <a:spLocks/>
            </p:cNvSpPr>
            <p:nvPr/>
          </p:nvSpPr>
          <p:spPr bwMode="auto">
            <a:xfrm>
              <a:off x="1180" y="2522"/>
              <a:ext cx="18" cy="45"/>
            </a:xfrm>
            <a:custGeom>
              <a:avLst/>
              <a:gdLst/>
              <a:ahLst/>
              <a:cxnLst>
                <a:cxn ang="0">
                  <a:pos x="0" y="1"/>
                </a:cxn>
                <a:cxn ang="0">
                  <a:pos x="5" y="6"/>
                </a:cxn>
                <a:cxn ang="0">
                  <a:pos x="9" y="13"/>
                </a:cxn>
                <a:cxn ang="0">
                  <a:pos x="15" y="18"/>
                </a:cxn>
                <a:cxn ang="0">
                  <a:pos x="19" y="25"/>
                </a:cxn>
                <a:cxn ang="0">
                  <a:pos x="22" y="31"/>
                </a:cxn>
                <a:cxn ang="0">
                  <a:pos x="27" y="38"/>
                </a:cxn>
                <a:cxn ang="0">
                  <a:pos x="30" y="45"/>
                </a:cxn>
                <a:cxn ang="0">
                  <a:pos x="32" y="53"/>
                </a:cxn>
                <a:cxn ang="0">
                  <a:pos x="35" y="69"/>
                </a:cxn>
                <a:cxn ang="0">
                  <a:pos x="36" y="89"/>
                </a:cxn>
                <a:cxn ang="0">
                  <a:pos x="30" y="107"/>
                </a:cxn>
                <a:cxn ang="0">
                  <a:pos x="15" y="114"/>
                </a:cxn>
                <a:cxn ang="0">
                  <a:pos x="11" y="115"/>
                </a:cxn>
                <a:cxn ang="0">
                  <a:pos x="6" y="120"/>
                </a:cxn>
                <a:cxn ang="0">
                  <a:pos x="4" y="124"/>
                </a:cxn>
                <a:cxn ang="0">
                  <a:pos x="5" y="128"/>
                </a:cxn>
                <a:cxn ang="0">
                  <a:pos x="14" y="134"/>
                </a:cxn>
                <a:cxn ang="0">
                  <a:pos x="21" y="135"/>
                </a:cxn>
                <a:cxn ang="0">
                  <a:pos x="30" y="131"/>
                </a:cxn>
                <a:cxn ang="0">
                  <a:pos x="36" y="125"/>
                </a:cxn>
                <a:cxn ang="0">
                  <a:pos x="43" y="117"/>
                </a:cxn>
                <a:cxn ang="0">
                  <a:pos x="48" y="109"/>
                </a:cxn>
                <a:cxn ang="0">
                  <a:pos x="51" y="99"/>
                </a:cxn>
                <a:cxn ang="0">
                  <a:pos x="54" y="91"/>
                </a:cxn>
                <a:cxn ang="0">
                  <a:pos x="54" y="77"/>
                </a:cxn>
                <a:cxn ang="0">
                  <a:pos x="51" y="65"/>
                </a:cxn>
                <a:cxn ang="0">
                  <a:pos x="46" y="52"/>
                </a:cxn>
                <a:cxn ang="0">
                  <a:pos x="39" y="40"/>
                </a:cxn>
                <a:cxn ang="0">
                  <a:pos x="30" y="28"/>
                </a:cxn>
                <a:cxn ang="0">
                  <a:pos x="20" y="18"/>
                </a:cxn>
                <a:cxn ang="0">
                  <a:pos x="11" y="8"/>
                </a:cxn>
                <a:cxn ang="0">
                  <a:pos x="1" y="0"/>
                </a:cxn>
                <a:cxn ang="0">
                  <a:pos x="0" y="0"/>
                </a:cxn>
                <a:cxn ang="0">
                  <a:pos x="0" y="0"/>
                </a:cxn>
                <a:cxn ang="0">
                  <a:pos x="0" y="1"/>
                </a:cxn>
                <a:cxn ang="0">
                  <a:pos x="0" y="1"/>
                </a:cxn>
                <a:cxn ang="0">
                  <a:pos x="0" y="1"/>
                </a:cxn>
              </a:cxnLst>
              <a:rect l="0" t="0" r="r" b="b"/>
              <a:pathLst>
                <a:path w="54" h="135">
                  <a:moveTo>
                    <a:pt x="0" y="1"/>
                  </a:moveTo>
                  <a:lnTo>
                    <a:pt x="5" y="6"/>
                  </a:lnTo>
                  <a:lnTo>
                    <a:pt x="9" y="13"/>
                  </a:lnTo>
                  <a:lnTo>
                    <a:pt x="15" y="18"/>
                  </a:lnTo>
                  <a:lnTo>
                    <a:pt x="19" y="25"/>
                  </a:lnTo>
                  <a:lnTo>
                    <a:pt x="22" y="31"/>
                  </a:lnTo>
                  <a:lnTo>
                    <a:pt x="27" y="38"/>
                  </a:lnTo>
                  <a:lnTo>
                    <a:pt x="30" y="45"/>
                  </a:lnTo>
                  <a:lnTo>
                    <a:pt x="32" y="53"/>
                  </a:lnTo>
                  <a:lnTo>
                    <a:pt x="35" y="69"/>
                  </a:lnTo>
                  <a:lnTo>
                    <a:pt x="36" y="89"/>
                  </a:lnTo>
                  <a:lnTo>
                    <a:pt x="30" y="107"/>
                  </a:lnTo>
                  <a:lnTo>
                    <a:pt x="15" y="114"/>
                  </a:lnTo>
                  <a:lnTo>
                    <a:pt x="11" y="115"/>
                  </a:lnTo>
                  <a:lnTo>
                    <a:pt x="6" y="120"/>
                  </a:lnTo>
                  <a:lnTo>
                    <a:pt x="4" y="124"/>
                  </a:lnTo>
                  <a:lnTo>
                    <a:pt x="5" y="128"/>
                  </a:lnTo>
                  <a:lnTo>
                    <a:pt x="14" y="134"/>
                  </a:lnTo>
                  <a:lnTo>
                    <a:pt x="21" y="135"/>
                  </a:lnTo>
                  <a:lnTo>
                    <a:pt x="30" y="131"/>
                  </a:lnTo>
                  <a:lnTo>
                    <a:pt x="36" y="125"/>
                  </a:lnTo>
                  <a:lnTo>
                    <a:pt x="43" y="117"/>
                  </a:lnTo>
                  <a:lnTo>
                    <a:pt x="48" y="109"/>
                  </a:lnTo>
                  <a:lnTo>
                    <a:pt x="51" y="99"/>
                  </a:lnTo>
                  <a:lnTo>
                    <a:pt x="54" y="91"/>
                  </a:lnTo>
                  <a:lnTo>
                    <a:pt x="54" y="77"/>
                  </a:lnTo>
                  <a:lnTo>
                    <a:pt x="51" y="65"/>
                  </a:lnTo>
                  <a:lnTo>
                    <a:pt x="46" y="52"/>
                  </a:lnTo>
                  <a:lnTo>
                    <a:pt x="39" y="40"/>
                  </a:lnTo>
                  <a:lnTo>
                    <a:pt x="30" y="28"/>
                  </a:lnTo>
                  <a:lnTo>
                    <a:pt x="20" y="18"/>
                  </a:lnTo>
                  <a:lnTo>
                    <a:pt x="11" y="8"/>
                  </a:lnTo>
                  <a:lnTo>
                    <a:pt x="1" y="0"/>
                  </a:lnTo>
                  <a:lnTo>
                    <a:pt x="0" y="0"/>
                  </a:lnTo>
                  <a:lnTo>
                    <a:pt x="0" y="0"/>
                  </a:lnTo>
                  <a:lnTo>
                    <a:pt x="0" y="1"/>
                  </a:lnTo>
                  <a:lnTo>
                    <a:pt x="0" y="1"/>
                  </a:lnTo>
                  <a:lnTo>
                    <a:pt x="0" y="1"/>
                  </a:lnTo>
                  <a:close/>
                </a:path>
              </a:pathLst>
            </a:custGeom>
            <a:solidFill>
              <a:srgbClr val="000000"/>
            </a:solidFill>
            <a:ln w="9525">
              <a:noFill/>
              <a:round/>
              <a:headEnd/>
              <a:tailEnd/>
            </a:ln>
          </p:spPr>
          <p:txBody>
            <a:bodyPr/>
            <a:lstStyle/>
            <a:p>
              <a:endParaRPr lang="en-US"/>
            </a:p>
          </p:txBody>
        </p:sp>
        <p:sp>
          <p:nvSpPr>
            <p:cNvPr id="14412" name="Freeform 76"/>
            <p:cNvSpPr>
              <a:spLocks/>
            </p:cNvSpPr>
            <p:nvPr/>
          </p:nvSpPr>
          <p:spPr bwMode="auto">
            <a:xfrm>
              <a:off x="678" y="2829"/>
              <a:ext cx="52" cy="31"/>
            </a:xfrm>
            <a:custGeom>
              <a:avLst/>
              <a:gdLst/>
              <a:ahLst/>
              <a:cxnLst>
                <a:cxn ang="0">
                  <a:pos x="3" y="92"/>
                </a:cxn>
                <a:cxn ang="0">
                  <a:pos x="8" y="82"/>
                </a:cxn>
                <a:cxn ang="0">
                  <a:pos x="15" y="72"/>
                </a:cxn>
                <a:cxn ang="0">
                  <a:pos x="21" y="63"/>
                </a:cxn>
                <a:cxn ang="0">
                  <a:pos x="29" y="53"/>
                </a:cxn>
                <a:cxn ang="0">
                  <a:pos x="37" y="44"/>
                </a:cxn>
                <a:cxn ang="0">
                  <a:pos x="46" y="38"/>
                </a:cxn>
                <a:cxn ang="0">
                  <a:pos x="57" y="32"/>
                </a:cxn>
                <a:cxn ang="0">
                  <a:pos x="68" y="28"/>
                </a:cxn>
                <a:cxn ang="0">
                  <a:pos x="76" y="27"/>
                </a:cxn>
                <a:cxn ang="0">
                  <a:pos x="86" y="26"/>
                </a:cxn>
                <a:cxn ang="0">
                  <a:pos x="94" y="27"/>
                </a:cxn>
                <a:cxn ang="0">
                  <a:pos x="104" y="29"/>
                </a:cxn>
                <a:cxn ang="0">
                  <a:pos x="114" y="31"/>
                </a:cxn>
                <a:cxn ang="0">
                  <a:pos x="124" y="33"/>
                </a:cxn>
                <a:cxn ang="0">
                  <a:pos x="132" y="36"/>
                </a:cxn>
                <a:cxn ang="0">
                  <a:pos x="142" y="37"/>
                </a:cxn>
                <a:cxn ang="0">
                  <a:pos x="146" y="36"/>
                </a:cxn>
                <a:cxn ang="0">
                  <a:pos x="152" y="32"/>
                </a:cxn>
                <a:cxn ang="0">
                  <a:pos x="155" y="27"/>
                </a:cxn>
                <a:cxn ang="0">
                  <a:pos x="154" y="23"/>
                </a:cxn>
                <a:cxn ang="0">
                  <a:pos x="144" y="15"/>
                </a:cxn>
                <a:cxn ang="0">
                  <a:pos x="132" y="9"/>
                </a:cxn>
                <a:cxn ang="0">
                  <a:pos x="121" y="3"/>
                </a:cxn>
                <a:cxn ang="0">
                  <a:pos x="108" y="1"/>
                </a:cxn>
                <a:cxn ang="0">
                  <a:pos x="97" y="0"/>
                </a:cxn>
                <a:cxn ang="0">
                  <a:pos x="84" y="1"/>
                </a:cxn>
                <a:cxn ang="0">
                  <a:pos x="72" y="3"/>
                </a:cxn>
                <a:cxn ang="0">
                  <a:pos x="60" y="9"/>
                </a:cxn>
                <a:cxn ang="0">
                  <a:pos x="49" y="16"/>
                </a:cxn>
                <a:cxn ang="0">
                  <a:pos x="40" y="25"/>
                </a:cxn>
                <a:cxn ang="0">
                  <a:pos x="31" y="34"/>
                </a:cxn>
                <a:cxn ang="0">
                  <a:pos x="23" y="45"/>
                </a:cxn>
                <a:cxn ang="0">
                  <a:pos x="17" y="57"/>
                </a:cxn>
                <a:cxn ang="0">
                  <a:pos x="10" y="69"/>
                </a:cxn>
                <a:cxn ang="0">
                  <a:pos x="5" y="81"/>
                </a:cxn>
                <a:cxn ang="0">
                  <a:pos x="0" y="92"/>
                </a:cxn>
                <a:cxn ang="0">
                  <a:pos x="0" y="92"/>
                </a:cxn>
                <a:cxn ang="0">
                  <a:pos x="1" y="92"/>
                </a:cxn>
                <a:cxn ang="0">
                  <a:pos x="2" y="92"/>
                </a:cxn>
                <a:cxn ang="0">
                  <a:pos x="3" y="92"/>
                </a:cxn>
                <a:cxn ang="0">
                  <a:pos x="3" y="92"/>
                </a:cxn>
              </a:cxnLst>
              <a:rect l="0" t="0" r="r" b="b"/>
              <a:pathLst>
                <a:path w="155" h="92">
                  <a:moveTo>
                    <a:pt x="3" y="92"/>
                  </a:moveTo>
                  <a:lnTo>
                    <a:pt x="8" y="82"/>
                  </a:lnTo>
                  <a:lnTo>
                    <a:pt x="15" y="72"/>
                  </a:lnTo>
                  <a:lnTo>
                    <a:pt x="21" y="63"/>
                  </a:lnTo>
                  <a:lnTo>
                    <a:pt x="29" y="53"/>
                  </a:lnTo>
                  <a:lnTo>
                    <a:pt x="37" y="44"/>
                  </a:lnTo>
                  <a:lnTo>
                    <a:pt x="46" y="38"/>
                  </a:lnTo>
                  <a:lnTo>
                    <a:pt x="57" y="32"/>
                  </a:lnTo>
                  <a:lnTo>
                    <a:pt x="68" y="28"/>
                  </a:lnTo>
                  <a:lnTo>
                    <a:pt x="76" y="27"/>
                  </a:lnTo>
                  <a:lnTo>
                    <a:pt x="86" y="26"/>
                  </a:lnTo>
                  <a:lnTo>
                    <a:pt x="94" y="27"/>
                  </a:lnTo>
                  <a:lnTo>
                    <a:pt x="104" y="29"/>
                  </a:lnTo>
                  <a:lnTo>
                    <a:pt x="114" y="31"/>
                  </a:lnTo>
                  <a:lnTo>
                    <a:pt x="124" y="33"/>
                  </a:lnTo>
                  <a:lnTo>
                    <a:pt x="132" y="36"/>
                  </a:lnTo>
                  <a:lnTo>
                    <a:pt x="142" y="37"/>
                  </a:lnTo>
                  <a:lnTo>
                    <a:pt x="146" y="36"/>
                  </a:lnTo>
                  <a:lnTo>
                    <a:pt x="152" y="32"/>
                  </a:lnTo>
                  <a:lnTo>
                    <a:pt x="155" y="27"/>
                  </a:lnTo>
                  <a:lnTo>
                    <a:pt x="154" y="23"/>
                  </a:lnTo>
                  <a:lnTo>
                    <a:pt x="144" y="15"/>
                  </a:lnTo>
                  <a:lnTo>
                    <a:pt x="132" y="9"/>
                  </a:lnTo>
                  <a:lnTo>
                    <a:pt x="121" y="3"/>
                  </a:lnTo>
                  <a:lnTo>
                    <a:pt x="108" y="1"/>
                  </a:lnTo>
                  <a:lnTo>
                    <a:pt x="97" y="0"/>
                  </a:lnTo>
                  <a:lnTo>
                    <a:pt x="84" y="1"/>
                  </a:lnTo>
                  <a:lnTo>
                    <a:pt x="72" y="3"/>
                  </a:lnTo>
                  <a:lnTo>
                    <a:pt x="60" y="9"/>
                  </a:lnTo>
                  <a:lnTo>
                    <a:pt x="49" y="16"/>
                  </a:lnTo>
                  <a:lnTo>
                    <a:pt x="40" y="25"/>
                  </a:lnTo>
                  <a:lnTo>
                    <a:pt x="31" y="34"/>
                  </a:lnTo>
                  <a:lnTo>
                    <a:pt x="23" y="45"/>
                  </a:lnTo>
                  <a:lnTo>
                    <a:pt x="17" y="57"/>
                  </a:lnTo>
                  <a:lnTo>
                    <a:pt x="10" y="69"/>
                  </a:lnTo>
                  <a:lnTo>
                    <a:pt x="5" y="81"/>
                  </a:lnTo>
                  <a:lnTo>
                    <a:pt x="0" y="92"/>
                  </a:lnTo>
                  <a:lnTo>
                    <a:pt x="0" y="92"/>
                  </a:lnTo>
                  <a:lnTo>
                    <a:pt x="1" y="92"/>
                  </a:lnTo>
                  <a:lnTo>
                    <a:pt x="2" y="92"/>
                  </a:lnTo>
                  <a:lnTo>
                    <a:pt x="3" y="92"/>
                  </a:lnTo>
                  <a:lnTo>
                    <a:pt x="3" y="92"/>
                  </a:lnTo>
                  <a:close/>
                </a:path>
              </a:pathLst>
            </a:custGeom>
            <a:solidFill>
              <a:srgbClr val="000000"/>
            </a:solidFill>
            <a:ln w="9525">
              <a:noFill/>
              <a:round/>
              <a:headEnd/>
              <a:tailEnd/>
            </a:ln>
          </p:spPr>
          <p:txBody>
            <a:bodyPr/>
            <a:lstStyle/>
            <a:p>
              <a:endParaRPr lang="en-US"/>
            </a:p>
          </p:txBody>
        </p:sp>
        <p:sp>
          <p:nvSpPr>
            <p:cNvPr id="14413" name="Freeform 77"/>
            <p:cNvSpPr>
              <a:spLocks/>
            </p:cNvSpPr>
            <p:nvPr/>
          </p:nvSpPr>
          <p:spPr bwMode="auto">
            <a:xfrm>
              <a:off x="688" y="2845"/>
              <a:ext cx="29" cy="18"/>
            </a:xfrm>
            <a:custGeom>
              <a:avLst/>
              <a:gdLst/>
              <a:ahLst/>
              <a:cxnLst>
                <a:cxn ang="0">
                  <a:pos x="0" y="53"/>
                </a:cxn>
                <a:cxn ang="0">
                  <a:pos x="7" y="44"/>
                </a:cxn>
                <a:cxn ang="0">
                  <a:pos x="17" y="35"/>
                </a:cxn>
                <a:cxn ang="0">
                  <a:pos x="27" y="27"/>
                </a:cxn>
                <a:cxn ang="0">
                  <a:pos x="36" y="22"/>
                </a:cxn>
                <a:cxn ang="0">
                  <a:pos x="47" y="17"/>
                </a:cxn>
                <a:cxn ang="0">
                  <a:pos x="59" y="12"/>
                </a:cxn>
                <a:cxn ang="0">
                  <a:pos x="71" y="9"/>
                </a:cxn>
                <a:cxn ang="0">
                  <a:pos x="83" y="7"/>
                </a:cxn>
                <a:cxn ang="0">
                  <a:pos x="85" y="6"/>
                </a:cxn>
                <a:cxn ang="0">
                  <a:pos x="88" y="4"/>
                </a:cxn>
                <a:cxn ang="0">
                  <a:pos x="88" y="2"/>
                </a:cxn>
                <a:cxn ang="0">
                  <a:pos x="86" y="0"/>
                </a:cxn>
                <a:cxn ang="0">
                  <a:pos x="72" y="2"/>
                </a:cxn>
                <a:cxn ang="0">
                  <a:pos x="59" y="5"/>
                </a:cxn>
                <a:cxn ang="0">
                  <a:pos x="47" y="9"/>
                </a:cxn>
                <a:cxn ang="0">
                  <a:pos x="35" y="15"/>
                </a:cxn>
                <a:cxn ang="0">
                  <a:pos x="26" y="22"/>
                </a:cxn>
                <a:cxn ang="0">
                  <a:pos x="16" y="31"/>
                </a:cxn>
                <a:cxn ang="0">
                  <a:pos x="7" y="41"/>
                </a:cxn>
                <a:cxn ang="0">
                  <a:pos x="0" y="53"/>
                </a:cxn>
                <a:cxn ang="0">
                  <a:pos x="0" y="53"/>
                </a:cxn>
                <a:cxn ang="0">
                  <a:pos x="0" y="53"/>
                </a:cxn>
                <a:cxn ang="0">
                  <a:pos x="0" y="53"/>
                </a:cxn>
                <a:cxn ang="0">
                  <a:pos x="0" y="53"/>
                </a:cxn>
                <a:cxn ang="0">
                  <a:pos x="0" y="53"/>
                </a:cxn>
              </a:cxnLst>
              <a:rect l="0" t="0" r="r" b="b"/>
              <a:pathLst>
                <a:path w="88" h="53">
                  <a:moveTo>
                    <a:pt x="0" y="53"/>
                  </a:moveTo>
                  <a:lnTo>
                    <a:pt x="7" y="44"/>
                  </a:lnTo>
                  <a:lnTo>
                    <a:pt x="17" y="35"/>
                  </a:lnTo>
                  <a:lnTo>
                    <a:pt x="27" y="27"/>
                  </a:lnTo>
                  <a:lnTo>
                    <a:pt x="36" y="22"/>
                  </a:lnTo>
                  <a:lnTo>
                    <a:pt x="47" y="17"/>
                  </a:lnTo>
                  <a:lnTo>
                    <a:pt x="59" y="12"/>
                  </a:lnTo>
                  <a:lnTo>
                    <a:pt x="71" y="9"/>
                  </a:lnTo>
                  <a:lnTo>
                    <a:pt x="83" y="7"/>
                  </a:lnTo>
                  <a:lnTo>
                    <a:pt x="85" y="6"/>
                  </a:lnTo>
                  <a:lnTo>
                    <a:pt x="88" y="4"/>
                  </a:lnTo>
                  <a:lnTo>
                    <a:pt x="88" y="2"/>
                  </a:lnTo>
                  <a:lnTo>
                    <a:pt x="86" y="0"/>
                  </a:lnTo>
                  <a:lnTo>
                    <a:pt x="72" y="2"/>
                  </a:lnTo>
                  <a:lnTo>
                    <a:pt x="59" y="5"/>
                  </a:lnTo>
                  <a:lnTo>
                    <a:pt x="47" y="9"/>
                  </a:lnTo>
                  <a:lnTo>
                    <a:pt x="35" y="15"/>
                  </a:lnTo>
                  <a:lnTo>
                    <a:pt x="26" y="22"/>
                  </a:lnTo>
                  <a:lnTo>
                    <a:pt x="16" y="31"/>
                  </a:lnTo>
                  <a:lnTo>
                    <a:pt x="7" y="41"/>
                  </a:lnTo>
                  <a:lnTo>
                    <a:pt x="0" y="53"/>
                  </a:lnTo>
                  <a:lnTo>
                    <a:pt x="0" y="53"/>
                  </a:lnTo>
                  <a:lnTo>
                    <a:pt x="0" y="53"/>
                  </a:lnTo>
                  <a:lnTo>
                    <a:pt x="0" y="53"/>
                  </a:lnTo>
                  <a:lnTo>
                    <a:pt x="0" y="53"/>
                  </a:lnTo>
                  <a:lnTo>
                    <a:pt x="0" y="53"/>
                  </a:lnTo>
                  <a:close/>
                </a:path>
              </a:pathLst>
            </a:custGeom>
            <a:solidFill>
              <a:srgbClr val="000000"/>
            </a:solidFill>
            <a:ln w="9525">
              <a:noFill/>
              <a:round/>
              <a:headEnd/>
              <a:tailEnd/>
            </a:ln>
          </p:spPr>
          <p:txBody>
            <a:bodyPr/>
            <a:lstStyle/>
            <a:p>
              <a:endParaRPr lang="en-US"/>
            </a:p>
          </p:txBody>
        </p:sp>
        <p:sp>
          <p:nvSpPr>
            <p:cNvPr id="14414" name="Freeform 78"/>
            <p:cNvSpPr>
              <a:spLocks/>
            </p:cNvSpPr>
            <p:nvPr/>
          </p:nvSpPr>
          <p:spPr bwMode="auto">
            <a:xfrm>
              <a:off x="575" y="2443"/>
              <a:ext cx="6" cy="34"/>
            </a:xfrm>
            <a:custGeom>
              <a:avLst/>
              <a:gdLst/>
              <a:ahLst/>
              <a:cxnLst>
                <a:cxn ang="0">
                  <a:pos x="18" y="0"/>
                </a:cxn>
                <a:cxn ang="0">
                  <a:pos x="8" y="26"/>
                </a:cxn>
                <a:cxn ang="0">
                  <a:pos x="1" y="52"/>
                </a:cxn>
                <a:cxn ang="0">
                  <a:pos x="0" y="79"/>
                </a:cxn>
                <a:cxn ang="0">
                  <a:pos x="10" y="104"/>
                </a:cxn>
                <a:cxn ang="0">
                  <a:pos x="11" y="104"/>
                </a:cxn>
                <a:cxn ang="0">
                  <a:pos x="12" y="104"/>
                </a:cxn>
                <a:cxn ang="0">
                  <a:pos x="12" y="103"/>
                </a:cxn>
                <a:cxn ang="0">
                  <a:pos x="12" y="102"/>
                </a:cxn>
                <a:cxn ang="0">
                  <a:pos x="7" y="92"/>
                </a:cxn>
                <a:cxn ang="0">
                  <a:pos x="4" y="81"/>
                </a:cxn>
                <a:cxn ang="0">
                  <a:pos x="1" y="71"/>
                </a:cxn>
                <a:cxn ang="0">
                  <a:pos x="3" y="59"/>
                </a:cxn>
                <a:cxn ang="0">
                  <a:pos x="5" y="44"/>
                </a:cxn>
                <a:cxn ang="0">
                  <a:pos x="8" y="28"/>
                </a:cxn>
                <a:cxn ang="0">
                  <a:pos x="12" y="14"/>
                </a:cxn>
                <a:cxn ang="0">
                  <a:pos x="18" y="0"/>
                </a:cxn>
                <a:cxn ang="0">
                  <a:pos x="18" y="0"/>
                </a:cxn>
                <a:cxn ang="0">
                  <a:pos x="18" y="0"/>
                </a:cxn>
                <a:cxn ang="0">
                  <a:pos x="18" y="0"/>
                </a:cxn>
                <a:cxn ang="0">
                  <a:pos x="18" y="0"/>
                </a:cxn>
                <a:cxn ang="0">
                  <a:pos x="18" y="0"/>
                </a:cxn>
              </a:cxnLst>
              <a:rect l="0" t="0" r="r" b="b"/>
              <a:pathLst>
                <a:path w="18" h="104">
                  <a:moveTo>
                    <a:pt x="18" y="0"/>
                  </a:moveTo>
                  <a:lnTo>
                    <a:pt x="8" y="26"/>
                  </a:lnTo>
                  <a:lnTo>
                    <a:pt x="1" y="52"/>
                  </a:lnTo>
                  <a:lnTo>
                    <a:pt x="0" y="79"/>
                  </a:lnTo>
                  <a:lnTo>
                    <a:pt x="10" y="104"/>
                  </a:lnTo>
                  <a:lnTo>
                    <a:pt x="11" y="104"/>
                  </a:lnTo>
                  <a:lnTo>
                    <a:pt x="12" y="104"/>
                  </a:lnTo>
                  <a:lnTo>
                    <a:pt x="12" y="103"/>
                  </a:lnTo>
                  <a:lnTo>
                    <a:pt x="12" y="102"/>
                  </a:lnTo>
                  <a:lnTo>
                    <a:pt x="7" y="92"/>
                  </a:lnTo>
                  <a:lnTo>
                    <a:pt x="4" y="81"/>
                  </a:lnTo>
                  <a:lnTo>
                    <a:pt x="1" y="71"/>
                  </a:lnTo>
                  <a:lnTo>
                    <a:pt x="3" y="59"/>
                  </a:lnTo>
                  <a:lnTo>
                    <a:pt x="5" y="44"/>
                  </a:lnTo>
                  <a:lnTo>
                    <a:pt x="8" y="28"/>
                  </a:lnTo>
                  <a:lnTo>
                    <a:pt x="12" y="14"/>
                  </a:lnTo>
                  <a:lnTo>
                    <a:pt x="18" y="0"/>
                  </a:lnTo>
                  <a:lnTo>
                    <a:pt x="18" y="0"/>
                  </a:lnTo>
                  <a:lnTo>
                    <a:pt x="18" y="0"/>
                  </a:lnTo>
                  <a:lnTo>
                    <a:pt x="18" y="0"/>
                  </a:lnTo>
                  <a:lnTo>
                    <a:pt x="18" y="0"/>
                  </a:lnTo>
                  <a:lnTo>
                    <a:pt x="18" y="0"/>
                  </a:lnTo>
                  <a:close/>
                </a:path>
              </a:pathLst>
            </a:custGeom>
            <a:solidFill>
              <a:srgbClr val="000000"/>
            </a:solidFill>
            <a:ln w="9525">
              <a:noFill/>
              <a:round/>
              <a:headEnd/>
              <a:tailEnd/>
            </a:ln>
          </p:spPr>
          <p:txBody>
            <a:bodyPr/>
            <a:lstStyle/>
            <a:p>
              <a:endParaRPr lang="en-US"/>
            </a:p>
          </p:txBody>
        </p:sp>
        <p:sp>
          <p:nvSpPr>
            <p:cNvPr id="14415" name="Freeform 79"/>
            <p:cNvSpPr>
              <a:spLocks/>
            </p:cNvSpPr>
            <p:nvPr/>
          </p:nvSpPr>
          <p:spPr bwMode="auto">
            <a:xfrm>
              <a:off x="579" y="2451"/>
              <a:ext cx="26" cy="51"/>
            </a:xfrm>
            <a:custGeom>
              <a:avLst/>
              <a:gdLst/>
              <a:ahLst/>
              <a:cxnLst>
                <a:cxn ang="0">
                  <a:pos x="9" y="1"/>
                </a:cxn>
                <a:cxn ang="0">
                  <a:pos x="4" y="21"/>
                </a:cxn>
                <a:cxn ang="0">
                  <a:pos x="0" y="41"/>
                </a:cxn>
                <a:cxn ang="0">
                  <a:pos x="0" y="63"/>
                </a:cxn>
                <a:cxn ang="0">
                  <a:pos x="6" y="82"/>
                </a:cxn>
                <a:cxn ang="0">
                  <a:pos x="11" y="93"/>
                </a:cxn>
                <a:cxn ang="0">
                  <a:pos x="18" y="104"/>
                </a:cxn>
                <a:cxn ang="0">
                  <a:pos x="25" y="113"/>
                </a:cxn>
                <a:cxn ang="0">
                  <a:pos x="34" y="123"/>
                </a:cxn>
                <a:cxn ang="0">
                  <a:pos x="42" y="132"/>
                </a:cxn>
                <a:cxn ang="0">
                  <a:pos x="52" y="139"/>
                </a:cxn>
                <a:cxn ang="0">
                  <a:pos x="61" y="148"/>
                </a:cxn>
                <a:cxn ang="0">
                  <a:pos x="70" y="155"/>
                </a:cxn>
                <a:cxn ang="0">
                  <a:pos x="73" y="155"/>
                </a:cxn>
                <a:cxn ang="0">
                  <a:pos x="75" y="154"/>
                </a:cxn>
                <a:cxn ang="0">
                  <a:pos x="76" y="153"/>
                </a:cxn>
                <a:cxn ang="0">
                  <a:pos x="75" y="152"/>
                </a:cxn>
                <a:cxn ang="0">
                  <a:pos x="61" y="137"/>
                </a:cxn>
                <a:cxn ang="0">
                  <a:pos x="47" y="120"/>
                </a:cxn>
                <a:cxn ang="0">
                  <a:pos x="34" y="102"/>
                </a:cxn>
                <a:cxn ang="0">
                  <a:pos x="23" y="83"/>
                </a:cxn>
                <a:cxn ang="0">
                  <a:pos x="14" y="64"/>
                </a:cxn>
                <a:cxn ang="0">
                  <a:pos x="9" y="43"/>
                </a:cxn>
                <a:cxn ang="0">
                  <a:pos x="7" y="23"/>
                </a:cxn>
                <a:cxn ang="0">
                  <a:pos x="10" y="1"/>
                </a:cxn>
                <a:cxn ang="0">
                  <a:pos x="10" y="0"/>
                </a:cxn>
                <a:cxn ang="0">
                  <a:pos x="10" y="0"/>
                </a:cxn>
                <a:cxn ang="0">
                  <a:pos x="9" y="0"/>
                </a:cxn>
                <a:cxn ang="0">
                  <a:pos x="9" y="1"/>
                </a:cxn>
                <a:cxn ang="0">
                  <a:pos x="9" y="1"/>
                </a:cxn>
              </a:cxnLst>
              <a:rect l="0" t="0" r="r" b="b"/>
              <a:pathLst>
                <a:path w="76" h="155">
                  <a:moveTo>
                    <a:pt x="9" y="1"/>
                  </a:moveTo>
                  <a:lnTo>
                    <a:pt x="4" y="21"/>
                  </a:lnTo>
                  <a:lnTo>
                    <a:pt x="0" y="41"/>
                  </a:lnTo>
                  <a:lnTo>
                    <a:pt x="0" y="63"/>
                  </a:lnTo>
                  <a:lnTo>
                    <a:pt x="6" y="82"/>
                  </a:lnTo>
                  <a:lnTo>
                    <a:pt x="11" y="93"/>
                  </a:lnTo>
                  <a:lnTo>
                    <a:pt x="18" y="104"/>
                  </a:lnTo>
                  <a:lnTo>
                    <a:pt x="25" y="113"/>
                  </a:lnTo>
                  <a:lnTo>
                    <a:pt x="34" y="123"/>
                  </a:lnTo>
                  <a:lnTo>
                    <a:pt x="42" y="132"/>
                  </a:lnTo>
                  <a:lnTo>
                    <a:pt x="52" y="139"/>
                  </a:lnTo>
                  <a:lnTo>
                    <a:pt x="61" y="148"/>
                  </a:lnTo>
                  <a:lnTo>
                    <a:pt x="70" y="155"/>
                  </a:lnTo>
                  <a:lnTo>
                    <a:pt x="73" y="155"/>
                  </a:lnTo>
                  <a:lnTo>
                    <a:pt x="75" y="154"/>
                  </a:lnTo>
                  <a:lnTo>
                    <a:pt x="76" y="153"/>
                  </a:lnTo>
                  <a:lnTo>
                    <a:pt x="75" y="152"/>
                  </a:lnTo>
                  <a:lnTo>
                    <a:pt x="61" y="137"/>
                  </a:lnTo>
                  <a:lnTo>
                    <a:pt x="47" y="120"/>
                  </a:lnTo>
                  <a:lnTo>
                    <a:pt x="34" y="102"/>
                  </a:lnTo>
                  <a:lnTo>
                    <a:pt x="23" y="83"/>
                  </a:lnTo>
                  <a:lnTo>
                    <a:pt x="14" y="64"/>
                  </a:lnTo>
                  <a:lnTo>
                    <a:pt x="9" y="43"/>
                  </a:lnTo>
                  <a:lnTo>
                    <a:pt x="7" y="23"/>
                  </a:lnTo>
                  <a:lnTo>
                    <a:pt x="10" y="1"/>
                  </a:lnTo>
                  <a:lnTo>
                    <a:pt x="10" y="0"/>
                  </a:lnTo>
                  <a:lnTo>
                    <a:pt x="10" y="0"/>
                  </a:lnTo>
                  <a:lnTo>
                    <a:pt x="9" y="0"/>
                  </a:lnTo>
                  <a:lnTo>
                    <a:pt x="9" y="1"/>
                  </a:lnTo>
                  <a:lnTo>
                    <a:pt x="9" y="1"/>
                  </a:lnTo>
                  <a:close/>
                </a:path>
              </a:pathLst>
            </a:custGeom>
            <a:solidFill>
              <a:srgbClr val="000000"/>
            </a:solidFill>
            <a:ln w="9525">
              <a:noFill/>
              <a:round/>
              <a:headEnd/>
              <a:tailEnd/>
            </a:ln>
          </p:spPr>
          <p:txBody>
            <a:bodyPr/>
            <a:lstStyle/>
            <a:p>
              <a:endParaRPr lang="en-US"/>
            </a:p>
          </p:txBody>
        </p:sp>
        <p:sp>
          <p:nvSpPr>
            <p:cNvPr id="14416" name="Freeform 80"/>
            <p:cNvSpPr>
              <a:spLocks/>
            </p:cNvSpPr>
            <p:nvPr/>
          </p:nvSpPr>
          <p:spPr bwMode="auto">
            <a:xfrm>
              <a:off x="661" y="2527"/>
              <a:ext cx="24" cy="43"/>
            </a:xfrm>
            <a:custGeom>
              <a:avLst/>
              <a:gdLst/>
              <a:ahLst/>
              <a:cxnLst>
                <a:cxn ang="0">
                  <a:pos x="0" y="0"/>
                </a:cxn>
                <a:cxn ang="0">
                  <a:pos x="19" y="10"/>
                </a:cxn>
                <a:cxn ang="0">
                  <a:pos x="36" y="21"/>
                </a:cxn>
                <a:cxn ang="0">
                  <a:pos x="47" y="35"/>
                </a:cxn>
                <a:cxn ang="0">
                  <a:pos x="56" y="52"/>
                </a:cxn>
                <a:cxn ang="0">
                  <a:pos x="61" y="70"/>
                </a:cxn>
                <a:cxn ang="0">
                  <a:pos x="66" y="89"/>
                </a:cxn>
                <a:cxn ang="0">
                  <a:pos x="69" y="109"/>
                </a:cxn>
                <a:cxn ang="0">
                  <a:pos x="70" y="129"/>
                </a:cxn>
                <a:cxn ang="0">
                  <a:pos x="70" y="129"/>
                </a:cxn>
                <a:cxn ang="0">
                  <a:pos x="71" y="129"/>
                </a:cxn>
                <a:cxn ang="0">
                  <a:pos x="71" y="128"/>
                </a:cxn>
                <a:cxn ang="0">
                  <a:pos x="71" y="127"/>
                </a:cxn>
                <a:cxn ang="0">
                  <a:pos x="70" y="107"/>
                </a:cxn>
                <a:cxn ang="0">
                  <a:pos x="69" y="86"/>
                </a:cxn>
                <a:cxn ang="0">
                  <a:pos x="65" y="67"/>
                </a:cxn>
                <a:cxn ang="0">
                  <a:pos x="59" y="48"/>
                </a:cxn>
                <a:cxn ang="0">
                  <a:pos x="51" y="32"/>
                </a:cxn>
                <a:cxn ang="0">
                  <a:pos x="38" y="18"/>
                </a:cxn>
                <a:cxn ang="0">
                  <a:pos x="22" y="7"/>
                </a:cxn>
                <a:cxn ang="0">
                  <a:pos x="1" y="0"/>
                </a:cxn>
                <a:cxn ang="0">
                  <a:pos x="0" y="0"/>
                </a:cxn>
                <a:cxn ang="0">
                  <a:pos x="0" y="0"/>
                </a:cxn>
                <a:cxn ang="0">
                  <a:pos x="0" y="0"/>
                </a:cxn>
                <a:cxn ang="0">
                  <a:pos x="0" y="0"/>
                </a:cxn>
                <a:cxn ang="0">
                  <a:pos x="0" y="0"/>
                </a:cxn>
              </a:cxnLst>
              <a:rect l="0" t="0" r="r" b="b"/>
              <a:pathLst>
                <a:path w="71" h="129">
                  <a:moveTo>
                    <a:pt x="0" y="0"/>
                  </a:moveTo>
                  <a:lnTo>
                    <a:pt x="19" y="10"/>
                  </a:lnTo>
                  <a:lnTo>
                    <a:pt x="36" y="21"/>
                  </a:lnTo>
                  <a:lnTo>
                    <a:pt x="47" y="35"/>
                  </a:lnTo>
                  <a:lnTo>
                    <a:pt x="56" y="52"/>
                  </a:lnTo>
                  <a:lnTo>
                    <a:pt x="61" y="70"/>
                  </a:lnTo>
                  <a:lnTo>
                    <a:pt x="66" y="89"/>
                  </a:lnTo>
                  <a:lnTo>
                    <a:pt x="69" y="109"/>
                  </a:lnTo>
                  <a:lnTo>
                    <a:pt x="70" y="129"/>
                  </a:lnTo>
                  <a:lnTo>
                    <a:pt x="70" y="129"/>
                  </a:lnTo>
                  <a:lnTo>
                    <a:pt x="71" y="129"/>
                  </a:lnTo>
                  <a:lnTo>
                    <a:pt x="71" y="128"/>
                  </a:lnTo>
                  <a:lnTo>
                    <a:pt x="71" y="127"/>
                  </a:lnTo>
                  <a:lnTo>
                    <a:pt x="70" y="107"/>
                  </a:lnTo>
                  <a:lnTo>
                    <a:pt x="69" y="86"/>
                  </a:lnTo>
                  <a:lnTo>
                    <a:pt x="65" y="67"/>
                  </a:lnTo>
                  <a:lnTo>
                    <a:pt x="59" y="48"/>
                  </a:lnTo>
                  <a:lnTo>
                    <a:pt x="51" y="32"/>
                  </a:lnTo>
                  <a:lnTo>
                    <a:pt x="38" y="18"/>
                  </a:lnTo>
                  <a:lnTo>
                    <a:pt x="22" y="7"/>
                  </a:lnTo>
                  <a:lnTo>
                    <a:pt x="1" y="0"/>
                  </a:lnTo>
                  <a:lnTo>
                    <a:pt x="0" y="0"/>
                  </a:lnTo>
                  <a:lnTo>
                    <a:pt x="0" y="0"/>
                  </a:lnTo>
                  <a:lnTo>
                    <a:pt x="0" y="0"/>
                  </a:lnTo>
                  <a:lnTo>
                    <a:pt x="0" y="0"/>
                  </a:lnTo>
                  <a:lnTo>
                    <a:pt x="0" y="0"/>
                  </a:lnTo>
                  <a:close/>
                </a:path>
              </a:pathLst>
            </a:custGeom>
            <a:solidFill>
              <a:srgbClr val="000000"/>
            </a:solidFill>
            <a:ln w="9525">
              <a:noFill/>
              <a:round/>
              <a:headEnd/>
              <a:tailEnd/>
            </a:ln>
          </p:spPr>
          <p:txBody>
            <a:bodyPr/>
            <a:lstStyle/>
            <a:p>
              <a:endParaRPr lang="en-US"/>
            </a:p>
          </p:txBody>
        </p:sp>
        <p:sp>
          <p:nvSpPr>
            <p:cNvPr id="14417" name="Freeform 81"/>
            <p:cNvSpPr>
              <a:spLocks/>
            </p:cNvSpPr>
            <p:nvPr/>
          </p:nvSpPr>
          <p:spPr bwMode="auto">
            <a:xfrm>
              <a:off x="591" y="2477"/>
              <a:ext cx="48" cy="36"/>
            </a:xfrm>
            <a:custGeom>
              <a:avLst/>
              <a:gdLst/>
              <a:ahLst/>
              <a:cxnLst>
                <a:cxn ang="0">
                  <a:pos x="0" y="0"/>
                </a:cxn>
                <a:cxn ang="0">
                  <a:pos x="6" y="25"/>
                </a:cxn>
                <a:cxn ang="0">
                  <a:pos x="18" y="45"/>
                </a:cxn>
                <a:cxn ang="0">
                  <a:pos x="34" y="60"/>
                </a:cxn>
                <a:cxn ang="0">
                  <a:pos x="54" y="72"/>
                </a:cxn>
                <a:cxn ang="0">
                  <a:pos x="75" y="82"/>
                </a:cxn>
                <a:cxn ang="0">
                  <a:pos x="98" y="90"/>
                </a:cxn>
                <a:cxn ang="0">
                  <a:pos x="120" y="99"/>
                </a:cxn>
                <a:cxn ang="0">
                  <a:pos x="142" y="109"/>
                </a:cxn>
                <a:cxn ang="0">
                  <a:pos x="143" y="109"/>
                </a:cxn>
                <a:cxn ang="0">
                  <a:pos x="144" y="109"/>
                </a:cxn>
                <a:cxn ang="0">
                  <a:pos x="144" y="108"/>
                </a:cxn>
                <a:cxn ang="0">
                  <a:pos x="144" y="107"/>
                </a:cxn>
                <a:cxn ang="0">
                  <a:pos x="136" y="100"/>
                </a:cxn>
                <a:cxn ang="0">
                  <a:pos x="127" y="94"/>
                </a:cxn>
                <a:cxn ang="0">
                  <a:pos x="118" y="87"/>
                </a:cxn>
                <a:cxn ang="0">
                  <a:pos x="110" y="82"/>
                </a:cxn>
                <a:cxn ang="0">
                  <a:pos x="100" y="76"/>
                </a:cxn>
                <a:cxn ang="0">
                  <a:pos x="91" y="71"/>
                </a:cxn>
                <a:cxn ang="0">
                  <a:pos x="82" y="67"/>
                </a:cxn>
                <a:cxn ang="0">
                  <a:pos x="72" y="61"/>
                </a:cxn>
                <a:cxn ang="0">
                  <a:pos x="61" y="56"/>
                </a:cxn>
                <a:cxn ang="0">
                  <a:pos x="50" y="50"/>
                </a:cxn>
                <a:cxn ang="0">
                  <a:pos x="40" y="44"/>
                </a:cxn>
                <a:cxn ang="0">
                  <a:pos x="30" y="38"/>
                </a:cxn>
                <a:cxn ang="0">
                  <a:pos x="20" y="30"/>
                </a:cxn>
                <a:cxn ang="0">
                  <a:pos x="13" y="21"/>
                </a:cxn>
                <a:cxn ang="0">
                  <a:pos x="5" y="12"/>
                </a:cxn>
                <a:cxn ang="0">
                  <a:pos x="0" y="0"/>
                </a:cxn>
                <a:cxn ang="0">
                  <a:pos x="0" y="0"/>
                </a:cxn>
                <a:cxn ang="0">
                  <a:pos x="0" y="0"/>
                </a:cxn>
                <a:cxn ang="0">
                  <a:pos x="0" y="0"/>
                </a:cxn>
                <a:cxn ang="0">
                  <a:pos x="0" y="0"/>
                </a:cxn>
                <a:cxn ang="0">
                  <a:pos x="0" y="0"/>
                </a:cxn>
              </a:cxnLst>
              <a:rect l="0" t="0" r="r" b="b"/>
              <a:pathLst>
                <a:path w="144" h="109">
                  <a:moveTo>
                    <a:pt x="0" y="0"/>
                  </a:moveTo>
                  <a:lnTo>
                    <a:pt x="6" y="25"/>
                  </a:lnTo>
                  <a:lnTo>
                    <a:pt x="18" y="45"/>
                  </a:lnTo>
                  <a:lnTo>
                    <a:pt x="34" y="60"/>
                  </a:lnTo>
                  <a:lnTo>
                    <a:pt x="54" y="72"/>
                  </a:lnTo>
                  <a:lnTo>
                    <a:pt x="75" y="82"/>
                  </a:lnTo>
                  <a:lnTo>
                    <a:pt x="98" y="90"/>
                  </a:lnTo>
                  <a:lnTo>
                    <a:pt x="120" y="99"/>
                  </a:lnTo>
                  <a:lnTo>
                    <a:pt x="142" y="109"/>
                  </a:lnTo>
                  <a:lnTo>
                    <a:pt x="143" y="109"/>
                  </a:lnTo>
                  <a:lnTo>
                    <a:pt x="144" y="109"/>
                  </a:lnTo>
                  <a:lnTo>
                    <a:pt x="144" y="108"/>
                  </a:lnTo>
                  <a:lnTo>
                    <a:pt x="144" y="107"/>
                  </a:lnTo>
                  <a:lnTo>
                    <a:pt x="136" y="100"/>
                  </a:lnTo>
                  <a:lnTo>
                    <a:pt x="127" y="94"/>
                  </a:lnTo>
                  <a:lnTo>
                    <a:pt x="118" y="87"/>
                  </a:lnTo>
                  <a:lnTo>
                    <a:pt x="110" y="82"/>
                  </a:lnTo>
                  <a:lnTo>
                    <a:pt x="100" y="76"/>
                  </a:lnTo>
                  <a:lnTo>
                    <a:pt x="91" y="71"/>
                  </a:lnTo>
                  <a:lnTo>
                    <a:pt x="82" y="67"/>
                  </a:lnTo>
                  <a:lnTo>
                    <a:pt x="72" y="61"/>
                  </a:lnTo>
                  <a:lnTo>
                    <a:pt x="61" y="56"/>
                  </a:lnTo>
                  <a:lnTo>
                    <a:pt x="50" y="50"/>
                  </a:lnTo>
                  <a:lnTo>
                    <a:pt x="40" y="44"/>
                  </a:lnTo>
                  <a:lnTo>
                    <a:pt x="30" y="38"/>
                  </a:lnTo>
                  <a:lnTo>
                    <a:pt x="20" y="30"/>
                  </a:lnTo>
                  <a:lnTo>
                    <a:pt x="13" y="21"/>
                  </a:lnTo>
                  <a:lnTo>
                    <a:pt x="5" y="12"/>
                  </a:lnTo>
                  <a:lnTo>
                    <a:pt x="0" y="0"/>
                  </a:lnTo>
                  <a:lnTo>
                    <a:pt x="0" y="0"/>
                  </a:lnTo>
                  <a:lnTo>
                    <a:pt x="0" y="0"/>
                  </a:lnTo>
                  <a:lnTo>
                    <a:pt x="0" y="0"/>
                  </a:lnTo>
                  <a:lnTo>
                    <a:pt x="0" y="0"/>
                  </a:lnTo>
                  <a:lnTo>
                    <a:pt x="0" y="0"/>
                  </a:lnTo>
                  <a:close/>
                </a:path>
              </a:pathLst>
            </a:custGeom>
            <a:solidFill>
              <a:srgbClr val="000000"/>
            </a:solidFill>
            <a:ln w="9525">
              <a:noFill/>
              <a:round/>
              <a:headEnd/>
              <a:tailEnd/>
            </a:ln>
          </p:spPr>
          <p:txBody>
            <a:bodyPr/>
            <a:lstStyle/>
            <a:p>
              <a:endParaRPr lang="en-US"/>
            </a:p>
          </p:txBody>
        </p:sp>
        <p:sp>
          <p:nvSpPr>
            <p:cNvPr id="14418" name="Freeform 82"/>
            <p:cNvSpPr>
              <a:spLocks/>
            </p:cNvSpPr>
            <p:nvPr/>
          </p:nvSpPr>
          <p:spPr bwMode="auto">
            <a:xfrm>
              <a:off x="647" y="2471"/>
              <a:ext cx="19" cy="13"/>
            </a:xfrm>
            <a:custGeom>
              <a:avLst/>
              <a:gdLst/>
              <a:ahLst/>
              <a:cxnLst>
                <a:cxn ang="0">
                  <a:pos x="56" y="0"/>
                </a:cxn>
                <a:cxn ang="0">
                  <a:pos x="54" y="8"/>
                </a:cxn>
                <a:cxn ang="0">
                  <a:pos x="50" y="15"/>
                </a:cxn>
                <a:cxn ang="0">
                  <a:pos x="44" y="19"/>
                </a:cxn>
                <a:cxn ang="0">
                  <a:pos x="38" y="21"/>
                </a:cxn>
                <a:cxn ang="0">
                  <a:pos x="30" y="22"/>
                </a:cxn>
                <a:cxn ang="0">
                  <a:pos x="22" y="23"/>
                </a:cxn>
                <a:cxn ang="0">
                  <a:pos x="14" y="23"/>
                </a:cxn>
                <a:cxn ang="0">
                  <a:pos x="6" y="23"/>
                </a:cxn>
                <a:cxn ang="0">
                  <a:pos x="4" y="24"/>
                </a:cxn>
                <a:cxn ang="0">
                  <a:pos x="1" y="28"/>
                </a:cxn>
                <a:cxn ang="0">
                  <a:pos x="0" y="31"/>
                </a:cxn>
                <a:cxn ang="0">
                  <a:pos x="1" y="34"/>
                </a:cxn>
                <a:cxn ang="0">
                  <a:pos x="11" y="38"/>
                </a:cxn>
                <a:cxn ang="0">
                  <a:pos x="20" y="38"/>
                </a:cxn>
                <a:cxn ang="0">
                  <a:pos x="29" y="36"/>
                </a:cxn>
                <a:cxn ang="0">
                  <a:pos x="37" y="32"/>
                </a:cxn>
                <a:cxn ang="0">
                  <a:pos x="44" y="25"/>
                </a:cxn>
                <a:cxn ang="0">
                  <a:pos x="50" y="18"/>
                </a:cxn>
                <a:cxn ang="0">
                  <a:pos x="54" y="9"/>
                </a:cxn>
                <a:cxn ang="0">
                  <a:pos x="56" y="0"/>
                </a:cxn>
                <a:cxn ang="0">
                  <a:pos x="56" y="0"/>
                </a:cxn>
                <a:cxn ang="0">
                  <a:pos x="56" y="0"/>
                </a:cxn>
                <a:cxn ang="0">
                  <a:pos x="56" y="0"/>
                </a:cxn>
                <a:cxn ang="0">
                  <a:pos x="56" y="0"/>
                </a:cxn>
                <a:cxn ang="0">
                  <a:pos x="56" y="0"/>
                </a:cxn>
              </a:cxnLst>
              <a:rect l="0" t="0" r="r" b="b"/>
              <a:pathLst>
                <a:path w="56" h="38">
                  <a:moveTo>
                    <a:pt x="56" y="0"/>
                  </a:moveTo>
                  <a:lnTo>
                    <a:pt x="54" y="8"/>
                  </a:lnTo>
                  <a:lnTo>
                    <a:pt x="50" y="15"/>
                  </a:lnTo>
                  <a:lnTo>
                    <a:pt x="44" y="19"/>
                  </a:lnTo>
                  <a:lnTo>
                    <a:pt x="38" y="21"/>
                  </a:lnTo>
                  <a:lnTo>
                    <a:pt x="30" y="22"/>
                  </a:lnTo>
                  <a:lnTo>
                    <a:pt x="22" y="23"/>
                  </a:lnTo>
                  <a:lnTo>
                    <a:pt x="14" y="23"/>
                  </a:lnTo>
                  <a:lnTo>
                    <a:pt x="6" y="23"/>
                  </a:lnTo>
                  <a:lnTo>
                    <a:pt x="4" y="24"/>
                  </a:lnTo>
                  <a:lnTo>
                    <a:pt x="1" y="28"/>
                  </a:lnTo>
                  <a:lnTo>
                    <a:pt x="0" y="31"/>
                  </a:lnTo>
                  <a:lnTo>
                    <a:pt x="1" y="34"/>
                  </a:lnTo>
                  <a:lnTo>
                    <a:pt x="11" y="38"/>
                  </a:lnTo>
                  <a:lnTo>
                    <a:pt x="20" y="38"/>
                  </a:lnTo>
                  <a:lnTo>
                    <a:pt x="29" y="36"/>
                  </a:lnTo>
                  <a:lnTo>
                    <a:pt x="37" y="32"/>
                  </a:lnTo>
                  <a:lnTo>
                    <a:pt x="44" y="25"/>
                  </a:lnTo>
                  <a:lnTo>
                    <a:pt x="50" y="18"/>
                  </a:lnTo>
                  <a:lnTo>
                    <a:pt x="54" y="9"/>
                  </a:lnTo>
                  <a:lnTo>
                    <a:pt x="56" y="0"/>
                  </a:lnTo>
                  <a:lnTo>
                    <a:pt x="56" y="0"/>
                  </a:lnTo>
                  <a:lnTo>
                    <a:pt x="56" y="0"/>
                  </a:lnTo>
                  <a:lnTo>
                    <a:pt x="56" y="0"/>
                  </a:lnTo>
                  <a:lnTo>
                    <a:pt x="56" y="0"/>
                  </a:lnTo>
                  <a:lnTo>
                    <a:pt x="56" y="0"/>
                  </a:lnTo>
                  <a:close/>
                </a:path>
              </a:pathLst>
            </a:custGeom>
            <a:solidFill>
              <a:srgbClr val="000000"/>
            </a:solidFill>
            <a:ln w="9525">
              <a:noFill/>
              <a:round/>
              <a:headEnd/>
              <a:tailEnd/>
            </a:ln>
          </p:spPr>
          <p:txBody>
            <a:bodyPr/>
            <a:lstStyle/>
            <a:p>
              <a:endParaRPr lang="en-US"/>
            </a:p>
          </p:txBody>
        </p:sp>
        <p:sp>
          <p:nvSpPr>
            <p:cNvPr id="14419" name="Freeform 83"/>
            <p:cNvSpPr>
              <a:spLocks/>
            </p:cNvSpPr>
            <p:nvPr/>
          </p:nvSpPr>
          <p:spPr bwMode="auto">
            <a:xfrm>
              <a:off x="666" y="2493"/>
              <a:ext cx="133" cy="47"/>
            </a:xfrm>
            <a:custGeom>
              <a:avLst/>
              <a:gdLst/>
              <a:ahLst/>
              <a:cxnLst>
                <a:cxn ang="0">
                  <a:pos x="0" y="1"/>
                </a:cxn>
                <a:cxn ang="0">
                  <a:pos x="13" y="2"/>
                </a:cxn>
                <a:cxn ang="0">
                  <a:pos x="25" y="4"/>
                </a:cxn>
                <a:cxn ang="0">
                  <a:pos x="38" y="5"/>
                </a:cxn>
                <a:cxn ang="0">
                  <a:pos x="51" y="7"/>
                </a:cxn>
                <a:cxn ang="0">
                  <a:pos x="63" y="9"/>
                </a:cxn>
                <a:cxn ang="0">
                  <a:pos x="75" y="10"/>
                </a:cxn>
                <a:cxn ang="0">
                  <a:pos x="88" y="13"/>
                </a:cxn>
                <a:cxn ang="0">
                  <a:pos x="101" y="15"/>
                </a:cxn>
                <a:cxn ang="0">
                  <a:pos x="113" y="18"/>
                </a:cxn>
                <a:cxn ang="0">
                  <a:pos x="126" y="21"/>
                </a:cxn>
                <a:cxn ang="0">
                  <a:pos x="138" y="24"/>
                </a:cxn>
                <a:cxn ang="0">
                  <a:pos x="151" y="27"/>
                </a:cxn>
                <a:cxn ang="0">
                  <a:pos x="163" y="31"/>
                </a:cxn>
                <a:cxn ang="0">
                  <a:pos x="176" y="34"/>
                </a:cxn>
                <a:cxn ang="0">
                  <a:pos x="187" y="37"/>
                </a:cxn>
                <a:cxn ang="0">
                  <a:pos x="199" y="41"/>
                </a:cxn>
                <a:cxn ang="0">
                  <a:pos x="213" y="46"/>
                </a:cxn>
                <a:cxn ang="0">
                  <a:pos x="226" y="50"/>
                </a:cxn>
                <a:cxn ang="0">
                  <a:pos x="239" y="55"/>
                </a:cxn>
                <a:cxn ang="0">
                  <a:pos x="252" y="61"/>
                </a:cxn>
                <a:cxn ang="0">
                  <a:pos x="265" y="66"/>
                </a:cxn>
                <a:cxn ang="0">
                  <a:pos x="277" y="73"/>
                </a:cxn>
                <a:cxn ang="0">
                  <a:pos x="290" y="78"/>
                </a:cxn>
                <a:cxn ang="0">
                  <a:pos x="302" y="84"/>
                </a:cxn>
                <a:cxn ang="0">
                  <a:pos x="314" y="91"/>
                </a:cxn>
                <a:cxn ang="0">
                  <a:pos x="325" y="97"/>
                </a:cxn>
                <a:cxn ang="0">
                  <a:pos x="337" y="105"/>
                </a:cxn>
                <a:cxn ang="0">
                  <a:pos x="349" y="111"/>
                </a:cxn>
                <a:cxn ang="0">
                  <a:pos x="361" y="119"/>
                </a:cxn>
                <a:cxn ang="0">
                  <a:pos x="373" y="127"/>
                </a:cxn>
                <a:cxn ang="0">
                  <a:pos x="385" y="134"/>
                </a:cxn>
                <a:cxn ang="0">
                  <a:pos x="396" y="142"/>
                </a:cxn>
                <a:cxn ang="0">
                  <a:pos x="396" y="142"/>
                </a:cxn>
                <a:cxn ang="0">
                  <a:pos x="398" y="141"/>
                </a:cxn>
                <a:cxn ang="0">
                  <a:pos x="399" y="141"/>
                </a:cxn>
                <a:cxn ang="0">
                  <a:pos x="399" y="139"/>
                </a:cxn>
                <a:cxn ang="0">
                  <a:pos x="376" y="124"/>
                </a:cxn>
                <a:cxn ang="0">
                  <a:pos x="353" y="109"/>
                </a:cxn>
                <a:cxn ang="0">
                  <a:pos x="331" y="96"/>
                </a:cxn>
                <a:cxn ang="0">
                  <a:pos x="307" y="83"/>
                </a:cxn>
                <a:cxn ang="0">
                  <a:pos x="283" y="72"/>
                </a:cxn>
                <a:cxn ang="0">
                  <a:pos x="260" y="61"/>
                </a:cxn>
                <a:cxn ang="0">
                  <a:pos x="235" y="51"/>
                </a:cxn>
                <a:cxn ang="0">
                  <a:pos x="210" y="41"/>
                </a:cxn>
                <a:cxn ang="0">
                  <a:pos x="185" y="34"/>
                </a:cxn>
                <a:cxn ang="0">
                  <a:pos x="159" y="26"/>
                </a:cxn>
                <a:cxn ang="0">
                  <a:pos x="134" y="20"/>
                </a:cxn>
                <a:cxn ang="0">
                  <a:pos x="108" y="14"/>
                </a:cxn>
                <a:cxn ang="0">
                  <a:pos x="82" y="9"/>
                </a:cxn>
                <a:cxn ang="0">
                  <a:pos x="55" y="6"/>
                </a:cxn>
                <a:cxn ang="0">
                  <a:pos x="28" y="2"/>
                </a:cxn>
                <a:cxn ang="0">
                  <a:pos x="1" y="0"/>
                </a:cxn>
                <a:cxn ang="0">
                  <a:pos x="1" y="0"/>
                </a:cxn>
                <a:cxn ang="0">
                  <a:pos x="1" y="0"/>
                </a:cxn>
                <a:cxn ang="0">
                  <a:pos x="0" y="1"/>
                </a:cxn>
                <a:cxn ang="0">
                  <a:pos x="0" y="1"/>
                </a:cxn>
                <a:cxn ang="0">
                  <a:pos x="0" y="1"/>
                </a:cxn>
              </a:cxnLst>
              <a:rect l="0" t="0" r="r" b="b"/>
              <a:pathLst>
                <a:path w="399" h="142">
                  <a:moveTo>
                    <a:pt x="0" y="1"/>
                  </a:moveTo>
                  <a:lnTo>
                    <a:pt x="13" y="2"/>
                  </a:lnTo>
                  <a:lnTo>
                    <a:pt x="25" y="4"/>
                  </a:lnTo>
                  <a:lnTo>
                    <a:pt x="38" y="5"/>
                  </a:lnTo>
                  <a:lnTo>
                    <a:pt x="51" y="7"/>
                  </a:lnTo>
                  <a:lnTo>
                    <a:pt x="63" y="9"/>
                  </a:lnTo>
                  <a:lnTo>
                    <a:pt x="75" y="10"/>
                  </a:lnTo>
                  <a:lnTo>
                    <a:pt x="88" y="13"/>
                  </a:lnTo>
                  <a:lnTo>
                    <a:pt x="101" y="15"/>
                  </a:lnTo>
                  <a:lnTo>
                    <a:pt x="113" y="18"/>
                  </a:lnTo>
                  <a:lnTo>
                    <a:pt x="126" y="21"/>
                  </a:lnTo>
                  <a:lnTo>
                    <a:pt x="138" y="24"/>
                  </a:lnTo>
                  <a:lnTo>
                    <a:pt x="151" y="27"/>
                  </a:lnTo>
                  <a:lnTo>
                    <a:pt x="163" y="31"/>
                  </a:lnTo>
                  <a:lnTo>
                    <a:pt x="176" y="34"/>
                  </a:lnTo>
                  <a:lnTo>
                    <a:pt x="187" y="37"/>
                  </a:lnTo>
                  <a:lnTo>
                    <a:pt x="199" y="41"/>
                  </a:lnTo>
                  <a:lnTo>
                    <a:pt x="213" y="46"/>
                  </a:lnTo>
                  <a:lnTo>
                    <a:pt x="226" y="50"/>
                  </a:lnTo>
                  <a:lnTo>
                    <a:pt x="239" y="55"/>
                  </a:lnTo>
                  <a:lnTo>
                    <a:pt x="252" y="61"/>
                  </a:lnTo>
                  <a:lnTo>
                    <a:pt x="265" y="66"/>
                  </a:lnTo>
                  <a:lnTo>
                    <a:pt x="277" y="73"/>
                  </a:lnTo>
                  <a:lnTo>
                    <a:pt x="290" y="78"/>
                  </a:lnTo>
                  <a:lnTo>
                    <a:pt x="302" y="84"/>
                  </a:lnTo>
                  <a:lnTo>
                    <a:pt x="314" y="91"/>
                  </a:lnTo>
                  <a:lnTo>
                    <a:pt x="325" y="97"/>
                  </a:lnTo>
                  <a:lnTo>
                    <a:pt x="337" y="105"/>
                  </a:lnTo>
                  <a:lnTo>
                    <a:pt x="349" y="111"/>
                  </a:lnTo>
                  <a:lnTo>
                    <a:pt x="361" y="119"/>
                  </a:lnTo>
                  <a:lnTo>
                    <a:pt x="373" y="127"/>
                  </a:lnTo>
                  <a:lnTo>
                    <a:pt x="385" y="134"/>
                  </a:lnTo>
                  <a:lnTo>
                    <a:pt x="396" y="142"/>
                  </a:lnTo>
                  <a:lnTo>
                    <a:pt x="396" y="142"/>
                  </a:lnTo>
                  <a:lnTo>
                    <a:pt x="398" y="141"/>
                  </a:lnTo>
                  <a:lnTo>
                    <a:pt x="399" y="141"/>
                  </a:lnTo>
                  <a:lnTo>
                    <a:pt x="399" y="139"/>
                  </a:lnTo>
                  <a:lnTo>
                    <a:pt x="376" y="124"/>
                  </a:lnTo>
                  <a:lnTo>
                    <a:pt x="353" y="109"/>
                  </a:lnTo>
                  <a:lnTo>
                    <a:pt x="331" y="96"/>
                  </a:lnTo>
                  <a:lnTo>
                    <a:pt x="307" y="83"/>
                  </a:lnTo>
                  <a:lnTo>
                    <a:pt x="283" y="72"/>
                  </a:lnTo>
                  <a:lnTo>
                    <a:pt x="260" y="61"/>
                  </a:lnTo>
                  <a:lnTo>
                    <a:pt x="235" y="51"/>
                  </a:lnTo>
                  <a:lnTo>
                    <a:pt x="210" y="41"/>
                  </a:lnTo>
                  <a:lnTo>
                    <a:pt x="185" y="34"/>
                  </a:lnTo>
                  <a:lnTo>
                    <a:pt x="159" y="26"/>
                  </a:lnTo>
                  <a:lnTo>
                    <a:pt x="134" y="20"/>
                  </a:lnTo>
                  <a:lnTo>
                    <a:pt x="108" y="14"/>
                  </a:lnTo>
                  <a:lnTo>
                    <a:pt x="82" y="9"/>
                  </a:lnTo>
                  <a:lnTo>
                    <a:pt x="55" y="6"/>
                  </a:lnTo>
                  <a:lnTo>
                    <a:pt x="28" y="2"/>
                  </a:lnTo>
                  <a:lnTo>
                    <a:pt x="1" y="0"/>
                  </a:lnTo>
                  <a:lnTo>
                    <a:pt x="1" y="0"/>
                  </a:lnTo>
                  <a:lnTo>
                    <a:pt x="1" y="0"/>
                  </a:lnTo>
                  <a:lnTo>
                    <a:pt x="0" y="1"/>
                  </a:lnTo>
                  <a:lnTo>
                    <a:pt x="0" y="1"/>
                  </a:lnTo>
                  <a:lnTo>
                    <a:pt x="0" y="1"/>
                  </a:lnTo>
                  <a:close/>
                </a:path>
              </a:pathLst>
            </a:custGeom>
            <a:solidFill>
              <a:srgbClr val="000000"/>
            </a:solidFill>
            <a:ln w="9525">
              <a:noFill/>
              <a:round/>
              <a:headEnd/>
              <a:tailEnd/>
            </a:ln>
          </p:spPr>
          <p:txBody>
            <a:bodyPr/>
            <a:lstStyle/>
            <a:p>
              <a:endParaRPr lang="en-US"/>
            </a:p>
          </p:txBody>
        </p:sp>
        <p:sp>
          <p:nvSpPr>
            <p:cNvPr id="14420" name="Freeform 84"/>
            <p:cNvSpPr>
              <a:spLocks/>
            </p:cNvSpPr>
            <p:nvPr/>
          </p:nvSpPr>
          <p:spPr bwMode="auto">
            <a:xfrm>
              <a:off x="672" y="2463"/>
              <a:ext cx="168" cy="18"/>
            </a:xfrm>
            <a:custGeom>
              <a:avLst/>
              <a:gdLst/>
              <a:ahLst/>
              <a:cxnLst>
                <a:cxn ang="0">
                  <a:pos x="0" y="56"/>
                </a:cxn>
                <a:cxn ang="0">
                  <a:pos x="14" y="50"/>
                </a:cxn>
                <a:cxn ang="0">
                  <a:pos x="29" y="45"/>
                </a:cxn>
                <a:cxn ang="0">
                  <a:pos x="43" y="41"/>
                </a:cxn>
                <a:cxn ang="0">
                  <a:pos x="58" y="36"/>
                </a:cxn>
                <a:cxn ang="0">
                  <a:pos x="72" y="32"/>
                </a:cxn>
                <a:cxn ang="0">
                  <a:pos x="88" y="28"/>
                </a:cxn>
                <a:cxn ang="0">
                  <a:pos x="103" y="25"/>
                </a:cxn>
                <a:cxn ang="0">
                  <a:pos x="118" y="21"/>
                </a:cxn>
                <a:cxn ang="0">
                  <a:pos x="133" y="19"/>
                </a:cxn>
                <a:cxn ang="0">
                  <a:pos x="148" y="16"/>
                </a:cxn>
                <a:cxn ang="0">
                  <a:pos x="163" y="14"/>
                </a:cxn>
                <a:cxn ang="0">
                  <a:pos x="178" y="12"/>
                </a:cxn>
                <a:cxn ang="0">
                  <a:pos x="193" y="11"/>
                </a:cxn>
                <a:cxn ang="0">
                  <a:pos x="208" y="8"/>
                </a:cxn>
                <a:cxn ang="0">
                  <a:pos x="223" y="7"/>
                </a:cxn>
                <a:cxn ang="0">
                  <a:pos x="238" y="6"/>
                </a:cxn>
                <a:cxn ang="0">
                  <a:pos x="256" y="5"/>
                </a:cxn>
                <a:cxn ang="0">
                  <a:pos x="272" y="5"/>
                </a:cxn>
                <a:cxn ang="0">
                  <a:pos x="289" y="5"/>
                </a:cxn>
                <a:cxn ang="0">
                  <a:pos x="305" y="6"/>
                </a:cxn>
                <a:cxn ang="0">
                  <a:pos x="322" y="7"/>
                </a:cxn>
                <a:cxn ang="0">
                  <a:pos x="339" y="9"/>
                </a:cxn>
                <a:cxn ang="0">
                  <a:pos x="356" y="12"/>
                </a:cxn>
                <a:cxn ang="0">
                  <a:pos x="372" y="14"/>
                </a:cxn>
                <a:cxn ang="0">
                  <a:pos x="389" y="17"/>
                </a:cxn>
                <a:cxn ang="0">
                  <a:pos x="405" y="19"/>
                </a:cxn>
                <a:cxn ang="0">
                  <a:pos x="423" y="22"/>
                </a:cxn>
                <a:cxn ang="0">
                  <a:pos x="439" y="27"/>
                </a:cxn>
                <a:cxn ang="0">
                  <a:pos x="455" y="30"/>
                </a:cxn>
                <a:cxn ang="0">
                  <a:pos x="472" y="33"/>
                </a:cxn>
                <a:cxn ang="0">
                  <a:pos x="488" y="37"/>
                </a:cxn>
                <a:cxn ang="0">
                  <a:pos x="504" y="41"/>
                </a:cxn>
                <a:cxn ang="0">
                  <a:pos x="506" y="41"/>
                </a:cxn>
                <a:cxn ang="0">
                  <a:pos x="506" y="40"/>
                </a:cxn>
                <a:cxn ang="0">
                  <a:pos x="506" y="39"/>
                </a:cxn>
                <a:cxn ang="0">
                  <a:pos x="506" y="37"/>
                </a:cxn>
                <a:cxn ang="0">
                  <a:pos x="474" y="29"/>
                </a:cxn>
                <a:cxn ang="0">
                  <a:pos x="443" y="20"/>
                </a:cxn>
                <a:cxn ang="0">
                  <a:pos x="411" y="14"/>
                </a:cxn>
                <a:cxn ang="0">
                  <a:pos x="379" y="8"/>
                </a:cxn>
                <a:cxn ang="0">
                  <a:pos x="347" y="4"/>
                </a:cxn>
                <a:cxn ang="0">
                  <a:pos x="315" y="2"/>
                </a:cxn>
                <a:cxn ang="0">
                  <a:pos x="284" y="0"/>
                </a:cxn>
                <a:cxn ang="0">
                  <a:pos x="251" y="0"/>
                </a:cxn>
                <a:cxn ang="0">
                  <a:pos x="219" y="2"/>
                </a:cxn>
                <a:cxn ang="0">
                  <a:pos x="188" y="4"/>
                </a:cxn>
                <a:cxn ang="0">
                  <a:pos x="155" y="8"/>
                </a:cxn>
                <a:cxn ang="0">
                  <a:pos x="124" y="15"/>
                </a:cxn>
                <a:cxn ang="0">
                  <a:pos x="93" y="22"/>
                </a:cxn>
                <a:cxn ang="0">
                  <a:pos x="62" y="31"/>
                </a:cxn>
                <a:cxn ang="0">
                  <a:pos x="30" y="42"/>
                </a:cxn>
                <a:cxn ang="0">
                  <a:pos x="0" y="55"/>
                </a:cxn>
                <a:cxn ang="0">
                  <a:pos x="0" y="55"/>
                </a:cxn>
                <a:cxn ang="0">
                  <a:pos x="0" y="55"/>
                </a:cxn>
                <a:cxn ang="0">
                  <a:pos x="0" y="56"/>
                </a:cxn>
                <a:cxn ang="0">
                  <a:pos x="0" y="56"/>
                </a:cxn>
                <a:cxn ang="0">
                  <a:pos x="0" y="56"/>
                </a:cxn>
              </a:cxnLst>
              <a:rect l="0" t="0" r="r" b="b"/>
              <a:pathLst>
                <a:path w="506" h="56">
                  <a:moveTo>
                    <a:pt x="0" y="56"/>
                  </a:moveTo>
                  <a:lnTo>
                    <a:pt x="14" y="50"/>
                  </a:lnTo>
                  <a:lnTo>
                    <a:pt x="29" y="45"/>
                  </a:lnTo>
                  <a:lnTo>
                    <a:pt x="43" y="41"/>
                  </a:lnTo>
                  <a:lnTo>
                    <a:pt x="58" y="36"/>
                  </a:lnTo>
                  <a:lnTo>
                    <a:pt x="72" y="32"/>
                  </a:lnTo>
                  <a:lnTo>
                    <a:pt x="88" y="28"/>
                  </a:lnTo>
                  <a:lnTo>
                    <a:pt x="103" y="25"/>
                  </a:lnTo>
                  <a:lnTo>
                    <a:pt x="118" y="21"/>
                  </a:lnTo>
                  <a:lnTo>
                    <a:pt x="133" y="19"/>
                  </a:lnTo>
                  <a:lnTo>
                    <a:pt x="148" y="16"/>
                  </a:lnTo>
                  <a:lnTo>
                    <a:pt x="163" y="14"/>
                  </a:lnTo>
                  <a:lnTo>
                    <a:pt x="178" y="12"/>
                  </a:lnTo>
                  <a:lnTo>
                    <a:pt x="193" y="11"/>
                  </a:lnTo>
                  <a:lnTo>
                    <a:pt x="208" y="8"/>
                  </a:lnTo>
                  <a:lnTo>
                    <a:pt x="223" y="7"/>
                  </a:lnTo>
                  <a:lnTo>
                    <a:pt x="238" y="6"/>
                  </a:lnTo>
                  <a:lnTo>
                    <a:pt x="256" y="5"/>
                  </a:lnTo>
                  <a:lnTo>
                    <a:pt x="272" y="5"/>
                  </a:lnTo>
                  <a:lnTo>
                    <a:pt x="289" y="5"/>
                  </a:lnTo>
                  <a:lnTo>
                    <a:pt x="305" y="6"/>
                  </a:lnTo>
                  <a:lnTo>
                    <a:pt x="322" y="7"/>
                  </a:lnTo>
                  <a:lnTo>
                    <a:pt x="339" y="9"/>
                  </a:lnTo>
                  <a:lnTo>
                    <a:pt x="356" y="12"/>
                  </a:lnTo>
                  <a:lnTo>
                    <a:pt x="372" y="14"/>
                  </a:lnTo>
                  <a:lnTo>
                    <a:pt x="389" y="17"/>
                  </a:lnTo>
                  <a:lnTo>
                    <a:pt x="405" y="19"/>
                  </a:lnTo>
                  <a:lnTo>
                    <a:pt x="423" y="22"/>
                  </a:lnTo>
                  <a:lnTo>
                    <a:pt x="439" y="27"/>
                  </a:lnTo>
                  <a:lnTo>
                    <a:pt x="455" y="30"/>
                  </a:lnTo>
                  <a:lnTo>
                    <a:pt x="472" y="33"/>
                  </a:lnTo>
                  <a:lnTo>
                    <a:pt x="488" y="37"/>
                  </a:lnTo>
                  <a:lnTo>
                    <a:pt x="504" y="41"/>
                  </a:lnTo>
                  <a:lnTo>
                    <a:pt x="506" y="41"/>
                  </a:lnTo>
                  <a:lnTo>
                    <a:pt x="506" y="40"/>
                  </a:lnTo>
                  <a:lnTo>
                    <a:pt x="506" y="39"/>
                  </a:lnTo>
                  <a:lnTo>
                    <a:pt x="506" y="37"/>
                  </a:lnTo>
                  <a:lnTo>
                    <a:pt x="474" y="29"/>
                  </a:lnTo>
                  <a:lnTo>
                    <a:pt x="443" y="20"/>
                  </a:lnTo>
                  <a:lnTo>
                    <a:pt x="411" y="14"/>
                  </a:lnTo>
                  <a:lnTo>
                    <a:pt x="379" y="8"/>
                  </a:lnTo>
                  <a:lnTo>
                    <a:pt x="347" y="4"/>
                  </a:lnTo>
                  <a:lnTo>
                    <a:pt x="315" y="2"/>
                  </a:lnTo>
                  <a:lnTo>
                    <a:pt x="284" y="0"/>
                  </a:lnTo>
                  <a:lnTo>
                    <a:pt x="251" y="0"/>
                  </a:lnTo>
                  <a:lnTo>
                    <a:pt x="219" y="2"/>
                  </a:lnTo>
                  <a:lnTo>
                    <a:pt x="188" y="4"/>
                  </a:lnTo>
                  <a:lnTo>
                    <a:pt x="155" y="8"/>
                  </a:lnTo>
                  <a:lnTo>
                    <a:pt x="124" y="15"/>
                  </a:lnTo>
                  <a:lnTo>
                    <a:pt x="93" y="22"/>
                  </a:lnTo>
                  <a:lnTo>
                    <a:pt x="62" y="31"/>
                  </a:lnTo>
                  <a:lnTo>
                    <a:pt x="30" y="42"/>
                  </a:lnTo>
                  <a:lnTo>
                    <a:pt x="0" y="55"/>
                  </a:lnTo>
                  <a:lnTo>
                    <a:pt x="0" y="55"/>
                  </a:lnTo>
                  <a:lnTo>
                    <a:pt x="0" y="55"/>
                  </a:lnTo>
                  <a:lnTo>
                    <a:pt x="0" y="56"/>
                  </a:lnTo>
                  <a:lnTo>
                    <a:pt x="0" y="56"/>
                  </a:lnTo>
                  <a:lnTo>
                    <a:pt x="0" y="56"/>
                  </a:lnTo>
                  <a:close/>
                </a:path>
              </a:pathLst>
            </a:custGeom>
            <a:solidFill>
              <a:srgbClr val="000000"/>
            </a:solidFill>
            <a:ln w="9525">
              <a:noFill/>
              <a:round/>
              <a:headEnd/>
              <a:tailEnd/>
            </a:ln>
          </p:spPr>
          <p:txBody>
            <a:bodyPr/>
            <a:lstStyle/>
            <a:p>
              <a:endParaRPr lang="en-US"/>
            </a:p>
          </p:txBody>
        </p:sp>
        <p:sp>
          <p:nvSpPr>
            <p:cNvPr id="14421" name="Freeform 85"/>
            <p:cNvSpPr>
              <a:spLocks/>
            </p:cNvSpPr>
            <p:nvPr/>
          </p:nvSpPr>
          <p:spPr bwMode="auto">
            <a:xfrm>
              <a:off x="777" y="2477"/>
              <a:ext cx="106" cy="71"/>
            </a:xfrm>
            <a:custGeom>
              <a:avLst/>
              <a:gdLst/>
              <a:ahLst/>
              <a:cxnLst>
                <a:cxn ang="0">
                  <a:pos x="0" y="1"/>
                </a:cxn>
                <a:cxn ang="0">
                  <a:pos x="17" y="15"/>
                </a:cxn>
                <a:cxn ang="0">
                  <a:pos x="34" y="28"/>
                </a:cxn>
                <a:cxn ang="0">
                  <a:pos x="54" y="39"/>
                </a:cxn>
                <a:cxn ang="0">
                  <a:pos x="72" y="47"/>
                </a:cxn>
                <a:cxn ang="0">
                  <a:pos x="92" y="56"/>
                </a:cxn>
                <a:cxn ang="0">
                  <a:pos x="112" y="65"/>
                </a:cxn>
                <a:cxn ang="0">
                  <a:pos x="133" y="73"/>
                </a:cxn>
                <a:cxn ang="0">
                  <a:pos x="153" y="82"/>
                </a:cxn>
                <a:cxn ang="0">
                  <a:pos x="177" y="94"/>
                </a:cxn>
                <a:cxn ang="0">
                  <a:pos x="198" y="108"/>
                </a:cxn>
                <a:cxn ang="0">
                  <a:pos x="218" y="124"/>
                </a:cxn>
                <a:cxn ang="0">
                  <a:pos x="237" y="141"/>
                </a:cxn>
                <a:cxn ang="0">
                  <a:pos x="255" y="159"/>
                </a:cxn>
                <a:cxn ang="0">
                  <a:pos x="274" y="178"/>
                </a:cxn>
                <a:cxn ang="0">
                  <a:pos x="292" y="196"/>
                </a:cxn>
                <a:cxn ang="0">
                  <a:pos x="310" y="214"/>
                </a:cxn>
                <a:cxn ang="0">
                  <a:pos x="314" y="214"/>
                </a:cxn>
                <a:cxn ang="0">
                  <a:pos x="316" y="212"/>
                </a:cxn>
                <a:cxn ang="0">
                  <a:pos x="318" y="210"/>
                </a:cxn>
                <a:cxn ang="0">
                  <a:pos x="317" y="207"/>
                </a:cxn>
                <a:cxn ang="0">
                  <a:pos x="304" y="187"/>
                </a:cxn>
                <a:cxn ang="0">
                  <a:pos x="290" y="169"/>
                </a:cxn>
                <a:cxn ang="0">
                  <a:pos x="275" y="151"/>
                </a:cxn>
                <a:cxn ang="0">
                  <a:pos x="259" y="134"/>
                </a:cxn>
                <a:cxn ang="0">
                  <a:pos x="242" y="116"/>
                </a:cxn>
                <a:cxn ang="0">
                  <a:pos x="225" y="101"/>
                </a:cxn>
                <a:cxn ang="0">
                  <a:pos x="206" y="87"/>
                </a:cxn>
                <a:cxn ang="0">
                  <a:pos x="186" y="74"/>
                </a:cxn>
                <a:cxn ang="0">
                  <a:pos x="176" y="69"/>
                </a:cxn>
                <a:cxn ang="0">
                  <a:pos x="164" y="63"/>
                </a:cxn>
                <a:cxn ang="0">
                  <a:pos x="152" y="58"/>
                </a:cxn>
                <a:cxn ang="0">
                  <a:pos x="140" y="55"/>
                </a:cxn>
                <a:cxn ang="0">
                  <a:pos x="128" y="50"/>
                </a:cxn>
                <a:cxn ang="0">
                  <a:pos x="116" y="47"/>
                </a:cxn>
                <a:cxn ang="0">
                  <a:pos x="103" y="44"/>
                </a:cxn>
                <a:cxn ang="0">
                  <a:pos x="92" y="40"/>
                </a:cxn>
                <a:cxn ang="0">
                  <a:pos x="80" y="36"/>
                </a:cxn>
                <a:cxn ang="0">
                  <a:pos x="68" y="33"/>
                </a:cxn>
                <a:cxn ang="0">
                  <a:pos x="56" y="29"/>
                </a:cxn>
                <a:cxn ang="0">
                  <a:pos x="44" y="25"/>
                </a:cxn>
                <a:cxn ang="0">
                  <a:pos x="32" y="19"/>
                </a:cxn>
                <a:cxn ang="0">
                  <a:pos x="22" y="14"/>
                </a:cxn>
                <a:cxn ang="0">
                  <a:pos x="11" y="7"/>
                </a:cxn>
                <a:cxn ang="0">
                  <a:pos x="0" y="0"/>
                </a:cxn>
                <a:cxn ang="0">
                  <a:pos x="0" y="0"/>
                </a:cxn>
                <a:cxn ang="0">
                  <a:pos x="0" y="0"/>
                </a:cxn>
                <a:cxn ang="0">
                  <a:pos x="0" y="0"/>
                </a:cxn>
                <a:cxn ang="0">
                  <a:pos x="0" y="1"/>
                </a:cxn>
                <a:cxn ang="0">
                  <a:pos x="0" y="1"/>
                </a:cxn>
              </a:cxnLst>
              <a:rect l="0" t="0" r="r" b="b"/>
              <a:pathLst>
                <a:path w="318" h="214">
                  <a:moveTo>
                    <a:pt x="0" y="1"/>
                  </a:moveTo>
                  <a:lnTo>
                    <a:pt x="17" y="15"/>
                  </a:lnTo>
                  <a:lnTo>
                    <a:pt x="34" y="28"/>
                  </a:lnTo>
                  <a:lnTo>
                    <a:pt x="54" y="39"/>
                  </a:lnTo>
                  <a:lnTo>
                    <a:pt x="72" y="47"/>
                  </a:lnTo>
                  <a:lnTo>
                    <a:pt x="92" y="56"/>
                  </a:lnTo>
                  <a:lnTo>
                    <a:pt x="112" y="65"/>
                  </a:lnTo>
                  <a:lnTo>
                    <a:pt x="133" y="73"/>
                  </a:lnTo>
                  <a:lnTo>
                    <a:pt x="153" y="82"/>
                  </a:lnTo>
                  <a:lnTo>
                    <a:pt x="177" y="94"/>
                  </a:lnTo>
                  <a:lnTo>
                    <a:pt x="198" y="108"/>
                  </a:lnTo>
                  <a:lnTo>
                    <a:pt x="218" y="124"/>
                  </a:lnTo>
                  <a:lnTo>
                    <a:pt x="237" y="141"/>
                  </a:lnTo>
                  <a:lnTo>
                    <a:pt x="255" y="159"/>
                  </a:lnTo>
                  <a:lnTo>
                    <a:pt x="274" y="178"/>
                  </a:lnTo>
                  <a:lnTo>
                    <a:pt x="292" y="196"/>
                  </a:lnTo>
                  <a:lnTo>
                    <a:pt x="310" y="214"/>
                  </a:lnTo>
                  <a:lnTo>
                    <a:pt x="314" y="214"/>
                  </a:lnTo>
                  <a:lnTo>
                    <a:pt x="316" y="212"/>
                  </a:lnTo>
                  <a:lnTo>
                    <a:pt x="318" y="210"/>
                  </a:lnTo>
                  <a:lnTo>
                    <a:pt x="317" y="207"/>
                  </a:lnTo>
                  <a:lnTo>
                    <a:pt x="304" y="187"/>
                  </a:lnTo>
                  <a:lnTo>
                    <a:pt x="290" y="169"/>
                  </a:lnTo>
                  <a:lnTo>
                    <a:pt x="275" y="151"/>
                  </a:lnTo>
                  <a:lnTo>
                    <a:pt x="259" y="134"/>
                  </a:lnTo>
                  <a:lnTo>
                    <a:pt x="242" y="116"/>
                  </a:lnTo>
                  <a:lnTo>
                    <a:pt x="225" y="101"/>
                  </a:lnTo>
                  <a:lnTo>
                    <a:pt x="206" y="87"/>
                  </a:lnTo>
                  <a:lnTo>
                    <a:pt x="186" y="74"/>
                  </a:lnTo>
                  <a:lnTo>
                    <a:pt x="176" y="69"/>
                  </a:lnTo>
                  <a:lnTo>
                    <a:pt x="164" y="63"/>
                  </a:lnTo>
                  <a:lnTo>
                    <a:pt x="152" y="58"/>
                  </a:lnTo>
                  <a:lnTo>
                    <a:pt x="140" y="55"/>
                  </a:lnTo>
                  <a:lnTo>
                    <a:pt x="128" y="50"/>
                  </a:lnTo>
                  <a:lnTo>
                    <a:pt x="116" y="47"/>
                  </a:lnTo>
                  <a:lnTo>
                    <a:pt x="103" y="44"/>
                  </a:lnTo>
                  <a:lnTo>
                    <a:pt x="92" y="40"/>
                  </a:lnTo>
                  <a:lnTo>
                    <a:pt x="80" y="36"/>
                  </a:lnTo>
                  <a:lnTo>
                    <a:pt x="68" y="33"/>
                  </a:lnTo>
                  <a:lnTo>
                    <a:pt x="56" y="29"/>
                  </a:lnTo>
                  <a:lnTo>
                    <a:pt x="44" y="25"/>
                  </a:lnTo>
                  <a:lnTo>
                    <a:pt x="32" y="19"/>
                  </a:lnTo>
                  <a:lnTo>
                    <a:pt x="22" y="14"/>
                  </a:lnTo>
                  <a:lnTo>
                    <a:pt x="11" y="7"/>
                  </a:lnTo>
                  <a:lnTo>
                    <a:pt x="0" y="0"/>
                  </a:lnTo>
                  <a:lnTo>
                    <a:pt x="0" y="0"/>
                  </a:lnTo>
                  <a:lnTo>
                    <a:pt x="0" y="0"/>
                  </a:lnTo>
                  <a:lnTo>
                    <a:pt x="0" y="0"/>
                  </a:lnTo>
                  <a:lnTo>
                    <a:pt x="0" y="1"/>
                  </a:lnTo>
                  <a:lnTo>
                    <a:pt x="0" y="1"/>
                  </a:lnTo>
                  <a:close/>
                </a:path>
              </a:pathLst>
            </a:custGeom>
            <a:solidFill>
              <a:srgbClr val="000000"/>
            </a:solidFill>
            <a:ln w="9525">
              <a:noFill/>
              <a:round/>
              <a:headEnd/>
              <a:tailEnd/>
            </a:ln>
          </p:spPr>
          <p:txBody>
            <a:bodyPr/>
            <a:lstStyle/>
            <a:p>
              <a:endParaRPr lang="en-US"/>
            </a:p>
          </p:txBody>
        </p:sp>
        <p:sp>
          <p:nvSpPr>
            <p:cNvPr id="14422" name="Freeform 86"/>
            <p:cNvSpPr>
              <a:spLocks/>
            </p:cNvSpPr>
            <p:nvPr/>
          </p:nvSpPr>
          <p:spPr bwMode="auto">
            <a:xfrm>
              <a:off x="872" y="2536"/>
              <a:ext cx="185" cy="287"/>
            </a:xfrm>
            <a:custGeom>
              <a:avLst/>
              <a:gdLst/>
              <a:ahLst/>
              <a:cxnLst>
                <a:cxn ang="0">
                  <a:pos x="11" y="9"/>
                </a:cxn>
                <a:cxn ang="0">
                  <a:pos x="34" y="27"/>
                </a:cxn>
                <a:cxn ang="0">
                  <a:pos x="57" y="43"/>
                </a:cxn>
                <a:cxn ang="0">
                  <a:pos x="81" y="58"/>
                </a:cxn>
                <a:cxn ang="0">
                  <a:pos x="108" y="74"/>
                </a:cxn>
                <a:cxn ang="0">
                  <a:pos x="136" y="92"/>
                </a:cxn>
                <a:cxn ang="0">
                  <a:pos x="162" y="113"/>
                </a:cxn>
                <a:cxn ang="0">
                  <a:pos x="188" y="133"/>
                </a:cxn>
                <a:cxn ang="0">
                  <a:pos x="214" y="155"/>
                </a:cxn>
                <a:cxn ang="0">
                  <a:pos x="238" y="178"/>
                </a:cxn>
                <a:cxn ang="0">
                  <a:pos x="262" y="200"/>
                </a:cxn>
                <a:cxn ang="0">
                  <a:pos x="285" y="225"/>
                </a:cxn>
                <a:cxn ang="0">
                  <a:pos x="306" y="250"/>
                </a:cxn>
                <a:cxn ang="0">
                  <a:pos x="327" y="276"/>
                </a:cxn>
                <a:cxn ang="0">
                  <a:pos x="346" y="303"/>
                </a:cxn>
                <a:cxn ang="0">
                  <a:pos x="366" y="329"/>
                </a:cxn>
                <a:cxn ang="0">
                  <a:pos x="394" y="371"/>
                </a:cxn>
                <a:cxn ang="0">
                  <a:pos x="426" y="428"/>
                </a:cxn>
                <a:cxn ang="0">
                  <a:pos x="453" y="486"/>
                </a:cxn>
                <a:cxn ang="0">
                  <a:pos x="475" y="547"/>
                </a:cxn>
                <a:cxn ang="0">
                  <a:pos x="496" y="614"/>
                </a:cxn>
                <a:cxn ang="0">
                  <a:pos x="514" y="683"/>
                </a:cxn>
                <a:cxn ang="0">
                  <a:pos x="528" y="753"/>
                </a:cxn>
                <a:cxn ang="0">
                  <a:pos x="540" y="823"/>
                </a:cxn>
                <a:cxn ang="0">
                  <a:pos x="547" y="863"/>
                </a:cxn>
                <a:cxn ang="0">
                  <a:pos x="554" y="857"/>
                </a:cxn>
                <a:cxn ang="0">
                  <a:pos x="556" y="818"/>
                </a:cxn>
                <a:cxn ang="0">
                  <a:pos x="553" y="751"/>
                </a:cxn>
                <a:cxn ang="0">
                  <a:pos x="544" y="683"/>
                </a:cxn>
                <a:cxn ang="0">
                  <a:pos x="531" y="616"/>
                </a:cxn>
                <a:cxn ang="0">
                  <a:pos x="515" y="549"/>
                </a:cxn>
                <a:cxn ang="0">
                  <a:pos x="495" y="483"/>
                </a:cxn>
                <a:cxn ang="0">
                  <a:pos x="470" y="419"/>
                </a:cxn>
                <a:cxn ang="0">
                  <a:pos x="438" y="359"/>
                </a:cxn>
                <a:cxn ang="0">
                  <a:pos x="409" y="316"/>
                </a:cxn>
                <a:cxn ang="0">
                  <a:pos x="389" y="288"/>
                </a:cxn>
                <a:cxn ang="0">
                  <a:pos x="369" y="260"/>
                </a:cxn>
                <a:cxn ang="0">
                  <a:pos x="348" y="234"/>
                </a:cxn>
                <a:cxn ang="0">
                  <a:pos x="327" y="207"/>
                </a:cxn>
                <a:cxn ang="0">
                  <a:pos x="305" y="181"/>
                </a:cxn>
                <a:cxn ang="0">
                  <a:pos x="282" y="157"/>
                </a:cxn>
                <a:cxn ang="0">
                  <a:pos x="256" y="133"/>
                </a:cxn>
                <a:cxn ang="0">
                  <a:pos x="230" y="112"/>
                </a:cxn>
                <a:cxn ang="0">
                  <a:pos x="203" y="92"/>
                </a:cxn>
                <a:cxn ang="0">
                  <a:pos x="175" y="75"/>
                </a:cxn>
                <a:cxn ang="0">
                  <a:pos x="144" y="60"/>
                </a:cxn>
                <a:cxn ang="0">
                  <a:pos x="112" y="49"/>
                </a:cxn>
                <a:cxn ang="0">
                  <a:pos x="79" y="40"/>
                </a:cxn>
                <a:cxn ang="0">
                  <a:pos x="47" y="27"/>
                </a:cxn>
                <a:cxn ang="0">
                  <a:pos x="15" y="10"/>
                </a:cxn>
                <a:cxn ang="0">
                  <a:pos x="0" y="0"/>
                </a:cxn>
                <a:cxn ang="0">
                  <a:pos x="0" y="1"/>
                </a:cxn>
                <a:cxn ang="0">
                  <a:pos x="0" y="1"/>
                </a:cxn>
              </a:cxnLst>
              <a:rect l="0" t="0" r="r" b="b"/>
              <a:pathLst>
                <a:path w="556" h="863">
                  <a:moveTo>
                    <a:pt x="0" y="1"/>
                  </a:moveTo>
                  <a:lnTo>
                    <a:pt x="11" y="9"/>
                  </a:lnTo>
                  <a:lnTo>
                    <a:pt x="23" y="19"/>
                  </a:lnTo>
                  <a:lnTo>
                    <a:pt x="34" y="27"/>
                  </a:lnTo>
                  <a:lnTo>
                    <a:pt x="46" y="35"/>
                  </a:lnTo>
                  <a:lnTo>
                    <a:pt x="57" y="43"/>
                  </a:lnTo>
                  <a:lnTo>
                    <a:pt x="69" y="50"/>
                  </a:lnTo>
                  <a:lnTo>
                    <a:pt x="81" y="58"/>
                  </a:lnTo>
                  <a:lnTo>
                    <a:pt x="94" y="66"/>
                  </a:lnTo>
                  <a:lnTo>
                    <a:pt x="108" y="74"/>
                  </a:lnTo>
                  <a:lnTo>
                    <a:pt x="122" y="83"/>
                  </a:lnTo>
                  <a:lnTo>
                    <a:pt x="136" y="92"/>
                  </a:lnTo>
                  <a:lnTo>
                    <a:pt x="149" y="102"/>
                  </a:lnTo>
                  <a:lnTo>
                    <a:pt x="162" y="113"/>
                  </a:lnTo>
                  <a:lnTo>
                    <a:pt x="175" y="123"/>
                  </a:lnTo>
                  <a:lnTo>
                    <a:pt x="188" y="133"/>
                  </a:lnTo>
                  <a:lnTo>
                    <a:pt x="201" y="144"/>
                  </a:lnTo>
                  <a:lnTo>
                    <a:pt x="214" y="155"/>
                  </a:lnTo>
                  <a:lnTo>
                    <a:pt x="225" y="166"/>
                  </a:lnTo>
                  <a:lnTo>
                    <a:pt x="238" y="178"/>
                  </a:lnTo>
                  <a:lnTo>
                    <a:pt x="250" y="188"/>
                  </a:lnTo>
                  <a:lnTo>
                    <a:pt x="262" y="200"/>
                  </a:lnTo>
                  <a:lnTo>
                    <a:pt x="273" y="212"/>
                  </a:lnTo>
                  <a:lnTo>
                    <a:pt x="285" y="225"/>
                  </a:lnTo>
                  <a:lnTo>
                    <a:pt x="296" y="237"/>
                  </a:lnTo>
                  <a:lnTo>
                    <a:pt x="306" y="250"/>
                  </a:lnTo>
                  <a:lnTo>
                    <a:pt x="316" y="263"/>
                  </a:lnTo>
                  <a:lnTo>
                    <a:pt x="327" y="276"/>
                  </a:lnTo>
                  <a:lnTo>
                    <a:pt x="336" y="289"/>
                  </a:lnTo>
                  <a:lnTo>
                    <a:pt x="346" y="303"/>
                  </a:lnTo>
                  <a:lnTo>
                    <a:pt x="356" y="316"/>
                  </a:lnTo>
                  <a:lnTo>
                    <a:pt x="366" y="329"/>
                  </a:lnTo>
                  <a:lnTo>
                    <a:pt x="375" y="343"/>
                  </a:lnTo>
                  <a:lnTo>
                    <a:pt x="394" y="371"/>
                  </a:lnTo>
                  <a:lnTo>
                    <a:pt x="410" y="399"/>
                  </a:lnTo>
                  <a:lnTo>
                    <a:pt x="426" y="428"/>
                  </a:lnTo>
                  <a:lnTo>
                    <a:pt x="440" y="457"/>
                  </a:lnTo>
                  <a:lnTo>
                    <a:pt x="453" y="486"/>
                  </a:lnTo>
                  <a:lnTo>
                    <a:pt x="465" y="516"/>
                  </a:lnTo>
                  <a:lnTo>
                    <a:pt x="475" y="547"/>
                  </a:lnTo>
                  <a:lnTo>
                    <a:pt x="486" y="579"/>
                  </a:lnTo>
                  <a:lnTo>
                    <a:pt x="496" y="614"/>
                  </a:lnTo>
                  <a:lnTo>
                    <a:pt x="506" y="648"/>
                  </a:lnTo>
                  <a:lnTo>
                    <a:pt x="514" y="683"/>
                  </a:lnTo>
                  <a:lnTo>
                    <a:pt x="522" y="718"/>
                  </a:lnTo>
                  <a:lnTo>
                    <a:pt x="528" y="753"/>
                  </a:lnTo>
                  <a:lnTo>
                    <a:pt x="535" y="788"/>
                  </a:lnTo>
                  <a:lnTo>
                    <a:pt x="540" y="823"/>
                  </a:lnTo>
                  <a:lnTo>
                    <a:pt x="544" y="858"/>
                  </a:lnTo>
                  <a:lnTo>
                    <a:pt x="547" y="863"/>
                  </a:lnTo>
                  <a:lnTo>
                    <a:pt x="550" y="861"/>
                  </a:lnTo>
                  <a:lnTo>
                    <a:pt x="554" y="857"/>
                  </a:lnTo>
                  <a:lnTo>
                    <a:pt x="555" y="853"/>
                  </a:lnTo>
                  <a:lnTo>
                    <a:pt x="556" y="818"/>
                  </a:lnTo>
                  <a:lnTo>
                    <a:pt x="555" y="784"/>
                  </a:lnTo>
                  <a:lnTo>
                    <a:pt x="553" y="751"/>
                  </a:lnTo>
                  <a:lnTo>
                    <a:pt x="550" y="716"/>
                  </a:lnTo>
                  <a:lnTo>
                    <a:pt x="544" y="683"/>
                  </a:lnTo>
                  <a:lnTo>
                    <a:pt x="539" y="649"/>
                  </a:lnTo>
                  <a:lnTo>
                    <a:pt x="531" y="616"/>
                  </a:lnTo>
                  <a:lnTo>
                    <a:pt x="524" y="582"/>
                  </a:lnTo>
                  <a:lnTo>
                    <a:pt x="515" y="549"/>
                  </a:lnTo>
                  <a:lnTo>
                    <a:pt x="506" y="515"/>
                  </a:lnTo>
                  <a:lnTo>
                    <a:pt x="495" y="483"/>
                  </a:lnTo>
                  <a:lnTo>
                    <a:pt x="483" y="451"/>
                  </a:lnTo>
                  <a:lnTo>
                    <a:pt x="470" y="419"/>
                  </a:lnTo>
                  <a:lnTo>
                    <a:pt x="455" y="389"/>
                  </a:lnTo>
                  <a:lnTo>
                    <a:pt x="438" y="359"/>
                  </a:lnTo>
                  <a:lnTo>
                    <a:pt x="418" y="330"/>
                  </a:lnTo>
                  <a:lnTo>
                    <a:pt x="409" y="316"/>
                  </a:lnTo>
                  <a:lnTo>
                    <a:pt x="399" y="302"/>
                  </a:lnTo>
                  <a:lnTo>
                    <a:pt x="389" y="288"/>
                  </a:lnTo>
                  <a:lnTo>
                    <a:pt x="378" y="274"/>
                  </a:lnTo>
                  <a:lnTo>
                    <a:pt x="369" y="260"/>
                  </a:lnTo>
                  <a:lnTo>
                    <a:pt x="359" y="247"/>
                  </a:lnTo>
                  <a:lnTo>
                    <a:pt x="348" y="234"/>
                  </a:lnTo>
                  <a:lnTo>
                    <a:pt x="338" y="220"/>
                  </a:lnTo>
                  <a:lnTo>
                    <a:pt x="327" y="207"/>
                  </a:lnTo>
                  <a:lnTo>
                    <a:pt x="316" y="194"/>
                  </a:lnTo>
                  <a:lnTo>
                    <a:pt x="305" y="181"/>
                  </a:lnTo>
                  <a:lnTo>
                    <a:pt x="293" y="169"/>
                  </a:lnTo>
                  <a:lnTo>
                    <a:pt x="282" y="157"/>
                  </a:lnTo>
                  <a:lnTo>
                    <a:pt x="269" y="144"/>
                  </a:lnTo>
                  <a:lnTo>
                    <a:pt x="256" y="133"/>
                  </a:lnTo>
                  <a:lnTo>
                    <a:pt x="243" y="122"/>
                  </a:lnTo>
                  <a:lnTo>
                    <a:pt x="230" y="112"/>
                  </a:lnTo>
                  <a:lnTo>
                    <a:pt x="217" y="102"/>
                  </a:lnTo>
                  <a:lnTo>
                    <a:pt x="203" y="92"/>
                  </a:lnTo>
                  <a:lnTo>
                    <a:pt x="189" y="83"/>
                  </a:lnTo>
                  <a:lnTo>
                    <a:pt x="175" y="75"/>
                  </a:lnTo>
                  <a:lnTo>
                    <a:pt x="160" y="68"/>
                  </a:lnTo>
                  <a:lnTo>
                    <a:pt x="144" y="60"/>
                  </a:lnTo>
                  <a:lnTo>
                    <a:pt x="129" y="55"/>
                  </a:lnTo>
                  <a:lnTo>
                    <a:pt x="112" y="49"/>
                  </a:lnTo>
                  <a:lnTo>
                    <a:pt x="96" y="44"/>
                  </a:lnTo>
                  <a:lnTo>
                    <a:pt x="79" y="40"/>
                  </a:lnTo>
                  <a:lnTo>
                    <a:pt x="63" y="33"/>
                  </a:lnTo>
                  <a:lnTo>
                    <a:pt x="47" y="27"/>
                  </a:lnTo>
                  <a:lnTo>
                    <a:pt x="32" y="19"/>
                  </a:lnTo>
                  <a:lnTo>
                    <a:pt x="15" y="10"/>
                  </a:lnTo>
                  <a:lnTo>
                    <a:pt x="1" y="0"/>
                  </a:lnTo>
                  <a:lnTo>
                    <a:pt x="0" y="0"/>
                  </a:lnTo>
                  <a:lnTo>
                    <a:pt x="0" y="0"/>
                  </a:lnTo>
                  <a:lnTo>
                    <a:pt x="0" y="1"/>
                  </a:lnTo>
                  <a:lnTo>
                    <a:pt x="0" y="1"/>
                  </a:lnTo>
                  <a:lnTo>
                    <a:pt x="0" y="1"/>
                  </a:lnTo>
                  <a:close/>
                </a:path>
              </a:pathLst>
            </a:custGeom>
            <a:solidFill>
              <a:srgbClr val="000000"/>
            </a:solidFill>
            <a:ln w="9525">
              <a:noFill/>
              <a:round/>
              <a:headEnd/>
              <a:tailEnd/>
            </a:ln>
          </p:spPr>
          <p:txBody>
            <a:bodyPr/>
            <a:lstStyle/>
            <a:p>
              <a:endParaRPr lang="en-US"/>
            </a:p>
          </p:txBody>
        </p:sp>
        <p:sp>
          <p:nvSpPr>
            <p:cNvPr id="14423" name="Freeform 87"/>
            <p:cNvSpPr>
              <a:spLocks/>
            </p:cNvSpPr>
            <p:nvPr/>
          </p:nvSpPr>
          <p:spPr bwMode="auto">
            <a:xfrm>
              <a:off x="642" y="2488"/>
              <a:ext cx="29" cy="19"/>
            </a:xfrm>
            <a:custGeom>
              <a:avLst/>
              <a:gdLst/>
              <a:ahLst/>
              <a:cxnLst>
                <a:cxn ang="0">
                  <a:pos x="0" y="0"/>
                </a:cxn>
                <a:cxn ang="0">
                  <a:pos x="1" y="14"/>
                </a:cxn>
                <a:cxn ang="0">
                  <a:pos x="5" y="26"/>
                </a:cxn>
                <a:cxn ang="0">
                  <a:pos x="12" y="38"/>
                </a:cxn>
                <a:cxn ang="0">
                  <a:pos x="23" y="47"/>
                </a:cxn>
                <a:cxn ang="0">
                  <a:pos x="29" y="50"/>
                </a:cxn>
                <a:cxn ang="0">
                  <a:pos x="37" y="53"/>
                </a:cxn>
                <a:cxn ang="0">
                  <a:pos x="45" y="55"/>
                </a:cxn>
                <a:cxn ang="0">
                  <a:pos x="54" y="57"/>
                </a:cxn>
                <a:cxn ang="0">
                  <a:pos x="62" y="57"/>
                </a:cxn>
                <a:cxn ang="0">
                  <a:pos x="70" y="57"/>
                </a:cxn>
                <a:cxn ang="0">
                  <a:pos x="79" y="56"/>
                </a:cxn>
                <a:cxn ang="0">
                  <a:pos x="85" y="53"/>
                </a:cxn>
                <a:cxn ang="0">
                  <a:pos x="85" y="52"/>
                </a:cxn>
                <a:cxn ang="0">
                  <a:pos x="85" y="52"/>
                </a:cxn>
                <a:cxn ang="0">
                  <a:pos x="85" y="52"/>
                </a:cxn>
                <a:cxn ang="0">
                  <a:pos x="85" y="52"/>
                </a:cxn>
                <a:cxn ang="0">
                  <a:pos x="79" y="54"/>
                </a:cxn>
                <a:cxn ang="0">
                  <a:pos x="71" y="55"/>
                </a:cxn>
                <a:cxn ang="0">
                  <a:pos x="65" y="54"/>
                </a:cxn>
                <a:cxn ang="0">
                  <a:pos x="57" y="53"/>
                </a:cxn>
                <a:cxn ang="0">
                  <a:pos x="51" y="51"/>
                </a:cxn>
                <a:cxn ang="0">
                  <a:pos x="43" y="49"/>
                </a:cxn>
                <a:cxn ang="0">
                  <a:pos x="37" y="47"/>
                </a:cxn>
                <a:cxn ang="0">
                  <a:pos x="30" y="44"/>
                </a:cxn>
                <a:cxn ang="0">
                  <a:pos x="17" y="38"/>
                </a:cxn>
                <a:cxn ang="0">
                  <a:pos x="7" y="27"/>
                </a:cxn>
                <a:cxn ang="0">
                  <a:pos x="2" y="14"/>
                </a:cxn>
                <a:cxn ang="0">
                  <a:pos x="0" y="0"/>
                </a:cxn>
                <a:cxn ang="0">
                  <a:pos x="0" y="0"/>
                </a:cxn>
                <a:cxn ang="0">
                  <a:pos x="0" y="0"/>
                </a:cxn>
                <a:cxn ang="0">
                  <a:pos x="0" y="0"/>
                </a:cxn>
                <a:cxn ang="0">
                  <a:pos x="0" y="0"/>
                </a:cxn>
                <a:cxn ang="0">
                  <a:pos x="0" y="0"/>
                </a:cxn>
              </a:cxnLst>
              <a:rect l="0" t="0" r="r" b="b"/>
              <a:pathLst>
                <a:path w="85" h="57">
                  <a:moveTo>
                    <a:pt x="0" y="0"/>
                  </a:moveTo>
                  <a:lnTo>
                    <a:pt x="1" y="14"/>
                  </a:lnTo>
                  <a:lnTo>
                    <a:pt x="5" y="26"/>
                  </a:lnTo>
                  <a:lnTo>
                    <a:pt x="12" y="38"/>
                  </a:lnTo>
                  <a:lnTo>
                    <a:pt x="23" y="47"/>
                  </a:lnTo>
                  <a:lnTo>
                    <a:pt x="29" y="50"/>
                  </a:lnTo>
                  <a:lnTo>
                    <a:pt x="37" y="53"/>
                  </a:lnTo>
                  <a:lnTo>
                    <a:pt x="45" y="55"/>
                  </a:lnTo>
                  <a:lnTo>
                    <a:pt x="54" y="57"/>
                  </a:lnTo>
                  <a:lnTo>
                    <a:pt x="62" y="57"/>
                  </a:lnTo>
                  <a:lnTo>
                    <a:pt x="70" y="57"/>
                  </a:lnTo>
                  <a:lnTo>
                    <a:pt x="79" y="56"/>
                  </a:lnTo>
                  <a:lnTo>
                    <a:pt x="85" y="53"/>
                  </a:lnTo>
                  <a:lnTo>
                    <a:pt x="85" y="52"/>
                  </a:lnTo>
                  <a:lnTo>
                    <a:pt x="85" y="52"/>
                  </a:lnTo>
                  <a:lnTo>
                    <a:pt x="85" y="52"/>
                  </a:lnTo>
                  <a:lnTo>
                    <a:pt x="85" y="52"/>
                  </a:lnTo>
                  <a:lnTo>
                    <a:pt x="79" y="54"/>
                  </a:lnTo>
                  <a:lnTo>
                    <a:pt x="71" y="55"/>
                  </a:lnTo>
                  <a:lnTo>
                    <a:pt x="65" y="54"/>
                  </a:lnTo>
                  <a:lnTo>
                    <a:pt x="57" y="53"/>
                  </a:lnTo>
                  <a:lnTo>
                    <a:pt x="51" y="51"/>
                  </a:lnTo>
                  <a:lnTo>
                    <a:pt x="43" y="49"/>
                  </a:lnTo>
                  <a:lnTo>
                    <a:pt x="37" y="47"/>
                  </a:lnTo>
                  <a:lnTo>
                    <a:pt x="30" y="44"/>
                  </a:lnTo>
                  <a:lnTo>
                    <a:pt x="17" y="38"/>
                  </a:lnTo>
                  <a:lnTo>
                    <a:pt x="7" y="27"/>
                  </a:lnTo>
                  <a:lnTo>
                    <a:pt x="2" y="14"/>
                  </a:lnTo>
                  <a:lnTo>
                    <a:pt x="0" y="0"/>
                  </a:lnTo>
                  <a:lnTo>
                    <a:pt x="0" y="0"/>
                  </a:lnTo>
                  <a:lnTo>
                    <a:pt x="0" y="0"/>
                  </a:lnTo>
                  <a:lnTo>
                    <a:pt x="0" y="0"/>
                  </a:lnTo>
                  <a:lnTo>
                    <a:pt x="0" y="0"/>
                  </a:lnTo>
                  <a:lnTo>
                    <a:pt x="0" y="0"/>
                  </a:lnTo>
                  <a:close/>
                </a:path>
              </a:pathLst>
            </a:custGeom>
            <a:solidFill>
              <a:srgbClr val="000000"/>
            </a:solidFill>
            <a:ln w="9525">
              <a:noFill/>
              <a:round/>
              <a:headEnd/>
              <a:tailEnd/>
            </a:ln>
          </p:spPr>
          <p:txBody>
            <a:bodyPr/>
            <a:lstStyle/>
            <a:p>
              <a:endParaRPr lang="en-US"/>
            </a:p>
          </p:txBody>
        </p:sp>
        <p:sp>
          <p:nvSpPr>
            <p:cNvPr id="14424" name="Freeform 88"/>
            <p:cNvSpPr>
              <a:spLocks/>
            </p:cNvSpPr>
            <p:nvPr/>
          </p:nvSpPr>
          <p:spPr bwMode="auto">
            <a:xfrm>
              <a:off x="667" y="2520"/>
              <a:ext cx="28" cy="41"/>
            </a:xfrm>
            <a:custGeom>
              <a:avLst/>
              <a:gdLst/>
              <a:ahLst/>
              <a:cxnLst>
                <a:cxn ang="0">
                  <a:pos x="78" y="123"/>
                </a:cxn>
                <a:cxn ang="0">
                  <a:pos x="82" y="106"/>
                </a:cxn>
                <a:cxn ang="0">
                  <a:pos x="84" y="88"/>
                </a:cxn>
                <a:cxn ang="0">
                  <a:pos x="84" y="70"/>
                </a:cxn>
                <a:cxn ang="0">
                  <a:pos x="78" y="54"/>
                </a:cxn>
                <a:cxn ang="0">
                  <a:pos x="73" y="46"/>
                </a:cxn>
                <a:cxn ang="0">
                  <a:pos x="65" y="36"/>
                </a:cxn>
                <a:cxn ang="0">
                  <a:pos x="57" y="27"/>
                </a:cxn>
                <a:cxn ang="0">
                  <a:pos x="50" y="19"/>
                </a:cxn>
                <a:cxn ang="0">
                  <a:pos x="40" y="11"/>
                </a:cxn>
                <a:cxn ang="0">
                  <a:pos x="31" y="5"/>
                </a:cxn>
                <a:cxn ang="0">
                  <a:pos x="20" y="1"/>
                </a:cxn>
                <a:cxn ang="0">
                  <a:pos x="9" y="0"/>
                </a:cxn>
                <a:cxn ang="0">
                  <a:pos x="5" y="2"/>
                </a:cxn>
                <a:cxn ang="0">
                  <a:pos x="1" y="7"/>
                </a:cxn>
                <a:cxn ang="0">
                  <a:pos x="0" y="11"/>
                </a:cxn>
                <a:cxn ang="0">
                  <a:pos x="3" y="15"/>
                </a:cxn>
                <a:cxn ang="0">
                  <a:pos x="9" y="20"/>
                </a:cxn>
                <a:cxn ang="0">
                  <a:pos x="18" y="23"/>
                </a:cxn>
                <a:cxn ang="0">
                  <a:pos x="25" y="25"/>
                </a:cxn>
                <a:cxn ang="0">
                  <a:pos x="33" y="28"/>
                </a:cxn>
                <a:cxn ang="0">
                  <a:pos x="37" y="31"/>
                </a:cxn>
                <a:cxn ang="0">
                  <a:pos x="42" y="33"/>
                </a:cxn>
                <a:cxn ang="0">
                  <a:pos x="47" y="36"/>
                </a:cxn>
                <a:cxn ang="0">
                  <a:pos x="51" y="39"/>
                </a:cxn>
                <a:cxn ang="0">
                  <a:pos x="54" y="42"/>
                </a:cxn>
                <a:cxn ang="0">
                  <a:pos x="59" y="46"/>
                </a:cxn>
                <a:cxn ang="0">
                  <a:pos x="62" y="49"/>
                </a:cxn>
                <a:cxn ang="0">
                  <a:pos x="65" y="53"/>
                </a:cxn>
                <a:cxn ang="0">
                  <a:pos x="73" y="61"/>
                </a:cxn>
                <a:cxn ang="0">
                  <a:pos x="77" y="67"/>
                </a:cxn>
                <a:cxn ang="0">
                  <a:pos x="80" y="75"/>
                </a:cxn>
                <a:cxn ang="0">
                  <a:pos x="82" y="84"/>
                </a:cxn>
                <a:cxn ang="0">
                  <a:pos x="83" y="94"/>
                </a:cxn>
                <a:cxn ang="0">
                  <a:pos x="82" y="104"/>
                </a:cxn>
                <a:cxn ang="0">
                  <a:pos x="80" y="114"/>
                </a:cxn>
                <a:cxn ang="0">
                  <a:pos x="78" y="123"/>
                </a:cxn>
                <a:cxn ang="0">
                  <a:pos x="78" y="123"/>
                </a:cxn>
                <a:cxn ang="0">
                  <a:pos x="78" y="123"/>
                </a:cxn>
                <a:cxn ang="0">
                  <a:pos x="78" y="123"/>
                </a:cxn>
                <a:cxn ang="0">
                  <a:pos x="78" y="123"/>
                </a:cxn>
                <a:cxn ang="0">
                  <a:pos x="78" y="123"/>
                </a:cxn>
              </a:cxnLst>
              <a:rect l="0" t="0" r="r" b="b"/>
              <a:pathLst>
                <a:path w="84" h="123">
                  <a:moveTo>
                    <a:pt x="78" y="123"/>
                  </a:moveTo>
                  <a:lnTo>
                    <a:pt x="82" y="106"/>
                  </a:lnTo>
                  <a:lnTo>
                    <a:pt x="84" y="88"/>
                  </a:lnTo>
                  <a:lnTo>
                    <a:pt x="84" y="70"/>
                  </a:lnTo>
                  <a:lnTo>
                    <a:pt x="78" y="54"/>
                  </a:lnTo>
                  <a:lnTo>
                    <a:pt x="73" y="46"/>
                  </a:lnTo>
                  <a:lnTo>
                    <a:pt x="65" y="36"/>
                  </a:lnTo>
                  <a:lnTo>
                    <a:pt x="57" y="27"/>
                  </a:lnTo>
                  <a:lnTo>
                    <a:pt x="50" y="19"/>
                  </a:lnTo>
                  <a:lnTo>
                    <a:pt x="40" y="11"/>
                  </a:lnTo>
                  <a:lnTo>
                    <a:pt x="31" y="5"/>
                  </a:lnTo>
                  <a:lnTo>
                    <a:pt x="20" y="1"/>
                  </a:lnTo>
                  <a:lnTo>
                    <a:pt x="9" y="0"/>
                  </a:lnTo>
                  <a:lnTo>
                    <a:pt x="5" y="2"/>
                  </a:lnTo>
                  <a:lnTo>
                    <a:pt x="1" y="7"/>
                  </a:lnTo>
                  <a:lnTo>
                    <a:pt x="0" y="11"/>
                  </a:lnTo>
                  <a:lnTo>
                    <a:pt x="3" y="15"/>
                  </a:lnTo>
                  <a:lnTo>
                    <a:pt x="9" y="20"/>
                  </a:lnTo>
                  <a:lnTo>
                    <a:pt x="18" y="23"/>
                  </a:lnTo>
                  <a:lnTo>
                    <a:pt x="25" y="25"/>
                  </a:lnTo>
                  <a:lnTo>
                    <a:pt x="33" y="28"/>
                  </a:lnTo>
                  <a:lnTo>
                    <a:pt x="37" y="31"/>
                  </a:lnTo>
                  <a:lnTo>
                    <a:pt x="42" y="33"/>
                  </a:lnTo>
                  <a:lnTo>
                    <a:pt x="47" y="36"/>
                  </a:lnTo>
                  <a:lnTo>
                    <a:pt x="51" y="39"/>
                  </a:lnTo>
                  <a:lnTo>
                    <a:pt x="54" y="42"/>
                  </a:lnTo>
                  <a:lnTo>
                    <a:pt x="59" y="46"/>
                  </a:lnTo>
                  <a:lnTo>
                    <a:pt x="62" y="49"/>
                  </a:lnTo>
                  <a:lnTo>
                    <a:pt x="65" y="53"/>
                  </a:lnTo>
                  <a:lnTo>
                    <a:pt x="73" y="61"/>
                  </a:lnTo>
                  <a:lnTo>
                    <a:pt x="77" y="67"/>
                  </a:lnTo>
                  <a:lnTo>
                    <a:pt x="80" y="75"/>
                  </a:lnTo>
                  <a:lnTo>
                    <a:pt x="82" y="84"/>
                  </a:lnTo>
                  <a:lnTo>
                    <a:pt x="83" y="94"/>
                  </a:lnTo>
                  <a:lnTo>
                    <a:pt x="82" y="104"/>
                  </a:lnTo>
                  <a:lnTo>
                    <a:pt x="80" y="114"/>
                  </a:lnTo>
                  <a:lnTo>
                    <a:pt x="78" y="123"/>
                  </a:lnTo>
                  <a:lnTo>
                    <a:pt x="78" y="123"/>
                  </a:lnTo>
                  <a:lnTo>
                    <a:pt x="78" y="123"/>
                  </a:lnTo>
                  <a:lnTo>
                    <a:pt x="78" y="123"/>
                  </a:lnTo>
                  <a:lnTo>
                    <a:pt x="78" y="123"/>
                  </a:lnTo>
                  <a:lnTo>
                    <a:pt x="78" y="123"/>
                  </a:lnTo>
                  <a:close/>
                </a:path>
              </a:pathLst>
            </a:custGeom>
            <a:solidFill>
              <a:srgbClr val="000000"/>
            </a:solidFill>
            <a:ln w="9525">
              <a:noFill/>
              <a:round/>
              <a:headEnd/>
              <a:tailEnd/>
            </a:ln>
          </p:spPr>
          <p:txBody>
            <a:bodyPr/>
            <a:lstStyle/>
            <a:p>
              <a:endParaRPr lang="en-US"/>
            </a:p>
          </p:txBody>
        </p:sp>
        <p:sp>
          <p:nvSpPr>
            <p:cNvPr id="14425" name="Freeform 89"/>
            <p:cNvSpPr>
              <a:spLocks/>
            </p:cNvSpPr>
            <p:nvPr/>
          </p:nvSpPr>
          <p:spPr bwMode="auto">
            <a:xfrm>
              <a:off x="724" y="2401"/>
              <a:ext cx="64" cy="130"/>
            </a:xfrm>
            <a:custGeom>
              <a:avLst/>
              <a:gdLst/>
              <a:ahLst/>
              <a:cxnLst>
                <a:cxn ang="0">
                  <a:pos x="0" y="392"/>
                </a:cxn>
                <a:cxn ang="0">
                  <a:pos x="7" y="367"/>
                </a:cxn>
                <a:cxn ang="0">
                  <a:pos x="18" y="348"/>
                </a:cxn>
                <a:cxn ang="0">
                  <a:pos x="31" y="330"/>
                </a:cxn>
                <a:cxn ang="0">
                  <a:pos x="47" y="315"/>
                </a:cxn>
                <a:cxn ang="0">
                  <a:pos x="64" y="303"/>
                </a:cxn>
                <a:cxn ang="0">
                  <a:pos x="83" y="291"/>
                </a:cxn>
                <a:cxn ang="0">
                  <a:pos x="103" y="281"/>
                </a:cxn>
                <a:cxn ang="0">
                  <a:pos x="123" y="269"/>
                </a:cxn>
                <a:cxn ang="0">
                  <a:pos x="134" y="261"/>
                </a:cxn>
                <a:cxn ang="0">
                  <a:pos x="145" y="254"/>
                </a:cxn>
                <a:cxn ang="0">
                  <a:pos x="154" y="244"/>
                </a:cxn>
                <a:cxn ang="0">
                  <a:pos x="162" y="234"/>
                </a:cxn>
                <a:cxn ang="0">
                  <a:pos x="170" y="223"/>
                </a:cxn>
                <a:cxn ang="0">
                  <a:pos x="175" y="213"/>
                </a:cxn>
                <a:cxn ang="0">
                  <a:pos x="181" y="201"/>
                </a:cxn>
                <a:cxn ang="0">
                  <a:pos x="185" y="188"/>
                </a:cxn>
                <a:cxn ang="0">
                  <a:pos x="189" y="163"/>
                </a:cxn>
                <a:cxn ang="0">
                  <a:pos x="191" y="135"/>
                </a:cxn>
                <a:cxn ang="0">
                  <a:pos x="189" y="108"/>
                </a:cxn>
                <a:cxn ang="0">
                  <a:pos x="179" y="85"/>
                </a:cxn>
                <a:cxn ang="0">
                  <a:pos x="172" y="75"/>
                </a:cxn>
                <a:cxn ang="0">
                  <a:pos x="165" y="63"/>
                </a:cxn>
                <a:cxn ang="0">
                  <a:pos x="159" y="51"/>
                </a:cxn>
                <a:cxn ang="0">
                  <a:pos x="151" y="39"/>
                </a:cxn>
                <a:cxn ang="0">
                  <a:pos x="144" y="28"/>
                </a:cxn>
                <a:cxn ang="0">
                  <a:pos x="136" y="17"/>
                </a:cxn>
                <a:cxn ang="0">
                  <a:pos x="127" y="8"/>
                </a:cxn>
                <a:cxn ang="0">
                  <a:pos x="116" y="0"/>
                </a:cxn>
                <a:cxn ang="0">
                  <a:pos x="115" y="0"/>
                </a:cxn>
                <a:cxn ang="0">
                  <a:pos x="114" y="2"/>
                </a:cxn>
                <a:cxn ang="0">
                  <a:pos x="113" y="4"/>
                </a:cxn>
                <a:cxn ang="0">
                  <a:pos x="113" y="6"/>
                </a:cxn>
                <a:cxn ang="0">
                  <a:pos x="122" y="15"/>
                </a:cxn>
                <a:cxn ang="0">
                  <a:pos x="130" y="25"/>
                </a:cxn>
                <a:cxn ang="0">
                  <a:pos x="135" y="37"/>
                </a:cxn>
                <a:cxn ang="0">
                  <a:pos x="140" y="49"/>
                </a:cxn>
                <a:cxn ang="0">
                  <a:pos x="145" y="65"/>
                </a:cxn>
                <a:cxn ang="0">
                  <a:pos x="151" y="81"/>
                </a:cxn>
                <a:cxn ang="0">
                  <a:pos x="158" y="97"/>
                </a:cxn>
                <a:cxn ang="0">
                  <a:pos x="162" y="113"/>
                </a:cxn>
                <a:cxn ang="0">
                  <a:pos x="163" y="129"/>
                </a:cxn>
                <a:cxn ang="0">
                  <a:pos x="161" y="144"/>
                </a:cxn>
                <a:cxn ang="0">
                  <a:pos x="158" y="159"/>
                </a:cxn>
                <a:cxn ang="0">
                  <a:pos x="151" y="173"/>
                </a:cxn>
                <a:cxn ang="0">
                  <a:pos x="144" y="187"/>
                </a:cxn>
                <a:cxn ang="0">
                  <a:pos x="134" y="201"/>
                </a:cxn>
                <a:cxn ang="0">
                  <a:pos x="126" y="213"/>
                </a:cxn>
                <a:cxn ang="0">
                  <a:pos x="116" y="223"/>
                </a:cxn>
                <a:cxn ang="0">
                  <a:pos x="99" y="242"/>
                </a:cxn>
                <a:cxn ang="0">
                  <a:pos x="80" y="260"/>
                </a:cxn>
                <a:cxn ang="0">
                  <a:pos x="63" y="280"/>
                </a:cxn>
                <a:cxn ang="0">
                  <a:pos x="46" y="300"/>
                </a:cxn>
                <a:cxn ang="0">
                  <a:pos x="31" y="321"/>
                </a:cxn>
                <a:cxn ang="0">
                  <a:pos x="18" y="343"/>
                </a:cxn>
                <a:cxn ang="0">
                  <a:pos x="7" y="367"/>
                </a:cxn>
                <a:cxn ang="0">
                  <a:pos x="0" y="392"/>
                </a:cxn>
                <a:cxn ang="0">
                  <a:pos x="0" y="392"/>
                </a:cxn>
                <a:cxn ang="0">
                  <a:pos x="0" y="392"/>
                </a:cxn>
                <a:cxn ang="0">
                  <a:pos x="0" y="392"/>
                </a:cxn>
                <a:cxn ang="0">
                  <a:pos x="0" y="392"/>
                </a:cxn>
                <a:cxn ang="0">
                  <a:pos x="0" y="392"/>
                </a:cxn>
              </a:cxnLst>
              <a:rect l="0" t="0" r="r" b="b"/>
              <a:pathLst>
                <a:path w="191" h="392">
                  <a:moveTo>
                    <a:pt x="0" y="392"/>
                  </a:moveTo>
                  <a:lnTo>
                    <a:pt x="7" y="367"/>
                  </a:lnTo>
                  <a:lnTo>
                    <a:pt x="18" y="348"/>
                  </a:lnTo>
                  <a:lnTo>
                    <a:pt x="31" y="330"/>
                  </a:lnTo>
                  <a:lnTo>
                    <a:pt x="47" y="315"/>
                  </a:lnTo>
                  <a:lnTo>
                    <a:pt x="64" y="303"/>
                  </a:lnTo>
                  <a:lnTo>
                    <a:pt x="83" y="291"/>
                  </a:lnTo>
                  <a:lnTo>
                    <a:pt x="103" y="281"/>
                  </a:lnTo>
                  <a:lnTo>
                    <a:pt x="123" y="269"/>
                  </a:lnTo>
                  <a:lnTo>
                    <a:pt x="134" y="261"/>
                  </a:lnTo>
                  <a:lnTo>
                    <a:pt x="145" y="254"/>
                  </a:lnTo>
                  <a:lnTo>
                    <a:pt x="154" y="244"/>
                  </a:lnTo>
                  <a:lnTo>
                    <a:pt x="162" y="234"/>
                  </a:lnTo>
                  <a:lnTo>
                    <a:pt x="170" y="223"/>
                  </a:lnTo>
                  <a:lnTo>
                    <a:pt x="175" y="213"/>
                  </a:lnTo>
                  <a:lnTo>
                    <a:pt x="181" y="201"/>
                  </a:lnTo>
                  <a:lnTo>
                    <a:pt x="185" y="188"/>
                  </a:lnTo>
                  <a:lnTo>
                    <a:pt x="189" y="163"/>
                  </a:lnTo>
                  <a:lnTo>
                    <a:pt x="191" y="135"/>
                  </a:lnTo>
                  <a:lnTo>
                    <a:pt x="189" y="108"/>
                  </a:lnTo>
                  <a:lnTo>
                    <a:pt x="179" y="85"/>
                  </a:lnTo>
                  <a:lnTo>
                    <a:pt x="172" y="75"/>
                  </a:lnTo>
                  <a:lnTo>
                    <a:pt x="165" y="63"/>
                  </a:lnTo>
                  <a:lnTo>
                    <a:pt x="159" y="51"/>
                  </a:lnTo>
                  <a:lnTo>
                    <a:pt x="151" y="39"/>
                  </a:lnTo>
                  <a:lnTo>
                    <a:pt x="144" y="28"/>
                  </a:lnTo>
                  <a:lnTo>
                    <a:pt x="136" y="17"/>
                  </a:lnTo>
                  <a:lnTo>
                    <a:pt x="127" y="8"/>
                  </a:lnTo>
                  <a:lnTo>
                    <a:pt x="116" y="0"/>
                  </a:lnTo>
                  <a:lnTo>
                    <a:pt x="115" y="0"/>
                  </a:lnTo>
                  <a:lnTo>
                    <a:pt x="114" y="2"/>
                  </a:lnTo>
                  <a:lnTo>
                    <a:pt x="113" y="4"/>
                  </a:lnTo>
                  <a:lnTo>
                    <a:pt x="113" y="6"/>
                  </a:lnTo>
                  <a:lnTo>
                    <a:pt x="122" y="15"/>
                  </a:lnTo>
                  <a:lnTo>
                    <a:pt x="130" y="25"/>
                  </a:lnTo>
                  <a:lnTo>
                    <a:pt x="135" y="37"/>
                  </a:lnTo>
                  <a:lnTo>
                    <a:pt x="140" y="49"/>
                  </a:lnTo>
                  <a:lnTo>
                    <a:pt x="145" y="65"/>
                  </a:lnTo>
                  <a:lnTo>
                    <a:pt x="151" y="81"/>
                  </a:lnTo>
                  <a:lnTo>
                    <a:pt x="158" y="97"/>
                  </a:lnTo>
                  <a:lnTo>
                    <a:pt x="162" y="113"/>
                  </a:lnTo>
                  <a:lnTo>
                    <a:pt x="163" y="129"/>
                  </a:lnTo>
                  <a:lnTo>
                    <a:pt x="161" y="144"/>
                  </a:lnTo>
                  <a:lnTo>
                    <a:pt x="158" y="159"/>
                  </a:lnTo>
                  <a:lnTo>
                    <a:pt x="151" y="173"/>
                  </a:lnTo>
                  <a:lnTo>
                    <a:pt x="144" y="187"/>
                  </a:lnTo>
                  <a:lnTo>
                    <a:pt x="134" y="201"/>
                  </a:lnTo>
                  <a:lnTo>
                    <a:pt x="126" y="213"/>
                  </a:lnTo>
                  <a:lnTo>
                    <a:pt x="116" y="223"/>
                  </a:lnTo>
                  <a:lnTo>
                    <a:pt x="99" y="242"/>
                  </a:lnTo>
                  <a:lnTo>
                    <a:pt x="80" y="260"/>
                  </a:lnTo>
                  <a:lnTo>
                    <a:pt x="63" y="280"/>
                  </a:lnTo>
                  <a:lnTo>
                    <a:pt x="46" y="300"/>
                  </a:lnTo>
                  <a:lnTo>
                    <a:pt x="31" y="321"/>
                  </a:lnTo>
                  <a:lnTo>
                    <a:pt x="18" y="343"/>
                  </a:lnTo>
                  <a:lnTo>
                    <a:pt x="7" y="367"/>
                  </a:lnTo>
                  <a:lnTo>
                    <a:pt x="0" y="392"/>
                  </a:lnTo>
                  <a:lnTo>
                    <a:pt x="0" y="392"/>
                  </a:lnTo>
                  <a:lnTo>
                    <a:pt x="0" y="392"/>
                  </a:lnTo>
                  <a:lnTo>
                    <a:pt x="0" y="392"/>
                  </a:lnTo>
                  <a:lnTo>
                    <a:pt x="0" y="392"/>
                  </a:lnTo>
                  <a:lnTo>
                    <a:pt x="0" y="392"/>
                  </a:lnTo>
                  <a:close/>
                </a:path>
              </a:pathLst>
            </a:custGeom>
            <a:solidFill>
              <a:srgbClr val="000000"/>
            </a:solidFill>
            <a:ln w="9525">
              <a:noFill/>
              <a:round/>
              <a:headEnd/>
              <a:tailEnd/>
            </a:ln>
          </p:spPr>
          <p:txBody>
            <a:bodyPr/>
            <a:lstStyle/>
            <a:p>
              <a:endParaRPr lang="en-US"/>
            </a:p>
          </p:txBody>
        </p:sp>
        <p:sp>
          <p:nvSpPr>
            <p:cNvPr id="14426" name="Freeform 90"/>
            <p:cNvSpPr>
              <a:spLocks/>
            </p:cNvSpPr>
            <p:nvPr/>
          </p:nvSpPr>
          <p:spPr bwMode="auto">
            <a:xfrm>
              <a:off x="757" y="2403"/>
              <a:ext cx="31" cy="39"/>
            </a:xfrm>
            <a:custGeom>
              <a:avLst/>
              <a:gdLst/>
              <a:ahLst/>
              <a:cxnLst>
                <a:cxn ang="0">
                  <a:pos x="0" y="1"/>
                </a:cxn>
                <a:cxn ang="0">
                  <a:pos x="11" y="18"/>
                </a:cxn>
                <a:cxn ang="0">
                  <a:pos x="25" y="33"/>
                </a:cxn>
                <a:cxn ang="0">
                  <a:pos x="38" y="46"/>
                </a:cxn>
                <a:cxn ang="0">
                  <a:pos x="52" y="59"/>
                </a:cxn>
                <a:cxn ang="0">
                  <a:pos x="65" y="72"/>
                </a:cxn>
                <a:cxn ang="0">
                  <a:pos x="76" y="85"/>
                </a:cxn>
                <a:cxn ang="0">
                  <a:pos x="86" y="100"/>
                </a:cxn>
                <a:cxn ang="0">
                  <a:pos x="92" y="117"/>
                </a:cxn>
                <a:cxn ang="0">
                  <a:pos x="93" y="117"/>
                </a:cxn>
                <a:cxn ang="0">
                  <a:pos x="94" y="117"/>
                </a:cxn>
                <a:cxn ang="0">
                  <a:pos x="94" y="115"/>
                </a:cxn>
                <a:cxn ang="0">
                  <a:pos x="94" y="114"/>
                </a:cxn>
                <a:cxn ang="0">
                  <a:pos x="89" y="96"/>
                </a:cxn>
                <a:cxn ang="0">
                  <a:pos x="80" y="78"/>
                </a:cxn>
                <a:cxn ang="0">
                  <a:pos x="70" y="64"/>
                </a:cxn>
                <a:cxn ang="0">
                  <a:pos x="57" y="50"/>
                </a:cxn>
                <a:cxn ang="0">
                  <a:pos x="43" y="37"/>
                </a:cxn>
                <a:cxn ang="0">
                  <a:pos x="29" y="26"/>
                </a:cxn>
                <a:cxn ang="0">
                  <a:pos x="14" y="13"/>
                </a:cxn>
                <a:cxn ang="0">
                  <a:pos x="0" y="0"/>
                </a:cxn>
                <a:cxn ang="0">
                  <a:pos x="0" y="0"/>
                </a:cxn>
                <a:cxn ang="0">
                  <a:pos x="0" y="0"/>
                </a:cxn>
                <a:cxn ang="0">
                  <a:pos x="0" y="1"/>
                </a:cxn>
                <a:cxn ang="0">
                  <a:pos x="0" y="1"/>
                </a:cxn>
                <a:cxn ang="0">
                  <a:pos x="0" y="1"/>
                </a:cxn>
              </a:cxnLst>
              <a:rect l="0" t="0" r="r" b="b"/>
              <a:pathLst>
                <a:path w="94" h="117">
                  <a:moveTo>
                    <a:pt x="0" y="1"/>
                  </a:moveTo>
                  <a:lnTo>
                    <a:pt x="11" y="18"/>
                  </a:lnTo>
                  <a:lnTo>
                    <a:pt x="25" y="33"/>
                  </a:lnTo>
                  <a:lnTo>
                    <a:pt x="38" y="46"/>
                  </a:lnTo>
                  <a:lnTo>
                    <a:pt x="52" y="59"/>
                  </a:lnTo>
                  <a:lnTo>
                    <a:pt x="65" y="72"/>
                  </a:lnTo>
                  <a:lnTo>
                    <a:pt x="76" y="85"/>
                  </a:lnTo>
                  <a:lnTo>
                    <a:pt x="86" y="100"/>
                  </a:lnTo>
                  <a:lnTo>
                    <a:pt x="92" y="117"/>
                  </a:lnTo>
                  <a:lnTo>
                    <a:pt x="93" y="117"/>
                  </a:lnTo>
                  <a:lnTo>
                    <a:pt x="94" y="117"/>
                  </a:lnTo>
                  <a:lnTo>
                    <a:pt x="94" y="115"/>
                  </a:lnTo>
                  <a:lnTo>
                    <a:pt x="94" y="114"/>
                  </a:lnTo>
                  <a:lnTo>
                    <a:pt x="89" y="96"/>
                  </a:lnTo>
                  <a:lnTo>
                    <a:pt x="80" y="78"/>
                  </a:lnTo>
                  <a:lnTo>
                    <a:pt x="70" y="64"/>
                  </a:lnTo>
                  <a:lnTo>
                    <a:pt x="57" y="50"/>
                  </a:lnTo>
                  <a:lnTo>
                    <a:pt x="43" y="37"/>
                  </a:lnTo>
                  <a:lnTo>
                    <a:pt x="29" y="26"/>
                  </a:lnTo>
                  <a:lnTo>
                    <a:pt x="14" y="13"/>
                  </a:lnTo>
                  <a:lnTo>
                    <a:pt x="0" y="0"/>
                  </a:lnTo>
                  <a:lnTo>
                    <a:pt x="0" y="0"/>
                  </a:lnTo>
                  <a:lnTo>
                    <a:pt x="0" y="0"/>
                  </a:lnTo>
                  <a:lnTo>
                    <a:pt x="0" y="1"/>
                  </a:lnTo>
                  <a:lnTo>
                    <a:pt x="0" y="1"/>
                  </a:lnTo>
                  <a:lnTo>
                    <a:pt x="0" y="1"/>
                  </a:lnTo>
                  <a:close/>
                </a:path>
              </a:pathLst>
            </a:custGeom>
            <a:solidFill>
              <a:srgbClr val="000000"/>
            </a:solidFill>
            <a:ln w="9525">
              <a:noFill/>
              <a:round/>
              <a:headEnd/>
              <a:tailEnd/>
            </a:ln>
          </p:spPr>
          <p:txBody>
            <a:bodyPr/>
            <a:lstStyle/>
            <a:p>
              <a:endParaRPr lang="en-US"/>
            </a:p>
          </p:txBody>
        </p:sp>
        <p:sp>
          <p:nvSpPr>
            <p:cNvPr id="14427" name="Freeform 91"/>
            <p:cNvSpPr>
              <a:spLocks/>
            </p:cNvSpPr>
            <p:nvPr/>
          </p:nvSpPr>
          <p:spPr bwMode="auto">
            <a:xfrm>
              <a:off x="600" y="2411"/>
              <a:ext cx="29" cy="25"/>
            </a:xfrm>
            <a:custGeom>
              <a:avLst/>
              <a:gdLst/>
              <a:ahLst/>
              <a:cxnLst>
                <a:cxn ang="0">
                  <a:pos x="89" y="74"/>
                </a:cxn>
                <a:cxn ang="0">
                  <a:pos x="85" y="74"/>
                </a:cxn>
                <a:cxn ang="0">
                  <a:pos x="81" y="73"/>
                </a:cxn>
                <a:cxn ang="0">
                  <a:pos x="75" y="73"/>
                </a:cxn>
                <a:cxn ang="0">
                  <a:pos x="71" y="72"/>
                </a:cxn>
                <a:cxn ang="0">
                  <a:pos x="67" y="71"/>
                </a:cxn>
                <a:cxn ang="0">
                  <a:pos x="62" y="70"/>
                </a:cxn>
                <a:cxn ang="0">
                  <a:pos x="58" y="68"/>
                </a:cxn>
                <a:cxn ang="0">
                  <a:pos x="54" y="67"/>
                </a:cxn>
                <a:cxn ang="0">
                  <a:pos x="47" y="64"/>
                </a:cxn>
                <a:cxn ang="0">
                  <a:pos x="43" y="60"/>
                </a:cxn>
                <a:cxn ang="0">
                  <a:pos x="37" y="55"/>
                </a:cxn>
                <a:cxn ang="0">
                  <a:pos x="32" y="51"/>
                </a:cxn>
                <a:cxn ang="0">
                  <a:pos x="21" y="40"/>
                </a:cxn>
                <a:cxn ang="0">
                  <a:pos x="14" y="30"/>
                </a:cxn>
                <a:cxn ang="0">
                  <a:pos x="8" y="17"/>
                </a:cxn>
                <a:cxn ang="0">
                  <a:pos x="4" y="2"/>
                </a:cxn>
                <a:cxn ang="0">
                  <a:pos x="3" y="0"/>
                </a:cxn>
                <a:cxn ang="0">
                  <a:pos x="2" y="2"/>
                </a:cxn>
                <a:cxn ang="0">
                  <a:pos x="0" y="4"/>
                </a:cxn>
                <a:cxn ang="0">
                  <a:pos x="0" y="6"/>
                </a:cxn>
                <a:cxn ang="0">
                  <a:pos x="2" y="22"/>
                </a:cxn>
                <a:cxn ang="0">
                  <a:pos x="4" y="36"/>
                </a:cxn>
                <a:cxn ang="0">
                  <a:pos x="11" y="49"/>
                </a:cxn>
                <a:cxn ang="0">
                  <a:pos x="21" y="62"/>
                </a:cxn>
                <a:cxn ang="0">
                  <a:pos x="29" y="67"/>
                </a:cxn>
                <a:cxn ang="0">
                  <a:pos x="37" y="72"/>
                </a:cxn>
                <a:cxn ang="0">
                  <a:pos x="45" y="74"/>
                </a:cxn>
                <a:cxn ang="0">
                  <a:pos x="54" y="75"/>
                </a:cxn>
                <a:cxn ang="0">
                  <a:pos x="62" y="75"/>
                </a:cxn>
                <a:cxn ang="0">
                  <a:pos x="71" y="75"/>
                </a:cxn>
                <a:cxn ang="0">
                  <a:pos x="79" y="74"/>
                </a:cxn>
                <a:cxn ang="0">
                  <a:pos x="89" y="74"/>
                </a:cxn>
                <a:cxn ang="0">
                  <a:pos x="89" y="74"/>
                </a:cxn>
                <a:cxn ang="0">
                  <a:pos x="89" y="74"/>
                </a:cxn>
                <a:cxn ang="0">
                  <a:pos x="89" y="74"/>
                </a:cxn>
                <a:cxn ang="0">
                  <a:pos x="89" y="74"/>
                </a:cxn>
                <a:cxn ang="0">
                  <a:pos x="89" y="74"/>
                </a:cxn>
              </a:cxnLst>
              <a:rect l="0" t="0" r="r" b="b"/>
              <a:pathLst>
                <a:path w="89" h="75">
                  <a:moveTo>
                    <a:pt x="89" y="74"/>
                  </a:moveTo>
                  <a:lnTo>
                    <a:pt x="85" y="74"/>
                  </a:lnTo>
                  <a:lnTo>
                    <a:pt x="81" y="73"/>
                  </a:lnTo>
                  <a:lnTo>
                    <a:pt x="75" y="73"/>
                  </a:lnTo>
                  <a:lnTo>
                    <a:pt x="71" y="72"/>
                  </a:lnTo>
                  <a:lnTo>
                    <a:pt x="67" y="71"/>
                  </a:lnTo>
                  <a:lnTo>
                    <a:pt x="62" y="70"/>
                  </a:lnTo>
                  <a:lnTo>
                    <a:pt x="58" y="68"/>
                  </a:lnTo>
                  <a:lnTo>
                    <a:pt x="54" y="67"/>
                  </a:lnTo>
                  <a:lnTo>
                    <a:pt x="47" y="64"/>
                  </a:lnTo>
                  <a:lnTo>
                    <a:pt x="43" y="60"/>
                  </a:lnTo>
                  <a:lnTo>
                    <a:pt x="37" y="55"/>
                  </a:lnTo>
                  <a:lnTo>
                    <a:pt x="32" y="51"/>
                  </a:lnTo>
                  <a:lnTo>
                    <a:pt x="21" y="40"/>
                  </a:lnTo>
                  <a:lnTo>
                    <a:pt x="14" y="30"/>
                  </a:lnTo>
                  <a:lnTo>
                    <a:pt x="8" y="17"/>
                  </a:lnTo>
                  <a:lnTo>
                    <a:pt x="4" y="2"/>
                  </a:lnTo>
                  <a:lnTo>
                    <a:pt x="3" y="0"/>
                  </a:lnTo>
                  <a:lnTo>
                    <a:pt x="2" y="2"/>
                  </a:lnTo>
                  <a:lnTo>
                    <a:pt x="0" y="4"/>
                  </a:lnTo>
                  <a:lnTo>
                    <a:pt x="0" y="6"/>
                  </a:lnTo>
                  <a:lnTo>
                    <a:pt x="2" y="22"/>
                  </a:lnTo>
                  <a:lnTo>
                    <a:pt x="4" y="36"/>
                  </a:lnTo>
                  <a:lnTo>
                    <a:pt x="11" y="49"/>
                  </a:lnTo>
                  <a:lnTo>
                    <a:pt x="21" y="62"/>
                  </a:lnTo>
                  <a:lnTo>
                    <a:pt x="29" y="67"/>
                  </a:lnTo>
                  <a:lnTo>
                    <a:pt x="37" y="72"/>
                  </a:lnTo>
                  <a:lnTo>
                    <a:pt x="45" y="74"/>
                  </a:lnTo>
                  <a:lnTo>
                    <a:pt x="54" y="75"/>
                  </a:lnTo>
                  <a:lnTo>
                    <a:pt x="62" y="75"/>
                  </a:lnTo>
                  <a:lnTo>
                    <a:pt x="71" y="75"/>
                  </a:lnTo>
                  <a:lnTo>
                    <a:pt x="79" y="74"/>
                  </a:lnTo>
                  <a:lnTo>
                    <a:pt x="89" y="74"/>
                  </a:lnTo>
                  <a:lnTo>
                    <a:pt x="89" y="74"/>
                  </a:lnTo>
                  <a:lnTo>
                    <a:pt x="89" y="74"/>
                  </a:lnTo>
                  <a:lnTo>
                    <a:pt x="89" y="74"/>
                  </a:lnTo>
                  <a:lnTo>
                    <a:pt x="89" y="74"/>
                  </a:lnTo>
                  <a:lnTo>
                    <a:pt x="89" y="74"/>
                  </a:lnTo>
                  <a:close/>
                </a:path>
              </a:pathLst>
            </a:custGeom>
            <a:solidFill>
              <a:srgbClr val="000000"/>
            </a:solidFill>
            <a:ln w="9525">
              <a:noFill/>
              <a:round/>
              <a:headEnd/>
              <a:tailEnd/>
            </a:ln>
          </p:spPr>
          <p:txBody>
            <a:bodyPr/>
            <a:lstStyle/>
            <a:p>
              <a:endParaRPr lang="en-US"/>
            </a:p>
          </p:txBody>
        </p:sp>
        <p:sp>
          <p:nvSpPr>
            <p:cNvPr id="14428" name="Freeform 92"/>
            <p:cNvSpPr>
              <a:spLocks/>
            </p:cNvSpPr>
            <p:nvPr/>
          </p:nvSpPr>
          <p:spPr bwMode="auto">
            <a:xfrm>
              <a:off x="590" y="2403"/>
              <a:ext cx="44" cy="25"/>
            </a:xfrm>
            <a:custGeom>
              <a:avLst/>
              <a:gdLst/>
              <a:ahLst/>
              <a:cxnLst>
                <a:cxn ang="0">
                  <a:pos x="0" y="0"/>
                </a:cxn>
                <a:cxn ang="0">
                  <a:pos x="6" y="7"/>
                </a:cxn>
                <a:cxn ang="0">
                  <a:pos x="13" y="14"/>
                </a:cxn>
                <a:cxn ang="0">
                  <a:pos x="19" y="18"/>
                </a:cxn>
                <a:cxn ang="0">
                  <a:pos x="27" y="21"/>
                </a:cxn>
                <a:cxn ang="0">
                  <a:pos x="34" y="25"/>
                </a:cxn>
                <a:cxn ang="0">
                  <a:pos x="42" y="27"/>
                </a:cxn>
                <a:cxn ang="0">
                  <a:pos x="50" y="29"/>
                </a:cxn>
                <a:cxn ang="0">
                  <a:pos x="60" y="30"/>
                </a:cxn>
                <a:cxn ang="0">
                  <a:pos x="72" y="32"/>
                </a:cxn>
                <a:cxn ang="0">
                  <a:pos x="83" y="34"/>
                </a:cxn>
                <a:cxn ang="0">
                  <a:pos x="93" y="36"/>
                </a:cxn>
                <a:cxn ang="0">
                  <a:pos x="104" y="41"/>
                </a:cxn>
                <a:cxn ang="0">
                  <a:pos x="113" y="46"/>
                </a:cxn>
                <a:cxn ang="0">
                  <a:pos x="120" y="54"/>
                </a:cxn>
                <a:cxn ang="0">
                  <a:pos x="127" y="62"/>
                </a:cxn>
                <a:cxn ang="0">
                  <a:pos x="131" y="74"/>
                </a:cxn>
                <a:cxn ang="0">
                  <a:pos x="131" y="74"/>
                </a:cxn>
                <a:cxn ang="0">
                  <a:pos x="132" y="74"/>
                </a:cxn>
                <a:cxn ang="0">
                  <a:pos x="132" y="73"/>
                </a:cxn>
                <a:cxn ang="0">
                  <a:pos x="132" y="73"/>
                </a:cxn>
                <a:cxn ang="0">
                  <a:pos x="125" y="53"/>
                </a:cxn>
                <a:cxn ang="0">
                  <a:pos x="113" y="39"/>
                </a:cxn>
                <a:cxn ang="0">
                  <a:pos x="97" y="29"/>
                </a:cxn>
                <a:cxn ang="0">
                  <a:pos x="78" y="22"/>
                </a:cxn>
                <a:cxn ang="0">
                  <a:pos x="58" y="17"/>
                </a:cxn>
                <a:cxn ang="0">
                  <a:pos x="37" y="13"/>
                </a:cxn>
                <a:cxn ang="0">
                  <a:pos x="18" y="7"/>
                </a:cxn>
                <a:cxn ang="0">
                  <a:pos x="1" y="0"/>
                </a:cxn>
                <a:cxn ang="0">
                  <a:pos x="0" y="0"/>
                </a:cxn>
                <a:cxn ang="0">
                  <a:pos x="0" y="0"/>
                </a:cxn>
                <a:cxn ang="0">
                  <a:pos x="0" y="0"/>
                </a:cxn>
                <a:cxn ang="0">
                  <a:pos x="0" y="0"/>
                </a:cxn>
                <a:cxn ang="0">
                  <a:pos x="0" y="0"/>
                </a:cxn>
              </a:cxnLst>
              <a:rect l="0" t="0" r="r" b="b"/>
              <a:pathLst>
                <a:path w="132" h="74">
                  <a:moveTo>
                    <a:pt x="0" y="0"/>
                  </a:moveTo>
                  <a:lnTo>
                    <a:pt x="6" y="7"/>
                  </a:lnTo>
                  <a:lnTo>
                    <a:pt x="13" y="14"/>
                  </a:lnTo>
                  <a:lnTo>
                    <a:pt x="19" y="18"/>
                  </a:lnTo>
                  <a:lnTo>
                    <a:pt x="27" y="21"/>
                  </a:lnTo>
                  <a:lnTo>
                    <a:pt x="34" y="25"/>
                  </a:lnTo>
                  <a:lnTo>
                    <a:pt x="42" y="27"/>
                  </a:lnTo>
                  <a:lnTo>
                    <a:pt x="50" y="29"/>
                  </a:lnTo>
                  <a:lnTo>
                    <a:pt x="60" y="30"/>
                  </a:lnTo>
                  <a:lnTo>
                    <a:pt x="72" y="32"/>
                  </a:lnTo>
                  <a:lnTo>
                    <a:pt x="83" y="34"/>
                  </a:lnTo>
                  <a:lnTo>
                    <a:pt x="93" y="36"/>
                  </a:lnTo>
                  <a:lnTo>
                    <a:pt x="104" y="41"/>
                  </a:lnTo>
                  <a:lnTo>
                    <a:pt x="113" y="46"/>
                  </a:lnTo>
                  <a:lnTo>
                    <a:pt x="120" y="54"/>
                  </a:lnTo>
                  <a:lnTo>
                    <a:pt x="127" y="62"/>
                  </a:lnTo>
                  <a:lnTo>
                    <a:pt x="131" y="74"/>
                  </a:lnTo>
                  <a:lnTo>
                    <a:pt x="131" y="74"/>
                  </a:lnTo>
                  <a:lnTo>
                    <a:pt x="132" y="74"/>
                  </a:lnTo>
                  <a:lnTo>
                    <a:pt x="132" y="73"/>
                  </a:lnTo>
                  <a:lnTo>
                    <a:pt x="132" y="73"/>
                  </a:lnTo>
                  <a:lnTo>
                    <a:pt x="125" y="53"/>
                  </a:lnTo>
                  <a:lnTo>
                    <a:pt x="113" y="39"/>
                  </a:lnTo>
                  <a:lnTo>
                    <a:pt x="97" y="29"/>
                  </a:lnTo>
                  <a:lnTo>
                    <a:pt x="78" y="22"/>
                  </a:lnTo>
                  <a:lnTo>
                    <a:pt x="58" y="17"/>
                  </a:lnTo>
                  <a:lnTo>
                    <a:pt x="37" y="13"/>
                  </a:lnTo>
                  <a:lnTo>
                    <a:pt x="18" y="7"/>
                  </a:lnTo>
                  <a:lnTo>
                    <a:pt x="1" y="0"/>
                  </a:lnTo>
                  <a:lnTo>
                    <a:pt x="0" y="0"/>
                  </a:lnTo>
                  <a:lnTo>
                    <a:pt x="0" y="0"/>
                  </a:lnTo>
                  <a:lnTo>
                    <a:pt x="0" y="0"/>
                  </a:lnTo>
                  <a:lnTo>
                    <a:pt x="0" y="0"/>
                  </a:lnTo>
                  <a:lnTo>
                    <a:pt x="0" y="0"/>
                  </a:lnTo>
                  <a:close/>
                </a:path>
              </a:pathLst>
            </a:custGeom>
            <a:solidFill>
              <a:srgbClr val="000000"/>
            </a:solidFill>
            <a:ln w="9525">
              <a:noFill/>
              <a:round/>
              <a:headEnd/>
              <a:tailEnd/>
            </a:ln>
          </p:spPr>
          <p:txBody>
            <a:bodyPr/>
            <a:lstStyle/>
            <a:p>
              <a:endParaRPr lang="en-US"/>
            </a:p>
          </p:txBody>
        </p:sp>
        <p:sp>
          <p:nvSpPr>
            <p:cNvPr id="14429" name="Freeform 93"/>
            <p:cNvSpPr>
              <a:spLocks/>
            </p:cNvSpPr>
            <p:nvPr/>
          </p:nvSpPr>
          <p:spPr bwMode="auto">
            <a:xfrm>
              <a:off x="671" y="2416"/>
              <a:ext cx="67" cy="29"/>
            </a:xfrm>
            <a:custGeom>
              <a:avLst/>
              <a:gdLst/>
              <a:ahLst/>
              <a:cxnLst>
                <a:cxn ang="0">
                  <a:pos x="0" y="86"/>
                </a:cxn>
                <a:cxn ang="0">
                  <a:pos x="5" y="79"/>
                </a:cxn>
                <a:cxn ang="0">
                  <a:pos x="9" y="72"/>
                </a:cxn>
                <a:cxn ang="0">
                  <a:pos x="13" y="64"/>
                </a:cxn>
                <a:cxn ang="0">
                  <a:pos x="19" y="56"/>
                </a:cxn>
                <a:cxn ang="0">
                  <a:pos x="25" y="48"/>
                </a:cxn>
                <a:cxn ang="0">
                  <a:pos x="30" y="40"/>
                </a:cxn>
                <a:cxn ang="0">
                  <a:pos x="37" y="35"/>
                </a:cxn>
                <a:cxn ang="0">
                  <a:pos x="43" y="31"/>
                </a:cxn>
                <a:cxn ang="0">
                  <a:pos x="51" y="27"/>
                </a:cxn>
                <a:cxn ang="0">
                  <a:pos x="58" y="25"/>
                </a:cxn>
                <a:cxn ang="0">
                  <a:pos x="66" y="23"/>
                </a:cxn>
                <a:cxn ang="0">
                  <a:pos x="75" y="21"/>
                </a:cxn>
                <a:cxn ang="0">
                  <a:pos x="82" y="20"/>
                </a:cxn>
                <a:cxn ang="0">
                  <a:pos x="91" y="19"/>
                </a:cxn>
                <a:cxn ang="0">
                  <a:pos x="99" y="18"/>
                </a:cxn>
                <a:cxn ang="0">
                  <a:pos x="107" y="17"/>
                </a:cxn>
                <a:cxn ang="0">
                  <a:pos x="119" y="16"/>
                </a:cxn>
                <a:cxn ang="0">
                  <a:pos x="131" y="16"/>
                </a:cxn>
                <a:cxn ang="0">
                  <a:pos x="142" y="17"/>
                </a:cxn>
                <a:cxn ang="0">
                  <a:pos x="155" y="17"/>
                </a:cxn>
                <a:cxn ang="0">
                  <a:pos x="166" y="17"/>
                </a:cxn>
                <a:cxn ang="0">
                  <a:pos x="178" y="15"/>
                </a:cxn>
                <a:cxn ang="0">
                  <a:pos x="189" y="9"/>
                </a:cxn>
                <a:cxn ang="0">
                  <a:pos x="200" y="2"/>
                </a:cxn>
                <a:cxn ang="0">
                  <a:pos x="200" y="2"/>
                </a:cxn>
                <a:cxn ang="0">
                  <a:pos x="200" y="0"/>
                </a:cxn>
                <a:cxn ang="0">
                  <a:pos x="200" y="0"/>
                </a:cxn>
                <a:cxn ang="0">
                  <a:pos x="200" y="0"/>
                </a:cxn>
                <a:cxn ang="0">
                  <a:pos x="182" y="7"/>
                </a:cxn>
                <a:cxn ang="0">
                  <a:pos x="165" y="10"/>
                </a:cxn>
                <a:cxn ang="0">
                  <a:pos x="147" y="11"/>
                </a:cxn>
                <a:cxn ang="0">
                  <a:pos x="128" y="10"/>
                </a:cxn>
                <a:cxn ang="0">
                  <a:pos x="110" y="9"/>
                </a:cxn>
                <a:cxn ang="0">
                  <a:pos x="92" y="8"/>
                </a:cxn>
                <a:cxn ang="0">
                  <a:pos x="73" y="9"/>
                </a:cxn>
                <a:cxn ang="0">
                  <a:pos x="55" y="11"/>
                </a:cxn>
                <a:cxn ang="0">
                  <a:pos x="44" y="16"/>
                </a:cxn>
                <a:cxn ang="0">
                  <a:pos x="35" y="22"/>
                </a:cxn>
                <a:cxn ang="0">
                  <a:pos x="27" y="31"/>
                </a:cxn>
                <a:cxn ang="0">
                  <a:pos x="21" y="41"/>
                </a:cxn>
                <a:cxn ang="0">
                  <a:pos x="15" y="53"/>
                </a:cxn>
                <a:cxn ang="0">
                  <a:pos x="10" y="64"/>
                </a:cxn>
                <a:cxn ang="0">
                  <a:pos x="5" y="76"/>
                </a:cxn>
                <a:cxn ang="0">
                  <a:pos x="0" y="86"/>
                </a:cxn>
                <a:cxn ang="0">
                  <a:pos x="0" y="87"/>
                </a:cxn>
                <a:cxn ang="0">
                  <a:pos x="0" y="87"/>
                </a:cxn>
                <a:cxn ang="0">
                  <a:pos x="0" y="87"/>
                </a:cxn>
                <a:cxn ang="0">
                  <a:pos x="0" y="86"/>
                </a:cxn>
                <a:cxn ang="0">
                  <a:pos x="0" y="86"/>
                </a:cxn>
              </a:cxnLst>
              <a:rect l="0" t="0" r="r" b="b"/>
              <a:pathLst>
                <a:path w="200" h="87">
                  <a:moveTo>
                    <a:pt x="0" y="86"/>
                  </a:moveTo>
                  <a:lnTo>
                    <a:pt x="5" y="79"/>
                  </a:lnTo>
                  <a:lnTo>
                    <a:pt x="9" y="72"/>
                  </a:lnTo>
                  <a:lnTo>
                    <a:pt x="13" y="64"/>
                  </a:lnTo>
                  <a:lnTo>
                    <a:pt x="19" y="56"/>
                  </a:lnTo>
                  <a:lnTo>
                    <a:pt x="25" y="48"/>
                  </a:lnTo>
                  <a:lnTo>
                    <a:pt x="30" y="40"/>
                  </a:lnTo>
                  <a:lnTo>
                    <a:pt x="37" y="35"/>
                  </a:lnTo>
                  <a:lnTo>
                    <a:pt x="43" y="31"/>
                  </a:lnTo>
                  <a:lnTo>
                    <a:pt x="51" y="27"/>
                  </a:lnTo>
                  <a:lnTo>
                    <a:pt x="58" y="25"/>
                  </a:lnTo>
                  <a:lnTo>
                    <a:pt x="66" y="23"/>
                  </a:lnTo>
                  <a:lnTo>
                    <a:pt x="75" y="21"/>
                  </a:lnTo>
                  <a:lnTo>
                    <a:pt x="82" y="20"/>
                  </a:lnTo>
                  <a:lnTo>
                    <a:pt x="91" y="19"/>
                  </a:lnTo>
                  <a:lnTo>
                    <a:pt x="99" y="18"/>
                  </a:lnTo>
                  <a:lnTo>
                    <a:pt x="107" y="17"/>
                  </a:lnTo>
                  <a:lnTo>
                    <a:pt x="119" y="16"/>
                  </a:lnTo>
                  <a:lnTo>
                    <a:pt x="131" y="16"/>
                  </a:lnTo>
                  <a:lnTo>
                    <a:pt x="142" y="17"/>
                  </a:lnTo>
                  <a:lnTo>
                    <a:pt x="155" y="17"/>
                  </a:lnTo>
                  <a:lnTo>
                    <a:pt x="166" y="17"/>
                  </a:lnTo>
                  <a:lnTo>
                    <a:pt x="178" y="15"/>
                  </a:lnTo>
                  <a:lnTo>
                    <a:pt x="189" y="9"/>
                  </a:lnTo>
                  <a:lnTo>
                    <a:pt x="200" y="2"/>
                  </a:lnTo>
                  <a:lnTo>
                    <a:pt x="200" y="2"/>
                  </a:lnTo>
                  <a:lnTo>
                    <a:pt x="200" y="0"/>
                  </a:lnTo>
                  <a:lnTo>
                    <a:pt x="200" y="0"/>
                  </a:lnTo>
                  <a:lnTo>
                    <a:pt x="200" y="0"/>
                  </a:lnTo>
                  <a:lnTo>
                    <a:pt x="182" y="7"/>
                  </a:lnTo>
                  <a:lnTo>
                    <a:pt x="165" y="10"/>
                  </a:lnTo>
                  <a:lnTo>
                    <a:pt x="147" y="11"/>
                  </a:lnTo>
                  <a:lnTo>
                    <a:pt x="128" y="10"/>
                  </a:lnTo>
                  <a:lnTo>
                    <a:pt x="110" y="9"/>
                  </a:lnTo>
                  <a:lnTo>
                    <a:pt x="92" y="8"/>
                  </a:lnTo>
                  <a:lnTo>
                    <a:pt x="73" y="9"/>
                  </a:lnTo>
                  <a:lnTo>
                    <a:pt x="55" y="11"/>
                  </a:lnTo>
                  <a:lnTo>
                    <a:pt x="44" y="16"/>
                  </a:lnTo>
                  <a:lnTo>
                    <a:pt x="35" y="22"/>
                  </a:lnTo>
                  <a:lnTo>
                    <a:pt x="27" y="31"/>
                  </a:lnTo>
                  <a:lnTo>
                    <a:pt x="21" y="41"/>
                  </a:lnTo>
                  <a:lnTo>
                    <a:pt x="15" y="53"/>
                  </a:lnTo>
                  <a:lnTo>
                    <a:pt x="10" y="64"/>
                  </a:lnTo>
                  <a:lnTo>
                    <a:pt x="5" y="76"/>
                  </a:lnTo>
                  <a:lnTo>
                    <a:pt x="0" y="86"/>
                  </a:lnTo>
                  <a:lnTo>
                    <a:pt x="0" y="87"/>
                  </a:lnTo>
                  <a:lnTo>
                    <a:pt x="0" y="87"/>
                  </a:lnTo>
                  <a:lnTo>
                    <a:pt x="0" y="87"/>
                  </a:lnTo>
                  <a:lnTo>
                    <a:pt x="0" y="86"/>
                  </a:lnTo>
                  <a:lnTo>
                    <a:pt x="0" y="86"/>
                  </a:lnTo>
                  <a:close/>
                </a:path>
              </a:pathLst>
            </a:custGeom>
            <a:solidFill>
              <a:srgbClr val="000000"/>
            </a:solidFill>
            <a:ln w="9525">
              <a:noFill/>
              <a:round/>
              <a:headEnd/>
              <a:tailEnd/>
            </a:ln>
          </p:spPr>
          <p:txBody>
            <a:bodyPr/>
            <a:lstStyle/>
            <a:p>
              <a:endParaRPr lang="en-US"/>
            </a:p>
          </p:txBody>
        </p:sp>
        <p:sp>
          <p:nvSpPr>
            <p:cNvPr id="14430" name="Freeform 94"/>
            <p:cNvSpPr>
              <a:spLocks/>
            </p:cNvSpPr>
            <p:nvPr/>
          </p:nvSpPr>
          <p:spPr bwMode="auto">
            <a:xfrm>
              <a:off x="678" y="2420"/>
              <a:ext cx="45" cy="23"/>
            </a:xfrm>
            <a:custGeom>
              <a:avLst/>
              <a:gdLst/>
              <a:ahLst/>
              <a:cxnLst>
                <a:cxn ang="0">
                  <a:pos x="0" y="57"/>
                </a:cxn>
                <a:cxn ang="0">
                  <a:pos x="14" y="59"/>
                </a:cxn>
                <a:cxn ang="0">
                  <a:pos x="27" y="62"/>
                </a:cxn>
                <a:cxn ang="0">
                  <a:pos x="41" y="65"/>
                </a:cxn>
                <a:cxn ang="0">
                  <a:pos x="54" y="68"/>
                </a:cxn>
                <a:cxn ang="0">
                  <a:pos x="66" y="69"/>
                </a:cxn>
                <a:cxn ang="0">
                  <a:pos x="79" y="69"/>
                </a:cxn>
                <a:cxn ang="0">
                  <a:pos x="93" y="66"/>
                </a:cxn>
                <a:cxn ang="0">
                  <a:pos x="106" y="61"/>
                </a:cxn>
                <a:cxn ang="0">
                  <a:pos x="119" y="50"/>
                </a:cxn>
                <a:cxn ang="0">
                  <a:pos x="129" y="36"/>
                </a:cxn>
                <a:cxn ang="0">
                  <a:pos x="134" y="19"/>
                </a:cxn>
                <a:cxn ang="0">
                  <a:pos x="134" y="3"/>
                </a:cxn>
                <a:cxn ang="0">
                  <a:pos x="133" y="0"/>
                </a:cxn>
                <a:cxn ang="0">
                  <a:pos x="131" y="2"/>
                </a:cxn>
                <a:cxn ang="0">
                  <a:pos x="129" y="4"/>
                </a:cxn>
                <a:cxn ang="0">
                  <a:pos x="128" y="6"/>
                </a:cxn>
                <a:cxn ang="0">
                  <a:pos x="125" y="16"/>
                </a:cxn>
                <a:cxn ang="0">
                  <a:pos x="121" y="25"/>
                </a:cxn>
                <a:cxn ang="0">
                  <a:pos x="117" y="33"/>
                </a:cxn>
                <a:cxn ang="0">
                  <a:pos x="113" y="40"/>
                </a:cxn>
                <a:cxn ang="0">
                  <a:pos x="106" y="47"/>
                </a:cxn>
                <a:cxn ang="0">
                  <a:pos x="99" y="51"/>
                </a:cxn>
                <a:cxn ang="0">
                  <a:pos x="89" y="55"/>
                </a:cxn>
                <a:cxn ang="0">
                  <a:pos x="78" y="59"/>
                </a:cxn>
                <a:cxn ang="0">
                  <a:pos x="69" y="60"/>
                </a:cxn>
                <a:cxn ang="0">
                  <a:pos x="59" y="61"/>
                </a:cxn>
                <a:cxn ang="0">
                  <a:pos x="49" y="61"/>
                </a:cxn>
                <a:cxn ang="0">
                  <a:pos x="40" y="60"/>
                </a:cxn>
                <a:cxn ang="0">
                  <a:pos x="30" y="60"/>
                </a:cxn>
                <a:cxn ang="0">
                  <a:pos x="20" y="58"/>
                </a:cxn>
                <a:cxn ang="0">
                  <a:pos x="10" y="57"/>
                </a:cxn>
                <a:cxn ang="0">
                  <a:pos x="1" y="55"/>
                </a:cxn>
                <a:cxn ang="0">
                  <a:pos x="0" y="55"/>
                </a:cxn>
                <a:cxn ang="0">
                  <a:pos x="0" y="55"/>
                </a:cxn>
                <a:cxn ang="0">
                  <a:pos x="0" y="57"/>
                </a:cxn>
                <a:cxn ang="0">
                  <a:pos x="0" y="57"/>
                </a:cxn>
                <a:cxn ang="0">
                  <a:pos x="0" y="57"/>
                </a:cxn>
              </a:cxnLst>
              <a:rect l="0" t="0" r="r" b="b"/>
              <a:pathLst>
                <a:path w="134" h="69">
                  <a:moveTo>
                    <a:pt x="0" y="57"/>
                  </a:moveTo>
                  <a:lnTo>
                    <a:pt x="14" y="59"/>
                  </a:lnTo>
                  <a:lnTo>
                    <a:pt x="27" y="62"/>
                  </a:lnTo>
                  <a:lnTo>
                    <a:pt x="41" y="65"/>
                  </a:lnTo>
                  <a:lnTo>
                    <a:pt x="54" y="68"/>
                  </a:lnTo>
                  <a:lnTo>
                    <a:pt x="66" y="69"/>
                  </a:lnTo>
                  <a:lnTo>
                    <a:pt x="79" y="69"/>
                  </a:lnTo>
                  <a:lnTo>
                    <a:pt x="93" y="66"/>
                  </a:lnTo>
                  <a:lnTo>
                    <a:pt x="106" y="61"/>
                  </a:lnTo>
                  <a:lnTo>
                    <a:pt x="119" y="50"/>
                  </a:lnTo>
                  <a:lnTo>
                    <a:pt x="129" y="36"/>
                  </a:lnTo>
                  <a:lnTo>
                    <a:pt x="134" y="19"/>
                  </a:lnTo>
                  <a:lnTo>
                    <a:pt x="134" y="3"/>
                  </a:lnTo>
                  <a:lnTo>
                    <a:pt x="133" y="0"/>
                  </a:lnTo>
                  <a:lnTo>
                    <a:pt x="131" y="2"/>
                  </a:lnTo>
                  <a:lnTo>
                    <a:pt x="129" y="4"/>
                  </a:lnTo>
                  <a:lnTo>
                    <a:pt x="128" y="6"/>
                  </a:lnTo>
                  <a:lnTo>
                    <a:pt x="125" y="16"/>
                  </a:lnTo>
                  <a:lnTo>
                    <a:pt x="121" y="25"/>
                  </a:lnTo>
                  <a:lnTo>
                    <a:pt x="117" y="33"/>
                  </a:lnTo>
                  <a:lnTo>
                    <a:pt x="113" y="40"/>
                  </a:lnTo>
                  <a:lnTo>
                    <a:pt x="106" y="47"/>
                  </a:lnTo>
                  <a:lnTo>
                    <a:pt x="99" y="51"/>
                  </a:lnTo>
                  <a:lnTo>
                    <a:pt x="89" y="55"/>
                  </a:lnTo>
                  <a:lnTo>
                    <a:pt x="78" y="59"/>
                  </a:lnTo>
                  <a:lnTo>
                    <a:pt x="69" y="60"/>
                  </a:lnTo>
                  <a:lnTo>
                    <a:pt x="59" y="61"/>
                  </a:lnTo>
                  <a:lnTo>
                    <a:pt x="49" y="61"/>
                  </a:lnTo>
                  <a:lnTo>
                    <a:pt x="40" y="60"/>
                  </a:lnTo>
                  <a:lnTo>
                    <a:pt x="30" y="60"/>
                  </a:lnTo>
                  <a:lnTo>
                    <a:pt x="20" y="58"/>
                  </a:lnTo>
                  <a:lnTo>
                    <a:pt x="10" y="57"/>
                  </a:lnTo>
                  <a:lnTo>
                    <a:pt x="1" y="55"/>
                  </a:lnTo>
                  <a:lnTo>
                    <a:pt x="0" y="55"/>
                  </a:lnTo>
                  <a:lnTo>
                    <a:pt x="0" y="55"/>
                  </a:lnTo>
                  <a:lnTo>
                    <a:pt x="0" y="57"/>
                  </a:lnTo>
                  <a:lnTo>
                    <a:pt x="0" y="57"/>
                  </a:lnTo>
                  <a:lnTo>
                    <a:pt x="0" y="57"/>
                  </a:lnTo>
                  <a:close/>
                </a:path>
              </a:pathLst>
            </a:custGeom>
            <a:solidFill>
              <a:srgbClr val="000000"/>
            </a:solidFill>
            <a:ln w="9525">
              <a:noFill/>
              <a:round/>
              <a:headEnd/>
              <a:tailEnd/>
            </a:ln>
          </p:spPr>
          <p:txBody>
            <a:bodyPr/>
            <a:lstStyle/>
            <a:p>
              <a:endParaRPr lang="en-US"/>
            </a:p>
          </p:txBody>
        </p:sp>
        <p:sp>
          <p:nvSpPr>
            <p:cNvPr id="14431" name="Freeform 95"/>
            <p:cNvSpPr>
              <a:spLocks/>
            </p:cNvSpPr>
            <p:nvPr/>
          </p:nvSpPr>
          <p:spPr bwMode="auto">
            <a:xfrm>
              <a:off x="665" y="2505"/>
              <a:ext cx="10" cy="3"/>
            </a:xfrm>
            <a:custGeom>
              <a:avLst/>
              <a:gdLst/>
              <a:ahLst/>
              <a:cxnLst>
                <a:cxn ang="0">
                  <a:pos x="31" y="3"/>
                </a:cxn>
                <a:cxn ang="0">
                  <a:pos x="29" y="3"/>
                </a:cxn>
                <a:cxn ang="0">
                  <a:pos x="26" y="2"/>
                </a:cxn>
                <a:cxn ang="0">
                  <a:pos x="22" y="2"/>
                </a:cxn>
                <a:cxn ang="0">
                  <a:pos x="19" y="2"/>
                </a:cxn>
                <a:cxn ang="0">
                  <a:pos x="15" y="2"/>
                </a:cxn>
                <a:cxn ang="0">
                  <a:pos x="12" y="2"/>
                </a:cxn>
                <a:cxn ang="0">
                  <a:pos x="8" y="1"/>
                </a:cxn>
                <a:cxn ang="0">
                  <a:pos x="4" y="0"/>
                </a:cxn>
                <a:cxn ang="0">
                  <a:pos x="2" y="0"/>
                </a:cxn>
                <a:cxn ang="0">
                  <a:pos x="1" y="1"/>
                </a:cxn>
                <a:cxn ang="0">
                  <a:pos x="0" y="3"/>
                </a:cxn>
                <a:cxn ang="0">
                  <a:pos x="0" y="4"/>
                </a:cxn>
                <a:cxn ang="0">
                  <a:pos x="2" y="7"/>
                </a:cxn>
                <a:cxn ang="0">
                  <a:pos x="5" y="8"/>
                </a:cxn>
                <a:cxn ang="0">
                  <a:pos x="8" y="9"/>
                </a:cxn>
                <a:cxn ang="0">
                  <a:pos x="12" y="9"/>
                </a:cxn>
                <a:cxn ang="0">
                  <a:pos x="17" y="9"/>
                </a:cxn>
                <a:cxn ang="0">
                  <a:pos x="21" y="7"/>
                </a:cxn>
                <a:cxn ang="0">
                  <a:pos x="27" y="4"/>
                </a:cxn>
                <a:cxn ang="0">
                  <a:pos x="31" y="3"/>
                </a:cxn>
                <a:cxn ang="0">
                  <a:pos x="31" y="3"/>
                </a:cxn>
                <a:cxn ang="0">
                  <a:pos x="31" y="3"/>
                </a:cxn>
                <a:cxn ang="0">
                  <a:pos x="31" y="3"/>
                </a:cxn>
                <a:cxn ang="0">
                  <a:pos x="31" y="3"/>
                </a:cxn>
                <a:cxn ang="0">
                  <a:pos x="31" y="3"/>
                </a:cxn>
              </a:cxnLst>
              <a:rect l="0" t="0" r="r" b="b"/>
              <a:pathLst>
                <a:path w="31" h="9">
                  <a:moveTo>
                    <a:pt x="31" y="3"/>
                  </a:moveTo>
                  <a:lnTo>
                    <a:pt x="29" y="3"/>
                  </a:lnTo>
                  <a:lnTo>
                    <a:pt x="26" y="2"/>
                  </a:lnTo>
                  <a:lnTo>
                    <a:pt x="22" y="2"/>
                  </a:lnTo>
                  <a:lnTo>
                    <a:pt x="19" y="2"/>
                  </a:lnTo>
                  <a:lnTo>
                    <a:pt x="15" y="2"/>
                  </a:lnTo>
                  <a:lnTo>
                    <a:pt x="12" y="2"/>
                  </a:lnTo>
                  <a:lnTo>
                    <a:pt x="8" y="1"/>
                  </a:lnTo>
                  <a:lnTo>
                    <a:pt x="4" y="0"/>
                  </a:lnTo>
                  <a:lnTo>
                    <a:pt x="2" y="0"/>
                  </a:lnTo>
                  <a:lnTo>
                    <a:pt x="1" y="1"/>
                  </a:lnTo>
                  <a:lnTo>
                    <a:pt x="0" y="3"/>
                  </a:lnTo>
                  <a:lnTo>
                    <a:pt x="0" y="4"/>
                  </a:lnTo>
                  <a:lnTo>
                    <a:pt x="2" y="7"/>
                  </a:lnTo>
                  <a:lnTo>
                    <a:pt x="5" y="8"/>
                  </a:lnTo>
                  <a:lnTo>
                    <a:pt x="8" y="9"/>
                  </a:lnTo>
                  <a:lnTo>
                    <a:pt x="12" y="9"/>
                  </a:lnTo>
                  <a:lnTo>
                    <a:pt x="17" y="9"/>
                  </a:lnTo>
                  <a:lnTo>
                    <a:pt x="21" y="7"/>
                  </a:lnTo>
                  <a:lnTo>
                    <a:pt x="27" y="4"/>
                  </a:lnTo>
                  <a:lnTo>
                    <a:pt x="31" y="3"/>
                  </a:lnTo>
                  <a:lnTo>
                    <a:pt x="31" y="3"/>
                  </a:lnTo>
                  <a:lnTo>
                    <a:pt x="31" y="3"/>
                  </a:lnTo>
                  <a:lnTo>
                    <a:pt x="31" y="3"/>
                  </a:lnTo>
                  <a:lnTo>
                    <a:pt x="31" y="3"/>
                  </a:lnTo>
                  <a:lnTo>
                    <a:pt x="31" y="3"/>
                  </a:lnTo>
                  <a:close/>
                </a:path>
              </a:pathLst>
            </a:custGeom>
            <a:solidFill>
              <a:srgbClr val="000000"/>
            </a:solidFill>
            <a:ln w="9525">
              <a:noFill/>
              <a:round/>
              <a:headEnd/>
              <a:tailEnd/>
            </a:ln>
          </p:spPr>
          <p:txBody>
            <a:bodyPr/>
            <a:lstStyle/>
            <a:p>
              <a:endParaRPr lang="en-US"/>
            </a:p>
          </p:txBody>
        </p:sp>
        <p:sp>
          <p:nvSpPr>
            <p:cNvPr id="14432" name="Freeform 96"/>
            <p:cNvSpPr>
              <a:spLocks/>
            </p:cNvSpPr>
            <p:nvPr/>
          </p:nvSpPr>
          <p:spPr bwMode="auto">
            <a:xfrm>
              <a:off x="697" y="2420"/>
              <a:ext cx="3" cy="17"/>
            </a:xfrm>
            <a:custGeom>
              <a:avLst/>
              <a:gdLst/>
              <a:ahLst/>
              <a:cxnLst>
                <a:cxn ang="0">
                  <a:pos x="3" y="52"/>
                </a:cxn>
                <a:cxn ang="0">
                  <a:pos x="3" y="47"/>
                </a:cxn>
                <a:cxn ang="0">
                  <a:pos x="4" y="41"/>
                </a:cxn>
                <a:cxn ang="0">
                  <a:pos x="4" y="37"/>
                </a:cxn>
                <a:cxn ang="0">
                  <a:pos x="4" y="32"/>
                </a:cxn>
                <a:cxn ang="0">
                  <a:pos x="5" y="28"/>
                </a:cxn>
                <a:cxn ang="0">
                  <a:pos x="5" y="25"/>
                </a:cxn>
                <a:cxn ang="0">
                  <a:pos x="5" y="22"/>
                </a:cxn>
                <a:cxn ang="0">
                  <a:pos x="6" y="20"/>
                </a:cxn>
                <a:cxn ang="0">
                  <a:pos x="8" y="14"/>
                </a:cxn>
                <a:cxn ang="0">
                  <a:pos x="9" y="9"/>
                </a:cxn>
                <a:cxn ang="0">
                  <a:pos x="8" y="5"/>
                </a:cxn>
                <a:cxn ang="0">
                  <a:pos x="5" y="0"/>
                </a:cxn>
                <a:cxn ang="0">
                  <a:pos x="3" y="0"/>
                </a:cxn>
                <a:cxn ang="0">
                  <a:pos x="2" y="3"/>
                </a:cxn>
                <a:cxn ang="0">
                  <a:pos x="1" y="6"/>
                </a:cxn>
                <a:cxn ang="0">
                  <a:pos x="1" y="8"/>
                </a:cxn>
                <a:cxn ang="0">
                  <a:pos x="1" y="10"/>
                </a:cxn>
                <a:cxn ang="0">
                  <a:pos x="1" y="12"/>
                </a:cxn>
                <a:cxn ang="0">
                  <a:pos x="1" y="15"/>
                </a:cxn>
                <a:cxn ang="0">
                  <a:pos x="1" y="18"/>
                </a:cxn>
                <a:cxn ang="0">
                  <a:pos x="0" y="19"/>
                </a:cxn>
                <a:cxn ang="0">
                  <a:pos x="0" y="20"/>
                </a:cxn>
                <a:cxn ang="0">
                  <a:pos x="0" y="21"/>
                </a:cxn>
                <a:cxn ang="0">
                  <a:pos x="0" y="22"/>
                </a:cxn>
                <a:cxn ang="0">
                  <a:pos x="1" y="29"/>
                </a:cxn>
                <a:cxn ang="0">
                  <a:pos x="1" y="37"/>
                </a:cxn>
                <a:cxn ang="0">
                  <a:pos x="2" y="45"/>
                </a:cxn>
                <a:cxn ang="0">
                  <a:pos x="2" y="52"/>
                </a:cxn>
                <a:cxn ang="0">
                  <a:pos x="2" y="52"/>
                </a:cxn>
                <a:cxn ang="0">
                  <a:pos x="3" y="52"/>
                </a:cxn>
                <a:cxn ang="0">
                  <a:pos x="3" y="52"/>
                </a:cxn>
                <a:cxn ang="0">
                  <a:pos x="3" y="52"/>
                </a:cxn>
                <a:cxn ang="0">
                  <a:pos x="3" y="52"/>
                </a:cxn>
              </a:cxnLst>
              <a:rect l="0" t="0" r="r" b="b"/>
              <a:pathLst>
                <a:path w="9" h="52">
                  <a:moveTo>
                    <a:pt x="3" y="52"/>
                  </a:moveTo>
                  <a:lnTo>
                    <a:pt x="3" y="47"/>
                  </a:lnTo>
                  <a:lnTo>
                    <a:pt x="4" y="41"/>
                  </a:lnTo>
                  <a:lnTo>
                    <a:pt x="4" y="37"/>
                  </a:lnTo>
                  <a:lnTo>
                    <a:pt x="4" y="32"/>
                  </a:lnTo>
                  <a:lnTo>
                    <a:pt x="5" y="28"/>
                  </a:lnTo>
                  <a:lnTo>
                    <a:pt x="5" y="25"/>
                  </a:lnTo>
                  <a:lnTo>
                    <a:pt x="5" y="22"/>
                  </a:lnTo>
                  <a:lnTo>
                    <a:pt x="6" y="20"/>
                  </a:lnTo>
                  <a:lnTo>
                    <a:pt x="8" y="14"/>
                  </a:lnTo>
                  <a:lnTo>
                    <a:pt x="9" y="9"/>
                  </a:lnTo>
                  <a:lnTo>
                    <a:pt x="8" y="5"/>
                  </a:lnTo>
                  <a:lnTo>
                    <a:pt x="5" y="0"/>
                  </a:lnTo>
                  <a:lnTo>
                    <a:pt x="3" y="0"/>
                  </a:lnTo>
                  <a:lnTo>
                    <a:pt x="2" y="3"/>
                  </a:lnTo>
                  <a:lnTo>
                    <a:pt x="1" y="6"/>
                  </a:lnTo>
                  <a:lnTo>
                    <a:pt x="1" y="8"/>
                  </a:lnTo>
                  <a:lnTo>
                    <a:pt x="1" y="10"/>
                  </a:lnTo>
                  <a:lnTo>
                    <a:pt x="1" y="12"/>
                  </a:lnTo>
                  <a:lnTo>
                    <a:pt x="1" y="15"/>
                  </a:lnTo>
                  <a:lnTo>
                    <a:pt x="1" y="18"/>
                  </a:lnTo>
                  <a:lnTo>
                    <a:pt x="0" y="19"/>
                  </a:lnTo>
                  <a:lnTo>
                    <a:pt x="0" y="20"/>
                  </a:lnTo>
                  <a:lnTo>
                    <a:pt x="0" y="21"/>
                  </a:lnTo>
                  <a:lnTo>
                    <a:pt x="0" y="22"/>
                  </a:lnTo>
                  <a:lnTo>
                    <a:pt x="1" y="29"/>
                  </a:lnTo>
                  <a:lnTo>
                    <a:pt x="1" y="37"/>
                  </a:lnTo>
                  <a:lnTo>
                    <a:pt x="2" y="45"/>
                  </a:lnTo>
                  <a:lnTo>
                    <a:pt x="2" y="52"/>
                  </a:lnTo>
                  <a:lnTo>
                    <a:pt x="2" y="52"/>
                  </a:lnTo>
                  <a:lnTo>
                    <a:pt x="3" y="52"/>
                  </a:lnTo>
                  <a:lnTo>
                    <a:pt x="3" y="52"/>
                  </a:lnTo>
                  <a:lnTo>
                    <a:pt x="3" y="52"/>
                  </a:lnTo>
                  <a:lnTo>
                    <a:pt x="3" y="52"/>
                  </a:lnTo>
                  <a:close/>
                </a:path>
              </a:pathLst>
            </a:custGeom>
            <a:solidFill>
              <a:srgbClr val="000000"/>
            </a:solidFill>
            <a:ln w="9525">
              <a:noFill/>
              <a:round/>
              <a:headEnd/>
              <a:tailEnd/>
            </a:ln>
          </p:spPr>
          <p:txBody>
            <a:bodyPr/>
            <a:lstStyle/>
            <a:p>
              <a:endParaRPr lang="en-US"/>
            </a:p>
          </p:txBody>
        </p:sp>
        <p:sp>
          <p:nvSpPr>
            <p:cNvPr id="14433" name="Freeform 97"/>
            <p:cNvSpPr>
              <a:spLocks/>
            </p:cNvSpPr>
            <p:nvPr/>
          </p:nvSpPr>
          <p:spPr bwMode="auto">
            <a:xfrm>
              <a:off x="616" y="2413"/>
              <a:ext cx="4" cy="18"/>
            </a:xfrm>
            <a:custGeom>
              <a:avLst/>
              <a:gdLst/>
              <a:ahLst/>
              <a:cxnLst>
                <a:cxn ang="0">
                  <a:pos x="7" y="53"/>
                </a:cxn>
                <a:cxn ang="0">
                  <a:pos x="7" y="40"/>
                </a:cxn>
                <a:cxn ang="0">
                  <a:pos x="9" y="27"/>
                </a:cxn>
                <a:cxn ang="0">
                  <a:pos x="10" y="15"/>
                </a:cxn>
                <a:cxn ang="0">
                  <a:pos x="9" y="2"/>
                </a:cxn>
                <a:cxn ang="0">
                  <a:pos x="7" y="0"/>
                </a:cxn>
                <a:cxn ang="0">
                  <a:pos x="5" y="1"/>
                </a:cxn>
                <a:cxn ang="0">
                  <a:pos x="3" y="4"/>
                </a:cxn>
                <a:cxn ang="0">
                  <a:pos x="1" y="6"/>
                </a:cxn>
                <a:cxn ang="0">
                  <a:pos x="0" y="18"/>
                </a:cxn>
                <a:cxn ang="0">
                  <a:pos x="1" y="30"/>
                </a:cxn>
                <a:cxn ang="0">
                  <a:pos x="4" y="42"/>
                </a:cxn>
                <a:cxn ang="0">
                  <a:pos x="7" y="54"/>
                </a:cxn>
                <a:cxn ang="0">
                  <a:pos x="7" y="54"/>
                </a:cxn>
                <a:cxn ang="0">
                  <a:pos x="7" y="54"/>
                </a:cxn>
                <a:cxn ang="0">
                  <a:pos x="7" y="54"/>
                </a:cxn>
                <a:cxn ang="0">
                  <a:pos x="7" y="53"/>
                </a:cxn>
                <a:cxn ang="0">
                  <a:pos x="7" y="53"/>
                </a:cxn>
              </a:cxnLst>
              <a:rect l="0" t="0" r="r" b="b"/>
              <a:pathLst>
                <a:path w="10" h="54">
                  <a:moveTo>
                    <a:pt x="7" y="53"/>
                  </a:moveTo>
                  <a:lnTo>
                    <a:pt x="7" y="40"/>
                  </a:lnTo>
                  <a:lnTo>
                    <a:pt x="9" y="27"/>
                  </a:lnTo>
                  <a:lnTo>
                    <a:pt x="10" y="15"/>
                  </a:lnTo>
                  <a:lnTo>
                    <a:pt x="9" y="2"/>
                  </a:lnTo>
                  <a:lnTo>
                    <a:pt x="7" y="0"/>
                  </a:lnTo>
                  <a:lnTo>
                    <a:pt x="5" y="1"/>
                  </a:lnTo>
                  <a:lnTo>
                    <a:pt x="3" y="4"/>
                  </a:lnTo>
                  <a:lnTo>
                    <a:pt x="1" y="6"/>
                  </a:lnTo>
                  <a:lnTo>
                    <a:pt x="0" y="18"/>
                  </a:lnTo>
                  <a:lnTo>
                    <a:pt x="1" y="30"/>
                  </a:lnTo>
                  <a:lnTo>
                    <a:pt x="4" y="42"/>
                  </a:lnTo>
                  <a:lnTo>
                    <a:pt x="7" y="54"/>
                  </a:lnTo>
                  <a:lnTo>
                    <a:pt x="7" y="54"/>
                  </a:lnTo>
                  <a:lnTo>
                    <a:pt x="7" y="54"/>
                  </a:lnTo>
                  <a:lnTo>
                    <a:pt x="7" y="54"/>
                  </a:lnTo>
                  <a:lnTo>
                    <a:pt x="7" y="53"/>
                  </a:lnTo>
                  <a:lnTo>
                    <a:pt x="7" y="53"/>
                  </a:lnTo>
                  <a:close/>
                </a:path>
              </a:pathLst>
            </a:custGeom>
            <a:solidFill>
              <a:srgbClr val="000000"/>
            </a:solidFill>
            <a:ln w="9525">
              <a:noFill/>
              <a:round/>
              <a:headEnd/>
              <a:tailEnd/>
            </a:ln>
          </p:spPr>
          <p:txBody>
            <a:bodyPr/>
            <a:lstStyle/>
            <a:p>
              <a:endParaRPr lang="en-US"/>
            </a:p>
          </p:txBody>
        </p:sp>
        <p:sp>
          <p:nvSpPr>
            <p:cNvPr id="14434" name="Freeform 98"/>
            <p:cNvSpPr>
              <a:spLocks/>
            </p:cNvSpPr>
            <p:nvPr/>
          </p:nvSpPr>
          <p:spPr bwMode="auto">
            <a:xfrm>
              <a:off x="591" y="2337"/>
              <a:ext cx="184" cy="119"/>
            </a:xfrm>
            <a:custGeom>
              <a:avLst/>
              <a:gdLst/>
              <a:ahLst/>
              <a:cxnLst>
                <a:cxn ang="0">
                  <a:pos x="1" y="150"/>
                </a:cxn>
                <a:cxn ang="0">
                  <a:pos x="10" y="136"/>
                </a:cxn>
                <a:cxn ang="0">
                  <a:pos x="37" y="104"/>
                </a:cxn>
                <a:cxn ang="0">
                  <a:pos x="59" y="66"/>
                </a:cxn>
                <a:cxn ang="0">
                  <a:pos x="57" y="37"/>
                </a:cxn>
                <a:cxn ang="0">
                  <a:pos x="38" y="12"/>
                </a:cxn>
                <a:cxn ang="0">
                  <a:pos x="37" y="0"/>
                </a:cxn>
                <a:cxn ang="0">
                  <a:pos x="61" y="4"/>
                </a:cxn>
                <a:cxn ang="0">
                  <a:pos x="103" y="20"/>
                </a:cxn>
                <a:cxn ang="0">
                  <a:pos x="141" y="24"/>
                </a:cxn>
                <a:cxn ang="0">
                  <a:pos x="178" y="20"/>
                </a:cxn>
                <a:cxn ang="0">
                  <a:pos x="204" y="16"/>
                </a:cxn>
                <a:cxn ang="0">
                  <a:pos x="240" y="14"/>
                </a:cxn>
                <a:cxn ang="0">
                  <a:pos x="280" y="14"/>
                </a:cxn>
                <a:cxn ang="0">
                  <a:pos x="318" y="16"/>
                </a:cxn>
                <a:cxn ang="0">
                  <a:pos x="348" y="22"/>
                </a:cxn>
                <a:cxn ang="0">
                  <a:pos x="382" y="29"/>
                </a:cxn>
                <a:cxn ang="0">
                  <a:pos x="417" y="27"/>
                </a:cxn>
                <a:cxn ang="0">
                  <a:pos x="431" y="24"/>
                </a:cxn>
                <a:cxn ang="0">
                  <a:pos x="440" y="66"/>
                </a:cxn>
                <a:cxn ang="0">
                  <a:pos x="450" y="108"/>
                </a:cxn>
                <a:cxn ang="0">
                  <a:pos x="460" y="136"/>
                </a:cxn>
                <a:cxn ang="0">
                  <a:pos x="489" y="175"/>
                </a:cxn>
                <a:cxn ang="0">
                  <a:pos x="526" y="228"/>
                </a:cxn>
                <a:cxn ang="0">
                  <a:pos x="545" y="278"/>
                </a:cxn>
                <a:cxn ang="0">
                  <a:pos x="550" y="322"/>
                </a:cxn>
                <a:cxn ang="0">
                  <a:pos x="527" y="351"/>
                </a:cxn>
                <a:cxn ang="0">
                  <a:pos x="486" y="355"/>
                </a:cxn>
                <a:cxn ang="0">
                  <a:pos x="446" y="329"/>
                </a:cxn>
                <a:cxn ang="0">
                  <a:pos x="418" y="298"/>
                </a:cxn>
                <a:cxn ang="0">
                  <a:pos x="409" y="269"/>
                </a:cxn>
                <a:cxn ang="0">
                  <a:pos x="402" y="241"/>
                </a:cxn>
                <a:cxn ang="0">
                  <a:pos x="373" y="220"/>
                </a:cxn>
                <a:cxn ang="0">
                  <a:pos x="326" y="223"/>
                </a:cxn>
                <a:cxn ang="0">
                  <a:pos x="284" y="232"/>
                </a:cxn>
                <a:cxn ang="0">
                  <a:pos x="252" y="221"/>
                </a:cxn>
                <a:cxn ang="0">
                  <a:pos x="233" y="179"/>
                </a:cxn>
                <a:cxn ang="0">
                  <a:pos x="217" y="135"/>
                </a:cxn>
                <a:cxn ang="0">
                  <a:pos x="196" y="139"/>
                </a:cxn>
                <a:cxn ang="0">
                  <a:pos x="165" y="184"/>
                </a:cxn>
                <a:cxn ang="0">
                  <a:pos x="130" y="211"/>
                </a:cxn>
                <a:cxn ang="0">
                  <a:pos x="104" y="206"/>
                </a:cxn>
                <a:cxn ang="0">
                  <a:pos x="93" y="203"/>
                </a:cxn>
                <a:cxn ang="0">
                  <a:pos x="76" y="203"/>
                </a:cxn>
                <a:cxn ang="0">
                  <a:pos x="43" y="201"/>
                </a:cxn>
                <a:cxn ang="0">
                  <a:pos x="14" y="193"/>
                </a:cxn>
                <a:cxn ang="0">
                  <a:pos x="0" y="152"/>
                </a:cxn>
              </a:cxnLst>
              <a:rect l="0" t="0" r="r" b="b"/>
              <a:pathLst>
                <a:path w="552" h="357">
                  <a:moveTo>
                    <a:pt x="0" y="152"/>
                  </a:moveTo>
                  <a:lnTo>
                    <a:pt x="0" y="152"/>
                  </a:lnTo>
                  <a:lnTo>
                    <a:pt x="1" y="150"/>
                  </a:lnTo>
                  <a:lnTo>
                    <a:pt x="2" y="147"/>
                  </a:lnTo>
                  <a:lnTo>
                    <a:pt x="5" y="143"/>
                  </a:lnTo>
                  <a:lnTo>
                    <a:pt x="10" y="136"/>
                  </a:lnTo>
                  <a:lnTo>
                    <a:pt x="16" y="127"/>
                  </a:lnTo>
                  <a:lnTo>
                    <a:pt x="25" y="117"/>
                  </a:lnTo>
                  <a:lnTo>
                    <a:pt x="37" y="104"/>
                  </a:lnTo>
                  <a:lnTo>
                    <a:pt x="47" y="90"/>
                  </a:lnTo>
                  <a:lnTo>
                    <a:pt x="55" y="78"/>
                  </a:lnTo>
                  <a:lnTo>
                    <a:pt x="59" y="66"/>
                  </a:lnTo>
                  <a:lnTo>
                    <a:pt x="61" y="55"/>
                  </a:lnTo>
                  <a:lnTo>
                    <a:pt x="60" y="45"/>
                  </a:lnTo>
                  <a:lnTo>
                    <a:pt x="57" y="37"/>
                  </a:lnTo>
                  <a:lnTo>
                    <a:pt x="52" y="28"/>
                  </a:lnTo>
                  <a:lnTo>
                    <a:pt x="44" y="20"/>
                  </a:lnTo>
                  <a:lnTo>
                    <a:pt x="38" y="12"/>
                  </a:lnTo>
                  <a:lnTo>
                    <a:pt x="34" y="7"/>
                  </a:lnTo>
                  <a:lnTo>
                    <a:pt x="33" y="2"/>
                  </a:lnTo>
                  <a:lnTo>
                    <a:pt x="37" y="0"/>
                  </a:lnTo>
                  <a:lnTo>
                    <a:pt x="42" y="0"/>
                  </a:lnTo>
                  <a:lnTo>
                    <a:pt x="51" y="1"/>
                  </a:lnTo>
                  <a:lnTo>
                    <a:pt x="61" y="4"/>
                  </a:lnTo>
                  <a:lnTo>
                    <a:pt x="75" y="10"/>
                  </a:lnTo>
                  <a:lnTo>
                    <a:pt x="90" y="15"/>
                  </a:lnTo>
                  <a:lnTo>
                    <a:pt x="103" y="20"/>
                  </a:lnTo>
                  <a:lnTo>
                    <a:pt x="116" y="22"/>
                  </a:lnTo>
                  <a:lnTo>
                    <a:pt x="129" y="24"/>
                  </a:lnTo>
                  <a:lnTo>
                    <a:pt x="141" y="24"/>
                  </a:lnTo>
                  <a:lnTo>
                    <a:pt x="153" y="23"/>
                  </a:lnTo>
                  <a:lnTo>
                    <a:pt x="165" y="22"/>
                  </a:lnTo>
                  <a:lnTo>
                    <a:pt x="178" y="20"/>
                  </a:lnTo>
                  <a:lnTo>
                    <a:pt x="185" y="19"/>
                  </a:lnTo>
                  <a:lnTo>
                    <a:pt x="194" y="17"/>
                  </a:lnTo>
                  <a:lnTo>
                    <a:pt x="204" y="16"/>
                  </a:lnTo>
                  <a:lnTo>
                    <a:pt x="215" y="15"/>
                  </a:lnTo>
                  <a:lnTo>
                    <a:pt x="227" y="14"/>
                  </a:lnTo>
                  <a:lnTo>
                    <a:pt x="240" y="14"/>
                  </a:lnTo>
                  <a:lnTo>
                    <a:pt x="253" y="14"/>
                  </a:lnTo>
                  <a:lnTo>
                    <a:pt x="266" y="13"/>
                  </a:lnTo>
                  <a:lnTo>
                    <a:pt x="280" y="14"/>
                  </a:lnTo>
                  <a:lnTo>
                    <a:pt x="293" y="14"/>
                  </a:lnTo>
                  <a:lnTo>
                    <a:pt x="306" y="15"/>
                  </a:lnTo>
                  <a:lnTo>
                    <a:pt x="318" y="16"/>
                  </a:lnTo>
                  <a:lnTo>
                    <a:pt x="329" y="17"/>
                  </a:lnTo>
                  <a:lnTo>
                    <a:pt x="339" y="20"/>
                  </a:lnTo>
                  <a:lnTo>
                    <a:pt x="348" y="22"/>
                  </a:lnTo>
                  <a:lnTo>
                    <a:pt x="355" y="24"/>
                  </a:lnTo>
                  <a:lnTo>
                    <a:pt x="368" y="27"/>
                  </a:lnTo>
                  <a:lnTo>
                    <a:pt x="382" y="29"/>
                  </a:lnTo>
                  <a:lnTo>
                    <a:pt x="395" y="29"/>
                  </a:lnTo>
                  <a:lnTo>
                    <a:pt x="406" y="28"/>
                  </a:lnTo>
                  <a:lnTo>
                    <a:pt x="417" y="27"/>
                  </a:lnTo>
                  <a:lnTo>
                    <a:pt x="424" y="26"/>
                  </a:lnTo>
                  <a:lnTo>
                    <a:pt x="429" y="24"/>
                  </a:lnTo>
                  <a:lnTo>
                    <a:pt x="431" y="24"/>
                  </a:lnTo>
                  <a:lnTo>
                    <a:pt x="432" y="30"/>
                  </a:lnTo>
                  <a:lnTo>
                    <a:pt x="435" y="45"/>
                  </a:lnTo>
                  <a:lnTo>
                    <a:pt x="440" y="66"/>
                  </a:lnTo>
                  <a:lnTo>
                    <a:pt x="446" y="89"/>
                  </a:lnTo>
                  <a:lnTo>
                    <a:pt x="448" y="98"/>
                  </a:lnTo>
                  <a:lnTo>
                    <a:pt x="450" y="108"/>
                  </a:lnTo>
                  <a:lnTo>
                    <a:pt x="452" y="117"/>
                  </a:lnTo>
                  <a:lnTo>
                    <a:pt x="456" y="125"/>
                  </a:lnTo>
                  <a:lnTo>
                    <a:pt x="460" y="136"/>
                  </a:lnTo>
                  <a:lnTo>
                    <a:pt x="466" y="147"/>
                  </a:lnTo>
                  <a:lnTo>
                    <a:pt x="476" y="160"/>
                  </a:lnTo>
                  <a:lnTo>
                    <a:pt x="489" y="175"/>
                  </a:lnTo>
                  <a:lnTo>
                    <a:pt x="503" y="192"/>
                  </a:lnTo>
                  <a:lnTo>
                    <a:pt x="515" y="209"/>
                  </a:lnTo>
                  <a:lnTo>
                    <a:pt x="526" y="228"/>
                  </a:lnTo>
                  <a:lnTo>
                    <a:pt x="533" y="245"/>
                  </a:lnTo>
                  <a:lnTo>
                    <a:pt x="541" y="262"/>
                  </a:lnTo>
                  <a:lnTo>
                    <a:pt x="545" y="278"/>
                  </a:lnTo>
                  <a:lnTo>
                    <a:pt x="549" y="295"/>
                  </a:lnTo>
                  <a:lnTo>
                    <a:pt x="552" y="309"/>
                  </a:lnTo>
                  <a:lnTo>
                    <a:pt x="550" y="322"/>
                  </a:lnTo>
                  <a:lnTo>
                    <a:pt x="546" y="333"/>
                  </a:lnTo>
                  <a:lnTo>
                    <a:pt x="538" y="343"/>
                  </a:lnTo>
                  <a:lnTo>
                    <a:pt x="527" y="351"/>
                  </a:lnTo>
                  <a:lnTo>
                    <a:pt x="514" y="355"/>
                  </a:lnTo>
                  <a:lnTo>
                    <a:pt x="500" y="357"/>
                  </a:lnTo>
                  <a:lnTo>
                    <a:pt x="486" y="355"/>
                  </a:lnTo>
                  <a:lnTo>
                    <a:pt x="472" y="349"/>
                  </a:lnTo>
                  <a:lnTo>
                    <a:pt x="459" y="340"/>
                  </a:lnTo>
                  <a:lnTo>
                    <a:pt x="446" y="329"/>
                  </a:lnTo>
                  <a:lnTo>
                    <a:pt x="435" y="319"/>
                  </a:lnTo>
                  <a:lnTo>
                    <a:pt x="426" y="309"/>
                  </a:lnTo>
                  <a:lnTo>
                    <a:pt x="418" y="298"/>
                  </a:lnTo>
                  <a:lnTo>
                    <a:pt x="413" y="287"/>
                  </a:lnTo>
                  <a:lnTo>
                    <a:pt x="409" y="277"/>
                  </a:lnTo>
                  <a:lnTo>
                    <a:pt x="409" y="269"/>
                  </a:lnTo>
                  <a:lnTo>
                    <a:pt x="409" y="260"/>
                  </a:lnTo>
                  <a:lnTo>
                    <a:pt x="407" y="250"/>
                  </a:lnTo>
                  <a:lnTo>
                    <a:pt x="402" y="241"/>
                  </a:lnTo>
                  <a:lnTo>
                    <a:pt x="394" y="232"/>
                  </a:lnTo>
                  <a:lnTo>
                    <a:pt x="385" y="226"/>
                  </a:lnTo>
                  <a:lnTo>
                    <a:pt x="373" y="220"/>
                  </a:lnTo>
                  <a:lnTo>
                    <a:pt x="359" y="218"/>
                  </a:lnTo>
                  <a:lnTo>
                    <a:pt x="343" y="219"/>
                  </a:lnTo>
                  <a:lnTo>
                    <a:pt x="326" y="223"/>
                  </a:lnTo>
                  <a:lnTo>
                    <a:pt x="311" y="227"/>
                  </a:lnTo>
                  <a:lnTo>
                    <a:pt x="297" y="230"/>
                  </a:lnTo>
                  <a:lnTo>
                    <a:pt x="284" y="232"/>
                  </a:lnTo>
                  <a:lnTo>
                    <a:pt x="271" y="231"/>
                  </a:lnTo>
                  <a:lnTo>
                    <a:pt x="262" y="228"/>
                  </a:lnTo>
                  <a:lnTo>
                    <a:pt x="252" y="221"/>
                  </a:lnTo>
                  <a:lnTo>
                    <a:pt x="245" y="211"/>
                  </a:lnTo>
                  <a:lnTo>
                    <a:pt x="238" y="195"/>
                  </a:lnTo>
                  <a:lnTo>
                    <a:pt x="233" y="179"/>
                  </a:lnTo>
                  <a:lnTo>
                    <a:pt x="227" y="162"/>
                  </a:lnTo>
                  <a:lnTo>
                    <a:pt x="222" y="147"/>
                  </a:lnTo>
                  <a:lnTo>
                    <a:pt x="217" y="135"/>
                  </a:lnTo>
                  <a:lnTo>
                    <a:pt x="210" y="129"/>
                  </a:lnTo>
                  <a:lnTo>
                    <a:pt x="204" y="130"/>
                  </a:lnTo>
                  <a:lnTo>
                    <a:pt x="196" y="139"/>
                  </a:lnTo>
                  <a:lnTo>
                    <a:pt x="186" y="154"/>
                  </a:lnTo>
                  <a:lnTo>
                    <a:pt x="177" y="170"/>
                  </a:lnTo>
                  <a:lnTo>
                    <a:pt x="165" y="184"/>
                  </a:lnTo>
                  <a:lnTo>
                    <a:pt x="154" y="195"/>
                  </a:lnTo>
                  <a:lnTo>
                    <a:pt x="142" y="205"/>
                  </a:lnTo>
                  <a:lnTo>
                    <a:pt x="130" y="211"/>
                  </a:lnTo>
                  <a:lnTo>
                    <a:pt x="121" y="213"/>
                  </a:lnTo>
                  <a:lnTo>
                    <a:pt x="111" y="211"/>
                  </a:lnTo>
                  <a:lnTo>
                    <a:pt x="104" y="206"/>
                  </a:lnTo>
                  <a:lnTo>
                    <a:pt x="99" y="204"/>
                  </a:lnTo>
                  <a:lnTo>
                    <a:pt x="96" y="203"/>
                  </a:lnTo>
                  <a:lnTo>
                    <a:pt x="93" y="203"/>
                  </a:lnTo>
                  <a:lnTo>
                    <a:pt x="88" y="203"/>
                  </a:lnTo>
                  <a:lnTo>
                    <a:pt x="84" y="203"/>
                  </a:lnTo>
                  <a:lnTo>
                    <a:pt x="76" y="203"/>
                  </a:lnTo>
                  <a:lnTo>
                    <a:pt x="67" y="202"/>
                  </a:lnTo>
                  <a:lnTo>
                    <a:pt x="55" y="201"/>
                  </a:lnTo>
                  <a:lnTo>
                    <a:pt x="43" y="201"/>
                  </a:lnTo>
                  <a:lnTo>
                    <a:pt x="32" y="200"/>
                  </a:lnTo>
                  <a:lnTo>
                    <a:pt x="23" y="198"/>
                  </a:lnTo>
                  <a:lnTo>
                    <a:pt x="14" y="193"/>
                  </a:lnTo>
                  <a:lnTo>
                    <a:pt x="6" y="185"/>
                  </a:lnTo>
                  <a:lnTo>
                    <a:pt x="2" y="172"/>
                  </a:lnTo>
                  <a:lnTo>
                    <a:pt x="0" y="152"/>
                  </a:lnTo>
                  <a:close/>
                </a:path>
              </a:pathLst>
            </a:custGeom>
            <a:solidFill>
              <a:srgbClr val="000000"/>
            </a:solidFill>
            <a:ln w="9525">
              <a:noFill/>
              <a:round/>
              <a:headEnd/>
              <a:tailEnd/>
            </a:ln>
          </p:spPr>
          <p:txBody>
            <a:bodyPr/>
            <a:lstStyle/>
            <a:p>
              <a:endParaRPr lang="en-US"/>
            </a:p>
          </p:txBody>
        </p:sp>
        <p:sp>
          <p:nvSpPr>
            <p:cNvPr id="14435" name="Freeform 99"/>
            <p:cNvSpPr>
              <a:spLocks/>
            </p:cNvSpPr>
            <p:nvPr/>
          </p:nvSpPr>
          <p:spPr bwMode="auto">
            <a:xfrm>
              <a:off x="584" y="2426"/>
              <a:ext cx="12" cy="18"/>
            </a:xfrm>
            <a:custGeom>
              <a:avLst/>
              <a:gdLst/>
              <a:ahLst/>
              <a:cxnLst>
                <a:cxn ang="0">
                  <a:pos x="0" y="54"/>
                </a:cxn>
                <a:cxn ang="0">
                  <a:pos x="2" y="53"/>
                </a:cxn>
                <a:cxn ang="0">
                  <a:pos x="7" y="51"/>
                </a:cxn>
                <a:cxn ang="0">
                  <a:pos x="14" y="48"/>
                </a:cxn>
                <a:cxn ang="0">
                  <a:pos x="22" y="44"/>
                </a:cxn>
                <a:cxn ang="0">
                  <a:pos x="29" y="40"/>
                </a:cxn>
                <a:cxn ang="0">
                  <a:pos x="35" y="33"/>
                </a:cxn>
                <a:cxn ang="0">
                  <a:pos x="37" y="26"/>
                </a:cxn>
                <a:cxn ang="0">
                  <a:pos x="36" y="18"/>
                </a:cxn>
                <a:cxn ang="0">
                  <a:pos x="33" y="10"/>
                </a:cxn>
                <a:cxn ang="0">
                  <a:pos x="28" y="4"/>
                </a:cxn>
                <a:cxn ang="0">
                  <a:pos x="24" y="0"/>
                </a:cxn>
                <a:cxn ang="0">
                  <a:pos x="20" y="0"/>
                </a:cxn>
                <a:cxn ang="0">
                  <a:pos x="15" y="4"/>
                </a:cxn>
                <a:cxn ang="0">
                  <a:pos x="11" y="13"/>
                </a:cxn>
                <a:cxn ang="0">
                  <a:pos x="6" y="30"/>
                </a:cxn>
                <a:cxn ang="0">
                  <a:pos x="0" y="54"/>
                </a:cxn>
              </a:cxnLst>
              <a:rect l="0" t="0" r="r" b="b"/>
              <a:pathLst>
                <a:path w="37" h="54">
                  <a:moveTo>
                    <a:pt x="0" y="54"/>
                  </a:moveTo>
                  <a:lnTo>
                    <a:pt x="2" y="53"/>
                  </a:lnTo>
                  <a:lnTo>
                    <a:pt x="7" y="51"/>
                  </a:lnTo>
                  <a:lnTo>
                    <a:pt x="14" y="48"/>
                  </a:lnTo>
                  <a:lnTo>
                    <a:pt x="22" y="44"/>
                  </a:lnTo>
                  <a:lnTo>
                    <a:pt x="29" y="40"/>
                  </a:lnTo>
                  <a:lnTo>
                    <a:pt x="35" y="33"/>
                  </a:lnTo>
                  <a:lnTo>
                    <a:pt x="37" y="26"/>
                  </a:lnTo>
                  <a:lnTo>
                    <a:pt x="36" y="18"/>
                  </a:lnTo>
                  <a:lnTo>
                    <a:pt x="33" y="10"/>
                  </a:lnTo>
                  <a:lnTo>
                    <a:pt x="28" y="4"/>
                  </a:lnTo>
                  <a:lnTo>
                    <a:pt x="24" y="0"/>
                  </a:lnTo>
                  <a:lnTo>
                    <a:pt x="20" y="0"/>
                  </a:lnTo>
                  <a:lnTo>
                    <a:pt x="15" y="4"/>
                  </a:lnTo>
                  <a:lnTo>
                    <a:pt x="11" y="13"/>
                  </a:lnTo>
                  <a:lnTo>
                    <a:pt x="6" y="30"/>
                  </a:lnTo>
                  <a:lnTo>
                    <a:pt x="0" y="54"/>
                  </a:lnTo>
                  <a:close/>
                </a:path>
              </a:pathLst>
            </a:custGeom>
            <a:solidFill>
              <a:srgbClr val="000000"/>
            </a:solidFill>
            <a:ln w="9525">
              <a:noFill/>
              <a:round/>
              <a:headEnd/>
              <a:tailEnd/>
            </a:ln>
          </p:spPr>
          <p:txBody>
            <a:bodyPr/>
            <a:lstStyle/>
            <a:p>
              <a:endParaRPr lang="en-US"/>
            </a:p>
          </p:txBody>
        </p:sp>
        <p:sp>
          <p:nvSpPr>
            <p:cNvPr id="14436" name="Freeform 100"/>
            <p:cNvSpPr>
              <a:spLocks/>
            </p:cNvSpPr>
            <p:nvPr/>
          </p:nvSpPr>
          <p:spPr bwMode="auto">
            <a:xfrm>
              <a:off x="738" y="2477"/>
              <a:ext cx="184" cy="245"/>
            </a:xfrm>
            <a:custGeom>
              <a:avLst/>
              <a:gdLst/>
              <a:ahLst/>
              <a:cxnLst>
                <a:cxn ang="0">
                  <a:pos x="80" y="16"/>
                </a:cxn>
                <a:cxn ang="0">
                  <a:pos x="80" y="39"/>
                </a:cxn>
                <a:cxn ang="0">
                  <a:pos x="75" y="75"/>
                </a:cxn>
                <a:cxn ang="0">
                  <a:pos x="59" y="114"/>
                </a:cxn>
                <a:cxn ang="0">
                  <a:pos x="30" y="151"/>
                </a:cxn>
                <a:cxn ang="0">
                  <a:pos x="10" y="194"/>
                </a:cxn>
                <a:cxn ang="0">
                  <a:pos x="1" y="244"/>
                </a:cxn>
                <a:cxn ang="0">
                  <a:pos x="0" y="298"/>
                </a:cxn>
                <a:cxn ang="0">
                  <a:pos x="4" y="349"/>
                </a:cxn>
                <a:cxn ang="0">
                  <a:pos x="18" y="394"/>
                </a:cxn>
                <a:cxn ang="0">
                  <a:pos x="39" y="430"/>
                </a:cxn>
                <a:cxn ang="0">
                  <a:pos x="68" y="464"/>
                </a:cxn>
                <a:cxn ang="0">
                  <a:pos x="103" y="506"/>
                </a:cxn>
                <a:cxn ang="0">
                  <a:pos x="147" y="593"/>
                </a:cxn>
                <a:cxn ang="0">
                  <a:pos x="191" y="687"/>
                </a:cxn>
                <a:cxn ang="0">
                  <a:pos x="223" y="734"/>
                </a:cxn>
                <a:cxn ang="0">
                  <a:pos x="237" y="657"/>
                </a:cxn>
                <a:cxn ang="0">
                  <a:pos x="241" y="521"/>
                </a:cxn>
                <a:cxn ang="0">
                  <a:pos x="262" y="525"/>
                </a:cxn>
                <a:cxn ang="0">
                  <a:pos x="276" y="526"/>
                </a:cxn>
                <a:cxn ang="0">
                  <a:pos x="284" y="508"/>
                </a:cxn>
                <a:cxn ang="0">
                  <a:pos x="290" y="481"/>
                </a:cxn>
                <a:cxn ang="0">
                  <a:pos x="297" y="450"/>
                </a:cxn>
                <a:cxn ang="0">
                  <a:pos x="301" y="396"/>
                </a:cxn>
                <a:cxn ang="0">
                  <a:pos x="312" y="335"/>
                </a:cxn>
                <a:cxn ang="0">
                  <a:pos x="336" y="290"/>
                </a:cxn>
                <a:cxn ang="0">
                  <a:pos x="369" y="277"/>
                </a:cxn>
                <a:cxn ang="0">
                  <a:pos x="401" y="277"/>
                </a:cxn>
                <a:cxn ang="0">
                  <a:pos x="438" y="279"/>
                </a:cxn>
                <a:cxn ang="0">
                  <a:pos x="475" y="283"/>
                </a:cxn>
                <a:cxn ang="0">
                  <a:pos x="509" y="285"/>
                </a:cxn>
                <a:cxn ang="0">
                  <a:pos x="535" y="285"/>
                </a:cxn>
                <a:cxn ang="0">
                  <a:pos x="550" y="280"/>
                </a:cxn>
                <a:cxn ang="0">
                  <a:pos x="549" y="270"/>
                </a:cxn>
                <a:cxn ang="0">
                  <a:pos x="521" y="245"/>
                </a:cxn>
                <a:cxn ang="0">
                  <a:pos x="478" y="219"/>
                </a:cxn>
                <a:cxn ang="0">
                  <a:pos x="435" y="197"/>
                </a:cxn>
                <a:cxn ang="0">
                  <a:pos x="398" y="171"/>
                </a:cxn>
                <a:cxn ang="0">
                  <a:pos x="369" y="138"/>
                </a:cxn>
                <a:cxn ang="0">
                  <a:pos x="339" y="114"/>
                </a:cxn>
                <a:cxn ang="0">
                  <a:pos x="307" y="98"/>
                </a:cxn>
                <a:cxn ang="0">
                  <a:pos x="269" y="86"/>
                </a:cxn>
                <a:cxn ang="0">
                  <a:pos x="239" y="75"/>
                </a:cxn>
                <a:cxn ang="0">
                  <a:pos x="213" y="62"/>
                </a:cxn>
                <a:cxn ang="0">
                  <a:pos x="185" y="46"/>
                </a:cxn>
                <a:cxn ang="0">
                  <a:pos x="156" y="29"/>
                </a:cxn>
                <a:cxn ang="0">
                  <a:pos x="129" y="14"/>
                </a:cxn>
                <a:cxn ang="0">
                  <a:pos x="106" y="3"/>
                </a:cxn>
                <a:cxn ang="0">
                  <a:pos x="89" y="0"/>
                </a:cxn>
                <a:cxn ang="0">
                  <a:pos x="80" y="5"/>
                </a:cxn>
              </a:cxnLst>
              <a:rect l="0" t="0" r="r" b="b"/>
              <a:pathLst>
                <a:path w="551" h="734">
                  <a:moveTo>
                    <a:pt x="80" y="13"/>
                  </a:moveTo>
                  <a:lnTo>
                    <a:pt x="80" y="16"/>
                  </a:lnTo>
                  <a:lnTo>
                    <a:pt x="81" y="26"/>
                  </a:lnTo>
                  <a:lnTo>
                    <a:pt x="80" y="39"/>
                  </a:lnTo>
                  <a:lnTo>
                    <a:pt x="79" y="56"/>
                  </a:lnTo>
                  <a:lnTo>
                    <a:pt x="75" y="75"/>
                  </a:lnTo>
                  <a:lnTo>
                    <a:pt x="68" y="95"/>
                  </a:lnTo>
                  <a:lnTo>
                    <a:pt x="59" y="114"/>
                  </a:lnTo>
                  <a:lnTo>
                    <a:pt x="45" y="133"/>
                  </a:lnTo>
                  <a:lnTo>
                    <a:pt x="30" y="151"/>
                  </a:lnTo>
                  <a:lnTo>
                    <a:pt x="19" y="171"/>
                  </a:lnTo>
                  <a:lnTo>
                    <a:pt x="10" y="194"/>
                  </a:lnTo>
                  <a:lnTo>
                    <a:pt x="5" y="219"/>
                  </a:lnTo>
                  <a:lnTo>
                    <a:pt x="1" y="244"/>
                  </a:lnTo>
                  <a:lnTo>
                    <a:pt x="0" y="271"/>
                  </a:lnTo>
                  <a:lnTo>
                    <a:pt x="0" y="298"/>
                  </a:lnTo>
                  <a:lnTo>
                    <a:pt x="1" y="325"/>
                  </a:lnTo>
                  <a:lnTo>
                    <a:pt x="4" y="349"/>
                  </a:lnTo>
                  <a:lnTo>
                    <a:pt x="9" y="373"/>
                  </a:lnTo>
                  <a:lnTo>
                    <a:pt x="18" y="394"/>
                  </a:lnTo>
                  <a:lnTo>
                    <a:pt x="28" y="412"/>
                  </a:lnTo>
                  <a:lnTo>
                    <a:pt x="39" y="430"/>
                  </a:lnTo>
                  <a:lnTo>
                    <a:pt x="53" y="446"/>
                  </a:lnTo>
                  <a:lnTo>
                    <a:pt x="68" y="464"/>
                  </a:lnTo>
                  <a:lnTo>
                    <a:pt x="85" y="480"/>
                  </a:lnTo>
                  <a:lnTo>
                    <a:pt x="103" y="506"/>
                  </a:lnTo>
                  <a:lnTo>
                    <a:pt x="124" y="546"/>
                  </a:lnTo>
                  <a:lnTo>
                    <a:pt x="147" y="593"/>
                  </a:lnTo>
                  <a:lnTo>
                    <a:pt x="170" y="643"/>
                  </a:lnTo>
                  <a:lnTo>
                    <a:pt x="191" y="687"/>
                  </a:lnTo>
                  <a:lnTo>
                    <a:pt x="209" y="719"/>
                  </a:lnTo>
                  <a:lnTo>
                    <a:pt x="223" y="734"/>
                  </a:lnTo>
                  <a:lnTo>
                    <a:pt x="231" y="724"/>
                  </a:lnTo>
                  <a:lnTo>
                    <a:pt x="237" y="657"/>
                  </a:lnTo>
                  <a:lnTo>
                    <a:pt x="238" y="579"/>
                  </a:lnTo>
                  <a:lnTo>
                    <a:pt x="241" y="521"/>
                  </a:lnTo>
                  <a:lnTo>
                    <a:pt x="254" y="514"/>
                  </a:lnTo>
                  <a:lnTo>
                    <a:pt x="262" y="525"/>
                  </a:lnTo>
                  <a:lnTo>
                    <a:pt x="270" y="528"/>
                  </a:lnTo>
                  <a:lnTo>
                    <a:pt x="276" y="526"/>
                  </a:lnTo>
                  <a:lnTo>
                    <a:pt x="281" y="519"/>
                  </a:lnTo>
                  <a:lnTo>
                    <a:pt x="284" y="508"/>
                  </a:lnTo>
                  <a:lnTo>
                    <a:pt x="287" y="495"/>
                  </a:lnTo>
                  <a:lnTo>
                    <a:pt x="290" y="481"/>
                  </a:lnTo>
                  <a:lnTo>
                    <a:pt x="294" y="467"/>
                  </a:lnTo>
                  <a:lnTo>
                    <a:pt x="297" y="450"/>
                  </a:lnTo>
                  <a:lnTo>
                    <a:pt x="299" y="425"/>
                  </a:lnTo>
                  <a:lnTo>
                    <a:pt x="301" y="396"/>
                  </a:lnTo>
                  <a:lnTo>
                    <a:pt x="305" y="364"/>
                  </a:lnTo>
                  <a:lnTo>
                    <a:pt x="312" y="335"/>
                  </a:lnTo>
                  <a:lnTo>
                    <a:pt x="322" y="309"/>
                  </a:lnTo>
                  <a:lnTo>
                    <a:pt x="336" y="290"/>
                  </a:lnTo>
                  <a:lnTo>
                    <a:pt x="356" y="279"/>
                  </a:lnTo>
                  <a:lnTo>
                    <a:pt x="369" y="277"/>
                  </a:lnTo>
                  <a:lnTo>
                    <a:pt x="384" y="277"/>
                  </a:lnTo>
                  <a:lnTo>
                    <a:pt x="401" y="277"/>
                  </a:lnTo>
                  <a:lnTo>
                    <a:pt x="419" y="278"/>
                  </a:lnTo>
                  <a:lnTo>
                    <a:pt x="438" y="279"/>
                  </a:lnTo>
                  <a:lnTo>
                    <a:pt x="456" y="281"/>
                  </a:lnTo>
                  <a:lnTo>
                    <a:pt x="475" y="283"/>
                  </a:lnTo>
                  <a:lnTo>
                    <a:pt x="493" y="284"/>
                  </a:lnTo>
                  <a:lnTo>
                    <a:pt x="509" y="285"/>
                  </a:lnTo>
                  <a:lnTo>
                    <a:pt x="523" y="286"/>
                  </a:lnTo>
                  <a:lnTo>
                    <a:pt x="535" y="285"/>
                  </a:lnTo>
                  <a:lnTo>
                    <a:pt x="544" y="284"/>
                  </a:lnTo>
                  <a:lnTo>
                    <a:pt x="550" y="280"/>
                  </a:lnTo>
                  <a:lnTo>
                    <a:pt x="551" y="276"/>
                  </a:lnTo>
                  <a:lnTo>
                    <a:pt x="549" y="270"/>
                  </a:lnTo>
                  <a:lnTo>
                    <a:pt x="541" y="262"/>
                  </a:lnTo>
                  <a:lnTo>
                    <a:pt x="521" y="245"/>
                  </a:lnTo>
                  <a:lnTo>
                    <a:pt x="499" y="231"/>
                  </a:lnTo>
                  <a:lnTo>
                    <a:pt x="478" y="219"/>
                  </a:lnTo>
                  <a:lnTo>
                    <a:pt x="456" y="208"/>
                  </a:lnTo>
                  <a:lnTo>
                    <a:pt x="435" y="197"/>
                  </a:lnTo>
                  <a:lnTo>
                    <a:pt x="415" y="185"/>
                  </a:lnTo>
                  <a:lnTo>
                    <a:pt x="398" y="171"/>
                  </a:lnTo>
                  <a:lnTo>
                    <a:pt x="383" y="155"/>
                  </a:lnTo>
                  <a:lnTo>
                    <a:pt x="369" y="138"/>
                  </a:lnTo>
                  <a:lnTo>
                    <a:pt x="355" y="125"/>
                  </a:lnTo>
                  <a:lnTo>
                    <a:pt x="339" y="114"/>
                  </a:lnTo>
                  <a:lnTo>
                    <a:pt x="323" y="106"/>
                  </a:lnTo>
                  <a:lnTo>
                    <a:pt x="307" y="98"/>
                  </a:lnTo>
                  <a:lnTo>
                    <a:pt x="288" y="92"/>
                  </a:lnTo>
                  <a:lnTo>
                    <a:pt x="269" y="86"/>
                  </a:lnTo>
                  <a:lnTo>
                    <a:pt x="249" y="80"/>
                  </a:lnTo>
                  <a:lnTo>
                    <a:pt x="239" y="75"/>
                  </a:lnTo>
                  <a:lnTo>
                    <a:pt x="227" y="70"/>
                  </a:lnTo>
                  <a:lnTo>
                    <a:pt x="213" y="62"/>
                  </a:lnTo>
                  <a:lnTo>
                    <a:pt x="200" y="55"/>
                  </a:lnTo>
                  <a:lnTo>
                    <a:pt x="185" y="46"/>
                  </a:lnTo>
                  <a:lnTo>
                    <a:pt x="171" y="38"/>
                  </a:lnTo>
                  <a:lnTo>
                    <a:pt x="156" y="29"/>
                  </a:lnTo>
                  <a:lnTo>
                    <a:pt x="143" y="21"/>
                  </a:lnTo>
                  <a:lnTo>
                    <a:pt x="129" y="14"/>
                  </a:lnTo>
                  <a:lnTo>
                    <a:pt x="117" y="7"/>
                  </a:lnTo>
                  <a:lnTo>
                    <a:pt x="106" y="3"/>
                  </a:lnTo>
                  <a:lnTo>
                    <a:pt x="96" y="0"/>
                  </a:lnTo>
                  <a:lnTo>
                    <a:pt x="89" y="0"/>
                  </a:lnTo>
                  <a:lnTo>
                    <a:pt x="84" y="1"/>
                  </a:lnTo>
                  <a:lnTo>
                    <a:pt x="80" y="5"/>
                  </a:lnTo>
                  <a:lnTo>
                    <a:pt x="80" y="13"/>
                  </a:lnTo>
                  <a:close/>
                </a:path>
              </a:pathLst>
            </a:custGeom>
            <a:solidFill>
              <a:srgbClr val="000000"/>
            </a:solidFill>
            <a:ln w="9525">
              <a:noFill/>
              <a:round/>
              <a:headEnd/>
              <a:tailEnd/>
            </a:ln>
          </p:spPr>
          <p:txBody>
            <a:bodyPr/>
            <a:lstStyle/>
            <a:p>
              <a:endParaRPr lang="en-US"/>
            </a:p>
          </p:txBody>
        </p:sp>
        <p:sp>
          <p:nvSpPr>
            <p:cNvPr id="14437" name="Freeform 101"/>
            <p:cNvSpPr>
              <a:spLocks/>
            </p:cNvSpPr>
            <p:nvPr/>
          </p:nvSpPr>
          <p:spPr bwMode="auto">
            <a:xfrm>
              <a:off x="842" y="2501"/>
              <a:ext cx="336" cy="362"/>
            </a:xfrm>
            <a:custGeom>
              <a:avLst/>
              <a:gdLst/>
              <a:ahLst/>
              <a:cxnLst>
                <a:cxn ang="0">
                  <a:pos x="623" y="900"/>
                </a:cxn>
                <a:cxn ang="0">
                  <a:pos x="704" y="915"/>
                </a:cxn>
                <a:cxn ang="0">
                  <a:pos x="780" y="750"/>
                </a:cxn>
                <a:cxn ang="0">
                  <a:pos x="700" y="506"/>
                </a:cxn>
                <a:cxn ang="0">
                  <a:pos x="636" y="234"/>
                </a:cxn>
                <a:cxn ang="0">
                  <a:pos x="671" y="63"/>
                </a:cxn>
                <a:cxn ang="0">
                  <a:pos x="791" y="2"/>
                </a:cxn>
                <a:cxn ang="0">
                  <a:pos x="880" y="5"/>
                </a:cxn>
                <a:cxn ang="0">
                  <a:pos x="952" y="32"/>
                </a:cxn>
                <a:cxn ang="0">
                  <a:pos x="1004" y="81"/>
                </a:cxn>
                <a:cxn ang="0">
                  <a:pos x="973" y="110"/>
                </a:cxn>
                <a:cxn ang="0">
                  <a:pos x="934" y="87"/>
                </a:cxn>
                <a:cxn ang="0">
                  <a:pos x="879" y="67"/>
                </a:cxn>
                <a:cxn ang="0">
                  <a:pos x="814" y="65"/>
                </a:cxn>
                <a:cxn ang="0">
                  <a:pos x="739" y="114"/>
                </a:cxn>
                <a:cxn ang="0">
                  <a:pos x="699" y="250"/>
                </a:cxn>
                <a:cxn ang="0">
                  <a:pos x="780" y="490"/>
                </a:cxn>
                <a:cxn ang="0">
                  <a:pos x="861" y="672"/>
                </a:cxn>
                <a:cxn ang="0">
                  <a:pos x="865" y="861"/>
                </a:cxn>
                <a:cxn ang="0">
                  <a:pos x="772" y="993"/>
                </a:cxn>
                <a:cxn ang="0">
                  <a:pos x="700" y="1022"/>
                </a:cxn>
                <a:cxn ang="0">
                  <a:pos x="641" y="1016"/>
                </a:cxn>
                <a:cxn ang="0">
                  <a:pos x="588" y="995"/>
                </a:cxn>
                <a:cxn ang="0">
                  <a:pos x="531" y="962"/>
                </a:cxn>
                <a:cxn ang="0">
                  <a:pos x="462" y="926"/>
                </a:cxn>
                <a:cxn ang="0">
                  <a:pos x="364" y="868"/>
                </a:cxn>
                <a:cxn ang="0">
                  <a:pos x="302" y="841"/>
                </a:cxn>
                <a:cxn ang="0">
                  <a:pos x="341" y="899"/>
                </a:cxn>
                <a:cxn ang="0">
                  <a:pos x="433" y="937"/>
                </a:cxn>
                <a:cxn ang="0">
                  <a:pos x="514" y="971"/>
                </a:cxn>
                <a:cxn ang="0">
                  <a:pos x="594" y="1022"/>
                </a:cxn>
                <a:cxn ang="0">
                  <a:pos x="623" y="1065"/>
                </a:cxn>
                <a:cxn ang="0">
                  <a:pos x="576" y="1083"/>
                </a:cxn>
                <a:cxn ang="0">
                  <a:pos x="494" y="1086"/>
                </a:cxn>
                <a:cxn ang="0">
                  <a:pos x="408" y="1079"/>
                </a:cxn>
                <a:cxn ang="0">
                  <a:pos x="334" y="1064"/>
                </a:cxn>
                <a:cxn ang="0">
                  <a:pos x="254" y="1048"/>
                </a:cxn>
                <a:cxn ang="0">
                  <a:pos x="205" y="1030"/>
                </a:cxn>
                <a:cxn ang="0">
                  <a:pos x="200" y="1014"/>
                </a:cxn>
                <a:cxn ang="0">
                  <a:pos x="115" y="999"/>
                </a:cxn>
                <a:cxn ang="0">
                  <a:pos x="128" y="929"/>
                </a:cxn>
                <a:cxn ang="0">
                  <a:pos x="57" y="836"/>
                </a:cxn>
                <a:cxn ang="0">
                  <a:pos x="0" y="589"/>
                </a:cxn>
                <a:cxn ang="0">
                  <a:pos x="33" y="471"/>
                </a:cxn>
                <a:cxn ang="0">
                  <a:pos x="155" y="422"/>
                </a:cxn>
                <a:cxn ang="0">
                  <a:pos x="275" y="460"/>
                </a:cxn>
                <a:cxn ang="0">
                  <a:pos x="374" y="518"/>
                </a:cxn>
                <a:cxn ang="0">
                  <a:pos x="423" y="555"/>
                </a:cxn>
                <a:cxn ang="0">
                  <a:pos x="453" y="567"/>
                </a:cxn>
                <a:cxn ang="0">
                  <a:pos x="442" y="535"/>
                </a:cxn>
                <a:cxn ang="0">
                  <a:pos x="357" y="476"/>
                </a:cxn>
                <a:cxn ang="0">
                  <a:pos x="247" y="415"/>
                </a:cxn>
                <a:cxn ang="0">
                  <a:pos x="160" y="382"/>
                </a:cxn>
                <a:cxn ang="0">
                  <a:pos x="51" y="373"/>
                </a:cxn>
                <a:cxn ang="0">
                  <a:pos x="14" y="292"/>
                </a:cxn>
                <a:cxn ang="0">
                  <a:pos x="54" y="202"/>
                </a:cxn>
                <a:cxn ang="0">
                  <a:pos x="124" y="187"/>
                </a:cxn>
                <a:cxn ang="0">
                  <a:pos x="202" y="203"/>
                </a:cxn>
                <a:cxn ang="0">
                  <a:pos x="286" y="256"/>
                </a:cxn>
                <a:cxn ang="0">
                  <a:pos x="369" y="350"/>
                </a:cxn>
                <a:cxn ang="0">
                  <a:pos x="470" y="476"/>
                </a:cxn>
                <a:cxn ang="0">
                  <a:pos x="564" y="683"/>
                </a:cxn>
              </a:cxnLst>
              <a:rect l="0" t="0" r="r" b="b"/>
              <a:pathLst>
                <a:path w="1007" h="1086">
                  <a:moveTo>
                    <a:pt x="610" y="868"/>
                  </a:moveTo>
                  <a:lnTo>
                    <a:pt x="610" y="872"/>
                  </a:lnTo>
                  <a:lnTo>
                    <a:pt x="612" y="878"/>
                  </a:lnTo>
                  <a:lnTo>
                    <a:pt x="616" y="889"/>
                  </a:lnTo>
                  <a:lnTo>
                    <a:pt x="623" y="900"/>
                  </a:lnTo>
                  <a:lnTo>
                    <a:pt x="631" y="912"/>
                  </a:lnTo>
                  <a:lnTo>
                    <a:pt x="644" y="920"/>
                  </a:lnTo>
                  <a:lnTo>
                    <a:pt x="660" y="925"/>
                  </a:lnTo>
                  <a:lnTo>
                    <a:pt x="681" y="925"/>
                  </a:lnTo>
                  <a:lnTo>
                    <a:pt x="704" y="915"/>
                  </a:lnTo>
                  <a:lnTo>
                    <a:pt x="727" y="895"/>
                  </a:lnTo>
                  <a:lnTo>
                    <a:pt x="748" y="866"/>
                  </a:lnTo>
                  <a:lnTo>
                    <a:pt x="764" y="832"/>
                  </a:lnTo>
                  <a:lnTo>
                    <a:pt x="776" y="793"/>
                  </a:lnTo>
                  <a:lnTo>
                    <a:pt x="780" y="750"/>
                  </a:lnTo>
                  <a:lnTo>
                    <a:pt x="777" y="707"/>
                  </a:lnTo>
                  <a:lnTo>
                    <a:pt x="763" y="663"/>
                  </a:lnTo>
                  <a:lnTo>
                    <a:pt x="742" y="617"/>
                  </a:lnTo>
                  <a:lnTo>
                    <a:pt x="722" y="563"/>
                  </a:lnTo>
                  <a:lnTo>
                    <a:pt x="700" y="506"/>
                  </a:lnTo>
                  <a:lnTo>
                    <a:pt x="680" y="447"/>
                  </a:lnTo>
                  <a:lnTo>
                    <a:pt x="662" y="387"/>
                  </a:lnTo>
                  <a:lnTo>
                    <a:pt x="648" y="330"/>
                  </a:lnTo>
                  <a:lnTo>
                    <a:pt x="639" y="278"/>
                  </a:lnTo>
                  <a:lnTo>
                    <a:pt x="636" y="234"/>
                  </a:lnTo>
                  <a:lnTo>
                    <a:pt x="637" y="194"/>
                  </a:lnTo>
                  <a:lnTo>
                    <a:pt x="640" y="156"/>
                  </a:lnTo>
                  <a:lnTo>
                    <a:pt x="645" y="122"/>
                  </a:lnTo>
                  <a:lnTo>
                    <a:pt x="656" y="91"/>
                  </a:lnTo>
                  <a:lnTo>
                    <a:pt x="671" y="63"/>
                  </a:lnTo>
                  <a:lnTo>
                    <a:pt x="692" y="39"/>
                  </a:lnTo>
                  <a:lnTo>
                    <a:pt x="718" y="21"/>
                  </a:lnTo>
                  <a:lnTo>
                    <a:pt x="753" y="9"/>
                  </a:lnTo>
                  <a:lnTo>
                    <a:pt x="772" y="4"/>
                  </a:lnTo>
                  <a:lnTo>
                    <a:pt x="791" y="2"/>
                  </a:lnTo>
                  <a:lnTo>
                    <a:pt x="810" y="0"/>
                  </a:lnTo>
                  <a:lnTo>
                    <a:pt x="828" y="0"/>
                  </a:lnTo>
                  <a:lnTo>
                    <a:pt x="846" y="1"/>
                  </a:lnTo>
                  <a:lnTo>
                    <a:pt x="863" y="3"/>
                  </a:lnTo>
                  <a:lnTo>
                    <a:pt x="880" y="5"/>
                  </a:lnTo>
                  <a:lnTo>
                    <a:pt x="896" y="10"/>
                  </a:lnTo>
                  <a:lnTo>
                    <a:pt x="911" y="14"/>
                  </a:lnTo>
                  <a:lnTo>
                    <a:pt x="926" y="19"/>
                  </a:lnTo>
                  <a:lnTo>
                    <a:pt x="940" y="26"/>
                  </a:lnTo>
                  <a:lnTo>
                    <a:pt x="952" y="32"/>
                  </a:lnTo>
                  <a:lnTo>
                    <a:pt x="964" y="40"/>
                  </a:lnTo>
                  <a:lnTo>
                    <a:pt x="975" y="48"/>
                  </a:lnTo>
                  <a:lnTo>
                    <a:pt x="985" y="56"/>
                  </a:lnTo>
                  <a:lnTo>
                    <a:pt x="993" y="65"/>
                  </a:lnTo>
                  <a:lnTo>
                    <a:pt x="1004" y="81"/>
                  </a:lnTo>
                  <a:lnTo>
                    <a:pt x="1007" y="93"/>
                  </a:lnTo>
                  <a:lnTo>
                    <a:pt x="1004" y="101"/>
                  </a:lnTo>
                  <a:lnTo>
                    <a:pt x="995" y="108"/>
                  </a:lnTo>
                  <a:lnTo>
                    <a:pt x="985" y="110"/>
                  </a:lnTo>
                  <a:lnTo>
                    <a:pt x="973" y="110"/>
                  </a:lnTo>
                  <a:lnTo>
                    <a:pt x="962" y="107"/>
                  </a:lnTo>
                  <a:lnTo>
                    <a:pt x="952" y="100"/>
                  </a:lnTo>
                  <a:lnTo>
                    <a:pt x="948" y="96"/>
                  </a:lnTo>
                  <a:lnTo>
                    <a:pt x="941" y="92"/>
                  </a:lnTo>
                  <a:lnTo>
                    <a:pt x="934" y="87"/>
                  </a:lnTo>
                  <a:lnTo>
                    <a:pt x="924" y="83"/>
                  </a:lnTo>
                  <a:lnTo>
                    <a:pt x="915" y="79"/>
                  </a:lnTo>
                  <a:lnTo>
                    <a:pt x="903" y="75"/>
                  </a:lnTo>
                  <a:lnTo>
                    <a:pt x="891" y="70"/>
                  </a:lnTo>
                  <a:lnTo>
                    <a:pt x="879" y="67"/>
                  </a:lnTo>
                  <a:lnTo>
                    <a:pt x="866" y="65"/>
                  </a:lnTo>
                  <a:lnTo>
                    <a:pt x="853" y="63"/>
                  </a:lnTo>
                  <a:lnTo>
                    <a:pt x="840" y="63"/>
                  </a:lnTo>
                  <a:lnTo>
                    <a:pt x="826" y="63"/>
                  </a:lnTo>
                  <a:lnTo>
                    <a:pt x="814" y="65"/>
                  </a:lnTo>
                  <a:lnTo>
                    <a:pt x="801" y="68"/>
                  </a:lnTo>
                  <a:lnTo>
                    <a:pt x="790" y="73"/>
                  </a:lnTo>
                  <a:lnTo>
                    <a:pt x="779" y="80"/>
                  </a:lnTo>
                  <a:lnTo>
                    <a:pt x="758" y="96"/>
                  </a:lnTo>
                  <a:lnTo>
                    <a:pt x="739" y="114"/>
                  </a:lnTo>
                  <a:lnTo>
                    <a:pt x="723" y="135"/>
                  </a:lnTo>
                  <a:lnTo>
                    <a:pt x="710" y="158"/>
                  </a:lnTo>
                  <a:lnTo>
                    <a:pt x="701" y="185"/>
                  </a:lnTo>
                  <a:lnTo>
                    <a:pt x="697" y="216"/>
                  </a:lnTo>
                  <a:lnTo>
                    <a:pt x="699" y="250"/>
                  </a:lnTo>
                  <a:lnTo>
                    <a:pt x="707" y="290"/>
                  </a:lnTo>
                  <a:lnTo>
                    <a:pt x="721" y="336"/>
                  </a:lnTo>
                  <a:lnTo>
                    <a:pt x="738" y="385"/>
                  </a:lnTo>
                  <a:lnTo>
                    <a:pt x="758" y="437"/>
                  </a:lnTo>
                  <a:lnTo>
                    <a:pt x="780" y="490"/>
                  </a:lnTo>
                  <a:lnTo>
                    <a:pt x="800" y="538"/>
                  </a:lnTo>
                  <a:lnTo>
                    <a:pt x="820" y="584"/>
                  </a:lnTo>
                  <a:lnTo>
                    <a:pt x="837" y="620"/>
                  </a:lnTo>
                  <a:lnTo>
                    <a:pt x="850" y="647"/>
                  </a:lnTo>
                  <a:lnTo>
                    <a:pt x="861" y="672"/>
                  </a:lnTo>
                  <a:lnTo>
                    <a:pt x="869" y="703"/>
                  </a:lnTo>
                  <a:lnTo>
                    <a:pt x="876" y="739"/>
                  </a:lnTo>
                  <a:lnTo>
                    <a:pt x="878" y="778"/>
                  </a:lnTo>
                  <a:lnTo>
                    <a:pt x="875" y="819"/>
                  </a:lnTo>
                  <a:lnTo>
                    <a:pt x="865" y="861"/>
                  </a:lnTo>
                  <a:lnTo>
                    <a:pt x="847" y="904"/>
                  </a:lnTo>
                  <a:lnTo>
                    <a:pt x="820" y="945"/>
                  </a:lnTo>
                  <a:lnTo>
                    <a:pt x="804" y="963"/>
                  </a:lnTo>
                  <a:lnTo>
                    <a:pt x="787" y="980"/>
                  </a:lnTo>
                  <a:lnTo>
                    <a:pt x="772" y="993"/>
                  </a:lnTo>
                  <a:lnTo>
                    <a:pt x="756" y="1002"/>
                  </a:lnTo>
                  <a:lnTo>
                    <a:pt x="742" y="1010"/>
                  </a:lnTo>
                  <a:lnTo>
                    <a:pt x="727" y="1016"/>
                  </a:lnTo>
                  <a:lnTo>
                    <a:pt x="713" y="1019"/>
                  </a:lnTo>
                  <a:lnTo>
                    <a:pt x="700" y="1022"/>
                  </a:lnTo>
                  <a:lnTo>
                    <a:pt x="687" y="1023"/>
                  </a:lnTo>
                  <a:lnTo>
                    <a:pt x="674" y="1022"/>
                  </a:lnTo>
                  <a:lnTo>
                    <a:pt x="662" y="1021"/>
                  </a:lnTo>
                  <a:lnTo>
                    <a:pt x="652" y="1018"/>
                  </a:lnTo>
                  <a:lnTo>
                    <a:pt x="641" y="1016"/>
                  </a:lnTo>
                  <a:lnTo>
                    <a:pt x="631" y="1013"/>
                  </a:lnTo>
                  <a:lnTo>
                    <a:pt x="623" y="1010"/>
                  </a:lnTo>
                  <a:lnTo>
                    <a:pt x="614" y="1007"/>
                  </a:lnTo>
                  <a:lnTo>
                    <a:pt x="600" y="1001"/>
                  </a:lnTo>
                  <a:lnTo>
                    <a:pt x="588" y="995"/>
                  </a:lnTo>
                  <a:lnTo>
                    <a:pt x="576" y="988"/>
                  </a:lnTo>
                  <a:lnTo>
                    <a:pt x="566" y="982"/>
                  </a:lnTo>
                  <a:lnTo>
                    <a:pt x="555" y="975"/>
                  </a:lnTo>
                  <a:lnTo>
                    <a:pt x="544" y="969"/>
                  </a:lnTo>
                  <a:lnTo>
                    <a:pt x="531" y="962"/>
                  </a:lnTo>
                  <a:lnTo>
                    <a:pt x="517" y="956"/>
                  </a:lnTo>
                  <a:lnTo>
                    <a:pt x="507" y="952"/>
                  </a:lnTo>
                  <a:lnTo>
                    <a:pt x="494" y="945"/>
                  </a:lnTo>
                  <a:lnTo>
                    <a:pt x="479" y="936"/>
                  </a:lnTo>
                  <a:lnTo>
                    <a:pt x="462" y="926"/>
                  </a:lnTo>
                  <a:lnTo>
                    <a:pt x="443" y="915"/>
                  </a:lnTo>
                  <a:lnTo>
                    <a:pt x="423" y="903"/>
                  </a:lnTo>
                  <a:lnTo>
                    <a:pt x="403" y="891"/>
                  </a:lnTo>
                  <a:lnTo>
                    <a:pt x="382" y="879"/>
                  </a:lnTo>
                  <a:lnTo>
                    <a:pt x="364" y="868"/>
                  </a:lnTo>
                  <a:lnTo>
                    <a:pt x="346" y="859"/>
                  </a:lnTo>
                  <a:lnTo>
                    <a:pt x="331" y="851"/>
                  </a:lnTo>
                  <a:lnTo>
                    <a:pt x="318" y="845"/>
                  </a:lnTo>
                  <a:lnTo>
                    <a:pt x="307" y="841"/>
                  </a:lnTo>
                  <a:lnTo>
                    <a:pt x="302" y="841"/>
                  </a:lnTo>
                  <a:lnTo>
                    <a:pt x="299" y="845"/>
                  </a:lnTo>
                  <a:lnTo>
                    <a:pt x="303" y="852"/>
                  </a:lnTo>
                  <a:lnTo>
                    <a:pt x="314" y="871"/>
                  </a:lnTo>
                  <a:lnTo>
                    <a:pt x="327" y="886"/>
                  </a:lnTo>
                  <a:lnTo>
                    <a:pt x="341" y="899"/>
                  </a:lnTo>
                  <a:lnTo>
                    <a:pt x="358" y="909"/>
                  </a:lnTo>
                  <a:lnTo>
                    <a:pt x="374" y="918"/>
                  </a:lnTo>
                  <a:lnTo>
                    <a:pt x="392" y="926"/>
                  </a:lnTo>
                  <a:lnTo>
                    <a:pt x="411" y="932"/>
                  </a:lnTo>
                  <a:lnTo>
                    <a:pt x="433" y="937"/>
                  </a:lnTo>
                  <a:lnTo>
                    <a:pt x="447" y="942"/>
                  </a:lnTo>
                  <a:lnTo>
                    <a:pt x="462" y="947"/>
                  </a:lnTo>
                  <a:lnTo>
                    <a:pt x="479" y="954"/>
                  </a:lnTo>
                  <a:lnTo>
                    <a:pt x="497" y="961"/>
                  </a:lnTo>
                  <a:lnTo>
                    <a:pt x="514" y="971"/>
                  </a:lnTo>
                  <a:lnTo>
                    <a:pt x="531" y="980"/>
                  </a:lnTo>
                  <a:lnTo>
                    <a:pt x="548" y="990"/>
                  </a:lnTo>
                  <a:lnTo>
                    <a:pt x="564" y="1000"/>
                  </a:lnTo>
                  <a:lnTo>
                    <a:pt x="580" y="1011"/>
                  </a:lnTo>
                  <a:lnTo>
                    <a:pt x="594" y="1022"/>
                  </a:lnTo>
                  <a:lnTo>
                    <a:pt x="604" y="1031"/>
                  </a:lnTo>
                  <a:lnTo>
                    <a:pt x="614" y="1041"/>
                  </a:lnTo>
                  <a:lnTo>
                    <a:pt x="620" y="1050"/>
                  </a:lnTo>
                  <a:lnTo>
                    <a:pt x="623" y="1058"/>
                  </a:lnTo>
                  <a:lnTo>
                    <a:pt x="623" y="1065"/>
                  </a:lnTo>
                  <a:lnTo>
                    <a:pt x="618" y="1070"/>
                  </a:lnTo>
                  <a:lnTo>
                    <a:pt x="611" y="1074"/>
                  </a:lnTo>
                  <a:lnTo>
                    <a:pt x="601" y="1078"/>
                  </a:lnTo>
                  <a:lnTo>
                    <a:pt x="589" y="1081"/>
                  </a:lnTo>
                  <a:lnTo>
                    <a:pt x="576" y="1083"/>
                  </a:lnTo>
                  <a:lnTo>
                    <a:pt x="562" y="1084"/>
                  </a:lnTo>
                  <a:lnTo>
                    <a:pt x="546" y="1085"/>
                  </a:lnTo>
                  <a:lnTo>
                    <a:pt x="530" y="1086"/>
                  </a:lnTo>
                  <a:lnTo>
                    <a:pt x="513" y="1086"/>
                  </a:lnTo>
                  <a:lnTo>
                    <a:pt x="494" y="1086"/>
                  </a:lnTo>
                  <a:lnTo>
                    <a:pt x="477" y="1085"/>
                  </a:lnTo>
                  <a:lnTo>
                    <a:pt x="459" y="1084"/>
                  </a:lnTo>
                  <a:lnTo>
                    <a:pt x="442" y="1083"/>
                  </a:lnTo>
                  <a:lnTo>
                    <a:pt x="424" y="1081"/>
                  </a:lnTo>
                  <a:lnTo>
                    <a:pt x="408" y="1079"/>
                  </a:lnTo>
                  <a:lnTo>
                    <a:pt x="393" y="1077"/>
                  </a:lnTo>
                  <a:lnTo>
                    <a:pt x="379" y="1073"/>
                  </a:lnTo>
                  <a:lnTo>
                    <a:pt x="365" y="1070"/>
                  </a:lnTo>
                  <a:lnTo>
                    <a:pt x="350" y="1067"/>
                  </a:lnTo>
                  <a:lnTo>
                    <a:pt x="334" y="1064"/>
                  </a:lnTo>
                  <a:lnTo>
                    <a:pt x="318" y="1060"/>
                  </a:lnTo>
                  <a:lnTo>
                    <a:pt x="302" y="1057"/>
                  </a:lnTo>
                  <a:lnTo>
                    <a:pt x="285" y="1054"/>
                  </a:lnTo>
                  <a:lnTo>
                    <a:pt x="269" y="1051"/>
                  </a:lnTo>
                  <a:lnTo>
                    <a:pt x="254" y="1048"/>
                  </a:lnTo>
                  <a:lnTo>
                    <a:pt x="241" y="1043"/>
                  </a:lnTo>
                  <a:lnTo>
                    <a:pt x="228" y="1040"/>
                  </a:lnTo>
                  <a:lnTo>
                    <a:pt x="219" y="1037"/>
                  </a:lnTo>
                  <a:lnTo>
                    <a:pt x="210" y="1033"/>
                  </a:lnTo>
                  <a:lnTo>
                    <a:pt x="205" y="1030"/>
                  </a:lnTo>
                  <a:lnTo>
                    <a:pt x="201" y="1027"/>
                  </a:lnTo>
                  <a:lnTo>
                    <a:pt x="201" y="1025"/>
                  </a:lnTo>
                  <a:lnTo>
                    <a:pt x="206" y="1022"/>
                  </a:lnTo>
                  <a:lnTo>
                    <a:pt x="209" y="1017"/>
                  </a:lnTo>
                  <a:lnTo>
                    <a:pt x="200" y="1014"/>
                  </a:lnTo>
                  <a:lnTo>
                    <a:pt x="183" y="1012"/>
                  </a:lnTo>
                  <a:lnTo>
                    <a:pt x="163" y="1010"/>
                  </a:lnTo>
                  <a:lnTo>
                    <a:pt x="141" y="1008"/>
                  </a:lnTo>
                  <a:lnTo>
                    <a:pt x="124" y="1004"/>
                  </a:lnTo>
                  <a:lnTo>
                    <a:pt x="115" y="999"/>
                  </a:lnTo>
                  <a:lnTo>
                    <a:pt x="120" y="991"/>
                  </a:lnTo>
                  <a:lnTo>
                    <a:pt x="128" y="980"/>
                  </a:lnTo>
                  <a:lnTo>
                    <a:pt x="132" y="964"/>
                  </a:lnTo>
                  <a:lnTo>
                    <a:pt x="132" y="947"/>
                  </a:lnTo>
                  <a:lnTo>
                    <a:pt x="128" y="929"/>
                  </a:lnTo>
                  <a:lnTo>
                    <a:pt x="120" y="909"/>
                  </a:lnTo>
                  <a:lnTo>
                    <a:pt x="109" y="891"/>
                  </a:lnTo>
                  <a:lnTo>
                    <a:pt x="94" y="874"/>
                  </a:lnTo>
                  <a:lnTo>
                    <a:pt x="76" y="859"/>
                  </a:lnTo>
                  <a:lnTo>
                    <a:pt x="57" y="836"/>
                  </a:lnTo>
                  <a:lnTo>
                    <a:pt x="39" y="800"/>
                  </a:lnTo>
                  <a:lnTo>
                    <a:pt x="21" y="753"/>
                  </a:lnTo>
                  <a:lnTo>
                    <a:pt x="9" y="700"/>
                  </a:lnTo>
                  <a:lnTo>
                    <a:pt x="1" y="644"/>
                  </a:lnTo>
                  <a:lnTo>
                    <a:pt x="0" y="589"/>
                  </a:lnTo>
                  <a:lnTo>
                    <a:pt x="9" y="539"/>
                  </a:lnTo>
                  <a:lnTo>
                    <a:pt x="27" y="500"/>
                  </a:lnTo>
                  <a:lnTo>
                    <a:pt x="27" y="495"/>
                  </a:lnTo>
                  <a:lnTo>
                    <a:pt x="29" y="485"/>
                  </a:lnTo>
                  <a:lnTo>
                    <a:pt x="33" y="471"/>
                  </a:lnTo>
                  <a:lnTo>
                    <a:pt x="43" y="455"/>
                  </a:lnTo>
                  <a:lnTo>
                    <a:pt x="58" y="440"/>
                  </a:lnTo>
                  <a:lnTo>
                    <a:pt x="81" y="428"/>
                  </a:lnTo>
                  <a:lnTo>
                    <a:pt x="113" y="421"/>
                  </a:lnTo>
                  <a:lnTo>
                    <a:pt x="155" y="422"/>
                  </a:lnTo>
                  <a:lnTo>
                    <a:pt x="179" y="426"/>
                  </a:lnTo>
                  <a:lnTo>
                    <a:pt x="204" y="433"/>
                  </a:lnTo>
                  <a:lnTo>
                    <a:pt x="227" y="440"/>
                  </a:lnTo>
                  <a:lnTo>
                    <a:pt x="251" y="450"/>
                  </a:lnTo>
                  <a:lnTo>
                    <a:pt x="275" y="460"/>
                  </a:lnTo>
                  <a:lnTo>
                    <a:pt x="296" y="471"/>
                  </a:lnTo>
                  <a:lnTo>
                    <a:pt x="318" y="483"/>
                  </a:lnTo>
                  <a:lnTo>
                    <a:pt x="338" y="495"/>
                  </a:lnTo>
                  <a:lnTo>
                    <a:pt x="357" y="506"/>
                  </a:lnTo>
                  <a:lnTo>
                    <a:pt x="374" y="518"/>
                  </a:lnTo>
                  <a:lnTo>
                    <a:pt x="389" y="528"/>
                  </a:lnTo>
                  <a:lnTo>
                    <a:pt x="401" y="537"/>
                  </a:lnTo>
                  <a:lnTo>
                    <a:pt x="411" y="545"/>
                  </a:lnTo>
                  <a:lnTo>
                    <a:pt x="419" y="550"/>
                  </a:lnTo>
                  <a:lnTo>
                    <a:pt x="423" y="555"/>
                  </a:lnTo>
                  <a:lnTo>
                    <a:pt x="425" y="556"/>
                  </a:lnTo>
                  <a:lnTo>
                    <a:pt x="429" y="557"/>
                  </a:lnTo>
                  <a:lnTo>
                    <a:pt x="435" y="560"/>
                  </a:lnTo>
                  <a:lnTo>
                    <a:pt x="445" y="564"/>
                  </a:lnTo>
                  <a:lnTo>
                    <a:pt x="453" y="567"/>
                  </a:lnTo>
                  <a:lnTo>
                    <a:pt x="461" y="569"/>
                  </a:lnTo>
                  <a:lnTo>
                    <a:pt x="464" y="566"/>
                  </a:lnTo>
                  <a:lnTo>
                    <a:pt x="462" y="559"/>
                  </a:lnTo>
                  <a:lnTo>
                    <a:pt x="451" y="545"/>
                  </a:lnTo>
                  <a:lnTo>
                    <a:pt x="442" y="535"/>
                  </a:lnTo>
                  <a:lnTo>
                    <a:pt x="429" y="525"/>
                  </a:lnTo>
                  <a:lnTo>
                    <a:pt x="414" y="514"/>
                  </a:lnTo>
                  <a:lnTo>
                    <a:pt x="396" y="502"/>
                  </a:lnTo>
                  <a:lnTo>
                    <a:pt x="377" y="489"/>
                  </a:lnTo>
                  <a:lnTo>
                    <a:pt x="357" y="476"/>
                  </a:lnTo>
                  <a:lnTo>
                    <a:pt x="335" y="463"/>
                  </a:lnTo>
                  <a:lnTo>
                    <a:pt x="312" y="450"/>
                  </a:lnTo>
                  <a:lnTo>
                    <a:pt x="290" y="438"/>
                  </a:lnTo>
                  <a:lnTo>
                    <a:pt x="268" y="426"/>
                  </a:lnTo>
                  <a:lnTo>
                    <a:pt x="247" y="415"/>
                  </a:lnTo>
                  <a:lnTo>
                    <a:pt x="225" y="406"/>
                  </a:lnTo>
                  <a:lnTo>
                    <a:pt x="206" y="397"/>
                  </a:lnTo>
                  <a:lnTo>
                    <a:pt x="188" y="391"/>
                  </a:lnTo>
                  <a:lnTo>
                    <a:pt x="173" y="385"/>
                  </a:lnTo>
                  <a:lnTo>
                    <a:pt x="160" y="382"/>
                  </a:lnTo>
                  <a:lnTo>
                    <a:pt x="137" y="380"/>
                  </a:lnTo>
                  <a:lnTo>
                    <a:pt x="113" y="379"/>
                  </a:lnTo>
                  <a:lnTo>
                    <a:pt x="90" y="378"/>
                  </a:lnTo>
                  <a:lnTo>
                    <a:pt x="70" y="377"/>
                  </a:lnTo>
                  <a:lnTo>
                    <a:pt x="51" y="373"/>
                  </a:lnTo>
                  <a:lnTo>
                    <a:pt x="35" y="366"/>
                  </a:lnTo>
                  <a:lnTo>
                    <a:pt x="24" y="354"/>
                  </a:lnTo>
                  <a:lnTo>
                    <a:pt x="17" y="337"/>
                  </a:lnTo>
                  <a:lnTo>
                    <a:pt x="14" y="315"/>
                  </a:lnTo>
                  <a:lnTo>
                    <a:pt x="14" y="292"/>
                  </a:lnTo>
                  <a:lnTo>
                    <a:pt x="15" y="270"/>
                  </a:lnTo>
                  <a:lnTo>
                    <a:pt x="20" y="249"/>
                  </a:lnTo>
                  <a:lnTo>
                    <a:pt x="28" y="230"/>
                  </a:lnTo>
                  <a:lnTo>
                    <a:pt x="40" y="214"/>
                  </a:lnTo>
                  <a:lnTo>
                    <a:pt x="54" y="202"/>
                  </a:lnTo>
                  <a:lnTo>
                    <a:pt x="73" y="193"/>
                  </a:lnTo>
                  <a:lnTo>
                    <a:pt x="84" y="190"/>
                  </a:lnTo>
                  <a:lnTo>
                    <a:pt x="97" y="189"/>
                  </a:lnTo>
                  <a:lnTo>
                    <a:pt x="110" y="188"/>
                  </a:lnTo>
                  <a:lnTo>
                    <a:pt x="124" y="187"/>
                  </a:lnTo>
                  <a:lnTo>
                    <a:pt x="138" y="188"/>
                  </a:lnTo>
                  <a:lnTo>
                    <a:pt x="154" y="190"/>
                  </a:lnTo>
                  <a:lnTo>
                    <a:pt x="169" y="193"/>
                  </a:lnTo>
                  <a:lnTo>
                    <a:pt x="186" y="197"/>
                  </a:lnTo>
                  <a:lnTo>
                    <a:pt x="202" y="203"/>
                  </a:lnTo>
                  <a:lnTo>
                    <a:pt x="219" y="210"/>
                  </a:lnTo>
                  <a:lnTo>
                    <a:pt x="236" y="219"/>
                  </a:lnTo>
                  <a:lnTo>
                    <a:pt x="253" y="230"/>
                  </a:lnTo>
                  <a:lnTo>
                    <a:pt x="269" y="242"/>
                  </a:lnTo>
                  <a:lnTo>
                    <a:pt x="286" y="256"/>
                  </a:lnTo>
                  <a:lnTo>
                    <a:pt x="302" y="272"/>
                  </a:lnTo>
                  <a:lnTo>
                    <a:pt x="318" y="290"/>
                  </a:lnTo>
                  <a:lnTo>
                    <a:pt x="334" y="310"/>
                  </a:lnTo>
                  <a:lnTo>
                    <a:pt x="351" y="329"/>
                  </a:lnTo>
                  <a:lnTo>
                    <a:pt x="369" y="350"/>
                  </a:lnTo>
                  <a:lnTo>
                    <a:pt x="389" y="370"/>
                  </a:lnTo>
                  <a:lnTo>
                    <a:pt x="408" y="394"/>
                  </a:lnTo>
                  <a:lnTo>
                    <a:pt x="429" y="419"/>
                  </a:lnTo>
                  <a:lnTo>
                    <a:pt x="449" y="446"/>
                  </a:lnTo>
                  <a:lnTo>
                    <a:pt x="470" y="476"/>
                  </a:lnTo>
                  <a:lnTo>
                    <a:pt x="490" y="508"/>
                  </a:lnTo>
                  <a:lnTo>
                    <a:pt x="509" y="546"/>
                  </a:lnTo>
                  <a:lnTo>
                    <a:pt x="529" y="587"/>
                  </a:lnTo>
                  <a:lnTo>
                    <a:pt x="547" y="632"/>
                  </a:lnTo>
                  <a:lnTo>
                    <a:pt x="564" y="683"/>
                  </a:lnTo>
                  <a:lnTo>
                    <a:pt x="582" y="739"/>
                  </a:lnTo>
                  <a:lnTo>
                    <a:pt x="597" y="800"/>
                  </a:lnTo>
                  <a:lnTo>
                    <a:pt x="610" y="868"/>
                  </a:lnTo>
                  <a:close/>
                </a:path>
              </a:pathLst>
            </a:custGeom>
            <a:solidFill>
              <a:srgbClr val="000000"/>
            </a:solidFill>
            <a:ln w="9525">
              <a:noFill/>
              <a:round/>
              <a:headEnd/>
              <a:tailEnd/>
            </a:ln>
          </p:spPr>
          <p:txBody>
            <a:bodyPr/>
            <a:lstStyle/>
            <a:p>
              <a:endParaRPr lang="en-US"/>
            </a:p>
          </p:txBody>
        </p:sp>
        <p:sp>
          <p:nvSpPr>
            <p:cNvPr id="14438" name="Freeform 102"/>
            <p:cNvSpPr>
              <a:spLocks/>
            </p:cNvSpPr>
            <p:nvPr/>
          </p:nvSpPr>
          <p:spPr bwMode="auto">
            <a:xfrm>
              <a:off x="799" y="2777"/>
              <a:ext cx="39" cy="47"/>
            </a:xfrm>
            <a:custGeom>
              <a:avLst/>
              <a:gdLst/>
              <a:ahLst/>
              <a:cxnLst>
                <a:cxn ang="0">
                  <a:pos x="0" y="115"/>
                </a:cxn>
                <a:cxn ang="0">
                  <a:pos x="2" y="115"/>
                </a:cxn>
                <a:cxn ang="0">
                  <a:pos x="7" y="117"/>
                </a:cxn>
                <a:cxn ang="0">
                  <a:pos x="15" y="118"/>
                </a:cxn>
                <a:cxn ang="0">
                  <a:pos x="26" y="122"/>
                </a:cxn>
                <a:cxn ang="0">
                  <a:pos x="36" y="125"/>
                </a:cxn>
                <a:cxn ang="0">
                  <a:pos x="49" y="128"/>
                </a:cxn>
                <a:cxn ang="0">
                  <a:pos x="61" y="131"/>
                </a:cxn>
                <a:cxn ang="0">
                  <a:pos x="73" y="136"/>
                </a:cxn>
                <a:cxn ang="0">
                  <a:pos x="84" y="139"/>
                </a:cxn>
                <a:cxn ang="0">
                  <a:pos x="95" y="140"/>
                </a:cxn>
                <a:cxn ang="0">
                  <a:pos x="102" y="140"/>
                </a:cxn>
                <a:cxn ang="0">
                  <a:pos x="109" y="139"/>
                </a:cxn>
                <a:cxn ang="0">
                  <a:pos x="113" y="136"/>
                </a:cxn>
                <a:cxn ang="0">
                  <a:pos x="115" y="130"/>
                </a:cxn>
                <a:cxn ang="0">
                  <a:pos x="114" y="124"/>
                </a:cxn>
                <a:cxn ang="0">
                  <a:pos x="110" y="115"/>
                </a:cxn>
                <a:cxn ang="0">
                  <a:pos x="102" y="104"/>
                </a:cxn>
                <a:cxn ang="0">
                  <a:pos x="93" y="93"/>
                </a:cxn>
                <a:cxn ang="0">
                  <a:pos x="84" y="81"/>
                </a:cxn>
                <a:cxn ang="0">
                  <a:pos x="73" y="66"/>
                </a:cxn>
                <a:cxn ang="0">
                  <a:pos x="62" y="52"/>
                </a:cxn>
                <a:cxn ang="0">
                  <a:pos x="53" y="37"/>
                </a:cxn>
                <a:cxn ang="0">
                  <a:pos x="44" y="22"/>
                </a:cxn>
                <a:cxn ang="0">
                  <a:pos x="37" y="7"/>
                </a:cxn>
                <a:cxn ang="0">
                  <a:pos x="31" y="0"/>
                </a:cxn>
                <a:cxn ang="0">
                  <a:pos x="26" y="7"/>
                </a:cxn>
                <a:cxn ang="0">
                  <a:pos x="19" y="23"/>
                </a:cxn>
                <a:cxn ang="0">
                  <a:pos x="13" y="46"/>
                </a:cxn>
                <a:cxn ang="0">
                  <a:pos x="7" y="70"/>
                </a:cxn>
                <a:cxn ang="0">
                  <a:pos x="4" y="92"/>
                </a:cxn>
                <a:cxn ang="0">
                  <a:pos x="1" y="109"/>
                </a:cxn>
                <a:cxn ang="0">
                  <a:pos x="0" y="115"/>
                </a:cxn>
              </a:cxnLst>
              <a:rect l="0" t="0" r="r" b="b"/>
              <a:pathLst>
                <a:path w="115" h="140">
                  <a:moveTo>
                    <a:pt x="0" y="115"/>
                  </a:moveTo>
                  <a:lnTo>
                    <a:pt x="2" y="115"/>
                  </a:lnTo>
                  <a:lnTo>
                    <a:pt x="7" y="117"/>
                  </a:lnTo>
                  <a:lnTo>
                    <a:pt x="15" y="118"/>
                  </a:lnTo>
                  <a:lnTo>
                    <a:pt x="26" y="122"/>
                  </a:lnTo>
                  <a:lnTo>
                    <a:pt x="36" y="125"/>
                  </a:lnTo>
                  <a:lnTo>
                    <a:pt x="49" y="128"/>
                  </a:lnTo>
                  <a:lnTo>
                    <a:pt x="61" y="131"/>
                  </a:lnTo>
                  <a:lnTo>
                    <a:pt x="73" y="136"/>
                  </a:lnTo>
                  <a:lnTo>
                    <a:pt x="84" y="139"/>
                  </a:lnTo>
                  <a:lnTo>
                    <a:pt x="95" y="140"/>
                  </a:lnTo>
                  <a:lnTo>
                    <a:pt x="102" y="140"/>
                  </a:lnTo>
                  <a:lnTo>
                    <a:pt x="109" y="139"/>
                  </a:lnTo>
                  <a:lnTo>
                    <a:pt x="113" y="136"/>
                  </a:lnTo>
                  <a:lnTo>
                    <a:pt x="115" y="130"/>
                  </a:lnTo>
                  <a:lnTo>
                    <a:pt x="114" y="124"/>
                  </a:lnTo>
                  <a:lnTo>
                    <a:pt x="110" y="115"/>
                  </a:lnTo>
                  <a:lnTo>
                    <a:pt x="102" y="104"/>
                  </a:lnTo>
                  <a:lnTo>
                    <a:pt x="93" y="93"/>
                  </a:lnTo>
                  <a:lnTo>
                    <a:pt x="84" y="81"/>
                  </a:lnTo>
                  <a:lnTo>
                    <a:pt x="73" y="66"/>
                  </a:lnTo>
                  <a:lnTo>
                    <a:pt x="62" y="52"/>
                  </a:lnTo>
                  <a:lnTo>
                    <a:pt x="53" y="37"/>
                  </a:lnTo>
                  <a:lnTo>
                    <a:pt x="44" y="22"/>
                  </a:lnTo>
                  <a:lnTo>
                    <a:pt x="37" y="7"/>
                  </a:lnTo>
                  <a:lnTo>
                    <a:pt x="31" y="0"/>
                  </a:lnTo>
                  <a:lnTo>
                    <a:pt x="26" y="7"/>
                  </a:lnTo>
                  <a:lnTo>
                    <a:pt x="19" y="23"/>
                  </a:lnTo>
                  <a:lnTo>
                    <a:pt x="13" y="46"/>
                  </a:lnTo>
                  <a:lnTo>
                    <a:pt x="7" y="70"/>
                  </a:lnTo>
                  <a:lnTo>
                    <a:pt x="4" y="92"/>
                  </a:lnTo>
                  <a:lnTo>
                    <a:pt x="1" y="109"/>
                  </a:lnTo>
                  <a:lnTo>
                    <a:pt x="0" y="115"/>
                  </a:lnTo>
                  <a:close/>
                </a:path>
              </a:pathLst>
            </a:custGeom>
            <a:solidFill>
              <a:srgbClr val="000000"/>
            </a:solidFill>
            <a:ln w="9525">
              <a:noFill/>
              <a:round/>
              <a:headEnd/>
              <a:tailEnd/>
            </a:ln>
          </p:spPr>
          <p:txBody>
            <a:bodyPr/>
            <a:lstStyle/>
            <a:p>
              <a:endParaRPr lang="en-US"/>
            </a:p>
          </p:txBody>
        </p:sp>
        <p:sp>
          <p:nvSpPr>
            <p:cNvPr id="14439" name="Freeform 103"/>
            <p:cNvSpPr>
              <a:spLocks/>
            </p:cNvSpPr>
            <p:nvPr/>
          </p:nvSpPr>
          <p:spPr bwMode="auto">
            <a:xfrm>
              <a:off x="733" y="2849"/>
              <a:ext cx="41" cy="30"/>
            </a:xfrm>
            <a:custGeom>
              <a:avLst/>
              <a:gdLst/>
              <a:ahLst/>
              <a:cxnLst>
                <a:cxn ang="0">
                  <a:pos x="0" y="86"/>
                </a:cxn>
                <a:cxn ang="0">
                  <a:pos x="3" y="86"/>
                </a:cxn>
                <a:cxn ang="0">
                  <a:pos x="12" y="86"/>
                </a:cxn>
                <a:cxn ang="0">
                  <a:pos x="26" y="83"/>
                </a:cxn>
                <a:cxn ang="0">
                  <a:pos x="43" y="80"/>
                </a:cxn>
                <a:cxn ang="0">
                  <a:pos x="61" y="73"/>
                </a:cxn>
                <a:cxn ang="0">
                  <a:pos x="77" y="62"/>
                </a:cxn>
                <a:cxn ang="0">
                  <a:pos x="91" y="46"/>
                </a:cxn>
                <a:cxn ang="0">
                  <a:pos x="102" y="24"/>
                </a:cxn>
                <a:cxn ang="0">
                  <a:pos x="114" y="0"/>
                </a:cxn>
                <a:cxn ang="0">
                  <a:pos x="120" y="12"/>
                </a:cxn>
                <a:cxn ang="0">
                  <a:pos x="122" y="37"/>
                </a:cxn>
                <a:cxn ang="0">
                  <a:pos x="122" y="50"/>
                </a:cxn>
                <a:cxn ang="0">
                  <a:pos x="120" y="52"/>
                </a:cxn>
                <a:cxn ang="0">
                  <a:pos x="114" y="59"/>
                </a:cxn>
                <a:cxn ang="0">
                  <a:pos x="104" y="66"/>
                </a:cxn>
                <a:cxn ang="0">
                  <a:pos x="90" y="76"/>
                </a:cxn>
                <a:cxn ang="0">
                  <a:pos x="73" y="83"/>
                </a:cxn>
                <a:cxn ang="0">
                  <a:pos x="51" y="89"/>
                </a:cxn>
                <a:cxn ang="0">
                  <a:pos x="28" y="90"/>
                </a:cxn>
                <a:cxn ang="0">
                  <a:pos x="0" y="86"/>
                </a:cxn>
              </a:cxnLst>
              <a:rect l="0" t="0" r="r" b="b"/>
              <a:pathLst>
                <a:path w="122" h="90">
                  <a:moveTo>
                    <a:pt x="0" y="86"/>
                  </a:moveTo>
                  <a:lnTo>
                    <a:pt x="3" y="86"/>
                  </a:lnTo>
                  <a:lnTo>
                    <a:pt x="12" y="86"/>
                  </a:lnTo>
                  <a:lnTo>
                    <a:pt x="26" y="83"/>
                  </a:lnTo>
                  <a:lnTo>
                    <a:pt x="43" y="80"/>
                  </a:lnTo>
                  <a:lnTo>
                    <a:pt x="61" y="73"/>
                  </a:lnTo>
                  <a:lnTo>
                    <a:pt x="77" y="62"/>
                  </a:lnTo>
                  <a:lnTo>
                    <a:pt x="91" y="46"/>
                  </a:lnTo>
                  <a:lnTo>
                    <a:pt x="102" y="24"/>
                  </a:lnTo>
                  <a:lnTo>
                    <a:pt x="114" y="0"/>
                  </a:lnTo>
                  <a:lnTo>
                    <a:pt x="120" y="12"/>
                  </a:lnTo>
                  <a:lnTo>
                    <a:pt x="122" y="37"/>
                  </a:lnTo>
                  <a:lnTo>
                    <a:pt x="122" y="50"/>
                  </a:lnTo>
                  <a:lnTo>
                    <a:pt x="120" y="52"/>
                  </a:lnTo>
                  <a:lnTo>
                    <a:pt x="114" y="59"/>
                  </a:lnTo>
                  <a:lnTo>
                    <a:pt x="104" y="66"/>
                  </a:lnTo>
                  <a:lnTo>
                    <a:pt x="90" y="76"/>
                  </a:lnTo>
                  <a:lnTo>
                    <a:pt x="73" y="83"/>
                  </a:lnTo>
                  <a:lnTo>
                    <a:pt x="51" y="89"/>
                  </a:lnTo>
                  <a:lnTo>
                    <a:pt x="28" y="90"/>
                  </a:lnTo>
                  <a:lnTo>
                    <a:pt x="0" y="86"/>
                  </a:lnTo>
                  <a:close/>
                </a:path>
              </a:pathLst>
            </a:custGeom>
            <a:solidFill>
              <a:srgbClr val="000000"/>
            </a:solidFill>
            <a:ln w="9525">
              <a:noFill/>
              <a:round/>
              <a:headEnd/>
              <a:tailEnd/>
            </a:ln>
          </p:spPr>
          <p:txBody>
            <a:bodyPr/>
            <a:lstStyle/>
            <a:p>
              <a:endParaRPr lang="en-US"/>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4294967295"/>
          </p:nvPr>
        </p:nvSpPr>
        <p:spPr>
          <a:xfrm>
            <a:off x="8229600" y="6245225"/>
            <a:ext cx="457200" cy="476250"/>
          </a:xfrm>
          <a:prstGeom prst="rect">
            <a:avLst/>
          </a:prstGeom>
        </p:spPr>
        <p:txBody>
          <a:bodyPr/>
          <a:lstStyle/>
          <a:p>
            <a:pPr algn="r"/>
            <a:fld id="{D16B5757-F8CE-456A-8FEC-B1CBF855011A}" type="slidenum">
              <a:rPr lang="en-US" sz="1200"/>
              <a:pPr algn="r"/>
              <a:t>91</a:t>
            </a:fld>
            <a:endParaRPr lang="en-US" sz="1200" dirty="0"/>
          </a:p>
        </p:txBody>
      </p:sp>
      <p:sp>
        <p:nvSpPr>
          <p:cNvPr id="147458" name="Freeform 2"/>
          <p:cNvSpPr>
            <a:spLocks/>
          </p:cNvSpPr>
          <p:nvPr/>
        </p:nvSpPr>
        <p:spPr bwMode="auto">
          <a:xfrm>
            <a:off x="990600" y="2209800"/>
            <a:ext cx="5757863" cy="3889375"/>
          </a:xfrm>
          <a:custGeom>
            <a:avLst/>
            <a:gdLst/>
            <a:ahLst/>
            <a:cxnLst>
              <a:cxn ang="0">
                <a:pos x="17" y="63"/>
              </a:cxn>
              <a:cxn ang="0">
                <a:pos x="2390" y="587"/>
              </a:cxn>
              <a:cxn ang="0">
                <a:pos x="3627" y="2450"/>
              </a:cxn>
              <a:cxn ang="0">
                <a:pos x="5" y="2442"/>
              </a:cxn>
              <a:cxn ang="0">
                <a:pos x="17" y="63"/>
              </a:cxn>
            </a:cxnLst>
            <a:rect l="0" t="0" r="r" b="b"/>
            <a:pathLst>
              <a:path w="3627" h="2450">
                <a:moveTo>
                  <a:pt x="17" y="63"/>
                </a:moveTo>
                <a:cubicBezTo>
                  <a:pt x="443" y="46"/>
                  <a:pt x="1209" y="0"/>
                  <a:pt x="2390" y="587"/>
                </a:cubicBezTo>
                <a:cubicBezTo>
                  <a:pt x="3571" y="1174"/>
                  <a:pt x="3604" y="2075"/>
                  <a:pt x="3627" y="2450"/>
                </a:cubicBezTo>
                <a:cubicBezTo>
                  <a:pt x="2020" y="2438"/>
                  <a:pt x="1762" y="2448"/>
                  <a:pt x="5" y="2442"/>
                </a:cubicBezTo>
                <a:cubicBezTo>
                  <a:pt x="0" y="1336"/>
                  <a:pt x="5" y="1174"/>
                  <a:pt x="17" y="63"/>
                </a:cubicBezTo>
                <a:close/>
              </a:path>
            </a:pathLst>
          </a:custGeom>
          <a:solidFill>
            <a:srgbClr val="CCFFFF"/>
          </a:solidFill>
          <a:ln w="19050" cap="flat" cmpd="sng">
            <a:solidFill>
              <a:srgbClr val="0000FF"/>
            </a:solidFill>
            <a:prstDash val="solid"/>
            <a:round/>
            <a:headEnd type="none" w="med" len="med"/>
            <a:tailEnd type="none" w="med" len="med"/>
          </a:ln>
          <a:effectLst/>
        </p:spPr>
        <p:txBody>
          <a:bodyPr>
            <a:spAutoFit/>
          </a:bodyPr>
          <a:lstStyle/>
          <a:p>
            <a:endParaRPr lang="en-US"/>
          </a:p>
        </p:txBody>
      </p:sp>
      <p:sp>
        <p:nvSpPr>
          <p:cNvPr id="147459" name="Freeform 3"/>
          <p:cNvSpPr>
            <a:spLocks/>
          </p:cNvSpPr>
          <p:nvPr/>
        </p:nvSpPr>
        <p:spPr bwMode="auto">
          <a:xfrm>
            <a:off x="990600" y="3429000"/>
            <a:ext cx="3681413" cy="2703513"/>
          </a:xfrm>
          <a:custGeom>
            <a:avLst/>
            <a:gdLst/>
            <a:ahLst/>
            <a:cxnLst>
              <a:cxn ang="0">
                <a:pos x="6" y="23"/>
              </a:cxn>
              <a:cxn ang="0">
                <a:pos x="1521" y="420"/>
              </a:cxn>
              <a:cxn ang="0">
                <a:pos x="2319" y="1676"/>
              </a:cxn>
              <a:cxn ang="0">
                <a:pos x="20" y="1692"/>
              </a:cxn>
              <a:cxn ang="0">
                <a:pos x="6" y="23"/>
              </a:cxn>
            </a:cxnLst>
            <a:rect l="0" t="0" r="r" b="b"/>
            <a:pathLst>
              <a:path w="2319" h="1703">
                <a:moveTo>
                  <a:pt x="6" y="23"/>
                </a:moveTo>
                <a:cubicBezTo>
                  <a:pt x="375" y="0"/>
                  <a:pt x="859" y="40"/>
                  <a:pt x="1521" y="420"/>
                </a:cubicBezTo>
                <a:cubicBezTo>
                  <a:pt x="2183" y="800"/>
                  <a:pt x="2267" y="1331"/>
                  <a:pt x="2319" y="1676"/>
                </a:cubicBezTo>
                <a:cubicBezTo>
                  <a:pt x="1110" y="1670"/>
                  <a:pt x="1166" y="1703"/>
                  <a:pt x="20" y="1692"/>
                </a:cubicBezTo>
                <a:cubicBezTo>
                  <a:pt x="9" y="903"/>
                  <a:pt x="0" y="852"/>
                  <a:pt x="6" y="23"/>
                </a:cubicBezTo>
                <a:close/>
              </a:path>
            </a:pathLst>
          </a:custGeom>
          <a:solidFill>
            <a:srgbClr val="A7E2FF"/>
          </a:solidFill>
          <a:ln w="19050" cap="flat" cmpd="sng">
            <a:solidFill>
              <a:srgbClr val="0000FF"/>
            </a:solidFill>
            <a:prstDash val="solid"/>
            <a:round/>
            <a:headEnd type="none" w="med" len="med"/>
            <a:tailEnd type="none" w="med" len="med"/>
          </a:ln>
          <a:effectLst/>
        </p:spPr>
        <p:txBody>
          <a:bodyPr>
            <a:spAutoFit/>
          </a:bodyPr>
          <a:lstStyle/>
          <a:p>
            <a:endParaRPr lang="en-US"/>
          </a:p>
        </p:txBody>
      </p:sp>
      <p:sp>
        <p:nvSpPr>
          <p:cNvPr id="147460" name="Freeform 4"/>
          <p:cNvSpPr>
            <a:spLocks/>
          </p:cNvSpPr>
          <p:nvPr/>
        </p:nvSpPr>
        <p:spPr bwMode="auto">
          <a:xfrm>
            <a:off x="968375" y="4718050"/>
            <a:ext cx="1793875" cy="1409700"/>
          </a:xfrm>
          <a:custGeom>
            <a:avLst/>
            <a:gdLst/>
            <a:ahLst/>
            <a:cxnLst>
              <a:cxn ang="0">
                <a:pos x="6" y="0"/>
              </a:cxn>
              <a:cxn ang="0">
                <a:pos x="749" y="196"/>
              </a:cxn>
              <a:cxn ang="0">
                <a:pos x="1130" y="870"/>
              </a:cxn>
              <a:cxn ang="0">
                <a:pos x="18" y="847"/>
              </a:cxn>
              <a:cxn ang="0">
                <a:pos x="6" y="0"/>
              </a:cxn>
            </a:cxnLst>
            <a:rect l="0" t="0" r="r" b="b"/>
            <a:pathLst>
              <a:path w="1130" h="888">
                <a:moveTo>
                  <a:pt x="6" y="0"/>
                </a:moveTo>
                <a:cubicBezTo>
                  <a:pt x="237" y="0"/>
                  <a:pt x="467" y="12"/>
                  <a:pt x="749" y="196"/>
                </a:cubicBezTo>
                <a:cubicBezTo>
                  <a:pt x="1031" y="380"/>
                  <a:pt x="1130" y="709"/>
                  <a:pt x="1130" y="870"/>
                </a:cubicBezTo>
                <a:cubicBezTo>
                  <a:pt x="652" y="888"/>
                  <a:pt x="565" y="858"/>
                  <a:pt x="18" y="847"/>
                </a:cubicBezTo>
                <a:cubicBezTo>
                  <a:pt x="1" y="461"/>
                  <a:pt x="0" y="415"/>
                  <a:pt x="6" y="0"/>
                </a:cubicBezTo>
                <a:close/>
              </a:path>
            </a:pathLst>
          </a:custGeom>
          <a:solidFill>
            <a:srgbClr val="33CCFF"/>
          </a:solidFill>
          <a:ln w="12700" cap="flat" cmpd="sng">
            <a:solidFill>
              <a:srgbClr val="0000FF"/>
            </a:solidFill>
            <a:prstDash val="solid"/>
            <a:round/>
            <a:headEnd type="none" w="med" len="med"/>
            <a:tailEnd type="none" w="med" len="med"/>
          </a:ln>
          <a:effectLst/>
        </p:spPr>
        <p:txBody>
          <a:bodyPr>
            <a:spAutoFit/>
          </a:bodyPr>
          <a:lstStyle/>
          <a:p>
            <a:endParaRPr lang="en-US"/>
          </a:p>
        </p:txBody>
      </p:sp>
      <p:sp>
        <p:nvSpPr>
          <p:cNvPr id="147461" name="Rectangle 5"/>
          <p:cNvSpPr>
            <a:spLocks noGrp="1" noChangeArrowheads="1"/>
          </p:cNvSpPr>
          <p:nvPr>
            <p:ph type="title"/>
          </p:nvPr>
        </p:nvSpPr>
        <p:spPr>
          <a:xfrm>
            <a:off x="152400" y="152400"/>
            <a:ext cx="8686800" cy="762000"/>
          </a:xfrm>
        </p:spPr>
        <p:txBody>
          <a:bodyPr/>
          <a:lstStyle/>
          <a:p>
            <a:r>
              <a:rPr lang="en-US" sz="4000" dirty="0"/>
              <a:t>Semantic Precision in Space and Time</a:t>
            </a:r>
          </a:p>
        </p:txBody>
      </p:sp>
      <p:sp>
        <p:nvSpPr>
          <p:cNvPr id="147462" name="Line 6"/>
          <p:cNvSpPr>
            <a:spLocks noChangeShapeType="1"/>
          </p:cNvSpPr>
          <p:nvPr/>
        </p:nvSpPr>
        <p:spPr bwMode="auto">
          <a:xfrm flipV="1">
            <a:off x="985838" y="1290638"/>
            <a:ext cx="0" cy="4800600"/>
          </a:xfrm>
          <a:prstGeom prst="line">
            <a:avLst/>
          </a:prstGeom>
          <a:noFill/>
          <a:ln w="57150">
            <a:solidFill>
              <a:schemeClr val="tx2"/>
            </a:solidFill>
            <a:round/>
            <a:headEnd/>
            <a:tailEnd type="triangle" w="med" len="med"/>
          </a:ln>
          <a:effectLst/>
        </p:spPr>
        <p:txBody>
          <a:bodyPr wrap="none">
            <a:spAutoFit/>
          </a:bodyPr>
          <a:lstStyle/>
          <a:p>
            <a:endParaRPr lang="en-US"/>
          </a:p>
        </p:txBody>
      </p:sp>
      <p:sp>
        <p:nvSpPr>
          <p:cNvPr id="147463" name="Line 7"/>
          <p:cNvSpPr>
            <a:spLocks noChangeShapeType="1"/>
          </p:cNvSpPr>
          <p:nvPr/>
        </p:nvSpPr>
        <p:spPr bwMode="auto">
          <a:xfrm>
            <a:off x="990600" y="6096000"/>
            <a:ext cx="7010400" cy="0"/>
          </a:xfrm>
          <a:prstGeom prst="line">
            <a:avLst/>
          </a:prstGeom>
          <a:noFill/>
          <a:ln w="57150">
            <a:solidFill>
              <a:schemeClr val="tx2"/>
            </a:solidFill>
            <a:round/>
            <a:headEnd/>
            <a:tailEnd type="triangle" w="med" len="med"/>
          </a:ln>
          <a:effectLst/>
        </p:spPr>
        <p:txBody>
          <a:bodyPr wrap="none">
            <a:spAutoFit/>
          </a:bodyPr>
          <a:lstStyle/>
          <a:p>
            <a:endParaRPr lang="en-US"/>
          </a:p>
        </p:txBody>
      </p:sp>
      <p:sp>
        <p:nvSpPr>
          <p:cNvPr id="147464" name="Text Box 8"/>
          <p:cNvSpPr txBox="1">
            <a:spLocks noChangeArrowheads="1"/>
          </p:cNvSpPr>
          <p:nvPr/>
        </p:nvSpPr>
        <p:spPr bwMode="auto">
          <a:xfrm>
            <a:off x="8077200" y="5715000"/>
            <a:ext cx="569913" cy="366713"/>
          </a:xfrm>
          <a:prstGeom prst="rect">
            <a:avLst/>
          </a:prstGeom>
          <a:noFill/>
          <a:ln w="57150">
            <a:noFill/>
            <a:miter lim="800000"/>
            <a:headEnd/>
            <a:tailEnd/>
          </a:ln>
          <a:effectLst/>
        </p:spPr>
        <p:txBody>
          <a:bodyPr wrap="none">
            <a:spAutoFit/>
          </a:bodyPr>
          <a:lstStyle/>
          <a:p>
            <a:pPr>
              <a:spcBef>
                <a:spcPct val="0"/>
              </a:spcBef>
              <a:buFontTx/>
              <a:buNone/>
            </a:pPr>
            <a:r>
              <a:rPr lang="en-US" b="1">
                <a:latin typeface="Arial Narrow" pitchFamily="34" charset="0"/>
                <a:cs typeface="Arial" charset="0"/>
              </a:rPr>
              <a:t>time</a:t>
            </a:r>
          </a:p>
        </p:txBody>
      </p:sp>
      <p:sp>
        <p:nvSpPr>
          <p:cNvPr id="147465" name="Text Box 9"/>
          <p:cNvSpPr txBox="1">
            <a:spLocks noChangeArrowheads="1"/>
          </p:cNvSpPr>
          <p:nvPr/>
        </p:nvSpPr>
        <p:spPr bwMode="auto">
          <a:xfrm>
            <a:off x="1219200" y="1371600"/>
            <a:ext cx="3009900" cy="366713"/>
          </a:xfrm>
          <a:prstGeom prst="rect">
            <a:avLst/>
          </a:prstGeom>
          <a:noFill/>
          <a:ln w="57150">
            <a:noFill/>
            <a:miter lim="800000"/>
            <a:headEnd/>
            <a:tailEnd/>
          </a:ln>
          <a:effectLst/>
        </p:spPr>
        <p:txBody>
          <a:bodyPr wrap="none">
            <a:spAutoFit/>
          </a:bodyPr>
          <a:lstStyle/>
          <a:p>
            <a:pPr>
              <a:spcBef>
                <a:spcPct val="0"/>
              </a:spcBef>
              <a:buFontTx/>
              <a:buNone/>
            </a:pPr>
            <a:r>
              <a:rPr lang="en-US" b="1">
                <a:latin typeface="Arial Narrow" pitchFamily="34" charset="0"/>
                <a:cs typeface="Arial" charset="0"/>
              </a:rPr>
              <a:t>space: (projects, organizations)</a:t>
            </a:r>
          </a:p>
        </p:txBody>
      </p:sp>
      <p:sp>
        <p:nvSpPr>
          <p:cNvPr id="147466" name="Text Box 10"/>
          <p:cNvSpPr txBox="1">
            <a:spLocks noChangeArrowheads="1"/>
          </p:cNvSpPr>
          <p:nvPr/>
        </p:nvSpPr>
        <p:spPr bwMode="auto">
          <a:xfrm>
            <a:off x="1066800" y="5181600"/>
            <a:ext cx="1354138" cy="730250"/>
          </a:xfrm>
          <a:prstGeom prst="rect">
            <a:avLst/>
          </a:prstGeom>
          <a:noFill/>
          <a:ln w="57150">
            <a:noFill/>
            <a:miter lim="800000"/>
            <a:headEnd/>
            <a:tailEnd/>
          </a:ln>
          <a:effectLst/>
        </p:spPr>
        <p:txBody>
          <a:bodyPr wrap="none">
            <a:spAutoFit/>
          </a:bodyPr>
          <a:lstStyle/>
          <a:p>
            <a:pPr algn="ctr">
              <a:spcBef>
                <a:spcPct val="0"/>
              </a:spcBef>
              <a:buFontTx/>
              <a:buNone/>
            </a:pPr>
            <a:r>
              <a:rPr lang="en-US" sz="1400" b="1">
                <a:latin typeface="Arial Narrow" pitchFamily="34" charset="0"/>
                <a:cs typeface="Arial" charset="0"/>
              </a:rPr>
              <a:t>Small Semantic</a:t>
            </a:r>
            <a:br>
              <a:rPr lang="en-US" sz="1400" b="1">
                <a:latin typeface="Arial Narrow" pitchFamily="34" charset="0"/>
                <a:cs typeface="Arial" charset="0"/>
              </a:rPr>
            </a:br>
            <a:r>
              <a:rPr lang="en-US" sz="1400" b="1">
                <a:latin typeface="Arial Narrow" pitchFamily="34" charset="0"/>
                <a:cs typeface="Arial" charset="0"/>
              </a:rPr>
              <a:t>Footprint</a:t>
            </a:r>
          </a:p>
          <a:p>
            <a:pPr algn="ctr">
              <a:spcBef>
                <a:spcPct val="0"/>
              </a:spcBef>
              <a:buFontTx/>
              <a:buNone/>
            </a:pPr>
            <a:r>
              <a:rPr lang="en-US" sz="1400" b="1">
                <a:latin typeface="Arial Narrow" pitchFamily="34" charset="0"/>
                <a:cs typeface="Arial" charset="0"/>
              </a:rPr>
              <a:t>(rapid prototype)</a:t>
            </a:r>
          </a:p>
        </p:txBody>
      </p:sp>
      <p:sp>
        <p:nvSpPr>
          <p:cNvPr id="147467" name="Text Box 11"/>
          <p:cNvSpPr txBox="1">
            <a:spLocks noChangeArrowheads="1"/>
          </p:cNvSpPr>
          <p:nvPr/>
        </p:nvSpPr>
        <p:spPr bwMode="auto">
          <a:xfrm>
            <a:off x="6019800" y="1524000"/>
            <a:ext cx="1600200" cy="1465263"/>
          </a:xfrm>
          <a:prstGeom prst="rect">
            <a:avLst/>
          </a:prstGeom>
          <a:noFill/>
          <a:ln w="57150">
            <a:noFill/>
            <a:miter lim="800000"/>
            <a:headEnd/>
            <a:tailEnd/>
          </a:ln>
          <a:effectLst/>
        </p:spPr>
        <p:txBody>
          <a:bodyPr>
            <a:spAutoFit/>
          </a:bodyPr>
          <a:lstStyle/>
          <a:p>
            <a:pPr algn="ctr">
              <a:spcBef>
                <a:spcPct val="0"/>
              </a:spcBef>
              <a:buFontTx/>
              <a:buNone/>
            </a:pPr>
            <a:r>
              <a:rPr lang="en-US" b="1">
                <a:latin typeface="Arial Narrow" pitchFamily="34" charset="0"/>
                <a:cs typeface="Arial" charset="0"/>
              </a:rPr>
              <a:t>Large</a:t>
            </a:r>
          </a:p>
          <a:p>
            <a:pPr algn="ctr">
              <a:spcBef>
                <a:spcPct val="0"/>
              </a:spcBef>
              <a:buFontTx/>
              <a:buNone/>
            </a:pPr>
            <a:r>
              <a:rPr lang="en-US" b="1">
                <a:latin typeface="Arial Narrow" pitchFamily="34" charset="0"/>
                <a:cs typeface="Arial" charset="0"/>
              </a:rPr>
              <a:t>Semantic</a:t>
            </a:r>
            <a:br>
              <a:rPr lang="en-US" b="1">
                <a:latin typeface="Arial Narrow" pitchFamily="34" charset="0"/>
                <a:cs typeface="Arial" charset="0"/>
              </a:rPr>
            </a:br>
            <a:r>
              <a:rPr lang="en-US" b="1">
                <a:latin typeface="Arial Narrow" pitchFamily="34" charset="0"/>
                <a:cs typeface="Arial" charset="0"/>
              </a:rPr>
              <a:t>Footprint</a:t>
            </a:r>
          </a:p>
          <a:p>
            <a:pPr algn="ctr">
              <a:spcBef>
                <a:spcPct val="0"/>
              </a:spcBef>
              <a:buFontTx/>
              <a:buNone/>
            </a:pPr>
            <a:r>
              <a:rPr lang="en-US" b="1">
                <a:latin typeface="Arial Narrow" pitchFamily="34" charset="0"/>
                <a:cs typeface="Arial" charset="0"/>
              </a:rPr>
              <a:t>(long lifetime</a:t>
            </a:r>
            <a:br>
              <a:rPr lang="en-US" b="1">
                <a:latin typeface="Arial Narrow" pitchFamily="34" charset="0"/>
                <a:cs typeface="Arial" charset="0"/>
              </a:rPr>
            </a:br>
            <a:r>
              <a:rPr lang="en-US" b="1">
                <a:latin typeface="Arial Narrow" pitchFamily="34" charset="0"/>
                <a:cs typeface="Arial" charset="0"/>
              </a:rPr>
              <a:t>systems)</a:t>
            </a:r>
          </a:p>
        </p:txBody>
      </p:sp>
      <p:sp>
        <p:nvSpPr>
          <p:cNvPr id="147468" name="Text Box 12"/>
          <p:cNvSpPr txBox="1">
            <a:spLocks noChangeArrowheads="1"/>
          </p:cNvSpPr>
          <p:nvPr/>
        </p:nvSpPr>
        <p:spPr bwMode="auto">
          <a:xfrm>
            <a:off x="1676400" y="6172200"/>
            <a:ext cx="657225" cy="336550"/>
          </a:xfrm>
          <a:prstGeom prst="rect">
            <a:avLst/>
          </a:prstGeom>
          <a:noFill/>
          <a:ln w="57150">
            <a:noFill/>
            <a:miter lim="800000"/>
            <a:headEnd/>
            <a:tailEnd/>
          </a:ln>
          <a:effectLst/>
        </p:spPr>
        <p:txBody>
          <a:bodyPr wrap="none">
            <a:spAutoFit/>
          </a:bodyPr>
          <a:lstStyle/>
          <a:p>
            <a:pPr>
              <a:spcBef>
                <a:spcPct val="0"/>
              </a:spcBef>
              <a:buFontTx/>
              <a:buNone/>
            </a:pPr>
            <a:r>
              <a:rPr lang="en-US" sz="1600">
                <a:latin typeface="Arial Narrow" pitchFamily="34" charset="0"/>
                <a:cs typeface="Arial" charset="0"/>
              </a:rPr>
              <a:t>weeks</a:t>
            </a:r>
          </a:p>
        </p:txBody>
      </p:sp>
      <p:sp>
        <p:nvSpPr>
          <p:cNvPr id="147469" name="Text Box 13"/>
          <p:cNvSpPr txBox="1">
            <a:spLocks noChangeArrowheads="1"/>
          </p:cNvSpPr>
          <p:nvPr/>
        </p:nvSpPr>
        <p:spPr bwMode="auto">
          <a:xfrm>
            <a:off x="3276600" y="6172200"/>
            <a:ext cx="728663" cy="336550"/>
          </a:xfrm>
          <a:prstGeom prst="rect">
            <a:avLst/>
          </a:prstGeom>
          <a:noFill/>
          <a:ln w="57150">
            <a:noFill/>
            <a:miter lim="800000"/>
            <a:headEnd/>
            <a:tailEnd/>
          </a:ln>
          <a:effectLst/>
        </p:spPr>
        <p:txBody>
          <a:bodyPr wrap="none">
            <a:spAutoFit/>
          </a:bodyPr>
          <a:lstStyle/>
          <a:p>
            <a:pPr>
              <a:spcBef>
                <a:spcPct val="0"/>
              </a:spcBef>
              <a:buFontTx/>
              <a:buNone/>
            </a:pPr>
            <a:r>
              <a:rPr lang="en-US" sz="1600">
                <a:latin typeface="Arial Narrow" pitchFamily="34" charset="0"/>
                <a:cs typeface="Arial" charset="0"/>
              </a:rPr>
              <a:t>months</a:t>
            </a:r>
          </a:p>
        </p:txBody>
      </p:sp>
      <p:sp>
        <p:nvSpPr>
          <p:cNvPr id="147470" name="Text Box 14"/>
          <p:cNvSpPr txBox="1">
            <a:spLocks noChangeArrowheads="1"/>
          </p:cNvSpPr>
          <p:nvPr/>
        </p:nvSpPr>
        <p:spPr bwMode="auto">
          <a:xfrm>
            <a:off x="5181600" y="6172200"/>
            <a:ext cx="592138" cy="336550"/>
          </a:xfrm>
          <a:prstGeom prst="rect">
            <a:avLst/>
          </a:prstGeom>
          <a:noFill/>
          <a:ln w="57150">
            <a:noFill/>
            <a:miter lim="800000"/>
            <a:headEnd/>
            <a:tailEnd/>
          </a:ln>
          <a:effectLst/>
        </p:spPr>
        <p:txBody>
          <a:bodyPr wrap="none">
            <a:spAutoFit/>
          </a:bodyPr>
          <a:lstStyle/>
          <a:p>
            <a:pPr>
              <a:spcBef>
                <a:spcPct val="0"/>
              </a:spcBef>
              <a:buFontTx/>
              <a:buNone/>
            </a:pPr>
            <a:r>
              <a:rPr lang="en-US" sz="1600">
                <a:latin typeface="Arial Narrow" pitchFamily="34" charset="0"/>
                <a:cs typeface="Arial" charset="0"/>
              </a:rPr>
              <a:t>years</a:t>
            </a:r>
          </a:p>
        </p:txBody>
      </p:sp>
      <p:sp>
        <p:nvSpPr>
          <p:cNvPr id="147471" name="Text Box 15"/>
          <p:cNvSpPr txBox="1">
            <a:spLocks noChangeArrowheads="1"/>
          </p:cNvSpPr>
          <p:nvPr/>
        </p:nvSpPr>
        <p:spPr bwMode="auto">
          <a:xfrm>
            <a:off x="6781800" y="6172200"/>
            <a:ext cx="919163" cy="336550"/>
          </a:xfrm>
          <a:prstGeom prst="rect">
            <a:avLst/>
          </a:prstGeom>
          <a:noFill/>
          <a:ln w="57150">
            <a:noFill/>
            <a:miter lim="800000"/>
            <a:headEnd/>
            <a:tailEnd/>
          </a:ln>
          <a:effectLst/>
        </p:spPr>
        <p:txBody>
          <a:bodyPr wrap="none">
            <a:spAutoFit/>
          </a:bodyPr>
          <a:lstStyle/>
          <a:p>
            <a:pPr>
              <a:spcBef>
                <a:spcPct val="0"/>
              </a:spcBef>
              <a:buFontTx/>
              <a:buNone/>
            </a:pPr>
            <a:r>
              <a:rPr lang="en-US" sz="1600">
                <a:latin typeface="Arial Narrow" pitchFamily="34" charset="0"/>
                <a:cs typeface="Arial" charset="0"/>
              </a:rPr>
              <a:t>10+ years</a:t>
            </a:r>
          </a:p>
        </p:txBody>
      </p:sp>
      <p:sp>
        <p:nvSpPr>
          <p:cNvPr id="147472" name="Text Box 16"/>
          <p:cNvSpPr txBox="1">
            <a:spLocks noChangeArrowheads="1"/>
          </p:cNvSpPr>
          <p:nvPr/>
        </p:nvSpPr>
        <p:spPr bwMode="auto">
          <a:xfrm>
            <a:off x="228600" y="5334000"/>
            <a:ext cx="692150" cy="336550"/>
          </a:xfrm>
          <a:prstGeom prst="rect">
            <a:avLst/>
          </a:prstGeom>
          <a:noFill/>
          <a:ln w="57150">
            <a:noFill/>
            <a:miter lim="800000"/>
            <a:headEnd/>
            <a:tailEnd/>
          </a:ln>
          <a:effectLst/>
        </p:spPr>
        <p:txBody>
          <a:bodyPr wrap="none">
            <a:spAutoFit/>
          </a:bodyPr>
          <a:lstStyle/>
          <a:p>
            <a:pPr>
              <a:spcBef>
                <a:spcPct val="0"/>
              </a:spcBef>
              <a:buFontTx/>
              <a:buNone/>
            </a:pPr>
            <a:r>
              <a:rPr lang="en-US" sz="1600">
                <a:latin typeface="Arial Narrow" pitchFamily="34" charset="0"/>
                <a:cs typeface="Arial" charset="0"/>
              </a:rPr>
              <a:t>person</a:t>
            </a:r>
          </a:p>
        </p:txBody>
      </p:sp>
      <p:sp>
        <p:nvSpPr>
          <p:cNvPr id="147473" name="Text Box 17"/>
          <p:cNvSpPr txBox="1">
            <a:spLocks noChangeArrowheads="1"/>
          </p:cNvSpPr>
          <p:nvPr/>
        </p:nvSpPr>
        <p:spPr bwMode="auto">
          <a:xfrm>
            <a:off x="228600" y="4572000"/>
            <a:ext cx="552450" cy="336550"/>
          </a:xfrm>
          <a:prstGeom prst="rect">
            <a:avLst/>
          </a:prstGeom>
          <a:noFill/>
          <a:ln w="57150">
            <a:noFill/>
            <a:miter lim="800000"/>
            <a:headEnd/>
            <a:tailEnd/>
          </a:ln>
          <a:effectLst/>
        </p:spPr>
        <p:txBody>
          <a:bodyPr wrap="none">
            <a:spAutoFit/>
          </a:bodyPr>
          <a:lstStyle/>
          <a:p>
            <a:pPr>
              <a:spcBef>
                <a:spcPct val="0"/>
              </a:spcBef>
              <a:buFontTx/>
              <a:buNone/>
            </a:pPr>
            <a:r>
              <a:rPr lang="en-US" sz="1600">
                <a:latin typeface="Arial Narrow" pitchFamily="34" charset="0"/>
                <a:cs typeface="Arial" charset="0"/>
              </a:rPr>
              <a:t>team</a:t>
            </a:r>
          </a:p>
        </p:txBody>
      </p:sp>
      <p:sp>
        <p:nvSpPr>
          <p:cNvPr id="147474" name="Text Box 18"/>
          <p:cNvSpPr txBox="1">
            <a:spLocks noChangeArrowheads="1"/>
          </p:cNvSpPr>
          <p:nvPr/>
        </p:nvSpPr>
        <p:spPr bwMode="auto">
          <a:xfrm>
            <a:off x="304800" y="3886200"/>
            <a:ext cx="552450" cy="336550"/>
          </a:xfrm>
          <a:prstGeom prst="rect">
            <a:avLst/>
          </a:prstGeom>
          <a:noFill/>
          <a:ln w="57150">
            <a:noFill/>
            <a:miter lim="800000"/>
            <a:headEnd/>
            <a:tailEnd/>
          </a:ln>
          <a:effectLst/>
        </p:spPr>
        <p:txBody>
          <a:bodyPr wrap="none">
            <a:spAutoFit/>
          </a:bodyPr>
          <a:lstStyle/>
          <a:p>
            <a:pPr>
              <a:spcBef>
                <a:spcPct val="0"/>
              </a:spcBef>
              <a:buFontTx/>
              <a:buNone/>
            </a:pPr>
            <a:r>
              <a:rPr lang="en-US" sz="1600">
                <a:latin typeface="Arial Narrow" pitchFamily="34" charset="0"/>
                <a:cs typeface="Arial" charset="0"/>
              </a:rPr>
              <a:t>dept.</a:t>
            </a:r>
          </a:p>
        </p:txBody>
      </p:sp>
      <p:sp>
        <p:nvSpPr>
          <p:cNvPr id="147475" name="Text Box 19"/>
          <p:cNvSpPr txBox="1">
            <a:spLocks noChangeArrowheads="1"/>
          </p:cNvSpPr>
          <p:nvPr/>
        </p:nvSpPr>
        <p:spPr bwMode="auto">
          <a:xfrm>
            <a:off x="228600" y="1981200"/>
            <a:ext cx="581025" cy="336550"/>
          </a:xfrm>
          <a:prstGeom prst="rect">
            <a:avLst/>
          </a:prstGeom>
          <a:noFill/>
          <a:ln w="57150">
            <a:noFill/>
            <a:miter lim="800000"/>
            <a:headEnd/>
            <a:tailEnd/>
          </a:ln>
          <a:effectLst/>
        </p:spPr>
        <p:txBody>
          <a:bodyPr wrap="none">
            <a:spAutoFit/>
          </a:bodyPr>
          <a:lstStyle/>
          <a:p>
            <a:pPr>
              <a:spcBef>
                <a:spcPct val="0"/>
              </a:spcBef>
              <a:buFontTx/>
              <a:buNone/>
            </a:pPr>
            <a:r>
              <a:rPr lang="en-US" sz="1600">
                <a:latin typeface="Arial Narrow" pitchFamily="34" charset="0"/>
                <a:cs typeface="Arial" charset="0"/>
              </a:rPr>
              <a:t>world</a:t>
            </a:r>
          </a:p>
        </p:txBody>
      </p:sp>
      <p:sp>
        <p:nvSpPr>
          <p:cNvPr id="147476" name="Text Box 20"/>
          <p:cNvSpPr txBox="1">
            <a:spLocks noChangeArrowheads="1"/>
          </p:cNvSpPr>
          <p:nvPr/>
        </p:nvSpPr>
        <p:spPr bwMode="auto">
          <a:xfrm>
            <a:off x="228600" y="2667000"/>
            <a:ext cx="617538" cy="581025"/>
          </a:xfrm>
          <a:prstGeom prst="rect">
            <a:avLst/>
          </a:prstGeom>
          <a:noFill/>
          <a:ln w="57150">
            <a:noFill/>
            <a:miter lim="800000"/>
            <a:headEnd/>
            <a:tailEnd/>
          </a:ln>
          <a:effectLst/>
        </p:spPr>
        <p:txBody>
          <a:bodyPr wrap="none">
            <a:spAutoFit/>
          </a:bodyPr>
          <a:lstStyle/>
          <a:p>
            <a:pPr>
              <a:spcBef>
                <a:spcPct val="0"/>
              </a:spcBef>
              <a:buFontTx/>
              <a:buNone/>
            </a:pPr>
            <a:r>
              <a:rPr lang="en-US" sz="1600">
                <a:latin typeface="Arial Narrow" pitchFamily="34" charset="0"/>
                <a:cs typeface="Arial" charset="0"/>
              </a:rPr>
              <a:t>enter-</a:t>
            </a:r>
            <a:br>
              <a:rPr lang="en-US" sz="1600">
                <a:latin typeface="Arial Narrow" pitchFamily="34" charset="0"/>
                <a:cs typeface="Arial" charset="0"/>
              </a:rPr>
            </a:br>
            <a:r>
              <a:rPr lang="en-US" sz="1600">
                <a:latin typeface="Arial Narrow" pitchFamily="34" charset="0"/>
                <a:cs typeface="Arial" charset="0"/>
              </a:rPr>
              <a:t>prise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7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nimBg="1"/>
      <p:bldP spid="147459" grpId="0" animBg="1"/>
      <p:bldP spid="14746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4294967295"/>
          </p:nvPr>
        </p:nvSpPr>
        <p:spPr>
          <a:xfrm>
            <a:off x="8572500" y="6381750"/>
            <a:ext cx="419100" cy="476250"/>
          </a:xfrm>
          <a:prstGeom prst="rect">
            <a:avLst/>
          </a:prstGeom>
        </p:spPr>
        <p:txBody>
          <a:bodyPr/>
          <a:lstStyle/>
          <a:p>
            <a:pPr algn="r"/>
            <a:fld id="{5172E8CF-928D-45D4-8373-B79357659133}" type="slidenum">
              <a:rPr lang="en-US" sz="1200" b="0"/>
              <a:pPr algn="r"/>
              <a:t>92</a:t>
            </a:fld>
            <a:endParaRPr lang="en-US" sz="1200" b="0" dirty="0"/>
          </a:p>
        </p:txBody>
      </p:sp>
      <p:sp>
        <p:nvSpPr>
          <p:cNvPr id="47106" name="Rectangle 2"/>
          <p:cNvSpPr>
            <a:spLocks noGrp="1" noChangeArrowheads="1"/>
          </p:cNvSpPr>
          <p:nvPr>
            <p:ph type="title"/>
          </p:nvPr>
        </p:nvSpPr>
        <p:spPr/>
        <p:txBody>
          <a:bodyPr/>
          <a:lstStyle/>
          <a:p>
            <a:r>
              <a:rPr lang="en-US"/>
              <a:t>Parker Projection</a:t>
            </a:r>
          </a:p>
        </p:txBody>
      </p:sp>
      <p:sp>
        <p:nvSpPr>
          <p:cNvPr id="47111" name="Text Box 7"/>
          <p:cNvSpPr txBox="1">
            <a:spLocks noChangeArrowheads="1"/>
          </p:cNvSpPr>
          <p:nvPr/>
        </p:nvSpPr>
        <p:spPr bwMode="auto">
          <a:xfrm>
            <a:off x="7162800" y="5943600"/>
            <a:ext cx="622300" cy="366713"/>
          </a:xfrm>
          <a:prstGeom prst="rect">
            <a:avLst/>
          </a:prstGeom>
          <a:noFill/>
          <a:ln w="28575">
            <a:noFill/>
            <a:miter lim="800000"/>
            <a:headEnd/>
            <a:tailEnd/>
          </a:ln>
          <a:effectLst/>
        </p:spPr>
        <p:txBody>
          <a:bodyPr wrap="none">
            <a:spAutoFit/>
          </a:bodyPr>
          <a:lstStyle/>
          <a:p>
            <a:pPr algn="ctr"/>
            <a:r>
              <a:rPr lang="en-US" sz="1800"/>
              <a:t>Time</a:t>
            </a:r>
          </a:p>
        </p:txBody>
      </p:sp>
      <p:grpSp>
        <p:nvGrpSpPr>
          <p:cNvPr id="2" name="Group 15"/>
          <p:cNvGrpSpPr>
            <a:grpSpLocks/>
          </p:cNvGrpSpPr>
          <p:nvPr/>
        </p:nvGrpSpPr>
        <p:grpSpPr bwMode="auto">
          <a:xfrm>
            <a:off x="381000" y="1028700"/>
            <a:ext cx="8001000" cy="4762500"/>
            <a:chOff x="240" y="384"/>
            <a:chExt cx="5040" cy="3264"/>
          </a:xfrm>
        </p:grpSpPr>
        <p:sp>
          <p:nvSpPr>
            <p:cNvPr id="47107" name="Line 3"/>
            <p:cNvSpPr>
              <a:spLocks noChangeShapeType="1"/>
            </p:cNvSpPr>
            <p:nvPr/>
          </p:nvSpPr>
          <p:spPr bwMode="auto">
            <a:xfrm flipV="1">
              <a:off x="768" y="864"/>
              <a:ext cx="0" cy="2784"/>
            </a:xfrm>
            <a:prstGeom prst="line">
              <a:avLst/>
            </a:prstGeom>
            <a:noFill/>
            <a:ln w="28575">
              <a:solidFill>
                <a:schemeClr val="tx1"/>
              </a:solidFill>
              <a:round/>
              <a:headEnd/>
              <a:tailEnd type="triangle" w="med" len="med"/>
            </a:ln>
            <a:effectLst/>
          </p:spPr>
          <p:txBody>
            <a:bodyPr anchor="ctr"/>
            <a:lstStyle/>
            <a:p>
              <a:endParaRPr lang="en-US"/>
            </a:p>
          </p:txBody>
        </p:sp>
        <p:sp>
          <p:nvSpPr>
            <p:cNvPr id="47108" name="Text Box 4"/>
            <p:cNvSpPr txBox="1">
              <a:spLocks noChangeArrowheads="1"/>
            </p:cNvSpPr>
            <p:nvPr/>
          </p:nvSpPr>
          <p:spPr bwMode="auto">
            <a:xfrm>
              <a:off x="240" y="1008"/>
              <a:ext cx="419" cy="231"/>
            </a:xfrm>
            <a:prstGeom prst="rect">
              <a:avLst/>
            </a:prstGeom>
            <a:noFill/>
            <a:ln w="28575">
              <a:noFill/>
              <a:miter lim="800000"/>
              <a:headEnd/>
              <a:tailEnd/>
            </a:ln>
            <a:effectLst/>
          </p:spPr>
          <p:txBody>
            <a:bodyPr wrap="none">
              <a:spAutoFit/>
            </a:bodyPr>
            <a:lstStyle/>
            <a:p>
              <a:r>
                <a:rPr lang="en-US" sz="1800" b="0"/>
                <a:t>100%</a:t>
              </a:r>
            </a:p>
          </p:txBody>
        </p:sp>
        <p:sp>
          <p:nvSpPr>
            <p:cNvPr id="47109" name="Text Box 5"/>
            <p:cNvSpPr txBox="1">
              <a:spLocks noChangeArrowheads="1"/>
            </p:cNvSpPr>
            <p:nvPr/>
          </p:nvSpPr>
          <p:spPr bwMode="auto">
            <a:xfrm>
              <a:off x="389" y="384"/>
              <a:ext cx="727" cy="404"/>
            </a:xfrm>
            <a:prstGeom prst="rect">
              <a:avLst/>
            </a:prstGeom>
            <a:noFill/>
            <a:ln w="28575">
              <a:noFill/>
              <a:miter lim="800000"/>
              <a:headEnd/>
              <a:tailEnd/>
            </a:ln>
            <a:effectLst/>
          </p:spPr>
          <p:txBody>
            <a:bodyPr wrap="none">
              <a:spAutoFit/>
            </a:bodyPr>
            <a:lstStyle/>
            <a:p>
              <a:pPr algn="ctr"/>
              <a:r>
                <a:rPr lang="en-US" sz="1800"/>
                <a:t>Relative</a:t>
              </a:r>
              <a:br>
                <a:rPr lang="en-US" sz="1800"/>
              </a:br>
              <a:r>
                <a:rPr lang="en-US" sz="1800"/>
                <a:t>Code Base</a:t>
              </a:r>
            </a:p>
          </p:txBody>
        </p:sp>
        <p:sp>
          <p:nvSpPr>
            <p:cNvPr id="47110" name="Line 6"/>
            <p:cNvSpPr>
              <a:spLocks noChangeShapeType="1"/>
            </p:cNvSpPr>
            <p:nvPr/>
          </p:nvSpPr>
          <p:spPr bwMode="auto">
            <a:xfrm flipV="1">
              <a:off x="768" y="3648"/>
              <a:ext cx="4512" cy="0"/>
            </a:xfrm>
            <a:prstGeom prst="line">
              <a:avLst/>
            </a:prstGeom>
            <a:noFill/>
            <a:ln w="28575">
              <a:solidFill>
                <a:schemeClr val="tx1"/>
              </a:solidFill>
              <a:round/>
              <a:headEnd/>
              <a:tailEnd type="triangle" w="med" len="med"/>
            </a:ln>
            <a:effectLst/>
          </p:spPr>
          <p:txBody>
            <a:bodyPr anchor="ctr"/>
            <a:lstStyle/>
            <a:p>
              <a:endParaRPr lang="en-US"/>
            </a:p>
          </p:txBody>
        </p:sp>
        <p:grpSp>
          <p:nvGrpSpPr>
            <p:cNvPr id="3" name="Group 8"/>
            <p:cNvGrpSpPr>
              <a:grpSpLocks/>
            </p:cNvGrpSpPr>
            <p:nvPr/>
          </p:nvGrpSpPr>
          <p:grpSpPr bwMode="auto">
            <a:xfrm>
              <a:off x="768" y="1152"/>
              <a:ext cx="4416" cy="2466"/>
              <a:chOff x="768" y="1152"/>
              <a:chExt cx="4416" cy="2466"/>
            </a:xfrm>
          </p:grpSpPr>
          <p:sp>
            <p:nvSpPr>
              <p:cNvPr id="47113" name="Freeform 9"/>
              <p:cNvSpPr>
                <a:spLocks/>
              </p:cNvSpPr>
              <p:nvPr/>
            </p:nvSpPr>
            <p:spPr bwMode="auto">
              <a:xfrm>
                <a:off x="768" y="1152"/>
                <a:ext cx="4416" cy="2466"/>
              </a:xfrm>
              <a:custGeom>
                <a:avLst/>
                <a:gdLst/>
                <a:ahLst/>
                <a:cxnLst>
                  <a:cxn ang="0">
                    <a:pos x="4001" y="2466"/>
                  </a:cxn>
                  <a:cxn ang="0">
                    <a:pos x="2612" y="1795"/>
                  </a:cxn>
                  <a:cxn ang="0">
                    <a:pos x="1604" y="672"/>
                  </a:cxn>
                  <a:cxn ang="0">
                    <a:pos x="875" y="219"/>
                  </a:cxn>
                  <a:cxn ang="0">
                    <a:pos x="0" y="0"/>
                  </a:cxn>
                </a:cxnLst>
                <a:rect l="0" t="0" r="r" b="b"/>
                <a:pathLst>
                  <a:path w="4001" h="2466">
                    <a:moveTo>
                      <a:pt x="4001" y="2466"/>
                    </a:moveTo>
                    <a:cubicBezTo>
                      <a:pt x="3770" y="2354"/>
                      <a:pt x="2982" y="2129"/>
                      <a:pt x="2612" y="1795"/>
                    </a:cubicBezTo>
                    <a:cubicBezTo>
                      <a:pt x="2149" y="1373"/>
                      <a:pt x="1806" y="839"/>
                      <a:pt x="1604" y="672"/>
                    </a:cubicBezTo>
                    <a:cubicBezTo>
                      <a:pt x="1402" y="505"/>
                      <a:pt x="1218" y="338"/>
                      <a:pt x="875" y="219"/>
                    </a:cubicBezTo>
                    <a:cubicBezTo>
                      <a:pt x="532" y="100"/>
                      <a:pt x="182" y="46"/>
                      <a:pt x="0" y="0"/>
                    </a:cubicBezTo>
                  </a:path>
                </a:pathLst>
              </a:custGeom>
              <a:noFill/>
              <a:ln w="28575" cap="flat" cmpd="sng">
                <a:solidFill>
                  <a:srgbClr val="FF0000"/>
                </a:solidFill>
                <a:prstDash val="solid"/>
                <a:round/>
                <a:headEnd type="none" w="med" len="med"/>
                <a:tailEnd type="none" w="med" len="med"/>
              </a:ln>
              <a:effectLst/>
            </p:spPr>
            <p:txBody>
              <a:bodyPr anchor="ctr"/>
              <a:lstStyle/>
              <a:p>
                <a:endParaRPr lang="en-US"/>
              </a:p>
            </p:txBody>
          </p:sp>
          <p:sp>
            <p:nvSpPr>
              <p:cNvPr id="47114" name="Text Box 10"/>
              <p:cNvSpPr txBox="1">
                <a:spLocks noChangeArrowheads="1"/>
              </p:cNvSpPr>
              <p:nvPr/>
            </p:nvSpPr>
            <p:spPr bwMode="auto">
              <a:xfrm rot="807090">
                <a:off x="842" y="1339"/>
                <a:ext cx="3795" cy="316"/>
              </a:xfrm>
              <a:prstGeom prst="rect">
                <a:avLst/>
              </a:prstGeom>
              <a:noFill/>
              <a:ln w="28575">
                <a:noFill/>
                <a:miter lim="800000"/>
                <a:headEnd/>
                <a:tailEnd/>
              </a:ln>
              <a:effectLst/>
            </p:spPr>
            <p:txBody>
              <a:bodyPr wrap="square">
                <a:spAutoFit/>
              </a:bodyPr>
              <a:lstStyle/>
              <a:p>
                <a:r>
                  <a:rPr lang="en-US" dirty="0"/>
                  <a:t>Procedural code (Java, JavaScript, VB, C#, C++)</a:t>
                </a:r>
              </a:p>
            </p:txBody>
          </p:sp>
        </p:grpSp>
        <p:grpSp>
          <p:nvGrpSpPr>
            <p:cNvPr id="4" name="Group 11"/>
            <p:cNvGrpSpPr>
              <a:grpSpLocks/>
            </p:cNvGrpSpPr>
            <p:nvPr/>
          </p:nvGrpSpPr>
          <p:grpSpPr bwMode="auto">
            <a:xfrm>
              <a:off x="768" y="1200"/>
              <a:ext cx="4320" cy="2418"/>
              <a:chOff x="768" y="1200"/>
              <a:chExt cx="4320" cy="2418"/>
            </a:xfrm>
          </p:grpSpPr>
          <p:sp>
            <p:nvSpPr>
              <p:cNvPr id="47116" name="Freeform 12"/>
              <p:cNvSpPr>
                <a:spLocks/>
              </p:cNvSpPr>
              <p:nvPr/>
            </p:nvSpPr>
            <p:spPr bwMode="auto">
              <a:xfrm flipH="1">
                <a:off x="768" y="1200"/>
                <a:ext cx="4320" cy="2418"/>
              </a:xfrm>
              <a:custGeom>
                <a:avLst/>
                <a:gdLst/>
                <a:ahLst/>
                <a:cxnLst>
                  <a:cxn ang="0">
                    <a:pos x="4001" y="2466"/>
                  </a:cxn>
                  <a:cxn ang="0">
                    <a:pos x="2612" y="1795"/>
                  </a:cxn>
                  <a:cxn ang="0">
                    <a:pos x="1604" y="672"/>
                  </a:cxn>
                  <a:cxn ang="0">
                    <a:pos x="875" y="219"/>
                  </a:cxn>
                  <a:cxn ang="0">
                    <a:pos x="0" y="0"/>
                  </a:cxn>
                </a:cxnLst>
                <a:rect l="0" t="0" r="r" b="b"/>
                <a:pathLst>
                  <a:path w="4001" h="2466">
                    <a:moveTo>
                      <a:pt x="4001" y="2466"/>
                    </a:moveTo>
                    <a:cubicBezTo>
                      <a:pt x="3770" y="2354"/>
                      <a:pt x="2982" y="2129"/>
                      <a:pt x="2612" y="1795"/>
                    </a:cubicBezTo>
                    <a:cubicBezTo>
                      <a:pt x="2149" y="1373"/>
                      <a:pt x="1806" y="839"/>
                      <a:pt x="1604" y="672"/>
                    </a:cubicBezTo>
                    <a:cubicBezTo>
                      <a:pt x="1402" y="505"/>
                      <a:pt x="1218" y="338"/>
                      <a:pt x="875" y="219"/>
                    </a:cubicBezTo>
                    <a:cubicBezTo>
                      <a:pt x="532" y="100"/>
                      <a:pt x="182" y="46"/>
                      <a:pt x="0" y="0"/>
                    </a:cubicBezTo>
                  </a:path>
                </a:pathLst>
              </a:custGeom>
              <a:noFill/>
              <a:ln w="28575" cap="flat" cmpd="sng">
                <a:solidFill>
                  <a:srgbClr val="33CC33"/>
                </a:solidFill>
                <a:prstDash val="solid"/>
                <a:round/>
                <a:headEnd type="none" w="med" len="med"/>
                <a:tailEnd type="none" w="med" len="med"/>
              </a:ln>
              <a:effectLst/>
            </p:spPr>
            <p:txBody>
              <a:bodyPr anchor="ctr"/>
              <a:lstStyle/>
              <a:p>
                <a:endParaRPr lang="en-US"/>
              </a:p>
            </p:txBody>
          </p:sp>
          <p:sp>
            <p:nvSpPr>
              <p:cNvPr id="47117" name="Text Box 13"/>
              <p:cNvSpPr txBox="1">
                <a:spLocks noChangeArrowheads="1"/>
              </p:cNvSpPr>
              <p:nvPr/>
            </p:nvSpPr>
            <p:spPr bwMode="auto">
              <a:xfrm rot="20233593">
                <a:off x="1276" y="2582"/>
                <a:ext cx="3799" cy="316"/>
              </a:xfrm>
              <a:prstGeom prst="rect">
                <a:avLst/>
              </a:prstGeom>
              <a:noFill/>
              <a:ln w="28575">
                <a:noFill/>
                <a:miter lim="800000"/>
                <a:headEnd/>
                <a:tailEnd/>
              </a:ln>
              <a:effectLst/>
            </p:spPr>
            <p:txBody>
              <a:bodyPr wrap="square">
                <a:spAutoFit/>
              </a:bodyPr>
              <a:lstStyle/>
              <a:p>
                <a:r>
                  <a:rPr lang="en-US" dirty="0"/>
                  <a:t>Declarative code (XHTML, CSS, XSLT, XForms)</a:t>
                </a:r>
              </a:p>
            </p:txBody>
          </p:sp>
        </p:grpSp>
      </p:grpSp>
      <p:sp>
        <p:nvSpPr>
          <p:cNvPr id="47118" name="Text Box 14"/>
          <p:cNvSpPr txBox="1">
            <a:spLocks noChangeArrowheads="1"/>
          </p:cNvSpPr>
          <p:nvPr/>
        </p:nvSpPr>
        <p:spPr bwMode="auto">
          <a:xfrm>
            <a:off x="1714500" y="6172200"/>
            <a:ext cx="5057775" cy="304800"/>
          </a:xfrm>
          <a:prstGeom prst="rect">
            <a:avLst/>
          </a:prstGeom>
          <a:noFill/>
          <a:ln w="28575">
            <a:noFill/>
            <a:miter lim="800000"/>
            <a:headEnd/>
            <a:tailEnd/>
          </a:ln>
          <a:effectLst/>
        </p:spPr>
        <p:txBody>
          <a:bodyPr wrap="none">
            <a:spAutoFit/>
          </a:bodyPr>
          <a:lstStyle/>
          <a:p>
            <a:r>
              <a:rPr lang="en-US" sz="1400" b="0" dirty="0"/>
              <a:t>Source: Jason Parker, Minnesota Department of Revenue, November 2006</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ate Placeholder 3"/>
          <p:cNvSpPr>
            <a:spLocks noGrp="1"/>
          </p:cNvSpPr>
          <p:nvPr>
            <p:ph type="dt" sz="half" idx="10"/>
          </p:nvPr>
        </p:nvSpPr>
        <p:spPr/>
        <p:txBody>
          <a:bodyPr/>
          <a:lstStyle/>
          <a:p>
            <a:r>
              <a:rPr lang="en-US"/>
              <a:t> </a:t>
            </a:r>
          </a:p>
        </p:txBody>
      </p:sp>
      <p:sp>
        <p:nvSpPr>
          <p:cNvPr id="75" name="Footer Placeholder 4"/>
          <p:cNvSpPr>
            <a:spLocks noGrp="1"/>
          </p:cNvSpPr>
          <p:nvPr>
            <p:ph type="ftr" sz="quarter" idx="11"/>
          </p:nvPr>
        </p:nvSpPr>
        <p:spPr/>
        <p:txBody>
          <a:bodyPr/>
          <a:lstStyle/>
          <a:p>
            <a:r>
              <a:rPr lang="en-US"/>
              <a:t>Copyright 2008 Dan McCreary &amp; Associates</a:t>
            </a:r>
          </a:p>
        </p:txBody>
      </p:sp>
      <p:sp>
        <p:nvSpPr>
          <p:cNvPr id="76" name="Slide Number Placeholder 5"/>
          <p:cNvSpPr>
            <a:spLocks noGrp="1"/>
          </p:cNvSpPr>
          <p:nvPr>
            <p:ph type="sldNum" sz="quarter" idx="4294967295"/>
          </p:nvPr>
        </p:nvSpPr>
        <p:spPr>
          <a:xfrm>
            <a:off x="6553200" y="6248400"/>
            <a:ext cx="1905000" cy="457200"/>
          </a:xfrm>
          <a:prstGeom prst="rect">
            <a:avLst/>
          </a:prstGeom>
        </p:spPr>
        <p:txBody>
          <a:bodyPr/>
          <a:lstStyle/>
          <a:p>
            <a:pPr algn="r"/>
            <a:fld id="{0DE7DDD9-DB12-4963-832A-0AC4DFCE6806}" type="slidenum">
              <a:rPr lang="en-US" sz="1200"/>
              <a:pPr algn="r"/>
              <a:t>93</a:t>
            </a:fld>
            <a:endParaRPr lang="en-US" sz="1200" dirty="0"/>
          </a:p>
        </p:txBody>
      </p:sp>
      <p:pic>
        <p:nvPicPr>
          <p:cNvPr id="117762" name="Picture 1026"/>
          <p:cNvPicPr>
            <a:picLocks noChangeAspect="1" noChangeArrowheads="1"/>
          </p:cNvPicPr>
          <p:nvPr/>
        </p:nvPicPr>
        <p:blipFill>
          <a:blip r:embed="rId2" cstate="screen"/>
          <a:srcRect/>
          <a:stretch>
            <a:fillRect/>
          </a:stretch>
        </p:blipFill>
        <p:spPr bwMode="auto">
          <a:xfrm>
            <a:off x="457200" y="3673475"/>
            <a:ext cx="2667000" cy="2479675"/>
          </a:xfrm>
          <a:prstGeom prst="rect">
            <a:avLst/>
          </a:prstGeom>
          <a:noFill/>
          <a:ln w="9525">
            <a:noFill/>
            <a:miter lim="800000"/>
            <a:headEnd/>
            <a:tailEnd/>
          </a:ln>
          <a:effectLst/>
        </p:spPr>
      </p:pic>
      <p:sp>
        <p:nvSpPr>
          <p:cNvPr id="117763" name="Rectangle 1027"/>
          <p:cNvSpPr>
            <a:spLocks noGrp="1" noChangeArrowheads="1"/>
          </p:cNvSpPr>
          <p:nvPr>
            <p:ph type="title"/>
          </p:nvPr>
        </p:nvSpPr>
        <p:spPr/>
        <p:txBody>
          <a:bodyPr/>
          <a:lstStyle/>
          <a:p>
            <a:r>
              <a:rPr lang="en-US"/>
              <a:t>Incoming!</a:t>
            </a:r>
          </a:p>
        </p:txBody>
      </p:sp>
      <p:grpSp>
        <p:nvGrpSpPr>
          <p:cNvPr id="2" name="Group 1028"/>
          <p:cNvGrpSpPr>
            <a:grpSpLocks/>
          </p:cNvGrpSpPr>
          <p:nvPr/>
        </p:nvGrpSpPr>
        <p:grpSpPr bwMode="auto">
          <a:xfrm rot="15996881">
            <a:off x="3603625" y="-871537"/>
            <a:ext cx="3810000" cy="6019800"/>
            <a:chOff x="693" y="2841"/>
            <a:chExt cx="815" cy="1048"/>
          </a:xfrm>
        </p:grpSpPr>
        <p:sp>
          <p:nvSpPr>
            <p:cNvPr id="117765" name="Freeform 1029"/>
            <p:cNvSpPr>
              <a:spLocks/>
            </p:cNvSpPr>
            <p:nvPr/>
          </p:nvSpPr>
          <p:spPr bwMode="auto">
            <a:xfrm>
              <a:off x="701" y="2859"/>
              <a:ext cx="807" cy="1028"/>
            </a:xfrm>
            <a:custGeom>
              <a:avLst/>
              <a:gdLst/>
              <a:ahLst/>
              <a:cxnLst>
                <a:cxn ang="0">
                  <a:pos x="2" y="96"/>
                </a:cxn>
                <a:cxn ang="0">
                  <a:pos x="14" y="223"/>
                </a:cxn>
                <a:cxn ang="0">
                  <a:pos x="42" y="345"/>
                </a:cxn>
                <a:cxn ang="0">
                  <a:pos x="81" y="462"/>
                </a:cxn>
                <a:cxn ang="0">
                  <a:pos x="133" y="575"/>
                </a:cxn>
                <a:cxn ang="0">
                  <a:pos x="194" y="685"/>
                </a:cxn>
                <a:cxn ang="0">
                  <a:pos x="264" y="791"/>
                </a:cxn>
                <a:cxn ang="0">
                  <a:pos x="342" y="892"/>
                </a:cxn>
                <a:cxn ang="0">
                  <a:pos x="425" y="990"/>
                </a:cxn>
                <a:cxn ang="0">
                  <a:pos x="512" y="1084"/>
                </a:cxn>
                <a:cxn ang="0">
                  <a:pos x="602" y="1175"/>
                </a:cxn>
                <a:cxn ang="0">
                  <a:pos x="694" y="1263"/>
                </a:cxn>
                <a:cxn ang="0">
                  <a:pos x="786" y="1348"/>
                </a:cxn>
                <a:cxn ang="0">
                  <a:pos x="878" y="1431"/>
                </a:cxn>
                <a:cxn ang="0">
                  <a:pos x="965" y="1511"/>
                </a:cxn>
                <a:cxn ang="0">
                  <a:pos x="1049" y="1587"/>
                </a:cxn>
                <a:cxn ang="0">
                  <a:pos x="1070" y="1771"/>
                </a:cxn>
                <a:cxn ang="0">
                  <a:pos x="1235" y="2055"/>
                </a:cxn>
                <a:cxn ang="0">
                  <a:pos x="1420" y="1938"/>
                </a:cxn>
                <a:cxn ang="0">
                  <a:pos x="1431" y="1866"/>
                </a:cxn>
                <a:cxn ang="0">
                  <a:pos x="1614" y="1771"/>
                </a:cxn>
                <a:cxn ang="0">
                  <a:pos x="1206" y="1507"/>
                </a:cxn>
                <a:cxn ang="0">
                  <a:pos x="1169" y="1406"/>
                </a:cxn>
                <a:cxn ang="0">
                  <a:pos x="1125" y="1296"/>
                </a:cxn>
                <a:cxn ang="0">
                  <a:pos x="1077" y="1179"/>
                </a:cxn>
                <a:cxn ang="0">
                  <a:pos x="1023" y="1058"/>
                </a:cxn>
                <a:cxn ang="0">
                  <a:pos x="963" y="935"/>
                </a:cxn>
                <a:cxn ang="0">
                  <a:pos x="898" y="810"/>
                </a:cxn>
                <a:cxn ang="0">
                  <a:pos x="829" y="687"/>
                </a:cxn>
                <a:cxn ang="0">
                  <a:pos x="754" y="568"/>
                </a:cxn>
                <a:cxn ang="0">
                  <a:pos x="679" y="462"/>
                </a:cxn>
                <a:cxn ang="0">
                  <a:pos x="601" y="362"/>
                </a:cxn>
                <a:cxn ang="0">
                  <a:pos x="519" y="271"/>
                </a:cxn>
                <a:cxn ang="0">
                  <a:pos x="434" y="189"/>
                </a:cxn>
                <a:cxn ang="0">
                  <a:pos x="345" y="120"/>
                </a:cxn>
                <a:cxn ang="0">
                  <a:pos x="253" y="65"/>
                </a:cxn>
                <a:cxn ang="0">
                  <a:pos x="157" y="25"/>
                </a:cxn>
                <a:cxn ang="0">
                  <a:pos x="58" y="0"/>
                </a:cxn>
              </a:cxnLst>
              <a:rect l="0" t="0" r="r" b="b"/>
              <a:pathLst>
                <a:path w="1614" h="2055">
                  <a:moveTo>
                    <a:pt x="0" y="32"/>
                  </a:moveTo>
                  <a:lnTo>
                    <a:pt x="2" y="96"/>
                  </a:lnTo>
                  <a:lnTo>
                    <a:pt x="6" y="161"/>
                  </a:lnTo>
                  <a:lnTo>
                    <a:pt x="14" y="223"/>
                  </a:lnTo>
                  <a:lnTo>
                    <a:pt x="26" y="285"/>
                  </a:lnTo>
                  <a:lnTo>
                    <a:pt x="42" y="345"/>
                  </a:lnTo>
                  <a:lnTo>
                    <a:pt x="60" y="404"/>
                  </a:lnTo>
                  <a:lnTo>
                    <a:pt x="81" y="462"/>
                  </a:lnTo>
                  <a:lnTo>
                    <a:pt x="105" y="520"/>
                  </a:lnTo>
                  <a:lnTo>
                    <a:pt x="133" y="575"/>
                  </a:lnTo>
                  <a:lnTo>
                    <a:pt x="163" y="631"/>
                  </a:lnTo>
                  <a:lnTo>
                    <a:pt x="194" y="685"/>
                  </a:lnTo>
                  <a:lnTo>
                    <a:pt x="229" y="738"/>
                  </a:lnTo>
                  <a:lnTo>
                    <a:pt x="264" y="791"/>
                  </a:lnTo>
                  <a:lnTo>
                    <a:pt x="302" y="841"/>
                  </a:lnTo>
                  <a:lnTo>
                    <a:pt x="342" y="892"/>
                  </a:lnTo>
                  <a:lnTo>
                    <a:pt x="383" y="942"/>
                  </a:lnTo>
                  <a:lnTo>
                    <a:pt x="425" y="990"/>
                  </a:lnTo>
                  <a:lnTo>
                    <a:pt x="468" y="1037"/>
                  </a:lnTo>
                  <a:lnTo>
                    <a:pt x="512" y="1084"/>
                  </a:lnTo>
                  <a:lnTo>
                    <a:pt x="557" y="1130"/>
                  </a:lnTo>
                  <a:lnTo>
                    <a:pt x="602" y="1175"/>
                  </a:lnTo>
                  <a:lnTo>
                    <a:pt x="648" y="1220"/>
                  </a:lnTo>
                  <a:lnTo>
                    <a:pt x="694" y="1263"/>
                  </a:lnTo>
                  <a:lnTo>
                    <a:pt x="740" y="1307"/>
                  </a:lnTo>
                  <a:lnTo>
                    <a:pt x="786" y="1348"/>
                  </a:lnTo>
                  <a:lnTo>
                    <a:pt x="833" y="1390"/>
                  </a:lnTo>
                  <a:lnTo>
                    <a:pt x="878" y="1431"/>
                  </a:lnTo>
                  <a:lnTo>
                    <a:pt x="921" y="1470"/>
                  </a:lnTo>
                  <a:lnTo>
                    <a:pt x="965" y="1511"/>
                  </a:lnTo>
                  <a:lnTo>
                    <a:pt x="1008" y="1549"/>
                  </a:lnTo>
                  <a:lnTo>
                    <a:pt x="1049" y="1587"/>
                  </a:lnTo>
                  <a:lnTo>
                    <a:pt x="1090" y="1625"/>
                  </a:lnTo>
                  <a:lnTo>
                    <a:pt x="1070" y="1771"/>
                  </a:lnTo>
                  <a:lnTo>
                    <a:pt x="1070" y="1848"/>
                  </a:lnTo>
                  <a:lnTo>
                    <a:pt x="1235" y="2055"/>
                  </a:lnTo>
                  <a:lnTo>
                    <a:pt x="1303" y="1810"/>
                  </a:lnTo>
                  <a:lnTo>
                    <a:pt x="1420" y="1938"/>
                  </a:lnTo>
                  <a:lnTo>
                    <a:pt x="1447" y="1910"/>
                  </a:lnTo>
                  <a:lnTo>
                    <a:pt x="1431" y="1866"/>
                  </a:lnTo>
                  <a:lnTo>
                    <a:pt x="1352" y="1762"/>
                  </a:lnTo>
                  <a:lnTo>
                    <a:pt x="1614" y="1771"/>
                  </a:lnTo>
                  <a:lnTo>
                    <a:pt x="1458" y="1498"/>
                  </a:lnTo>
                  <a:lnTo>
                    <a:pt x="1206" y="1507"/>
                  </a:lnTo>
                  <a:lnTo>
                    <a:pt x="1189" y="1458"/>
                  </a:lnTo>
                  <a:lnTo>
                    <a:pt x="1169" y="1406"/>
                  </a:lnTo>
                  <a:lnTo>
                    <a:pt x="1148" y="1352"/>
                  </a:lnTo>
                  <a:lnTo>
                    <a:pt x="1125" y="1296"/>
                  </a:lnTo>
                  <a:lnTo>
                    <a:pt x="1102" y="1239"/>
                  </a:lnTo>
                  <a:lnTo>
                    <a:pt x="1077" y="1179"/>
                  </a:lnTo>
                  <a:lnTo>
                    <a:pt x="1050" y="1119"/>
                  </a:lnTo>
                  <a:lnTo>
                    <a:pt x="1023" y="1058"/>
                  </a:lnTo>
                  <a:lnTo>
                    <a:pt x="994" y="997"/>
                  </a:lnTo>
                  <a:lnTo>
                    <a:pt x="963" y="935"/>
                  </a:lnTo>
                  <a:lnTo>
                    <a:pt x="932" y="872"/>
                  </a:lnTo>
                  <a:lnTo>
                    <a:pt x="898" y="810"/>
                  </a:lnTo>
                  <a:lnTo>
                    <a:pt x="865" y="748"/>
                  </a:lnTo>
                  <a:lnTo>
                    <a:pt x="829" y="687"/>
                  </a:lnTo>
                  <a:lnTo>
                    <a:pt x="792" y="627"/>
                  </a:lnTo>
                  <a:lnTo>
                    <a:pt x="754" y="568"/>
                  </a:lnTo>
                  <a:lnTo>
                    <a:pt x="717" y="514"/>
                  </a:lnTo>
                  <a:lnTo>
                    <a:pt x="679" y="462"/>
                  </a:lnTo>
                  <a:lnTo>
                    <a:pt x="641" y="411"/>
                  </a:lnTo>
                  <a:lnTo>
                    <a:pt x="601" y="362"/>
                  </a:lnTo>
                  <a:lnTo>
                    <a:pt x="561" y="315"/>
                  </a:lnTo>
                  <a:lnTo>
                    <a:pt x="519" y="271"/>
                  </a:lnTo>
                  <a:lnTo>
                    <a:pt x="476" y="229"/>
                  </a:lnTo>
                  <a:lnTo>
                    <a:pt x="434" y="189"/>
                  </a:lnTo>
                  <a:lnTo>
                    <a:pt x="390" y="154"/>
                  </a:lnTo>
                  <a:lnTo>
                    <a:pt x="345" y="120"/>
                  </a:lnTo>
                  <a:lnTo>
                    <a:pt x="299" y="90"/>
                  </a:lnTo>
                  <a:lnTo>
                    <a:pt x="253" y="65"/>
                  </a:lnTo>
                  <a:lnTo>
                    <a:pt x="204" y="42"/>
                  </a:lnTo>
                  <a:lnTo>
                    <a:pt x="157" y="25"/>
                  </a:lnTo>
                  <a:lnTo>
                    <a:pt x="108" y="10"/>
                  </a:lnTo>
                  <a:lnTo>
                    <a:pt x="58" y="0"/>
                  </a:lnTo>
                  <a:lnTo>
                    <a:pt x="0" y="32"/>
                  </a:lnTo>
                  <a:close/>
                </a:path>
              </a:pathLst>
            </a:custGeom>
            <a:solidFill>
              <a:srgbClr val="333D56"/>
            </a:solidFill>
            <a:ln w="9525">
              <a:noFill/>
              <a:round/>
              <a:headEnd/>
              <a:tailEnd/>
            </a:ln>
          </p:spPr>
          <p:txBody>
            <a:bodyPr/>
            <a:lstStyle/>
            <a:p>
              <a:endParaRPr lang="en-US"/>
            </a:p>
          </p:txBody>
        </p:sp>
        <p:sp>
          <p:nvSpPr>
            <p:cNvPr id="117766" name="Freeform 1030"/>
            <p:cNvSpPr>
              <a:spLocks/>
            </p:cNvSpPr>
            <p:nvPr/>
          </p:nvSpPr>
          <p:spPr bwMode="auto">
            <a:xfrm>
              <a:off x="716" y="2867"/>
              <a:ext cx="568" cy="790"/>
            </a:xfrm>
            <a:custGeom>
              <a:avLst/>
              <a:gdLst/>
              <a:ahLst/>
              <a:cxnLst>
                <a:cxn ang="0">
                  <a:pos x="0" y="8"/>
                </a:cxn>
                <a:cxn ang="0">
                  <a:pos x="20" y="99"/>
                </a:cxn>
                <a:cxn ang="0">
                  <a:pos x="42" y="185"/>
                </a:cxn>
                <a:cxn ang="0">
                  <a:pos x="65" y="266"/>
                </a:cxn>
                <a:cxn ang="0">
                  <a:pos x="90" y="342"/>
                </a:cxn>
                <a:cxn ang="0">
                  <a:pos x="117" y="414"/>
                </a:cxn>
                <a:cxn ang="0">
                  <a:pos x="147" y="483"/>
                </a:cxn>
                <a:cxn ang="0">
                  <a:pos x="178" y="549"/>
                </a:cxn>
                <a:cxn ang="0">
                  <a:pos x="212" y="614"/>
                </a:cxn>
                <a:cxn ang="0">
                  <a:pos x="249" y="676"/>
                </a:cxn>
                <a:cxn ang="0">
                  <a:pos x="290" y="738"/>
                </a:cxn>
                <a:cxn ang="0">
                  <a:pos x="332" y="800"/>
                </a:cxn>
                <a:cxn ang="0">
                  <a:pos x="379" y="862"/>
                </a:cxn>
                <a:cxn ang="0">
                  <a:pos x="429" y="926"/>
                </a:cxn>
                <a:cxn ang="0">
                  <a:pos x="483" y="991"/>
                </a:cxn>
                <a:cxn ang="0">
                  <a:pos x="541" y="1058"/>
                </a:cxn>
                <a:cxn ang="0">
                  <a:pos x="603" y="1128"/>
                </a:cxn>
                <a:cxn ang="0">
                  <a:pos x="1050" y="1559"/>
                </a:cxn>
                <a:cxn ang="0">
                  <a:pos x="1138" y="1579"/>
                </a:cxn>
                <a:cxn ang="0">
                  <a:pos x="1129" y="1500"/>
                </a:cxn>
                <a:cxn ang="0">
                  <a:pos x="1109" y="1454"/>
                </a:cxn>
                <a:cxn ang="0">
                  <a:pos x="1091" y="1407"/>
                </a:cxn>
                <a:cxn ang="0">
                  <a:pos x="1070" y="1359"/>
                </a:cxn>
                <a:cxn ang="0">
                  <a:pos x="1050" y="1309"/>
                </a:cxn>
                <a:cxn ang="0">
                  <a:pos x="1029" y="1259"/>
                </a:cxn>
                <a:cxn ang="0">
                  <a:pos x="1009" y="1208"/>
                </a:cxn>
                <a:cxn ang="0">
                  <a:pos x="987" y="1156"/>
                </a:cxn>
                <a:cxn ang="0">
                  <a:pos x="964" y="1104"/>
                </a:cxn>
                <a:cxn ang="0">
                  <a:pos x="941" y="1052"/>
                </a:cxn>
                <a:cxn ang="0">
                  <a:pos x="917" y="999"/>
                </a:cxn>
                <a:cxn ang="0">
                  <a:pos x="891" y="948"/>
                </a:cxn>
                <a:cxn ang="0">
                  <a:pos x="865" y="895"/>
                </a:cxn>
                <a:cxn ang="0">
                  <a:pos x="838" y="842"/>
                </a:cxn>
                <a:cxn ang="0">
                  <a:pos x="809" y="790"/>
                </a:cxn>
                <a:cxn ang="0">
                  <a:pos x="779" y="737"/>
                </a:cxn>
                <a:cxn ang="0">
                  <a:pos x="749" y="685"/>
                </a:cxn>
                <a:cxn ang="0">
                  <a:pos x="717" y="634"/>
                </a:cxn>
                <a:cxn ang="0">
                  <a:pos x="684" y="584"/>
                </a:cxn>
                <a:cxn ang="0">
                  <a:pos x="648" y="533"/>
                </a:cxn>
                <a:cxn ang="0">
                  <a:pos x="612" y="485"/>
                </a:cxn>
                <a:cxn ang="0">
                  <a:pos x="573" y="436"/>
                </a:cxn>
                <a:cxn ang="0">
                  <a:pos x="534" y="389"/>
                </a:cxn>
                <a:cxn ang="0">
                  <a:pos x="492" y="343"/>
                </a:cxn>
                <a:cxn ang="0">
                  <a:pos x="449" y="298"/>
                </a:cxn>
                <a:cxn ang="0">
                  <a:pos x="404" y="255"/>
                </a:cxn>
                <a:cxn ang="0">
                  <a:pos x="355" y="213"/>
                </a:cxn>
                <a:cxn ang="0">
                  <a:pos x="306" y="172"/>
                </a:cxn>
                <a:cxn ang="0">
                  <a:pos x="255" y="134"/>
                </a:cxn>
                <a:cxn ang="0">
                  <a:pos x="201" y="98"/>
                </a:cxn>
                <a:cxn ang="0">
                  <a:pos x="144" y="63"/>
                </a:cxn>
                <a:cxn ang="0">
                  <a:pos x="87" y="31"/>
                </a:cxn>
                <a:cxn ang="0">
                  <a:pos x="26" y="0"/>
                </a:cxn>
                <a:cxn ang="0">
                  <a:pos x="0" y="8"/>
                </a:cxn>
              </a:cxnLst>
              <a:rect l="0" t="0" r="r" b="b"/>
              <a:pathLst>
                <a:path w="1138" h="1579">
                  <a:moveTo>
                    <a:pt x="0" y="8"/>
                  </a:moveTo>
                  <a:lnTo>
                    <a:pt x="20" y="99"/>
                  </a:lnTo>
                  <a:lnTo>
                    <a:pt x="42" y="185"/>
                  </a:lnTo>
                  <a:lnTo>
                    <a:pt x="65" y="266"/>
                  </a:lnTo>
                  <a:lnTo>
                    <a:pt x="90" y="342"/>
                  </a:lnTo>
                  <a:lnTo>
                    <a:pt x="117" y="414"/>
                  </a:lnTo>
                  <a:lnTo>
                    <a:pt x="147" y="483"/>
                  </a:lnTo>
                  <a:lnTo>
                    <a:pt x="178" y="549"/>
                  </a:lnTo>
                  <a:lnTo>
                    <a:pt x="212" y="614"/>
                  </a:lnTo>
                  <a:lnTo>
                    <a:pt x="249" y="676"/>
                  </a:lnTo>
                  <a:lnTo>
                    <a:pt x="290" y="738"/>
                  </a:lnTo>
                  <a:lnTo>
                    <a:pt x="332" y="800"/>
                  </a:lnTo>
                  <a:lnTo>
                    <a:pt x="379" y="862"/>
                  </a:lnTo>
                  <a:lnTo>
                    <a:pt x="429" y="926"/>
                  </a:lnTo>
                  <a:lnTo>
                    <a:pt x="483" y="991"/>
                  </a:lnTo>
                  <a:lnTo>
                    <a:pt x="541" y="1058"/>
                  </a:lnTo>
                  <a:lnTo>
                    <a:pt x="603" y="1128"/>
                  </a:lnTo>
                  <a:lnTo>
                    <a:pt x="1050" y="1559"/>
                  </a:lnTo>
                  <a:lnTo>
                    <a:pt x="1138" y="1579"/>
                  </a:lnTo>
                  <a:lnTo>
                    <a:pt x="1129" y="1500"/>
                  </a:lnTo>
                  <a:lnTo>
                    <a:pt x="1109" y="1454"/>
                  </a:lnTo>
                  <a:lnTo>
                    <a:pt x="1091" y="1407"/>
                  </a:lnTo>
                  <a:lnTo>
                    <a:pt x="1070" y="1359"/>
                  </a:lnTo>
                  <a:lnTo>
                    <a:pt x="1050" y="1309"/>
                  </a:lnTo>
                  <a:lnTo>
                    <a:pt x="1029" y="1259"/>
                  </a:lnTo>
                  <a:lnTo>
                    <a:pt x="1009" y="1208"/>
                  </a:lnTo>
                  <a:lnTo>
                    <a:pt x="987" y="1156"/>
                  </a:lnTo>
                  <a:lnTo>
                    <a:pt x="964" y="1104"/>
                  </a:lnTo>
                  <a:lnTo>
                    <a:pt x="941" y="1052"/>
                  </a:lnTo>
                  <a:lnTo>
                    <a:pt x="917" y="999"/>
                  </a:lnTo>
                  <a:lnTo>
                    <a:pt x="891" y="948"/>
                  </a:lnTo>
                  <a:lnTo>
                    <a:pt x="865" y="895"/>
                  </a:lnTo>
                  <a:lnTo>
                    <a:pt x="838" y="842"/>
                  </a:lnTo>
                  <a:lnTo>
                    <a:pt x="809" y="790"/>
                  </a:lnTo>
                  <a:lnTo>
                    <a:pt x="779" y="737"/>
                  </a:lnTo>
                  <a:lnTo>
                    <a:pt x="749" y="685"/>
                  </a:lnTo>
                  <a:lnTo>
                    <a:pt x="717" y="634"/>
                  </a:lnTo>
                  <a:lnTo>
                    <a:pt x="684" y="584"/>
                  </a:lnTo>
                  <a:lnTo>
                    <a:pt x="648" y="533"/>
                  </a:lnTo>
                  <a:lnTo>
                    <a:pt x="612" y="485"/>
                  </a:lnTo>
                  <a:lnTo>
                    <a:pt x="573" y="436"/>
                  </a:lnTo>
                  <a:lnTo>
                    <a:pt x="534" y="389"/>
                  </a:lnTo>
                  <a:lnTo>
                    <a:pt x="492" y="343"/>
                  </a:lnTo>
                  <a:lnTo>
                    <a:pt x="449" y="298"/>
                  </a:lnTo>
                  <a:lnTo>
                    <a:pt x="404" y="255"/>
                  </a:lnTo>
                  <a:lnTo>
                    <a:pt x="355" y="213"/>
                  </a:lnTo>
                  <a:lnTo>
                    <a:pt x="306" y="172"/>
                  </a:lnTo>
                  <a:lnTo>
                    <a:pt x="255" y="134"/>
                  </a:lnTo>
                  <a:lnTo>
                    <a:pt x="201" y="98"/>
                  </a:lnTo>
                  <a:lnTo>
                    <a:pt x="144" y="63"/>
                  </a:lnTo>
                  <a:lnTo>
                    <a:pt x="87" y="31"/>
                  </a:lnTo>
                  <a:lnTo>
                    <a:pt x="26" y="0"/>
                  </a:lnTo>
                  <a:lnTo>
                    <a:pt x="0" y="8"/>
                  </a:lnTo>
                  <a:close/>
                </a:path>
              </a:pathLst>
            </a:custGeom>
            <a:solidFill>
              <a:srgbClr val="333D56"/>
            </a:solidFill>
            <a:ln w="9525">
              <a:noFill/>
              <a:round/>
              <a:headEnd/>
              <a:tailEnd/>
            </a:ln>
          </p:spPr>
          <p:txBody>
            <a:bodyPr/>
            <a:lstStyle/>
            <a:p>
              <a:endParaRPr lang="en-US"/>
            </a:p>
          </p:txBody>
        </p:sp>
        <p:sp>
          <p:nvSpPr>
            <p:cNvPr id="117767" name="Freeform 1031"/>
            <p:cNvSpPr>
              <a:spLocks/>
            </p:cNvSpPr>
            <p:nvPr/>
          </p:nvSpPr>
          <p:spPr bwMode="auto">
            <a:xfrm>
              <a:off x="718" y="2872"/>
              <a:ext cx="549" cy="760"/>
            </a:xfrm>
            <a:custGeom>
              <a:avLst/>
              <a:gdLst/>
              <a:ahLst/>
              <a:cxnLst>
                <a:cxn ang="0">
                  <a:pos x="22" y="95"/>
                </a:cxn>
                <a:cxn ang="0">
                  <a:pos x="68" y="257"/>
                </a:cxn>
                <a:cxn ang="0">
                  <a:pos x="120" y="401"/>
                </a:cxn>
                <a:cxn ang="0">
                  <a:pos x="180" y="531"/>
                </a:cxn>
                <a:cxn ang="0">
                  <a:pos x="250" y="654"/>
                </a:cxn>
                <a:cxn ang="0">
                  <a:pos x="331" y="775"/>
                </a:cxn>
                <a:cxn ang="0">
                  <a:pos x="426" y="898"/>
                </a:cxn>
                <a:cxn ang="0">
                  <a:pos x="537" y="1030"/>
                </a:cxn>
                <a:cxn ang="0">
                  <a:pos x="626" y="1125"/>
                </a:cxn>
                <a:cxn ang="0">
                  <a:pos x="678" y="1175"/>
                </a:cxn>
                <a:cxn ang="0">
                  <a:pos x="729" y="1225"/>
                </a:cxn>
                <a:cxn ang="0">
                  <a:pos x="781" y="1275"/>
                </a:cxn>
                <a:cxn ang="0">
                  <a:pos x="833" y="1326"/>
                </a:cxn>
                <a:cxn ang="0">
                  <a:pos x="885" y="1375"/>
                </a:cxn>
                <a:cxn ang="0">
                  <a:pos x="937" y="1426"/>
                </a:cxn>
                <a:cxn ang="0">
                  <a:pos x="989" y="1475"/>
                </a:cxn>
                <a:cxn ang="0">
                  <a:pos x="1024" y="1503"/>
                </a:cxn>
                <a:cxn ang="0">
                  <a:pos x="1045" y="1508"/>
                </a:cxn>
                <a:cxn ang="0">
                  <a:pos x="1066" y="1512"/>
                </a:cxn>
                <a:cxn ang="0">
                  <a:pos x="1087" y="1517"/>
                </a:cxn>
                <a:cxn ang="0">
                  <a:pos x="1095" y="1501"/>
                </a:cxn>
                <a:cxn ang="0">
                  <a:pos x="1089" y="1464"/>
                </a:cxn>
                <a:cxn ang="0">
                  <a:pos x="1067" y="1400"/>
                </a:cxn>
                <a:cxn ang="0">
                  <a:pos x="1029" y="1308"/>
                </a:cxn>
                <a:cxn ang="0">
                  <a:pos x="989" y="1214"/>
                </a:cxn>
                <a:cxn ang="0">
                  <a:pos x="947" y="1118"/>
                </a:cxn>
                <a:cxn ang="0">
                  <a:pos x="903" y="1020"/>
                </a:cxn>
                <a:cxn ang="0">
                  <a:pos x="856" y="922"/>
                </a:cxn>
                <a:cxn ang="0">
                  <a:pos x="805" y="823"/>
                </a:cxn>
                <a:cxn ang="0">
                  <a:pos x="750" y="727"/>
                </a:cxn>
                <a:cxn ang="0">
                  <a:pos x="691" y="630"/>
                </a:cxn>
                <a:cxn ang="0">
                  <a:pos x="626" y="534"/>
                </a:cxn>
                <a:cxn ang="0">
                  <a:pos x="554" y="442"/>
                </a:cxn>
                <a:cxn ang="0">
                  <a:pos x="476" y="352"/>
                </a:cxn>
                <a:cxn ang="0">
                  <a:pos x="391" y="266"/>
                </a:cxn>
                <a:cxn ang="0">
                  <a:pos x="297" y="184"/>
                </a:cxn>
                <a:cxn ang="0">
                  <a:pos x="196" y="106"/>
                </a:cxn>
                <a:cxn ang="0">
                  <a:pos x="84" y="34"/>
                </a:cxn>
                <a:cxn ang="0">
                  <a:pos x="18" y="1"/>
                </a:cxn>
                <a:cxn ang="0">
                  <a:pos x="6" y="4"/>
                </a:cxn>
              </a:cxnLst>
              <a:rect l="0" t="0" r="r" b="b"/>
              <a:pathLst>
                <a:path w="1097" h="1519">
                  <a:moveTo>
                    <a:pt x="0" y="6"/>
                  </a:moveTo>
                  <a:lnTo>
                    <a:pt x="22" y="95"/>
                  </a:lnTo>
                  <a:lnTo>
                    <a:pt x="45" y="178"/>
                  </a:lnTo>
                  <a:lnTo>
                    <a:pt x="68" y="257"/>
                  </a:lnTo>
                  <a:lnTo>
                    <a:pt x="93" y="330"/>
                  </a:lnTo>
                  <a:lnTo>
                    <a:pt x="120" y="401"/>
                  </a:lnTo>
                  <a:lnTo>
                    <a:pt x="149" y="467"/>
                  </a:lnTo>
                  <a:lnTo>
                    <a:pt x="180" y="531"/>
                  </a:lnTo>
                  <a:lnTo>
                    <a:pt x="213" y="593"/>
                  </a:lnTo>
                  <a:lnTo>
                    <a:pt x="250" y="654"/>
                  </a:lnTo>
                  <a:lnTo>
                    <a:pt x="289" y="714"/>
                  </a:lnTo>
                  <a:lnTo>
                    <a:pt x="331" y="775"/>
                  </a:lnTo>
                  <a:lnTo>
                    <a:pt x="377" y="836"/>
                  </a:lnTo>
                  <a:lnTo>
                    <a:pt x="426" y="898"/>
                  </a:lnTo>
                  <a:lnTo>
                    <a:pt x="479" y="963"/>
                  </a:lnTo>
                  <a:lnTo>
                    <a:pt x="537" y="1030"/>
                  </a:lnTo>
                  <a:lnTo>
                    <a:pt x="599" y="1100"/>
                  </a:lnTo>
                  <a:lnTo>
                    <a:pt x="626" y="1125"/>
                  </a:lnTo>
                  <a:lnTo>
                    <a:pt x="651" y="1149"/>
                  </a:lnTo>
                  <a:lnTo>
                    <a:pt x="678" y="1175"/>
                  </a:lnTo>
                  <a:lnTo>
                    <a:pt x="703" y="1200"/>
                  </a:lnTo>
                  <a:lnTo>
                    <a:pt x="729" y="1225"/>
                  </a:lnTo>
                  <a:lnTo>
                    <a:pt x="755" y="1250"/>
                  </a:lnTo>
                  <a:lnTo>
                    <a:pt x="781" y="1275"/>
                  </a:lnTo>
                  <a:lnTo>
                    <a:pt x="807" y="1300"/>
                  </a:lnTo>
                  <a:lnTo>
                    <a:pt x="833" y="1326"/>
                  </a:lnTo>
                  <a:lnTo>
                    <a:pt x="859" y="1350"/>
                  </a:lnTo>
                  <a:lnTo>
                    <a:pt x="885" y="1375"/>
                  </a:lnTo>
                  <a:lnTo>
                    <a:pt x="910" y="1400"/>
                  </a:lnTo>
                  <a:lnTo>
                    <a:pt x="937" y="1426"/>
                  </a:lnTo>
                  <a:lnTo>
                    <a:pt x="962" y="1450"/>
                  </a:lnTo>
                  <a:lnTo>
                    <a:pt x="989" y="1475"/>
                  </a:lnTo>
                  <a:lnTo>
                    <a:pt x="1014" y="1501"/>
                  </a:lnTo>
                  <a:lnTo>
                    <a:pt x="1024" y="1503"/>
                  </a:lnTo>
                  <a:lnTo>
                    <a:pt x="1035" y="1505"/>
                  </a:lnTo>
                  <a:lnTo>
                    <a:pt x="1045" y="1508"/>
                  </a:lnTo>
                  <a:lnTo>
                    <a:pt x="1056" y="1510"/>
                  </a:lnTo>
                  <a:lnTo>
                    <a:pt x="1066" y="1512"/>
                  </a:lnTo>
                  <a:lnTo>
                    <a:pt x="1076" y="1515"/>
                  </a:lnTo>
                  <a:lnTo>
                    <a:pt x="1087" y="1517"/>
                  </a:lnTo>
                  <a:lnTo>
                    <a:pt x="1097" y="1519"/>
                  </a:lnTo>
                  <a:lnTo>
                    <a:pt x="1095" y="1501"/>
                  </a:lnTo>
                  <a:lnTo>
                    <a:pt x="1092" y="1482"/>
                  </a:lnTo>
                  <a:lnTo>
                    <a:pt x="1089" y="1464"/>
                  </a:lnTo>
                  <a:lnTo>
                    <a:pt x="1087" y="1445"/>
                  </a:lnTo>
                  <a:lnTo>
                    <a:pt x="1067" y="1400"/>
                  </a:lnTo>
                  <a:lnTo>
                    <a:pt x="1049" y="1354"/>
                  </a:lnTo>
                  <a:lnTo>
                    <a:pt x="1029" y="1308"/>
                  </a:lnTo>
                  <a:lnTo>
                    <a:pt x="1009" y="1261"/>
                  </a:lnTo>
                  <a:lnTo>
                    <a:pt x="989" y="1214"/>
                  </a:lnTo>
                  <a:lnTo>
                    <a:pt x="968" y="1167"/>
                  </a:lnTo>
                  <a:lnTo>
                    <a:pt x="947" y="1118"/>
                  </a:lnTo>
                  <a:lnTo>
                    <a:pt x="925" y="1069"/>
                  </a:lnTo>
                  <a:lnTo>
                    <a:pt x="903" y="1020"/>
                  </a:lnTo>
                  <a:lnTo>
                    <a:pt x="880" y="971"/>
                  </a:lnTo>
                  <a:lnTo>
                    <a:pt x="856" y="922"/>
                  </a:lnTo>
                  <a:lnTo>
                    <a:pt x="831" y="873"/>
                  </a:lnTo>
                  <a:lnTo>
                    <a:pt x="805" y="823"/>
                  </a:lnTo>
                  <a:lnTo>
                    <a:pt x="779" y="775"/>
                  </a:lnTo>
                  <a:lnTo>
                    <a:pt x="750" y="727"/>
                  </a:lnTo>
                  <a:lnTo>
                    <a:pt x="721" y="677"/>
                  </a:lnTo>
                  <a:lnTo>
                    <a:pt x="691" y="630"/>
                  </a:lnTo>
                  <a:lnTo>
                    <a:pt x="659" y="582"/>
                  </a:lnTo>
                  <a:lnTo>
                    <a:pt x="626" y="534"/>
                  </a:lnTo>
                  <a:lnTo>
                    <a:pt x="591" y="488"/>
                  </a:lnTo>
                  <a:lnTo>
                    <a:pt x="554" y="442"/>
                  </a:lnTo>
                  <a:lnTo>
                    <a:pt x="516" y="397"/>
                  </a:lnTo>
                  <a:lnTo>
                    <a:pt x="476" y="352"/>
                  </a:lnTo>
                  <a:lnTo>
                    <a:pt x="434" y="309"/>
                  </a:lnTo>
                  <a:lnTo>
                    <a:pt x="391" y="266"/>
                  </a:lnTo>
                  <a:lnTo>
                    <a:pt x="346" y="224"/>
                  </a:lnTo>
                  <a:lnTo>
                    <a:pt x="297" y="184"/>
                  </a:lnTo>
                  <a:lnTo>
                    <a:pt x="248" y="144"/>
                  </a:lnTo>
                  <a:lnTo>
                    <a:pt x="196" y="106"/>
                  </a:lnTo>
                  <a:lnTo>
                    <a:pt x="142" y="69"/>
                  </a:lnTo>
                  <a:lnTo>
                    <a:pt x="84" y="34"/>
                  </a:lnTo>
                  <a:lnTo>
                    <a:pt x="25" y="0"/>
                  </a:lnTo>
                  <a:lnTo>
                    <a:pt x="18" y="1"/>
                  </a:lnTo>
                  <a:lnTo>
                    <a:pt x="13" y="2"/>
                  </a:lnTo>
                  <a:lnTo>
                    <a:pt x="6" y="4"/>
                  </a:lnTo>
                  <a:lnTo>
                    <a:pt x="0" y="6"/>
                  </a:lnTo>
                  <a:close/>
                </a:path>
              </a:pathLst>
            </a:custGeom>
            <a:solidFill>
              <a:srgbClr val="3A425E"/>
            </a:solidFill>
            <a:ln w="9525">
              <a:noFill/>
              <a:round/>
              <a:headEnd/>
              <a:tailEnd/>
            </a:ln>
          </p:spPr>
          <p:txBody>
            <a:bodyPr/>
            <a:lstStyle/>
            <a:p>
              <a:endParaRPr lang="en-US"/>
            </a:p>
          </p:txBody>
        </p:sp>
        <p:sp>
          <p:nvSpPr>
            <p:cNvPr id="117768" name="Freeform 1032"/>
            <p:cNvSpPr>
              <a:spLocks/>
            </p:cNvSpPr>
            <p:nvPr/>
          </p:nvSpPr>
          <p:spPr bwMode="auto">
            <a:xfrm>
              <a:off x="720" y="2877"/>
              <a:ext cx="528" cy="730"/>
            </a:xfrm>
            <a:custGeom>
              <a:avLst/>
              <a:gdLst/>
              <a:ahLst/>
              <a:cxnLst>
                <a:cxn ang="0">
                  <a:pos x="24" y="91"/>
                </a:cxn>
                <a:cxn ang="0">
                  <a:pos x="72" y="248"/>
                </a:cxn>
                <a:cxn ang="0">
                  <a:pos x="125" y="387"/>
                </a:cxn>
                <a:cxn ang="0">
                  <a:pos x="184" y="513"/>
                </a:cxn>
                <a:cxn ang="0">
                  <a:pos x="252" y="631"/>
                </a:cxn>
                <a:cxn ang="0">
                  <a:pos x="331" y="749"/>
                </a:cxn>
                <a:cxn ang="0">
                  <a:pos x="425" y="870"/>
                </a:cxn>
                <a:cxn ang="0">
                  <a:pos x="534" y="1000"/>
                </a:cxn>
                <a:cxn ang="0">
                  <a:pos x="621" y="1093"/>
                </a:cxn>
                <a:cxn ang="0">
                  <a:pos x="668" y="1140"/>
                </a:cxn>
                <a:cxn ang="0">
                  <a:pos x="716" y="1186"/>
                </a:cxn>
                <a:cxn ang="0">
                  <a:pos x="765" y="1234"/>
                </a:cxn>
                <a:cxn ang="0">
                  <a:pos x="812" y="1280"/>
                </a:cxn>
                <a:cxn ang="0">
                  <a:pos x="860" y="1327"/>
                </a:cxn>
                <a:cxn ang="0">
                  <a:pos x="909" y="1373"/>
                </a:cxn>
                <a:cxn ang="0">
                  <a:pos x="956" y="1420"/>
                </a:cxn>
                <a:cxn ang="0">
                  <a:pos x="989" y="1446"/>
                </a:cxn>
                <a:cxn ang="0">
                  <a:pos x="1009" y="1450"/>
                </a:cxn>
                <a:cxn ang="0">
                  <a:pos x="1027" y="1454"/>
                </a:cxn>
                <a:cxn ang="0">
                  <a:pos x="1047" y="1458"/>
                </a:cxn>
                <a:cxn ang="0">
                  <a:pos x="1054" y="1443"/>
                </a:cxn>
                <a:cxn ang="0">
                  <a:pos x="1048" y="1409"/>
                </a:cxn>
                <a:cxn ang="0">
                  <a:pos x="1025" y="1348"/>
                </a:cxn>
                <a:cxn ang="0">
                  <a:pos x="987" y="1259"/>
                </a:cxn>
                <a:cxn ang="0">
                  <a:pos x="949" y="1170"/>
                </a:cxn>
                <a:cxn ang="0">
                  <a:pos x="909" y="1079"/>
                </a:cxn>
                <a:cxn ang="0">
                  <a:pos x="867" y="988"/>
                </a:cxn>
                <a:cxn ang="0">
                  <a:pos x="822" y="897"/>
                </a:cxn>
                <a:cxn ang="0">
                  <a:pos x="774" y="806"/>
                </a:cxn>
                <a:cxn ang="0">
                  <a:pos x="722" y="715"/>
                </a:cxn>
                <a:cxn ang="0">
                  <a:pos x="665" y="626"/>
                </a:cxn>
                <a:cxn ang="0">
                  <a:pos x="603" y="536"/>
                </a:cxn>
                <a:cxn ang="0">
                  <a:pos x="536" y="448"/>
                </a:cxn>
                <a:cxn ang="0">
                  <a:pos x="461" y="362"/>
                </a:cxn>
                <a:cxn ang="0">
                  <a:pos x="380" y="278"/>
                </a:cxn>
                <a:cxn ang="0">
                  <a:pos x="290" y="195"/>
                </a:cxn>
                <a:cxn ang="0">
                  <a:pos x="191" y="115"/>
                </a:cxn>
                <a:cxn ang="0">
                  <a:pos x="82" y="38"/>
                </a:cxn>
                <a:cxn ang="0">
                  <a:pos x="19" y="1"/>
                </a:cxn>
                <a:cxn ang="0">
                  <a:pos x="6" y="4"/>
                </a:cxn>
              </a:cxnLst>
              <a:rect l="0" t="0" r="r" b="b"/>
              <a:pathLst>
                <a:path w="1056" h="1461">
                  <a:moveTo>
                    <a:pt x="0" y="5"/>
                  </a:moveTo>
                  <a:lnTo>
                    <a:pt x="24" y="91"/>
                  </a:lnTo>
                  <a:lnTo>
                    <a:pt x="48" y="172"/>
                  </a:lnTo>
                  <a:lnTo>
                    <a:pt x="72" y="248"/>
                  </a:lnTo>
                  <a:lnTo>
                    <a:pt x="97" y="319"/>
                  </a:lnTo>
                  <a:lnTo>
                    <a:pt x="125" y="387"/>
                  </a:lnTo>
                  <a:lnTo>
                    <a:pt x="153" y="450"/>
                  </a:lnTo>
                  <a:lnTo>
                    <a:pt x="184" y="513"/>
                  </a:lnTo>
                  <a:lnTo>
                    <a:pt x="216" y="573"/>
                  </a:lnTo>
                  <a:lnTo>
                    <a:pt x="252" y="631"/>
                  </a:lnTo>
                  <a:lnTo>
                    <a:pt x="290" y="690"/>
                  </a:lnTo>
                  <a:lnTo>
                    <a:pt x="331" y="749"/>
                  </a:lnTo>
                  <a:lnTo>
                    <a:pt x="376" y="809"/>
                  </a:lnTo>
                  <a:lnTo>
                    <a:pt x="425" y="870"/>
                  </a:lnTo>
                  <a:lnTo>
                    <a:pt x="478" y="933"/>
                  </a:lnTo>
                  <a:lnTo>
                    <a:pt x="534" y="1000"/>
                  </a:lnTo>
                  <a:lnTo>
                    <a:pt x="596" y="1070"/>
                  </a:lnTo>
                  <a:lnTo>
                    <a:pt x="621" y="1093"/>
                  </a:lnTo>
                  <a:lnTo>
                    <a:pt x="645" y="1116"/>
                  </a:lnTo>
                  <a:lnTo>
                    <a:pt x="668" y="1140"/>
                  </a:lnTo>
                  <a:lnTo>
                    <a:pt x="692" y="1163"/>
                  </a:lnTo>
                  <a:lnTo>
                    <a:pt x="716" y="1186"/>
                  </a:lnTo>
                  <a:lnTo>
                    <a:pt x="740" y="1209"/>
                  </a:lnTo>
                  <a:lnTo>
                    <a:pt x="765" y="1234"/>
                  </a:lnTo>
                  <a:lnTo>
                    <a:pt x="789" y="1257"/>
                  </a:lnTo>
                  <a:lnTo>
                    <a:pt x="812" y="1280"/>
                  </a:lnTo>
                  <a:lnTo>
                    <a:pt x="836" y="1303"/>
                  </a:lnTo>
                  <a:lnTo>
                    <a:pt x="860" y="1327"/>
                  </a:lnTo>
                  <a:lnTo>
                    <a:pt x="884" y="1350"/>
                  </a:lnTo>
                  <a:lnTo>
                    <a:pt x="909" y="1373"/>
                  </a:lnTo>
                  <a:lnTo>
                    <a:pt x="932" y="1396"/>
                  </a:lnTo>
                  <a:lnTo>
                    <a:pt x="956" y="1420"/>
                  </a:lnTo>
                  <a:lnTo>
                    <a:pt x="980" y="1443"/>
                  </a:lnTo>
                  <a:lnTo>
                    <a:pt x="989" y="1446"/>
                  </a:lnTo>
                  <a:lnTo>
                    <a:pt x="1000" y="1448"/>
                  </a:lnTo>
                  <a:lnTo>
                    <a:pt x="1009" y="1450"/>
                  </a:lnTo>
                  <a:lnTo>
                    <a:pt x="1018" y="1451"/>
                  </a:lnTo>
                  <a:lnTo>
                    <a:pt x="1027" y="1454"/>
                  </a:lnTo>
                  <a:lnTo>
                    <a:pt x="1038" y="1456"/>
                  </a:lnTo>
                  <a:lnTo>
                    <a:pt x="1047" y="1458"/>
                  </a:lnTo>
                  <a:lnTo>
                    <a:pt x="1056" y="1461"/>
                  </a:lnTo>
                  <a:lnTo>
                    <a:pt x="1054" y="1443"/>
                  </a:lnTo>
                  <a:lnTo>
                    <a:pt x="1050" y="1426"/>
                  </a:lnTo>
                  <a:lnTo>
                    <a:pt x="1048" y="1409"/>
                  </a:lnTo>
                  <a:lnTo>
                    <a:pt x="1045" y="1391"/>
                  </a:lnTo>
                  <a:lnTo>
                    <a:pt x="1025" y="1348"/>
                  </a:lnTo>
                  <a:lnTo>
                    <a:pt x="1007" y="1304"/>
                  </a:lnTo>
                  <a:lnTo>
                    <a:pt x="987" y="1259"/>
                  </a:lnTo>
                  <a:lnTo>
                    <a:pt x="969" y="1214"/>
                  </a:lnTo>
                  <a:lnTo>
                    <a:pt x="949" y="1170"/>
                  </a:lnTo>
                  <a:lnTo>
                    <a:pt x="928" y="1124"/>
                  </a:lnTo>
                  <a:lnTo>
                    <a:pt x="909" y="1079"/>
                  </a:lnTo>
                  <a:lnTo>
                    <a:pt x="888" y="1034"/>
                  </a:lnTo>
                  <a:lnTo>
                    <a:pt x="867" y="988"/>
                  </a:lnTo>
                  <a:lnTo>
                    <a:pt x="844" y="943"/>
                  </a:lnTo>
                  <a:lnTo>
                    <a:pt x="822" y="897"/>
                  </a:lnTo>
                  <a:lnTo>
                    <a:pt x="798" y="851"/>
                  </a:lnTo>
                  <a:lnTo>
                    <a:pt x="774" y="806"/>
                  </a:lnTo>
                  <a:lnTo>
                    <a:pt x="748" y="760"/>
                  </a:lnTo>
                  <a:lnTo>
                    <a:pt x="722" y="715"/>
                  </a:lnTo>
                  <a:lnTo>
                    <a:pt x="694" y="670"/>
                  </a:lnTo>
                  <a:lnTo>
                    <a:pt x="665" y="626"/>
                  </a:lnTo>
                  <a:lnTo>
                    <a:pt x="636" y="581"/>
                  </a:lnTo>
                  <a:lnTo>
                    <a:pt x="603" y="536"/>
                  </a:lnTo>
                  <a:lnTo>
                    <a:pt x="571" y="492"/>
                  </a:lnTo>
                  <a:lnTo>
                    <a:pt x="536" y="448"/>
                  </a:lnTo>
                  <a:lnTo>
                    <a:pt x="500" y="404"/>
                  </a:lnTo>
                  <a:lnTo>
                    <a:pt x="461" y="362"/>
                  </a:lnTo>
                  <a:lnTo>
                    <a:pt x="421" y="319"/>
                  </a:lnTo>
                  <a:lnTo>
                    <a:pt x="380" y="278"/>
                  </a:lnTo>
                  <a:lnTo>
                    <a:pt x="336" y="236"/>
                  </a:lnTo>
                  <a:lnTo>
                    <a:pt x="290" y="195"/>
                  </a:lnTo>
                  <a:lnTo>
                    <a:pt x="241" y="154"/>
                  </a:lnTo>
                  <a:lnTo>
                    <a:pt x="191" y="115"/>
                  </a:lnTo>
                  <a:lnTo>
                    <a:pt x="138" y="76"/>
                  </a:lnTo>
                  <a:lnTo>
                    <a:pt x="82" y="38"/>
                  </a:lnTo>
                  <a:lnTo>
                    <a:pt x="25" y="0"/>
                  </a:lnTo>
                  <a:lnTo>
                    <a:pt x="19" y="1"/>
                  </a:lnTo>
                  <a:lnTo>
                    <a:pt x="13" y="2"/>
                  </a:lnTo>
                  <a:lnTo>
                    <a:pt x="6" y="4"/>
                  </a:lnTo>
                  <a:lnTo>
                    <a:pt x="0" y="5"/>
                  </a:lnTo>
                  <a:close/>
                </a:path>
              </a:pathLst>
            </a:custGeom>
            <a:solidFill>
              <a:srgbClr val="424C68"/>
            </a:solidFill>
            <a:ln w="9525">
              <a:noFill/>
              <a:round/>
              <a:headEnd/>
              <a:tailEnd/>
            </a:ln>
          </p:spPr>
          <p:txBody>
            <a:bodyPr/>
            <a:lstStyle/>
            <a:p>
              <a:endParaRPr lang="en-US"/>
            </a:p>
          </p:txBody>
        </p:sp>
        <p:sp>
          <p:nvSpPr>
            <p:cNvPr id="117769" name="Freeform 1033"/>
            <p:cNvSpPr>
              <a:spLocks/>
            </p:cNvSpPr>
            <p:nvPr/>
          </p:nvSpPr>
          <p:spPr bwMode="auto">
            <a:xfrm>
              <a:off x="723" y="2881"/>
              <a:ext cx="507" cy="701"/>
            </a:xfrm>
            <a:custGeom>
              <a:avLst/>
              <a:gdLst/>
              <a:ahLst/>
              <a:cxnLst>
                <a:cxn ang="0">
                  <a:pos x="25" y="88"/>
                </a:cxn>
                <a:cxn ang="0">
                  <a:pos x="75" y="240"/>
                </a:cxn>
                <a:cxn ang="0">
                  <a:pos x="128" y="374"/>
                </a:cxn>
                <a:cxn ang="0">
                  <a:pos x="186" y="495"/>
                </a:cxn>
                <a:cxn ang="0">
                  <a:pos x="252" y="611"/>
                </a:cxn>
                <a:cxn ang="0">
                  <a:pos x="330" y="725"/>
                </a:cxn>
                <a:cxn ang="0">
                  <a:pos x="421" y="843"/>
                </a:cxn>
                <a:cxn ang="0">
                  <a:pos x="530" y="971"/>
                </a:cxn>
                <a:cxn ang="0">
                  <a:pos x="613" y="1063"/>
                </a:cxn>
                <a:cxn ang="0">
                  <a:pos x="657" y="1106"/>
                </a:cxn>
                <a:cxn ang="0">
                  <a:pos x="702" y="1150"/>
                </a:cxn>
                <a:cxn ang="0">
                  <a:pos x="746" y="1192"/>
                </a:cxn>
                <a:cxn ang="0">
                  <a:pos x="790" y="1236"/>
                </a:cxn>
                <a:cxn ang="0">
                  <a:pos x="833" y="1279"/>
                </a:cxn>
                <a:cxn ang="0">
                  <a:pos x="878" y="1321"/>
                </a:cxn>
                <a:cxn ang="0">
                  <a:pos x="922" y="1364"/>
                </a:cxn>
                <a:cxn ang="0">
                  <a:pos x="953" y="1388"/>
                </a:cxn>
                <a:cxn ang="0">
                  <a:pos x="971" y="1393"/>
                </a:cxn>
                <a:cxn ang="0">
                  <a:pos x="988" y="1396"/>
                </a:cxn>
                <a:cxn ang="0">
                  <a:pos x="1006" y="1401"/>
                </a:cxn>
                <a:cxn ang="0">
                  <a:pos x="1012" y="1387"/>
                </a:cxn>
                <a:cxn ang="0">
                  <a:pos x="1006" y="1355"/>
                </a:cxn>
                <a:cxn ang="0">
                  <a:pos x="983" y="1296"/>
                </a:cxn>
                <a:cxn ang="0">
                  <a:pos x="945" y="1212"/>
                </a:cxn>
                <a:cxn ang="0">
                  <a:pos x="908" y="1127"/>
                </a:cxn>
                <a:cxn ang="0">
                  <a:pos x="869" y="1043"/>
                </a:cxn>
                <a:cxn ang="0">
                  <a:pos x="829" y="957"/>
                </a:cxn>
                <a:cxn ang="0">
                  <a:pos x="787" y="873"/>
                </a:cxn>
                <a:cxn ang="0">
                  <a:pos x="741" y="789"/>
                </a:cxn>
                <a:cxn ang="0">
                  <a:pos x="693" y="705"/>
                </a:cxn>
                <a:cxn ang="0">
                  <a:pos x="640" y="622"/>
                </a:cxn>
                <a:cxn ang="0">
                  <a:pos x="581" y="538"/>
                </a:cxn>
                <a:cxn ang="0">
                  <a:pos x="516" y="455"/>
                </a:cxn>
                <a:cxn ang="0">
                  <a:pos x="446" y="372"/>
                </a:cxn>
                <a:cxn ang="0">
                  <a:pos x="367" y="289"/>
                </a:cxn>
                <a:cxn ang="0">
                  <a:pos x="280" y="206"/>
                </a:cxn>
                <a:cxn ang="0">
                  <a:pos x="184" y="123"/>
                </a:cxn>
                <a:cxn ang="0">
                  <a:pos x="80" y="42"/>
                </a:cxn>
                <a:cxn ang="0">
                  <a:pos x="17" y="1"/>
                </a:cxn>
                <a:cxn ang="0">
                  <a:pos x="6" y="2"/>
                </a:cxn>
              </a:cxnLst>
              <a:rect l="0" t="0" r="r" b="b"/>
              <a:pathLst>
                <a:path w="1015" h="1403">
                  <a:moveTo>
                    <a:pt x="0" y="4"/>
                  </a:moveTo>
                  <a:lnTo>
                    <a:pt x="25" y="88"/>
                  </a:lnTo>
                  <a:lnTo>
                    <a:pt x="50" y="167"/>
                  </a:lnTo>
                  <a:lnTo>
                    <a:pt x="75" y="240"/>
                  </a:lnTo>
                  <a:lnTo>
                    <a:pt x="102" y="309"/>
                  </a:lnTo>
                  <a:lnTo>
                    <a:pt x="128" y="374"/>
                  </a:lnTo>
                  <a:lnTo>
                    <a:pt x="156" y="436"/>
                  </a:lnTo>
                  <a:lnTo>
                    <a:pt x="186" y="495"/>
                  </a:lnTo>
                  <a:lnTo>
                    <a:pt x="218" y="553"/>
                  </a:lnTo>
                  <a:lnTo>
                    <a:pt x="252" y="611"/>
                  </a:lnTo>
                  <a:lnTo>
                    <a:pt x="289" y="667"/>
                  </a:lnTo>
                  <a:lnTo>
                    <a:pt x="330" y="725"/>
                  </a:lnTo>
                  <a:lnTo>
                    <a:pt x="374" y="782"/>
                  </a:lnTo>
                  <a:lnTo>
                    <a:pt x="421" y="843"/>
                  </a:lnTo>
                  <a:lnTo>
                    <a:pt x="473" y="905"/>
                  </a:lnTo>
                  <a:lnTo>
                    <a:pt x="530" y="971"/>
                  </a:lnTo>
                  <a:lnTo>
                    <a:pt x="591" y="1041"/>
                  </a:lnTo>
                  <a:lnTo>
                    <a:pt x="613" y="1063"/>
                  </a:lnTo>
                  <a:lnTo>
                    <a:pt x="635" y="1084"/>
                  </a:lnTo>
                  <a:lnTo>
                    <a:pt x="657" y="1106"/>
                  </a:lnTo>
                  <a:lnTo>
                    <a:pt x="680" y="1128"/>
                  </a:lnTo>
                  <a:lnTo>
                    <a:pt x="702" y="1150"/>
                  </a:lnTo>
                  <a:lnTo>
                    <a:pt x="724" y="1170"/>
                  </a:lnTo>
                  <a:lnTo>
                    <a:pt x="746" y="1192"/>
                  </a:lnTo>
                  <a:lnTo>
                    <a:pt x="768" y="1214"/>
                  </a:lnTo>
                  <a:lnTo>
                    <a:pt x="790" y="1236"/>
                  </a:lnTo>
                  <a:lnTo>
                    <a:pt x="811" y="1257"/>
                  </a:lnTo>
                  <a:lnTo>
                    <a:pt x="833" y="1279"/>
                  </a:lnTo>
                  <a:lnTo>
                    <a:pt x="856" y="1301"/>
                  </a:lnTo>
                  <a:lnTo>
                    <a:pt x="878" y="1321"/>
                  </a:lnTo>
                  <a:lnTo>
                    <a:pt x="900" y="1343"/>
                  </a:lnTo>
                  <a:lnTo>
                    <a:pt x="922" y="1364"/>
                  </a:lnTo>
                  <a:lnTo>
                    <a:pt x="944" y="1386"/>
                  </a:lnTo>
                  <a:lnTo>
                    <a:pt x="953" y="1388"/>
                  </a:lnTo>
                  <a:lnTo>
                    <a:pt x="961" y="1390"/>
                  </a:lnTo>
                  <a:lnTo>
                    <a:pt x="971" y="1393"/>
                  </a:lnTo>
                  <a:lnTo>
                    <a:pt x="980" y="1394"/>
                  </a:lnTo>
                  <a:lnTo>
                    <a:pt x="988" y="1396"/>
                  </a:lnTo>
                  <a:lnTo>
                    <a:pt x="997" y="1398"/>
                  </a:lnTo>
                  <a:lnTo>
                    <a:pt x="1006" y="1401"/>
                  </a:lnTo>
                  <a:lnTo>
                    <a:pt x="1015" y="1403"/>
                  </a:lnTo>
                  <a:lnTo>
                    <a:pt x="1012" y="1387"/>
                  </a:lnTo>
                  <a:lnTo>
                    <a:pt x="1010" y="1371"/>
                  </a:lnTo>
                  <a:lnTo>
                    <a:pt x="1006" y="1355"/>
                  </a:lnTo>
                  <a:lnTo>
                    <a:pt x="1003" y="1339"/>
                  </a:lnTo>
                  <a:lnTo>
                    <a:pt x="983" y="1296"/>
                  </a:lnTo>
                  <a:lnTo>
                    <a:pt x="965" y="1253"/>
                  </a:lnTo>
                  <a:lnTo>
                    <a:pt x="945" y="1212"/>
                  </a:lnTo>
                  <a:lnTo>
                    <a:pt x="927" y="1169"/>
                  </a:lnTo>
                  <a:lnTo>
                    <a:pt x="908" y="1127"/>
                  </a:lnTo>
                  <a:lnTo>
                    <a:pt x="889" y="1084"/>
                  </a:lnTo>
                  <a:lnTo>
                    <a:pt x="869" y="1043"/>
                  </a:lnTo>
                  <a:lnTo>
                    <a:pt x="850" y="1000"/>
                  </a:lnTo>
                  <a:lnTo>
                    <a:pt x="829" y="957"/>
                  </a:lnTo>
                  <a:lnTo>
                    <a:pt x="808" y="916"/>
                  </a:lnTo>
                  <a:lnTo>
                    <a:pt x="787" y="873"/>
                  </a:lnTo>
                  <a:lnTo>
                    <a:pt x="764" y="832"/>
                  </a:lnTo>
                  <a:lnTo>
                    <a:pt x="741" y="789"/>
                  </a:lnTo>
                  <a:lnTo>
                    <a:pt x="718" y="748"/>
                  </a:lnTo>
                  <a:lnTo>
                    <a:pt x="693" y="705"/>
                  </a:lnTo>
                  <a:lnTo>
                    <a:pt x="667" y="664"/>
                  </a:lnTo>
                  <a:lnTo>
                    <a:pt x="640" y="622"/>
                  </a:lnTo>
                  <a:lnTo>
                    <a:pt x="611" y="579"/>
                  </a:lnTo>
                  <a:lnTo>
                    <a:pt x="581" y="538"/>
                  </a:lnTo>
                  <a:lnTo>
                    <a:pt x="550" y="497"/>
                  </a:lnTo>
                  <a:lnTo>
                    <a:pt x="516" y="455"/>
                  </a:lnTo>
                  <a:lnTo>
                    <a:pt x="482" y="414"/>
                  </a:lnTo>
                  <a:lnTo>
                    <a:pt x="446" y="372"/>
                  </a:lnTo>
                  <a:lnTo>
                    <a:pt x="407" y="331"/>
                  </a:lnTo>
                  <a:lnTo>
                    <a:pt x="367" y="289"/>
                  </a:lnTo>
                  <a:lnTo>
                    <a:pt x="325" y="248"/>
                  </a:lnTo>
                  <a:lnTo>
                    <a:pt x="280" y="206"/>
                  </a:lnTo>
                  <a:lnTo>
                    <a:pt x="234" y="165"/>
                  </a:lnTo>
                  <a:lnTo>
                    <a:pt x="184" y="123"/>
                  </a:lnTo>
                  <a:lnTo>
                    <a:pt x="134" y="82"/>
                  </a:lnTo>
                  <a:lnTo>
                    <a:pt x="80" y="42"/>
                  </a:lnTo>
                  <a:lnTo>
                    <a:pt x="23" y="0"/>
                  </a:lnTo>
                  <a:lnTo>
                    <a:pt x="17" y="1"/>
                  </a:lnTo>
                  <a:lnTo>
                    <a:pt x="12" y="1"/>
                  </a:lnTo>
                  <a:lnTo>
                    <a:pt x="6" y="2"/>
                  </a:lnTo>
                  <a:lnTo>
                    <a:pt x="0" y="4"/>
                  </a:lnTo>
                  <a:close/>
                </a:path>
              </a:pathLst>
            </a:custGeom>
            <a:solidFill>
              <a:srgbClr val="495170"/>
            </a:solidFill>
            <a:ln w="9525">
              <a:noFill/>
              <a:round/>
              <a:headEnd/>
              <a:tailEnd/>
            </a:ln>
          </p:spPr>
          <p:txBody>
            <a:bodyPr/>
            <a:lstStyle/>
            <a:p>
              <a:endParaRPr lang="en-US"/>
            </a:p>
          </p:txBody>
        </p:sp>
        <p:sp>
          <p:nvSpPr>
            <p:cNvPr id="117770" name="Freeform 1034"/>
            <p:cNvSpPr>
              <a:spLocks/>
            </p:cNvSpPr>
            <p:nvPr/>
          </p:nvSpPr>
          <p:spPr bwMode="auto">
            <a:xfrm>
              <a:off x="724" y="2885"/>
              <a:ext cx="488" cy="672"/>
            </a:xfrm>
            <a:custGeom>
              <a:avLst/>
              <a:gdLst/>
              <a:ahLst/>
              <a:cxnLst>
                <a:cxn ang="0">
                  <a:pos x="26" y="83"/>
                </a:cxn>
                <a:cxn ang="0">
                  <a:pos x="79" y="231"/>
                </a:cxn>
                <a:cxn ang="0">
                  <a:pos x="132" y="360"/>
                </a:cxn>
                <a:cxn ang="0">
                  <a:pos x="190" y="477"/>
                </a:cxn>
                <a:cxn ang="0">
                  <a:pos x="254" y="589"/>
                </a:cxn>
                <a:cxn ang="0">
                  <a:pos x="329" y="700"/>
                </a:cxn>
                <a:cxn ang="0">
                  <a:pos x="419" y="815"/>
                </a:cxn>
                <a:cxn ang="0">
                  <a:pos x="527" y="943"/>
                </a:cxn>
                <a:cxn ang="0">
                  <a:pos x="608" y="1031"/>
                </a:cxn>
                <a:cxn ang="0">
                  <a:pos x="648" y="1072"/>
                </a:cxn>
                <a:cxn ang="0">
                  <a:pos x="689" y="1111"/>
                </a:cxn>
                <a:cxn ang="0">
                  <a:pos x="729" y="1150"/>
                </a:cxn>
                <a:cxn ang="0">
                  <a:pos x="768" y="1189"/>
                </a:cxn>
                <a:cxn ang="0">
                  <a:pos x="809" y="1229"/>
                </a:cxn>
                <a:cxn ang="0">
                  <a:pos x="849" y="1269"/>
                </a:cxn>
                <a:cxn ang="0">
                  <a:pos x="889" y="1309"/>
                </a:cxn>
                <a:cxn ang="0">
                  <a:pos x="917" y="1331"/>
                </a:cxn>
                <a:cxn ang="0">
                  <a:pos x="933" y="1334"/>
                </a:cxn>
                <a:cxn ang="0">
                  <a:pos x="950" y="1339"/>
                </a:cxn>
                <a:cxn ang="0">
                  <a:pos x="967" y="1342"/>
                </a:cxn>
                <a:cxn ang="0">
                  <a:pos x="972" y="1330"/>
                </a:cxn>
                <a:cxn ang="0">
                  <a:pos x="965" y="1298"/>
                </a:cxn>
                <a:cxn ang="0">
                  <a:pos x="942" y="1242"/>
                </a:cxn>
                <a:cxn ang="0">
                  <a:pos x="905" y="1161"/>
                </a:cxn>
                <a:cxn ang="0">
                  <a:pos x="869" y="1082"/>
                </a:cxn>
                <a:cxn ang="0">
                  <a:pos x="832" y="1004"/>
                </a:cxn>
                <a:cxn ang="0">
                  <a:pos x="792" y="925"/>
                </a:cxn>
                <a:cxn ang="0">
                  <a:pos x="753" y="848"/>
                </a:cxn>
                <a:cxn ang="0">
                  <a:pos x="711" y="771"/>
                </a:cxn>
                <a:cxn ang="0">
                  <a:pos x="665" y="694"/>
                </a:cxn>
                <a:cxn ang="0">
                  <a:pos x="615" y="617"/>
                </a:cxn>
                <a:cxn ang="0">
                  <a:pos x="560" y="539"/>
                </a:cxn>
                <a:cxn ang="0">
                  <a:pos x="499" y="461"/>
                </a:cxn>
                <a:cxn ang="0">
                  <a:pos x="431" y="380"/>
                </a:cxn>
                <a:cxn ang="0">
                  <a:pos x="356" y="300"/>
                </a:cxn>
                <a:cxn ang="0">
                  <a:pos x="273" y="217"/>
                </a:cxn>
                <a:cxn ang="0">
                  <a:pos x="180" y="132"/>
                </a:cxn>
                <a:cxn ang="0">
                  <a:pos x="79" y="45"/>
                </a:cxn>
                <a:cxn ang="0">
                  <a:pos x="18" y="0"/>
                </a:cxn>
                <a:cxn ang="0">
                  <a:pos x="5" y="1"/>
                </a:cxn>
              </a:cxnLst>
              <a:rect l="0" t="0" r="r" b="b"/>
              <a:pathLst>
                <a:path w="975" h="1345">
                  <a:moveTo>
                    <a:pt x="0" y="1"/>
                  </a:moveTo>
                  <a:lnTo>
                    <a:pt x="26" y="83"/>
                  </a:lnTo>
                  <a:lnTo>
                    <a:pt x="53" y="159"/>
                  </a:lnTo>
                  <a:lnTo>
                    <a:pt x="79" y="231"/>
                  </a:lnTo>
                  <a:lnTo>
                    <a:pt x="106" y="298"/>
                  </a:lnTo>
                  <a:lnTo>
                    <a:pt x="132" y="360"/>
                  </a:lnTo>
                  <a:lnTo>
                    <a:pt x="160" y="420"/>
                  </a:lnTo>
                  <a:lnTo>
                    <a:pt x="190" y="477"/>
                  </a:lnTo>
                  <a:lnTo>
                    <a:pt x="221" y="534"/>
                  </a:lnTo>
                  <a:lnTo>
                    <a:pt x="254" y="589"/>
                  </a:lnTo>
                  <a:lnTo>
                    <a:pt x="290" y="643"/>
                  </a:lnTo>
                  <a:lnTo>
                    <a:pt x="329" y="700"/>
                  </a:lnTo>
                  <a:lnTo>
                    <a:pt x="373" y="756"/>
                  </a:lnTo>
                  <a:lnTo>
                    <a:pt x="419" y="815"/>
                  </a:lnTo>
                  <a:lnTo>
                    <a:pt x="471" y="877"/>
                  </a:lnTo>
                  <a:lnTo>
                    <a:pt x="527" y="943"/>
                  </a:lnTo>
                  <a:lnTo>
                    <a:pt x="588" y="1012"/>
                  </a:lnTo>
                  <a:lnTo>
                    <a:pt x="608" y="1031"/>
                  </a:lnTo>
                  <a:lnTo>
                    <a:pt x="629" y="1051"/>
                  </a:lnTo>
                  <a:lnTo>
                    <a:pt x="648" y="1072"/>
                  </a:lnTo>
                  <a:lnTo>
                    <a:pt x="669" y="1091"/>
                  </a:lnTo>
                  <a:lnTo>
                    <a:pt x="689" y="1111"/>
                  </a:lnTo>
                  <a:lnTo>
                    <a:pt x="708" y="1130"/>
                  </a:lnTo>
                  <a:lnTo>
                    <a:pt x="729" y="1150"/>
                  </a:lnTo>
                  <a:lnTo>
                    <a:pt x="749" y="1169"/>
                  </a:lnTo>
                  <a:lnTo>
                    <a:pt x="768" y="1189"/>
                  </a:lnTo>
                  <a:lnTo>
                    <a:pt x="789" y="1209"/>
                  </a:lnTo>
                  <a:lnTo>
                    <a:pt x="809" y="1229"/>
                  </a:lnTo>
                  <a:lnTo>
                    <a:pt x="828" y="1249"/>
                  </a:lnTo>
                  <a:lnTo>
                    <a:pt x="849" y="1269"/>
                  </a:lnTo>
                  <a:lnTo>
                    <a:pt x="869" y="1288"/>
                  </a:lnTo>
                  <a:lnTo>
                    <a:pt x="889" y="1309"/>
                  </a:lnTo>
                  <a:lnTo>
                    <a:pt x="909" y="1328"/>
                  </a:lnTo>
                  <a:lnTo>
                    <a:pt x="917" y="1331"/>
                  </a:lnTo>
                  <a:lnTo>
                    <a:pt x="925" y="1333"/>
                  </a:lnTo>
                  <a:lnTo>
                    <a:pt x="933" y="1334"/>
                  </a:lnTo>
                  <a:lnTo>
                    <a:pt x="942" y="1336"/>
                  </a:lnTo>
                  <a:lnTo>
                    <a:pt x="950" y="1339"/>
                  </a:lnTo>
                  <a:lnTo>
                    <a:pt x="958" y="1340"/>
                  </a:lnTo>
                  <a:lnTo>
                    <a:pt x="967" y="1342"/>
                  </a:lnTo>
                  <a:lnTo>
                    <a:pt x="975" y="1345"/>
                  </a:lnTo>
                  <a:lnTo>
                    <a:pt x="972" y="1330"/>
                  </a:lnTo>
                  <a:lnTo>
                    <a:pt x="969" y="1313"/>
                  </a:lnTo>
                  <a:lnTo>
                    <a:pt x="965" y="1298"/>
                  </a:lnTo>
                  <a:lnTo>
                    <a:pt x="962" y="1283"/>
                  </a:lnTo>
                  <a:lnTo>
                    <a:pt x="942" y="1242"/>
                  </a:lnTo>
                  <a:lnTo>
                    <a:pt x="924" y="1202"/>
                  </a:lnTo>
                  <a:lnTo>
                    <a:pt x="905" y="1161"/>
                  </a:lnTo>
                  <a:lnTo>
                    <a:pt x="887" y="1121"/>
                  </a:lnTo>
                  <a:lnTo>
                    <a:pt x="869" y="1082"/>
                  </a:lnTo>
                  <a:lnTo>
                    <a:pt x="850" y="1043"/>
                  </a:lnTo>
                  <a:lnTo>
                    <a:pt x="832" y="1004"/>
                  </a:lnTo>
                  <a:lnTo>
                    <a:pt x="812" y="964"/>
                  </a:lnTo>
                  <a:lnTo>
                    <a:pt x="792" y="925"/>
                  </a:lnTo>
                  <a:lnTo>
                    <a:pt x="773" y="887"/>
                  </a:lnTo>
                  <a:lnTo>
                    <a:pt x="753" y="848"/>
                  </a:lnTo>
                  <a:lnTo>
                    <a:pt x="733" y="810"/>
                  </a:lnTo>
                  <a:lnTo>
                    <a:pt x="711" y="771"/>
                  </a:lnTo>
                  <a:lnTo>
                    <a:pt x="688" y="733"/>
                  </a:lnTo>
                  <a:lnTo>
                    <a:pt x="665" y="694"/>
                  </a:lnTo>
                  <a:lnTo>
                    <a:pt x="640" y="656"/>
                  </a:lnTo>
                  <a:lnTo>
                    <a:pt x="615" y="617"/>
                  </a:lnTo>
                  <a:lnTo>
                    <a:pt x="587" y="579"/>
                  </a:lnTo>
                  <a:lnTo>
                    <a:pt x="560" y="539"/>
                  </a:lnTo>
                  <a:lnTo>
                    <a:pt x="530" y="500"/>
                  </a:lnTo>
                  <a:lnTo>
                    <a:pt x="499" y="461"/>
                  </a:lnTo>
                  <a:lnTo>
                    <a:pt x="465" y="421"/>
                  </a:lnTo>
                  <a:lnTo>
                    <a:pt x="431" y="380"/>
                  </a:lnTo>
                  <a:lnTo>
                    <a:pt x="395" y="340"/>
                  </a:lnTo>
                  <a:lnTo>
                    <a:pt x="356" y="300"/>
                  </a:lnTo>
                  <a:lnTo>
                    <a:pt x="315" y="258"/>
                  </a:lnTo>
                  <a:lnTo>
                    <a:pt x="273" y="217"/>
                  </a:lnTo>
                  <a:lnTo>
                    <a:pt x="228" y="174"/>
                  </a:lnTo>
                  <a:lnTo>
                    <a:pt x="180" y="132"/>
                  </a:lnTo>
                  <a:lnTo>
                    <a:pt x="131" y="89"/>
                  </a:lnTo>
                  <a:lnTo>
                    <a:pt x="79" y="45"/>
                  </a:lnTo>
                  <a:lnTo>
                    <a:pt x="24" y="0"/>
                  </a:lnTo>
                  <a:lnTo>
                    <a:pt x="18" y="0"/>
                  </a:lnTo>
                  <a:lnTo>
                    <a:pt x="12" y="0"/>
                  </a:lnTo>
                  <a:lnTo>
                    <a:pt x="5" y="1"/>
                  </a:lnTo>
                  <a:lnTo>
                    <a:pt x="0" y="1"/>
                  </a:lnTo>
                  <a:close/>
                </a:path>
              </a:pathLst>
            </a:custGeom>
            <a:solidFill>
              <a:srgbClr val="54597A"/>
            </a:solidFill>
            <a:ln w="9525">
              <a:noFill/>
              <a:round/>
              <a:headEnd/>
              <a:tailEnd/>
            </a:ln>
          </p:spPr>
          <p:txBody>
            <a:bodyPr/>
            <a:lstStyle/>
            <a:p>
              <a:endParaRPr lang="en-US"/>
            </a:p>
          </p:txBody>
        </p:sp>
        <p:sp>
          <p:nvSpPr>
            <p:cNvPr id="117771" name="Freeform 1035"/>
            <p:cNvSpPr>
              <a:spLocks/>
            </p:cNvSpPr>
            <p:nvPr/>
          </p:nvSpPr>
          <p:spPr bwMode="auto">
            <a:xfrm>
              <a:off x="727" y="2889"/>
              <a:ext cx="467" cy="644"/>
            </a:xfrm>
            <a:custGeom>
              <a:avLst/>
              <a:gdLst/>
              <a:ahLst/>
              <a:cxnLst>
                <a:cxn ang="0">
                  <a:pos x="29" y="81"/>
                </a:cxn>
                <a:cxn ang="0">
                  <a:pos x="83" y="224"/>
                </a:cxn>
                <a:cxn ang="0">
                  <a:pos x="136" y="348"/>
                </a:cxn>
                <a:cxn ang="0">
                  <a:pos x="193" y="461"/>
                </a:cxn>
                <a:cxn ang="0">
                  <a:pos x="256" y="567"/>
                </a:cxn>
                <a:cxn ang="0">
                  <a:pos x="330" y="675"/>
                </a:cxn>
                <a:cxn ang="0">
                  <a:pos x="417" y="788"/>
                </a:cxn>
                <a:cxn ang="0">
                  <a:pos x="525" y="915"/>
                </a:cxn>
                <a:cxn ang="0">
                  <a:pos x="604" y="1002"/>
                </a:cxn>
                <a:cxn ang="0">
                  <a:pos x="640" y="1038"/>
                </a:cxn>
                <a:cxn ang="0">
                  <a:pos x="676" y="1074"/>
                </a:cxn>
                <a:cxn ang="0">
                  <a:pos x="711" y="1110"/>
                </a:cxn>
                <a:cxn ang="0">
                  <a:pos x="748" y="1145"/>
                </a:cxn>
                <a:cxn ang="0">
                  <a:pos x="784" y="1182"/>
                </a:cxn>
                <a:cxn ang="0">
                  <a:pos x="820" y="1218"/>
                </a:cxn>
                <a:cxn ang="0">
                  <a:pos x="855" y="1254"/>
                </a:cxn>
                <a:cxn ang="0">
                  <a:pos x="882" y="1274"/>
                </a:cxn>
                <a:cxn ang="0">
                  <a:pos x="897" y="1278"/>
                </a:cxn>
                <a:cxn ang="0">
                  <a:pos x="912" y="1281"/>
                </a:cxn>
                <a:cxn ang="0">
                  <a:pos x="927" y="1285"/>
                </a:cxn>
                <a:cxn ang="0">
                  <a:pos x="931" y="1272"/>
                </a:cxn>
                <a:cxn ang="0">
                  <a:pos x="924" y="1244"/>
                </a:cxn>
                <a:cxn ang="0">
                  <a:pos x="901" y="1190"/>
                </a:cxn>
                <a:cxn ang="0">
                  <a:pos x="865" y="1113"/>
                </a:cxn>
                <a:cxn ang="0">
                  <a:pos x="829" y="1038"/>
                </a:cxn>
                <a:cxn ang="0">
                  <a:pos x="793" y="966"/>
                </a:cxn>
                <a:cxn ang="0">
                  <a:pos x="756" y="894"/>
                </a:cxn>
                <a:cxn ang="0">
                  <a:pos x="718" y="824"/>
                </a:cxn>
                <a:cxn ang="0">
                  <a:pos x="679" y="754"/>
                </a:cxn>
                <a:cxn ang="0">
                  <a:pos x="636" y="683"/>
                </a:cxn>
                <a:cxn ang="0">
                  <a:pos x="589" y="613"/>
                </a:cxn>
                <a:cxn ang="0">
                  <a:pos x="537" y="541"/>
                </a:cxn>
                <a:cxn ang="0">
                  <a:pos x="480" y="467"/>
                </a:cxn>
                <a:cxn ang="0">
                  <a:pos x="416" y="391"/>
                </a:cxn>
                <a:cxn ang="0">
                  <a:pos x="345" y="311"/>
                </a:cxn>
                <a:cxn ang="0">
                  <a:pos x="264" y="227"/>
                </a:cxn>
                <a:cxn ang="0">
                  <a:pos x="175" y="141"/>
                </a:cxn>
                <a:cxn ang="0">
                  <a:pos x="76" y="49"/>
                </a:cxn>
                <a:cxn ang="0">
                  <a:pos x="17" y="2"/>
                </a:cxn>
                <a:cxn ang="0">
                  <a:pos x="6" y="2"/>
                </a:cxn>
              </a:cxnLst>
              <a:rect l="0" t="0" r="r" b="b"/>
              <a:pathLst>
                <a:path w="935" h="1287">
                  <a:moveTo>
                    <a:pt x="0" y="2"/>
                  </a:moveTo>
                  <a:lnTo>
                    <a:pt x="29" y="81"/>
                  </a:lnTo>
                  <a:lnTo>
                    <a:pt x="57" y="155"/>
                  </a:lnTo>
                  <a:lnTo>
                    <a:pt x="83" y="224"/>
                  </a:lnTo>
                  <a:lnTo>
                    <a:pt x="110" y="287"/>
                  </a:lnTo>
                  <a:lnTo>
                    <a:pt x="136" y="348"/>
                  </a:lnTo>
                  <a:lnTo>
                    <a:pt x="164" y="406"/>
                  </a:lnTo>
                  <a:lnTo>
                    <a:pt x="193" y="461"/>
                  </a:lnTo>
                  <a:lnTo>
                    <a:pt x="223" y="514"/>
                  </a:lnTo>
                  <a:lnTo>
                    <a:pt x="256" y="567"/>
                  </a:lnTo>
                  <a:lnTo>
                    <a:pt x="291" y="621"/>
                  </a:lnTo>
                  <a:lnTo>
                    <a:pt x="330" y="675"/>
                  </a:lnTo>
                  <a:lnTo>
                    <a:pt x="371" y="731"/>
                  </a:lnTo>
                  <a:lnTo>
                    <a:pt x="417" y="788"/>
                  </a:lnTo>
                  <a:lnTo>
                    <a:pt x="468" y="849"/>
                  </a:lnTo>
                  <a:lnTo>
                    <a:pt x="525" y="915"/>
                  </a:lnTo>
                  <a:lnTo>
                    <a:pt x="586" y="984"/>
                  </a:lnTo>
                  <a:lnTo>
                    <a:pt x="604" y="1002"/>
                  </a:lnTo>
                  <a:lnTo>
                    <a:pt x="621" y="1020"/>
                  </a:lnTo>
                  <a:lnTo>
                    <a:pt x="640" y="1038"/>
                  </a:lnTo>
                  <a:lnTo>
                    <a:pt x="657" y="1055"/>
                  </a:lnTo>
                  <a:lnTo>
                    <a:pt x="676" y="1074"/>
                  </a:lnTo>
                  <a:lnTo>
                    <a:pt x="694" y="1091"/>
                  </a:lnTo>
                  <a:lnTo>
                    <a:pt x="711" y="1110"/>
                  </a:lnTo>
                  <a:lnTo>
                    <a:pt x="730" y="1128"/>
                  </a:lnTo>
                  <a:lnTo>
                    <a:pt x="748" y="1145"/>
                  </a:lnTo>
                  <a:lnTo>
                    <a:pt x="765" y="1164"/>
                  </a:lnTo>
                  <a:lnTo>
                    <a:pt x="784" y="1182"/>
                  </a:lnTo>
                  <a:lnTo>
                    <a:pt x="802" y="1199"/>
                  </a:lnTo>
                  <a:lnTo>
                    <a:pt x="820" y="1218"/>
                  </a:lnTo>
                  <a:lnTo>
                    <a:pt x="838" y="1236"/>
                  </a:lnTo>
                  <a:lnTo>
                    <a:pt x="855" y="1254"/>
                  </a:lnTo>
                  <a:lnTo>
                    <a:pt x="874" y="1272"/>
                  </a:lnTo>
                  <a:lnTo>
                    <a:pt x="882" y="1274"/>
                  </a:lnTo>
                  <a:lnTo>
                    <a:pt x="889" y="1275"/>
                  </a:lnTo>
                  <a:lnTo>
                    <a:pt x="897" y="1278"/>
                  </a:lnTo>
                  <a:lnTo>
                    <a:pt x="905" y="1279"/>
                  </a:lnTo>
                  <a:lnTo>
                    <a:pt x="912" y="1281"/>
                  </a:lnTo>
                  <a:lnTo>
                    <a:pt x="920" y="1282"/>
                  </a:lnTo>
                  <a:lnTo>
                    <a:pt x="927" y="1285"/>
                  </a:lnTo>
                  <a:lnTo>
                    <a:pt x="935" y="1287"/>
                  </a:lnTo>
                  <a:lnTo>
                    <a:pt x="931" y="1272"/>
                  </a:lnTo>
                  <a:lnTo>
                    <a:pt x="928" y="1258"/>
                  </a:lnTo>
                  <a:lnTo>
                    <a:pt x="924" y="1244"/>
                  </a:lnTo>
                  <a:lnTo>
                    <a:pt x="921" y="1231"/>
                  </a:lnTo>
                  <a:lnTo>
                    <a:pt x="901" y="1190"/>
                  </a:lnTo>
                  <a:lnTo>
                    <a:pt x="883" y="1151"/>
                  </a:lnTo>
                  <a:lnTo>
                    <a:pt x="865" y="1113"/>
                  </a:lnTo>
                  <a:lnTo>
                    <a:pt x="846" y="1075"/>
                  </a:lnTo>
                  <a:lnTo>
                    <a:pt x="829" y="1038"/>
                  </a:lnTo>
                  <a:lnTo>
                    <a:pt x="810" y="1001"/>
                  </a:lnTo>
                  <a:lnTo>
                    <a:pt x="793" y="966"/>
                  </a:lnTo>
                  <a:lnTo>
                    <a:pt x="775" y="930"/>
                  </a:lnTo>
                  <a:lnTo>
                    <a:pt x="756" y="894"/>
                  </a:lnTo>
                  <a:lnTo>
                    <a:pt x="738" y="859"/>
                  </a:lnTo>
                  <a:lnTo>
                    <a:pt x="718" y="824"/>
                  </a:lnTo>
                  <a:lnTo>
                    <a:pt x="699" y="789"/>
                  </a:lnTo>
                  <a:lnTo>
                    <a:pt x="679" y="754"/>
                  </a:lnTo>
                  <a:lnTo>
                    <a:pt x="658" y="719"/>
                  </a:lnTo>
                  <a:lnTo>
                    <a:pt x="636" y="683"/>
                  </a:lnTo>
                  <a:lnTo>
                    <a:pt x="613" y="649"/>
                  </a:lnTo>
                  <a:lnTo>
                    <a:pt x="589" y="613"/>
                  </a:lnTo>
                  <a:lnTo>
                    <a:pt x="564" y="577"/>
                  </a:lnTo>
                  <a:lnTo>
                    <a:pt x="537" y="541"/>
                  </a:lnTo>
                  <a:lnTo>
                    <a:pt x="510" y="505"/>
                  </a:lnTo>
                  <a:lnTo>
                    <a:pt x="480" y="467"/>
                  </a:lnTo>
                  <a:lnTo>
                    <a:pt x="448" y="429"/>
                  </a:lnTo>
                  <a:lnTo>
                    <a:pt x="416" y="391"/>
                  </a:lnTo>
                  <a:lnTo>
                    <a:pt x="380" y="352"/>
                  </a:lnTo>
                  <a:lnTo>
                    <a:pt x="345" y="311"/>
                  </a:lnTo>
                  <a:lnTo>
                    <a:pt x="306" y="270"/>
                  </a:lnTo>
                  <a:lnTo>
                    <a:pt x="264" y="227"/>
                  </a:lnTo>
                  <a:lnTo>
                    <a:pt x="221" y="185"/>
                  </a:lnTo>
                  <a:lnTo>
                    <a:pt x="175" y="141"/>
                  </a:lnTo>
                  <a:lnTo>
                    <a:pt x="127" y="95"/>
                  </a:lnTo>
                  <a:lnTo>
                    <a:pt x="76" y="49"/>
                  </a:lnTo>
                  <a:lnTo>
                    <a:pt x="23" y="0"/>
                  </a:lnTo>
                  <a:lnTo>
                    <a:pt x="17" y="2"/>
                  </a:lnTo>
                  <a:lnTo>
                    <a:pt x="12" y="2"/>
                  </a:lnTo>
                  <a:lnTo>
                    <a:pt x="6" y="2"/>
                  </a:lnTo>
                  <a:lnTo>
                    <a:pt x="0" y="2"/>
                  </a:lnTo>
                  <a:close/>
                </a:path>
              </a:pathLst>
            </a:custGeom>
            <a:solidFill>
              <a:srgbClr val="595E82"/>
            </a:solidFill>
            <a:ln w="9525">
              <a:noFill/>
              <a:round/>
              <a:headEnd/>
              <a:tailEnd/>
            </a:ln>
          </p:spPr>
          <p:txBody>
            <a:bodyPr/>
            <a:lstStyle/>
            <a:p>
              <a:endParaRPr lang="en-US"/>
            </a:p>
          </p:txBody>
        </p:sp>
        <p:sp>
          <p:nvSpPr>
            <p:cNvPr id="117772" name="Freeform 1036"/>
            <p:cNvSpPr>
              <a:spLocks/>
            </p:cNvSpPr>
            <p:nvPr/>
          </p:nvSpPr>
          <p:spPr bwMode="auto">
            <a:xfrm>
              <a:off x="729" y="2893"/>
              <a:ext cx="447" cy="614"/>
            </a:xfrm>
            <a:custGeom>
              <a:avLst/>
              <a:gdLst/>
              <a:ahLst/>
              <a:cxnLst>
                <a:cxn ang="0">
                  <a:pos x="30" y="78"/>
                </a:cxn>
                <a:cxn ang="0">
                  <a:pos x="86" y="216"/>
                </a:cxn>
                <a:cxn ang="0">
                  <a:pos x="139" y="336"/>
                </a:cxn>
                <a:cxn ang="0">
                  <a:pos x="195" y="444"/>
                </a:cxn>
                <a:cxn ang="0">
                  <a:pos x="257" y="546"/>
                </a:cxn>
                <a:cxn ang="0">
                  <a:pos x="328" y="650"/>
                </a:cxn>
                <a:cxn ang="0">
                  <a:pos x="415" y="762"/>
                </a:cxn>
                <a:cxn ang="0">
                  <a:pos x="521" y="886"/>
                </a:cxn>
                <a:cxn ang="0">
                  <a:pos x="598" y="971"/>
                </a:cxn>
                <a:cxn ang="0">
                  <a:pos x="630" y="1004"/>
                </a:cxn>
                <a:cxn ang="0">
                  <a:pos x="661" y="1036"/>
                </a:cxn>
                <a:cxn ang="0">
                  <a:pos x="694" y="1068"/>
                </a:cxn>
                <a:cxn ang="0">
                  <a:pos x="726" y="1102"/>
                </a:cxn>
                <a:cxn ang="0">
                  <a:pos x="758" y="1134"/>
                </a:cxn>
                <a:cxn ang="0">
                  <a:pos x="789" y="1166"/>
                </a:cxn>
                <a:cxn ang="0">
                  <a:pos x="822" y="1198"/>
                </a:cxn>
                <a:cxn ang="0">
                  <a:pos x="845" y="1216"/>
                </a:cxn>
                <a:cxn ang="0">
                  <a:pos x="858" y="1219"/>
                </a:cxn>
                <a:cxn ang="0">
                  <a:pos x="872" y="1223"/>
                </a:cxn>
                <a:cxn ang="0">
                  <a:pos x="887" y="1226"/>
                </a:cxn>
                <a:cxn ang="0">
                  <a:pos x="890" y="1216"/>
                </a:cxn>
                <a:cxn ang="0">
                  <a:pos x="883" y="1190"/>
                </a:cxn>
                <a:cxn ang="0">
                  <a:pos x="858" y="1138"/>
                </a:cxn>
                <a:cxn ang="0">
                  <a:pos x="822" y="1065"/>
                </a:cxn>
                <a:cxn ang="0">
                  <a:pos x="787" y="996"/>
                </a:cxn>
                <a:cxn ang="0">
                  <a:pos x="754" y="929"/>
                </a:cxn>
                <a:cxn ang="0">
                  <a:pos x="719" y="863"/>
                </a:cxn>
                <a:cxn ang="0">
                  <a:pos x="684" y="800"/>
                </a:cxn>
                <a:cxn ang="0">
                  <a:pos x="646" y="738"/>
                </a:cxn>
                <a:cxn ang="0">
                  <a:pos x="607" y="674"/>
                </a:cxn>
                <a:cxn ang="0">
                  <a:pos x="563" y="610"/>
                </a:cxn>
                <a:cxn ang="0">
                  <a:pos x="515" y="543"/>
                </a:cxn>
                <a:cxn ang="0">
                  <a:pos x="461" y="474"/>
                </a:cxn>
                <a:cxn ang="0">
                  <a:pos x="400" y="401"/>
                </a:cxn>
                <a:cxn ang="0">
                  <a:pos x="332" y="323"/>
                </a:cxn>
                <a:cxn ang="0">
                  <a:pos x="256" y="240"/>
                </a:cxn>
                <a:cxn ang="0">
                  <a:pos x="170" y="150"/>
                </a:cxn>
                <a:cxn ang="0">
                  <a:pos x="74" y="53"/>
                </a:cxn>
                <a:cxn ang="0">
                  <a:pos x="16" y="2"/>
                </a:cxn>
                <a:cxn ang="0">
                  <a:pos x="6" y="0"/>
                </a:cxn>
              </a:cxnLst>
              <a:rect l="0" t="0" r="r" b="b"/>
              <a:pathLst>
                <a:path w="894" h="1228">
                  <a:moveTo>
                    <a:pt x="0" y="0"/>
                  </a:moveTo>
                  <a:lnTo>
                    <a:pt x="30" y="78"/>
                  </a:lnTo>
                  <a:lnTo>
                    <a:pt x="59" y="149"/>
                  </a:lnTo>
                  <a:lnTo>
                    <a:pt x="86" y="216"/>
                  </a:lnTo>
                  <a:lnTo>
                    <a:pt x="113" y="277"/>
                  </a:lnTo>
                  <a:lnTo>
                    <a:pt x="139" y="336"/>
                  </a:lnTo>
                  <a:lnTo>
                    <a:pt x="167" y="391"/>
                  </a:lnTo>
                  <a:lnTo>
                    <a:pt x="195" y="444"/>
                  </a:lnTo>
                  <a:lnTo>
                    <a:pt x="225" y="495"/>
                  </a:lnTo>
                  <a:lnTo>
                    <a:pt x="257" y="546"/>
                  </a:lnTo>
                  <a:lnTo>
                    <a:pt x="290" y="598"/>
                  </a:lnTo>
                  <a:lnTo>
                    <a:pt x="328" y="650"/>
                  </a:lnTo>
                  <a:lnTo>
                    <a:pt x="370" y="704"/>
                  </a:lnTo>
                  <a:lnTo>
                    <a:pt x="415" y="762"/>
                  </a:lnTo>
                  <a:lnTo>
                    <a:pt x="465" y="822"/>
                  </a:lnTo>
                  <a:lnTo>
                    <a:pt x="521" y="886"/>
                  </a:lnTo>
                  <a:lnTo>
                    <a:pt x="582" y="955"/>
                  </a:lnTo>
                  <a:lnTo>
                    <a:pt x="598" y="971"/>
                  </a:lnTo>
                  <a:lnTo>
                    <a:pt x="614" y="988"/>
                  </a:lnTo>
                  <a:lnTo>
                    <a:pt x="630" y="1004"/>
                  </a:lnTo>
                  <a:lnTo>
                    <a:pt x="646" y="1020"/>
                  </a:lnTo>
                  <a:lnTo>
                    <a:pt x="661" y="1036"/>
                  </a:lnTo>
                  <a:lnTo>
                    <a:pt x="677" y="1052"/>
                  </a:lnTo>
                  <a:lnTo>
                    <a:pt x="694" y="1068"/>
                  </a:lnTo>
                  <a:lnTo>
                    <a:pt x="710" y="1084"/>
                  </a:lnTo>
                  <a:lnTo>
                    <a:pt x="726" y="1102"/>
                  </a:lnTo>
                  <a:lnTo>
                    <a:pt x="742" y="1118"/>
                  </a:lnTo>
                  <a:lnTo>
                    <a:pt x="758" y="1134"/>
                  </a:lnTo>
                  <a:lnTo>
                    <a:pt x="774" y="1150"/>
                  </a:lnTo>
                  <a:lnTo>
                    <a:pt x="789" y="1166"/>
                  </a:lnTo>
                  <a:lnTo>
                    <a:pt x="805" y="1182"/>
                  </a:lnTo>
                  <a:lnTo>
                    <a:pt x="822" y="1198"/>
                  </a:lnTo>
                  <a:lnTo>
                    <a:pt x="838" y="1215"/>
                  </a:lnTo>
                  <a:lnTo>
                    <a:pt x="845" y="1216"/>
                  </a:lnTo>
                  <a:lnTo>
                    <a:pt x="851" y="1218"/>
                  </a:lnTo>
                  <a:lnTo>
                    <a:pt x="858" y="1219"/>
                  </a:lnTo>
                  <a:lnTo>
                    <a:pt x="865" y="1221"/>
                  </a:lnTo>
                  <a:lnTo>
                    <a:pt x="872" y="1223"/>
                  </a:lnTo>
                  <a:lnTo>
                    <a:pt x="879" y="1225"/>
                  </a:lnTo>
                  <a:lnTo>
                    <a:pt x="887" y="1226"/>
                  </a:lnTo>
                  <a:lnTo>
                    <a:pt x="894" y="1228"/>
                  </a:lnTo>
                  <a:lnTo>
                    <a:pt x="890" y="1216"/>
                  </a:lnTo>
                  <a:lnTo>
                    <a:pt x="886" y="1203"/>
                  </a:lnTo>
                  <a:lnTo>
                    <a:pt x="883" y="1190"/>
                  </a:lnTo>
                  <a:lnTo>
                    <a:pt x="878" y="1178"/>
                  </a:lnTo>
                  <a:lnTo>
                    <a:pt x="858" y="1138"/>
                  </a:lnTo>
                  <a:lnTo>
                    <a:pt x="840" y="1102"/>
                  </a:lnTo>
                  <a:lnTo>
                    <a:pt x="822" y="1065"/>
                  </a:lnTo>
                  <a:lnTo>
                    <a:pt x="804" y="1030"/>
                  </a:lnTo>
                  <a:lnTo>
                    <a:pt x="787" y="996"/>
                  </a:lnTo>
                  <a:lnTo>
                    <a:pt x="770" y="961"/>
                  </a:lnTo>
                  <a:lnTo>
                    <a:pt x="754" y="929"/>
                  </a:lnTo>
                  <a:lnTo>
                    <a:pt x="736" y="895"/>
                  </a:lnTo>
                  <a:lnTo>
                    <a:pt x="719" y="863"/>
                  </a:lnTo>
                  <a:lnTo>
                    <a:pt x="702" y="832"/>
                  </a:lnTo>
                  <a:lnTo>
                    <a:pt x="684" y="800"/>
                  </a:lnTo>
                  <a:lnTo>
                    <a:pt x="666" y="769"/>
                  </a:lnTo>
                  <a:lnTo>
                    <a:pt x="646" y="738"/>
                  </a:lnTo>
                  <a:lnTo>
                    <a:pt x="627" y="707"/>
                  </a:lnTo>
                  <a:lnTo>
                    <a:pt x="607" y="674"/>
                  </a:lnTo>
                  <a:lnTo>
                    <a:pt x="585" y="642"/>
                  </a:lnTo>
                  <a:lnTo>
                    <a:pt x="563" y="610"/>
                  </a:lnTo>
                  <a:lnTo>
                    <a:pt x="539" y="578"/>
                  </a:lnTo>
                  <a:lnTo>
                    <a:pt x="515" y="543"/>
                  </a:lnTo>
                  <a:lnTo>
                    <a:pt x="488" y="510"/>
                  </a:lnTo>
                  <a:lnTo>
                    <a:pt x="461" y="474"/>
                  </a:lnTo>
                  <a:lnTo>
                    <a:pt x="431" y="438"/>
                  </a:lnTo>
                  <a:lnTo>
                    <a:pt x="400" y="401"/>
                  </a:lnTo>
                  <a:lnTo>
                    <a:pt x="367" y="362"/>
                  </a:lnTo>
                  <a:lnTo>
                    <a:pt x="332" y="323"/>
                  </a:lnTo>
                  <a:lnTo>
                    <a:pt x="295" y="283"/>
                  </a:lnTo>
                  <a:lnTo>
                    <a:pt x="256" y="240"/>
                  </a:lnTo>
                  <a:lnTo>
                    <a:pt x="214" y="195"/>
                  </a:lnTo>
                  <a:lnTo>
                    <a:pt x="170" y="150"/>
                  </a:lnTo>
                  <a:lnTo>
                    <a:pt x="123" y="103"/>
                  </a:lnTo>
                  <a:lnTo>
                    <a:pt x="74" y="53"/>
                  </a:lnTo>
                  <a:lnTo>
                    <a:pt x="22" y="2"/>
                  </a:lnTo>
                  <a:lnTo>
                    <a:pt x="16" y="2"/>
                  </a:lnTo>
                  <a:lnTo>
                    <a:pt x="11" y="0"/>
                  </a:lnTo>
                  <a:lnTo>
                    <a:pt x="6" y="0"/>
                  </a:lnTo>
                  <a:lnTo>
                    <a:pt x="0" y="0"/>
                  </a:lnTo>
                  <a:close/>
                </a:path>
              </a:pathLst>
            </a:custGeom>
            <a:solidFill>
              <a:srgbClr val="63688C"/>
            </a:solidFill>
            <a:ln w="9525">
              <a:noFill/>
              <a:round/>
              <a:headEnd/>
              <a:tailEnd/>
            </a:ln>
          </p:spPr>
          <p:txBody>
            <a:bodyPr/>
            <a:lstStyle/>
            <a:p>
              <a:endParaRPr lang="en-US"/>
            </a:p>
          </p:txBody>
        </p:sp>
        <p:sp>
          <p:nvSpPr>
            <p:cNvPr id="117773" name="Freeform 1037"/>
            <p:cNvSpPr>
              <a:spLocks/>
            </p:cNvSpPr>
            <p:nvPr/>
          </p:nvSpPr>
          <p:spPr bwMode="auto">
            <a:xfrm>
              <a:off x="731" y="2897"/>
              <a:ext cx="427" cy="585"/>
            </a:xfrm>
            <a:custGeom>
              <a:avLst/>
              <a:gdLst/>
              <a:ahLst/>
              <a:cxnLst>
                <a:cxn ang="0">
                  <a:pos x="33" y="75"/>
                </a:cxn>
                <a:cxn ang="0">
                  <a:pos x="90" y="208"/>
                </a:cxn>
                <a:cxn ang="0">
                  <a:pos x="144" y="323"/>
                </a:cxn>
                <a:cxn ang="0">
                  <a:pos x="199" y="427"/>
                </a:cxn>
                <a:cxn ang="0">
                  <a:pos x="259" y="526"/>
                </a:cxn>
                <a:cxn ang="0">
                  <a:pos x="329" y="626"/>
                </a:cxn>
                <a:cxn ang="0">
                  <a:pos x="413" y="735"/>
                </a:cxn>
                <a:cxn ang="0">
                  <a:pos x="518" y="858"/>
                </a:cxn>
                <a:cxn ang="0">
                  <a:pos x="593" y="941"/>
                </a:cxn>
                <a:cxn ang="0">
                  <a:pos x="620" y="970"/>
                </a:cxn>
                <a:cxn ang="0">
                  <a:pos x="648" y="999"/>
                </a:cxn>
                <a:cxn ang="0">
                  <a:pos x="676" y="1029"/>
                </a:cxn>
                <a:cxn ang="0">
                  <a:pos x="705" y="1058"/>
                </a:cxn>
                <a:cxn ang="0">
                  <a:pos x="732" y="1087"/>
                </a:cxn>
                <a:cxn ang="0">
                  <a:pos x="760" y="1115"/>
                </a:cxn>
                <a:cxn ang="0">
                  <a:pos x="789" y="1144"/>
                </a:cxn>
                <a:cxn ang="0">
                  <a:pos x="809" y="1160"/>
                </a:cxn>
                <a:cxn ang="0">
                  <a:pos x="822" y="1164"/>
                </a:cxn>
                <a:cxn ang="0">
                  <a:pos x="834" y="1167"/>
                </a:cxn>
                <a:cxn ang="0">
                  <a:pos x="846" y="1171"/>
                </a:cxn>
                <a:cxn ang="0">
                  <a:pos x="849" y="1160"/>
                </a:cxn>
                <a:cxn ang="0">
                  <a:pos x="842" y="1136"/>
                </a:cxn>
                <a:cxn ang="0">
                  <a:pos x="818" y="1087"/>
                </a:cxn>
                <a:cxn ang="0">
                  <a:pos x="782" y="1016"/>
                </a:cxn>
                <a:cxn ang="0">
                  <a:pos x="747" y="952"/>
                </a:cxn>
                <a:cxn ang="0">
                  <a:pos x="715" y="891"/>
                </a:cxn>
                <a:cxn ang="0">
                  <a:pos x="683" y="833"/>
                </a:cxn>
                <a:cxn ang="0">
                  <a:pos x="650" y="777"/>
                </a:cxn>
                <a:cxn ang="0">
                  <a:pos x="616" y="720"/>
                </a:cxn>
                <a:cxn ang="0">
                  <a:pos x="579" y="665"/>
                </a:cxn>
                <a:cxn ang="0">
                  <a:pos x="539" y="606"/>
                </a:cxn>
                <a:cxn ang="0">
                  <a:pos x="494" y="546"/>
                </a:cxn>
                <a:cxn ang="0">
                  <a:pos x="443" y="482"/>
                </a:cxn>
                <a:cxn ang="0">
                  <a:pos x="385" y="412"/>
                </a:cxn>
                <a:cxn ang="0">
                  <a:pos x="321" y="336"/>
                </a:cxn>
                <a:cxn ang="0">
                  <a:pos x="248" y="253"/>
                </a:cxn>
                <a:cxn ang="0">
                  <a:pos x="165" y="160"/>
                </a:cxn>
                <a:cxn ang="0">
                  <a:pos x="73" y="59"/>
                </a:cxn>
                <a:cxn ang="0">
                  <a:pos x="17" y="3"/>
                </a:cxn>
                <a:cxn ang="0">
                  <a:pos x="6" y="2"/>
                </a:cxn>
              </a:cxnLst>
              <a:rect l="0" t="0" r="r" b="b"/>
              <a:pathLst>
                <a:path w="853" h="1172">
                  <a:moveTo>
                    <a:pt x="0" y="0"/>
                  </a:moveTo>
                  <a:lnTo>
                    <a:pt x="33" y="75"/>
                  </a:lnTo>
                  <a:lnTo>
                    <a:pt x="63" y="144"/>
                  </a:lnTo>
                  <a:lnTo>
                    <a:pt x="90" y="208"/>
                  </a:lnTo>
                  <a:lnTo>
                    <a:pt x="118" y="268"/>
                  </a:lnTo>
                  <a:lnTo>
                    <a:pt x="144" y="323"/>
                  </a:lnTo>
                  <a:lnTo>
                    <a:pt x="171" y="376"/>
                  </a:lnTo>
                  <a:lnTo>
                    <a:pt x="199" y="427"/>
                  </a:lnTo>
                  <a:lnTo>
                    <a:pt x="227" y="476"/>
                  </a:lnTo>
                  <a:lnTo>
                    <a:pt x="259" y="526"/>
                  </a:lnTo>
                  <a:lnTo>
                    <a:pt x="292" y="575"/>
                  </a:lnTo>
                  <a:lnTo>
                    <a:pt x="329" y="626"/>
                  </a:lnTo>
                  <a:lnTo>
                    <a:pt x="369" y="679"/>
                  </a:lnTo>
                  <a:lnTo>
                    <a:pt x="413" y="735"/>
                  </a:lnTo>
                  <a:lnTo>
                    <a:pt x="463" y="794"/>
                  </a:lnTo>
                  <a:lnTo>
                    <a:pt x="518" y="858"/>
                  </a:lnTo>
                  <a:lnTo>
                    <a:pt x="579" y="928"/>
                  </a:lnTo>
                  <a:lnTo>
                    <a:pt x="593" y="941"/>
                  </a:lnTo>
                  <a:lnTo>
                    <a:pt x="607" y="956"/>
                  </a:lnTo>
                  <a:lnTo>
                    <a:pt x="620" y="970"/>
                  </a:lnTo>
                  <a:lnTo>
                    <a:pt x="634" y="985"/>
                  </a:lnTo>
                  <a:lnTo>
                    <a:pt x="648" y="999"/>
                  </a:lnTo>
                  <a:lnTo>
                    <a:pt x="662" y="1014"/>
                  </a:lnTo>
                  <a:lnTo>
                    <a:pt x="676" y="1029"/>
                  </a:lnTo>
                  <a:lnTo>
                    <a:pt x="691" y="1043"/>
                  </a:lnTo>
                  <a:lnTo>
                    <a:pt x="705" y="1058"/>
                  </a:lnTo>
                  <a:lnTo>
                    <a:pt x="718" y="1072"/>
                  </a:lnTo>
                  <a:lnTo>
                    <a:pt x="732" y="1087"/>
                  </a:lnTo>
                  <a:lnTo>
                    <a:pt x="746" y="1102"/>
                  </a:lnTo>
                  <a:lnTo>
                    <a:pt x="760" y="1115"/>
                  </a:lnTo>
                  <a:lnTo>
                    <a:pt x="775" y="1130"/>
                  </a:lnTo>
                  <a:lnTo>
                    <a:pt x="789" y="1144"/>
                  </a:lnTo>
                  <a:lnTo>
                    <a:pt x="803" y="1159"/>
                  </a:lnTo>
                  <a:lnTo>
                    <a:pt x="809" y="1160"/>
                  </a:lnTo>
                  <a:lnTo>
                    <a:pt x="815" y="1161"/>
                  </a:lnTo>
                  <a:lnTo>
                    <a:pt x="822" y="1164"/>
                  </a:lnTo>
                  <a:lnTo>
                    <a:pt x="828" y="1165"/>
                  </a:lnTo>
                  <a:lnTo>
                    <a:pt x="834" y="1167"/>
                  </a:lnTo>
                  <a:lnTo>
                    <a:pt x="841" y="1168"/>
                  </a:lnTo>
                  <a:lnTo>
                    <a:pt x="846" y="1171"/>
                  </a:lnTo>
                  <a:lnTo>
                    <a:pt x="853" y="1172"/>
                  </a:lnTo>
                  <a:lnTo>
                    <a:pt x="849" y="1160"/>
                  </a:lnTo>
                  <a:lnTo>
                    <a:pt x="845" y="1149"/>
                  </a:lnTo>
                  <a:lnTo>
                    <a:pt x="842" y="1136"/>
                  </a:lnTo>
                  <a:lnTo>
                    <a:pt x="837" y="1125"/>
                  </a:lnTo>
                  <a:lnTo>
                    <a:pt x="818" y="1087"/>
                  </a:lnTo>
                  <a:lnTo>
                    <a:pt x="799" y="1051"/>
                  </a:lnTo>
                  <a:lnTo>
                    <a:pt x="782" y="1016"/>
                  </a:lnTo>
                  <a:lnTo>
                    <a:pt x="765" y="984"/>
                  </a:lnTo>
                  <a:lnTo>
                    <a:pt x="747" y="952"/>
                  </a:lnTo>
                  <a:lnTo>
                    <a:pt x="731" y="921"/>
                  </a:lnTo>
                  <a:lnTo>
                    <a:pt x="715" y="891"/>
                  </a:lnTo>
                  <a:lnTo>
                    <a:pt x="699" y="861"/>
                  </a:lnTo>
                  <a:lnTo>
                    <a:pt x="683" y="833"/>
                  </a:lnTo>
                  <a:lnTo>
                    <a:pt x="667" y="804"/>
                  </a:lnTo>
                  <a:lnTo>
                    <a:pt x="650" y="777"/>
                  </a:lnTo>
                  <a:lnTo>
                    <a:pt x="633" y="749"/>
                  </a:lnTo>
                  <a:lnTo>
                    <a:pt x="616" y="720"/>
                  </a:lnTo>
                  <a:lnTo>
                    <a:pt x="597" y="693"/>
                  </a:lnTo>
                  <a:lnTo>
                    <a:pt x="579" y="665"/>
                  </a:lnTo>
                  <a:lnTo>
                    <a:pt x="559" y="636"/>
                  </a:lnTo>
                  <a:lnTo>
                    <a:pt x="539" y="606"/>
                  </a:lnTo>
                  <a:lnTo>
                    <a:pt x="517" y="576"/>
                  </a:lnTo>
                  <a:lnTo>
                    <a:pt x="494" y="546"/>
                  </a:lnTo>
                  <a:lnTo>
                    <a:pt x="468" y="514"/>
                  </a:lnTo>
                  <a:lnTo>
                    <a:pt x="443" y="482"/>
                  </a:lnTo>
                  <a:lnTo>
                    <a:pt x="415" y="447"/>
                  </a:lnTo>
                  <a:lnTo>
                    <a:pt x="385" y="412"/>
                  </a:lnTo>
                  <a:lnTo>
                    <a:pt x="354" y="375"/>
                  </a:lnTo>
                  <a:lnTo>
                    <a:pt x="321" y="336"/>
                  </a:lnTo>
                  <a:lnTo>
                    <a:pt x="286" y="295"/>
                  </a:lnTo>
                  <a:lnTo>
                    <a:pt x="248" y="253"/>
                  </a:lnTo>
                  <a:lnTo>
                    <a:pt x="208" y="208"/>
                  </a:lnTo>
                  <a:lnTo>
                    <a:pt x="165" y="160"/>
                  </a:lnTo>
                  <a:lnTo>
                    <a:pt x="120" y="111"/>
                  </a:lnTo>
                  <a:lnTo>
                    <a:pt x="73" y="59"/>
                  </a:lnTo>
                  <a:lnTo>
                    <a:pt x="22" y="4"/>
                  </a:lnTo>
                  <a:lnTo>
                    <a:pt x="17" y="3"/>
                  </a:lnTo>
                  <a:lnTo>
                    <a:pt x="12" y="2"/>
                  </a:lnTo>
                  <a:lnTo>
                    <a:pt x="6" y="2"/>
                  </a:lnTo>
                  <a:lnTo>
                    <a:pt x="0" y="0"/>
                  </a:lnTo>
                  <a:close/>
                </a:path>
              </a:pathLst>
            </a:custGeom>
            <a:solidFill>
              <a:srgbClr val="686D93"/>
            </a:solidFill>
            <a:ln w="9525">
              <a:noFill/>
              <a:round/>
              <a:headEnd/>
              <a:tailEnd/>
            </a:ln>
          </p:spPr>
          <p:txBody>
            <a:bodyPr/>
            <a:lstStyle/>
            <a:p>
              <a:endParaRPr lang="en-US"/>
            </a:p>
          </p:txBody>
        </p:sp>
        <p:sp>
          <p:nvSpPr>
            <p:cNvPr id="117774" name="Freeform 1038"/>
            <p:cNvSpPr>
              <a:spLocks/>
            </p:cNvSpPr>
            <p:nvPr/>
          </p:nvSpPr>
          <p:spPr bwMode="auto">
            <a:xfrm>
              <a:off x="733" y="2901"/>
              <a:ext cx="407" cy="557"/>
            </a:xfrm>
            <a:custGeom>
              <a:avLst/>
              <a:gdLst/>
              <a:ahLst/>
              <a:cxnLst>
                <a:cxn ang="0">
                  <a:pos x="33" y="73"/>
                </a:cxn>
                <a:cxn ang="0">
                  <a:pos x="93" y="201"/>
                </a:cxn>
                <a:cxn ang="0">
                  <a:pos x="148" y="311"/>
                </a:cxn>
                <a:cxn ang="0">
                  <a:pos x="201" y="410"/>
                </a:cxn>
                <a:cxn ang="0">
                  <a:pos x="259" y="505"/>
                </a:cxn>
                <a:cxn ang="0">
                  <a:pos x="327" y="602"/>
                </a:cxn>
                <a:cxn ang="0">
                  <a:pos x="410" y="709"/>
                </a:cxn>
                <a:cxn ang="0">
                  <a:pos x="513" y="830"/>
                </a:cxn>
                <a:cxn ang="0">
                  <a:pos x="587" y="912"/>
                </a:cxn>
                <a:cxn ang="0">
                  <a:pos x="611" y="937"/>
                </a:cxn>
                <a:cxn ang="0">
                  <a:pos x="635" y="962"/>
                </a:cxn>
                <a:cxn ang="0">
                  <a:pos x="659" y="988"/>
                </a:cxn>
                <a:cxn ang="0">
                  <a:pos x="683" y="1013"/>
                </a:cxn>
                <a:cxn ang="0">
                  <a:pos x="708" y="1038"/>
                </a:cxn>
                <a:cxn ang="0">
                  <a:pos x="732" y="1064"/>
                </a:cxn>
                <a:cxn ang="0">
                  <a:pos x="756" y="1089"/>
                </a:cxn>
                <a:cxn ang="0">
                  <a:pos x="773" y="1103"/>
                </a:cxn>
                <a:cxn ang="0">
                  <a:pos x="785" y="1106"/>
                </a:cxn>
                <a:cxn ang="0">
                  <a:pos x="795" y="1110"/>
                </a:cxn>
                <a:cxn ang="0">
                  <a:pos x="807" y="1113"/>
                </a:cxn>
                <a:cxn ang="0">
                  <a:pos x="808" y="1104"/>
                </a:cxn>
                <a:cxn ang="0">
                  <a:pos x="800" y="1082"/>
                </a:cxn>
                <a:cxn ang="0">
                  <a:pos x="776" y="1036"/>
                </a:cxn>
                <a:cxn ang="0">
                  <a:pos x="740" y="969"/>
                </a:cxn>
                <a:cxn ang="0">
                  <a:pos x="706" y="908"/>
                </a:cxn>
                <a:cxn ang="0">
                  <a:pos x="675" y="854"/>
                </a:cxn>
                <a:cxn ang="0">
                  <a:pos x="645" y="802"/>
                </a:cxn>
                <a:cxn ang="0">
                  <a:pos x="615" y="753"/>
                </a:cxn>
                <a:cxn ang="0">
                  <a:pos x="583" y="704"/>
                </a:cxn>
                <a:cxn ang="0">
                  <a:pos x="550" y="655"/>
                </a:cxn>
                <a:cxn ang="0">
                  <a:pos x="512" y="603"/>
                </a:cxn>
                <a:cxn ang="0">
                  <a:pos x="470" y="549"/>
                </a:cxn>
                <a:cxn ang="0">
                  <a:pos x="423" y="488"/>
                </a:cxn>
                <a:cxn ang="0">
                  <a:pos x="370" y="422"/>
                </a:cxn>
                <a:cxn ang="0">
                  <a:pos x="309" y="347"/>
                </a:cxn>
                <a:cxn ang="0">
                  <a:pos x="240" y="263"/>
                </a:cxn>
                <a:cxn ang="0">
                  <a:pos x="160" y="169"/>
                </a:cxn>
                <a:cxn ang="0">
                  <a:pos x="70" y="63"/>
                </a:cxn>
                <a:cxn ang="0">
                  <a:pos x="16" y="3"/>
                </a:cxn>
                <a:cxn ang="0">
                  <a:pos x="6" y="2"/>
                </a:cxn>
              </a:cxnLst>
              <a:rect l="0" t="0" r="r" b="b"/>
              <a:pathLst>
                <a:path w="813" h="1114">
                  <a:moveTo>
                    <a:pt x="0" y="0"/>
                  </a:moveTo>
                  <a:lnTo>
                    <a:pt x="33" y="73"/>
                  </a:lnTo>
                  <a:lnTo>
                    <a:pt x="65" y="140"/>
                  </a:lnTo>
                  <a:lnTo>
                    <a:pt x="93" y="201"/>
                  </a:lnTo>
                  <a:lnTo>
                    <a:pt x="121" y="258"/>
                  </a:lnTo>
                  <a:lnTo>
                    <a:pt x="148" y="311"/>
                  </a:lnTo>
                  <a:lnTo>
                    <a:pt x="174" y="362"/>
                  </a:lnTo>
                  <a:lnTo>
                    <a:pt x="201" y="410"/>
                  </a:lnTo>
                  <a:lnTo>
                    <a:pt x="229" y="458"/>
                  </a:lnTo>
                  <a:lnTo>
                    <a:pt x="259" y="505"/>
                  </a:lnTo>
                  <a:lnTo>
                    <a:pt x="292" y="553"/>
                  </a:lnTo>
                  <a:lnTo>
                    <a:pt x="327" y="602"/>
                  </a:lnTo>
                  <a:lnTo>
                    <a:pt x="366" y="654"/>
                  </a:lnTo>
                  <a:lnTo>
                    <a:pt x="410" y="709"/>
                  </a:lnTo>
                  <a:lnTo>
                    <a:pt x="459" y="766"/>
                  </a:lnTo>
                  <a:lnTo>
                    <a:pt x="513" y="830"/>
                  </a:lnTo>
                  <a:lnTo>
                    <a:pt x="574" y="899"/>
                  </a:lnTo>
                  <a:lnTo>
                    <a:pt x="587" y="912"/>
                  </a:lnTo>
                  <a:lnTo>
                    <a:pt x="598" y="924"/>
                  </a:lnTo>
                  <a:lnTo>
                    <a:pt x="611" y="937"/>
                  </a:lnTo>
                  <a:lnTo>
                    <a:pt x="622" y="950"/>
                  </a:lnTo>
                  <a:lnTo>
                    <a:pt x="635" y="962"/>
                  </a:lnTo>
                  <a:lnTo>
                    <a:pt x="647" y="975"/>
                  </a:lnTo>
                  <a:lnTo>
                    <a:pt x="659" y="988"/>
                  </a:lnTo>
                  <a:lnTo>
                    <a:pt x="671" y="1000"/>
                  </a:lnTo>
                  <a:lnTo>
                    <a:pt x="683" y="1013"/>
                  </a:lnTo>
                  <a:lnTo>
                    <a:pt x="695" y="1026"/>
                  </a:lnTo>
                  <a:lnTo>
                    <a:pt x="708" y="1038"/>
                  </a:lnTo>
                  <a:lnTo>
                    <a:pt x="719" y="1051"/>
                  </a:lnTo>
                  <a:lnTo>
                    <a:pt x="732" y="1064"/>
                  </a:lnTo>
                  <a:lnTo>
                    <a:pt x="743" y="1076"/>
                  </a:lnTo>
                  <a:lnTo>
                    <a:pt x="756" y="1089"/>
                  </a:lnTo>
                  <a:lnTo>
                    <a:pt x="768" y="1102"/>
                  </a:lnTo>
                  <a:lnTo>
                    <a:pt x="773" y="1103"/>
                  </a:lnTo>
                  <a:lnTo>
                    <a:pt x="779" y="1105"/>
                  </a:lnTo>
                  <a:lnTo>
                    <a:pt x="785" y="1106"/>
                  </a:lnTo>
                  <a:lnTo>
                    <a:pt x="791" y="1107"/>
                  </a:lnTo>
                  <a:lnTo>
                    <a:pt x="795" y="1110"/>
                  </a:lnTo>
                  <a:lnTo>
                    <a:pt x="801" y="1111"/>
                  </a:lnTo>
                  <a:lnTo>
                    <a:pt x="807" y="1113"/>
                  </a:lnTo>
                  <a:lnTo>
                    <a:pt x="813" y="1114"/>
                  </a:lnTo>
                  <a:lnTo>
                    <a:pt x="808" y="1104"/>
                  </a:lnTo>
                  <a:lnTo>
                    <a:pt x="804" y="1092"/>
                  </a:lnTo>
                  <a:lnTo>
                    <a:pt x="800" y="1082"/>
                  </a:lnTo>
                  <a:lnTo>
                    <a:pt x="795" y="1072"/>
                  </a:lnTo>
                  <a:lnTo>
                    <a:pt x="776" y="1036"/>
                  </a:lnTo>
                  <a:lnTo>
                    <a:pt x="757" y="1001"/>
                  </a:lnTo>
                  <a:lnTo>
                    <a:pt x="740" y="969"/>
                  </a:lnTo>
                  <a:lnTo>
                    <a:pt x="723" y="938"/>
                  </a:lnTo>
                  <a:lnTo>
                    <a:pt x="706" y="908"/>
                  </a:lnTo>
                  <a:lnTo>
                    <a:pt x="692" y="880"/>
                  </a:lnTo>
                  <a:lnTo>
                    <a:pt x="675" y="854"/>
                  </a:lnTo>
                  <a:lnTo>
                    <a:pt x="660" y="827"/>
                  </a:lnTo>
                  <a:lnTo>
                    <a:pt x="645" y="802"/>
                  </a:lnTo>
                  <a:lnTo>
                    <a:pt x="630" y="777"/>
                  </a:lnTo>
                  <a:lnTo>
                    <a:pt x="615" y="753"/>
                  </a:lnTo>
                  <a:lnTo>
                    <a:pt x="599" y="728"/>
                  </a:lnTo>
                  <a:lnTo>
                    <a:pt x="583" y="704"/>
                  </a:lnTo>
                  <a:lnTo>
                    <a:pt x="567" y="680"/>
                  </a:lnTo>
                  <a:lnTo>
                    <a:pt x="550" y="655"/>
                  </a:lnTo>
                  <a:lnTo>
                    <a:pt x="531" y="629"/>
                  </a:lnTo>
                  <a:lnTo>
                    <a:pt x="512" y="603"/>
                  </a:lnTo>
                  <a:lnTo>
                    <a:pt x="492" y="576"/>
                  </a:lnTo>
                  <a:lnTo>
                    <a:pt x="470" y="549"/>
                  </a:lnTo>
                  <a:lnTo>
                    <a:pt x="447" y="519"/>
                  </a:lnTo>
                  <a:lnTo>
                    <a:pt x="423" y="488"/>
                  </a:lnTo>
                  <a:lnTo>
                    <a:pt x="398" y="455"/>
                  </a:lnTo>
                  <a:lnTo>
                    <a:pt x="370" y="422"/>
                  </a:lnTo>
                  <a:lnTo>
                    <a:pt x="340" y="385"/>
                  </a:lnTo>
                  <a:lnTo>
                    <a:pt x="309" y="347"/>
                  </a:lnTo>
                  <a:lnTo>
                    <a:pt x="275" y="307"/>
                  </a:lnTo>
                  <a:lnTo>
                    <a:pt x="240" y="263"/>
                  </a:lnTo>
                  <a:lnTo>
                    <a:pt x="201" y="218"/>
                  </a:lnTo>
                  <a:lnTo>
                    <a:pt x="160" y="169"/>
                  </a:lnTo>
                  <a:lnTo>
                    <a:pt x="116" y="117"/>
                  </a:lnTo>
                  <a:lnTo>
                    <a:pt x="70" y="63"/>
                  </a:lnTo>
                  <a:lnTo>
                    <a:pt x="21" y="4"/>
                  </a:lnTo>
                  <a:lnTo>
                    <a:pt x="16" y="3"/>
                  </a:lnTo>
                  <a:lnTo>
                    <a:pt x="10" y="2"/>
                  </a:lnTo>
                  <a:lnTo>
                    <a:pt x="6" y="2"/>
                  </a:lnTo>
                  <a:lnTo>
                    <a:pt x="0" y="0"/>
                  </a:lnTo>
                  <a:close/>
                </a:path>
              </a:pathLst>
            </a:custGeom>
            <a:solidFill>
              <a:srgbClr val="72759E"/>
            </a:solidFill>
            <a:ln w="9525">
              <a:noFill/>
              <a:round/>
              <a:headEnd/>
              <a:tailEnd/>
            </a:ln>
          </p:spPr>
          <p:txBody>
            <a:bodyPr/>
            <a:lstStyle/>
            <a:p>
              <a:endParaRPr lang="en-US"/>
            </a:p>
          </p:txBody>
        </p:sp>
        <p:sp>
          <p:nvSpPr>
            <p:cNvPr id="117775" name="Freeform 1039"/>
            <p:cNvSpPr>
              <a:spLocks/>
            </p:cNvSpPr>
            <p:nvPr/>
          </p:nvSpPr>
          <p:spPr bwMode="auto">
            <a:xfrm>
              <a:off x="736" y="2904"/>
              <a:ext cx="385" cy="529"/>
            </a:xfrm>
            <a:custGeom>
              <a:avLst/>
              <a:gdLst/>
              <a:ahLst/>
              <a:cxnLst>
                <a:cxn ang="0">
                  <a:pos x="0" y="0"/>
                </a:cxn>
                <a:cxn ang="0">
                  <a:pos x="35" y="71"/>
                </a:cxn>
                <a:cxn ang="0">
                  <a:pos x="66" y="135"/>
                </a:cxn>
                <a:cxn ang="0">
                  <a:pos x="96" y="194"/>
                </a:cxn>
                <a:cxn ang="0">
                  <a:pos x="124" y="248"/>
                </a:cxn>
                <a:cxn ang="0">
                  <a:pos x="151" y="299"/>
                </a:cxn>
                <a:cxn ang="0">
                  <a:pos x="177" y="347"/>
                </a:cxn>
                <a:cxn ang="0">
                  <a:pos x="204" y="394"/>
                </a:cxn>
                <a:cxn ang="0">
                  <a:pos x="230" y="439"/>
                </a:cxn>
                <a:cxn ang="0">
                  <a:pos x="259" y="485"/>
                </a:cxn>
                <a:cxn ang="0">
                  <a:pos x="291" y="531"/>
                </a:cxn>
                <a:cxn ang="0">
                  <a:pos x="326" y="579"/>
                </a:cxn>
                <a:cxn ang="0">
                  <a:pos x="364" y="629"/>
                </a:cxn>
                <a:cxn ang="0">
                  <a:pos x="406" y="682"/>
                </a:cxn>
                <a:cxn ang="0">
                  <a:pos x="455" y="741"/>
                </a:cxn>
                <a:cxn ang="0">
                  <a:pos x="509" y="803"/>
                </a:cxn>
                <a:cxn ang="0">
                  <a:pos x="570" y="872"/>
                </a:cxn>
                <a:cxn ang="0">
                  <a:pos x="591" y="894"/>
                </a:cxn>
                <a:cxn ang="0">
                  <a:pos x="610" y="916"/>
                </a:cxn>
                <a:cxn ang="0">
                  <a:pos x="631" y="937"/>
                </a:cxn>
                <a:cxn ang="0">
                  <a:pos x="651" y="959"/>
                </a:cxn>
                <a:cxn ang="0">
                  <a:pos x="670" y="981"/>
                </a:cxn>
                <a:cxn ang="0">
                  <a:pos x="691" y="1002"/>
                </a:cxn>
                <a:cxn ang="0">
                  <a:pos x="711" y="1024"/>
                </a:cxn>
                <a:cxn ang="0">
                  <a:pos x="731" y="1046"/>
                </a:cxn>
                <a:cxn ang="0">
                  <a:pos x="736" y="1047"/>
                </a:cxn>
                <a:cxn ang="0">
                  <a:pos x="741" y="1049"/>
                </a:cxn>
                <a:cxn ang="0">
                  <a:pos x="746" y="1050"/>
                </a:cxn>
                <a:cxn ang="0">
                  <a:pos x="751" y="1052"/>
                </a:cxn>
                <a:cxn ang="0">
                  <a:pos x="756" y="1053"/>
                </a:cxn>
                <a:cxn ang="0">
                  <a:pos x="761" y="1054"/>
                </a:cxn>
                <a:cxn ang="0">
                  <a:pos x="766" y="1057"/>
                </a:cxn>
                <a:cxn ang="0">
                  <a:pos x="771" y="1058"/>
                </a:cxn>
                <a:cxn ang="0">
                  <a:pos x="766" y="1049"/>
                </a:cxn>
                <a:cxn ang="0">
                  <a:pos x="763" y="1038"/>
                </a:cxn>
                <a:cxn ang="0">
                  <a:pos x="758" y="1029"/>
                </a:cxn>
                <a:cxn ang="0">
                  <a:pos x="753" y="1020"/>
                </a:cxn>
                <a:cxn ang="0">
                  <a:pos x="715" y="952"/>
                </a:cxn>
                <a:cxn ang="0">
                  <a:pos x="682" y="893"/>
                </a:cxn>
                <a:cxn ang="0">
                  <a:pos x="651" y="841"/>
                </a:cxn>
                <a:cxn ang="0">
                  <a:pos x="622" y="794"/>
                </a:cxn>
                <a:cxn ang="0">
                  <a:pos x="594" y="750"/>
                </a:cxn>
                <a:cxn ang="0">
                  <a:pos x="565" y="709"/>
                </a:cxn>
                <a:cxn ang="0">
                  <a:pos x="536" y="667"/>
                </a:cxn>
                <a:cxn ang="0">
                  <a:pos x="503" y="623"/>
                </a:cxn>
                <a:cxn ang="0">
                  <a:pos x="468" y="577"/>
                </a:cxn>
                <a:cxn ang="0">
                  <a:pos x="427" y="524"/>
                </a:cxn>
                <a:cxn ang="0">
                  <a:pos x="380" y="466"/>
                </a:cxn>
                <a:cxn ang="0">
                  <a:pos x="327" y="398"/>
                </a:cxn>
                <a:cxn ang="0">
                  <a:pos x="265" y="321"/>
                </a:cxn>
                <a:cxn ang="0">
                  <a:pos x="194" y="230"/>
                </a:cxn>
                <a:cxn ang="0">
                  <a:pos x="113" y="126"/>
                </a:cxn>
                <a:cxn ang="0">
                  <a:pos x="20" y="6"/>
                </a:cxn>
                <a:cxn ang="0">
                  <a:pos x="16" y="5"/>
                </a:cxn>
                <a:cxn ang="0">
                  <a:pos x="10" y="3"/>
                </a:cxn>
                <a:cxn ang="0">
                  <a:pos x="5" y="1"/>
                </a:cxn>
                <a:cxn ang="0">
                  <a:pos x="0" y="0"/>
                </a:cxn>
              </a:cxnLst>
              <a:rect l="0" t="0" r="r" b="b"/>
              <a:pathLst>
                <a:path w="771" h="1058">
                  <a:moveTo>
                    <a:pt x="0" y="0"/>
                  </a:moveTo>
                  <a:lnTo>
                    <a:pt x="35" y="71"/>
                  </a:lnTo>
                  <a:lnTo>
                    <a:pt x="66" y="135"/>
                  </a:lnTo>
                  <a:lnTo>
                    <a:pt x="96" y="194"/>
                  </a:lnTo>
                  <a:lnTo>
                    <a:pt x="124" y="248"/>
                  </a:lnTo>
                  <a:lnTo>
                    <a:pt x="151" y="299"/>
                  </a:lnTo>
                  <a:lnTo>
                    <a:pt x="177" y="347"/>
                  </a:lnTo>
                  <a:lnTo>
                    <a:pt x="204" y="394"/>
                  </a:lnTo>
                  <a:lnTo>
                    <a:pt x="230" y="439"/>
                  </a:lnTo>
                  <a:lnTo>
                    <a:pt x="259" y="485"/>
                  </a:lnTo>
                  <a:lnTo>
                    <a:pt x="291" y="531"/>
                  </a:lnTo>
                  <a:lnTo>
                    <a:pt x="326" y="579"/>
                  </a:lnTo>
                  <a:lnTo>
                    <a:pt x="364" y="629"/>
                  </a:lnTo>
                  <a:lnTo>
                    <a:pt x="406" y="682"/>
                  </a:lnTo>
                  <a:lnTo>
                    <a:pt x="455" y="741"/>
                  </a:lnTo>
                  <a:lnTo>
                    <a:pt x="509" y="803"/>
                  </a:lnTo>
                  <a:lnTo>
                    <a:pt x="570" y="872"/>
                  </a:lnTo>
                  <a:lnTo>
                    <a:pt x="591" y="894"/>
                  </a:lnTo>
                  <a:lnTo>
                    <a:pt x="610" y="916"/>
                  </a:lnTo>
                  <a:lnTo>
                    <a:pt x="631" y="937"/>
                  </a:lnTo>
                  <a:lnTo>
                    <a:pt x="651" y="959"/>
                  </a:lnTo>
                  <a:lnTo>
                    <a:pt x="670" y="981"/>
                  </a:lnTo>
                  <a:lnTo>
                    <a:pt x="691" y="1002"/>
                  </a:lnTo>
                  <a:lnTo>
                    <a:pt x="711" y="1024"/>
                  </a:lnTo>
                  <a:lnTo>
                    <a:pt x="731" y="1046"/>
                  </a:lnTo>
                  <a:lnTo>
                    <a:pt x="736" y="1047"/>
                  </a:lnTo>
                  <a:lnTo>
                    <a:pt x="741" y="1049"/>
                  </a:lnTo>
                  <a:lnTo>
                    <a:pt x="746" y="1050"/>
                  </a:lnTo>
                  <a:lnTo>
                    <a:pt x="751" y="1052"/>
                  </a:lnTo>
                  <a:lnTo>
                    <a:pt x="756" y="1053"/>
                  </a:lnTo>
                  <a:lnTo>
                    <a:pt x="761" y="1054"/>
                  </a:lnTo>
                  <a:lnTo>
                    <a:pt x="766" y="1057"/>
                  </a:lnTo>
                  <a:lnTo>
                    <a:pt x="771" y="1058"/>
                  </a:lnTo>
                  <a:lnTo>
                    <a:pt x="766" y="1049"/>
                  </a:lnTo>
                  <a:lnTo>
                    <a:pt x="763" y="1038"/>
                  </a:lnTo>
                  <a:lnTo>
                    <a:pt x="758" y="1029"/>
                  </a:lnTo>
                  <a:lnTo>
                    <a:pt x="753" y="1020"/>
                  </a:lnTo>
                  <a:lnTo>
                    <a:pt x="715" y="952"/>
                  </a:lnTo>
                  <a:lnTo>
                    <a:pt x="682" y="893"/>
                  </a:lnTo>
                  <a:lnTo>
                    <a:pt x="651" y="841"/>
                  </a:lnTo>
                  <a:lnTo>
                    <a:pt x="622" y="794"/>
                  </a:lnTo>
                  <a:lnTo>
                    <a:pt x="594" y="750"/>
                  </a:lnTo>
                  <a:lnTo>
                    <a:pt x="565" y="709"/>
                  </a:lnTo>
                  <a:lnTo>
                    <a:pt x="536" y="667"/>
                  </a:lnTo>
                  <a:lnTo>
                    <a:pt x="503" y="623"/>
                  </a:lnTo>
                  <a:lnTo>
                    <a:pt x="468" y="577"/>
                  </a:lnTo>
                  <a:lnTo>
                    <a:pt x="427" y="524"/>
                  </a:lnTo>
                  <a:lnTo>
                    <a:pt x="380" y="466"/>
                  </a:lnTo>
                  <a:lnTo>
                    <a:pt x="327" y="398"/>
                  </a:lnTo>
                  <a:lnTo>
                    <a:pt x="265" y="321"/>
                  </a:lnTo>
                  <a:lnTo>
                    <a:pt x="194" y="230"/>
                  </a:lnTo>
                  <a:lnTo>
                    <a:pt x="113" y="126"/>
                  </a:lnTo>
                  <a:lnTo>
                    <a:pt x="20" y="6"/>
                  </a:lnTo>
                  <a:lnTo>
                    <a:pt x="16" y="5"/>
                  </a:lnTo>
                  <a:lnTo>
                    <a:pt x="10" y="3"/>
                  </a:lnTo>
                  <a:lnTo>
                    <a:pt x="5" y="1"/>
                  </a:lnTo>
                  <a:lnTo>
                    <a:pt x="0" y="0"/>
                  </a:lnTo>
                  <a:close/>
                </a:path>
              </a:pathLst>
            </a:custGeom>
            <a:solidFill>
              <a:srgbClr val="7A7AA5"/>
            </a:solidFill>
            <a:ln w="9525">
              <a:noFill/>
              <a:round/>
              <a:headEnd/>
              <a:tailEnd/>
            </a:ln>
          </p:spPr>
          <p:txBody>
            <a:bodyPr/>
            <a:lstStyle/>
            <a:p>
              <a:endParaRPr lang="en-US"/>
            </a:p>
          </p:txBody>
        </p:sp>
        <p:sp>
          <p:nvSpPr>
            <p:cNvPr id="117776" name="Freeform 1040"/>
            <p:cNvSpPr>
              <a:spLocks/>
            </p:cNvSpPr>
            <p:nvPr/>
          </p:nvSpPr>
          <p:spPr bwMode="auto">
            <a:xfrm>
              <a:off x="738" y="2908"/>
              <a:ext cx="365" cy="500"/>
            </a:xfrm>
            <a:custGeom>
              <a:avLst/>
              <a:gdLst/>
              <a:ahLst/>
              <a:cxnLst>
                <a:cxn ang="0">
                  <a:pos x="0" y="0"/>
                </a:cxn>
                <a:cxn ang="0">
                  <a:pos x="37" y="68"/>
                </a:cxn>
                <a:cxn ang="0">
                  <a:pos x="70" y="130"/>
                </a:cxn>
                <a:cxn ang="0">
                  <a:pos x="101" y="187"/>
                </a:cxn>
                <a:cxn ang="0">
                  <a:pos x="129" y="239"/>
                </a:cxn>
                <a:cxn ang="0">
                  <a:pos x="156" y="287"/>
                </a:cxn>
                <a:cxn ang="0">
                  <a:pos x="181" y="333"/>
                </a:cxn>
                <a:cxn ang="0">
                  <a:pos x="208" y="378"/>
                </a:cxn>
                <a:cxn ang="0">
                  <a:pos x="234" y="421"/>
                </a:cxn>
                <a:cxn ang="0">
                  <a:pos x="263" y="464"/>
                </a:cxn>
                <a:cxn ang="0">
                  <a:pos x="293" y="509"/>
                </a:cxn>
                <a:cxn ang="0">
                  <a:pos x="326" y="555"/>
                </a:cxn>
                <a:cxn ang="0">
                  <a:pos x="364" y="604"/>
                </a:cxn>
                <a:cxn ang="0">
                  <a:pos x="406" y="657"/>
                </a:cxn>
                <a:cxn ang="0">
                  <a:pos x="454" y="713"/>
                </a:cxn>
                <a:cxn ang="0">
                  <a:pos x="507" y="775"/>
                </a:cxn>
                <a:cxn ang="0">
                  <a:pos x="568" y="845"/>
                </a:cxn>
                <a:cxn ang="0">
                  <a:pos x="584" y="863"/>
                </a:cxn>
                <a:cxn ang="0">
                  <a:pos x="601" y="880"/>
                </a:cxn>
                <a:cxn ang="0">
                  <a:pos x="617" y="899"/>
                </a:cxn>
                <a:cxn ang="0">
                  <a:pos x="633" y="917"/>
                </a:cxn>
                <a:cxn ang="0">
                  <a:pos x="649" y="936"/>
                </a:cxn>
                <a:cxn ang="0">
                  <a:pos x="665" y="953"/>
                </a:cxn>
                <a:cxn ang="0">
                  <a:pos x="681" y="971"/>
                </a:cxn>
                <a:cxn ang="0">
                  <a:pos x="697" y="990"/>
                </a:cxn>
                <a:cxn ang="0">
                  <a:pos x="702" y="991"/>
                </a:cxn>
                <a:cxn ang="0">
                  <a:pos x="707" y="992"/>
                </a:cxn>
                <a:cxn ang="0">
                  <a:pos x="710" y="994"/>
                </a:cxn>
                <a:cxn ang="0">
                  <a:pos x="715" y="995"/>
                </a:cxn>
                <a:cxn ang="0">
                  <a:pos x="719" y="997"/>
                </a:cxn>
                <a:cxn ang="0">
                  <a:pos x="724" y="999"/>
                </a:cxn>
                <a:cxn ang="0">
                  <a:pos x="727" y="1000"/>
                </a:cxn>
                <a:cxn ang="0">
                  <a:pos x="732" y="1001"/>
                </a:cxn>
                <a:cxn ang="0">
                  <a:pos x="727" y="992"/>
                </a:cxn>
                <a:cxn ang="0">
                  <a:pos x="723" y="984"/>
                </a:cxn>
                <a:cxn ang="0">
                  <a:pos x="718" y="975"/>
                </a:cxn>
                <a:cxn ang="0">
                  <a:pos x="713" y="967"/>
                </a:cxn>
                <a:cxn ang="0">
                  <a:pos x="675" y="902"/>
                </a:cxn>
                <a:cxn ang="0">
                  <a:pos x="642" y="848"/>
                </a:cxn>
                <a:cxn ang="0">
                  <a:pos x="613" y="801"/>
                </a:cxn>
                <a:cxn ang="0">
                  <a:pos x="586" y="760"/>
                </a:cxn>
                <a:cxn ang="0">
                  <a:pos x="560" y="725"/>
                </a:cxn>
                <a:cxn ang="0">
                  <a:pos x="534" y="690"/>
                </a:cxn>
                <a:cxn ang="0">
                  <a:pos x="507" y="655"/>
                </a:cxn>
                <a:cxn ang="0">
                  <a:pos x="477" y="619"/>
                </a:cxn>
                <a:cxn ang="0">
                  <a:pos x="445" y="577"/>
                </a:cxn>
                <a:cxn ang="0">
                  <a:pos x="408" y="531"/>
                </a:cxn>
                <a:cxn ang="0">
                  <a:pos x="364" y="476"/>
                </a:cxn>
                <a:cxn ang="0">
                  <a:pos x="315" y="410"/>
                </a:cxn>
                <a:cxn ang="0">
                  <a:pos x="256" y="333"/>
                </a:cxn>
                <a:cxn ang="0">
                  <a:pos x="189" y="242"/>
                </a:cxn>
                <a:cxn ang="0">
                  <a:pos x="112" y="134"/>
                </a:cxn>
                <a:cxn ang="0">
                  <a:pos x="22" y="8"/>
                </a:cxn>
                <a:cxn ang="0">
                  <a:pos x="16" y="6"/>
                </a:cxn>
                <a:cxn ang="0">
                  <a:pos x="10" y="4"/>
                </a:cxn>
                <a:cxn ang="0">
                  <a:pos x="6" y="3"/>
                </a:cxn>
                <a:cxn ang="0">
                  <a:pos x="0" y="0"/>
                </a:cxn>
              </a:cxnLst>
              <a:rect l="0" t="0" r="r" b="b"/>
              <a:pathLst>
                <a:path w="732" h="1001">
                  <a:moveTo>
                    <a:pt x="0" y="0"/>
                  </a:moveTo>
                  <a:lnTo>
                    <a:pt x="37" y="68"/>
                  </a:lnTo>
                  <a:lnTo>
                    <a:pt x="70" y="130"/>
                  </a:lnTo>
                  <a:lnTo>
                    <a:pt x="101" y="187"/>
                  </a:lnTo>
                  <a:lnTo>
                    <a:pt x="129" y="239"/>
                  </a:lnTo>
                  <a:lnTo>
                    <a:pt x="156" y="287"/>
                  </a:lnTo>
                  <a:lnTo>
                    <a:pt x="181" y="333"/>
                  </a:lnTo>
                  <a:lnTo>
                    <a:pt x="208" y="378"/>
                  </a:lnTo>
                  <a:lnTo>
                    <a:pt x="234" y="421"/>
                  </a:lnTo>
                  <a:lnTo>
                    <a:pt x="263" y="464"/>
                  </a:lnTo>
                  <a:lnTo>
                    <a:pt x="293" y="509"/>
                  </a:lnTo>
                  <a:lnTo>
                    <a:pt x="326" y="555"/>
                  </a:lnTo>
                  <a:lnTo>
                    <a:pt x="364" y="604"/>
                  </a:lnTo>
                  <a:lnTo>
                    <a:pt x="406" y="657"/>
                  </a:lnTo>
                  <a:lnTo>
                    <a:pt x="454" y="713"/>
                  </a:lnTo>
                  <a:lnTo>
                    <a:pt x="507" y="775"/>
                  </a:lnTo>
                  <a:lnTo>
                    <a:pt x="568" y="845"/>
                  </a:lnTo>
                  <a:lnTo>
                    <a:pt x="584" y="863"/>
                  </a:lnTo>
                  <a:lnTo>
                    <a:pt x="601" y="880"/>
                  </a:lnTo>
                  <a:lnTo>
                    <a:pt x="617" y="899"/>
                  </a:lnTo>
                  <a:lnTo>
                    <a:pt x="633" y="917"/>
                  </a:lnTo>
                  <a:lnTo>
                    <a:pt x="649" y="936"/>
                  </a:lnTo>
                  <a:lnTo>
                    <a:pt x="665" y="953"/>
                  </a:lnTo>
                  <a:lnTo>
                    <a:pt x="681" y="971"/>
                  </a:lnTo>
                  <a:lnTo>
                    <a:pt x="697" y="990"/>
                  </a:lnTo>
                  <a:lnTo>
                    <a:pt x="702" y="991"/>
                  </a:lnTo>
                  <a:lnTo>
                    <a:pt x="707" y="992"/>
                  </a:lnTo>
                  <a:lnTo>
                    <a:pt x="710" y="994"/>
                  </a:lnTo>
                  <a:lnTo>
                    <a:pt x="715" y="995"/>
                  </a:lnTo>
                  <a:lnTo>
                    <a:pt x="719" y="997"/>
                  </a:lnTo>
                  <a:lnTo>
                    <a:pt x="724" y="999"/>
                  </a:lnTo>
                  <a:lnTo>
                    <a:pt x="727" y="1000"/>
                  </a:lnTo>
                  <a:lnTo>
                    <a:pt x="732" y="1001"/>
                  </a:lnTo>
                  <a:lnTo>
                    <a:pt x="727" y="992"/>
                  </a:lnTo>
                  <a:lnTo>
                    <a:pt x="723" y="984"/>
                  </a:lnTo>
                  <a:lnTo>
                    <a:pt x="718" y="975"/>
                  </a:lnTo>
                  <a:lnTo>
                    <a:pt x="713" y="967"/>
                  </a:lnTo>
                  <a:lnTo>
                    <a:pt x="675" y="902"/>
                  </a:lnTo>
                  <a:lnTo>
                    <a:pt x="642" y="848"/>
                  </a:lnTo>
                  <a:lnTo>
                    <a:pt x="613" y="801"/>
                  </a:lnTo>
                  <a:lnTo>
                    <a:pt x="586" y="760"/>
                  </a:lnTo>
                  <a:lnTo>
                    <a:pt x="560" y="725"/>
                  </a:lnTo>
                  <a:lnTo>
                    <a:pt x="534" y="690"/>
                  </a:lnTo>
                  <a:lnTo>
                    <a:pt x="507" y="655"/>
                  </a:lnTo>
                  <a:lnTo>
                    <a:pt x="477" y="619"/>
                  </a:lnTo>
                  <a:lnTo>
                    <a:pt x="445" y="577"/>
                  </a:lnTo>
                  <a:lnTo>
                    <a:pt x="408" y="531"/>
                  </a:lnTo>
                  <a:lnTo>
                    <a:pt x="364" y="476"/>
                  </a:lnTo>
                  <a:lnTo>
                    <a:pt x="315" y="410"/>
                  </a:lnTo>
                  <a:lnTo>
                    <a:pt x="256" y="333"/>
                  </a:lnTo>
                  <a:lnTo>
                    <a:pt x="189" y="242"/>
                  </a:lnTo>
                  <a:lnTo>
                    <a:pt x="112" y="134"/>
                  </a:lnTo>
                  <a:lnTo>
                    <a:pt x="22" y="8"/>
                  </a:lnTo>
                  <a:lnTo>
                    <a:pt x="16" y="6"/>
                  </a:lnTo>
                  <a:lnTo>
                    <a:pt x="10" y="4"/>
                  </a:lnTo>
                  <a:lnTo>
                    <a:pt x="6" y="3"/>
                  </a:lnTo>
                  <a:lnTo>
                    <a:pt x="0" y="0"/>
                  </a:lnTo>
                  <a:close/>
                </a:path>
              </a:pathLst>
            </a:custGeom>
            <a:solidFill>
              <a:srgbClr val="8284AF"/>
            </a:solidFill>
            <a:ln w="9525">
              <a:noFill/>
              <a:round/>
              <a:headEnd/>
              <a:tailEnd/>
            </a:ln>
          </p:spPr>
          <p:txBody>
            <a:bodyPr/>
            <a:lstStyle/>
            <a:p>
              <a:endParaRPr lang="en-US"/>
            </a:p>
          </p:txBody>
        </p:sp>
        <p:sp>
          <p:nvSpPr>
            <p:cNvPr id="117777" name="Freeform 1041"/>
            <p:cNvSpPr>
              <a:spLocks/>
            </p:cNvSpPr>
            <p:nvPr/>
          </p:nvSpPr>
          <p:spPr bwMode="auto">
            <a:xfrm>
              <a:off x="740" y="2912"/>
              <a:ext cx="345" cy="471"/>
            </a:xfrm>
            <a:custGeom>
              <a:avLst/>
              <a:gdLst/>
              <a:ahLst/>
              <a:cxnLst>
                <a:cxn ang="0">
                  <a:pos x="0" y="0"/>
                </a:cxn>
                <a:cxn ang="0">
                  <a:pos x="39" y="66"/>
                </a:cxn>
                <a:cxn ang="0">
                  <a:pos x="73" y="125"/>
                </a:cxn>
                <a:cxn ang="0">
                  <a:pos x="105" y="179"/>
                </a:cxn>
                <a:cxn ang="0">
                  <a:pos x="132" y="228"/>
                </a:cxn>
                <a:cxn ang="0">
                  <a:pos x="159" y="274"/>
                </a:cxn>
                <a:cxn ang="0">
                  <a:pos x="184" y="318"/>
                </a:cxn>
                <a:cxn ang="0">
                  <a:pos x="209" y="361"/>
                </a:cxn>
                <a:cxn ang="0">
                  <a:pos x="236" y="402"/>
                </a:cxn>
                <a:cxn ang="0">
                  <a:pos x="264" y="444"/>
                </a:cxn>
                <a:cxn ang="0">
                  <a:pos x="292" y="486"/>
                </a:cxn>
                <a:cxn ang="0">
                  <a:pos x="326" y="530"/>
                </a:cxn>
                <a:cxn ang="0">
                  <a:pos x="363" y="579"/>
                </a:cxn>
                <a:cxn ang="0">
                  <a:pos x="403" y="629"/>
                </a:cxn>
                <a:cxn ang="0">
                  <a:pos x="450" y="686"/>
                </a:cxn>
                <a:cxn ang="0">
                  <a:pos x="503" y="748"/>
                </a:cxn>
                <a:cxn ang="0">
                  <a:pos x="564" y="816"/>
                </a:cxn>
                <a:cxn ang="0">
                  <a:pos x="661" y="933"/>
                </a:cxn>
                <a:cxn ang="0">
                  <a:pos x="690" y="943"/>
                </a:cxn>
                <a:cxn ang="0">
                  <a:pos x="670" y="914"/>
                </a:cxn>
                <a:cxn ang="0">
                  <a:pos x="632" y="852"/>
                </a:cxn>
                <a:cxn ang="0">
                  <a:pos x="600" y="802"/>
                </a:cxn>
                <a:cxn ang="0">
                  <a:pos x="572" y="761"/>
                </a:cxn>
                <a:cxn ang="0">
                  <a:pos x="547" y="726"/>
                </a:cxn>
                <a:cxn ang="0">
                  <a:pos x="523" y="696"/>
                </a:cxn>
                <a:cxn ang="0">
                  <a:pos x="500" y="670"/>
                </a:cxn>
                <a:cxn ang="0">
                  <a:pos x="476" y="642"/>
                </a:cxn>
                <a:cxn ang="0">
                  <a:pos x="450" y="611"/>
                </a:cxn>
                <a:cxn ang="0">
                  <a:pos x="420" y="576"/>
                </a:cxn>
                <a:cxn ang="0">
                  <a:pos x="387" y="535"/>
                </a:cxn>
                <a:cxn ang="0">
                  <a:pos x="347" y="484"/>
                </a:cxn>
                <a:cxn ang="0">
                  <a:pos x="300" y="421"/>
                </a:cxn>
                <a:cxn ang="0">
                  <a:pos x="245" y="345"/>
                </a:cxn>
                <a:cxn ang="0">
                  <a:pos x="181" y="251"/>
                </a:cxn>
                <a:cxn ang="0">
                  <a:pos x="106" y="141"/>
                </a:cxn>
                <a:cxn ang="0">
                  <a:pos x="19" y="8"/>
                </a:cxn>
                <a:cxn ang="0">
                  <a:pos x="0" y="0"/>
                </a:cxn>
              </a:cxnLst>
              <a:rect l="0" t="0" r="r" b="b"/>
              <a:pathLst>
                <a:path w="690" h="943">
                  <a:moveTo>
                    <a:pt x="0" y="0"/>
                  </a:moveTo>
                  <a:lnTo>
                    <a:pt x="39" y="66"/>
                  </a:lnTo>
                  <a:lnTo>
                    <a:pt x="73" y="125"/>
                  </a:lnTo>
                  <a:lnTo>
                    <a:pt x="105" y="179"/>
                  </a:lnTo>
                  <a:lnTo>
                    <a:pt x="132" y="228"/>
                  </a:lnTo>
                  <a:lnTo>
                    <a:pt x="159" y="274"/>
                  </a:lnTo>
                  <a:lnTo>
                    <a:pt x="184" y="318"/>
                  </a:lnTo>
                  <a:lnTo>
                    <a:pt x="209" y="361"/>
                  </a:lnTo>
                  <a:lnTo>
                    <a:pt x="236" y="402"/>
                  </a:lnTo>
                  <a:lnTo>
                    <a:pt x="264" y="444"/>
                  </a:lnTo>
                  <a:lnTo>
                    <a:pt x="292" y="486"/>
                  </a:lnTo>
                  <a:lnTo>
                    <a:pt x="326" y="530"/>
                  </a:lnTo>
                  <a:lnTo>
                    <a:pt x="363" y="579"/>
                  </a:lnTo>
                  <a:lnTo>
                    <a:pt x="403" y="629"/>
                  </a:lnTo>
                  <a:lnTo>
                    <a:pt x="450" y="686"/>
                  </a:lnTo>
                  <a:lnTo>
                    <a:pt x="503" y="748"/>
                  </a:lnTo>
                  <a:lnTo>
                    <a:pt x="564" y="816"/>
                  </a:lnTo>
                  <a:lnTo>
                    <a:pt x="661" y="933"/>
                  </a:lnTo>
                  <a:lnTo>
                    <a:pt x="690" y="943"/>
                  </a:lnTo>
                  <a:lnTo>
                    <a:pt x="670" y="914"/>
                  </a:lnTo>
                  <a:lnTo>
                    <a:pt x="632" y="852"/>
                  </a:lnTo>
                  <a:lnTo>
                    <a:pt x="600" y="802"/>
                  </a:lnTo>
                  <a:lnTo>
                    <a:pt x="572" y="761"/>
                  </a:lnTo>
                  <a:lnTo>
                    <a:pt x="547" y="726"/>
                  </a:lnTo>
                  <a:lnTo>
                    <a:pt x="523" y="696"/>
                  </a:lnTo>
                  <a:lnTo>
                    <a:pt x="500" y="670"/>
                  </a:lnTo>
                  <a:lnTo>
                    <a:pt x="476" y="642"/>
                  </a:lnTo>
                  <a:lnTo>
                    <a:pt x="450" y="611"/>
                  </a:lnTo>
                  <a:lnTo>
                    <a:pt x="420" y="576"/>
                  </a:lnTo>
                  <a:lnTo>
                    <a:pt x="387" y="535"/>
                  </a:lnTo>
                  <a:lnTo>
                    <a:pt x="347" y="484"/>
                  </a:lnTo>
                  <a:lnTo>
                    <a:pt x="300" y="421"/>
                  </a:lnTo>
                  <a:lnTo>
                    <a:pt x="245" y="345"/>
                  </a:lnTo>
                  <a:lnTo>
                    <a:pt x="181" y="251"/>
                  </a:lnTo>
                  <a:lnTo>
                    <a:pt x="106" y="141"/>
                  </a:lnTo>
                  <a:lnTo>
                    <a:pt x="19" y="8"/>
                  </a:lnTo>
                  <a:lnTo>
                    <a:pt x="0" y="0"/>
                  </a:lnTo>
                  <a:close/>
                </a:path>
              </a:pathLst>
            </a:custGeom>
            <a:solidFill>
              <a:srgbClr val="8989B7"/>
            </a:solidFill>
            <a:ln w="9525">
              <a:noFill/>
              <a:round/>
              <a:headEnd/>
              <a:tailEnd/>
            </a:ln>
          </p:spPr>
          <p:txBody>
            <a:bodyPr/>
            <a:lstStyle/>
            <a:p>
              <a:endParaRPr lang="en-US"/>
            </a:p>
          </p:txBody>
        </p:sp>
        <p:sp>
          <p:nvSpPr>
            <p:cNvPr id="117778" name="Freeform 1042"/>
            <p:cNvSpPr>
              <a:spLocks/>
            </p:cNvSpPr>
            <p:nvPr/>
          </p:nvSpPr>
          <p:spPr bwMode="auto">
            <a:xfrm>
              <a:off x="1271" y="3641"/>
              <a:ext cx="62" cy="76"/>
            </a:xfrm>
            <a:custGeom>
              <a:avLst/>
              <a:gdLst/>
              <a:ahLst/>
              <a:cxnLst>
                <a:cxn ang="0">
                  <a:pos x="0" y="20"/>
                </a:cxn>
                <a:cxn ang="0">
                  <a:pos x="94" y="152"/>
                </a:cxn>
                <a:cxn ang="0">
                  <a:pos x="124" y="123"/>
                </a:cxn>
                <a:cxn ang="0">
                  <a:pos x="30" y="0"/>
                </a:cxn>
                <a:cxn ang="0">
                  <a:pos x="27" y="4"/>
                </a:cxn>
                <a:cxn ang="0">
                  <a:pos x="19" y="15"/>
                </a:cxn>
                <a:cxn ang="0">
                  <a:pos x="8" y="23"/>
                </a:cxn>
                <a:cxn ang="0">
                  <a:pos x="0" y="20"/>
                </a:cxn>
              </a:cxnLst>
              <a:rect l="0" t="0" r="r" b="b"/>
              <a:pathLst>
                <a:path w="124" h="152">
                  <a:moveTo>
                    <a:pt x="0" y="20"/>
                  </a:moveTo>
                  <a:lnTo>
                    <a:pt x="94" y="152"/>
                  </a:lnTo>
                  <a:lnTo>
                    <a:pt x="124" y="123"/>
                  </a:lnTo>
                  <a:lnTo>
                    <a:pt x="30" y="0"/>
                  </a:lnTo>
                  <a:lnTo>
                    <a:pt x="27" y="4"/>
                  </a:lnTo>
                  <a:lnTo>
                    <a:pt x="19" y="15"/>
                  </a:lnTo>
                  <a:lnTo>
                    <a:pt x="8" y="23"/>
                  </a:lnTo>
                  <a:lnTo>
                    <a:pt x="0" y="20"/>
                  </a:lnTo>
                  <a:close/>
                </a:path>
              </a:pathLst>
            </a:custGeom>
            <a:solidFill>
              <a:srgbClr val="8989B7"/>
            </a:solidFill>
            <a:ln w="9525">
              <a:noFill/>
              <a:round/>
              <a:headEnd/>
              <a:tailEnd/>
            </a:ln>
          </p:spPr>
          <p:txBody>
            <a:bodyPr/>
            <a:lstStyle/>
            <a:p>
              <a:endParaRPr lang="en-US"/>
            </a:p>
          </p:txBody>
        </p:sp>
        <p:sp>
          <p:nvSpPr>
            <p:cNvPr id="117779" name="Freeform 1043"/>
            <p:cNvSpPr>
              <a:spLocks/>
            </p:cNvSpPr>
            <p:nvPr/>
          </p:nvSpPr>
          <p:spPr bwMode="auto">
            <a:xfrm>
              <a:off x="1322" y="3706"/>
              <a:ext cx="100" cy="121"/>
            </a:xfrm>
            <a:custGeom>
              <a:avLst/>
              <a:gdLst/>
              <a:ahLst/>
              <a:cxnLst>
                <a:cxn ang="0">
                  <a:pos x="0" y="25"/>
                </a:cxn>
                <a:cxn ang="0">
                  <a:pos x="17" y="0"/>
                </a:cxn>
                <a:cxn ang="0">
                  <a:pos x="199" y="216"/>
                </a:cxn>
                <a:cxn ang="0">
                  <a:pos x="182" y="242"/>
                </a:cxn>
                <a:cxn ang="0">
                  <a:pos x="0" y="25"/>
                </a:cxn>
              </a:cxnLst>
              <a:rect l="0" t="0" r="r" b="b"/>
              <a:pathLst>
                <a:path w="199" h="242">
                  <a:moveTo>
                    <a:pt x="0" y="25"/>
                  </a:moveTo>
                  <a:lnTo>
                    <a:pt x="17" y="0"/>
                  </a:lnTo>
                  <a:lnTo>
                    <a:pt x="199" y="216"/>
                  </a:lnTo>
                  <a:lnTo>
                    <a:pt x="182" y="242"/>
                  </a:lnTo>
                  <a:lnTo>
                    <a:pt x="0" y="25"/>
                  </a:lnTo>
                  <a:close/>
                </a:path>
              </a:pathLst>
            </a:custGeom>
            <a:solidFill>
              <a:srgbClr val="59637C"/>
            </a:solidFill>
            <a:ln w="9525">
              <a:noFill/>
              <a:round/>
              <a:headEnd/>
              <a:tailEnd/>
            </a:ln>
          </p:spPr>
          <p:txBody>
            <a:bodyPr/>
            <a:lstStyle/>
            <a:p>
              <a:endParaRPr lang="en-US"/>
            </a:p>
          </p:txBody>
        </p:sp>
        <p:sp>
          <p:nvSpPr>
            <p:cNvPr id="117780" name="Freeform 1044"/>
            <p:cNvSpPr>
              <a:spLocks/>
            </p:cNvSpPr>
            <p:nvPr/>
          </p:nvSpPr>
          <p:spPr bwMode="auto">
            <a:xfrm>
              <a:off x="1236" y="3664"/>
              <a:ext cx="21" cy="121"/>
            </a:xfrm>
            <a:custGeom>
              <a:avLst/>
              <a:gdLst/>
              <a:ahLst/>
              <a:cxnLst>
                <a:cxn ang="0">
                  <a:pos x="12" y="16"/>
                </a:cxn>
                <a:cxn ang="0">
                  <a:pos x="43" y="0"/>
                </a:cxn>
                <a:cxn ang="0">
                  <a:pos x="20" y="241"/>
                </a:cxn>
                <a:cxn ang="0">
                  <a:pos x="0" y="241"/>
                </a:cxn>
                <a:cxn ang="0">
                  <a:pos x="12" y="16"/>
                </a:cxn>
              </a:cxnLst>
              <a:rect l="0" t="0" r="r" b="b"/>
              <a:pathLst>
                <a:path w="43" h="241">
                  <a:moveTo>
                    <a:pt x="12" y="16"/>
                  </a:moveTo>
                  <a:lnTo>
                    <a:pt x="43" y="0"/>
                  </a:lnTo>
                  <a:lnTo>
                    <a:pt x="20" y="241"/>
                  </a:lnTo>
                  <a:lnTo>
                    <a:pt x="0" y="241"/>
                  </a:lnTo>
                  <a:lnTo>
                    <a:pt x="12" y="16"/>
                  </a:lnTo>
                  <a:close/>
                </a:path>
              </a:pathLst>
            </a:custGeom>
            <a:solidFill>
              <a:srgbClr val="8989B7"/>
            </a:solidFill>
            <a:ln w="9525">
              <a:noFill/>
              <a:round/>
              <a:headEnd/>
              <a:tailEnd/>
            </a:ln>
          </p:spPr>
          <p:txBody>
            <a:bodyPr/>
            <a:lstStyle/>
            <a:p>
              <a:endParaRPr lang="en-US"/>
            </a:p>
          </p:txBody>
        </p:sp>
        <p:sp>
          <p:nvSpPr>
            <p:cNvPr id="117781" name="Freeform 1045"/>
            <p:cNvSpPr>
              <a:spLocks/>
            </p:cNvSpPr>
            <p:nvPr/>
          </p:nvSpPr>
          <p:spPr bwMode="auto">
            <a:xfrm>
              <a:off x="1236" y="3782"/>
              <a:ext cx="86" cy="107"/>
            </a:xfrm>
            <a:custGeom>
              <a:avLst/>
              <a:gdLst/>
              <a:ahLst/>
              <a:cxnLst>
                <a:cxn ang="0">
                  <a:pos x="23" y="0"/>
                </a:cxn>
                <a:cxn ang="0">
                  <a:pos x="172" y="186"/>
                </a:cxn>
                <a:cxn ang="0">
                  <a:pos x="160" y="214"/>
                </a:cxn>
                <a:cxn ang="0">
                  <a:pos x="0" y="6"/>
                </a:cxn>
                <a:cxn ang="0">
                  <a:pos x="23" y="0"/>
                </a:cxn>
              </a:cxnLst>
              <a:rect l="0" t="0" r="r" b="b"/>
              <a:pathLst>
                <a:path w="172" h="214">
                  <a:moveTo>
                    <a:pt x="23" y="0"/>
                  </a:moveTo>
                  <a:lnTo>
                    <a:pt x="172" y="186"/>
                  </a:lnTo>
                  <a:lnTo>
                    <a:pt x="160" y="214"/>
                  </a:lnTo>
                  <a:lnTo>
                    <a:pt x="0" y="6"/>
                  </a:lnTo>
                  <a:lnTo>
                    <a:pt x="23" y="0"/>
                  </a:lnTo>
                  <a:close/>
                </a:path>
              </a:pathLst>
            </a:custGeom>
            <a:solidFill>
              <a:srgbClr val="59637C"/>
            </a:solidFill>
            <a:ln w="9525">
              <a:noFill/>
              <a:round/>
              <a:headEnd/>
              <a:tailEnd/>
            </a:ln>
          </p:spPr>
          <p:txBody>
            <a:bodyPr/>
            <a:lstStyle/>
            <a:p>
              <a:endParaRPr lang="en-US"/>
            </a:p>
          </p:txBody>
        </p:sp>
        <p:sp>
          <p:nvSpPr>
            <p:cNvPr id="117782" name="Freeform 1046"/>
            <p:cNvSpPr>
              <a:spLocks/>
            </p:cNvSpPr>
            <p:nvPr/>
          </p:nvSpPr>
          <p:spPr bwMode="auto">
            <a:xfrm>
              <a:off x="1303" y="3611"/>
              <a:ext cx="127" cy="11"/>
            </a:xfrm>
            <a:custGeom>
              <a:avLst/>
              <a:gdLst/>
              <a:ahLst/>
              <a:cxnLst>
                <a:cxn ang="0">
                  <a:pos x="0" y="3"/>
                </a:cxn>
                <a:cxn ang="0">
                  <a:pos x="252" y="0"/>
                </a:cxn>
                <a:cxn ang="0">
                  <a:pos x="252" y="18"/>
                </a:cxn>
                <a:cxn ang="0">
                  <a:pos x="14" y="21"/>
                </a:cxn>
                <a:cxn ang="0">
                  <a:pos x="0" y="3"/>
                </a:cxn>
              </a:cxnLst>
              <a:rect l="0" t="0" r="r" b="b"/>
              <a:pathLst>
                <a:path w="252" h="21">
                  <a:moveTo>
                    <a:pt x="0" y="3"/>
                  </a:moveTo>
                  <a:lnTo>
                    <a:pt x="252" y="0"/>
                  </a:lnTo>
                  <a:lnTo>
                    <a:pt x="252" y="18"/>
                  </a:lnTo>
                  <a:lnTo>
                    <a:pt x="14" y="21"/>
                  </a:lnTo>
                  <a:lnTo>
                    <a:pt x="0" y="3"/>
                  </a:lnTo>
                  <a:close/>
                </a:path>
              </a:pathLst>
            </a:custGeom>
            <a:solidFill>
              <a:srgbClr val="8989B7"/>
            </a:solidFill>
            <a:ln w="9525">
              <a:noFill/>
              <a:round/>
              <a:headEnd/>
              <a:tailEnd/>
            </a:ln>
          </p:spPr>
          <p:txBody>
            <a:bodyPr/>
            <a:lstStyle/>
            <a:p>
              <a:endParaRPr lang="en-US"/>
            </a:p>
          </p:txBody>
        </p:sp>
        <p:sp>
          <p:nvSpPr>
            <p:cNvPr id="117783" name="Freeform 1047"/>
            <p:cNvSpPr>
              <a:spLocks/>
            </p:cNvSpPr>
            <p:nvPr/>
          </p:nvSpPr>
          <p:spPr bwMode="auto">
            <a:xfrm>
              <a:off x="1286" y="3641"/>
              <a:ext cx="135" cy="170"/>
            </a:xfrm>
            <a:custGeom>
              <a:avLst/>
              <a:gdLst/>
              <a:ahLst/>
              <a:cxnLst>
                <a:cxn ang="0">
                  <a:pos x="17" y="3"/>
                </a:cxn>
                <a:cxn ang="0">
                  <a:pos x="174" y="190"/>
                </a:cxn>
                <a:cxn ang="0">
                  <a:pos x="271" y="341"/>
                </a:cxn>
                <a:cxn ang="0">
                  <a:pos x="89" y="131"/>
                </a:cxn>
                <a:cxn ang="0">
                  <a:pos x="0" y="3"/>
                </a:cxn>
                <a:cxn ang="0">
                  <a:pos x="2" y="2"/>
                </a:cxn>
                <a:cxn ang="0">
                  <a:pos x="9" y="1"/>
                </a:cxn>
                <a:cxn ang="0">
                  <a:pos x="15" y="0"/>
                </a:cxn>
                <a:cxn ang="0">
                  <a:pos x="17" y="3"/>
                </a:cxn>
              </a:cxnLst>
              <a:rect l="0" t="0" r="r" b="b"/>
              <a:pathLst>
                <a:path w="271" h="341">
                  <a:moveTo>
                    <a:pt x="17" y="3"/>
                  </a:moveTo>
                  <a:lnTo>
                    <a:pt x="174" y="190"/>
                  </a:lnTo>
                  <a:lnTo>
                    <a:pt x="271" y="341"/>
                  </a:lnTo>
                  <a:lnTo>
                    <a:pt x="89" y="131"/>
                  </a:lnTo>
                  <a:lnTo>
                    <a:pt x="0" y="3"/>
                  </a:lnTo>
                  <a:lnTo>
                    <a:pt x="2" y="2"/>
                  </a:lnTo>
                  <a:lnTo>
                    <a:pt x="9" y="1"/>
                  </a:lnTo>
                  <a:lnTo>
                    <a:pt x="15" y="0"/>
                  </a:lnTo>
                  <a:lnTo>
                    <a:pt x="17" y="3"/>
                  </a:lnTo>
                  <a:close/>
                </a:path>
              </a:pathLst>
            </a:custGeom>
            <a:solidFill>
              <a:srgbClr val="1C263F"/>
            </a:solidFill>
            <a:ln w="9525">
              <a:noFill/>
              <a:round/>
              <a:headEnd/>
              <a:tailEnd/>
            </a:ln>
          </p:spPr>
          <p:txBody>
            <a:bodyPr/>
            <a:lstStyle/>
            <a:p>
              <a:endParaRPr lang="en-US"/>
            </a:p>
          </p:txBody>
        </p:sp>
        <p:sp>
          <p:nvSpPr>
            <p:cNvPr id="117784" name="Freeform 1048"/>
            <p:cNvSpPr>
              <a:spLocks/>
            </p:cNvSpPr>
            <p:nvPr/>
          </p:nvSpPr>
          <p:spPr bwMode="auto">
            <a:xfrm>
              <a:off x="1306" y="3622"/>
              <a:ext cx="185" cy="120"/>
            </a:xfrm>
            <a:custGeom>
              <a:avLst/>
              <a:gdLst/>
              <a:ahLst/>
              <a:cxnLst>
                <a:cxn ang="0">
                  <a:pos x="0" y="0"/>
                </a:cxn>
                <a:cxn ang="0">
                  <a:pos x="64" y="135"/>
                </a:cxn>
                <a:cxn ang="0">
                  <a:pos x="149" y="224"/>
                </a:cxn>
                <a:cxn ang="0">
                  <a:pos x="370" y="239"/>
                </a:cxn>
                <a:cxn ang="0">
                  <a:pos x="237" y="3"/>
                </a:cxn>
                <a:cxn ang="0">
                  <a:pos x="0" y="0"/>
                </a:cxn>
              </a:cxnLst>
              <a:rect l="0" t="0" r="r" b="b"/>
              <a:pathLst>
                <a:path w="370" h="239">
                  <a:moveTo>
                    <a:pt x="0" y="0"/>
                  </a:moveTo>
                  <a:lnTo>
                    <a:pt x="64" y="135"/>
                  </a:lnTo>
                  <a:lnTo>
                    <a:pt x="149" y="224"/>
                  </a:lnTo>
                  <a:lnTo>
                    <a:pt x="370" y="239"/>
                  </a:lnTo>
                  <a:lnTo>
                    <a:pt x="237" y="3"/>
                  </a:lnTo>
                  <a:lnTo>
                    <a:pt x="0" y="0"/>
                  </a:lnTo>
                  <a:close/>
                </a:path>
              </a:pathLst>
            </a:custGeom>
            <a:solidFill>
              <a:srgbClr val="1C263F"/>
            </a:solidFill>
            <a:ln w="9525">
              <a:noFill/>
              <a:round/>
              <a:headEnd/>
              <a:tailEnd/>
            </a:ln>
          </p:spPr>
          <p:txBody>
            <a:bodyPr/>
            <a:lstStyle/>
            <a:p>
              <a:endParaRPr lang="en-US"/>
            </a:p>
          </p:txBody>
        </p:sp>
        <p:sp>
          <p:nvSpPr>
            <p:cNvPr id="117785" name="Freeform 1049"/>
            <p:cNvSpPr>
              <a:spLocks/>
            </p:cNvSpPr>
            <p:nvPr/>
          </p:nvSpPr>
          <p:spPr bwMode="auto">
            <a:xfrm>
              <a:off x="1243" y="3669"/>
              <a:ext cx="103" cy="200"/>
            </a:xfrm>
            <a:custGeom>
              <a:avLst/>
              <a:gdLst/>
              <a:ahLst/>
              <a:cxnLst>
                <a:cxn ang="0">
                  <a:pos x="23" y="0"/>
                </a:cxn>
                <a:cxn ang="0">
                  <a:pos x="117" y="81"/>
                </a:cxn>
                <a:cxn ang="0">
                  <a:pos x="206" y="196"/>
                </a:cxn>
                <a:cxn ang="0">
                  <a:pos x="150" y="400"/>
                </a:cxn>
                <a:cxn ang="0">
                  <a:pos x="0" y="219"/>
                </a:cxn>
                <a:cxn ang="0">
                  <a:pos x="23" y="0"/>
                </a:cxn>
              </a:cxnLst>
              <a:rect l="0" t="0" r="r" b="b"/>
              <a:pathLst>
                <a:path w="206" h="400">
                  <a:moveTo>
                    <a:pt x="23" y="0"/>
                  </a:moveTo>
                  <a:lnTo>
                    <a:pt x="117" y="81"/>
                  </a:lnTo>
                  <a:lnTo>
                    <a:pt x="206" y="196"/>
                  </a:lnTo>
                  <a:lnTo>
                    <a:pt x="150" y="400"/>
                  </a:lnTo>
                  <a:lnTo>
                    <a:pt x="0" y="219"/>
                  </a:lnTo>
                  <a:lnTo>
                    <a:pt x="23" y="0"/>
                  </a:lnTo>
                  <a:close/>
                </a:path>
              </a:pathLst>
            </a:custGeom>
            <a:solidFill>
              <a:srgbClr val="1C263F"/>
            </a:solidFill>
            <a:ln w="9525">
              <a:noFill/>
              <a:round/>
              <a:headEnd/>
              <a:tailEnd/>
            </a:ln>
          </p:spPr>
          <p:txBody>
            <a:bodyPr/>
            <a:lstStyle/>
            <a:p>
              <a:endParaRPr lang="en-US"/>
            </a:p>
          </p:txBody>
        </p:sp>
        <p:sp>
          <p:nvSpPr>
            <p:cNvPr id="117786" name="Freeform 1050"/>
            <p:cNvSpPr>
              <a:spLocks/>
            </p:cNvSpPr>
            <p:nvPr/>
          </p:nvSpPr>
          <p:spPr bwMode="auto">
            <a:xfrm>
              <a:off x="1109" y="3450"/>
              <a:ext cx="141" cy="114"/>
            </a:xfrm>
            <a:custGeom>
              <a:avLst/>
              <a:gdLst/>
              <a:ahLst/>
              <a:cxnLst>
                <a:cxn ang="0">
                  <a:pos x="0" y="193"/>
                </a:cxn>
                <a:cxn ang="0">
                  <a:pos x="26" y="188"/>
                </a:cxn>
                <a:cxn ang="0">
                  <a:pos x="50" y="182"/>
                </a:cxn>
                <a:cxn ang="0">
                  <a:pos x="73" y="177"/>
                </a:cxn>
                <a:cxn ang="0">
                  <a:pos x="94" y="171"/>
                </a:cxn>
                <a:cxn ang="0">
                  <a:pos x="113" y="164"/>
                </a:cxn>
                <a:cxn ang="0">
                  <a:pos x="132" y="156"/>
                </a:cxn>
                <a:cxn ang="0">
                  <a:pos x="149" y="148"/>
                </a:cxn>
                <a:cxn ang="0">
                  <a:pos x="165" y="137"/>
                </a:cxn>
                <a:cxn ang="0">
                  <a:pos x="180" y="126"/>
                </a:cxn>
                <a:cxn ang="0">
                  <a:pos x="194" y="113"/>
                </a:cxn>
                <a:cxn ang="0">
                  <a:pos x="208" y="99"/>
                </a:cxn>
                <a:cxn ang="0">
                  <a:pos x="219" y="83"/>
                </a:cxn>
                <a:cxn ang="0">
                  <a:pos x="232" y="66"/>
                </a:cxn>
                <a:cxn ang="0">
                  <a:pos x="242" y="46"/>
                </a:cxn>
                <a:cxn ang="0">
                  <a:pos x="254" y="24"/>
                </a:cxn>
                <a:cxn ang="0">
                  <a:pos x="264" y="0"/>
                </a:cxn>
                <a:cxn ang="0">
                  <a:pos x="283" y="66"/>
                </a:cxn>
                <a:cxn ang="0">
                  <a:pos x="274" y="86"/>
                </a:cxn>
                <a:cxn ang="0">
                  <a:pos x="264" y="103"/>
                </a:cxn>
                <a:cxn ang="0">
                  <a:pos x="254" y="120"/>
                </a:cxn>
                <a:cxn ang="0">
                  <a:pos x="244" y="135"/>
                </a:cxn>
                <a:cxn ang="0">
                  <a:pos x="232" y="149"/>
                </a:cxn>
                <a:cxn ang="0">
                  <a:pos x="219" y="162"/>
                </a:cxn>
                <a:cxn ang="0">
                  <a:pos x="207" y="174"/>
                </a:cxn>
                <a:cxn ang="0">
                  <a:pos x="193" y="185"/>
                </a:cxn>
                <a:cxn ang="0">
                  <a:pos x="178" y="194"/>
                </a:cxn>
                <a:cxn ang="0">
                  <a:pos x="162" y="202"/>
                </a:cxn>
                <a:cxn ang="0">
                  <a:pos x="146" y="209"/>
                </a:cxn>
                <a:cxn ang="0">
                  <a:pos x="127" y="215"/>
                </a:cxn>
                <a:cxn ang="0">
                  <a:pos x="109" y="219"/>
                </a:cxn>
                <a:cxn ang="0">
                  <a:pos x="89" y="223"/>
                </a:cxn>
                <a:cxn ang="0">
                  <a:pos x="70" y="226"/>
                </a:cxn>
                <a:cxn ang="0">
                  <a:pos x="48" y="227"/>
                </a:cxn>
                <a:cxn ang="0">
                  <a:pos x="45" y="226"/>
                </a:cxn>
                <a:cxn ang="0">
                  <a:pos x="40" y="221"/>
                </a:cxn>
                <a:cxn ang="0">
                  <a:pos x="32" y="215"/>
                </a:cxn>
                <a:cxn ang="0">
                  <a:pos x="22" y="208"/>
                </a:cxn>
                <a:cxn ang="0">
                  <a:pos x="13" y="202"/>
                </a:cxn>
                <a:cxn ang="0">
                  <a:pos x="6" y="196"/>
                </a:cxn>
                <a:cxn ang="0">
                  <a:pos x="2" y="193"/>
                </a:cxn>
                <a:cxn ang="0">
                  <a:pos x="0" y="193"/>
                </a:cxn>
              </a:cxnLst>
              <a:rect l="0" t="0" r="r" b="b"/>
              <a:pathLst>
                <a:path w="283" h="227">
                  <a:moveTo>
                    <a:pt x="0" y="193"/>
                  </a:moveTo>
                  <a:lnTo>
                    <a:pt x="26" y="188"/>
                  </a:lnTo>
                  <a:lnTo>
                    <a:pt x="50" y="182"/>
                  </a:lnTo>
                  <a:lnTo>
                    <a:pt x="73" y="177"/>
                  </a:lnTo>
                  <a:lnTo>
                    <a:pt x="94" y="171"/>
                  </a:lnTo>
                  <a:lnTo>
                    <a:pt x="113" y="164"/>
                  </a:lnTo>
                  <a:lnTo>
                    <a:pt x="132" y="156"/>
                  </a:lnTo>
                  <a:lnTo>
                    <a:pt x="149" y="148"/>
                  </a:lnTo>
                  <a:lnTo>
                    <a:pt x="165" y="137"/>
                  </a:lnTo>
                  <a:lnTo>
                    <a:pt x="180" y="126"/>
                  </a:lnTo>
                  <a:lnTo>
                    <a:pt x="194" y="113"/>
                  </a:lnTo>
                  <a:lnTo>
                    <a:pt x="208" y="99"/>
                  </a:lnTo>
                  <a:lnTo>
                    <a:pt x="219" y="83"/>
                  </a:lnTo>
                  <a:lnTo>
                    <a:pt x="232" y="66"/>
                  </a:lnTo>
                  <a:lnTo>
                    <a:pt x="242" y="46"/>
                  </a:lnTo>
                  <a:lnTo>
                    <a:pt x="254" y="24"/>
                  </a:lnTo>
                  <a:lnTo>
                    <a:pt x="264" y="0"/>
                  </a:lnTo>
                  <a:lnTo>
                    <a:pt x="283" y="66"/>
                  </a:lnTo>
                  <a:lnTo>
                    <a:pt x="274" y="86"/>
                  </a:lnTo>
                  <a:lnTo>
                    <a:pt x="264" y="103"/>
                  </a:lnTo>
                  <a:lnTo>
                    <a:pt x="254" y="120"/>
                  </a:lnTo>
                  <a:lnTo>
                    <a:pt x="244" y="135"/>
                  </a:lnTo>
                  <a:lnTo>
                    <a:pt x="232" y="149"/>
                  </a:lnTo>
                  <a:lnTo>
                    <a:pt x="219" y="162"/>
                  </a:lnTo>
                  <a:lnTo>
                    <a:pt x="207" y="174"/>
                  </a:lnTo>
                  <a:lnTo>
                    <a:pt x="193" y="185"/>
                  </a:lnTo>
                  <a:lnTo>
                    <a:pt x="178" y="194"/>
                  </a:lnTo>
                  <a:lnTo>
                    <a:pt x="162" y="202"/>
                  </a:lnTo>
                  <a:lnTo>
                    <a:pt x="146" y="209"/>
                  </a:lnTo>
                  <a:lnTo>
                    <a:pt x="127" y="215"/>
                  </a:lnTo>
                  <a:lnTo>
                    <a:pt x="109" y="219"/>
                  </a:lnTo>
                  <a:lnTo>
                    <a:pt x="89" y="223"/>
                  </a:lnTo>
                  <a:lnTo>
                    <a:pt x="70" y="226"/>
                  </a:lnTo>
                  <a:lnTo>
                    <a:pt x="48" y="227"/>
                  </a:lnTo>
                  <a:lnTo>
                    <a:pt x="45" y="226"/>
                  </a:lnTo>
                  <a:lnTo>
                    <a:pt x="40" y="221"/>
                  </a:lnTo>
                  <a:lnTo>
                    <a:pt x="32" y="215"/>
                  </a:lnTo>
                  <a:lnTo>
                    <a:pt x="22" y="208"/>
                  </a:lnTo>
                  <a:lnTo>
                    <a:pt x="13" y="202"/>
                  </a:lnTo>
                  <a:lnTo>
                    <a:pt x="6" y="196"/>
                  </a:lnTo>
                  <a:lnTo>
                    <a:pt x="2" y="193"/>
                  </a:lnTo>
                  <a:lnTo>
                    <a:pt x="0" y="193"/>
                  </a:lnTo>
                  <a:close/>
                </a:path>
              </a:pathLst>
            </a:custGeom>
            <a:solidFill>
              <a:srgbClr val="59637C"/>
            </a:solidFill>
            <a:ln w="9525">
              <a:noFill/>
              <a:round/>
              <a:headEnd/>
              <a:tailEnd/>
            </a:ln>
          </p:spPr>
          <p:txBody>
            <a:bodyPr/>
            <a:lstStyle/>
            <a:p>
              <a:endParaRPr lang="en-US"/>
            </a:p>
          </p:txBody>
        </p:sp>
        <p:sp>
          <p:nvSpPr>
            <p:cNvPr id="117787" name="Freeform 1051"/>
            <p:cNvSpPr>
              <a:spLocks/>
            </p:cNvSpPr>
            <p:nvPr/>
          </p:nvSpPr>
          <p:spPr bwMode="auto">
            <a:xfrm>
              <a:off x="770" y="3018"/>
              <a:ext cx="229" cy="159"/>
            </a:xfrm>
            <a:custGeom>
              <a:avLst/>
              <a:gdLst/>
              <a:ahLst/>
              <a:cxnLst>
                <a:cxn ang="0">
                  <a:pos x="0" y="256"/>
                </a:cxn>
                <a:cxn ang="0">
                  <a:pos x="20" y="254"/>
                </a:cxn>
                <a:cxn ang="0">
                  <a:pos x="45" y="250"/>
                </a:cxn>
                <a:cxn ang="0">
                  <a:pos x="70" y="244"/>
                </a:cxn>
                <a:cxn ang="0">
                  <a:pos x="99" y="236"/>
                </a:cxn>
                <a:cxn ang="0">
                  <a:pos x="128" y="227"/>
                </a:cxn>
                <a:cxn ang="0">
                  <a:pos x="158" y="216"/>
                </a:cxn>
                <a:cxn ang="0">
                  <a:pos x="189" y="202"/>
                </a:cxn>
                <a:cxn ang="0">
                  <a:pos x="220" y="187"/>
                </a:cxn>
                <a:cxn ang="0">
                  <a:pos x="251" y="171"/>
                </a:cxn>
                <a:cxn ang="0">
                  <a:pos x="281" y="151"/>
                </a:cxn>
                <a:cxn ang="0">
                  <a:pos x="309" y="130"/>
                </a:cxn>
                <a:cxn ang="0">
                  <a:pos x="335" y="109"/>
                </a:cxn>
                <a:cxn ang="0">
                  <a:pos x="359" y="84"/>
                </a:cxn>
                <a:cxn ang="0">
                  <a:pos x="381" y="58"/>
                </a:cxn>
                <a:cxn ang="0">
                  <a:pos x="400" y="30"/>
                </a:cxn>
                <a:cxn ang="0">
                  <a:pos x="415" y="0"/>
                </a:cxn>
                <a:cxn ang="0">
                  <a:pos x="457" y="51"/>
                </a:cxn>
                <a:cxn ang="0">
                  <a:pos x="445" y="79"/>
                </a:cxn>
                <a:cxn ang="0">
                  <a:pos x="427" y="106"/>
                </a:cxn>
                <a:cxn ang="0">
                  <a:pos x="405" y="133"/>
                </a:cxn>
                <a:cxn ang="0">
                  <a:pos x="380" y="158"/>
                </a:cxn>
                <a:cxn ang="0">
                  <a:pos x="352" y="182"/>
                </a:cxn>
                <a:cxn ang="0">
                  <a:pos x="322" y="206"/>
                </a:cxn>
                <a:cxn ang="0">
                  <a:pos x="290" y="228"/>
                </a:cxn>
                <a:cxn ang="0">
                  <a:pos x="258" y="248"/>
                </a:cxn>
                <a:cxn ang="0">
                  <a:pos x="224" y="266"/>
                </a:cxn>
                <a:cxn ang="0">
                  <a:pos x="192" y="281"/>
                </a:cxn>
                <a:cxn ang="0">
                  <a:pos x="160" y="295"/>
                </a:cxn>
                <a:cxn ang="0">
                  <a:pos x="129" y="305"/>
                </a:cxn>
                <a:cxn ang="0">
                  <a:pos x="100" y="312"/>
                </a:cxn>
                <a:cxn ang="0">
                  <a:pos x="75" y="317"/>
                </a:cxn>
                <a:cxn ang="0">
                  <a:pos x="52" y="318"/>
                </a:cxn>
                <a:cxn ang="0">
                  <a:pos x="33" y="315"/>
                </a:cxn>
                <a:cxn ang="0">
                  <a:pos x="32" y="312"/>
                </a:cxn>
                <a:cxn ang="0">
                  <a:pos x="27" y="304"/>
                </a:cxn>
                <a:cxn ang="0">
                  <a:pos x="22" y="295"/>
                </a:cxn>
                <a:cxn ang="0">
                  <a:pos x="15" y="284"/>
                </a:cxn>
                <a:cxn ang="0">
                  <a:pos x="8" y="272"/>
                </a:cxn>
                <a:cxn ang="0">
                  <a:pos x="3" y="263"/>
                </a:cxn>
                <a:cxn ang="0">
                  <a:pos x="0" y="257"/>
                </a:cxn>
                <a:cxn ang="0">
                  <a:pos x="0" y="256"/>
                </a:cxn>
              </a:cxnLst>
              <a:rect l="0" t="0" r="r" b="b"/>
              <a:pathLst>
                <a:path w="457" h="318">
                  <a:moveTo>
                    <a:pt x="0" y="256"/>
                  </a:moveTo>
                  <a:lnTo>
                    <a:pt x="20" y="254"/>
                  </a:lnTo>
                  <a:lnTo>
                    <a:pt x="45" y="250"/>
                  </a:lnTo>
                  <a:lnTo>
                    <a:pt x="70" y="244"/>
                  </a:lnTo>
                  <a:lnTo>
                    <a:pt x="99" y="236"/>
                  </a:lnTo>
                  <a:lnTo>
                    <a:pt x="128" y="227"/>
                  </a:lnTo>
                  <a:lnTo>
                    <a:pt x="158" y="216"/>
                  </a:lnTo>
                  <a:lnTo>
                    <a:pt x="189" y="202"/>
                  </a:lnTo>
                  <a:lnTo>
                    <a:pt x="220" y="187"/>
                  </a:lnTo>
                  <a:lnTo>
                    <a:pt x="251" y="171"/>
                  </a:lnTo>
                  <a:lnTo>
                    <a:pt x="281" y="151"/>
                  </a:lnTo>
                  <a:lnTo>
                    <a:pt x="309" y="130"/>
                  </a:lnTo>
                  <a:lnTo>
                    <a:pt x="335" y="109"/>
                  </a:lnTo>
                  <a:lnTo>
                    <a:pt x="359" y="84"/>
                  </a:lnTo>
                  <a:lnTo>
                    <a:pt x="381" y="58"/>
                  </a:lnTo>
                  <a:lnTo>
                    <a:pt x="400" y="30"/>
                  </a:lnTo>
                  <a:lnTo>
                    <a:pt x="415" y="0"/>
                  </a:lnTo>
                  <a:lnTo>
                    <a:pt x="457" y="51"/>
                  </a:lnTo>
                  <a:lnTo>
                    <a:pt x="445" y="79"/>
                  </a:lnTo>
                  <a:lnTo>
                    <a:pt x="427" y="106"/>
                  </a:lnTo>
                  <a:lnTo>
                    <a:pt x="405" y="133"/>
                  </a:lnTo>
                  <a:lnTo>
                    <a:pt x="380" y="158"/>
                  </a:lnTo>
                  <a:lnTo>
                    <a:pt x="352" y="182"/>
                  </a:lnTo>
                  <a:lnTo>
                    <a:pt x="322" y="206"/>
                  </a:lnTo>
                  <a:lnTo>
                    <a:pt x="290" y="228"/>
                  </a:lnTo>
                  <a:lnTo>
                    <a:pt x="258" y="248"/>
                  </a:lnTo>
                  <a:lnTo>
                    <a:pt x="224" y="266"/>
                  </a:lnTo>
                  <a:lnTo>
                    <a:pt x="192" y="281"/>
                  </a:lnTo>
                  <a:lnTo>
                    <a:pt x="160" y="295"/>
                  </a:lnTo>
                  <a:lnTo>
                    <a:pt x="129" y="305"/>
                  </a:lnTo>
                  <a:lnTo>
                    <a:pt x="100" y="312"/>
                  </a:lnTo>
                  <a:lnTo>
                    <a:pt x="75" y="317"/>
                  </a:lnTo>
                  <a:lnTo>
                    <a:pt x="52" y="318"/>
                  </a:lnTo>
                  <a:lnTo>
                    <a:pt x="33" y="315"/>
                  </a:lnTo>
                  <a:lnTo>
                    <a:pt x="32" y="312"/>
                  </a:lnTo>
                  <a:lnTo>
                    <a:pt x="27" y="304"/>
                  </a:lnTo>
                  <a:lnTo>
                    <a:pt x="22" y="295"/>
                  </a:lnTo>
                  <a:lnTo>
                    <a:pt x="15" y="284"/>
                  </a:lnTo>
                  <a:lnTo>
                    <a:pt x="8" y="272"/>
                  </a:lnTo>
                  <a:lnTo>
                    <a:pt x="3" y="263"/>
                  </a:lnTo>
                  <a:lnTo>
                    <a:pt x="0" y="257"/>
                  </a:lnTo>
                  <a:lnTo>
                    <a:pt x="0" y="256"/>
                  </a:lnTo>
                  <a:close/>
                </a:path>
              </a:pathLst>
            </a:custGeom>
            <a:solidFill>
              <a:srgbClr val="59637C"/>
            </a:solidFill>
            <a:ln w="9525">
              <a:noFill/>
              <a:round/>
              <a:headEnd/>
              <a:tailEnd/>
            </a:ln>
          </p:spPr>
          <p:txBody>
            <a:bodyPr/>
            <a:lstStyle/>
            <a:p>
              <a:endParaRPr lang="en-US"/>
            </a:p>
          </p:txBody>
        </p:sp>
        <p:sp>
          <p:nvSpPr>
            <p:cNvPr id="117788" name="Freeform 1052"/>
            <p:cNvSpPr>
              <a:spLocks/>
            </p:cNvSpPr>
            <p:nvPr/>
          </p:nvSpPr>
          <p:spPr bwMode="auto">
            <a:xfrm>
              <a:off x="1154" y="3480"/>
              <a:ext cx="86" cy="76"/>
            </a:xfrm>
            <a:custGeom>
              <a:avLst/>
              <a:gdLst/>
              <a:ahLst/>
              <a:cxnLst>
                <a:cxn ang="0">
                  <a:pos x="0" y="114"/>
                </a:cxn>
                <a:cxn ang="0">
                  <a:pos x="45" y="99"/>
                </a:cxn>
                <a:cxn ang="0">
                  <a:pos x="64" y="89"/>
                </a:cxn>
                <a:cxn ang="0">
                  <a:pos x="79" y="79"/>
                </a:cxn>
                <a:cxn ang="0">
                  <a:pos x="92" y="68"/>
                </a:cxn>
                <a:cxn ang="0">
                  <a:pos x="105" y="58"/>
                </a:cxn>
                <a:cxn ang="0">
                  <a:pos x="115" y="46"/>
                </a:cxn>
                <a:cxn ang="0">
                  <a:pos x="126" y="32"/>
                </a:cxn>
                <a:cxn ang="0">
                  <a:pos x="137" y="17"/>
                </a:cxn>
                <a:cxn ang="0">
                  <a:pos x="148" y="0"/>
                </a:cxn>
                <a:cxn ang="0">
                  <a:pos x="173" y="46"/>
                </a:cxn>
                <a:cxn ang="0">
                  <a:pos x="159" y="67"/>
                </a:cxn>
                <a:cxn ang="0">
                  <a:pos x="145" y="84"/>
                </a:cxn>
                <a:cxn ang="0">
                  <a:pos x="130" y="100"/>
                </a:cxn>
                <a:cxn ang="0">
                  <a:pos x="114" y="113"/>
                </a:cxn>
                <a:cxn ang="0">
                  <a:pos x="96" y="125"/>
                </a:cxn>
                <a:cxn ang="0">
                  <a:pos x="76" y="134"/>
                </a:cxn>
                <a:cxn ang="0">
                  <a:pos x="53" y="143"/>
                </a:cxn>
                <a:cxn ang="0">
                  <a:pos x="28" y="152"/>
                </a:cxn>
                <a:cxn ang="0">
                  <a:pos x="0" y="114"/>
                </a:cxn>
              </a:cxnLst>
              <a:rect l="0" t="0" r="r" b="b"/>
              <a:pathLst>
                <a:path w="173" h="152">
                  <a:moveTo>
                    <a:pt x="0" y="114"/>
                  </a:moveTo>
                  <a:lnTo>
                    <a:pt x="45" y="99"/>
                  </a:lnTo>
                  <a:lnTo>
                    <a:pt x="64" y="89"/>
                  </a:lnTo>
                  <a:lnTo>
                    <a:pt x="79" y="79"/>
                  </a:lnTo>
                  <a:lnTo>
                    <a:pt x="92" y="68"/>
                  </a:lnTo>
                  <a:lnTo>
                    <a:pt x="105" y="58"/>
                  </a:lnTo>
                  <a:lnTo>
                    <a:pt x="115" y="46"/>
                  </a:lnTo>
                  <a:lnTo>
                    <a:pt x="126" y="32"/>
                  </a:lnTo>
                  <a:lnTo>
                    <a:pt x="137" y="17"/>
                  </a:lnTo>
                  <a:lnTo>
                    <a:pt x="148" y="0"/>
                  </a:lnTo>
                  <a:lnTo>
                    <a:pt x="173" y="46"/>
                  </a:lnTo>
                  <a:lnTo>
                    <a:pt x="159" y="67"/>
                  </a:lnTo>
                  <a:lnTo>
                    <a:pt x="145" y="84"/>
                  </a:lnTo>
                  <a:lnTo>
                    <a:pt x="130" y="100"/>
                  </a:lnTo>
                  <a:lnTo>
                    <a:pt x="114" y="113"/>
                  </a:lnTo>
                  <a:lnTo>
                    <a:pt x="96" y="125"/>
                  </a:lnTo>
                  <a:lnTo>
                    <a:pt x="76" y="134"/>
                  </a:lnTo>
                  <a:lnTo>
                    <a:pt x="53" y="143"/>
                  </a:lnTo>
                  <a:lnTo>
                    <a:pt x="28" y="152"/>
                  </a:lnTo>
                  <a:lnTo>
                    <a:pt x="0" y="114"/>
                  </a:lnTo>
                  <a:close/>
                </a:path>
              </a:pathLst>
            </a:custGeom>
            <a:solidFill>
              <a:srgbClr val="7577AF"/>
            </a:solidFill>
            <a:ln w="9525">
              <a:noFill/>
              <a:round/>
              <a:headEnd/>
              <a:tailEnd/>
            </a:ln>
          </p:spPr>
          <p:txBody>
            <a:bodyPr/>
            <a:lstStyle/>
            <a:p>
              <a:endParaRPr lang="en-US"/>
            </a:p>
          </p:txBody>
        </p:sp>
        <p:sp>
          <p:nvSpPr>
            <p:cNvPr id="117789" name="Freeform 1053"/>
            <p:cNvSpPr>
              <a:spLocks/>
            </p:cNvSpPr>
            <p:nvPr/>
          </p:nvSpPr>
          <p:spPr bwMode="auto">
            <a:xfrm>
              <a:off x="829" y="3050"/>
              <a:ext cx="147" cy="116"/>
            </a:xfrm>
            <a:custGeom>
              <a:avLst/>
              <a:gdLst/>
              <a:ahLst/>
              <a:cxnLst>
                <a:cxn ang="0">
                  <a:pos x="0" y="176"/>
                </a:cxn>
                <a:cxn ang="0">
                  <a:pos x="16" y="168"/>
                </a:cxn>
                <a:cxn ang="0">
                  <a:pos x="34" y="161"/>
                </a:cxn>
                <a:cxn ang="0">
                  <a:pos x="51" y="153"/>
                </a:cxn>
                <a:cxn ang="0">
                  <a:pos x="68" y="146"/>
                </a:cxn>
                <a:cxn ang="0">
                  <a:pos x="87" y="138"/>
                </a:cxn>
                <a:cxn ang="0">
                  <a:pos x="104" y="129"/>
                </a:cxn>
                <a:cxn ang="0">
                  <a:pos x="122" y="121"/>
                </a:cxn>
                <a:cxn ang="0">
                  <a:pos x="141" y="112"/>
                </a:cxn>
                <a:cxn ang="0">
                  <a:pos x="158" y="101"/>
                </a:cxn>
                <a:cxn ang="0">
                  <a:pos x="175" y="90"/>
                </a:cxn>
                <a:cxn ang="0">
                  <a:pos x="193" y="78"/>
                </a:cxn>
                <a:cxn ang="0">
                  <a:pos x="209" y="66"/>
                </a:cxn>
                <a:cxn ang="0">
                  <a:pos x="224" y="51"/>
                </a:cxn>
                <a:cxn ang="0">
                  <a:pos x="239" y="36"/>
                </a:cxn>
                <a:cxn ang="0">
                  <a:pos x="252" y="18"/>
                </a:cxn>
                <a:cxn ang="0">
                  <a:pos x="264" y="0"/>
                </a:cxn>
                <a:cxn ang="0">
                  <a:pos x="294" y="54"/>
                </a:cxn>
                <a:cxn ang="0">
                  <a:pos x="285" y="69"/>
                </a:cxn>
                <a:cxn ang="0">
                  <a:pos x="275" y="84"/>
                </a:cxn>
                <a:cxn ang="0">
                  <a:pos x="263" y="99"/>
                </a:cxn>
                <a:cxn ang="0">
                  <a:pos x="249" y="114"/>
                </a:cxn>
                <a:cxn ang="0">
                  <a:pos x="234" y="128"/>
                </a:cxn>
                <a:cxn ang="0">
                  <a:pos x="218" y="142"/>
                </a:cxn>
                <a:cxn ang="0">
                  <a:pos x="201" y="155"/>
                </a:cxn>
                <a:cxn ang="0">
                  <a:pos x="182" y="168"/>
                </a:cxn>
                <a:cxn ang="0">
                  <a:pos x="164" y="180"/>
                </a:cxn>
                <a:cxn ang="0">
                  <a:pos x="144" y="190"/>
                </a:cxn>
                <a:cxn ang="0">
                  <a:pos x="125" y="200"/>
                </a:cxn>
                <a:cxn ang="0">
                  <a:pos x="105" y="208"/>
                </a:cxn>
                <a:cxn ang="0">
                  <a:pos x="86" y="216"/>
                </a:cxn>
                <a:cxn ang="0">
                  <a:pos x="67" y="222"/>
                </a:cxn>
                <a:cxn ang="0">
                  <a:pos x="48" y="227"/>
                </a:cxn>
                <a:cxn ang="0">
                  <a:pos x="29" y="230"/>
                </a:cxn>
                <a:cxn ang="0">
                  <a:pos x="0" y="176"/>
                </a:cxn>
              </a:cxnLst>
              <a:rect l="0" t="0" r="r" b="b"/>
              <a:pathLst>
                <a:path w="294" h="230">
                  <a:moveTo>
                    <a:pt x="0" y="176"/>
                  </a:moveTo>
                  <a:lnTo>
                    <a:pt x="16" y="168"/>
                  </a:lnTo>
                  <a:lnTo>
                    <a:pt x="34" y="161"/>
                  </a:lnTo>
                  <a:lnTo>
                    <a:pt x="51" y="153"/>
                  </a:lnTo>
                  <a:lnTo>
                    <a:pt x="68" y="146"/>
                  </a:lnTo>
                  <a:lnTo>
                    <a:pt x="87" y="138"/>
                  </a:lnTo>
                  <a:lnTo>
                    <a:pt x="104" y="129"/>
                  </a:lnTo>
                  <a:lnTo>
                    <a:pt x="122" y="121"/>
                  </a:lnTo>
                  <a:lnTo>
                    <a:pt x="141" y="112"/>
                  </a:lnTo>
                  <a:lnTo>
                    <a:pt x="158" y="101"/>
                  </a:lnTo>
                  <a:lnTo>
                    <a:pt x="175" y="90"/>
                  </a:lnTo>
                  <a:lnTo>
                    <a:pt x="193" y="78"/>
                  </a:lnTo>
                  <a:lnTo>
                    <a:pt x="209" y="66"/>
                  </a:lnTo>
                  <a:lnTo>
                    <a:pt x="224" y="51"/>
                  </a:lnTo>
                  <a:lnTo>
                    <a:pt x="239" y="36"/>
                  </a:lnTo>
                  <a:lnTo>
                    <a:pt x="252" y="18"/>
                  </a:lnTo>
                  <a:lnTo>
                    <a:pt x="264" y="0"/>
                  </a:lnTo>
                  <a:lnTo>
                    <a:pt x="294" y="54"/>
                  </a:lnTo>
                  <a:lnTo>
                    <a:pt x="285" y="69"/>
                  </a:lnTo>
                  <a:lnTo>
                    <a:pt x="275" y="84"/>
                  </a:lnTo>
                  <a:lnTo>
                    <a:pt x="263" y="99"/>
                  </a:lnTo>
                  <a:lnTo>
                    <a:pt x="249" y="114"/>
                  </a:lnTo>
                  <a:lnTo>
                    <a:pt x="234" y="128"/>
                  </a:lnTo>
                  <a:lnTo>
                    <a:pt x="218" y="142"/>
                  </a:lnTo>
                  <a:lnTo>
                    <a:pt x="201" y="155"/>
                  </a:lnTo>
                  <a:lnTo>
                    <a:pt x="182" y="168"/>
                  </a:lnTo>
                  <a:lnTo>
                    <a:pt x="164" y="180"/>
                  </a:lnTo>
                  <a:lnTo>
                    <a:pt x="144" y="190"/>
                  </a:lnTo>
                  <a:lnTo>
                    <a:pt x="125" y="200"/>
                  </a:lnTo>
                  <a:lnTo>
                    <a:pt x="105" y="208"/>
                  </a:lnTo>
                  <a:lnTo>
                    <a:pt x="86" y="216"/>
                  </a:lnTo>
                  <a:lnTo>
                    <a:pt x="67" y="222"/>
                  </a:lnTo>
                  <a:lnTo>
                    <a:pt x="48" y="227"/>
                  </a:lnTo>
                  <a:lnTo>
                    <a:pt x="29" y="230"/>
                  </a:lnTo>
                  <a:lnTo>
                    <a:pt x="0" y="176"/>
                  </a:lnTo>
                  <a:close/>
                </a:path>
              </a:pathLst>
            </a:custGeom>
            <a:solidFill>
              <a:srgbClr val="7577AF"/>
            </a:solidFill>
            <a:ln w="9525">
              <a:noFill/>
              <a:round/>
              <a:headEnd/>
              <a:tailEnd/>
            </a:ln>
          </p:spPr>
          <p:txBody>
            <a:bodyPr/>
            <a:lstStyle/>
            <a:p>
              <a:endParaRPr lang="en-US"/>
            </a:p>
          </p:txBody>
        </p:sp>
        <p:sp>
          <p:nvSpPr>
            <p:cNvPr id="117790" name="Freeform 1054"/>
            <p:cNvSpPr>
              <a:spLocks/>
            </p:cNvSpPr>
            <p:nvPr/>
          </p:nvSpPr>
          <p:spPr bwMode="auto">
            <a:xfrm>
              <a:off x="1181" y="3503"/>
              <a:ext cx="44" cy="43"/>
            </a:xfrm>
            <a:custGeom>
              <a:avLst/>
              <a:gdLst/>
              <a:ahLst/>
              <a:cxnLst>
                <a:cxn ang="0">
                  <a:pos x="0" y="47"/>
                </a:cxn>
                <a:cxn ang="0">
                  <a:pos x="32" y="30"/>
                </a:cxn>
                <a:cxn ang="0">
                  <a:pos x="64" y="0"/>
                </a:cxn>
                <a:cxn ang="0">
                  <a:pos x="87" y="38"/>
                </a:cxn>
                <a:cxn ang="0">
                  <a:pos x="68" y="58"/>
                </a:cxn>
                <a:cxn ang="0">
                  <a:pos x="44" y="73"/>
                </a:cxn>
                <a:cxn ang="0">
                  <a:pos x="14" y="85"/>
                </a:cxn>
                <a:cxn ang="0">
                  <a:pos x="0" y="47"/>
                </a:cxn>
              </a:cxnLst>
              <a:rect l="0" t="0" r="r" b="b"/>
              <a:pathLst>
                <a:path w="87" h="85">
                  <a:moveTo>
                    <a:pt x="0" y="47"/>
                  </a:moveTo>
                  <a:lnTo>
                    <a:pt x="32" y="30"/>
                  </a:lnTo>
                  <a:lnTo>
                    <a:pt x="64" y="0"/>
                  </a:lnTo>
                  <a:lnTo>
                    <a:pt x="87" y="38"/>
                  </a:lnTo>
                  <a:lnTo>
                    <a:pt x="68" y="58"/>
                  </a:lnTo>
                  <a:lnTo>
                    <a:pt x="44" y="73"/>
                  </a:lnTo>
                  <a:lnTo>
                    <a:pt x="14" y="85"/>
                  </a:lnTo>
                  <a:lnTo>
                    <a:pt x="0" y="47"/>
                  </a:lnTo>
                  <a:close/>
                </a:path>
              </a:pathLst>
            </a:custGeom>
            <a:solidFill>
              <a:srgbClr val="8989B7"/>
            </a:solidFill>
            <a:ln w="9525">
              <a:noFill/>
              <a:round/>
              <a:headEnd/>
              <a:tailEnd/>
            </a:ln>
          </p:spPr>
          <p:txBody>
            <a:bodyPr/>
            <a:lstStyle/>
            <a:p>
              <a:endParaRPr lang="en-US"/>
            </a:p>
          </p:txBody>
        </p:sp>
        <p:sp>
          <p:nvSpPr>
            <p:cNvPr id="117791" name="Freeform 1055"/>
            <p:cNvSpPr>
              <a:spLocks/>
            </p:cNvSpPr>
            <p:nvPr/>
          </p:nvSpPr>
          <p:spPr bwMode="auto">
            <a:xfrm>
              <a:off x="863" y="3082"/>
              <a:ext cx="87" cy="73"/>
            </a:xfrm>
            <a:custGeom>
              <a:avLst/>
              <a:gdLst/>
              <a:ahLst/>
              <a:cxnLst>
                <a:cxn ang="0">
                  <a:pos x="0" y="88"/>
                </a:cxn>
                <a:cxn ang="0">
                  <a:pos x="21" y="77"/>
                </a:cxn>
                <a:cxn ang="0">
                  <a:pos x="40" y="68"/>
                </a:cxn>
                <a:cxn ang="0">
                  <a:pos x="60" y="59"/>
                </a:cxn>
                <a:cxn ang="0">
                  <a:pos x="77" y="50"/>
                </a:cxn>
                <a:cxn ang="0">
                  <a:pos x="95" y="39"/>
                </a:cxn>
                <a:cxn ang="0">
                  <a:pos x="112" y="29"/>
                </a:cxn>
                <a:cxn ang="0">
                  <a:pos x="129" y="15"/>
                </a:cxn>
                <a:cxn ang="0">
                  <a:pos x="147" y="0"/>
                </a:cxn>
                <a:cxn ang="0">
                  <a:pos x="174" y="42"/>
                </a:cxn>
                <a:cxn ang="0">
                  <a:pos x="158" y="60"/>
                </a:cxn>
                <a:cxn ang="0">
                  <a:pos x="142" y="77"/>
                </a:cxn>
                <a:cxn ang="0">
                  <a:pos x="125" y="92"/>
                </a:cxn>
                <a:cxn ang="0">
                  <a:pos x="107" y="106"/>
                </a:cxn>
                <a:cxn ang="0">
                  <a:pos x="90" y="118"/>
                </a:cxn>
                <a:cxn ang="0">
                  <a:pos x="72" y="129"/>
                </a:cxn>
                <a:cxn ang="0">
                  <a:pos x="53" y="138"/>
                </a:cxn>
                <a:cxn ang="0">
                  <a:pos x="35" y="147"/>
                </a:cxn>
                <a:cxn ang="0">
                  <a:pos x="0" y="88"/>
                </a:cxn>
              </a:cxnLst>
              <a:rect l="0" t="0" r="r" b="b"/>
              <a:pathLst>
                <a:path w="174" h="147">
                  <a:moveTo>
                    <a:pt x="0" y="88"/>
                  </a:moveTo>
                  <a:lnTo>
                    <a:pt x="21" y="77"/>
                  </a:lnTo>
                  <a:lnTo>
                    <a:pt x="40" y="68"/>
                  </a:lnTo>
                  <a:lnTo>
                    <a:pt x="60" y="59"/>
                  </a:lnTo>
                  <a:lnTo>
                    <a:pt x="77" y="50"/>
                  </a:lnTo>
                  <a:lnTo>
                    <a:pt x="95" y="39"/>
                  </a:lnTo>
                  <a:lnTo>
                    <a:pt x="112" y="29"/>
                  </a:lnTo>
                  <a:lnTo>
                    <a:pt x="129" y="15"/>
                  </a:lnTo>
                  <a:lnTo>
                    <a:pt x="147" y="0"/>
                  </a:lnTo>
                  <a:lnTo>
                    <a:pt x="174" y="42"/>
                  </a:lnTo>
                  <a:lnTo>
                    <a:pt x="158" y="60"/>
                  </a:lnTo>
                  <a:lnTo>
                    <a:pt x="142" y="77"/>
                  </a:lnTo>
                  <a:lnTo>
                    <a:pt x="125" y="92"/>
                  </a:lnTo>
                  <a:lnTo>
                    <a:pt x="107" y="106"/>
                  </a:lnTo>
                  <a:lnTo>
                    <a:pt x="90" y="118"/>
                  </a:lnTo>
                  <a:lnTo>
                    <a:pt x="72" y="129"/>
                  </a:lnTo>
                  <a:lnTo>
                    <a:pt x="53" y="138"/>
                  </a:lnTo>
                  <a:lnTo>
                    <a:pt x="35" y="147"/>
                  </a:lnTo>
                  <a:lnTo>
                    <a:pt x="0" y="88"/>
                  </a:lnTo>
                  <a:close/>
                </a:path>
              </a:pathLst>
            </a:custGeom>
            <a:solidFill>
              <a:srgbClr val="8989B7"/>
            </a:solidFill>
            <a:ln w="9525">
              <a:noFill/>
              <a:round/>
              <a:headEnd/>
              <a:tailEnd/>
            </a:ln>
          </p:spPr>
          <p:txBody>
            <a:bodyPr/>
            <a:lstStyle/>
            <a:p>
              <a:endParaRPr lang="en-US"/>
            </a:p>
          </p:txBody>
        </p:sp>
        <p:sp>
          <p:nvSpPr>
            <p:cNvPr id="117792" name="Freeform 1056"/>
            <p:cNvSpPr>
              <a:spLocks/>
            </p:cNvSpPr>
            <p:nvPr/>
          </p:nvSpPr>
          <p:spPr bwMode="auto">
            <a:xfrm>
              <a:off x="1192" y="3515"/>
              <a:ext cx="24" cy="22"/>
            </a:xfrm>
            <a:custGeom>
              <a:avLst/>
              <a:gdLst/>
              <a:ahLst/>
              <a:cxnLst>
                <a:cxn ang="0">
                  <a:pos x="23" y="0"/>
                </a:cxn>
                <a:cxn ang="0">
                  <a:pos x="49" y="30"/>
                </a:cxn>
                <a:cxn ang="0">
                  <a:pos x="26" y="45"/>
                </a:cxn>
                <a:cxn ang="0">
                  <a:pos x="0" y="20"/>
                </a:cxn>
                <a:cxn ang="0">
                  <a:pos x="23" y="0"/>
                </a:cxn>
              </a:cxnLst>
              <a:rect l="0" t="0" r="r" b="b"/>
              <a:pathLst>
                <a:path w="49" h="45">
                  <a:moveTo>
                    <a:pt x="23" y="0"/>
                  </a:moveTo>
                  <a:lnTo>
                    <a:pt x="49" y="30"/>
                  </a:lnTo>
                  <a:lnTo>
                    <a:pt x="26" y="45"/>
                  </a:lnTo>
                  <a:lnTo>
                    <a:pt x="0" y="20"/>
                  </a:lnTo>
                  <a:lnTo>
                    <a:pt x="23" y="0"/>
                  </a:lnTo>
                  <a:close/>
                </a:path>
              </a:pathLst>
            </a:custGeom>
            <a:solidFill>
              <a:srgbClr val="B2AFD8"/>
            </a:solidFill>
            <a:ln w="9525">
              <a:noFill/>
              <a:round/>
              <a:headEnd/>
              <a:tailEnd/>
            </a:ln>
          </p:spPr>
          <p:txBody>
            <a:bodyPr/>
            <a:lstStyle/>
            <a:p>
              <a:endParaRPr lang="en-US"/>
            </a:p>
          </p:txBody>
        </p:sp>
        <p:sp>
          <p:nvSpPr>
            <p:cNvPr id="117793" name="Freeform 1057"/>
            <p:cNvSpPr>
              <a:spLocks/>
            </p:cNvSpPr>
            <p:nvPr/>
          </p:nvSpPr>
          <p:spPr bwMode="auto">
            <a:xfrm>
              <a:off x="899" y="3096"/>
              <a:ext cx="40" cy="38"/>
            </a:xfrm>
            <a:custGeom>
              <a:avLst/>
              <a:gdLst/>
              <a:ahLst/>
              <a:cxnLst>
                <a:cxn ang="0">
                  <a:pos x="48" y="0"/>
                </a:cxn>
                <a:cxn ang="0">
                  <a:pos x="79" y="37"/>
                </a:cxn>
                <a:cxn ang="0">
                  <a:pos x="30" y="76"/>
                </a:cxn>
                <a:cxn ang="0">
                  <a:pos x="0" y="32"/>
                </a:cxn>
                <a:cxn ang="0">
                  <a:pos x="48" y="0"/>
                </a:cxn>
              </a:cxnLst>
              <a:rect l="0" t="0" r="r" b="b"/>
              <a:pathLst>
                <a:path w="79" h="76">
                  <a:moveTo>
                    <a:pt x="48" y="0"/>
                  </a:moveTo>
                  <a:lnTo>
                    <a:pt x="79" y="37"/>
                  </a:lnTo>
                  <a:lnTo>
                    <a:pt x="30" y="76"/>
                  </a:lnTo>
                  <a:lnTo>
                    <a:pt x="0" y="32"/>
                  </a:lnTo>
                  <a:lnTo>
                    <a:pt x="48" y="0"/>
                  </a:lnTo>
                  <a:close/>
                </a:path>
              </a:pathLst>
            </a:custGeom>
            <a:solidFill>
              <a:srgbClr val="B2AFD8"/>
            </a:solidFill>
            <a:ln w="9525">
              <a:noFill/>
              <a:round/>
              <a:headEnd/>
              <a:tailEnd/>
            </a:ln>
          </p:spPr>
          <p:txBody>
            <a:bodyPr/>
            <a:lstStyle/>
            <a:p>
              <a:endParaRPr lang="en-US"/>
            </a:p>
          </p:txBody>
        </p:sp>
        <p:sp>
          <p:nvSpPr>
            <p:cNvPr id="117794" name="Freeform 1058"/>
            <p:cNvSpPr>
              <a:spLocks/>
            </p:cNvSpPr>
            <p:nvPr/>
          </p:nvSpPr>
          <p:spPr bwMode="auto">
            <a:xfrm>
              <a:off x="693" y="2842"/>
              <a:ext cx="45" cy="37"/>
            </a:xfrm>
            <a:custGeom>
              <a:avLst/>
              <a:gdLst/>
              <a:ahLst/>
              <a:cxnLst>
                <a:cxn ang="0">
                  <a:pos x="0" y="36"/>
                </a:cxn>
                <a:cxn ang="0">
                  <a:pos x="7" y="17"/>
                </a:cxn>
                <a:cxn ang="0">
                  <a:pos x="45" y="5"/>
                </a:cxn>
                <a:cxn ang="0">
                  <a:pos x="65" y="0"/>
                </a:cxn>
                <a:cxn ang="0">
                  <a:pos x="91" y="34"/>
                </a:cxn>
                <a:cxn ang="0">
                  <a:pos x="69" y="60"/>
                </a:cxn>
                <a:cxn ang="0">
                  <a:pos x="43" y="71"/>
                </a:cxn>
                <a:cxn ang="0">
                  <a:pos x="19" y="74"/>
                </a:cxn>
                <a:cxn ang="0">
                  <a:pos x="16" y="68"/>
                </a:cxn>
                <a:cxn ang="0">
                  <a:pos x="11" y="54"/>
                </a:cxn>
                <a:cxn ang="0">
                  <a:pos x="4" y="41"/>
                </a:cxn>
                <a:cxn ang="0">
                  <a:pos x="0" y="36"/>
                </a:cxn>
              </a:cxnLst>
              <a:rect l="0" t="0" r="r" b="b"/>
              <a:pathLst>
                <a:path w="91" h="74">
                  <a:moveTo>
                    <a:pt x="0" y="36"/>
                  </a:moveTo>
                  <a:lnTo>
                    <a:pt x="7" y="17"/>
                  </a:lnTo>
                  <a:lnTo>
                    <a:pt x="45" y="5"/>
                  </a:lnTo>
                  <a:lnTo>
                    <a:pt x="65" y="0"/>
                  </a:lnTo>
                  <a:lnTo>
                    <a:pt x="91" y="34"/>
                  </a:lnTo>
                  <a:lnTo>
                    <a:pt x="69" y="60"/>
                  </a:lnTo>
                  <a:lnTo>
                    <a:pt x="43" y="71"/>
                  </a:lnTo>
                  <a:lnTo>
                    <a:pt x="19" y="74"/>
                  </a:lnTo>
                  <a:lnTo>
                    <a:pt x="16" y="68"/>
                  </a:lnTo>
                  <a:lnTo>
                    <a:pt x="11" y="54"/>
                  </a:lnTo>
                  <a:lnTo>
                    <a:pt x="4" y="41"/>
                  </a:lnTo>
                  <a:lnTo>
                    <a:pt x="0" y="36"/>
                  </a:lnTo>
                  <a:close/>
                </a:path>
              </a:pathLst>
            </a:custGeom>
            <a:solidFill>
              <a:srgbClr val="1C263F"/>
            </a:solidFill>
            <a:ln w="9525">
              <a:noFill/>
              <a:round/>
              <a:headEnd/>
              <a:tailEnd/>
            </a:ln>
          </p:spPr>
          <p:txBody>
            <a:bodyPr/>
            <a:lstStyle/>
            <a:p>
              <a:endParaRPr lang="en-US"/>
            </a:p>
          </p:txBody>
        </p:sp>
        <p:sp>
          <p:nvSpPr>
            <p:cNvPr id="117795" name="Freeform 1059"/>
            <p:cNvSpPr>
              <a:spLocks/>
            </p:cNvSpPr>
            <p:nvPr/>
          </p:nvSpPr>
          <p:spPr bwMode="auto">
            <a:xfrm>
              <a:off x="695" y="2841"/>
              <a:ext cx="26" cy="18"/>
            </a:xfrm>
            <a:custGeom>
              <a:avLst/>
              <a:gdLst/>
              <a:ahLst/>
              <a:cxnLst>
                <a:cxn ang="0">
                  <a:pos x="0" y="31"/>
                </a:cxn>
                <a:cxn ang="0">
                  <a:pos x="7" y="11"/>
                </a:cxn>
                <a:cxn ang="0">
                  <a:pos x="29" y="0"/>
                </a:cxn>
                <a:cxn ang="0">
                  <a:pos x="53" y="2"/>
                </a:cxn>
                <a:cxn ang="0">
                  <a:pos x="44" y="19"/>
                </a:cxn>
                <a:cxn ang="0">
                  <a:pos x="26" y="35"/>
                </a:cxn>
                <a:cxn ang="0">
                  <a:pos x="22" y="34"/>
                </a:cxn>
                <a:cxn ang="0">
                  <a:pos x="14" y="32"/>
                </a:cxn>
                <a:cxn ang="0">
                  <a:pos x="4" y="31"/>
                </a:cxn>
                <a:cxn ang="0">
                  <a:pos x="0" y="31"/>
                </a:cxn>
              </a:cxnLst>
              <a:rect l="0" t="0" r="r" b="b"/>
              <a:pathLst>
                <a:path w="53" h="35">
                  <a:moveTo>
                    <a:pt x="0" y="31"/>
                  </a:moveTo>
                  <a:lnTo>
                    <a:pt x="7" y="11"/>
                  </a:lnTo>
                  <a:lnTo>
                    <a:pt x="29" y="0"/>
                  </a:lnTo>
                  <a:lnTo>
                    <a:pt x="53" y="2"/>
                  </a:lnTo>
                  <a:lnTo>
                    <a:pt x="44" y="19"/>
                  </a:lnTo>
                  <a:lnTo>
                    <a:pt x="26" y="35"/>
                  </a:lnTo>
                  <a:lnTo>
                    <a:pt x="22" y="34"/>
                  </a:lnTo>
                  <a:lnTo>
                    <a:pt x="14" y="32"/>
                  </a:lnTo>
                  <a:lnTo>
                    <a:pt x="4" y="31"/>
                  </a:lnTo>
                  <a:lnTo>
                    <a:pt x="0" y="31"/>
                  </a:lnTo>
                  <a:close/>
                </a:path>
              </a:pathLst>
            </a:custGeom>
            <a:solidFill>
              <a:srgbClr val="59637C"/>
            </a:solidFill>
            <a:ln w="9525">
              <a:noFill/>
              <a:round/>
              <a:headEnd/>
              <a:tailEnd/>
            </a:ln>
          </p:spPr>
          <p:txBody>
            <a:bodyPr/>
            <a:lstStyle/>
            <a:p>
              <a:endParaRPr lang="en-US"/>
            </a:p>
          </p:txBody>
        </p:sp>
      </p:grpSp>
      <p:sp>
        <p:nvSpPr>
          <p:cNvPr id="117796" name="Text Box 1060"/>
          <p:cNvSpPr txBox="1">
            <a:spLocks noChangeArrowheads="1"/>
          </p:cNvSpPr>
          <p:nvPr/>
        </p:nvSpPr>
        <p:spPr bwMode="auto">
          <a:xfrm rot="-1984281">
            <a:off x="4059238" y="1979613"/>
            <a:ext cx="1766887" cy="1189037"/>
          </a:xfrm>
          <a:prstGeom prst="rect">
            <a:avLst/>
          </a:prstGeom>
          <a:noFill/>
          <a:ln w="9525">
            <a:noFill/>
            <a:miter lim="800000"/>
            <a:headEnd/>
            <a:tailEnd/>
          </a:ln>
          <a:effectLst/>
        </p:spPr>
        <p:txBody>
          <a:bodyPr wrap="none">
            <a:spAutoFit/>
          </a:bodyPr>
          <a:lstStyle/>
          <a:p>
            <a:pPr algn="l"/>
            <a:r>
              <a:rPr lang="en-US" sz="7200">
                <a:solidFill>
                  <a:srgbClr val="FF9900"/>
                </a:solidFill>
              </a:rPr>
              <a:t>XML</a:t>
            </a:r>
          </a:p>
        </p:txBody>
      </p:sp>
      <p:sp>
        <p:nvSpPr>
          <p:cNvPr id="117797" name="Rectangle 1061"/>
          <p:cNvSpPr>
            <a:spLocks noChangeArrowheads="1"/>
          </p:cNvSpPr>
          <p:nvPr/>
        </p:nvSpPr>
        <p:spPr bwMode="auto">
          <a:xfrm>
            <a:off x="457200" y="3657600"/>
            <a:ext cx="1219200" cy="609600"/>
          </a:xfrm>
          <a:prstGeom prst="rect">
            <a:avLst/>
          </a:prstGeom>
          <a:solidFill>
            <a:schemeClr val="bg1"/>
          </a:solidFill>
          <a:ln w="9525">
            <a:noFill/>
            <a:miter lim="800000"/>
            <a:headEnd/>
            <a:tailEnd/>
          </a:ln>
          <a:effectLst/>
        </p:spPr>
        <p:txBody>
          <a:bodyPr wrap="none" anchor="ctr"/>
          <a:lstStyle/>
          <a:p>
            <a:endParaRPr lang="en-US"/>
          </a:p>
        </p:txBody>
      </p:sp>
      <p:sp>
        <p:nvSpPr>
          <p:cNvPr id="117798" name="AutoShape 1062"/>
          <p:cNvSpPr>
            <a:spLocks noChangeArrowheads="1"/>
          </p:cNvSpPr>
          <p:nvPr/>
        </p:nvSpPr>
        <p:spPr bwMode="auto">
          <a:xfrm>
            <a:off x="990600" y="990600"/>
            <a:ext cx="2133600" cy="1676400"/>
          </a:xfrm>
          <a:prstGeom prst="wedgeEllipseCallout">
            <a:avLst>
              <a:gd name="adj1" fmla="val -51713"/>
              <a:gd name="adj2" fmla="val 158523"/>
            </a:avLst>
          </a:prstGeom>
          <a:solidFill>
            <a:srgbClr val="EAEAEA"/>
          </a:solidFill>
          <a:ln w="9525">
            <a:solidFill>
              <a:schemeClr val="tx1"/>
            </a:solidFill>
            <a:miter lim="800000"/>
            <a:headEnd/>
            <a:tailEnd/>
          </a:ln>
          <a:effectLst/>
        </p:spPr>
        <p:txBody>
          <a:bodyPr/>
          <a:lstStyle/>
          <a:p>
            <a:endParaRPr lang="en-US" sz="1800" b="0">
              <a:latin typeface="Arial" charset="0"/>
            </a:endParaRPr>
          </a:p>
        </p:txBody>
      </p:sp>
      <p:sp>
        <p:nvSpPr>
          <p:cNvPr id="117799" name="Text Box 1063"/>
          <p:cNvSpPr txBox="1">
            <a:spLocks noChangeArrowheads="1"/>
          </p:cNvSpPr>
          <p:nvPr/>
        </p:nvSpPr>
        <p:spPr bwMode="auto">
          <a:xfrm>
            <a:off x="1219200" y="1295400"/>
            <a:ext cx="1752600" cy="1187450"/>
          </a:xfrm>
          <a:prstGeom prst="rect">
            <a:avLst/>
          </a:prstGeom>
          <a:noFill/>
          <a:ln w="9525">
            <a:noFill/>
            <a:miter lim="800000"/>
            <a:headEnd/>
            <a:tailEnd/>
          </a:ln>
          <a:effectLst/>
        </p:spPr>
        <p:txBody>
          <a:bodyPr>
            <a:spAutoFit/>
          </a:bodyPr>
          <a:lstStyle/>
          <a:p>
            <a:r>
              <a:rPr lang="en-US"/>
              <a:t>Has this web</a:t>
            </a:r>
          </a:p>
          <a:p>
            <a:r>
              <a:rPr lang="en-US"/>
              <a:t>thing gone away yet?</a:t>
            </a:r>
          </a:p>
        </p:txBody>
      </p:sp>
      <p:grpSp>
        <p:nvGrpSpPr>
          <p:cNvPr id="3" name="Group 1064"/>
          <p:cNvGrpSpPr>
            <a:grpSpLocks/>
          </p:cNvGrpSpPr>
          <p:nvPr/>
        </p:nvGrpSpPr>
        <p:grpSpPr bwMode="auto">
          <a:xfrm rot="-283895">
            <a:off x="3810000" y="5257800"/>
            <a:ext cx="1676400" cy="990600"/>
            <a:chOff x="2016" y="3312"/>
            <a:chExt cx="1056" cy="624"/>
          </a:xfrm>
        </p:grpSpPr>
        <p:grpSp>
          <p:nvGrpSpPr>
            <p:cNvPr id="4" name="Group 1065"/>
            <p:cNvGrpSpPr>
              <a:grpSpLocks/>
            </p:cNvGrpSpPr>
            <p:nvPr/>
          </p:nvGrpSpPr>
          <p:grpSpPr bwMode="auto">
            <a:xfrm rot="-26308704">
              <a:off x="2232" y="3096"/>
              <a:ext cx="624" cy="1056"/>
              <a:chOff x="693" y="2841"/>
              <a:chExt cx="815" cy="1048"/>
            </a:xfrm>
          </p:grpSpPr>
          <p:sp>
            <p:nvSpPr>
              <p:cNvPr id="117802" name="Freeform 1066"/>
              <p:cNvSpPr>
                <a:spLocks/>
              </p:cNvSpPr>
              <p:nvPr/>
            </p:nvSpPr>
            <p:spPr bwMode="auto">
              <a:xfrm>
                <a:off x="701" y="2859"/>
                <a:ext cx="807" cy="1028"/>
              </a:xfrm>
              <a:custGeom>
                <a:avLst/>
                <a:gdLst/>
                <a:ahLst/>
                <a:cxnLst>
                  <a:cxn ang="0">
                    <a:pos x="2" y="96"/>
                  </a:cxn>
                  <a:cxn ang="0">
                    <a:pos x="14" y="223"/>
                  </a:cxn>
                  <a:cxn ang="0">
                    <a:pos x="42" y="345"/>
                  </a:cxn>
                  <a:cxn ang="0">
                    <a:pos x="81" y="462"/>
                  </a:cxn>
                  <a:cxn ang="0">
                    <a:pos x="133" y="575"/>
                  </a:cxn>
                  <a:cxn ang="0">
                    <a:pos x="194" y="685"/>
                  </a:cxn>
                  <a:cxn ang="0">
                    <a:pos x="264" y="791"/>
                  </a:cxn>
                  <a:cxn ang="0">
                    <a:pos x="342" y="892"/>
                  </a:cxn>
                  <a:cxn ang="0">
                    <a:pos x="425" y="990"/>
                  </a:cxn>
                  <a:cxn ang="0">
                    <a:pos x="512" y="1084"/>
                  </a:cxn>
                  <a:cxn ang="0">
                    <a:pos x="602" y="1175"/>
                  </a:cxn>
                  <a:cxn ang="0">
                    <a:pos x="694" y="1263"/>
                  </a:cxn>
                  <a:cxn ang="0">
                    <a:pos x="786" y="1348"/>
                  </a:cxn>
                  <a:cxn ang="0">
                    <a:pos x="878" y="1431"/>
                  </a:cxn>
                  <a:cxn ang="0">
                    <a:pos x="965" y="1511"/>
                  </a:cxn>
                  <a:cxn ang="0">
                    <a:pos x="1049" y="1587"/>
                  </a:cxn>
                  <a:cxn ang="0">
                    <a:pos x="1070" y="1771"/>
                  </a:cxn>
                  <a:cxn ang="0">
                    <a:pos x="1235" y="2055"/>
                  </a:cxn>
                  <a:cxn ang="0">
                    <a:pos x="1420" y="1938"/>
                  </a:cxn>
                  <a:cxn ang="0">
                    <a:pos x="1431" y="1866"/>
                  </a:cxn>
                  <a:cxn ang="0">
                    <a:pos x="1614" y="1771"/>
                  </a:cxn>
                  <a:cxn ang="0">
                    <a:pos x="1206" y="1507"/>
                  </a:cxn>
                  <a:cxn ang="0">
                    <a:pos x="1169" y="1406"/>
                  </a:cxn>
                  <a:cxn ang="0">
                    <a:pos x="1125" y="1296"/>
                  </a:cxn>
                  <a:cxn ang="0">
                    <a:pos x="1077" y="1179"/>
                  </a:cxn>
                  <a:cxn ang="0">
                    <a:pos x="1023" y="1058"/>
                  </a:cxn>
                  <a:cxn ang="0">
                    <a:pos x="963" y="935"/>
                  </a:cxn>
                  <a:cxn ang="0">
                    <a:pos x="898" y="810"/>
                  </a:cxn>
                  <a:cxn ang="0">
                    <a:pos x="829" y="687"/>
                  </a:cxn>
                  <a:cxn ang="0">
                    <a:pos x="754" y="568"/>
                  </a:cxn>
                  <a:cxn ang="0">
                    <a:pos x="679" y="462"/>
                  </a:cxn>
                  <a:cxn ang="0">
                    <a:pos x="601" y="362"/>
                  </a:cxn>
                  <a:cxn ang="0">
                    <a:pos x="519" y="271"/>
                  </a:cxn>
                  <a:cxn ang="0">
                    <a:pos x="434" y="189"/>
                  </a:cxn>
                  <a:cxn ang="0">
                    <a:pos x="345" y="120"/>
                  </a:cxn>
                  <a:cxn ang="0">
                    <a:pos x="253" y="65"/>
                  </a:cxn>
                  <a:cxn ang="0">
                    <a:pos x="157" y="25"/>
                  </a:cxn>
                  <a:cxn ang="0">
                    <a:pos x="58" y="0"/>
                  </a:cxn>
                </a:cxnLst>
                <a:rect l="0" t="0" r="r" b="b"/>
                <a:pathLst>
                  <a:path w="1614" h="2055">
                    <a:moveTo>
                      <a:pt x="0" y="32"/>
                    </a:moveTo>
                    <a:lnTo>
                      <a:pt x="2" y="96"/>
                    </a:lnTo>
                    <a:lnTo>
                      <a:pt x="6" y="161"/>
                    </a:lnTo>
                    <a:lnTo>
                      <a:pt x="14" y="223"/>
                    </a:lnTo>
                    <a:lnTo>
                      <a:pt x="26" y="285"/>
                    </a:lnTo>
                    <a:lnTo>
                      <a:pt x="42" y="345"/>
                    </a:lnTo>
                    <a:lnTo>
                      <a:pt x="60" y="404"/>
                    </a:lnTo>
                    <a:lnTo>
                      <a:pt x="81" y="462"/>
                    </a:lnTo>
                    <a:lnTo>
                      <a:pt x="105" y="520"/>
                    </a:lnTo>
                    <a:lnTo>
                      <a:pt x="133" y="575"/>
                    </a:lnTo>
                    <a:lnTo>
                      <a:pt x="163" y="631"/>
                    </a:lnTo>
                    <a:lnTo>
                      <a:pt x="194" y="685"/>
                    </a:lnTo>
                    <a:lnTo>
                      <a:pt x="229" y="738"/>
                    </a:lnTo>
                    <a:lnTo>
                      <a:pt x="264" y="791"/>
                    </a:lnTo>
                    <a:lnTo>
                      <a:pt x="302" y="841"/>
                    </a:lnTo>
                    <a:lnTo>
                      <a:pt x="342" y="892"/>
                    </a:lnTo>
                    <a:lnTo>
                      <a:pt x="383" y="942"/>
                    </a:lnTo>
                    <a:lnTo>
                      <a:pt x="425" y="990"/>
                    </a:lnTo>
                    <a:lnTo>
                      <a:pt x="468" y="1037"/>
                    </a:lnTo>
                    <a:lnTo>
                      <a:pt x="512" y="1084"/>
                    </a:lnTo>
                    <a:lnTo>
                      <a:pt x="557" y="1130"/>
                    </a:lnTo>
                    <a:lnTo>
                      <a:pt x="602" y="1175"/>
                    </a:lnTo>
                    <a:lnTo>
                      <a:pt x="648" y="1220"/>
                    </a:lnTo>
                    <a:lnTo>
                      <a:pt x="694" y="1263"/>
                    </a:lnTo>
                    <a:lnTo>
                      <a:pt x="740" y="1307"/>
                    </a:lnTo>
                    <a:lnTo>
                      <a:pt x="786" y="1348"/>
                    </a:lnTo>
                    <a:lnTo>
                      <a:pt x="833" y="1390"/>
                    </a:lnTo>
                    <a:lnTo>
                      <a:pt x="878" y="1431"/>
                    </a:lnTo>
                    <a:lnTo>
                      <a:pt x="921" y="1470"/>
                    </a:lnTo>
                    <a:lnTo>
                      <a:pt x="965" y="1511"/>
                    </a:lnTo>
                    <a:lnTo>
                      <a:pt x="1008" y="1549"/>
                    </a:lnTo>
                    <a:lnTo>
                      <a:pt x="1049" y="1587"/>
                    </a:lnTo>
                    <a:lnTo>
                      <a:pt x="1090" y="1625"/>
                    </a:lnTo>
                    <a:lnTo>
                      <a:pt x="1070" y="1771"/>
                    </a:lnTo>
                    <a:lnTo>
                      <a:pt x="1070" y="1848"/>
                    </a:lnTo>
                    <a:lnTo>
                      <a:pt x="1235" y="2055"/>
                    </a:lnTo>
                    <a:lnTo>
                      <a:pt x="1303" y="1810"/>
                    </a:lnTo>
                    <a:lnTo>
                      <a:pt x="1420" y="1938"/>
                    </a:lnTo>
                    <a:lnTo>
                      <a:pt x="1447" y="1910"/>
                    </a:lnTo>
                    <a:lnTo>
                      <a:pt x="1431" y="1866"/>
                    </a:lnTo>
                    <a:lnTo>
                      <a:pt x="1352" y="1762"/>
                    </a:lnTo>
                    <a:lnTo>
                      <a:pt x="1614" y="1771"/>
                    </a:lnTo>
                    <a:lnTo>
                      <a:pt x="1458" y="1498"/>
                    </a:lnTo>
                    <a:lnTo>
                      <a:pt x="1206" y="1507"/>
                    </a:lnTo>
                    <a:lnTo>
                      <a:pt x="1189" y="1458"/>
                    </a:lnTo>
                    <a:lnTo>
                      <a:pt x="1169" y="1406"/>
                    </a:lnTo>
                    <a:lnTo>
                      <a:pt x="1148" y="1352"/>
                    </a:lnTo>
                    <a:lnTo>
                      <a:pt x="1125" y="1296"/>
                    </a:lnTo>
                    <a:lnTo>
                      <a:pt x="1102" y="1239"/>
                    </a:lnTo>
                    <a:lnTo>
                      <a:pt x="1077" y="1179"/>
                    </a:lnTo>
                    <a:lnTo>
                      <a:pt x="1050" y="1119"/>
                    </a:lnTo>
                    <a:lnTo>
                      <a:pt x="1023" y="1058"/>
                    </a:lnTo>
                    <a:lnTo>
                      <a:pt x="994" y="997"/>
                    </a:lnTo>
                    <a:lnTo>
                      <a:pt x="963" y="935"/>
                    </a:lnTo>
                    <a:lnTo>
                      <a:pt x="932" y="872"/>
                    </a:lnTo>
                    <a:lnTo>
                      <a:pt x="898" y="810"/>
                    </a:lnTo>
                    <a:lnTo>
                      <a:pt x="865" y="748"/>
                    </a:lnTo>
                    <a:lnTo>
                      <a:pt x="829" y="687"/>
                    </a:lnTo>
                    <a:lnTo>
                      <a:pt x="792" y="627"/>
                    </a:lnTo>
                    <a:lnTo>
                      <a:pt x="754" y="568"/>
                    </a:lnTo>
                    <a:lnTo>
                      <a:pt x="717" y="514"/>
                    </a:lnTo>
                    <a:lnTo>
                      <a:pt x="679" y="462"/>
                    </a:lnTo>
                    <a:lnTo>
                      <a:pt x="641" y="411"/>
                    </a:lnTo>
                    <a:lnTo>
                      <a:pt x="601" y="362"/>
                    </a:lnTo>
                    <a:lnTo>
                      <a:pt x="561" y="315"/>
                    </a:lnTo>
                    <a:lnTo>
                      <a:pt x="519" y="271"/>
                    </a:lnTo>
                    <a:lnTo>
                      <a:pt x="476" y="229"/>
                    </a:lnTo>
                    <a:lnTo>
                      <a:pt x="434" y="189"/>
                    </a:lnTo>
                    <a:lnTo>
                      <a:pt x="390" y="154"/>
                    </a:lnTo>
                    <a:lnTo>
                      <a:pt x="345" y="120"/>
                    </a:lnTo>
                    <a:lnTo>
                      <a:pt x="299" y="90"/>
                    </a:lnTo>
                    <a:lnTo>
                      <a:pt x="253" y="65"/>
                    </a:lnTo>
                    <a:lnTo>
                      <a:pt x="204" y="42"/>
                    </a:lnTo>
                    <a:lnTo>
                      <a:pt x="157" y="25"/>
                    </a:lnTo>
                    <a:lnTo>
                      <a:pt x="108" y="10"/>
                    </a:lnTo>
                    <a:lnTo>
                      <a:pt x="58" y="0"/>
                    </a:lnTo>
                    <a:lnTo>
                      <a:pt x="0" y="32"/>
                    </a:lnTo>
                    <a:close/>
                  </a:path>
                </a:pathLst>
              </a:custGeom>
              <a:solidFill>
                <a:srgbClr val="333D56"/>
              </a:solidFill>
              <a:ln w="9525">
                <a:noFill/>
                <a:round/>
                <a:headEnd/>
                <a:tailEnd/>
              </a:ln>
            </p:spPr>
            <p:txBody>
              <a:bodyPr/>
              <a:lstStyle/>
              <a:p>
                <a:endParaRPr lang="en-US"/>
              </a:p>
            </p:txBody>
          </p:sp>
          <p:sp>
            <p:nvSpPr>
              <p:cNvPr id="117803" name="Freeform 1067"/>
              <p:cNvSpPr>
                <a:spLocks/>
              </p:cNvSpPr>
              <p:nvPr/>
            </p:nvSpPr>
            <p:spPr bwMode="auto">
              <a:xfrm>
                <a:off x="716" y="2867"/>
                <a:ext cx="568" cy="790"/>
              </a:xfrm>
              <a:custGeom>
                <a:avLst/>
                <a:gdLst/>
                <a:ahLst/>
                <a:cxnLst>
                  <a:cxn ang="0">
                    <a:pos x="0" y="8"/>
                  </a:cxn>
                  <a:cxn ang="0">
                    <a:pos x="20" y="99"/>
                  </a:cxn>
                  <a:cxn ang="0">
                    <a:pos x="42" y="185"/>
                  </a:cxn>
                  <a:cxn ang="0">
                    <a:pos x="65" y="266"/>
                  </a:cxn>
                  <a:cxn ang="0">
                    <a:pos x="90" y="342"/>
                  </a:cxn>
                  <a:cxn ang="0">
                    <a:pos x="117" y="414"/>
                  </a:cxn>
                  <a:cxn ang="0">
                    <a:pos x="147" y="483"/>
                  </a:cxn>
                  <a:cxn ang="0">
                    <a:pos x="178" y="549"/>
                  </a:cxn>
                  <a:cxn ang="0">
                    <a:pos x="212" y="614"/>
                  </a:cxn>
                  <a:cxn ang="0">
                    <a:pos x="249" y="676"/>
                  </a:cxn>
                  <a:cxn ang="0">
                    <a:pos x="290" y="738"/>
                  </a:cxn>
                  <a:cxn ang="0">
                    <a:pos x="332" y="800"/>
                  </a:cxn>
                  <a:cxn ang="0">
                    <a:pos x="379" y="862"/>
                  </a:cxn>
                  <a:cxn ang="0">
                    <a:pos x="429" y="926"/>
                  </a:cxn>
                  <a:cxn ang="0">
                    <a:pos x="483" y="991"/>
                  </a:cxn>
                  <a:cxn ang="0">
                    <a:pos x="541" y="1058"/>
                  </a:cxn>
                  <a:cxn ang="0">
                    <a:pos x="603" y="1128"/>
                  </a:cxn>
                  <a:cxn ang="0">
                    <a:pos x="1050" y="1559"/>
                  </a:cxn>
                  <a:cxn ang="0">
                    <a:pos x="1138" y="1579"/>
                  </a:cxn>
                  <a:cxn ang="0">
                    <a:pos x="1129" y="1500"/>
                  </a:cxn>
                  <a:cxn ang="0">
                    <a:pos x="1109" y="1454"/>
                  </a:cxn>
                  <a:cxn ang="0">
                    <a:pos x="1091" y="1407"/>
                  </a:cxn>
                  <a:cxn ang="0">
                    <a:pos x="1070" y="1359"/>
                  </a:cxn>
                  <a:cxn ang="0">
                    <a:pos x="1050" y="1309"/>
                  </a:cxn>
                  <a:cxn ang="0">
                    <a:pos x="1029" y="1259"/>
                  </a:cxn>
                  <a:cxn ang="0">
                    <a:pos x="1009" y="1208"/>
                  </a:cxn>
                  <a:cxn ang="0">
                    <a:pos x="987" y="1156"/>
                  </a:cxn>
                  <a:cxn ang="0">
                    <a:pos x="964" y="1104"/>
                  </a:cxn>
                  <a:cxn ang="0">
                    <a:pos x="941" y="1052"/>
                  </a:cxn>
                  <a:cxn ang="0">
                    <a:pos x="917" y="999"/>
                  </a:cxn>
                  <a:cxn ang="0">
                    <a:pos x="891" y="948"/>
                  </a:cxn>
                  <a:cxn ang="0">
                    <a:pos x="865" y="895"/>
                  </a:cxn>
                  <a:cxn ang="0">
                    <a:pos x="838" y="842"/>
                  </a:cxn>
                  <a:cxn ang="0">
                    <a:pos x="809" y="790"/>
                  </a:cxn>
                  <a:cxn ang="0">
                    <a:pos x="779" y="737"/>
                  </a:cxn>
                  <a:cxn ang="0">
                    <a:pos x="749" y="685"/>
                  </a:cxn>
                  <a:cxn ang="0">
                    <a:pos x="717" y="634"/>
                  </a:cxn>
                  <a:cxn ang="0">
                    <a:pos x="684" y="584"/>
                  </a:cxn>
                  <a:cxn ang="0">
                    <a:pos x="648" y="533"/>
                  </a:cxn>
                  <a:cxn ang="0">
                    <a:pos x="612" y="485"/>
                  </a:cxn>
                  <a:cxn ang="0">
                    <a:pos x="573" y="436"/>
                  </a:cxn>
                  <a:cxn ang="0">
                    <a:pos x="534" y="389"/>
                  </a:cxn>
                  <a:cxn ang="0">
                    <a:pos x="492" y="343"/>
                  </a:cxn>
                  <a:cxn ang="0">
                    <a:pos x="449" y="298"/>
                  </a:cxn>
                  <a:cxn ang="0">
                    <a:pos x="404" y="255"/>
                  </a:cxn>
                  <a:cxn ang="0">
                    <a:pos x="355" y="213"/>
                  </a:cxn>
                  <a:cxn ang="0">
                    <a:pos x="306" y="172"/>
                  </a:cxn>
                  <a:cxn ang="0">
                    <a:pos x="255" y="134"/>
                  </a:cxn>
                  <a:cxn ang="0">
                    <a:pos x="201" y="98"/>
                  </a:cxn>
                  <a:cxn ang="0">
                    <a:pos x="144" y="63"/>
                  </a:cxn>
                  <a:cxn ang="0">
                    <a:pos x="87" y="31"/>
                  </a:cxn>
                  <a:cxn ang="0">
                    <a:pos x="26" y="0"/>
                  </a:cxn>
                  <a:cxn ang="0">
                    <a:pos x="0" y="8"/>
                  </a:cxn>
                </a:cxnLst>
                <a:rect l="0" t="0" r="r" b="b"/>
                <a:pathLst>
                  <a:path w="1138" h="1579">
                    <a:moveTo>
                      <a:pt x="0" y="8"/>
                    </a:moveTo>
                    <a:lnTo>
                      <a:pt x="20" y="99"/>
                    </a:lnTo>
                    <a:lnTo>
                      <a:pt x="42" y="185"/>
                    </a:lnTo>
                    <a:lnTo>
                      <a:pt x="65" y="266"/>
                    </a:lnTo>
                    <a:lnTo>
                      <a:pt x="90" y="342"/>
                    </a:lnTo>
                    <a:lnTo>
                      <a:pt x="117" y="414"/>
                    </a:lnTo>
                    <a:lnTo>
                      <a:pt x="147" y="483"/>
                    </a:lnTo>
                    <a:lnTo>
                      <a:pt x="178" y="549"/>
                    </a:lnTo>
                    <a:lnTo>
                      <a:pt x="212" y="614"/>
                    </a:lnTo>
                    <a:lnTo>
                      <a:pt x="249" y="676"/>
                    </a:lnTo>
                    <a:lnTo>
                      <a:pt x="290" y="738"/>
                    </a:lnTo>
                    <a:lnTo>
                      <a:pt x="332" y="800"/>
                    </a:lnTo>
                    <a:lnTo>
                      <a:pt x="379" y="862"/>
                    </a:lnTo>
                    <a:lnTo>
                      <a:pt x="429" y="926"/>
                    </a:lnTo>
                    <a:lnTo>
                      <a:pt x="483" y="991"/>
                    </a:lnTo>
                    <a:lnTo>
                      <a:pt x="541" y="1058"/>
                    </a:lnTo>
                    <a:lnTo>
                      <a:pt x="603" y="1128"/>
                    </a:lnTo>
                    <a:lnTo>
                      <a:pt x="1050" y="1559"/>
                    </a:lnTo>
                    <a:lnTo>
                      <a:pt x="1138" y="1579"/>
                    </a:lnTo>
                    <a:lnTo>
                      <a:pt x="1129" y="1500"/>
                    </a:lnTo>
                    <a:lnTo>
                      <a:pt x="1109" y="1454"/>
                    </a:lnTo>
                    <a:lnTo>
                      <a:pt x="1091" y="1407"/>
                    </a:lnTo>
                    <a:lnTo>
                      <a:pt x="1070" y="1359"/>
                    </a:lnTo>
                    <a:lnTo>
                      <a:pt x="1050" y="1309"/>
                    </a:lnTo>
                    <a:lnTo>
                      <a:pt x="1029" y="1259"/>
                    </a:lnTo>
                    <a:lnTo>
                      <a:pt x="1009" y="1208"/>
                    </a:lnTo>
                    <a:lnTo>
                      <a:pt x="987" y="1156"/>
                    </a:lnTo>
                    <a:lnTo>
                      <a:pt x="964" y="1104"/>
                    </a:lnTo>
                    <a:lnTo>
                      <a:pt x="941" y="1052"/>
                    </a:lnTo>
                    <a:lnTo>
                      <a:pt x="917" y="999"/>
                    </a:lnTo>
                    <a:lnTo>
                      <a:pt x="891" y="948"/>
                    </a:lnTo>
                    <a:lnTo>
                      <a:pt x="865" y="895"/>
                    </a:lnTo>
                    <a:lnTo>
                      <a:pt x="838" y="842"/>
                    </a:lnTo>
                    <a:lnTo>
                      <a:pt x="809" y="790"/>
                    </a:lnTo>
                    <a:lnTo>
                      <a:pt x="779" y="737"/>
                    </a:lnTo>
                    <a:lnTo>
                      <a:pt x="749" y="685"/>
                    </a:lnTo>
                    <a:lnTo>
                      <a:pt x="717" y="634"/>
                    </a:lnTo>
                    <a:lnTo>
                      <a:pt x="684" y="584"/>
                    </a:lnTo>
                    <a:lnTo>
                      <a:pt x="648" y="533"/>
                    </a:lnTo>
                    <a:lnTo>
                      <a:pt x="612" y="485"/>
                    </a:lnTo>
                    <a:lnTo>
                      <a:pt x="573" y="436"/>
                    </a:lnTo>
                    <a:lnTo>
                      <a:pt x="534" y="389"/>
                    </a:lnTo>
                    <a:lnTo>
                      <a:pt x="492" y="343"/>
                    </a:lnTo>
                    <a:lnTo>
                      <a:pt x="449" y="298"/>
                    </a:lnTo>
                    <a:lnTo>
                      <a:pt x="404" y="255"/>
                    </a:lnTo>
                    <a:lnTo>
                      <a:pt x="355" y="213"/>
                    </a:lnTo>
                    <a:lnTo>
                      <a:pt x="306" y="172"/>
                    </a:lnTo>
                    <a:lnTo>
                      <a:pt x="255" y="134"/>
                    </a:lnTo>
                    <a:lnTo>
                      <a:pt x="201" y="98"/>
                    </a:lnTo>
                    <a:lnTo>
                      <a:pt x="144" y="63"/>
                    </a:lnTo>
                    <a:lnTo>
                      <a:pt x="87" y="31"/>
                    </a:lnTo>
                    <a:lnTo>
                      <a:pt x="26" y="0"/>
                    </a:lnTo>
                    <a:lnTo>
                      <a:pt x="0" y="8"/>
                    </a:lnTo>
                    <a:close/>
                  </a:path>
                </a:pathLst>
              </a:custGeom>
              <a:solidFill>
                <a:srgbClr val="333D56"/>
              </a:solidFill>
              <a:ln w="9525">
                <a:noFill/>
                <a:round/>
                <a:headEnd/>
                <a:tailEnd/>
              </a:ln>
            </p:spPr>
            <p:txBody>
              <a:bodyPr/>
              <a:lstStyle/>
              <a:p>
                <a:endParaRPr lang="en-US"/>
              </a:p>
            </p:txBody>
          </p:sp>
          <p:sp>
            <p:nvSpPr>
              <p:cNvPr id="117804" name="Freeform 1068"/>
              <p:cNvSpPr>
                <a:spLocks/>
              </p:cNvSpPr>
              <p:nvPr/>
            </p:nvSpPr>
            <p:spPr bwMode="auto">
              <a:xfrm>
                <a:off x="718" y="2872"/>
                <a:ext cx="549" cy="760"/>
              </a:xfrm>
              <a:custGeom>
                <a:avLst/>
                <a:gdLst/>
                <a:ahLst/>
                <a:cxnLst>
                  <a:cxn ang="0">
                    <a:pos x="22" y="95"/>
                  </a:cxn>
                  <a:cxn ang="0">
                    <a:pos x="68" y="257"/>
                  </a:cxn>
                  <a:cxn ang="0">
                    <a:pos x="120" y="401"/>
                  </a:cxn>
                  <a:cxn ang="0">
                    <a:pos x="180" y="531"/>
                  </a:cxn>
                  <a:cxn ang="0">
                    <a:pos x="250" y="654"/>
                  </a:cxn>
                  <a:cxn ang="0">
                    <a:pos x="331" y="775"/>
                  </a:cxn>
                  <a:cxn ang="0">
                    <a:pos x="426" y="898"/>
                  </a:cxn>
                  <a:cxn ang="0">
                    <a:pos x="537" y="1030"/>
                  </a:cxn>
                  <a:cxn ang="0">
                    <a:pos x="626" y="1125"/>
                  </a:cxn>
                  <a:cxn ang="0">
                    <a:pos x="678" y="1175"/>
                  </a:cxn>
                  <a:cxn ang="0">
                    <a:pos x="729" y="1225"/>
                  </a:cxn>
                  <a:cxn ang="0">
                    <a:pos x="781" y="1275"/>
                  </a:cxn>
                  <a:cxn ang="0">
                    <a:pos x="833" y="1326"/>
                  </a:cxn>
                  <a:cxn ang="0">
                    <a:pos x="885" y="1375"/>
                  </a:cxn>
                  <a:cxn ang="0">
                    <a:pos x="937" y="1426"/>
                  </a:cxn>
                  <a:cxn ang="0">
                    <a:pos x="989" y="1475"/>
                  </a:cxn>
                  <a:cxn ang="0">
                    <a:pos x="1024" y="1503"/>
                  </a:cxn>
                  <a:cxn ang="0">
                    <a:pos x="1045" y="1508"/>
                  </a:cxn>
                  <a:cxn ang="0">
                    <a:pos x="1066" y="1512"/>
                  </a:cxn>
                  <a:cxn ang="0">
                    <a:pos x="1087" y="1517"/>
                  </a:cxn>
                  <a:cxn ang="0">
                    <a:pos x="1095" y="1501"/>
                  </a:cxn>
                  <a:cxn ang="0">
                    <a:pos x="1089" y="1464"/>
                  </a:cxn>
                  <a:cxn ang="0">
                    <a:pos x="1067" y="1400"/>
                  </a:cxn>
                  <a:cxn ang="0">
                    <a:pos x="1029" y="1308"/>
                  </a:cxn>
                  <a:cxn ang="0">
                    <a:pos x="989" y="1214"/>
                  </a:cxn>
                  <a:cxn ang="0">
                    <a:pos x="947" y="1118"/>
                  </a:cxn>
                  <a:cxn ang="0">
                    <a:pos x="903" y="1020"/>
                  </a:cxn>
                  <a:cxn ang="0">
                    <a:pos x="856" y="922"/>
                  </a:cxn>
                  <a:cxn ang="0">
                    <a:pos x="805" y="823"/>
                  </a:cxn>
                  <a:cxn ang="0">
                    <a:pos x="750" y="727"/>
                  </a:cxn>
                  <a:cxn ang="0">
                    <a:pos x="691" y="630"/>
                  </a:cxn>
                  <a:cxn ang="0">
                    <a:pos x="626" y="534"/>
                  </a:cxn>
                  <a:cxn ang="0">
                    <a:pos x="554" y="442"/>
                  </a:cxn>
                  <a:cxn ang="0">
                    <a:pos x="476" y="352"/>
                  </a:cxn>
                  <a:cxn ang="0">
                    <a:pos x="391" y="266"/>
                  </a:cxn>
                  <a:cxn ang="0">
                    <a:pos x="297" y="184"/>
                  </a:cxn>
                  <a:cxn ang="0">
                    <a:pos x="196" y="106"/>
                  </a:cxn>
                  <a:cxn ang="0">
                    <a:pos x="84" y="34"/>
                  </a:cxn>
                  <a:cxn ang="0">
                    <a:pos x="18" y="1"/>
                  </a:cxn>
                  <a:cxn ang="0">
                    <a:pos x="6" y="4"/>
                  </a:cxn>
                </a:cxnLst>
                <a:rect l="0" t="0" r="r" b="b"/>
                <a:pathLst>
                  <a:path w="1097" h="1519">
                    <a:moveTo>
                      <a:pt x="0" y="6"/>
                    </a:moveTo>
                    <a:lnTo>
                      <a:pt x="22" y="95"/>
                    </a:lnTo>
                    <a:lnTo>
                      <a:pt x="45" y="178"/>
                    </a:lnTo>
                    <a:lnTo>
                      <a:pt x="68" y="257"/>
                    </a:lnTo>
                    <a:lnTo>
                      <a:pt x="93" y="330"/>
                    </a:lnTo>
                    <a:lnTo>
                      <a:pt x="120" y="401"/>
                    </a:lnTo>
                    <a:lnTo>
                      <a:pt x="149" y="467"/>
                    </a:lnTo>
                    <a:lnTo>
                      <a:pt x="180" y="531"/>
                    </a:lnTo>
                    <a:lnTo>
                      <a:pt x="213" y="593"/>
                    </a:lnTo>
                    <a:lnTo>
                      <a:pt x="250" y="654"/>
                    </a:lnTo>
                    <a:lnTo>
                      <a:pt x="289" y="714"/>
                    </a:lnTo>
                    <a:lnTo>
                      <a:pt x="331" y="775"/>
                    </a:lnTo>
                    <a:lnTo>
                      <a:pt x="377" y="836"/>
                    </a:lnTo>
                    <a:lnTo>
                      <a:pt x="426" y="898"/>
                    </a:lnTo>
                    <a:lnTo>
                      <a:pt x="479" y="963"/>
                    </a:lnTo>
                    <a:lnTo>
                      <a:pt x="537" y="1030"/>
                    </a:lnTo>
                    <a:lnTo>
                      <a:pt x="599" y="1100"/>
                    </a:lnTo>
                    <a:lnTo>
                      <a:pt x="626" y="1125"/>
                    </a:lnTo>
                    <a:lnTo>
                      <a:pt x="651" y="1149"/>
                    </a:lnTo>
                    <a:lnTo>
                      <a:pt x="678" y="1175"/>
                    </a:lnTo>
                    <a:lnTo>
                      <a:pt x="703" y="1200"/>
                    </a:lnTo>
                    <a:lnTo>
                      <a:pt x="729" y="1225"/>
                    </a:lnTo>
                    <a:lnTo>
                      <a:pt x="755" y="1250"/>
                    </a:lnTo>
                    <a:lnTo>
                      <a:pt x="781" y="1275"/>
                    </a:lnTo>
                    <a:lnTo>
                      <a:pt x="807" y="1300"/>
                    </a:lnTo>
                    <a:lnTo>
                      <a:pt x="833" y="1326"/>
                    </a:lnTo>
                    <a:lnTo>
                      <a:pt x="859" y="1350"/>
                    </a:lnTo>
                    <a:lnTo>
                      <a:pt x="885" y="1375"/>
                    </a:lnTo>
                    <a:lnTo>
                      <a:pt x="910" y="1400"/>
                    </a:lnTo>
                    <a:lnTo>
                      <a:pt x="937" y="1426"/>
                    </a:lnTo>
                    <a:lnTo>
                      <a:pt x="962" y="1450"/>
                    </a:lnTo>
                    <a:lnTo>
                      <a:pt x="989" y="1475"/>
                    </a:lnTo>
                    <a:lnTo>
                      <a:pt x="1014" y="1501"/>
                    </a:lnTo>
                    <a:lnTo>
                      <a:pt x="1024" y="1503"/>
                    </a:lnTo>
                    <a:lnTo>
                      <a:pt x="1035" y="1505"/>
                    </a:lnTo>
                    <a:lnTo>
                      <a:pt x="1045" y="1508"/>
                    </a:lnTo>
                    <a:lnTo>
                      <a:pt x="1056" y="1510"/>
                    </a:lnTo>
                    <a:lnTo>
                      <a:pt x="1066" y="1512"/>
                    </a:lnTo>
                    <a:lnTo>
                      <a:pt x="1076" y="1515"/>
                    </a:lnTo>
                    <a:lnTo>
                      <a:pt x="1087" y="1517"/>
                    </a:lnTo>
                    <a:lnTo>
                      <a:pt x="1097" y="1519"/>
                    </a:lnTo>
                    <a:lnTo>
                      <a:pt x="1095" y="1501"/>
                    </a:lnTo>
                    <a:lnTo>
                      <a:pt x="1092" y="1482"/>
                    </a:lnTo>
                    <a:lnTo>
                      <a:pt x="1089" y="1464"/>
                    </a:lnTo>
                    <a:lnTo>
                      <a:pt x="1087" y="1445"/>
                    </a:lnTo>
                    <a:lnTo>
                      <a:pt x="1067" y="1400"/>
                    </a:lnTo>
                    <a:lnTo>
                      <a:pt x="1049" y="1354"/>
                    </a:lnTo>
                    <a:lnTo>
                      <a:pt x="1029" y="1308"/>
                    </a:lnTo>
                    <a:lnTo>
                      <a:pt x="1009" y="1261"/>
                    </a:lnTo>
                    <a:lnTo>
                      <a:pt x="989" y="1214"/>
                    </a:lnTo>
                    <a:lnTo>
                      <a:pt x="968" y="1167"/>
                    </a:lnTo>
                    <a:lnTo>
                      <a:pt x="947" y="1118"/>
                    </a:lnTo>
                    <a:lnTo>
                      <a:pt x="925" y="1069"/>
                    </a:lnTo>
                    <a:lnTo>
                      <a:pt x="903" y="1020"/>
                    </a:lnTo>
                    <a:lnTo>
                      <a:pt x="880" y="971"/>
                    </a:lnTo>
                    <a:lnTo>
                      <a:pt x="856" y="922"/>
                    </a:lnTo>
                    <a:lnTo>
                      <a:pt x="831" y="873"/>
                    </a:lnTo>
                    <a:lnTo>
                      <a:pt x="805" y="823"/>
                    </a:lnTo>
                    <a:lnTo>
                      <a:pt x="779" y="775"/>
                    </a:lnTo>
                    <a:lnTo>
                      <a:pt x="750" y="727"/>
                    </a:lnTo>
                    <a:lnTo>
                      <a:pt x="721" y="677"/>
                    </a:lnTo>
                    <a:lnTo>
                      <a:pt x="691" y="630"/>
                    </a:lnTo>
                    <a:lnTo>
                      <a:pt x="659" y="582"/>
                    </a:lnTo>
                    <a:lnTo>
                      <a:pt x="626" y="534"/>
                    </a:lnTo>
                    <a:lnTo>
                      <a:pt x="591" y="488"/>
                    </a:lnTo>
                    <a:lnTo>
                      <a:pt x="554" y="442"/>
                    </a:lnTo>
                    <a:lnTo>
                      <a:pt x="516" y="397"/>
                    </a:lnTo>
                    <a:lnTo>
                      <a:pt x="476" y="352"/>
                    </a:lnTo>
                    <a:lnTo>
                      <a:pt x="434" y="309"/>
                    </a:lnTo>
                    <a:lnTo>
                      <a:pt x="391" y="266"/>
                    </a:lnTo>
                    <a:lnTo>
                      <a:pt x="346" y="224"/>
                    </a:lnTo>
                    <a:lnTo>
                      <a:pt x="297" y="184"/>
                    </a:lnTo>
                    <a:lnTo>
                      <a:pt x="248" y="144"/>
                    </a:lnTo>
                    <a:lnTo>
                      <a:pt x="196" y="106"/>
                    </a:lnTo>
                    <a:lnTo>
                      <a:pt x="142" y="69"/>
                    </a:lnTo>
                    <a:lnTo>
                      <a:pt x="84" y="34"/>
                    </a:lnTo>
                    <a:lnTo>
                      <a:pt x="25" y="0"/>
                    </a:lnTo>
                    <a:lnTo>
                      <a:pt x="18" y="1"/>
                    </a:lnTo>
                    <a:lnTo>
                      <a:pt x="13" y="2"/>
                    </a:lnTo>
                    <a:lnTo>
                      <a:pt x="6" y="4"/>
                    </a:lnTo>
                    <a:lnTo>
                      <a:pt x="0" y="6"/>
                    </a:lnTo>
                    <a:close/>
                  </a:path>
                </a:pathLst>
              </a:custGeom>
              <a:solidFill>
                <a:srgbClr val="3A425E"/>
              </a:solidFill>
              <a:ln w="9525">
                <a:noFill/>
                <a:round/>
                <a:headEnd/>
                <a:tailEnd/>
              </a:ln>
            </p:spPr>
            <p:txBody>
              <a:bodyPr/>
              <a:lstStyle/>
              <a:p>
                <a:endParaRPr lang="en-US"/>
              </a:p>
            </p:txBody>
          </p:sp>
          <p:sp>
            <p:nvSpPr>
              <p:cNvPr id="117805" name="Freeform 1069"/>
              <p:cNvSpPr>
                <a:spLocks/>
              </p:cNvSpPr>
              <p:nvPr/>
            </p:nvSpPr>
            <p:spPr bwMode="auto">
              <a:xfrm>
                <a:off x="720" y="2877"/>
                <a:ext cx="528" cy="730"/>
              </a:xfrm>
              <a:custGeom>
                <a:avLst/>
                <a:gdLst/>
                <a:ahLst/>
                <a:cxnLst>
                  <a:cxn ang="0">
                    <a:pos x="24" y="91"/>
                  </a:cxn>
                  <a:cxn ang="0">
                    <a:pos x="72" y="248"/>
                  </a:cxn>
                  <a:cxn ang="0">
                    <a:pos x="125" y="387"/>
                  </a:cxn>
                  <a:cxn ang="0">
                    <a:pos x="184" y="513"/>
                  </a:cxn>
                  <a:cxn ang="0">
                    <a:pos x="252" y="631"/>
                  </a:cxn>
                  <a:cxn ang="0">
                    <a:pos x="331" y="749"/>
                  </a:cxn>
                  <a:cxn ang="0">
                    <a:pos x="425" y="870"/>
                  </a:cxn>
                  <a:cxn ang="0">
                    <a:pos x="534" y="1000"/>
                  </a:cxn>
                  <a:cxn ang="0">
                    <a:pos x="621" y="1093"/>
                  </a:cxn>
                  <a:cxn ang="0">
                    <a:pos x="668" y="1140"/>
                  </a:cxn>
                  <a:cxn ang="0">
                    <a:pos x="716" y="1186"/>
                  </a:cxn>
                  <a:cxn ang="0">
                    <a:pos x="765" y="1234"/>
                  </a:cxn>
                  <a:cxn ang="0">
                    <a:pos x="812" y="1280"/>
                  </a:cxn>
                  <a:cxn ang="0">
                    <a:pos x="860" y="1327"/>
                  </a:cxn>
                  <a:cxn ang="0">
                    <a:pos x="909" y="1373"/>
                  </a:cxn>
                  <a:cxn ang="0">
                    <a:pos x="956" y="1420"/>
                  </a:cxn>
                  <a:cxn ang="0">
                    <a:pos x="989" y="1446"/>
                  </a:cxn>
                  <a:cxn ang="0">
                    <a:pos x="1009" y="1450"/>
                  </a:cxn>
                  <a:cxn ang="0">
                    <a:pos x="1027" y="1454"/>
                  </a:cxn>
                  <a:cxn ang="0">
                    <a:pos x="1047" y="1458"/>
                  </a:cxn>
                  <a:cxn ang="0">
                    <a:pos x="1054" y="1443"/>
                  </a:cxn>
                  <a:cxn ang="0">
                    <a:pos x="1048" y="1409"/>
                  </a:cxn>
                  <a:cxn ang="0">
                    <a:pos x="1025" y="1348"/>
                  </a:cxn>
                  <a:cxn ang="0">
                    <a:pos x="987" y="1259"/>
                  </a:cxn>
                  <a:cxn ang="0">
                    <a:pos x="949" y="1170"/>
                  </a:cxn>
                  <a:cxn ang="0">
                    <a:pos x="909" y="1079"/>
                  </a:cxn>
                  <a:cxn ang="0">
                    <a:pos x="867" y="988"/>
                  </a:cxn>
                  <a:cxn ang="0">
                    <a:pos x="822" y="897"/>
                  </a:cxn>
                  <a:cxn ang="0">
                    <a:pos x="774" y="806"/>
                  </a:cxn>
                  <a:cxn ang="0">
                    <a:pos x="722" y="715"/>
                  </a:cxn>
                  <a:cxn ang="0">
                    <a:pos x="665" y="626"/>
                  </a:cxn>
                  <a:cxn ang="0">
                    <a:pos x="603" y="536"/>
                  </a:cxn>
                  <a:cxn ang="0">
                    <a:pos x="536" y="448"/>
                  </a:cxn>
                  <a:cxn ang="0">
                    <a:pos x="461" y="362"/>
                  </a:cxn>
                  <a:cxn ang="0">
                    <a:pos x="380" y="278"/>
                  </a:cxn>
                  <a:cxn ang="0">
                    <a:pos x="290" y="195"/>
                  </a:cxn>
                  <a:cxn ang="0">
                    <a:pos x="191" y="115"/>
                  </a:cxn>
                  <a:cxn ang="0">
                    <a:pos x="82" y="38"/>
                  </a:cxn>
                  <a:cxn ang="0">
                    <a:pos x="19" y="1"/>
                  </a:cxn>
                  <a:cxn ang="0">
                    <a:pos x="6" y="4"/>
                  </a:cxn>
                </a:cxnLst>
                <a:rect l="0" t="0" r="r" b="b"/>
                <a:pathLst>
                  <a:path w="1056" h="1461">
                    <a:moveTo>
                      <a:pt x="0" y="5"/>
                    </a:moveTo>
                    <a:lnTo>
                      <a:pt x="24" y="91"/>
                    </a:lnTo>
                    <a:lnTo>
                      <a:pt x="48" y="172"/>
                    </a:lnTo>
                    <a:lnTo>
                      <a:pt x="72" y="248"/>
                    </a:lnTo>
                    <a:lnTo>
                      <a:pt x="97" y="319"/>
                    </a:lnTo>
                    <a:lnTo>
                      <a:pt x="125" y="387"/>
                    </a:lnTo>
                    <a:lnTo>
                      <a:pt x="153" y="450"/>
                    </a:lnTo>
                    <a:lnTo>
                      <a:pt x="184" y="513"/>
                    </a:lnTo>
                    <a:lnTo>
                      <a:pt x="216" y="573"/>
                    </a:lnTo>
                    <a:lnTo>
                      <a:pt x="252" y="631"/>
                    </a:lnTo>
                    <a:lnTo>
                      <a:pt x="290" y="690"/>
                    </a:lnTo>
                    <a:lnTo>
                      <a:pt x="331" y="749"/>
                    </a:lnTo>
                    <a:lnTo>
                      <a:pt x="376" y="809"/>
                    </a:lnTo>
                    <a:lnTo>
                      <a:pt x="425" y="870"/>
                    </a:lnTo>
                    <a:lnTo>
                      <a:pt x="478" y="933"/>
                    </a:lnTo>
                    <a:lnTo>
                      <a:pt x="534" y="1000"/>
                    </a:lnTo>
                    <a:lnTo>
                      <a:pt x="596" y="1070"/>
                    </a:lnTo>
                    <a:lnTo>
                      <a:pt x="621" y="1093"/>
                    </a:lnTo>
                    <a:lnTo>
                      <a:pt x="645" y="1116"/>
                    </a:lnTo>
                    <a:lnTo>
                      <a:pt x="668" y="1140"/>
                    </a:lnTo>
                    <a:lnTo>
                      <a:pt x="692" y="1163"/>
                    </a:lnTo>
                    <a:lnTo>
                      <a:pt x="716" y="1186"/>
                    </a:lnTo>
                    <a:lnTo>
                      <a:pt x="740" y="1209"/>
                    </a:lnTo>
                    <a:lnTo>
                      <a:pt x="765" y="1234"/>
                    </a:lnTo>
                    <a:lnTo>
                      <a:pt x="789" y="1257"/>
                    </a:lnTo>
                    <a:lnTo>
                      <a:pt x="812" y="1280"/>
                    </a:lnTo>
                    <a:lnTo>
                      <a:pt x="836" y="1303"/>
                    </a:lnTo>
                    <a:lnTo>
                      <a:pt x="860" y="1327"/>
                    </a:lnTo>
                    <a:lnTo>
                      <a:pt x="884" y="1350"/>
                    </a:lnTo>
                    <a:lnTo>
                      <a:pt x="909" y="1373"/>
                    </a:lnTo>
                    <a:lnTo>
                      <a:pt x="932" y="1396"/>
                    </a:lnTo>
                    <a:lnTo>
                      <a:pt x="956" y="1420"/>
                    </a:lnTo>
                    <a:lnTo>
                      <a:pt x="980" y="1443"/>
                    </a:lnTo>
                    <a:lnTo>
                      <a:pt x="989" y="1446"/>
                    </a:lnTo>
                    <a:lnTo>
                      <a:pt x="1000" y="1448"/>
                    </a:lnTo>
                    <a:lnTo>
                      <a:pt x="1009" y="1450"/>
                    </a:lnTo>
                    <a:lnTo>
                      <a:pt x="1018" y="1451"/>
                    </a:lnTo>
                    <a:lnTo>
                      <a:pt x="1027" y="1454"/>
                    </a:lnTo>
                    <a:lnTo>
                      <a:pt x="1038" y="1456"/>
                    </a:lnTo>
                    <a:lnTo>
                      <a:pt x="1047" y="1458"/>
                    </a:lnTo>
                    <a:lnTo>
                      <a:pt x="1056" y="1461"/>
                    </a:lnTo>
                    <a:lnTo>
                      <a:pt x="1054" y="1443"/>
                    </a:lnTo>
                    <a:lnTo>
                      <a:pt x="1050" y="1426"/>
                    </a:lnTo>
                    <a:lnTo>
                      <a:pt x="1048" y="1409"/>
                    </a:lnTo>
                    <a:lnTo>
                      <a:pt x="1045" y="1391"/>
                    </a:lnTo>
                    <a:lnTo>
                      <a:pt x="1025" y="1348"/>
                    </a:lnTo>
                    <a:lnTo>
                      <a:pt x="1007" y="1304"/>
                    </a:lnTo>
                    <a:lnTo>
                      <a:pt x="987" y="1259"/>
                    </a:lnTo>
                    <a:lnTo>
                      <a:pt x="969" y="1214"/>
                    </a:lnTo>
                    <a:lnTo>
                      <a:pt x="949" y="1170"/>
                    </a:lnTo>
                    <a:lnTo>
                      <a:pt x="928" y="1124"/>
                    </a:lnTo>
                    <a:lnTo>
                      <a:pt x="909" y="1079"/>
                    </a:lnTo>
                    <a:lnTo>
                      <a:pt x="888" y="1034"/>
                    </a:lnTo>
                    <a:lnTo>
                      <a:pt x="867" y="988"/>
                    </a:lnTo>
                    <a:lnTo>
                      <a:pt x="844" y="943"/>
                    </a:lnTo>
                    <a:lnTo>
                      <a:pt x="822" y="897"/>
                    </a:lnTo>
                    <a:lnTo>
                      <a:pt x="798" y="851"/>
                    </a:lnTo>
                    <a:lnTo>
                      <a:pt x="774" y="806"/>
                    </a:lnTo>
                    <a:lnTo>
                      <a:pt x="748" y="760"/>
                    </a:lnTo>
                    <a:lnTo>
                      <a:pt x="722" y="715"/>
                    </a:lnTo>
                    <a:lnTo>
                      <a:pt x="694" y="670"/>
                    </a:lnTo>
                    <a:lnTo>
                      <a:pt x="665" y="626"/>
                    </a:lnTo>
                    <a:lnTo>
                      <a:pt x="636" y="581"/>
                    </a:lnTo>
                    <a:lnTo>
                      <a:pt x="603" y="536"/>
                    </a:lnTo>
                    <a:lnTo>
                      <a:pt x="571" y="492"/>
                    </a:lnTo>
                    <a:lnTo>
                      <a:pt x="536" y="448"/>
                    </a:lnTo>
                    <a:lnTo>
                      <a:pt x="500" y="404"/>
                    </a:lnTo>
                    <a:lnTo>
                      <a:pt x="461" y="362"/>
                    </a:lnTo>
                    <a:lnTo>
                      <a:pt x="421" y="319"/>
                    </a:lnTo>
                    <a:lnTo>
                      <a:pt x="380" y="278"/>
                    </a:lnTo>
                    <a:lnTo>
                      <a:pt x="336" y="236"/>
                    </a:lnTo>
                    <a:lnTo>
                      <a:pt x="290" y="195"/>
                    </a:lnTo>
                    <a:lnTo>
                      <a:pt x="241" y="154"/>
                    </a:lnTo>
                    <a:lnTo>
                      <a:pt x="191" y="115"/>
                    </a:lnTo>
                    <a:lnTo>
                      <a:pt x="138" y="76"/>
                    </a:lnTo>
                    <a:lnTo>
                      <a:pt x="82" y="38"/>
                    </a:lnTo>
                    <a:lnTo>
                      <a:pt x="25" y="0"/>
                    </a:lnTo>
                    <a:lnTo>
                      <a:pt x="19" y="1"/>
                    </a:lnTo>
                    <a:lnTo>
                      <a:pt x="13" y="2"/>
                    </a:lnTo>
                    <a:lnTo>
                      <a:pt x="6" y="4"/>
                    </a:lnTo>
                    <a:lnTo>
                      <a:pt x="0" y="5"/>
                    </a:lnTo>
                    <a:close/>
                  </a:path>
                </a:pathLst>
              </a:custGeom>
              <a:solidFill>
                <a:srgbClr val="424C68"/>
              </a:solidFill>
              <a:ln w="9525">
                <a:noFill/>
                <a:round/>
                <a:headEnd/>
                <a:tailEnd/>
              </a:ln>
            </p:spPr>
            <p:txBody>
              <a:bodyPr/>
              <a:lstStyle/>
              <a:p>
                <a:endParaRPr lang="en-US"/>
              </a:p>
            </p:txBody>
          </p:sp>
          <p:sp>
            <p:nvSpPr>
              <p:cNvPr id="117806" name="Freeform 1070"/>
              <p:cNvSpPr>
                <a:spLocks/>
              </p:cNvSpPr>
              <p:nvPr/>
            </p:nvSpPr>
            <p:spPr bwMode="auto">
              <a:xfrm>
                <a:off x="723" y="2881"/>
                <a:ext cx="507" cy="701"/>
              </a:xfrm>
              <a:custGeom>
                <a:avLst/>
                <a:gdLst/>
                <a:ahLst/>
                <a:cxnLst>
                  <a:cxn ang="0">
                    <a:pos x="25" y="88"/>
                  </a:cxn>
                  <a:cxn ang="0">
                    <a:pos x="75" y="240"/>
                  </a:cxn>
                  <a:cxn ang="0">
                    <a:pos x="128" y="374"/>
                  </a:cxn>
                  <a:cxn ang="0">
                    <a:pos x="186" y="495"/>
                  </a:cxn>
                  <a:cxn ang="0">
                    <a:pos x="252" y="611"/>
                  </a:cxn>
                  <a:cxn ang="0">
                    <a:pos x="330" y="725"/>
                  </a:cxn>
                  <a:cxn ang="0">
                    <a:pos x="421" y="843"/>
                  </a:cxn>
                  <a:cxn ang="0">
                    <a:pos x="530" y="971"/>
                  </a:cxn>
                  <a:cxn ang="0">
                    <a:pos x="613" y="1063"/>
                  </a:cxn>
                  <a:cxn ang="0">
                    <a:pos x="657" y="1106"/>
                  </a:cxn>
                  <a:cxn ang="0">
                    <a:pos x="702" y="1150"/>
                  </a:cxn>
                  <a:cxn ang="0">
                    <a:pos x="746" y="1192"/>
                  </a:cxn>
                  <a:cxn ang="0">
                    <a:pos x="790" y="1236"/>
                  </a:cxn>
                  <a:cxn ang="0">
                    <a:pos x="833" y="1279"/>
                  </a:cxn>
                  <a:cxn ang="0">
                    <a:pos x="878" y="1321"/>
                  </a:cxn>
                  <a:cxn ang="0">
                    <a:pos x="922" y="1364"/>
                  </a:cxn>
                  <a:cxn ang="0">
                    <a:pos x="953" y="1388"/>
                  </a:cxn>
                  <a:cxn ang="0">
                    <a:pos x="971" y="1393"/>
                  </a:cxn>
                  <a:cxn ang="0">
                    <a:pos x="988" y="1396"/>
                  </a:cxn>
                  <a:cxn ang="0">
                    <a:pos x="1006" y="1401"/>
                  </a:cxn>
                  <a:cxn ang="0">
                    <a:pos x="1012" y="1387"/>
                  </a:cxn>
                  <a:cxn ang="0">
                    <a:pos x="1006" y="1355"/>
                  </a:cxn>
                  <a:cxn ang="0">
                    <a:pos x="983" y="1296"/>
                  </a:cxn>
                  <a:cxn ang="0">
                    <a:pos x="945" y="1212"/>
                  </a:cxn>
                  <a:cxn ang="0">
                    <a:pos x="908" y="1127"/>
                  </a:cxn>
                  <a:cxn ang="0">
                    <a:pos x="869" y="1043"/>
                  </a:cxn>
                  <a:cxn ang="0">
                    <a:pos x="829" y="957"/>
                  </a:cxn>
                  <a:cxn ang="0">
                    <a:pos x="787" y="873"/>
                  </a:cxn>
                  <a:cxn ang="0">
                    <a:pos x="741" y="789"/>
                  </a:cxn>
                  <a:cxn ang="0">
                    <a:pos x="693" y="705"/>
                  </a:cxn>
                  <a:cxn ang="0">
                    <a:pos x="640" y="622"/>
                  </a:cxn>
                  <a:cxn ang="0">
                    <a:pos x="581" y="538"/>
                  </a:cxn>
                  <a:cxn ang="0">
                    <a:pos x="516" y="455"/>
                  </a:cxn>
                  <a:cxn ang="0">
                    <a:pos x="446" y="372"/>
                  </a:cxn>
                  <a:cxn ang="0">
                    <a:pos x="367" y="289"/>
                  </a:cxn>
                  <a:cxn ang="0">
                    <a:pos x="280" y="206"/>
                  </a:cxn>
                  <a:cxn ang="0">
                    <a:pos x="184" y="123"/>
                  </a:cxn>
                  <a:cxn ang="0">
                    <a:pos x="80" y="42"/>
                  </a:cxn>
                  <a:cxn ang="0">
                    <a:pos x="17" y="1"/>
                  </a:cxn>
                  <a:cxn ang="0">
                    <a:pos x="6" y="2"/>
                  </a:cxn>
                </a:cxnLst>
                <a:rect l="0" t="0" r="r" b="b"/>
                <a:pathLst>
                  <a:path w="1015" h="1403">
                    <a:moveTo>
                      <a:pt x="0" y="4"/>
                    </a:moveTo>
                    <a:lnTo>
                      <a:pt x="25" y="88"/>
                    </a:lnTo>
                    <a:lnTo>
                      <a:pt x="50" y="167"/>
                    </a:lnTo>
                    <a:lnTo>
                      <a:pt x="75" y="240"/>
                    </a:lnTo>
                    <a:lnTo>
                      <a:pt x="102" y="309"/>
                    </a:lnTo>
                    <a:lnTo>
                      <a:pt x="128" y="374"/>
                    </a:lnTo>
                    <a:lnTo>
                      <a:pt x="156" y="436"/>
                    </a:lnTo>
                    <a:lnTo>
                      <a:pt x="186" y="495"/>
                    </a:lnTo>
                    <a:lnTo>
                      <a:pt x="218" y="553"/>
                    </a:lnTo>
                    <a:lnTo>
                      <a:pt x="252" y="611"/>
                    </a:lnTo>
                    <a:lnTo>
                      <a:pt x="289" y="667"/>
                    </a:lnTo>
                    <a:lnTo>
                      <a:pt x="330" y="725"/>
                    </a:lnTo>
                    <a:lnTo>
                      <a:pt x="374" y="782"/>
                    </a:lnTo>
                    <a:lnTo>
                      <a:pt x="421" y="843"/>
                    </a:lnTo>
                    <a:lnTo>
                      <a:pt x="473" y="905"/>
                    </a:lnTo>
                    <a:lnTo>
                      <a:pt x="530" y="971"/>
                    </a:lnTo>
                    <a:lnTo>
                      <a:pt x="591" y="1041"/>
                    </a:lnTo>
                    <a:lnTo>
                      <a:pt x="613" y="1063"/>
                    </a:lnTo>
                    <a:lnTo>
                      <a:pt x="635" y="1084"/>
                    </a:lnTo>
                    <a:lnTo>
                      <a:pt x="657" y="1106"/>
                    </a:lnTo>
                    <a:lnTo>
                      <a:pt x="680" y="1128"/>
                    </a:lnTo>
                    <a:lnTo>
                      <a:pt x="702" y="1150"/>
                    </a:lnTo>
                    <a:lnTo>
                      <a:pt x="724" y="1170"/>
                    </a:lnTo>
                    <a:lnTo>
                      <a:pt x="746" y="1192"/>
                    </a:lnTo>
                    <a:lnTo>
                      <a:pt x="768" y="1214"/>
                    </a:lnTo>
                    <a:lnTo>
                      <a:pt x="790" y="1236"/>
                    </a:lnTo>
                    <a:lnTo>
                      <a:pt x="811" y="1257"/>
                    </a:lnTo>
                    <a:lnTo>
                      <a:pt x="833" y="1279"/>
                    </a:lnTo>
                    <a:lnTo>
                      <a:pt x="856" y="1301"/>
                    </a:lnTo>
                    <a:lnTo>
                      <a:pt x="878" y="1321"/>
                    </a:lnTo>
                    <a:lnTo>
                      <a:pt x="900" y="1343"/>
                    </a:lnTo>
                    <a:lnTo>
                      <a:pt x="922" y="1364"/>
                    </a:lnTo>
                    <a:lnTo>
                      <a:pt x="944" y="1386"/>
                    </a:lnTo>
                    <a:lnTo>
                      <a:pt x="953" y="1388"/>
                    </a:lnTo>
                    <a:lnTo>
                      <a:pt x="961" y="1390"/>
                    </a:lnTo>
                    <a:lnTo>
                      <a:pt x="971" y="1393"/>
                    </a:lnTo>
                    <a:lnTo>
                      <a:pt x="980" y="1394"/>
                    </a:lnTo>
                    <a:lnTo>
                      <a:pt x="988" y="1396"/>
                    </a:lnTo>
                    <a:lnTo>
                      <a:pt x="997" y="1398"/>
                    </a:lnTo>
                    <a:lnTo>
                      <a:pt x="1006" y="1401"/>
                    </a:lnTo>
                    <a:lnTo>
                      <a:pt x="1015" y="1403"/>
                    </a:lnTo>
                    <a:lnTo>
                      <a:pt x="1012" y="1387"/>
                    </a:lnTo>
                    <a:lnTo>
                      <a:pt x="1010" y="1371"/>
                    </a:lnTo>
                    <a:lnTo>
                      <a:pt x="1006" y="1355"/>
                    </a:lnTo>
                    <a:lnTo>
                      <a:pt x="1003" y="1339"/>
                    </a:lnTo>
                    <a:lnTo>
                      <a:pt x="983" y="1296"/>
                    </a:lnTo>
                    <a:lnTo>
                      <a:pt x="965" y="1253"/>
                    </a:lnTo>
                    <a:lnTo>
                      <a:pt x="945" y="1212"/>
                    </a:lnTo>
                    <a:lnTo>
                      <a:pt x="927" y="1169"/>
                    </a:lnTo>
                    <a:lnTo>
                      <a:pt x="908" y="1127"/>
                    </a:lnTo>
                    <a:lnTo>
                      <a:pt x="889" y="1084"/>
                    </a:lnTo>
                    <a:lnTo>
                      <a:pt x="869" y="1043"/>
                    </a:lnTo>
                    <a:lnTo>
                      <a:pt x="850" y="1000"/>
                    </a:lnTo>
                    <a:lnTo>
                      <a:pt x="829" y="957"/>
                    </a:lnTo>
                    <a:lnTo>
                      <a:pt x="808" y="916"/>
                    </a:lnTo>
                    <a:lnTo>
                      <a:pt x="787" y="873"/>
                    </a:lnTo>
                    <a:lnTo>
                      <a:pt x="764" y="832"/>
                    </a:lnTo>
                    <a:lnTo>
                      <a:pt x="741" y="789"/>
                    </a:lnTo>
                    <a:lnTo>
                      <a:pt x="718" y="748"/>
                    </a:lnTo>
                    <a:lnTo>
                      <a:pt x="693" y="705"/>
                    </a:lnTo>
                    <a:lnTo>
                      <a:pt x="667" y="664"/>
                    </a:lnTo>
                    <a:lnTo>
                      <a:pt x="640" y="622"/>
                    </a:lnTo>
                    <a:lnTo>
                      <a:pt x="611" y="579"/>
                    </a:lnTo>
                    <a:lnTo>
                      <a:pt x="581" y="538"/>
                    </a:lnTo>
                    <a:lnTo>
                      <a:pt x="550" y="497"/>
                    </a:lnTo>
                    <a:lnTo>
                      <a:pt x="516" y="455"/>
                    </a:lnTo>
                    <a:lnTo>
                      <a:pt x="482" y="414"/>
                    </a:lnTo>
                    <a:lnTo>
                      <a:pt x="446" y="372"/>
                    </a:lnTo>
                    <a:lnTo>
                      <a:pt x="407" y="331"/>
                    </a:lnTo>
                    <a:lnTo>
                      <a:pt x="367" y="289"/>
                    </a:lnTo>
                    <a:lnTo>
                      <a:pt x="325" y="248"/>
                    </a:lnTo>
                    <a:lnTo>
                      <a:pt x="280" y="206"/>
                    </a:lnTo>
                    <a:lnTo>
                      <a:pt x="234" y="165"/>
                    </a:lnTo>
                    <a:lnTo>
                      <a:pt x="184" y="123"/>
                    </a:lnTo>
                    <a:lnTo>
                      <a:pt x="134" y="82"/>
                    </a:lnTo>
                    <a:lnTo>
                      <a:pt x="80" y="42"/>
                    </a:lnTo>
                    <a:lnTo>
                      <a:pt x="23" y="0"/>
                    </a:lnTo>
                    <a:lnTo>
                      <a:pt x="17" y="1"/>
                    </a:lnTo>
                    <a:lnTo>
                      <a:pt x="12" y="1"/>
                    </a:lnTo>
                    <a:lnTo>
                      <a:pt x="6" y="2"/>
                    </a:lnTo>
                    <a:lnTo>
                      <a:pt x="0" y="4"/>
                    </a:lnTo>
                    <a:close/>
                  </a:path>
                </a:pathLst>
              </a:custGeom>
              <a:solidFill>
                <a:srgbClr val="495170"/>
              </a:solidFill>
              <a:ln w="9525">
                <a:noFill/>
                <a:round/>
                <a:headEnd/>
                <a:tailEnd/>
              </a:ln>
            </p:spPr>
            <p:txBody>
              <a:bodyPr/>
              <a:lstStyle/>
              <a:p>
                <a:endParaRPr lang="en-US"/>
              </a:p>
            </p:txBody>
          </p:sp>
          <p:sp>
            <p:nvSpPr>
              <p:cNvPr id="117807" name="Freeform 1071"/>
              <p:cNvSpPr>
                <a:spLocks/>
              </p:cNvSpPr>
              <p:nvPr/>
            </p:nvSpPr>
            <p:spPr bwMode="auto">
              <a:xfrm>
                <a:off x="724" y="2885"/>
                <a:ext cx="488" cy="672"/>
              </a:xfrm>
              <a:custGeom>
                <a:avLst/>
                <a:gdLst/>
                <a:ahLst/>
                <a:cxnLst>
                  <a:cxn ang="0">
                    <a:pos x="26" y="83"/>
                  </a:cxn>
                  <a:cxn ang="0">
                    <a:pos x="79" y="231"/>
                  </a:cxn>
                  <a:cxn ang="0">
                    <a:pos x="132" y="360"/>
                  </a:cxn>
                  <a:cxn ang="0">
                    <a:pos x="190" y="477"/>
                  </a:cxn>
                  <a:cxn ang="0">
                    <a:pos x="254" y="589"/>
                  </a:cxn>
                  <a:cxn ang="0">
                    <a:pos x="329" y="700"/>
                  </a:cxn>
                  <a:cxn ang="0">
                    <a:pos x="419" y="815"/>
                  </a:cxn>
                  <a:cxn ang="0">
                    <a:pos x="527" y="943"/>
                  </a:cxn>
                  <a:cxn ang="0">
                    <a:pos x="608" y="1031"/>
                  </a:cxn>
                  <a:cxn ang="0">
                    <a:pos x="648" y="1072"/>
                  </a:cxn>
                  <a:cxn ang="0">
                    <a:pos x="689" y="1111"/>
                  </a:cxn>
                  <a:cxn ang="0">
                    <a:pos x="729" y="1150"/>
                  </a:cxn>
                  <a:cxn ang="0">
                    <a:pos x="768" y="1189"/>
                  </a:cxn>
                  <a:cxn ang="0">
                    <a:pos x="809" y="1229"/>
                  </a:cxn>
                  <a:cxn ang="0">
                    <a:pos x="849" y="1269"/>
                  </a:cxn>
                  <a:cxn ang="0">
                    <a:pos x="889" y="1309"/>
                  </a:cxn>
                  <a:cxn ang="0">
                    <a:pos x="917" y="1331"/>
                  </a:cxn>
                  <a:cxn ang="0">
                    <a:pos x="933" y="1334"/>
                  </a:cxn>
                  <a:cxn ang="0">
                    <a:pos x="950" y="1339"/>
                  </a:cxn>
                  <a:cxn ang="0">
                    <a:pos x="967" y="1342"/>
                  </a:cxn>
                  <a:cxn ang="0">
                    <a:pos x="972" y="1330"/>
                  </a:cxn>
                  <a:cxn ang="0">
                    <a:pos x="965" y="1298"/>
                  </a:cxn>
                  <a:cxn ang="0">
                    <a:pos x="942" y="1242"/>
                  </a:cxn>
                  <a:cxn ang="0">
                    <a:pos x="905" y="1161"/>
                  </a:cxn>
                  <a:cxn ang="0">
                    <a:pos x="869" y="1082"/>
                  </a:cxn>
                  <a:cxn ang="0">
                    <a:pos x="832" y="1004"/>
                  </a:cxn>
                  <a:cxn ang="0">
                    <a:pos x="792" y="925"/>
                  </a:cxn>
                  <a:cxn ang="0">
                    <a:pos x="753" y="848"/>
                  </a:cxn>
                  <a:cxn ang="0">
                    <a:pos x="711" y="771"/>
                  </a:cxn>
                  <a:cxn ang="0">
                    <a:pos x="665" y="694"/>
                  </a:cxn>
                  <a:cxn ang="0">
                    <a:pos x="615" y="617"/>
                  </a:cxn>
                  <a:cxn ang="0">
                    <a:pos x="560" y="539"/>
                  </a:cxn>
                  <a:cxn ang="0">
                    <a:pos x="499" y="461"/>
                  </a:cxn>
                  <a:cxn ang="0">
                    <a:pos x="431" y="380"/>
                  </a:cxn>
                  <a:cxn ang="0">
                    <a:pos x="356" y="300"/>
                  </a:cxn>
                  <a:cxn ang="0">
                    <a:pos x="273" y="217"/>
                  </a:cxn>
                  <a:cxn ang="0">
                    <a:pos x="180" y="132"/>
                  </a:cxn>
                  <a:cxn ang="0">
                    <a:pos x="79" y="45"/>
                  </a:cxn>
                  <a:cxn ang="0">
                    <a:pos x="18" y="0"/>
                  </a:cxn>
                  <a:cxn ang="0">
                    <a:pos x="5" y="1"/>
                  </a:cxn>
                </a:cxnLst>
                <a:rect l="0" t="0" r="r" b="b"/>
                <a:pathLst>
                  <a:path w="975" h="1345">
                    <a:moveTo>
                      <a:pt x="0" y="1"/>
                    </a:moveTo>
                    <a:lnTo>
                      <a:pt x="26" y="83"/>
                    </a:lnTo>
                    <a:lnTo>
                      <a:pt x="53" y="159"/>
                    </a:lnTo>
                    <a:lnTo>
                      <a:pt x="79" y="231"/>
                    </a:lnTo>
                    <a:lnTo>
                      <a:pt x="106" y="298"/>
                    </a:lnTo>
                    <a:lnTo>
                      <a:pt x="132" y="360"/>
                    </a:lnTo>
                    <a:lnTo>
                      <a:pt x="160" y="420"/>
                    </a:lnTo>
                    <a:lnTo>
                      <a:pt x="190" y="477"/>
                    </a:lnTo>
                    <a:lnTo>
                      <a:pt x="221" y="534"/>
                    </a:lnTo>
                    <a:lnTo>
                      <a:pt x="254" y="589"/>
                    </a:lnTo>
                    <a:lnTo>
                      <a:pt x="290" y="643"/>
                    </a:lnTo>
                    <a:lnTo>
                      <a:pt x="329" y="700"/>
                    </a:lnTo>
                    <a:lnTo>
                      <a:pt x="373" y="756"/>
                    </a:lnTo>
                    <a:lnTo>
                      <a:pt x="419" y="815"/>
                    </a:lnTo>
                    <a:lnTo>
                      <a:pt x="471" y="877"/>
                    </a:lnTo>
                    <a:lnTo>
                      <a:pt x="527" y="943"/>
                    </a:lnTo>
                    <a:lnTo>
                      <a:pt x="588" y="1012"/>
                    </a:lnTo>
                    <a:lnTo>
                      <a:pt x="608" y="1031"/>
                    </a:lnTo>
                    <a:lnTo>
                      <a:pt x="629" y="1051"/>
                    </a:lnTo>
                    <a:lnTo>
                      <a:pt x="648" y="1072"/>
                    </a:lnTo>
                    <a:lnTo>
                      <a:pt x="669" y="1091"/>
                    </a:lnTo>
                    <a:lnTo>
                      <a:pt x="689" y="1111"/>
                    </a:lnTo>
                    <a:lnTo>
                      <a:pt x="708" y="1130"/>
                    </a:lnTo>
                    <a:lnTo>
                      <a:pt x="729" y="1150"/>
                    </a:lnTo>
                    <a:lnTo>
                      <a:pt x="749" y="1169"/>
                    </a:lnTo>
                    <a:lnTo>
                      <a:pt x="768" y="1189"/>
                    </a:lnTo>
                    <a:lnTo>
                      <a:pt x="789" y="1209"/>
                    </a:lnTo>
                    <a:lnTo>
                      <a:pt x="809" y="1229"/>
                    </a:lnTo>
                    <a:lnTo>
                      <a:pt x="828" y="1249"/>
                    </a:lnTo>
                    <a:lnTo>
                      <a:pt x="849" y="1269"/>
                    </a:lnTo>
                    <a:lnTo>
                      <a:pt x="869" y="1288"/>
                    </a:lnTo>
                    <a:lnTo>
                      <a:pt x="889" y="1309"/>
                    </a:lnTo>
                    <a:lnTo>
                      <a:pt x="909" y="1328"/>
                    </a:lnTo>
                    <a:lnTo>
                      <a:pt x="917" y="1331"/>
                    </a:lnTo>
                    <a:lnTo>
                      <a:pt x="925" y="1333"/>
                    </a:lnTo>
                    <a:lnTo>
                      <a:pt x="933" y="1334"/>
                    </a:lnTo>
                    <a:lnTo>
                      <a:pt x="942" y="1336"/>
                    </a:lnTo>
                    <a:lnTo>
                      <a:pt x="950" y="1339"/>
                    </a:lnTo>
                    <a:lnTo>
                      <a:pt x="958" y="1340"/>
                    </a:lnTo>
                    <a:lnTo>
                      <a:pt x="967" y="1342"/>
                    </a:lnTo>
                    <a:lnTo>
                      <a:pt x="975" y="1345"/>
                    </a:lnTo>
                    <a:lnTo>
                      <a:pt x="972" y="1330"/>
                    </a:lnTo>
                    <a:lnTo>
                      <a:pt x="969" y="1313"/>
                    </a:lnTo>
                    <a:lnTo>
                      <a:pt x="965" y="1298"/>
                    </a:lnTo>
                    <a:lnTo>
                      <a:pt x="962" y="1283"/>
                    </a:lnTo>
                    <a:lnTo>
                      <a:pt x="942" y="1242"/>
                    </a:lnTo>
                    <a:lnTo>
                      <a:pt x="924" y="1202"/>
                    </a:lnTo>
                    <a:lnTo>
                      <a:pt x="905" y="1161"/>
                    </a:lnTo>
                    <a:lnTo>
                      <a:pt x="887" y="1121"/>
                    </a:lnTo>
                    <a:lnTo>
                      <a:pt x="869" y="1082"/>
                    </a:lnTo>
                    <a:lnTo>
                      <a:pt x="850" y="1043"/>
                    </a:lnTo>
                    <a:lnTo>
                      <a:pt x="832" y="1004"/>
                    </a:lnTo>
                    <a:lnTo>
                      <a:pt x="812" y="964"/>
                    </a:lnTo>
                    <a:lnTo>
                      <a:pt x="792" y="925"/>
                    </a:lnTo>
                    <a:lnTo>
                      <a:pt x="773" y="887"/>
                    </a:lnTo>
                    <a:lnTo>
                      <a:pt x="753" y="848"/>
                    </a:lnTo>
                    <a:lnTo>
                      <a:pt x="733" y="810"/>
                    </a:lnTo>
                    <a:lnTo>
                      <a:pt x="711" y="771"/>
                    </a:lnTo>
                    <a:lnTo>
                      <a:pt x="688" y="733"/>
                    </a:lnTo>
                    <a:lnTo>
                      <a:pt x="665" y="694"/>
                    </a:lnTo>
                    <a:lnTo>
                      <a:pt x="640" y="656"/>
                    </a:lnTo>
                    <a:lnTo>
                      <a:pt x="615" y="617"/>
                    </a:lnTo>
                    <a:lnTo>
                      <a:pt x="587" y="579"/>
                    </a:lnTo>
                    <a:lnTo>
                      <a:pt x="560" y="539"/>
                    </a:lnTo>
                    <a:lnTo>
                      <a:pt x="530" y="500"/>
                    </a:lnTo>
                    <a:lnTo>
                      <a:pt x="499" y="461"/>
                    </a:lnTo>
                    <a:lnTo>
                      <a:pt x="465" y="421"/>
                    </a:lnTo>
                    <a:lnTo>
                      <a:pt x="431" y="380"/>
                    </a:lnTo>
                    <a:lnTo>
                      <a:pt x="395" y="340"/>
                    </a:lnTo>
                    <a:lnTo>
                      <a:pt x="356" y="300"/>
                    </a:lnTo>
                    <a:lnTo>
                      <a:pt x="315" y="258"/>
                    </a:lnTo>
                    <a:lnTo>
                      <a:pt x="273" y="217"/>
                    </a:lnTo>
                    <a:lnTo>
                      <a:pt x="228" y="174"/>
                    </a:lnTo>
                    <a:lnTo>
                      <a:pt x="180" y="132"/>
                    </a:lnTo>
                    <a:lnTo>
                      <a:pt x="131" y="89"/>
                    </a:lnTo>
                    <a:lnTo>
                      <a:pt x="79" y="45"/>
                    </a:lnTo>
                    <a:lnTo>
                      <a:pt x="24" y="0"/>
                    </a:lnTo>
                    <a:lnTo>
                      <a:pt x="18" y="0"/>
                    </a:lnTo>
                    <a:lnTo>
                      <a:pt x="12" y="0"/>
                    </a:lnTo>
                    <a:lnTo>
                      <a:pt x="5" y="1"/>
                    </a:lnTo>
                    <a:lnTo>
                      <a:pt x="0" y="1"/>
                    </a:lnTo>
                    <a:close/>
                  </a:path>
                </a:pathLst>
              </a:custGeom>
              <a:solidFill>
                <a:srgbClr val="54597A"/>
              </a:solidFill>
              <a:ln w="9525">
                <a:noFill/>
                <a:round/>
                <a:headEnd/>
                <a:tailEnd/>
              </a:ln>
            </p:spPr>
            <p:txBody>
              <a:bodyPr/>
              <a:lstStyle/>
              <a:p>
                <a:endParaRPr lang="en-US"/>
              </a:p>
            </p:txBody>
          </p:sp>
          <p:sp>
            <p:nvSpPr>
              <p:cNvPr id="117808" name="Freeform 1072"/>
              <p:cNvSpPr>
                <a:spLocks/>
              </p:cNvSpPr>
              <p:nvPr/>
            </p:nvSpPr>
            <p:spPr bwMode="auto">
              <a:xfrm>
                <a:off x="727" y="2889"/>
                <a:ext cx="467" cy="644"/>
              </a:xfrm>
              <a:custGeom>
                <a:avLst/>
                <a:gdLst/>
                <a:ahLst/>
                <a:cxnLst>
                  <a:cxn ang="0">
                    <a:pos x="29" y="81"/>
                  </a:cxn>
                  <a:cxn ang="0">
                    <a:pos x="83" y="224"/>
                  </a:cxn>
                  <a:cxn ang="0">
                    <a:pos x="136" y="348"/>
                  </a:cxn>
                  <a:cxn ang="0">
                    <a:pos x="193" y="461"/>
                  </a:cxn>
                  <a:cxn ang="0">
                    <a:pos x="256" y="567"/>
                  </a:cxn>
                  <a:cxn ang="0">
                    <a:pos x="330" y="675"/>
                  </a:cxn>
                  <a:cxn ang="0">
                    <a:pos x="417" y="788"/>
                  </a:cxn>
                  <a:cxn ang="0">
                    <a:pos x="525" y="915"/>
                  </a:cxn>
                  <a:cxn ang="0">
                    <a:pos x="604" y="1002"/>
                  </a:cxn>
                  <a:cxn ang="0">
                    <a:pos x="640" y="1038"/>
                  </a:cxn>
                  <a:cxn ang="0">
                    <a:pos x="676" y="1074"/>
                  </a:cxn>
                  <a:cxn ang="0">
                    <a:pos x="711" y="1110"/>
                  </a:cxn>
                  <a:cxn ang="0">
                    <a:pos x="748" y="1145"/>
                  </a:cxn>
                  <a:cxn ang="0">
                    <a:pos x="784" y="1182"/>
                  </a:cxn>
                  <a:cxn ang="0">
                    <a:pos x="820" y="1218"/>
                  </a:cxn>
                  <a:cxn ang="0">
                    <a:pos x="855" y="1254"/>
                  </a:cxn>
                  <a:cxn ang="0">
                    <a:pos x="882" y="1274"/>
                  </a:cxn>
                  <a:cxn ang="0">
                    <a:pos x="897" y="1278"/>
                  </a:cxn>
                  <a:cxn ang="0">
                    <a:pos x="912" y="1281"/>
                  </a:cxn>
                  <a:cxn ang="0">
                    <a:pos x="927" y="1285"/>
                  </a:cxn>
                  <a:cxn ang="0">
                    <a:pos x="931" y="1272"/>
                  </a:cxn>
                  <a:cxn ang="0">
                    <a:pos x="924" y="1244"/>
                  </a:cxn>
                  <a:cxn ang="0">
                    <a:pos x="901" y="1190"/>
                  </a:cxn>
                  <a:cxn ang="0">
                    <a:pos x="865" y="1113"/>
                  </a:cxn>
                  <a:cxn ang="0">
                    <a:pos x="829" y="1038"/>
                  </a:cxn>
                  <a:cxn ang="0">
                    <a:pos x="793" y="966"/>
                  </a:cxn>
                  <a:cxn ang="0">
                    <a:pos x="756" y="894"/>
                  </a:cxn>
                  <a:cxn ang="0">
                    <a:pos x="718" y="824"/>
                  </a:cxn>
                  <a:cxn ang="0">
                    <a:pos x="679" y="754"/>
                  </a:cxn>
                  <a:cxn ang="0">
                    <a:pos x="636" y="683"/>
                  </a:cxn>
                  <a:cxn ang="0">
                    <a:pos x="589" y="613"/>
                  </a:cxn>
                  <a:cxn ang="0">
                    <a:pos x="537" y="541"/>
                  </a:cxn>
                  <a:cxn ang="0">
                    <a:pos x="480" y="467"/>
                  </a:cxn>
                  <a:cxn ang="0">
                    <a:pos x="416" y="391"/>
                  </a:cxn>
                  <a:cxn ang="0">
                    <a:pos x="345" y="311"/>
                  </a:cxn>
                  <a:cxn ang="0">
                    <a:pos x="264" y="227"/>
                  </a:cxn>
                  <a:cxn ang="0">
                    <a:pos x="175" y="141"/>
                  </a:cxn>
                  <a:cxn ang="0">
                    <a:pos x="76" y="49"/>
                  </a:cxn>
                  <a:cxn ang="0">
                    <a:pos x="17" y="2"/>
                  </a:cxn>
                  <a:cxn ang="0">
                    <a:pos x="6" y="2"/>
                  </a:cxn>
                </a:cxnLst>
                <a:rect l="0" t="0" r="r" b="b"/>
                <a:pathLst>
                  <a:path w="935" h="1287">
                    <a:moveTo>
                      <a:pt x="0" y="2"/>
                    </a:moveTo>
                    <a:lnTo>
                      <a:pt x="29" y="81"/>
                    </a:lnTo>
                    <a:lnTo>
                      <a:pt x="57" y="155"/>
                    </a:lnTo>
                    <a:lnTo>
                      <a:pt x="83" y="224"/>
                    </a:lnTo>
                    <a:lnTo>
                      <a:pt x="110" y="287"/>
                    </a:lnTo>
                    <a:lnTo>
                      <a:pt x="136" y="348"/>
                    </a:lnTo>
                    <a:lnTo>
                      <a:pt x="164" y="406"/>
                    </a:lnTo>
                    <a:lnTo>
                      <a:pt x="193" y="461"/>
                    </a:lnTo>
                    <a:lnTo>
                      <a:pt x="223" y="514"/>
                    </a:lnTo>
                    <a:lnTo>
                      <a:pt x="256" y="567"/>
                    </a:lnTo>
                    <a:lnTo>
                      <a:pt x="291" y="621"/>
                    </a:lnTo>
                    <a:lnTo>
                      <a:pt x="330" y="675"/>
                    </a:lnTo>
                    <a:lnTo>
                      <a:pt x="371" y="731"/>
                    </a:lnTo>
                    <a:lnTo>
                      <a:pt x="417" y="788"/>
                    </a:lnTo>
                    <a:lnTo>
                      <a:pt x="468" y="849"/>
                    </a:lnTo>
                    <a:lnTo>
                      <a:pt x="525" y="915"/>
                    </a:lnTo>
                    <a:lnTo>
                      <a:pt x="586" y="984"/>
                    </a:lnTo>
                    <a:lnTo>
                      <a:pt x="604" y="1002"/>
                    </a:lnTo>
                    <a:lnTo>
                      <a:pt x="621" y="1020"/>
                    </a:lnTo>
                    <a:lnTo>
                      <a:pt x="640" y="1038"/>
                    </a:lnTo>
                    <a:lnTo>
                      <a:pt x="657" y="1055"/>
                    </a:lnTo>
                    <a:lnTo>
                      <a:pt x="676" y="1074"/>
                    </a:lnTo>
                    <a:lnTo>
                      <a:pt x="694" y="1091"/>
                    </a:lnTo>
                    <a:lnTo>
                      <a:pt x="711" y="1110"/>
                    </a:lnTo>
                    <a:lnTo>
                      <a:pt x="730" y="1128"/>
                    </a:lnTo>
                    <a:lnTo>
                      <a:pt x="748" y="1145"/>
                    </a:lnTo>
                    <a:lnTo>
                      <a:pt x="765" y="1164"/>
                    </a:lnTo>
                    <a:lnTo>
                      <a:pt x="784" y="1182"/>
                    </a:lnTo>
                    <a:lnTo>
                      <a:pt x="802" y="1199"/>
                    </a:lnTo>
                    <a:lnTo>
                      <a:pt x="820" y="1218"/>
                    </a:lnTo>
                    <a:lnTo>
                      <a:pt x="838" y="1236"/>
                    </a:lnTo>
                    <a:lnTo>
                      <a:pt x="855" y="1254"/>
                    </a:lnTo>
                    <a:lnTo>
                      <a:pt x="874" y="1272"/>
                    </a:lnTo>
                    <a:lnTo>
                      <a:pt x="882" y="1274"/>
                    </a:lnTo>
                    <a:lnTo>
                      <a:pt x="889" y="1275"/>
                    </a:lnTo>
                    <a:lnTo>
                      <a:pt x="897" y="1278"/>
                    </a:lnTo>
                    <a:lnTo>
                      <a:pt x="905" y="1279"/>
                    </a:lnTo>
                    <a:lnTo>
                      <a:pt x="912" y="1281"/>
                    </a:lnTo>
                    <a:lnTo>
                      <a:pt x="920" y="1282"/>
                    </a:lnTo>
                    <a:lnTo>
                      <a:pt x="927" y="1285"/>
                    </a:lnTo>
                    <a:lnTo>
                      <a:pt x="935" y="1287"/>
                    </a:lnTo>
                    <a:lnTo>
                      <a:pt x="931" y="1272"/>
                    </a:lnTo>
                    <a:lnTo>
                      <a:pt x="928" y="1258"/>
                    </a:lnTo>
                    <a:lnTo>
                      <a:pt x="924" y="1244"/>
                    </a:lnTo>
                    <a:lnTo>
                      <a:pt x="921" y="1231"/>
                    </a:lnTo>
                    <a:lnTo>
                      <a:pt x="901" y="1190"/>
                    </a:lnTo>
                    <a:lnTo>
                      <a:pt x="883" y="1151"/>
                    </a:lnTo>
                    <a:lnTo>
                      <a:pt x="865" y="1113"/>
                    </a:lnTo>
                    <a:lnTo>
                      <a:pt x="846" y="1075"/>
                    </a:lnTo>
                    <a:lnTo>
                      <a:pt x="829" y="1038"/>
                    </a:lnTo>
                    <a:lnTo>
                      <a:pt x="810" y="1001"/>
                    </a:lnTo>
                    <a:lnTo>
                      <a:pt x="793" y="966"/>
                    </a:lnTo>
                    <a:lnTo>
                      <a:pt x="775" y="930"/>
                    </a:lnTo>
                    <a:lnTo>
                      <a:pt x="756" y="894"/>
                    </a:lnTo>
                    <a:lnTo>
                      <a:pt x="738" y="859"/>
                    </a:lnTo>
                    <a:lnTo>
                      <a:pt x="718" y="824"/>
                    </a:lnTo>
                    <a:lnTo>
                      <a:pt x="699" y="789"/>
                    </a:lnTo>
                    <a:lnTo>
                      <a:pt x="679" y="754"/>
                    </a:lnTo>
                    <a:lnTo>
                      <a:pt x="658" y="719"/>
                    </a:lnTo>
                    <a:lnTo>
                      <a:pt x="636" y="683"/>
                    </a:lnTo>
                    <a:lnTo>
                      <a:pt x="613" y="649"/>
                    </a:lnTo>
                    <a:lnTo>
                      <a:pt x="589" y="613"/>
                    </a:lnTo>
                    <a:lnTo>
                      <a:pt x="564" y="577"/>
                    </a:lnTo>
                    <a:lnTo>
                      <a:pt x="537" y="541"/>
                    </a:lnTo>
                    <a:lnTo>
                      <a:pt x="510" y="505"/>
                    </a:lnTo>
                    <a:lnTo>
                      <a:pt x="480" y="467"/>
                    </a:lnTo>
                    <a:lnTo>
                      <a:pt x="448" y="429"/>
                    </a:lnTo>
                    <a:lnTo>
                      <a:pt x="416" y="391"/>
                    </a:lnTo>
                    <a:lnTo>
                      <a:pt x="380" y="352"/>
                    </a:lnTo>
                    <a:lnTo>
                      <a:pt x="345" y="311"/>
                    </a:lnTo>
                    <a:lnTo>
                      <a:pt x="306" y="270"/>
                    </a:lnTo>
                    <a:lnTo>
                      <a:pt x="264" y="227"/>
                    </a:lnTo>
                    <a:lnTo>
                      <a:pt x="221" y="185"/>
                    </a:lnTo>
                    <a:lnTo>
                      <a:pt x="175" y="141"/>
                    </a:lnTo>
                    <a:lnTo>
                      <a:pt x="127" y="95"/>
                    </a:lnTo>
                    <a:lnTo>
                      <a:pt x="76" y="49"/>
                    </a:lnTo>
                    <a:lnTo>
                      <a:pt x="23" y="0"/>
                    </a:lnTo>
                    <a:lnTo>
                      <a:pt x="17" y="2"/>
                    </a:lnTo>
                    <a:lnTo>
                      <a:pt x="12" y="2"/>
                    </a:lnTo>
                    <a:lnTo>
                      <a:pt x="6" y="2"/>
                    </a:lnTo>
                    <a:lnTo>
                      <a:pt x="0" y="2"/>
                    </a:lnTo>
                    <a:close/>
                  </a:path>
                </a:pathLst>
              </a:custGeom>
              <a:solidFill>
                <a:srgbClr val="595E82"/>
              </a:solidFill>
              <a:ln w="9525">
                <a:noFill/>
                <a:round/>
                <a:headEnd/>
                <a:tailEnd/>
              </a:ln>
            </p:spPr>
            <p:txBody>
              <a:bodyPr/>
              <a:lstStyle/>
              <a:p>
                <a:endParaRPr lang="en-US"/>
              </a:p>
            </p:txBody>
          </p:sp>
          <p:sp>
            <p:nvSpPr>
              <p:cNvPr id="117809" name="Freeform 1073"/>
              <p:cNvSpPr>
                <a:spLocks/>
              </p:cNvSpPr>
              <p:nvPr/>
            </p:nvSpPr>
            <p:spPr bwMode="auto">
              <a:xfrm>
                <a:off x="729" y="2893"/>
                <a:ext cx="447" cy="614"/>
              </a:xfrm>
              <a:custGeom>
                <a:avLst/>
                <a:gdLst/>
                <a:ahLst/>
                <a:cxnLst>
                  <a:cxn ang="0">
                    <a:pos x="30" y="78"/>
                  </a:cxn>
                  <a:cxn ang="0">
                    <a:pos x="86" y="216"/>
                  </a:cxn>
                  <a:cxn ang="0">
                    <a:pos x="139" y="336"/>
                  </a:cxn>
                  <a:cxn ang="0">
                    <a:pos x="195" y="444"/>
                  </a:cxn>
                  <a:cxn ang="0">
                    <a:pos x="257" y="546"/>
                  </a:cxn>
                  <a:cxn ang="0">
                    <a:pos x="328" y="650"/>
                  </a:cxn>
                  <a:cxn ang="0">
                    <a:pos x="415" y="762"/>
                  </a:cxn>
                  <a:cxn ang="0">
                    <a:pos x="521" y="886"/>
                  </a:cxn>
                  <a:cxn ang="0">
                    <a:pos x="598" y="971"/>
                  </a:cxn>
                  <a:cxn ang="0">
                    <a:pos x="630" y="1004"/>
                  </a:cxn>
                  <a:cxn ang="0">
                    <a:pos x="661" y="1036"/>
                  </a:cxn>
                  <a:cxn ang="0">
                    <a:pos x="694" y="1068"/>
                  </a:cxn>
                  <a:cxn ang="0">
                    <a:pos x="726" y="1102"/>
                  </a:cxn>
                  <a:cxn ang="0">
                    <a:pos x="758" y="1134"/>
                  </a:cxn>
                  <a:cxn ang="0">
                    <a:pos x="789" y="1166"/>
                  </a:cxn>
                  <a:cxn ang="0">
                    <a:pos x="822" y="1198"/>
                  </a:cxn>
                  <a:cxn ang="0">
                    <a:pos x="845" y="1216"/>
                  </a:cxn>
                  <a:cxn ang="0">
                    <a:pos x="858" y="1219"/>
                  </a:cxn>
                  <a:cxn ang="0">
                    <a:pos x="872" y="1223"/>
                  </a:cxn>
                  <a:cxn ang="0">
                    <a:pos x="887" y="1226"/>
                  </a:cxn>
                  <a:cxn ang="0">
                    <a:pos x="890" y="1216"/>
                  </a:cxn>
                  <a:cxn ang="0">
                    <a:pos x="883" y="1190"/>
                  </a:cxn>
                  <a:cxn ang="0">
                    <a:pos x="858" y="1138"/>
                  </a:cxn>
                  <a:cxn ang="0">
                    <a:pos x="822" y="1065"/>
                  </a:cxn>
                  <a:cxn ang="0">
                    <a:pos x="787" y="996"/>
                  </a:cxn>
                  <a:cxn ang="0">
                    <a:pos x="754" y="929"/>
                  </a:cxn>
                  <a:cxn ang="0">
                    <a:pos x="719" y="863"/>
                  </a:cxn>
                  <a:cxn ang="0">
                    <a:pos x="684" y="800"/>
                  </a:cxn>
                  <a:cxn ang="0">
                    <a:pos x="646" y="738"/>
                  </a:cxn>
                  <a:cxn ang="0">
                    <a:pos x="607" y="674"/>
                  </a:cxn>
                  <a:cxn ang="0">
                    <a:pos x="563" y="610"/>
                  </a:cxn>
                  <a:cxn ang="0">
                    <a:pos x="515" y="543"/>
                  </a:cxn>
                  <a:cxn ang="0">
                    <a:pos x="461" y="474"/>
                  </a:cxn>
                  <a:cxn ang="0">
                    <a:pos x="400" y="401"/>
                  </a:cxn>
                  <a:cxn ang="0">
                    <a:pos x="332" y="323"/>
                  </a:cxn>
                  <a:cxn ang="0">
                    <a:pos x="256" y="240"/>
                  </a:cxn>
                  <a:cxn ang="0">
                    <a:pos x="170" y="150"/>
                  </a:cxn>
                  <a:cxn ang="0">
                    <a:pos x="74" y="53"/>
                  </a:cxn>
                  <a:cxn ang="0">
                    <a:pos x="16" y="2"/>
                  </a:cxn>
                  <a:cxn ang="0">
                    <a:pos x="6" y="0"/>
                  </a:cxn>
                </a:cxnLst>
                <a:rect l="0" t="0" r="r" b="b"/>
                <a:pathLst>
                  <a:path w="894" h="1228">
                    <a:moveTo>
                      <a:pt x="0" y="0"/>
                    </a:moveTo>
                    <a:lnTo>
                      <a:pt x="30" y="78"/>
                    </a:lnTo>
                    <a:lnTo>
                      <a:pt x="59" y="149"/>
                    </a:lnTo>
                    <a:lnTo>
                      <a:pt x="86" y="216"/>
                    </a:lnTo>
                    <a:lnTo>
                      <a:pt x="113" y="277"/>
                    </a:lnTo>
                    <a:lnTo>
                      <a:pt x="139" y="336"/>
                    </a:lnTo>
                    <a:lnTo>
                      <a:pt x="167" y="391"/>
                    </a:lnTo>
                    <a:lnTo>
                      <a:pt x="195" y="444"/>
                    </a:lnTo>
                    <a:lnTo>
                      <a:pt x="225" y="495"/>
                    </a:lnTo>
                    <a:lnTo>
                      <a:pt x="257" y="546"/>
                    </a:lnTo>
                    <a:lnTo>
                      <a:pt x="290" y="598"/>
                    </a:lnTo>
                    <a:lnTo>
                      <a:pt x="328" y="650"/>
                    </a:lnTo>
                    <a:lnTo>
                      <a:pt x="370" y="704"/>
                    </a:lnTo>
                    <a:lnTo>
                      <a:pt x="415" y="762"/>
                    </a:lnTo>
                    <a:lnTo>
                      <a:pt x="465" y="822"/>
                    </a:lnTo>
                    <a:lnTo>
                      <a:pt x="521" y="886"/>
                    </a:lnTo>
                    <a:lnTo>
                      <a:pt x="582" y="955"/>
                    </a:lnTo>
                    <a:lnTo>
                      <a:pt x="598" y="971"/>
                    </a:lnTo>
                    <a:lnTo>
                      <a:pt x="614" y="988"/>
                    </a:lnTo>
                    <a:lnTo>
                      <a:pt x="630" y="1004"/>
                    </a:lnTo>
                    <a:lnTo>
                      <a:pt x="646" y="1020"/>
                    </a:lnTo>
                    <a:lnTo>
                      <a:pt x="661" y="1036"/>
                    </a:lnTo>
                    <a:lnTo>
                      <a:pt x="677" y="1052"/>
                    </a:lnTo>
                    <a:lnTo>
                      <a:pt x="694" y="1068"/>
                    </a:lnTo>
                    <a:lnTo>
                      <a:pt x="710" y="1084"/>
                    </a:lnTo>
                    <a:lnTo>
                      <a:pt x="726" y="1102"/>
                    </a:lnTo>
                    <a:lnTo>
                      <a:pt x="742" y="1118"/>
                    </a:lnTo>
                    <a:lnTo>
                      <a:pt x="758" y="1134"/>
                    </a:lnTo>
                    <a:lnTo>
                      <a:pt x="774" y="1150"/>
                    </a:lnTo>
                    <a:lnTo>
                      <a:pt x="789" y="1166"/>
                    </a:lnTo>
                    <a:lnTo>
                      <a:pt x="805" y="1182"/>
                    </a:lnTo>
                    <a:lnTo>
                      <a:pt x="822" y="1198"/>
                    </a:lnTo>
                    <a:lnTo>
                      <a:pt x="838" y="1215"/>
                    </a:lnTo>
                    <a:lnTo>
                      <a:pt x="845" y="1216"/>
                    </a:lnTo>
                    <a:lnTo>
                      <a:pt x="851" y="1218"/>
                    </a:lnTo>
                    <a:lnTo>
                      <a:pt x="858" y="1219"/>
                    </a:lnTo>
                    <a:lnTo>
                      <a:pt x="865" y="1221"/>
                    </a:lnTo>
                    <a:lnTo>
                      <a:pt x="872" y="1223"/>
                    </a:lnTo>
                    <a:lnTo>
                      <a:pt x="879" y="1225"/>
                    </a:lnTo>
                    <a:lnTo>
                      <a:pt x="887" y="1226"/>
                    </a:lnTo>
                    <a:lnTo>
                      <a:pt x="894" y="1228"/>
                    </a:lnTo>
                    <a:lnTo>
                      <a:pt x="890" y="1216"/>
                    </a:lnTo>
                    <a:lnTo>
                      <a:pt x="886" y="1203"/>
                    </a:lnTo>
                    <a:lnTo>
                      <a:pt x="883" y="1190"/>
                    </a:lnTo>
                    <a:lnTo>
                      <a:pt x="878" y="1178"/>
                    </a:lnTo>
                    <a:lnTo>
                      <a:pt x="858" y="1138"/>
                    </a:lnTo>
                    <a:lnTo>
                      <a:pt x="840" y="1102"/>
                    </a:lnTo>
                    <a:lnTo>
                      <a:pt x="822" y="1065"/>
                    </a:lnTo>
                    <a:lnTo>
                      <a:pt x="804" y="1030"/>
                    </a:lnTo>
                    <a:lnTo>
                      <a:pt x="787" y="996"/>
                    </a:lnTo>
                    <a:lnTo>
                      <a:pt x="770" y="961"/>
                    </a:lnTo>
                    <a:lnTo>
                      <a:pt x="754" y="929"/>
                    </a:lnTo>
                    <a:lnTo>
                      <a:pt x="736" y="895"/>
                    </a:lnTo>
                    <a:lnTo>
                      <a:pt x="719" y="863"/>
                    </a:lnTo>
                    <a:lnTo>
                      <a:pt x="702" y="832"/>
                    </a:lnTo>
                    <a:lnTo>
                      <a:pt x="684" y="800"/>
                    </a:lnTo>
                    <a:lnTo>
                      <a:pt x="666" y="769"/>
                    </a:lnTo>
                    <a:lnTo>
                      <a:pt x="646" y="738"/>
                    </a:lnTo>
                    <a:lnTo>
                      <a:pt x="627" y="707"/>
                    </a:lnTo>
                    <a:lnTo>
                      <a:pt x="607" y="674"/>
                    </a:lnTo>
                    <a:lnTo>
                      <a:pt x="585" y="642"/>
                    </a:lnTo>
                    <a:lnTo>
                      <a:pt x="563" y="610"/>
                    </a:lnTo>
                    <a:lnTo>
                      <a:pt x="539" y="578"/>
                    </a:lnTo>
                    <a:lnTo>
                      <a:pt x="515" y="543"/>
                    </a:lnTo>
                    <a:lnTo>
                      <a:pt x="488" y="510"/>
                    </a:lnTo>
                    <a:lnTo>
                      <a:pt x="461" y="474"/>
                    </a:lnTo>
                    <a:lnTo>
                      <a:pt x="431" y="438"/>
                    </a:lnTo>
                    <a:lnTo>
                      <a:pt x="400" y="401"/>
                    </a:lnTo>
                    <a:lnTo>
                      <a:pt x="367" y="362"/>
                    </a:lnTo>
                    <a:lnTo>
                      <a:pt x="332" y="323"/>
                    </a:lnTo>
                    <a:lnTo>
                      <a:pt x="295" y="283"/>
                    </a:lnTo>
                    <a:lnTo>
                      <a:pt x="256" y="240"/>
                    </a:lnTo>
                    <a:lnTo>
                      <a:pt x="214" y="195"/>
                    </a:lnTo>
                    <a:lnTo>
                      <a:pt x="170" y="150"/>
                    </a:lnTo>
                    <a:lnTo>
                      <a:pt x="123" y="103"/>
                    </a:lnTo>
                    <a:lnTo>
                      <a:pt x="74" y="53"/>
                    </a:lnTo>
                    <a:lnTo>
                      <a:pt x="22" y="2"/>
                    </a:lnTo>
                    <a:lnTo>
                      <a:pt x="16" y="2"/>
                    </a:lnTo>
                    <a:lnTo>
                      <a:pt x="11" y="0"/>
                    </a:lnTo>
                    <a:lnTo>
                      <a:pt x="6" y="0"/>
                    </a:lnTo>
                    <a:lnTo>
                      <a:pt x="0" y="0"/>
                    </a:lnTo>
                    <a:close/>
                  </a:path>
                </a:pathLst>
              </a:custGeom>
              <a:solidFill>
                <a:srgbClr val="63688C"/>
              </a:solidFill>
              <a:ln w="9525">
                <a:noFill/>
                <a:round/>
                <a:headEnd/>
                <a:tailEnd/>
              </a:ln>
            </p:spPr>
            <p:txBody>
              <a:bodyPr/>
              <a:lstStyle/>
              <a:p>
                <a:endParaRPr lang="en-US"/>
              </a:p>
            </p:txBody>
          </p:sp>
          <p:sp>
            <p:nvSpPr>
              <p:cNvPr id="117810" name="Freeform 1074"/>
              <p:cNvSpPr>
                <a:spLocks/>
              </p:cNvSpPr>
              <p:nvPr/>
            </p:nvSpPr>
            <p:spPr bwMode="auto">
              <a:xfrm>
                <a:off x="731" y="2897"/>
                <a:ext cx="427" cy="585"/>
              </a:xfrm>
              <a:custGeom>
                <a:avLst/>
                <a:gdLst/>
                <a:ahLst/>
                <a:cxnLst>
                  <a:cxn ang="0">
                    <a:pos x="33" y="75"/>
                  </a:cxn>
                  <a:cxn ang="0">
                    <a:pos x="90" y="208"/>
                  </a:cxn>
                  <a:cxn ang="0">
                    <a:pos x="144" y="323"/>
                  </a:cxn>
                  <a:cxn ang="0">
                    <a:pos x="199" y="427"/>
                  </a:cxn>
                  <a:cxn ang="0">
                    <a:pos x="259" y="526"/>
                  </a:cxn>
                  <a:cxn ang="0">
                    <a:pos x="329" y="626"/>
                  </a:cxn>
                  <a:cxn ang="0">
                    <a:pos x="413" y="735"/>
                  </a:cxn>
                  <a:cxn ang="0">
                    <a:pos x="518" y="858"/>
                  </a:cxn>
                  <a:cxn ang="0">
                    <a:pos x="593" y="941"/>
                  </a:cxn>
                  <a:cxn ang="0">
                    <a:pos x="620" y="970"/>
                  </a:cxn>
                  <a:cxn ang="0">
                    <a:pos x="648" y="999"/>
                  </a:cxn>
                  <a:cxn ang="0">
                    <a:pos x="676" y="1029"/>
                  </a:cxn>
                  <a:cxn ang="0">
                    <a:pos x="705" y="1058"/>
                  </a:cxn>
                  <a:cxn ang="0">
                    <a:pos x="732" y="1087"/>
                  </a:cxn>
                  <a:cxn ang="0">
                    <a:pos x="760" y="1115"/>
                  </a:cxn>
                  <a:cxn ang="0">
                    <a:pos x="789" y="1144"/>
                  </a:cxn>
                  <a:cxn ang="0">
                    <a:pos x="809" y="1160"/>
                  </a:cxn>
                  <a:cxn ang="0">
                    <a:pos x="822" y="1164"/>
                  </a:cxn>
                  <a:cxn ang="0">
                    <a:pos x="834" y="1167"/>
                  </a:cxn>
                  <a:cxn ang="0">
                    <a:pos x="846" y="1171"/>
                  </a:cxn>
                  <a:cxn ang="0">
                    <a:pos x="849" y="1160"/>
                  </a:cxn>
                  <a:cxn ang="0">
                    <a:pos x="842" y="1136"/>
                  </a:cxn>
                  <a:cxn ang="0">
                    <a:pos x="818" y="1087"/>
                  </a:cxn>
                  <a:cxn ang="0">
                    <a:pos x="782" y="1016"/>
                  </a:cxn>
                  <a:cxn ang="0">
                    <a:pos x="747" y="952"/>
                  </a:cxn>
                  <a:cxn ang="0">
                    <a:pos x="715" y="891"/>
                  </a:cxn>
                  <a:cxn ang="0">
                    <a:pos x="683" y="833"/>
                  </a:cxn>
                  <a:cxn ang="0">
                    <a:pos x="650" y="777"/>
                  </a:cxn>
                  <a:cxn ang="0">
                    <a:pos x="616" y="720"/>
                  </a:cxn>
                  <a:cxn ang="0">
                    <a:pos x="579" y="665"/>
                  </a:cxn>
                  <a:cxn ang="0">
                    <a:pos x="539" y="606"/>
                  </a:cxn>
                  <a:cxn ang="0">
                    <a:pos x="494" y="546"/>
                  </a:cxn>
                  <a:cxn ang="0">
                    <a:pos x="443" y="482"/>
                  </a:cxn>
                  <a:cxn ang="0">
                    <a:pos x="385" y="412"/>
                  </a:cxn>
                  <a:cxn ang="0">
                    <a:pos x="321" y="336"/>
                  </a:cxn>
                  <a:cxn ang="0">
                    <a:pos x="248" y="253"/>
                  </a:cxn>
                  <a:cxn ang="0">
                    <a:pos x="165" y="160"/>
                  </a:cxn>
                  <a:cxn ang="0">
                    <a:pos x="73" y="59"/>
                  </a:cxn>
                  <a:cxn ang="0">
                    <a:pos x="17" y="3"/>
                  </a:cxn>
                  <a:cxn ang="0">
                    <a:pos x="6" y="2"/>
                  </a:cxn>
                </a:cxnLst>
                <a:rect l="0" t="0" r="r" b="b"/>
                <a:pathLst>
                  <a:path w="853" h="1172">
                    <a:moveTo>
                      <a:pt x="0" y="0"/>
                    </a:moveTo>
                    <a:lnTo>
                      <a:pt x="33" y="75"/>
                    </a:lnTo>
                    <a:lnTo>
                      <a:pt x="63" y="144"/>
                    </a:lnTo>
                    <a:lnTo>
                      <a:pt x="90" y="208"/>
                    </a:lnTo>
                    <a:lnTo>
                      <a:pt x="118" y="268"/>
                    </a:lnTo>
                    <a:lnTo>
                      <a:pt x="144" y="323"/>
                    </a:lnTo>
                    <a:lnTo>
                      <a:pt x="171" y="376"/>
                    </a:lnTo>
                    <a:lnTo>
                      <a:pt x="199" y="427"/>
                    </a:lnTo>
                    <a:lnTo>
                      <a:pt x="227" y="476"/>
                    </a:lnTo>
                    <a:lnTo>
                      <a:pt x="259" y="526"/>
                    </a:lnTo>
                    <a:lnTo>
                      <a:pt x="292" y="575"/>
                    </a:lnTo>
                    <a:lnTo>
                      <a:pt x="329" y="626"/>
                    </a:lnTo>
                    <a:lnTo>
                      <a:pt x="369" y="679"/>
                    </a:lnTo>
                    <a:lnTo>
                      <a:pt x="413" y="735"/>
                    </a:lnTo>
                    <a:lnTo>
                      <a:pt x="463" y="794"/>
                    </a:lnTo>
                    <a:lnTo>
                      <a:pt x="518" y="858"/>
                    </a:lnTo>
                    <a:lnTo>
                      <a:pt x="579" y="928"/>
                    </a:lnTo>
                    <a:lnTo>
                      <a:pt x="593" y="941"/>
                    </a:lnTo>
                    <a:lnTo>
                      <a:pt x="607" y="956"/>
                    </a:lnTo>
                    <a:lnTo>
                      <a:pt x="620" y="970"/>
                    </a:lnTo>
                    <a:lnTo>
                      <a:pt x="634" y="985"/>
                    </a:lnTo>
                    <a:lnTo>
                      <a:pt x="648" y="999"/>
                    </a:lnTo>
                    <a:lnTo>
                      <a:pt x="662" y="1014"/>
                    </a:lnTo>
                    <a:lnTo>
                      <a:pt x="676" y="1029"/>
                    </a:lnTo>
                    <a:lnTo>
                      <a:pt x="691" y="1043"/>
                    </a:lnTo>
                    <a:lnTo>
                      <a:pt x="705" y="1058"/>
                    </a:lnTo>
                    <a:lnTo>
                      <a:pt x="718" y="1072"/>
                    </a:lnTo>
                    <a:lnTo>
                      <a:pt x="732" y="1087"/>
                    </a:lnTo>
                    <a:lnTo>
                      <a:pt x="746" y="1102"/>
                    </a:lnTo>
                    <a:lnTo>
                      <a:pt x="760" y="1115"/>
                    </a:lnTo>
                    <a:lnTo>
                      <a:pt x="775" y="1130"/>
                    </a:lnTo>
                    <a:lnTo>
                      <a:pt x="789" y="1144"/>
                    </a:lnTo>
                    <a:lnTo>
                      <a:pt x="803" y="1159"/>
                    </a:lnTo>
                    <a:lnTo>
                      <a:pt x="809" y="1160"/>
                    </a:lnTo>
                    <a:lnTo>
                      <a:pt x="815" y="1161"/>
                    </a:lnTo>
                    <a:lnTo>
                      <a:pt x="822" y="1164"/>
                    </a:lnTo>
                    <a:lnTo>
                      <a:pt x="828" y="1165"/>
                    </a:lnTo>
                    <a:lnTo>
                      <a:pt x="834" y="1167"/>
                    </a:lnTo>
                    <a:lnTo>
                      <a:pt x="841" y="1168"/>
                    </a:lnTo>
                    <a:lnTo>
                      <a:pt x="846" y="1171"/>
                    </a:lnTo>
                    <a:lnTo>
                      <a:pt x="853" y="1172"/>
                    </a:lnTo>
                    <a:lnTo>
                      <a:pt x="849" y="1160"/>
                    </a:lnTo>
                    <a:lnTo>
                      <a:pt x="845" y="1149"/>
                    </a:lnTo>
                    <a:lnTo>
                      <a:pt x="842" y="1136"/>
                    </a:lnTo>
                    <a:lnTo>
                      <a:pt x="837" y="1125"/>
                    </a:lnTo>
                    <a:lnTo>
                      <a:pt x="818" y="1087"/>
                    </a:lnTo>
                    <a:lnTo>
                      <a:pt x="799" y="1051"/>
                    </a:lnTo>
                    <a:lnTo>
                      <a:pt x="782" y="1016"/>
                    </a:lnTo>
                    <a:lnTo>
                      <a:pt x="765" y="984"/>
                    </a:lnTo>
                    <a:lnTo>
                      <a:pt x="747" y="952"/>
                    </a:lnTo>
                    <a:lnTo>
                      <a:pt x="731" y="921"/>
                    </a:lnTo>
                    <a:lnTo>
                      <a:pt x="715" y="891"/>
                    </a:lnTo>
                    <a:lnTo>
                      <a:pt x="699" y="861"/>
                    </a:lnTo>
                    <a:lnTo>
                      <a:pt x="683" y="833"/>
                    </a:lnTo>
                    <a:lnTo>
                      <a:pt x="667" y="804"/>
                    </a:lnTo>
                    <a:lnTo>
                      <a:pt x="650" y="777"/>
                    </a:lnTo>
                    <a:lnTo>
                      <a:pt x="633" y="749"/>
                    </a:lnTo>
                    <a:lnTo>
                      <a:pt x="616" y="720"/>
                    </a:lnTo>
                    <a:lnTo>
                      <a:pt x="597" y="693"/>
                    </a:lnTo>
                    <a:lnTo>
                      <a:pt x="579" y="665"/>
                    </a:lnTo>
                    <a:lnTo>
                      <a:pt x="559" y="636"/>
                    </a:lnTo>
                    <a:lnTo>
                      <a:pt x="539" y="606"/>
                    </a:lnTo>
                    <a:lnTo>
                      <a:pt x="517" y="576"/>
                    </a:lnTo>
                    <a:lnTo>
                      <a:pt x="494" y="546"/>
                    </a:lnTo>
                    <a:lnTo>
                      <a:pt x="468" y="514"/>
                    </a:lnTo>
                    <a:lnTo>
                      <a:pt x="443" y="482"/>
                    </a:lnTo>
                    <a:lnTo>
                      <a:pt x="415" y="447"/>
                    </a:lnTo>
                    <a:lnTo>
                      <a:pt x="385" y="412"/>
                    </a:lnTo>
                    <a:lnTo>
                      <a:pt x="354" y="375"/>
                    </a:lnTo>
                    <a:lnTo>
                      <a:pt x="321" y="336"/>
                    </a:lnTo>
                    <a:lnTo>
                      <a:pt x="286" y="295"/>
                    </a:lnTo>
                    <a:lnTo>
                      <a:pt x="248" y="253"/>
                    </a:lnTo>
                    <a:lnTo>
                      <a:pt x="208" y="208"/>
                    </a:lnTo>
                    <a:lnTo>
                      <a:pt x="165" y="160"/>
                    </a:lnTo>
                    <a:lnTo>
                      <a:pt x="120" y="111"/>
                    </a:lnTo>
                    <a:lnTo>
                      <a:pt x="73" y="59"/>
                    </a:lnTo>
                    <a:lnTo>
                      <a:pt x="22" y="4"/>
                    </a:lnTo>
                    <a:lnTo>
                      <a:pt x="17" y="3"/>
                    </a:lnTo>
                    <a:lnTo>
                      <a:pt x="12" y="2"/>
                    </a:lnTo>
                    <a:lnTo>
                      <a:pt x="6" y="2"/>
                    </a:lnTo>
                    <a:lnTo>
                      <a:pt x="0" y="0"/>
                    </a:lnTo>
                    <a:close/>
                  </a:path>
                </a:pathLst>
              </a:custGeom>
              <a:solidFill>
                <a:srgbClr val="686D93"/>
              </a:solidFill>
              <a:ln w="9525">
                <a:noFill/>
                <a:round/>
                <a:headEnd/>
                <a:tailEnd/>
              </a:ln>
            </p:spPr>
            <p:txBody>
              <a:bodyPr/>
              <a:lstStyle/>
              <a:p>
                <a:endParaRPr lang="en-US"/>
              </a:p>
            </p:txBody>
          </p:sp>
          <p:sp>
            <p:nvSpPr>
              <p:cNvPr id="117811" name="Freeform 1075"/>
              <p:cNvSpPr>
                <a:spLocks/>
              </p:cNvSpPr>
              <p:nvPr/>
            </p:nvSpPr>
            <p:spPr bwMode="auto">
              <a:xfrm>
                <a:off x="733" y="2901"/>
                <a:ext cx="407" cy="557"/>
              </a:xfrm>
              <a:custGeom>
                <a:avLst/>
                <a:gdLst/>
                <a:ahLst/>
                <a:cxnLst>
                  <a:cxn ang="0">
                    <a:pos x="33" y="73"/>
                  </a:cxn>
                  <a:cxn ang="0">
                    <a:pos x="93" y="201"/>
                  </a:cxn>
                  <a:cxn ang="0">
                    <a:pos x="148" y="311"/>
                  </a:cxn>
                  <a:cxn ang="0">
                    <a:pos x="201" y="410"/>
                  </a:cxn>
                  <a:cxn ang="0">
                    <a:pos x="259" y="505"/>
                  </a:cxn>
                  <a:cxn ang="0">
                    <a:pos x="327" y="602"/>
                  </a:cxn>
                  <a:cxn ang="0">
                    <a:pos x="410" y="709"/>
                  </a:cxn>
                  <a:cxn ang="0">
                    <a:pos x="513" y="830"/>
                  </a:cxn>
                  <a:cxn ang="0">
                    <a:pos x="587" y="912"/>
                  </a:cxn>
                  <a:cxn ang="0">
                    <a:pos x="611" y="937"/>
                  </a:cxn>
                  <a:cxn ang="0">
                    <a:pos x="635" y="962"/>
                  </a:cxn>
                  <a:cxn ang="0">
                    <a:pos x="659" y="988"/>
                  </a:cxn>
                  <a:cxn ang="0">
                    <a:pos x="683" y="1013"/>
                  </a:cxn>
                  <a:cxn ang="0">
                    <a:pos x="708" y="1038"/>
                  </a:cxn>
                  <a:cxn ang="0">
                    <a:pos x="732" y="1064"/>
                  </a:cxn>
                  <a:cxn ang="0">
                    <a:pos x="756" y="1089"/>
                  </a:cxn>
                  <a:cxn ang="0">
                    <a:pos x="773" y="1103"/>
                  </a:cxn>
                  <a:cxn ang="0">
                    <a:pos x="785" y="1106"/>
                  </a:cxn>
                  <a:cxn ang="0">
                    <a:pos x="795" y="1110"/>
                  </a:cxn>
                  <a:cxn ang="0">
                    <a:pos x="807" y="1113"/>
                  </a:cxn>
                  <a:cxn ang="0">
                    <a:pos x="808" y="1104"/>
                  </a:cxn>
                  <a:cxn ang="0">
                    <a:pos x="800" y="1082"/>
                  </a:cxn>
                  <a:cxn ang="0">
                    <a:pos x="776" y="1036"/>
                  </a:cxn>
                  <a:cxn ang="0">
                    <a:pos x="740" y="969"/>
                  </a:cxn>
                  <a:cxn ang="0">
                    <a:pos x="706" y="908"/>
                  </a:cxn>
                  <a:cxn ang="0">
                    <a:pos x="675" y="854"/>
                  </a:cxn>
                  <a:cxn ang="0">
                    <a:pos x="645" y="802"/>
                  </a:cxn>
                  <a:cxn ang="0">
                    <a:pos x="615" y="753"/>
                  </a:cxn>
                  <a:cxn ang="0">
                    <a:pos x="583" y="704"/>
                  </a:cxn>
                  <a:cxn ang="0">
                    <a:pos x="550" y="655"/>
                  </a:cxn>
                  <a:cxn ang="0">
                    <a:pos x="512" y="603"/>
                  </a:cxn>
                  <a:cxn ang="0">
                    <a:pos x="470" y="549"/>
                  </a:cxn>
                  <a:cxn ang="0">
                    <a:pos x="423" y="488"/>
                  </a:cxn>
                  <a:cxn ang="0">
                    <a:pos x="370" y="422"/>
                  </a:cxn>
                  <a:cxn ang="0">
                    <a:pos x="309" y="347"/>
                  </a:cxn>
                  <a:cxn ang="0">
                    <a:pos x="240" y="263"/>
                  </a:cxn>
                  <a:cxn ang="0">
                    <a:pos x="160" y="169"/>
                  </a:cxn>
                  <a:cxn ang="0">
                    <a:pos x="70" y="63"/>
                  </a:cxn>
                  <a:cxn ang="0">
                    <a:pos x="16" y="3"/>
                  </a:cxn>
                  <a:cxn ang="0">
                    <a:pos x="6" y="2"/>
                  </a:cxn>
                </a:cxnLst>
                <a:rect l="0" t="0" r="r" b="b"/>
                <a:pathLst>
                  <a:path w="813" h="1114">
                    <a:moveTo>
                      <a:pt x="0" y="0"/>
                    </a:moveTo>
                    <a:lnTo>
                      <a:pt x="33" y="73"/>
                    </a:lnTo>
                    <a:lnTo>
                      <a:pt x="65" y="140"/>
                    </a:lnTo>
                    <a:lnTo>
                      <a:pt x="93" y="201"/>
                    </a:lnTo>
                    <a:lnTo>
                      <a:pt x="121" y="258"/>
                    </a:lnTo>
                    <a:lnTo>
                      <a:pt x="148" y="311"/>
                    </a:lnTo>
                    <a:lnTo>
                      <a:pt x="174" y="362"/>
                    </a:lnTo>
                    <a:lnTo>
                      <a:pt x="201" y="410"/>
                    </a:lnTo>
                    <a:lnTo>
                      <a:pt x="229" y="458"/>
                    </a:lnTo>
                    <a:lnTo>
                      <a:pt x="259" y="505"/>
                    </a:lnTo>
                    <a:lnTo>
                      <a:pt x="292" y="553"/>
                    </a:lnTo>
                    <a:lnTo>
                      <a:pt x="327" y="602"/>
                    </a:lnTo>
                    <a:lnTo>
                      <a:pt x="366" y="654"/>
                    </a:lnTo>
                    <a:lnTo>
                      <a:pt x="410" y="709"/>
                    </a:lnTo>
                    <a:lnTo>
                      <a:pt x="459" y="766"/>
                    </a:lnTo>
                    <a:lnTo>
                      <a:pt x="513" y="830"/>
                    </a:lnTo>
                    <a:lnTo>
                      <a:pt x="574" y="899"/>
                    </a:lnTo>
                    <a:lnTo>
                      <a:pt x="587" y="912"/>
                    </a:lnTo>
                    <a:lnTo>
                      <a:pt x="598" y="924"/>
                    </a:lnTo>
                    <a:lnTo>
                      <a:pt x="611" y="937"/>
                    </a:lnTo>
                    <a:lnTo>
                      <a:pt x="622" y="950"/>
                    </a:lnTo>
                    <a:lnTo>
                      <a:pt x="635" y="962"/>
                    </a:lnTo>
                    <a:lnTo>
                      <a:pt x="647" y="975"/>
                    </a:lnTo>
                    <a:lnTo>
                      <a:pt x="659" y="988"/>
                    </a:lnTo>
                    <a:lnTo>
                      <a:pt x="671" y="1000"/>
                    </a:lnTo>
                    <a:lnTo>
                      <a:pt x="683" y="1013"/>
                    </a:lnTo>
                    <a:lnTo>
                      <a:pt x="695" y="1026"/>
                    </a:lnTo>
                    <a:lnTo>
                      <a:pt x="708" y="1038"/>
                    </a:lnTo>
                    <a:lnTo>
                      <a:pt x="719" y="1051"/>
                    </a:lnTo>
                    <a:lnTo>
                      <a:pt x="732" y="1064"/>
                    </a:lnTo>
                    <a:lnTo>
                      <a:pt x="743" y="1076"/>
                    </a:lnTo>
                    <a:lnTo>
                      <a:pt x="756" y="1089"/>
                    </a:lnTo>
                    <a:lnTo>
                      <a:pt x="768" y="1102"/>
                    </a:lnTo>
                    <a:lnTo>
                      <a:pt x="773" y="1103"/>
                    </a:lnTo>
                    <a:lnTo>
                      <a:pt x="779" y="1105"/>
                    </a:lnTo>
                    <a:lnTo>
                      <a:pt x="785" y="1106"/>
                    </a:lnTo>
                    <a:lnTo>
                      <a:pt x="791" y="1107"/>
                    </a:lnTo>
                    <a:lnTo>
                      <a:pt x="795" y="1110"/>
                    </a:lnTo>
                    <a:lnTo>
                      <a:pt x="801" y="1111"/>
                    </a:lnTo>
                    <a:lnTo>
                      <a:pt x="807" y="1113"/>
                    </a:lnTo>
                    <a:lnTo>
                      <a:pt x="813" y="1114"/>
                    </a:lnTo>
                    <a:lnTo>
                      <a:pt x="808" y="1104"/>
                    </a:lnTo>
                    <a:lnTo>
                      <a:pt x="804" y="1092"/>
                    </a:lnTo>
                    <a:lnTo>
                      <a:pt x="800" y="1082"/>
                    </a:lnTo>
                    <a:lnTo>
                      <a:pt x="795" y="1072"/>
                    </a:lnTo>
                    <a:lnTo>
                      <a:pt x="776" y="1036"/>
                    </a:lnTo>
                    <a:lnTo>
                      <a:pt x="757" y="1001"/>
                    </a:lnTo>
                    <a:lnTo>
                      <a:pt x="740" y="969"/>
                    </a:lnTo>
                    <a:lnTo>
                      <a:pt x="723" y="938"/>
                    </a:lnTo>
                    <a:lnTo>
                      <a:pt x="706" y="908"/>
                    </a:lnTo>
                    <a:lnTo>
                      <a:pt x="692" y="880"/>
                    </a:lnTo>
                    <a:lnTo>
                      <a:pt x="675" y="854"/>
                    </a:lnTo>
                    <a:lnTo>
                      <a:pt x="660" y="827"/>
                    </a:lnTo>
                    <a:lnTo>
                      <a:pt x="645" y="802"/>
                    </a:lnTo>
                    <a:lnTo>
                      <a:pt x="630" y="777"/>
                    </a:lnTo>
                    <a:lnTo>
                      <a:pt x="615" y="753"/>
                    </a:lnTo>
                    <a:lnTo>
                      <a:pt x="599" y="728"/>
                    </a:lnTo>
                    <a:lnTo>
                      <a:pt x="583" y="704"/>
                    </a:lnTo>
                    <a:lnTo>
                      <a:pt x="567" y="680"/>
                    </a:lnTo>
                    <a:lnTo>
                      <a:pt x="550" y="655"/>
                    </a:lnTo>
                    <a:lnTo>
                      <a:pt x="531" y="629"/>
                    </a:lnTo>
                    <a:lnTo>
                      <a:pt x="512" y="603"/>
                    </a:lnTo>
                    <a:lnTo>
                      <a:pt x="492" y="576"/>
                    </a:lnTo>
                    <a:lnTo>
                      <a:pt x="470" y="549"/>
                    </a:lnTo>
                    <a:lnTo>
                      <a:pt x="447" y="519"/>
                    </a:lnTo>
                    <a:lnTo>
                      <a:pt x="423" y="488"/>
                    </a:lnTo>
                    <a:lnTo>
                      <a:pt x="398" y="455"/>
                    </a:lnTo>
                    <a:lnTo>
                      <a:pt x="370" y="422"/>
                    </a:lnTo>
                    <a:lnTo>
                      <a:pt x="340" y="385"/>
                    </a:lnTo>
                    <a:lnTo>
                      <a:pt x="309" y="347"/>
                    </a:lnTo>
                    <a:lnTo>
                      <a:pt x="275" y="307"/>
                    </a:lnTo>
                    <a:lnTo>
                      <a:pt x="240" y="263"/>
                    </a:lnTo>
                    <a:lnTo>
                      <a:pt x="201" y="218"/>
                    </a:lnTo>
                    <a:lnTo>
                      <a:pt x="160" y="169"/>
                    </a:lnTo>
                    <a:lnTo>
                      <a:pt x="116" y="117"/>
                    </a:lnTo>
                    <a:lnTo>
                      <a:pt x="70" y="63"/>
                    </a:lnTo>
                    <a:lnTo>
                      <a:pt x="21" y="4"/>
                    </a:lnTo>
                    <a:lnTo>
                      <a:pt x="16" y="3"/>
                    </a:lnTo>
                    <a:lnTo>
                      <a:pt x="10" y="2"/>
                    </a:lnTo>
                    <a:lnTo>
                      <a:pt x="6" y="2"/>
                    </a:lnTo>
                    <a:lnTo>
                      <a:pt x="0" y="0"/>
                    </a:lnTo>
                    <a:close/>
                  </a:path>
                </a:pathLst>
              </a:custGeom>
              <a:solidFill>
                <a:srgbClr val="72759E"/>
              </a:solidFill>
              <a:ln w="9525">
                <a:noFill/>
                <a:round/>
                <a:headEnd/>
                <a:tailEnd/>
              </a:ln>
            </p:spPr>
            <p:txBody>
              <a:bodyPr/>
              <a:lstStyle/>
              <a:p>
                <a:endParaRPr lang="en-US"/>
              </a:p>
            </p:txBody>
          </p:sp>
          <p:sp>
            <p:nvSpPr>
              <p:cNvPr id="117812" name="Freeform 1076"/>
              <p:cNvSpPr>
                <a:spLocks/>
              </p:cNvSpPr>
              <p:nvPr/>
            </p:nvSpPr>
            <p:spPr bwMode="auto">
              <a:xfrm>
                <a:off x="736" y="2904"/>
                <a:ext cx="385" cy="529"/>
              </a:xfrm>
              <a:custGeom>
                <a:avLst/>
                <a:gdLst/>
                <a:ahLst/>
                <a:cxnLst>
                  <a:cxn ang="0">
                    <a:pos x="0" y="0"/>
                  </a:cxn>
                  <a:cxn ang="0">
                    <a:pos x="35" y="71"/>
                  </a:cxn>
                  <a:cxn ang="0">
                    <a:pos x="66" y="135"/>
                  </a:cxn>
                  <a:cxn ang="0">
                    <a:pos x="96" y="194"/>
                  </a:cxn>
                  <a:cxn ang="0">
                    <a:pos x="124" y="248"/>
                  </a:cxn>
                  <a:cxn ang="0">
                    <a:pos x="151" y="299"/>
                  </a:cxn>
                  <a:cxn ang="0">
                    <a:pos x="177" y="347"/>
                  </a:cxn>
                  <a:cxn ang="0">
                    <a:pos x="204" y="394"/>
                  </a:cxn>
                  <a:cxn ang="0">
                    <a:pos x="230" y="439"/>
                  </a:cxn>
                  <a:cxn ang="0">
                    <a:pos x="259" y="485"/>
                  </a:cxn>
                  <a:cxn ang="0">
                    <a:pos x="291" y="531"/>
                  </a:cxn>
                  <a:cxn ang="0">
                    <a:pos x="326" y="579"/>
                  </a:cxn>
                  <a:cxn ang="0">
                    <a:pos x="364" y="629"/>
                  </a:cxn>
                  <a:cxn ang="0">
                    <a:pos x="406" y="682"/>
                  </a:cxn>
                  <a:cxn ang="0">
                    <a:pos x="455" y="741"/>
                  </a:cxn>
                  <a:cxn ang="0">
                    <a:pos x="509" y="803"/>
                  </a:cxn>
                  <a:cxn ang="0">
                    <a:pos x="570" y="872"/>
                  </a:cxn>
                  <a:cxn ang="0">
                    <a:pos x="591" y="894"/>
                  </a:cxn>
                  <a:cxn ang="0">
                    <a:pos x="610" y="916"/>
                  </a:cxn>
                  <a:cxn ang="0">
                    <a:pos x="631" y="937"/>
                  </a:cxn>
                  <a:cxn ang="0">
                    <a:pos x="651" y="959"/>
                  </a:cxn>
                  <a:cxn ang="0">
                    <a:pos x="670" y="981"/>
                  </a:cxn>
                  <a:cxn ang="0">
                    <a:pos x="691" y="1002"/>
                  </a:cxn>
                  <a:cxn ang="0">
                    <a:pos x="711" y="1024"/>
                  </a:cxn>
                  <a:cxn ang="0">
                    <a:pos x="731" y="1046"/>
                  </a:cxn>
                  <a:cxn ang="0">
                    <a:pos x="736" y="1047"/>
                  </a:cxn>
                  <a:cxn ang="0">
                    <a:pos x="741" y="1049"/>
                  </a:cxn>
                  <a:cxn ang="0">
                    <a:pos x="746" y="1050"/>
                  </a:cxn>
                  <a:cxn ang="0">
                    <a:pos x="751" y="1052"/>
                  </a:cxn>
                  <a:cxn ang="0">
                    <a:pos x="756" y="1053"/>
                  </a:cxn>
                  <a:cxn ang="0">
                    <a:pos x="761" y="1054"/>
                  </a:cxn>
                  <a:cxn ang="0">
                    <a:pos x="766" y="1057"/>
                  </a:cxn>
                  <a:cxn ang="0">
                    <a:pos x="771" y="1058"/>
                  </a:cxn>
                  <a:cxn ang="0">
                    <a:pos x="766" y="1049"/>
                  </a:cxn>
                  <a:cxn ang="0">
                    <a:pos x="763" y="1038"/>
                  </a:cxn>
                  <a:cxn ang="0">
                    <a:pos x="758" y="1029"/>
                  </a:cxn>
                  <a:cxn ang="0">
                    <a:pos x="753" y="1020"/>
                  </a:cxn>
                  <a:cxn ang="0">
                    <a:pos x="715" y="952"/>
                  </a:cxn>
                  <a:cxn ang="0">
                    <a:pos x="682" y="893"/>
                  </a:cxn>
                  <a:cxn ang="0">
                    <a:pos x="651" y="841"/>
                  </a:cxn>
                  <a:cxn ang="0">
                    <a:pos x="622" y="794"/>
                  </a:cxn>
                  <a:cxn ang="0">
                    <a:pos x="594" y="750"/>
                  </a:cxn>
                  <a:cxn ang="0">
                    <a:pos x="565" y="709"/>
                  </a:cxn>
                  <a:cxn ang="0">
                    <a:pos x="536" y="667"/>
                  </a:cxn>
                  <a:cxn ang="0">
                    <a:pos x="503" y="623"/>
                  </a:cxn>
                  <a:cxn ang="0">
                    <a:pos x="468" y="577"/>
                  </a:cxn>
                  <a:cxn ang="0">
                    <a:pos x="427" y="524"/>
                  </a:cxn>
                  <a:cxn ang="0">
                    <a:pos x="380" y="466"/>
                  </a:cxn>
                  <a:cxn ang="0">
                    <a:pos x="327" y="398"/>
                  </a:cxn>
                  <a:cxn ang="0">
                    <a:pos x="265" y="321"/>
                  </a:cxn>
                  <a:cxn ang="0">
                    <a:pos x="194" y="230"/>
                  </a:cxn>
                  <a:cxn ang="0">
                    <a:pos x="113" y="126"/>
                  </a:cxn>
                  <a:cxn ang="0">
                    <a:pos x="20" y="6"/>
                  </a:cxn>
                  <a:cxn ang="0">
                    <a:pos x="16" y="5"/>
                  </a:cxn>
                  <a:cxn ang="0">
                    <a:pos x="10" y="3"/>
                  </a:cxn>
                  <a:cxn ang="0">
                    <a:pos x="5" y="1"/>
                  </a:cxn>
                  <a:cxn ang="0">
                    <a:pos x="0" y="0"/>
                  </a:cxn>
                </a:cxnLst>
                <a:rect l="0" t="0" r="r" b="b"/>
                <a:pathLst>
                  <a:path w="771" h="1058">
                    <a:moveTo>
                      <a:pt x="0" y="0"/>
                    </a:moveTo>
                    <a:lnTo>
                      <a:pt x="35" y="71"/>
                    </a:lnTo>
                    <a:lnTo>
                      <a:pt x="66" y="135"/>
                    </a:lnTo>
                    <a:lnTo>
                      <a:pt x="96" y="194"/>
                    </a:lnTo>
                    <a:lnTo>
                      <a:pt x="124" y="248"/>
                    </a:lnTo>
                    <a:lnTo>
                      <a:pt x="151" y="299"/>
                    </a:lnTo>
                    <a:lnTo>
                      <a:pt x="177" y="347"/>
                    </a:lnTo>
                    <a:lnTo>
                      <a:pt x="204" y="394"/>
                    </a:lnTo>
                    <a:lnTo>
                      <a:pt x="230" y="439"/>
                    </a:lnTo>
                    <a:lnTo>
                      <a:pt x="259" y="485"/>
                    </a:lnTo>
                    <a:lnTo>
                      <a:pt x="291" y="531"/>
                    </a:lnTo>
                    <a:lnTo>
                      <a:pt x="326" y="579"/>
                    </a:lnTo>
                    <a:lnTo>
                      <a:pt x="364" y="629"/>
                    </a:lnTo>
                    <a:lnTo>
                      <a:pt x="406" y="682"/>
                    </a:lnTo>
                    <a:lnTo>
                      <a:pt x="455" y="741"/>
                    </a:lnTo>
                    <a:lnTo>
                      <a:pt x="509" y="803"/>
                    </a:lnTo>
                    <a:lnTo>
                      <a:pt x="570" y="872"/>
                    </a:lnTo>
                    <a:lnTo>
                      <a:pt x="591" y="894"/>
                    </a:lnTo>
                    <a:lnTo>
                      <a:pt x="610" y="916"/>
                    </a:lnTo>
                    <a:lnTo>
                      <a:pt x="631" y="937"/>
                    </a:lnTo>
                    <a:lnTo>
                      <a:pt x="651" y="959"/>
                    </a:lnTo>
                    <a:lnTo>
                      <a:pt x="670" y="981"/>
                    </a:lnTo>
                    <a:lnTo>
                      <a:pt x="691" y="1002"/>
                    </a:lnTo>
                    <a:lnTo>
                      <a:pt x="711" y="1024"/>
                    </a:lnTo>
                    <a:lnTo>
                      <a:pt x="731" y="1046"/>
                    </a:lnTo>
                    <a:lnTo>
                      <a:pt x="736" y="1047"/>
                    </a:lnTo>
                    <a:lnTo>
                      <a:pt x="741" y="1049"/>
                    </a:lnTo>
                    <a:lnTo>
                      <a:pt x="746" y="1050"/>
                    </a:lnTo>
                    <a:lnTo>
                      <a:pt x="751" y="1052"/>
                    </a:lnTo>
                    <a:lnTo>
                      <a:pt x="756" y="1053"/>
                    </a:lnTo>
                    <a:lnTo>
                      <a:pt x="761" y="1054"/>
                    </a:lnTo>
                    <a:lnTo>
                      <a:pt x="766" y="1057"/>
                    </a:lnTo>
                    <a:lnTo>
                      <a:pt x="771" y="1058"/>
                    </a:lnTo>
                    <a:lnTo>
                      <a:pt x="766" y="1049"/>
                    </a:lnTo>
                    <a:lnTo>
                      <a:pt x="763" y="1038"/>
                    </a:lnTo>
                    <a:lnTo>
                      <a:pt x="758" y="1029"/>
                    </a:lnTo>
                    <a:lnTo>
                      <a:pt x="753" y="1020"/>
                    </a:lnTo>
                    <a:lnTo>
                      <a:pt x="715" y="952"/>
                    </a:lnTo>
                    <a:lnTo>
                      <a:pt x="682" y="893"/>
                    </a:lnTo>
                    <a:lnTo>
                      <a:pt x="651" y="841"/>
                    </a:lnTo>
                    <a:lnTo>
                      <a:pt x="622" y="794"/>
                    </a:lnTo>
                    <a:lnTo>
                      <a:pt x="594" y="750"/>
                    </a:lnTo>
                    <a:lnTo>
                      <a:pt x="565" y="709"/>
                    </a:lnTo>
                    <a:lnTo>
                      <a:pt x="536" y="667"/>
                    </a:lnTo>
                    <a:lnTo>
                      <a:pt x="503" y="623"/>
                    </a:lnTo>
                    <a:lnTo>
                      <a:pt x="468" y="577"/>
                    </a:lnTo>
                    <a:lnTo>
                      <a:pt x="427" y="524"/>
                    </a:lnTo>
                    <a:lnTo>
                      <a:pt x="380" y="466"/>
                    </a:lnTo>
                    <a:lnTo>
                      <a:pt x="327" y="398"/>
                    </a:lnTo>
                    <a:lnTo>
                      <a:pt x="265" y="321"/>
                    </a:lnTo>
                    <a:lnTo>
                      <a:pt x="194" y="230"/>
                    </a:lnTo>
                    <a:lnTo>
                      <a:pt x="113" y="126"/>
                    </a:lnTo>
                    <a:lnTo>
                      <a:pt x="20" y="6"/>
                    </a:lnTo>
                    <a:lnTo>
                      <a:pt x="16" y="5"/>
                    </a:lnTo>
                    <a:lnTo>
                      <a:pt x="10" y="3"/>
                    </a:lnTo>
                    <a:lnTo>
                      <a:pt x="5" y="1"/>
                    </a:lnTo>
                    <a:lnTo>
                      <a:pt x="0" y="0"/>
                    </a:lnTo>
                    <a:close/>
                  </a:path>
                </a:pathLst>
              </a:custGeom>
              <a:solidFill>
                <a:srgbClr val="7A7AA5"/>
              </a:solidFill>
              <a:ln w="9525">
                <a:noFill/>
                <a:round/>
                <a:headEnd/>
                <a:tailEnd/>
              </a:ln>
            </p:spPr>
            <p:txBody>
              <a:bodyPr/>
              <a:lstStyle/>
              <a:p>
                <a:endParaRPr lang="en-US"/>
              </a:p>
            </p:txBody>
          </p:sp>
          <p:sp>
            <p:nvSpPr>
              <p:cNvPr id="117813" name="Freeform 1077"/>
              <p:cNvSpPr>
                <a:spLocks/>
              </p:cNvSpPr>
              <p:nvPr/>
            </p:nvSpPr>
            <p:spPr bwMode="auto">
              <a:xfrm>
                <a:off x="738" y="2908"/>
                <a:ext cx="365" cy="500"/>
              </a:xfrm>
              <a:custGeom>
                <a:avLst/>
                <a:gdLst/>
                <a:ahLst/>
                <a:cxnLst>
                  <a:cxn ang="0">
                    <a:pos x="0" y="0"/>
                  </a:cxn>
                  <a:cxn ang="0">
                    <a:pos x="37" y="68"/>
                  </a:cxn>
                  <a:cxn ang="0">
                    <a:pos x="70" y="130"/>
                  </a:cxn>
                  <a:cxn ang="0">
                    <a:pos x="101" y="187"/>
                  </a:cxn>
                  <a:cxn ang="0">
                    <a:pos x="129" y="239"/>
                  </a:cxn>
                  <a:cxn ang="0">
                    <a:pos x="156" y="287"/>
                  </a:cxn>
                  <a:cxn ang="0">
                    <a:pos x="181" y="333"/>
                  </a:cxn>
                  <a:cxn ang="0">
                    <a:pos x="208" y="378"/>
                  </a:cxn>
                  <a:cxn ang="0">
                    <a:pos x="234" y="421"/>
                  </a:cxn>
                  <a:cxn ang="0">
                    <a:pos x="263" y="464"/>
                  </a:cxn>
                  <a:cxn ang="0">
                    <a:pos x="293" y="509"/>
                  </a:cxn>
                  <a:cxn ang="0">
                    <a:pos x="326" y="555"/>
                  </a:cxn>
                  <a:cxn ang="0">
                    <a:pos x="364" y="604"/>
                  </a:cxn>
                  <a:cxn ang="0">
                    <a:pos x="406" y="657"/>
                  </a:cxn>
                  <a:cxn ang="0">
                    <a:pos x="454" y="713"/>
                  </a:cxn>
                  <a:cxn ang="0">
                    <a:pos x="507" y="775"/>
                  </a:cxn>
                  <a:cxn ang="0">
                    <a:pos x="568" y="845"/>
                  </a:cxn>
                  <a:cxn ang="0">
                    <a:pos x="584" y="863"/>
                  </a:cxn>
                  <a:cxn ang="0">
                    <a:pos x="601" y="880"/>
                  </a:cxn>
                  <a:cxn ang="0">
                    <a:pos x="617" y="899"/>
                  </a:cxn>
                  <a:cxn ang="0">
                    <a:pos x="633" y="917"/>
                  </a:cxn>
                  <a:cxn ang="0">
                    <a:pos x="649" y="936"/>
                  </a:cxn>
                  <a:cxn ang="0">
                    <a:pos x="665" y="953"/>
                  </a:cxn>
                  <a:cxn ang="0">
                    <a:pos x="681" y="971"/>
                  </a:cxn>
                  <a:cxn ang="0">
                    <a:pos x="697" y="990"/>
                  </a:cxn>
                  <a:cxn ang="0">
                    <a:pos x="702" y="991"/>
                  </a:cxn>
                  <a:cxn ang="0">
                    <a:pos x="707" y="992"/>
                  </a:cxn>
                  <a:cxn ang="0">
                    <a:pos x="710" y="994"/>
                  </a:cxn>
                  <a:cxn ang="0">
                    <a:pos x="715" y="995"/>
                  </a:cxn>
                  <a:cxn ang="0">
                    <a:pos x="719" y="997"/>
                  </a:cxn>
                  <a:cxn ang="0">
                    <a:pos x="724" y="999"/>
                  </a:cxn>
                  <a:cxn ang="0">
                    <a:pos x="727" y="1000"/>
                  </a:cxn>
                  <a:cxn ang="0">
                    <a:pos x="732" y="1001"/>
                  </a:cxn>
                  <a:cxn ang="0">
                    <a:pos x="727" y="992"/>
                  </a:cxn>
                  <a:cxn ang="0">
                    <a:pos x="723" y="984"/>
                  </a:cxn>
                  <a:cxn ang="0">
                    <a:pos x="718" y="975"/>
                  </a:cxn>
                  <a:cxn ang="0">
                    <a:pos x="713" y="967"/>
                  </a:cxn>
                  <a:cxn ang="0">
                    <a:pos x="675" y="902"/>
                  </a:cxn>
                  <a:cxn ang="0">
                    <a:pos x="642" y="848"/>
                  </a:cxn>
                  <a:cxn ang="0">
                    <a:pos x="613" y="801"/>
                  </a:cxn>
                  <a:cxn ang="0">
                    <a:pos x="586" y="760"/>
                  </a:cxn>
                  <a:cxn ang="0">
                    <a:pos x="560" y="725"/>
                  </a:cxn>
                  <a:cxn ang="0">
                    <a:pos x="534" y="690"/>
                  </a:cxn>
                  <a:cxn ang="0">
                    <a:pos x="507" y="655"/>
                  </a:cxn>
                  <a:cxn ang="0">
                    <a:pos x="477" y="619"/>
                  </a:cxn>
                  <a:cxn ang="0">
                    <a:pos x="445" y="577"/>
                  </a:cxn>
                  <a:cxn ang="0">
                    <a:pos x="408" y="531"/>
                  </a:cxn>
                  <a:cxn ang="0">
                    <a:pos x="364" y="476"/>
                  </a:cxn>
                  <a:cxn ang="0">
                    <a:pos x="315" y="410"/>
                  </a:cxn>
                  <a:cxn ang="0">
                    <a:pos x="256" y="333"/>
                  </a:cxn>
                  <a:cxn ang="0">
                    <a:pos x="189" y="242"/>
                  </a:cxn>
                  <a:cxn ang="0">
                    <a:pos x="112" y="134"/>
                  </a:cxn>
                  <a:cxn ang="0">
                    <a:pos x="22" y="8"/>
                  </a:cxn>
                  <a:cxn ang="0">
                    <a:pos x="16" y="6"/>
                  </a:cxn>
                  <a:cxn ang="0">
                    <a:pos x="10" y="4"/>
                  </a:cxn>
                  <a:cxn ang="0">
                    <a:pos x="6" y="3"/>
                  </a:cxn>
                  <a:cxn ang="0">
                    <a:pos x="0" y="0"/>
                  </a:cxn>
                </a:cxnLst>
                <a:rect l="0" t="0" r="r" b="b"/>
                <a:pathLst>
                  <a:path w="732" h="1001">
                    <a:moveTo>
                      <a:pt x="0" y="0"/>
                    </a:moveTo>
                    <a:lnTo>
                      <a:pt x="37" y="68"/>
                    </a:lnTo>
                    <a:lnTo>
                      <a:pt x="70" y="130"/>
                    </a:lnTo>
                    <a:lnTo>
                      <a:pt x="101" y="187"/>
                    </a:lnTo>
                    <a:lnTo>
                      <a:pt x="129" y="239"/>
                    </a:lnTo>
                    <a:lnTo>
                      <a:pt x="156" y="287"/>
                    </a:lnTo>
                    <a:lnTo>
                      <a:pt x="181" y="333"/>
                    </a:lnTo>
                    <a:lnTo>
                      <a:pt x="208" y="378"/>
                    </a:lnTo>
                    <a:lnTo>
                      <a:pt x="234" y="421"/>
                    </a:lnTo>
                    <a:lnTo>
                      <a:pt x="263" y="464"/>
                    </a:lnTo>
                    <a:lnTo>
                      <a:pt x="293" y="509"/>
                    </a:lnTo>
                    <a:lnTo>
                      <a:pt x="326" y="555"/>
                    </a:lnTo>
                    <a:lnTo>
                      <a:pt x="364" y="604"/>
                    </a:lnTo>
                    <a:lnTo>
                      <a:pt x="406" y="657"/>
                    </a:lnTo>
                    <a:lnTo>
                      <a:pt x="454" y="713"/>
                    </a:lnTo>
                    <a:lnTo>
                      <a:pt x="507" y="775"/>
                    </a:lnTo>
                    <a:lnTo>
                      <a:pt x="568" y="845"/>
                    </a:lnTo>
                    <a:lnTo>
                      <a:pt x="584" y="863"/>
                    </a:lnTo>
                    <a:lnTo>
                      <a:pt x="601" y="880"/>
                    </a:lnTo>
                    <a:lnTo>
                      <a:pt x="617" y="899"/>
                    </a:lnTo>
                    <a:lnTo>
                      <a:pt x="633" y="917"/>
                    </a:lnTo>
                    <a:lnTo>
                      <a:pt x="649" y="936"/>
                    </a:lnTo>
                    <a:lnTo>
                      <a:pt x="665" y="953"/>
                    </a:lnTo>
                    <a:lnTo>
                      <a:pt x="681" y="971"/>
                    </a:lnTo>
                    <a:lnTo>
                      <a:pt x="697" y="990"/>
                    </a:lnTo>
                    <a:lnTo>
                      <a:pt x="702" y="991"/>
                    </a:lnTo>
                    <a:lnTo>
                      <a:pt x="707" y="992"/>
                    </a:lnTo>
                    <a:lnTo>
                      <a:pt x="710" y="994"/>
                    </a:lnTo>
                    <a:lnTo>
                      <a:pt x="715" y="995"/>
                    </a:lnTo>
                    <a:lnTo>
                      <a:pt x="719" y="997"/>
                    </a:lnTo>
                    <a:lnTo>
                      <a:pt x="724" y="999"/>
                    </a:lnTo>
                    <a:lnTo>
                      <a:pt x="727" y="1000"/>
                    </a:lnTo>
                    <a:lnTo>
                      <a:pt x="732" y="1001"/>
                    </a:lnTo>
                    <a:lnTo>
                      <a:pt x="727" y="992"/>
                    </a:lnTo>
                    <a:lnTo>
                      <a:pt x="723" y="984"/>
                    </a:lnTo>
                    <a:lnTo>
                      <a:pt x="718" y="975"/>
                    </a:lnTo>
                    <a:lnTo>
                      <a:pt x="713" y="967"/>
                    </a:lnTo>
                    <a:lnTo>
                      <a:pt x="675" y="902"/>
                    </a:lnTo>
                    <a:lnTo>
                      <a:pt x="642" y="848"/>
                    </a:lnTo>
                    <a:lnTo>
                      <a:pt x="613" y="801"/>
                    </a:lnTo>
                    <a:lnTo>
                      <a:pt x="586" y="760"/>
                    </a:lnTo>
                    <a:lnTo>
                      <a:pt x="560" y="725"/>
                    </a:lnTo>
                    <a:lnTo>
                      <a:pt x="534" y="690"/>
                    </a:lnTo>
                    <a:lnTo>
                      <a:pt x="507" y="655"/>
                    </a:lnTo>
                    <a:lnTo>
                      <a:pt x="477" y="619"/>
                    </a:lnTo>
                    <a:lnTo>
                      <a:pt x="445" y="577"/>
                    </a:lnTo>
                    <a:lnTo>
                      <a:pt x="408" y="531"/>
                    </a:lnTo>
                    <a:lnTo>
                      <a:pt x="364" y="476"/>
                    </a:lnTo>
                    <a:lnTo>
                      <a:pt x="315" y="410"/>
                    </a:lnTo>
                    <a:lnTo>
                      <a:pt x="256" y="333"/>
                    </a:lnTo>
                    <a:lnTo>
                      <a:pt x="189" y="242"/>
                    </a:lnTo>
                    <a:lnTo>
                      <a:pt x="112" y="134"/>
                    </a:lnTo>
                    <a:lnTo>
                      <a:pt x="22" y="8"/>
                    </a:lnTo>
                    <a:lnTo>
                      <a:pt x="16" y="6"/>
                    </a:lnTo>
                    <a:lnTo>
                      <a:pt x="10" y="4"/>
                    </a:lnTo>
                    <a:lnTo>
                      <a:pt x="6" y="3"/>
                    </a:lnTo>
                    <a:lnTo>
                      <a:pt x="0" y="0"/>
                    </a:lnTo>
                    <a:close/>
                  </a:path>
                </a:pathLst>
              </a:custGeom>
              <a:solidFill>
                <a:srgbClr val="8284AF"/>
              </a:solidFill>
              <a:ln w="9525">
                <a:noFill/>
                <a:round/>
                <a:headEnd/>
                <a:tailEnd/>
              </a:ln>
            </p:spPr>
            <p:txBody>
              <a:bodyPr/>
              <a:lstStyle/>
              <a:p>
                <a:endParaRPr lang="en-US"/>
              </a:p>
            </p:txBody>
          </p:sp>
          <p:sp>
            <p:nvSpPr>
              <p:cNvPr id="117814" name="Freeform 1078"/>
              <p:cNvSpPr>
                <a:spLocks/>
              </p:cNvSpPr>
              <p:nvPr/>
            </p:nvSpPr>
            <p:spPr bwMode="auto">
              <a:xfrm>
                <a:off x="740" y="2912"/>
                <a:ext cx="345" cy="471"/>
              </a:xfrm>
              <a:custGeom>
                <a:avLst/>
                <a:gdLst/>
                <a:ahLst/>
                <a:cxnLst>
                  <a:cxn ang="0">
                    <a:pos x="0" y="0"/>
                  </a:cxn>
                  <a:cxn ang="0">
                    <a:pos x="39" y="66"/>
                  </a:cxn>
                  <a:cxn ang="0">
                    <a:pos x="73" y="125"/>
                  </a:cxn>
                  <a:cxn ang="0">
                    <a:pos x="105" y="179"/>
                  </a:cxn>
                  <a:cxn ang="0">
                    <a:pos x="132" y="228"/>
                  </a:cxn>
                  <a:cxn ang="0">
                    <a:pos x="159" y="274"/>
                  </a:cxn>
                  <a:cxn ang="0">
                    <a:pos x="184" y="318"/>
                  </a:cxn>
                  <a:cxn ang="0">
                    <a:pos x="209" y="361"/>
                  </a:cxn>
                  <a:cxn ang="0">
                    <a:pos x="236" y="402"/>
                  </a:cxn>
                  <a:cxn ang="0">
                    <a:pos x="264" y="444"/>
                  </a:cxn>
                  <a:cxn ang="0">
                    <a:pos x="292" y="486"/>
                  </a:cxn>
                  <a:cxn ang="0">
                    <a:pos x="326" y="530"/>
                  </a:cxn>
                  <a:cxn ang="0">
                    <a:pos x="363" y="579"/>
                  </a:cxn>
                  <a:cxn ang="0">
                    <a:pos x="403" y="629"/>
                  </a:cxn>
                  <a:cxn ang="0">
                    <a:pos x="450" y="686"/>
                  </a:cxn>
                  <a:cxn ang="0">
                    <a:pos x="503" y="748"/>
                  </a:cxn>
                  <a:cxn ang="0">
                    <a:pos x="564" y="816"/>
                  </a:cxn>
                  <a:cxn ang="0">
                    <a:pos x="661" y="933"/>
                  </a:cxn>
                  <a:cxn ang="0">
                    <a:pos x="690" y="943"/>
                  </a:cxn>
                  <a:cxn ang="0">
                    <a:pos x="670" y="914"/>
                  </a:cxn>
                  <a:cxn ang="0">
                    <a:pos x="632" y="852"/>
                  </a:cxn>
                  <a:cxn ang="0">
                    <a:pos x="600" y="802"/>
                  </a:cxn>
                  <a:cxn ang="0">
                    <a:pos x="572" y="761"/>
                  </a:cxn>
                  <a:cxn ang="0">
                    <a:pos x="547" y="726"/>
                  </a:cxn>
                  <a:cxn ang="0">
                    <a:pos x="523" y="696"/>
                  </a:cxn>
                  <a:cxn ang="0">
                    <a:pos x="500" y="670"/>
                  </a:cxn>
                  <a:cxn ang="0">
                    <a:pos x="476" y="642"/>
                  </a:cxn>
                  <a:cxn ang="0">
                    <a:pos x="450" y="611"/>
                  </a:cxn>
                  <a:cxn ang="0">
                    <a:pos x="420" y="576"/>
                  </a:cxn>
                  <a:cxn ang="0">
                    <a:pos x="387" y="535"/>
                  </a:cxn>
                  <a:cxn ang="0">
                    <a:pos x="347" y="484"/>
                  </a:cxn>
                  <a:cxn ang="0">
                    <a:pos x="300" y="421"/>
                  </a:cxn>
                  <a:cxn ang="0">
                    <a:pos x="245" y="345"/>
                  </a:cxn>
                  <a:cxn ang="0">
                    <a:pos x="181" y="251"/>
                  </a:cxn>
                  <a:cxn ang="0">
                    <a:pos x="106" y="141"/>
                  </a:cxn>
                  <a:cxn ang="0">
                    <a:pos x="19" y="8"/>
                  </a:cxn>
                  <a:cxn ang="0">
                    <a:pos x="0" y="0"/>
                  </a:cxn>
                </a:cxnLst>
                <a:rect l="0" t="0" r="r" b="b"/>
                <a:pathLst>
                  <a:path w="690" h="943">
                    <a:moveTo>
                      <a:pt x="0" y="0"/>
                    </a:moveTo>
                    <a:lnTo>
                      <a:pt x="39" y="66"/>
                    </a:lnTo>
                    <a:lnTo>
                      <a:pt x="73" y="125"/>
                    </a:lnTo>
                    <a:lnTo>
                      <a:pt x="105" y="179"/>
                    </a:lnTo>
                    <a:lnTo>
                      <a:pt x="132" y="228"/>
                    </a:lnTo>
                    <a:lnTo>
                      <a:pt x="159" y="274"/>
                    </a:lnTo>
                    <a:lnTo>
                      <a:pt x="184" y="318"/>
                    </a:lnTo>
                    <a:lnTo>
                      <a:pt x="209" y="361"/>
                    </a:lnTo>
                    <a:lnTo>
                      <a:pt x="236" y="402"/>
                    </a:lnTo>
                    <a:lnTo>
                      <a:pt x="264" y="444"/>
                    </a:lnTo>
                    <a:lnTo>
                      <a:pt x="292" y="486"/>
                    </a:lnTo>
                    <a:lnTo>
                      <a:pt x="326" y="530"/>
                    </a:lnTo>
                    <a:lnTo>
                      <a:pt x="363" y="579"/>
                    </a:lnTo>
                    <a:lnTo>
                      <a:pt x="403" y="629"/>
                    </a:lnTo>
                    <a:lnTo>
                      <a:pt x="450" y="686"/>
                    </a:lnTo>
                    <a:lnTo>
                      <a:pt x="503" y="748"/>
                    </a:lnTo>
                    <a:lnTo>
                      <a:pt x="564" y="816"/>
                    </a:lnTo>
                    <a:lnTo>
                      <a:pt x="661" y="933"/>
                    </a:lnTo>
                    <a:lnTo>
                      <a:pt x="690" y="943"/>
                    </a:lnTo>
                    <a:lnTo>
                      <a:pt x="670" y="914"/>
                    </a:lnTo>
                    <a:lnTo>
                      <a:pt x="632" y="852"/>
                    </a:lnTo>
                    <a:lnTo>
                      <a:pt x="600" y="802"/>
                    </a:lnTo>
                    <a:lnTo>
                      <a:pt x="572" y="761"/>
                    </a:lnTo>
                    <a:lnTo>
                      <a:pt x="547" y="726"/>
                    </a:lnTo>
                    <a:lnTo>
                      <a:pt x="523" y="696"/>
                    </a:lnTo>
                    <a:lnTo>
                      <a:pt x="500" y="670"/>
                    </a:lnTo>
                    <a:lnTo>
                      <a:pt x="476" y="642"/>
                    </a:lnTo>
                    <a:lnTo>
                      <a:pt x="450" y="611"/>
                    </a:lnTo>
                    <a:lnTo>
                      <a:pt x="420" y="576"/>
                    </a:lnTo>
                    <a:lnTo>
                      <a:pt x="387" y="535"/>
                    </a:lnTo>
                    <a:lnTo>
                      <a:pt x="347" y="484"/>
                    </a:lnTo>
                    <a:lnTo>
                      <a:pt x="300" y="421"/>
                    </a:lnTo>
                    <a:lnTo>
                      <a:pt x="245" y="345"/>
                    </a:lnTo>
                    <a:lnTo>
                      <a:pt x="181" y="251"/>
                    </a:lnTo>
                    <a:lnTo>
                      <a:pt x="106" y="141"/>
                    </a:lnTo>
                    <a:lnTo>
                      <a:pt x="19" y="8"/>
                    </a:lnTo>
                    <a:lnTo>
                      <a:pt x="0" y="0"/>
                    </a:lnTo>
                    <a:close/>
                  </a:path>
                </a:pathLst>
              </a:custGeom>
              <a:solidFill>
                <a:srgbClr val="8989B7"/>
              </a:solidFill>
              <a:ln w="9525">
                <a:noFill/>
                <a:round/>
                <a:headEnd/>
                <a:tailEnd/>
              </a:ln>
            </p:spPr>
            <p:txBody>
              <a:bodyPr/>
              <a:lstStyle/>
              <a:p>
                <a:endParaRPr lang="en-US"/>
              </a:p>
            </p:txBody>
          </p:sp>
          <p:sp>
            <p:nvSpPr>
              <p:cNvPr id="117815" name="Freeform 1079"/>
              <p:cNvSpPr>
                <a:spLocks/>
              </p:cNvSpPr>
              <p:nvPr/>
            </p:nvSpPr>
            <p:spPr bwMode="auto">
              <a:xfrm>
                <a:off x="1271" y="3641"/>
                <a:ext cx="62" cy="76"/>
              </a:xfrm>
              <a:custGeom>
                <a:avLst/>
                <a:gdLst/>
                <a:ahLst/>
                <a:cxnLst>
                  <a:cxn ang="0">
                    <a:pos x="0" y="20"/>
                  </a:cxn>
                  <a:cxn ang="0">
                    <a:pos x="94" y="152"/>
                  </a:cxn>
                  <a:cxn ang="0">
                    <a:pos x="124" y="123"/>
                  </a:cxn>
                  <a:cxn ang="0">
                    <a:pos x="30" y="0"/>
                  </a:cxn>
                  <a:cxn ang="0">
                    <a:pos x="27" y="4"/>
                  </a:cxn>
                  <a:cxn ang="0">
                    <a:pos x="19" y="15"/>
                  </a:cxn>
                  <a:cxn ang="0">
                    <a:pos x="8" y="23"/>
                  </a:cxn>
                  <a:cxn ang="0">
                    <a:pos x="0" y="20"/>
                  </a:cxn>
                </a:cxnLst>
                <a:rect l="0" t="0" r="r" b="b"/>
                <a:pathLst>
                  <a:path w="124" h="152">
                    <a:moveTo>
                      <a:pt x="0" y="20"/>
                    </a:moveTo>
                    <a:lnTo>
                      <a:pt x="94" y="152"/>
                    </a:lnTo>
                    <a:lnTo>
                      <a:pt x="124" y="123"/>
                    </a:lnTo>
                    <a:lnTo>
                      <a:pt x="30" y="0"/>
                    </a:lnTo>
                    <a:lnTo>
                      <a:pt x="27" y="4"/>
                    </a:lnTo>
                    <a:lnTo>
                      <a:pt x="19" y="15"/>
                    </a:lnTo>
                    <a:lnTo>
                      <a:pt x="8" y="23"/>
                    </a:lnTo>
                    <a:lnTo>
                      <a:pt x="0" y="20"/>
                    </a:lnTo>
                    <a:close/>
                  </a:path>
                </a:pathLst>
              </a:custGeom>
              <a:solidFill>
                <a:srgbClr val="8989B7"/>
              </a:solidFill>
              <a:ln w="9525">
                <a:noFill/>
                <a:round/>
                <a:headEnd/>
                <a:tailEnd/>
              </a:ln>
            </p:spPr>
            <p:txBody>
              <a:bodyPr/>
              <a:lstStyle/>
              <a:p>
                <a:endParaRPr lang="en-US"/>
              </a:p>
            </p:txBody>
          </p:sp>
          <p:sp>
            <p:nvSpPr>
              <p:cNvPr id="117816" name="Freeform 1080"/>
              <p:cNvSpPr>
                <a:spLocks/>
              </p:cNvSpPr>
              <p:nvPr/>
            </p:nvSpPr>
            <p:spPr bwMode="auto">
              <a:xfrm>
                <a:off x="1322" y="3706"/>
                <a:ext cx="100" cy="121"/>
              </a:xfrm>
              <a:custGeom>
                <a:avLst/>
                <a:gdLst/>
                <a:ahLst/>
                <a:cxnLst>
                  <a:cxn ang="0">
                    <a:pos x="0" y="25"/>
                  </a:cxn>
                  <a:cxn ang="0">
                    <a:pos x="17" y="0"/>
                  </a:cxn>
                  <a:cxn ang="0">
                    <a:pos x="199" y="216"/>
                  </a:cxn>
                  <a:cxn ang="0">
                    <a:pos x="182" y="242"/>
                  </a:cxn>
                  <a:cxn ang="0">
                    <a:pos x="0" y="25"/>
                  </a:cxn>
                </a:cxnLst>
                <a:rect l="0" t="0" r="r" b="b"/>
                <a:pathLst>
                  <a:path w="199" h="242">
                    <a:moveTo>
                      <a:pt x="0" y="25"/>
                    </a:moveTo>
                    <a:lnTo>
                      <a:pt x="17" y="0"/>
                    </a:lnTo>
                    <a:lnTo>
                      <a:pt x="199" y="216"/>
                    </a:lnTo>
                    <a:lnTo>
                      <a:pt x="182" y="242"/>
                    </a:lnTo>
                    <a:lnTo>
                      <a:pt x="0" y="25"/>
                    </a:lnTo>
                    <a:close/>
                  </a:path>
                </a:pathLst>
              </a:custGeom>
              <a:solidFill>
                <a:srgbClr val="59637C"/>
              </a:solidFill>
              <a:ln w="9525">
                <a:noFill/>
                <a:round/>
                <a:headEnd/>
                <a:tailEnd/>
              </a:ln>
            </p:spPr>
            <p:txBody>
              <a:bodyPr/>
              <a:lstStyle/>
              <a:p>
                <a:endParaRPr lang="en-US"/>
              </a:p>
            </p:txBody>
          </p:sp>
          <p:sp>
            <p:nvSpPr>
              <p:cNvPr id="117817" name="Freeform 1081"/>
              <p:cNvSpPr>
                <a:spLocks/>
              </p:cNvSpPr>
              <p:nvPr/>
            </p:nvSpPr>
            <p:spPr bwMode="auto">
              <a:xfrm>
                <a:off x="1236" y="3664"/>
                <a:ext cx="21" cy="121"/>
              </a:xfrm>
              <a:custGeom>
                <a:avLst/>
                <a:gdLst/>
                <a:ahLst/>
                <a:cxnLst>
                  <a:cxn ang="0">
                    <a:pos x="12" y="16"/>
                  </a:cxn>
                  <a:cxn ang="0">
                    <a:pos x="43" y="0"/>
                  </a:cxn>
                  <a:cxn ang="0">
                    <a:pos x="20" y="241"/>
                  </a:cxn>
                  <a:cxn ang="0">
                    <a:pos x="0" y="241"/>
                  </a:cxn>
                  <a:cxn ang="0">
                    <a:pos x="12" y="16"/>
                  </a:cxn>
                </a:cxnLst>
                <a:rect l="0" t="0" r="r" b="b"/>
                <a:pathLst>
                  <a:path w="43" h="241">
                    <a:moveTo>
                      <a:pt x="12" y="16"/>
                    </a:moveTo>
                    <a:lnTo>
                      <a:pt x="43" y="0"/>
                    </a:lnTo>
                    <a:lnTo>
                      <a:pt x="20" y="241"/>
                    </a:lnTo>
                    <a:lnTo>
                      <a:pt x="0" y="241"/>
                    </a:lnTo>
                    <a:lnTo>
                      <a:pt x="12" y="16"/>
                    </a:lnTo>
                    <a:close/>
                  </a:path>
                </a:pathLst>
              </a:custGeom>
              <a:solidFill>
                <a:srgbClr val="8989B7"/>
              </a:solidFill>
              <a:ln w="9525">
                <a:noFill/>
                <a:round/>
                <a:headEnd/>
                <a:tailEnd/>
              </a:ln>
            </p:spPr>
            <p:txBody>
              <a:bodyPr/>
              <a:lstStyle/>
              <a:p>
                <a:endParaRPr lang="en-US"/>
              </a:p>
            </p:txBody>
          </p:sp>
          <p:sp>
            <p:nvSpPr>
              <p:cNvPr id="117818" name="Freeform 1082"/>
              <p:cNvSpPr>
                <a:spLocks/>
              </p:cNvSpPr>
              <p:nvPr/>
            </p:nvSpPr>
            <p:spPr bwMode="auto">
              <a:xfrm>
                <a:off x="1236" y="3782"/>
                <a:ext cx="86" cy="107"/>
              </a:xfrm>
              <a:custGeom>
                <a:avLst/>
                <a:gdLst/>
                <a:ahLst/>
                <a:cxnLst>
                  <a:cxn ang="0">
                    <a:pos x="23" y="0"/>
                  </a:cxn>
                  <a:cxn ang="0">
                    <a:pos x="172" y="186"/>
                  </a:cxn>
                  <a:cxn ang="0">
                    <a:pos x="160" y="214"/>
                  </a:cxn>
                  <a:cxn ang="0">
                    <a:pos x="0" y="6"/>
                  </a:cxn>
                  <a:cxn ang="0">
                    <a:pos x="23" y="0"/>
                  </a:cxn>
                </a:cxnLst>
                <a:rect l="0" t="0" r="r" b="b"/>
                <a:pathLst>
                  <a:path w="172" h="214">
                    <a:moveTo>
                      <a:pt x="23" y="0"/>
                    </a:moveTo>
                    <a:lnTo>
                      <a:pt x="172" y="186"/>
                    </a:lnTo>
                    <a:lnTo>
                      <a:pt x="160" y="214"/>
                    </a:lnTo>
                    <a:lnTo>
                      <a:pt x="0" y="6"/>
                    </a:lnTo>
                    <a:lnTo>
                      <a:pt x="23" y="0"/>
                    </a:lnTo>
                    <a:close/>
                  </a:path>
                </a:pathLst>
              </a:custGeom>
              <a:solidFill>
                <a:srgbClr val="59637C"/>
              </a:solidFill>
              <a:ln w="9525">
                <a:noFill/>
                <a:round/>
                <a:headEnd/>
                <a:tailEnd/>
              </a:ln>
            </p:spPr>
            <p:txBody>
              <a:bodyPr/>
              <a:lstStyle/>
              <a:p>
                <a:endParaRPr lang="en-US"/>
              </a:p>
            </p:txBody>
          </p:sp>
          <p:sp>
            <p:nvSpPr>
              <p:cNvPr id="117819" name="Freeform 1083"/>
              <p:cNvSpPr>
                <a:spLocks/>
              </p:cNvSpPr>
              <p:nvPr/>
            </p:nvSpPr>
            <p:spPr bwMode="auto">
              <a:xfrm>
                <a:off x="1303" y="3611"/>
                <a:ext cx="127" cy="11"/>
              </a:xfrm>
              <a:custGeom>
                <a:avLst/>
                <a:gdLst/>
                <a:ahLst/>
                <a:cxnLst>
                  <a:cxn ang="0">
                    <a:pos x="0" y="3"/>
                  </a:cxn>
                  <a:cxn ang="0">
                    <a:pos x="252" y="0"/>
                  </a:cxn>
                  <a:cxn ang="0">
                    <a:pos x="252" y="18"/>
                  </a:cxn>
                  <a:cxn ang="0">
                    <a:pos x="14" y="21"/>
                  </a:cxn>
                  <a:cxn ang="0">
                    <a:pos x="0" y="3"/>
                  </a:cxn>
                </a:cxnLst>
                <a:rect l="0" t="0" r="r" b="b"/>
                <a:pathLst>
                  <a:path w="252" h="21">
                    <a:moveTo>
                      <a:pt x="0" y="3"/>
                    </a:moveTo>
                    <a:lnTo>
                      <a:pt x="252" y="0"/>
                    </a:lnTo>
                    <a:lnTo>
                      <a:pt x="252" y="18"/>
                    </a:lnTo>
                    <a:lnTo>
                      <a:pt x="14" y="21"/>
                    </a:lnTo>
                    <a:lnTo>
                      <a:pt x="0" y="3"/>
                    </a:lnTo>
                    <a:close/>
                  </a:path>
                </a:pathLst>
              </a:custGeom>
              <a:solidFill>
                <a:srgbClr val="8989B7"/>
              </a:solidFill>
              <a:ln w="9525">
                <a:noFill/>
                <a:round/>
                <a:headEnd/>
                <a:tailEnd/>
              </a:ln>
            </p:spPr>
            <p:txBody>
              <a:bodyPr/>
              <a:lstStyle/>
              <a:p>
                <a:endParaRPr lang="en-US"/>
              </a:p>
            </p:txBody>
          </p:sp>
          <p:sp>
            <p:nvSpPr>
              <p:cNvPr id="117820" name="Freeform 1084"/>
              <p:cNvSpPr>
                <a:spLocks/>
              </p:cNvSpPr>
              <p:nvPr/>
            </p:nvSpPr>
            <p:spPr bwMode="auto">
              <a:xfrm>
                <a:off x="1286" y="3641"/>
                <a:ext cx="135" cy="170"/>
              </a:xfrm>
              <a:custGeom>
                <a:avLst/>
                <a:gdLst/>
                <a:ahLst/>
                <a:cxnLst>
                  <a:cxn ang="0">
                    <a:pos x="17" y="3"/>
                  </a:cxn>
                  <a:cxn ang="0">
                    <a:pos x="174" y="190"/>
                  </a:cxn>
                  <a:cxn ang="0">
                    <a:pos x="271" y="341"/>
                  </a:cxn>
                  <a:cxn ang="0">
                    <a:pos x="89" y="131"/>
                  </a:cxn>
                  <a:cxn ang="0">
                    <a:pos x="0" y="3"/>
                  </a:cxn>
                  <a:cxn ang="0">
                    <a:pos x="2" y="2"/>
                  </a:cxn>
                  <a:cxn ang="0">
                    <a:pos x="9" y="1"/>
                  </a:cxn>
                  <a:cxn ang="0">
                    <a:pos x="15" y="0"/>
                  </a:cxn>
                  <a:cxn ang="0">
                    <a:pos x="17" y="3"/>
                  </a:cxn>
                </a:cxnLst>
                <a:rect l="0" t="0" r="r" b="b"/>
                <a:pathLst>
                  <a:path w="271" h="341">
                    <a:moveTo>
                      <a:pt x="17" y="3"/>
                    </a:moveTo>
                    <a:lnTo>
                      <a:pt x="174" y="190"/>
                    </a:lnTo>
                    <a:lnTo>
                      <a:pt x="271" y="341"/>
                    </a:lnTo>
                    <a:lnTo>
                      <a:pt x="89" y="131"/>
                    </a:lnTo>
                    <a:lnTo>
                      <a:pt x="0" y="3"/>
                    </a:lnTo>
                    <a:lnTo>
                      <a:pt x="2" y="2"/>
                    </a:lnTo>
                    <a:lnTo>
                      <a:pt x="9" y="1"/>
                    </a:lnTo>
                    <a:lnTo>
                      <a:pt x="15" y="0"/>
                    </a:lnTo>
                    <a:lnTo>
                      <a:pt x="17" y="3"/>
                    </a:lnTo>
                    <a:close/>
                  </a:path>
                </a:pathLst>
              </a:custGeom>
              <a:solidFill>
                <a:srgbClr val="1C263F"/>
              </a:solidFill>
              <a:ln w="9525">
                <a:noFill/>
                <a:round/>
                <a:headEnd/>
                <a:tailEnd/>
              </a:ln>
            </p:spPr>
            <p:txBody>
              <a:bodyPr/>
              <a:lstStyle/>
              <a:p>
                <a:endParaRPr lang="en-US"/>
              </a:p>
            </p:txBody>
          </p:sp>
          <p:sp>
            <p:nvSpPr>
              <p:cNvPr id="117821" name="Freeform 1085"/>
              <p:cNvSpPr>
                <a:spLocks/>
              </p:cNvSpPr>
              <p:nvPr/>
            </p:nvSpPr>
            <p:spPr bwMode="auto">
              <a:xfrm>
                <a:off x="1306" y="3622"/>
                <a:ext cx="185" cy="120"/>
              </a:xfrm>
              <a:custGeom>
                <a:avLst/>
                <a:gdLst/>
                <a:ahLst/>
                <a:cxnLst>
                  <a:cxn ang="0">
                    <a:pos x="0" y="0"/>
                  </a:cxn>
                  <a:cxn ang="0">
                    <a:pos x="64" y="135"/>
                  </a:cxn>
                  <a:cxn ang="0">
                    <a:pos x="149" y="224"/>
                  </a:cxn>
                  <a:cxn ang="0">
                    <a:pos x="370" y="239"/>
                  </a:cxn>
                  <a:cxn ang="0">
                    <a:pos x="237" y="3"/>
                  </a:cxn>
                  <a:cxn ang="0">
                    <a:pos x="0" y="0"/>
                  </a:cxn>
                </a:cxnLst>
                <a:rect l="0" t="0" r="r" b="b"/>
                <a:pathLst>
                  <a:path w="370" h="239">
                    <a:moveTo>
                      <a:pt x="0" y="0"/>
                    </a:moveTo>
                    <a:lnTo>
                      <a:pt x="64" y="135"/>
                    </a:lnTo>
                    <a:lnTo>
                      <a:pt x="149" y="224"/>
                    </a:lnTo>
                    <a:lnTo>
                      <a:pt x="370" y="239"/>
                    </a:lnTo>
                    <a:lnTo>
                      <a:pt x="237" y="3"/>
                    </a:lnTo>
                    <a:lnTo>
                      <a:pt x="0" y="0"/>
                    </a:lnTo>
                    <a:close/>
                  </a:path>
                </a:pathLst>
              </a:custGeom>
              <a:solidFill>
                <a:srgbClr val="1C263F"/>
              </a:solidFill>
              <a:ln w="9525">
                <a:noFill/>
                <a:round/>
                <a:headEnd/>
                <a:tailEnd/>
              </a:ln>
            </p:spPr>
            <p:txBody>
              <a:bodyPr/>
              <a:lstStyle/>
              <a:p>
                <a:endParaRPr lang="en-US"/>
              </a:p>
            </p:txBody>
          </p:sp>
          <p:sp>
            <p:nvSpPr>
              <p:cNvPr id="117822" name="Freeform 1086"/>
              <p:cNvSpPr>
                <a:spLocks/>
              </p:cNvSpPr>
              <p:nvPr/>
            </p:nvSpPr>
            <p:spPr bwMode="auto">
              <a:xfrm>
                <a:off x="1243" y="3669"/>
                <a:ext cx="103" cy="200"/>
              </a:xfrm>
              <a:custGeom>
                <a:avLst/>
                <a:gdLst/>
                <a:ahLst/>
                <a:cxnLst>
                  <a:cxn ang="0">
                    <a:pos x="23" y="0"/>
                  </a:cxn>
                  <a:cxn ang="0">
                    <a:pos x="117" y="81"/>
                  </a:cxn>
                  <a:cxn ang="0">
                    <a:pos x="206" y="196"/>
                  </a:cxn>
                  <a:cxn ang="0">
                    <a:pos x="150" y="400"/>
                  </a:cxn>
                  <a:cxn ang="0">
                    <a:pos x="0" y="219"/>
                  </a:cxn>
                  <a:cxn ang="0">
                    <a:pos x="23" y="0"/>
                  </a:cxn>
                </a:cxnLst>
                <a:rect l="0" t="0" r="r" b="b"/>
                <a:pathLst>
                  <a:path w="206" h="400">
                    <a:moveTo>
                      <a:pt x="23" y="0"/>
                    </a:moveTo>
                    <a:lnTo>
                      <a:pt x="117" y="81"/>
                    </a:lnTo>
                    <a:lnTo>
                      <a:pt x="206" y="196"/>
                    </a:lnTo>
                    <a:lnTo>
                      <a:pt x="150" y="400"/>
                    </a:lnTo>
                    <a:lnTo>
                      <a:pt x="0" y="219"/>
                    </a:lnTo>
                    <a:lnTo>
                      <a:pt x="23" y="0"/>
                    </a:lnTo>
                    <a:close/>
                  </a:path>
                </a:pathLst>
              </a:custGeom>
              <a:solidFill>
                <a:srgbClr val="1C263F"/>
              </a:solidFill>
              <a:ln w="9525">
                <a:noFill/>
                <a:round/>
                <a:headEnd/>
                <a:tailEnd/>
              </a:ln>
            </p:spPr>
            <p:txBody>
              <a:bodyPr/>
              <a:lstStyle/>
              <a:p>
                <a:endParaRPr lang="en-US"/>
              </a:p>
            </p:txBody>
          </p:sp>
          <p:sp>
            <p:nvSpPr>
              <p:cNvPr id="117823" name="Freeform 1087"/>
              <p:cNvSpPr>
                <a:spLocks/>
              </p:cNvSpPr>
              <p:nvPr/>
            </p:nvSpPr>
            <p:spPr bwMode="auto">
              <a:xfrm>
                <a:off x="1109" y="3450"/>
                <a:ext cx="141" cy="114"/>
              </a:xfrm>
              <a:custGeom>
                <a:avLst/>
                <a:gdLst/>
                <a:ahLst/>
                <a:cxnLst>
                  <a:cxn ang="0">
                    <a:pos x="0" y="193"/>
                  </a:cxn>
                  <a:cxn ang="0">
                    <a:pos x="26" y="188"/>
                  </a:cxn>
                  <a:cxn ang="0">
                    <a:pos x="50" y="182"/>
                  </a:cxn>
                  <a:cxn ang="0">
                    <a:pos x="73" y="177"/>
                  </a:cxn>
                  <a:cxn ang="0">
                    <a:pos x="94" y="171"/>
                  </a:cxn>
                  <a:cxn ang="0">
                    <a:pos x="113" y="164"/>
                  </a:cxn>
                  <a:cxn ang="0">
                    <a:pos x="132" y="156"/>
                  </a:cxn>
                  <a:cxn ang="0">
                    <a:pos x="149" y="148"/>
                  </a:cxn>
                  <a:cxn ang="0">
                    <a:pos x="165" y="137"/>
                  </a:cxn>
                  <a:cxn ang="0">
                    <a:pos x="180" y="126"/>
                  </a:cxn>
                  <a:cxn ang="0">
                    <a:pos x="194" y="113"/>
                  </a:cxn>
                  <a:cxn ang="0">
                    <a:pos x="208" y="99"/>
                  </a:cxn>
                  <a:cxn ang="0">
                    <a:pos x="219" y="83"/>
                  </a:cxn>
                  <a:cxn ang="0">
                    <a:pos x="232" y="66"/>
                  </a:cxn>
                  <a:cxn ang="0">
                    <a:pos x="242" y="46"/>
                  </a:cxn>
                  <a:cxn ang="0">
                    <a:pos x="254" y="24"/>
                  </a:cxn>
                  <a:cxn ang="0">
                    <a:pos x="264" y="0"/>
                  </a:cxn>
                  <a:cxn ang="0">
                    <a:pos x="283" y="66"/>
                  </a:cxn>
                  <a:cxn ang="0">
                    <a:pos x="274" y="86"/>
                  </a:cxn>
                  <a:cxn ang="0">
                    <a:pos x="264" y="103"/>
                  </a:cxn>
                  <a:cxn ang="0">
                    <a:pos x="254" y="120"/>
                  </a:cxn>
                  <a:cxn ang="0">
                    <a:pos x="244" y="135"/>
                  </a:cxn>
                  <a:cxn ang="0">
                    <a:pos x="232" y="149"/>
                  </a:cxn>
                  <a:cxn ang="0">
                    <a:pos x="219" y="162"/>
                  </a:cxn>
                  <a:cxn ang="0">
                    <a:pos x="207" y="174"/>
                  </a:cxn>
                  <a:cxn ang="0">
                    <a:pos x="193" y="185"/>
                  </a:cxn>
                  <a:cxn ang="0">
                    <a:pos x="178" y="194"/>
                  </a:cxn>
                  <a:cxn ang="0">
                    <a:pos x="162" y="202"/>
                  </a:cxn>
                  <a:cxn ang="0">
                    <a:pos x="146" y="209"/>
                  </a:cxn>
                  <a:cxn ang="0">
                    <a:pos x="127" y="215"/>
                  </a:cxn>
                  <a:cxn ang="0">
                    <a:pos x="109" y="219"/>
                  </a:cxn>
                  <a:cxn ang="0">
                    <a:pos x="89" y="223"/>
                  </a:cxn>
                  <a:cxn ang="0">
                    <a:pos x="70" y="226"/>
                  </a:cxn>
                  <a:cxn ang="0">
                    <a:pos x="48" y="227"/>
                  </a:cxn>
                  <a:cxn ang="0">
                    <a:pos x="45" y="226"/>
                  </a:cxn>
                  <a:cxn ang="0">
                    <a:pos x="40" y="221"/>
                  </a:cxn>
                  <a:cxn ang="0">
                    <a:pos x="32" y="215"/>
                  </a:cxn>
                  <a:cxn ang="0">
                    <a:pos x="22" y="208"/>
                  </a:cxn>
                  <a:cxn ang="0">
                    <a:pos x="13" y="202"/>
                  </a:cxn>
                  <a:cxn ang="0">
                    <a:pos x="6" y="196"/>
                  </a:cxn>
                  <a:cxn ang="0">
                    <a:pos x="2" y="193"/>
                  </a:cxn>
                  <a:cxn ang="0">
                    <a:pos x="0" y="193"/>
                  </a:cxn>
                </a:cxnLst>
                <a:rect l="0" t="0" r="r" b="b"/>
                <a:pathLst>
                  <a:path w="283" h="227">
                    <a:moveTo>
                      <a:pt x="0" y="193"/>
                    </a:moveTo>
                    <a:lnTo>
                      <a:pt x="26" y="188"/>
                    </a:lnTo>
                    <a:lnTo>
                      <a:pt x="50" y="182"/>
                    </a:lnTo>
                    <a:lnTo>
                      <a:pt x="73" y="177"/>
                    </a:lnTo>
                    <a:lnTo>
                      <a:pt x="94" y="171"/>
                    </a:lnTo>
                    <a:lnTo>
                      <a:pt x="113" y="164"/>
                    </a:lnTo>
                    <a:lnTo>
                      <a:pt x="132" y="156"/>
                    </a:lnTo>
                    <a:lnTo>
                      <a:pt x="149" y="148"/>
                    </a:lnTo>
                    <a:lnTo>
                      <a:pt x="165" y="137"/>
                    </a:lnTo>
                    <a:lnTo>
                      <a:pt x="180" y="126"/>
                    </a:lnTo>
                    <a:lnTo>
                      <a:pt x="194" y="113"/>
                    </a:lnTo>
                    <a:lnTo>
                      <a:pt x="208" y="99"/>
                    </a:lnTo>
                    <a:lnTo>
                      <a:pt x="219" y="83"/>
                    </a:lnTo>
                    <a:lnTo>
                      <a:pt x="232" y="66"/>
                    </a:lnTo>
                    <a:lnTo>
                      <a:pt x="242" y="46"/>
                    </a:lnTo>
                    <a:lnTo>
                      <a:pt x="254" y="24"/>
                    </a:lnTo>
                    <a:lnTo>
                      <a:pt x="264" y="0"/>
                    </a:lnTo>
                    <a:lnTo>
                      <a:pt x="283" y="66"/>
                    </a:lnTo>
                    <a:lnTo>
                      <a:pt x="274" y="86"/>
                    </a:lnTo>
                    <a:lnTo>
                      <a:pt x="264" y="103"/>
                    </a:lnTo>
                    <a:lnTo>
                      <a:pt x="254" y="120"/>
                    </a:lnTo>
                    <a:lnTo>
                      <a:pt x="244" y="135"/>
                    </a:lnTo>
                    <a:lnTo>
                      <a:pt x="232" y="149"/>
                    </a:lnTo>
                    <a:lnTo>
                      <a:pt x="219" y="162"/>
                    </a:lnTo>
                    <a:lnTo>
                      <a:pt x="207" y="174"/>
                    </a:lnTo>
                    <a:lnTo>
                      <a:pt x="193" y="185"/>
                    </a:lnTo>
                    <a:lnTo>
                      <a:pt x="178" y="194"/>
                    </a:lnTo>
                    <a:lnTo>
                      <a:pt x="162" y="202"/>
                    </a:lnTo>
                    <a:lnTo>
                      <a:pt x="146" y="209"/>
                    </a:lnTo>
                    <a:lnTo>
                      <a:pt x="127" y="215"/>
                    </a:lnTo>
                    <a:lnTo>
                      <a:pt x="109" y="219"/>
                    </a:lnTo>
                    <a:lnTo>
                      <a:pt x="89" y="223"/>
                    </a:lnTo>
                    <a:lnTo>
                      <a:pt x="70" y="226"/>
                    </a:lnTo>
                    <a:lnTo>
                      <a:pt x="48" y="227"/>
                    </a:lnTo>
                    <a:lnTo>
                      <a:pt x="45" y="226"/>
                    </a:lnTo>
                    <a:lnTo>
                      <a:pt x="40" y="221"/>
                    </a:lnTo>
                    <a:lnTo>
                      <a:pt x="32" y="215"/>
                    </a:lnTo>
                    <a:lnTo>
                      <a:pt x="22" y="208"/>
                    </a:lnTo>
                    <a:lnTo>
                      <a:pt x="13" y="202"/>
                    </a:lnTo>
                    <a:lnTo>
                      <a:pt x="6" y="196"/>
                    </a:lnTo>
                    <a:lnTo>
                      <a:pt x="2" y="193"/>
                    </a:lnTo>
                    <a:lnTo>
                      <a:pt x="0" y="193"/>
                    </a:lnTo>
                    <a:close/>
                  </a:path>
                </a:pathLst>
              </a:custGeom>
              <a:solidFill>
                <a:srgbClr val="59637C"/>
              </a:solidFill>
              <a:ln w="9525">
                <a:noFill/>
                <a:round/>
                <a:headEnd/>
                <a:tailEnd/>
              </a:ln>
            </p:spPr>
            <p:txBody>
              <a:bodyPr/>
              <a:lstStyle/>
              <a:p>
                <a:endParaRPr lang="en-US"/>
              </a:p>
            </p:txBody>
          </p:sp>
          <p:sp>
            <p:nvSpPr>
              <p:cNvPr id="117824" name="Freeform 1088"/>
              <p:cNvSpPr>
                <a:spLocks/>
              </p:cNvSpPr>
              <p:nvPr/>
            </p:nvSpPr>
            <p:spPr bwMode="auto">
              <a:xfrm>
                <a:off x="770" y="3018"/>
                <a:ext cx="229" cy="159"/>
              </a:xfrm>
              <a:custGeom>
                <a:avLst/>
                <a:gdLst/>
                <a:ahLst/>
                <a:cxnLst>
                  <a:cxn ang="0">
                    <a:pos x="0" y="256"/>
                  </a:cxn>
                  <a:cxn ang="0">
                    <a:pos x="20" y="254"/>
                  </a:cxn>
                  <a:cxn ang="0">
                    <a:pos x="45" y="250"/>
                  </a:cxn>
                  <a:cxn ang="0">
                    <a:pos x="70" y="244"/>
                  </a:cxn>
                  <a:cxn ang="0">
                    <a:pos x="99" y="236"/>
                  </a:cxn>
                  <a:cxn ang="0">
                    <a:pos x="128" y="227"/>
                  </a:cxn>
                  <a:cxn ang="0">
                    <a:pos x="158" y="216"/>
                  </a:cxn>
                  <a:cxn ang="0">
                    <a:pos x="189" y="202"/>
                  </a:cxn>
                  <a:cxn ang="0">
                    <a:pos x="220" y="187"/>
                  </a:cxn>
                  <a:cxn ang="0">
                    <a:pos x="251" y="171"/>
                  </a:cxn>
                  <a:cxn ang="0">
                    <a:pos x="281" y="151"/>
                  </a:cxn>
                  <a:cxn ang="0">
                    <a:pos x="309" y="130"/>
                  </a:cxn>
                  <a:cxn ang="0">
                    <a:pos x="335" y="109"/>
                  </a:cxn>
                  <a:cxn ang="0">
                    <a:pos x="359" y="84"/>
                  </a:cxn>
                  <a:cxn ang="0">
                    <a:pos x="381" y="58"/>
                  </a:cxn>
                  <a:cxn ang="0">
                    <a:pos x="400" y="30"/>
                  </a:cxn>
                  <a:cxn ang="0">
                    <a:pos x="415" y="0"/>
                  </a:cxn>
                  <a:cxn ang="0">
                    <a:pos x="457" y="51"/>
                  </a:cxn>
                  <a:cxn ang="0">
                    <a:pos x="445" y="79"/>
                  </a:cxn>
                  <a:cxn ang="0">
                    <a:pos x="427" y="106"/>
                  </a:cxn>
                  <a:cxn ang="0">
                    <a:pos x="405" y="133"/>
                  </a:cxn>
                  <a:cxn ang="0">
                    <a:pos x="380" y="158"/>
                  </a:cxn>
                  <a:cxn ang="0">
                    <a:pos x="352" y="182"/>
                  </a:cxn>
                  <a:cxn ang="0">
                    <a:pos x="322" y="206"/>
                  </a:cxn>
                  <a:cxn ang="0">
                    <a:pos x="290" y="228"/>
                  </a:cxn>
                  <a:cxn ang="0">
                    <a:pos x="258" y="248"/>
                  </a:cxn>
                  <a:cxn ang="0">
                    <a:pos x="224" y="266"/>
                  </a:cxn>
                  <a:cxn ang="0">
                    <a:pos x="192" y="281"/>
                  </a:cxn>
                  <a:cxn ang="0">
                    <a:pos x="160" y="295"/>
                  </a:cxn>
                  <a:cxn ang="0">
                    <a:pos x="129" y="305"/>
                  </a:cxn>
                  <a:cxn ang="0">
                    <a:pos x="100" y="312"/>
                  </a:cxn>
                  <a:cxn ang="0">
                    <a:pos x="75" y="317"/>
                  </a:cxn>
                  <a:cxn ang="0">
                    <a:pos x="52" y="318"/>
                  </a:cxn>
                  <a:cxn ang="0">
                    <a:pos x="33" y="315"/>
                  </a:cxn>
                  <a:cxn ang="0">
                    <a:pos x="32" y="312"/>
                  </a:cxn>
                  <a:cxn ang="0">
                    <a:pos x="27" y="304"/>
                  </a:cxn>
                  <a:cxn ang="0">
                    <a:pos x="22" y="295"/>
                  </a:cxn>
                  <a:cxn ang="0">
                    <a:pos x="15" y="284"/>
                  </a:cxn>
                  <a:cxn ang="0">
                    <a:pos x="8" y="272"/>
                  </a:cxn>
                  <a:cxn ang="0">
                    <a:pos x="3" y="263"/>
                  </a:cxn>
                  <a:cxn ang="0">
                    <a:pos x="0" y="257"/>
                  </a:cxn>
                  <a:cxn ang="0">
                    <a:pos x="0" y="256"/>
                  </a:cxn>
                </a:cxnLst>
                <a:rect l="0" t="0" r="r" b="b"/>
                <a:pathLst>
                  <a:path w="457" h="318">
                    <a:moveTo>
                      <a:pt x="0" y="256"/>
                    </a:moveTo>
                    <a:lnTo>
                      <a:pt x="20" y="254"/>
                    </a:lnTo>
                    <a:lnTo>
                      <a:pt x="45" y="250"/>
                    </a:lnTo>
                    <a:lnTo>
                      <a:pt x="70" y="244"/>
                    </a:lnTo>
                    <a:lnTo>
                      <a:pt x="99" y="236"/>
                    </a:lnTo>
                    <a:lnTo>
                      <a:pt x="128" y="227"/>
                    </a:lnTo>
                    <a:lnTo>
                      <a:pt x="158" y="216"/>
                    </a:lnTo>
                    <a:lnTo>
                      <a:pt x="189" y="202"/>
                    </a:lnTo>
                    <a:lnTo>
                      <a:pt x="220" y="187"/>
                    </a:lnTo>
                    <a:lnTo>
                      <a:pt x="251" y="171"/>
                    </a:lnTo>
                    <a:lnTo>
                      <a:pt x="281" y="151"/>
                    </a:lnTo>
                    <a:lnTo>
                      <a:pt x="309" y="130"/>
                    </a:lnTo>
                    <a:lnTo>
                      <a:pt x="335" y="109"/>
                    </a:lnTo>
                    <a:lnTo>
                      <a:pt x="359" y="84"/>
                    </a:lnTo>
                    <a:lnTo>
                      <a:pt x="381" y="58"/>
                    </a:lnTo>
                    <a:lnTo>
                      <a:pt x="400" y="30"/>
                    </a:lnTo>
                    <a:lnTo>
                      <a:pt x="415" y="0"/>
                    </a:lnTo>
                    <a:lnTo>
                      <a:pt x="457" y="51"/>
                    </a:lnTo>
                    <a:lnTo>
                      <a:pt x="445" y="79"/>
                    </a:lnTo>
                    <a:lnTo>
                      <a:pt x="427" y="106"/>
                    </a:lnTo>
                    <a:lnTo>
                      <a:pt x="405" y="133"/>
                    </a:lnTo>
                    <a:lnTo>
                      <a:pt x="380" y="158"/>
                    </a:lnTo>
                    <a:lnTo>
                      <a:pt x="352" y="182"/>
                    </a:lnTo>
                    <a:lnTo>
                      <a:pt x="322" y="206"/>
                    </a:lnTo>
                    <a:lnTo>
                      <a:pt x="290" y="228"/>
                    </a:lnTo>
                    <a:lnTo>
                      <a:pt x="258" y="248"/>
                    </a:lnTo>
                    <a:lnTo>
                      <a:pt x="224" y="266"/>
                    </a:lnTo>
                    <a:lnTo>
                      <a:pt x="192" y="281"/>
                    </a:lnTo>
                    <a:lnTo>
                      <a:pt x="160" y="295"/>
                    </a:lnTo>
                    <a:lnTo>
                      <a:pt x="129" y="305"/>
                    </a:lnTo>
                    <a:lnTo>
                      <a:pt x="100" y="312"/>
                    </a:lnTo>
                    <a:lnTo>
                      <a:pt x="75" y="317"/>
                    </a:lnTo>
                    <a:lnTo>
                      <a:pt x="52" y="318"/>
                    </a:lnTo>
                    <a:lnTo>
                      <a:pt x="33" y="315"/>
                    </a:lnTo>
                    <a:lnTo>
                      <a:pt x="32" y="312"/>
                    </a:lnTo>
                    <a:lnTo>
                      <a:pt x="27" y="304"/>
                    </a:lnTo>
                    <a:lnTo>
                      <a:pt x="22" y="295"/>
                    </a:lnTo>
                    <a:lnTo>
                      <a:pt x="15" y="284"/>
                    </a:lnTo>
                    <a:lnTo>
                      <a:pt x="8" y="272"/>
                    </a:lnTo>
                    <a:lnTo>
                      <a:pt x="3" y="263"/>
                    </a:lnTo>
                    <a:lnTo>
                      <a:pt x="0" y="257"/>
                    </a:lnTo>
                    <a:lnTo>
                      <a:pt x="0" y="256"/>
                    </a:lnTo>
                    <a:close/>
                  </a:path>
                </a:pathLst>
              </a:custGeom>
              <a:solidFill>
                <a:srgbClr val="59637C"/>
              </a:solidFill>
              <a:ln w="9525">
                <a:noFill/>
                <a:round/>
                <a:headEnd/>
                <a:tailEnd/>
              </a:ln>
            </p:spPr>
            <p:txBody>
              <a:bodyPr/>
              <a:lstStyle/>
              <a:p>
                <a:endParaRPr lang="en-US"/>
              </a:p>
            </p:txBody>
          </p:sp>
          <p:sp>
            <p:nvSpPr>
              <p:cNvPr id="117825" name="Freeform 1089"/>
              <p:cNvSpPr>
                <a:spLocks/>
              </p:cNvSpPr>
              <p:nvPr/>
            </p:nvSpPr>
            <p:spPr bwMode="auto">
              <a:xfrm>
                <a:off x="1154" y="3480"/>
                <a:ext cx="86" cy="76"/>
              </a:xfrm>
              <a:custGeom>
                <a:avLst/>
                <a:gdLst/>
                <a:ahLst/>
                <a:cxnLst>
                  <a:cxn ang="0">
                    <a:pos x="0" y="114"/>
                  </a:cxn>
                  <a:cxn ang="0">
                    <a:pos x="45" y="99"/>
                  </a:cxn>
                  <a:cxn ang="0">
                    <a:pos x="64" y="89"/>
                  </a:cxn>
                  <a:cxn ang="0">
                    <a:pos x="79" y="79"/>
                  </a:cxn>
                  <a:cxn ang="0">
                    <a:pos x="92" y="68"/>
                  </a:cxn>
                  <a:cxn ang="0">
                    <a:pos x="105" y="58"/>
                  </a:cxn>
                  <a:cxn ang="0">
                    <a:pos x="115" y="46"/>
                  </a:cxn>
                  <a:cxn ang="0">
                    <a:pos x="126" y="32"/>
                  </a:cxn>
                  <a:cxn ang="0">
                    <a:pos x="137" y="17"/>
                  </a:cxn>
                  <a:cxn ang="0">
                    <a:pos x="148" y="0"/>
                  </a:cxn>
                  <a:cxn ang="0">
                    <a:pos x="173" y="46"/>
                  </a:cxn>
                  <a:cxn ang="0">
                    <a:pos x="159" y="67"/>
                  </a:cxn>
                  <a:cxn ang="0">
                    <a:pos x="145" y="84"/>
                  </a:cxn>
                  <a:cxn ang="0">
                    <a:pos x="130" y="100"/>
                  </a:cxn>
                  <a:cxn ang="0">
                    <a:pos x="114" y="113"/>
                  </a:cxn>
                  <a:cxn ang="0">
                    <a:pos x="96" y="125"/>
                  </a:cxn>
                  <a:cxn ang="0">
                    <a:pos x="76" y="134"/>
                  </a:cxn>
                  <a:cxn ang="0">
                    <a:pos x="53" y="143"/>
                  </a:cxn>
                  <a:cxn ang="0">
                    <a:pos x="28" y="152"/>
                  </a:cxn>
                  <a:cxn ang="0">
                    <a:pos x="0" y="114"/>
                  </a:cxn>
                </a:cxnLst>
                <a:rect l="0" t="0" r="r" b="b"/>
                <a:pathLst>
                  <a:path w="173" h="152">
                    <a:moveTo>
                      <a:pt x="0" y="114"/>
                    </a:moveTo>
                    <a:lnTo>
                      <a:pt x="45" y="99"/>
                    </a:lnTo>
                    <a:lnTo>
                      <a:pt x="64" y="89"/>
                    </a:lnTo>
                    <a:lnTo>
                      <a:pt x="79" y="79"/>
                    </a:lnTo>
                    <a:lnTo>
                      <a:pt x="92" y="68"/>
                    </a:lnTo>
                    <a:lnTo>
                      <a:pt x="105" y="58"/>
                    </a:lnTo>
                    <a:lnTo>
                      <a:pt x="115" y="46"/>
                    </a:lnTo>
                    <a:lnTo>
                      <a:pt x="126" y="32"/>
                    </a:lnTo>
                    <a:lnTo>
                      <a:pt x="137" y="17"/>
                    </a:lnTo>
                    <a:lnTo>
                      <a:pt x="148" y="0"/>
                    </a:lnTo>
                    <a:lnTo>
                      <a:pt x="173" y="46"/>
                    </a:lnTo>
                    <a:lnTo>
                      <a:pt x="159" y="67"/>
                    </a:lnTo>
                    <a:lnTo>
                      <a:pt x="145" y="84"/>
                    </a:lnTo>
                    <a:lnTo>
                      <a:pt x="130" y="100"/>
                    </a:lnTo>
                    <a:lnTo>
                      <a:pt x="114" y="113"/>
                    </a:lnTo>
                    <a:lnTo>
                      <a:pt x="96" y="125"/>
                    </a:lnTo>
                    <a:lnTo>
                      <a:pt x="76" y="134"/>
                    </a:lnTo>
                    <a:lnTo>
                      <a:pt x="53" y="143"/>
                    </a:lnTo>
                    <a:lnTo>
                      <a:pt x="28" y="152"/>
                    </a:lnTo>
                    <a:lnTo>
                      <a:pt x="0" y="114"/>
                    </a:lnTo>
                    <a:close/>
                  </a:path>
                </a:pathLst>
              </a:custGeom>
              <a:solidFill>
                <a:srgbClr val="7577AF"/>
              </a:solidFill>
              <a:ln w="9525">
                <a:noFill/>
                <a:round/>
                <a:headEnd/>
                <a:tailEnd/>
              </a:ln>
            </p:spPr>
            <p:txBody>
              <a:bodyPr/>
              <a:lstStyle/>
              <a:p>
                <a:endParaRPr lang="en-US"/>
              </a:p>
            </p:txBody>
          </p:sp>
          <p:sp>
            <p:nvSpPr>
              <p:cNvPr id="117826" name="Freeform 1090"/>
              <p:cNvSpPr>
                <a:spLocks/>
              </p:cNvSpPr>
              <p:nvPr/>
            </p:nvSpPr>
            <p:spPr bwMode="auto">
              <a:xfrm>
                <a:off x="829" y="3050"/>
                <a:ext cx="147" cy="116"/>
              </a:xfrm>
              <a:custGeom>
                <a:avLst/>
                <a:gdLst/>
                <a:ahLst/>
                <a:cxnLst>
                  <a:cxn ang="0">
                    <a:pos x="0" y="176"/>
                  </a:cxn>
                  <a:cxn ang="0">
                    <a:pos x="16" y="168"/>
                  </a:cxn>
                  <a:cxn ang="0">
                    <a:pos x="34" y="161"/>
                  </a:cxn>
                  <a:cxn ang="0">
                    <a:pos x="51" y="153"/>
                  </a:cxn>
                  <a:cxn ang="0">
                    <a:pos x="68" y="146"/>
                  </a:cxn>
                  <a:cxn ang="0">
                    <a:pos x="87" y="138"/>
                  </a:cxn>
                  <a:cxn ang="0">
                    <a:pos x="104" y="129"/>
                  </a:cxn>
                  <a:cxn ang="0">
                    <a:pos x="122" y="121"/>
                  </a:cxn>
                  <a:cxn ang="0">
                    <a:pos x="141" y="112"/>
                  </a:cxn>
                  <a:cxn ang="0">
                    <a:pos x="158" y="101"/>
                  </a:cxn>
                  <a:cxn ang="0">
                    <a:pos x="175" y="90"/>
                  </a:cxn>
                  <a:cxn ang="0">
                    <a:pos x="193" y="78"/>
                  </a:cxn>
                  <a:cxn ang="0">
                    <a:pos x="209" y="66"/>
                  </a:cxn>
                  <a:cxn ang="0">
                    <a:pos x="224" y="51"/>
                  </a:cxn>
                  <a:cxn ang="0">
                    <a:pos x="239" y="36"/>
                  </a:cxn>
                  <a:cxn ang="0">
                    <a:pos x="252" y="18"/>
                  </a:cxn>
                  <a:cxn ang="0">
                    <a:pos x="264" y="0"/>
                  </a:cxn>
                  <a:cxn ang="0">
                    <a:pos x="294" y="54"/>
                  </a:cxn>
                  <a:cxn ang="0">
                    <a:pos x="285" y="69"/>
                  </a:cxn>
                  <a:cxn ang="0">
                    <a:pos x="275" y="84"/>
                  </a:cxn>
                  <a:cxn ang="0">
                    <a:pos x="263" y="99"/>
                  </a:cxn>
                  <a:cxn ang="0">
                    <a:pos x="249" y="114"/>
                  </a:cxn>
                  <a:cxn ang="0">
                    <a:pos x="234" y="128"/>
                  </a:cxn>
                  <a:cxn ang="0">
                    <a:pos x="218" y="142"/>
                  </a:cxn>
                  <a:cxn ang="0">
                    <a:pos x="201" y="155"/>
                  </a:cxn>
                  <a:cxn ang="0">
                    <a:pos x="182" y="168"/>
                  </a:cxn>
                  <a:cxn ang="0">
                    <a:pos x="164" y="180"/>
                  </a:cxn>
                  <a:cxn ang="0">
                    <a:pos x="144" y="190"/>
                  </a:cxn>
                  <a:cxn ang="0">
                    <a:pos x="125" y="200"/>
                  </a:cxn>
                  <a:cxn ang="0">
                    <a:pos x="105" y="208"/>
                  </a:cxn>
                  <a:cxn ang="0">
                    <a:pos x="86" y="216"/>
                  </a:cxn>
                  <a:cxn ang="0">
                    <a:pos x="67" y="222"/>
                  </a:cxn>
                  <a:cxn ang="0">
                    <a:pos x="48" y="227"/>
                  </a:cxn>
                  <a:cxn ang="0">
                    <a:pos x="29" y="230"/>
                  </a:cxn>
                  <a:cxn ang="0">
                    <a:pos x="0" y="176"/>
                  </a:cxn>
                </a:cxnLst>
                <a:rect l="0" t="0" r="r" b="b"/>
                <a:pathLst>
                  <a:path w="294" h="230">
                    <a:moveTo>
                      <a:pt x="0" y="176"/>
                    </a:moveTo>
                    <a:lnTo>
                      <a:pt x="16" y="168"/>
                    </a:lnTo>
                    <a:lnTo>
                      <a:pt x="34" y="161"/>
                    </a:lnTo>
                    <a:lnTo>
                      <a:pt x="51" y="153"/>
                    </a:lnTo>
                    <a:lnTo>
                      <a:pt x="68" y="146"/>
                    </a:lnTo>
                    <a:lnTo>
                      <a:pt x="87" y="138"/>
                    </a:lnTo>
                    <a:lnTo>
                      <a:pt x="104" y="129"/>
                    </a:lnTo>
                    <a:lnTo>
                      <a:pt x="122" y="121"/>
                    </a:lnTo>
                    <a:lnTo>
                      <a:pt x="141" y="112"/>
                    </a:lnTo>
                    <a:lnTo>
                      <a:pt x="158" y="101"/>
                    </a:lnTo>
                    <a:lnTo>
                      <a:pt x="175" y="90"/>
                    </a:lnTo>
                    <a:lnTo>
                      <a:pt x="193" y="78"/>
                    </a:lnTo>
                    <a:lnTo>
                      <a:pt x="209" y="66"/>
                    </a:lnTo>
                    <a:lnTo>
                      <a:pt x="224" y="51"/>
                    </a:lnTo>
                    <a:lnTo>
                      <a:pt x="239" y="36"/>
                    </a:lnTo>
                    <a:lnTo>
                      <a:pt x="252" y="18"/>
                    </a:lnTo>
                    <a:lnTo>
                      <a:pt x="264" y="0"/>
                    </a:lnTo>
                    <a:lnTo>
                      <a:pt x="294" y="54"/>
                    </a:lnTo>
                    <a:lnTo>
                      <a:pt x="285" y="69"/>
                    </a:lnTo>
                    <a:lnTo>
                      <a:pt x="275" y="84"/>
                    </a:lnTo>
                    <a:lnTo>
                      <a:pt x="263" y="99"/>
                    </a:lnTo>
                    <a:lnTo>
                      <a:pt x="249" y="114"/>
                    </a:lnTo>
                    <a:lnTo>
                      <a:pt x="234" y="128"/>
                    </a:lnTo>
                    <a:lnTo>
                      <a:pt x="218" y="142"/>
                    </a:lnTo>
                    <a:lnTo>
                      <a:pt x="201" y="155"/>
                    </a:lnTo>
                    <a:lnTo>
                      <a:pt x="182" y="168"/>
                    </a:lnTo>
                    <a:lnTo>
                      <a:pt x="164" y="180"/>
                    </a:lnTo>
                    <a:lnTo>
                      <a:pt x="144" y="190"/>
                    </a:lnTo>
                    <a:lnTo>
                      <a:pt x="125" y="200"/>
                    </a:lnTo>
                    <a:lnTo>
                      <a:pt x="105" y="208"/>
                    </a:lnTo>
                    <a:lnTo>
                      <a:pt x="86" y="216"/>
                    </a:lnTo>
                    <a:lnTo>
                      <a:pt x="67" y="222"/>
                    </a:lnTo>
                    <a:lnTo>
                      <a:pt x="48" y="227"/>
                    </a:lnTo>
                    <a:lnTo>
                      <a:pt x="29" y="230"/>
                    </a:lnTo>
                    <a:lnTo>
                      <a:pt x="0" y="176"/>
                    </a:lnTo>
                    <a:close/>
                  </a:path>
                </a:pathLst>
              </a:custGeom>
              <a:solidFill>
                <a:srgbClr val="7577AF"/>
              </a:solidFill>
              <a:ln w="9525">
                <a:noFill/>
                <a:round/>
                <a:headEnd/>
                <a:tailEnd/>
              </a:ln>
            </p:spPr>
            <p:txBody>
              <a:bodyPr/>
              <a:lstStyle/>
              <a:p>
                <a:endParaRPr lang="en-US"/>
              </a:p>
            </p:txBody>
          </p:sp>
          <p:sp>
            <p:nvSpPr>
              <p:cNvPr id="117827" name="Freeform 1091"/>
              <p:cNvSpPr>
                <a:spLocks/>
              </p:cNvSpPr>
              <p:nvPr/>
            </p:nvSpPr>
            <p:spPr bwMode="auto">
              <a:xfrm>
                <a:off x="1181" y="3503"/>
                <a:ext cx="44" cy="43"/>
              </a:xfrm>
              <a:custGeom>
                <a:avLst/>
                <a:gdLst/>
                <a:ahLst/>
                <a:cxnLst>
                  <a:cxn ang="0">
                    <a:pos x="0" y="47"/>
                  </a:cxn>
                  <a:cxn ang="0">
                    <a:pos x="32" y="30"/>
                  </a:cxn>
                  <a:cxn ang="0">
                    <a:pos x="64" y="0"/>
                  </a:cxn>
                  <a:cxn ang="0">
                    <a:pos x="87" y="38"/>
                  </a:cxn>
                  <a:cxn ang="0">
                    <a:pos x="68" y="58"/>
                  </a:cxn>
                  <a:cxn ang="0">
                    <a:pos x="44" y="73"/>
                  </a:cxn>
                  <a:cxn ang="0">
                    <a:pos x="14" y="85"/>
                  </a:cxn>
                  <a:cxn ang="0">
                    <a:pos x="0" y="47"/>
                  </a:cxn>
                </a:cxnLst>
                <a:rect l="0" t="0" r="r" b="b"/>
                <a:pathLst>
                  <a:path w="87" h="85">
                    <a:moveTo>
                      <a:pt x="0" y="47"/>
                    </a:moveTo>
                    <a:lnTo>
                      <a:pt x="32" y="30"/>
                    </a:lnTo>
                    <a:lnTo>
                      <a:pt x="64" y="0"/>
                    </a:lnTo>
                    <a:lnTo>
                      <a:pt x="87" y="38"/>
                    </a:lnTo>
                    <a:lnTo>
                      <a:pt x="68" y="58"/>
                    </a:lnTo>
                    <a:lnTo>
                      <a:pt x="44" y="73"/>
                    </a:lnTo>
                    <a:lnTo>
                      <a:pt x="14" y="85"/>
                    </a:lnTo>
                    <a:lnTo>
                      <a:pt x="0" y="47"/>
                    </a:lnTo>
                    <a:close/>
                  </a:path>
                </a:pathLst>
              </a:custGeom>
              <a:solidFill>
                <a:srgbClr val="8989B7"/>
              </a:solidFill>
              <a:ln w="9525">
                <a:noFill/>
                <a:round/>
                <a:headEnd/>
                <a:tailEnd/>
              </a:ln>
            </p:spPr>
            <p:txBody>
              <a:bodyPr/>
              <a:lstStyle/>
              <a:p>
                <a:endParaRPr lang="en-US"/>
              </a:p>
            </p:txBody>
          </p:sp>
          <p:sp>
            <p:nvSpPr>
              <p:cNvPr id="117828" name="Freeform 1092"/>
              <p:cNvSpPr>
                <a:spLocks/>
              </p:cNvSpPr>
              <p:nvPr/>
            </p:nvSpPr>
            <p:spPr bwMode="auto">
              <a:xfrm>
                <a:off x="863" y="3082"/>
                <a:ext cx="87" cy="73"/>
              </a:xfrm>
              <a:custGeom>
                <a:avLst/>
                <a:gdLst/>
                <a:ahLst/>
                <a:cxnLst>
                  <a:cxn ang="0">
                    <a:pos x="0" y="88"/>
                  </a:cxn>
                  <a:cxn ang="0">
                    <a:pos x="21" y="77"/>
                  </a:cxn>
                  <a:cxn ang="0">
                    <a:pos x="40" y="68"/>
                  </a:cxn>
                  <a:cxn ang="0">
                    <a:pos x="60" y="59"/>
                  </a:cxn>
                  <a:cxn ang="0">
                    <a:pos x="77" y="50"/>
                  </a:cxn>
                  <a:cxn ang="0">
                    <a:pos x="95" y="39"/>
                  </a:cxn>
                  <a:cxn ang="0">
                    <a:pos x="112" y="29"/>
                  </a:cxn>
                  <a:cxn ang="0">
                    <a:pos x="129" y="15"/>
                  </a:cxn>
                  <a:cxn ang="0">
                    <a:pos x="147" y="0"/>
                  </a:cxn>
                  <a:cxn ang="0">
                    <a:pos x="174" y="42"/>
                  </a:cxn>
                  <a:cxn ang="0">
                    <a:pos x="158" y="60"/>
                  </a:cxn>
                  <a:cxn ang="0">
                    <a:pos x="142" y="77"/>
                  </a:cxn>
                  <a:cxn ang="0">
                    <a:pos x="125" y="92"/>
                  </a:cxn>
                  <a:cxn ang="0">
                    <a:pos x="107" y="106"/>
                  </a:cxn>
                  <a:cxn ang="0">
                    <a:pos x="90" y="118"/>
                  </a:cxn>
                  <a:cxn ang="0">
                    <a:pos x="72" y="129"/>
                  </a:cxn>
                  <a:cxn ang="0">
                    <a:pos x="53" y="138"/>
                  </a:cxn>
                  <a:cxn ang="0">
                    <a:pos x="35" y="147"/>
                  </a:cxn>
                  <a:cxn ang="0">
                    <a:pos x="0" y="88"/>
                  </a:cxn>
                </a:cxnLst>
                <a:rect l="0" t="0" r="r" b="b"/>
                <a:pathLst>
                  <a:path w="174" h="147">
                    <a:moveTo>
                      <a:pt x="0" y="88"/>
                    </a:moveTo>
                    <a:lnTo>
                      <a:pt x="21" y="77"/>
                    </a:lnTo>
                    <a:lnTo>
                      <a:pt x="40" y="68"/>
                    </a:lnTo>
                    <a:lnTo>
                      <a:pt x="60" y="59"/>
                    </a:lnTo>
                    <a:lnTo>
                      <a:pt x="77" y="50"/>
                    </a:lnTo>
                    <a:lnTo>
                      <a:pt x="95" y="39"/>
                    </a:lnTo>
                    <a:lnTo>
                      <a:pt x="112" y="29"/>
                    </a:lnTo>
                    <a:lnTo>
                      <a:pt x="129" y="15"/>
                    </a:lnTo>
                    <a:lnTo>
                      <a:pt x="147" y="0"/>
                    </a:lnTo>
                    <a:lnTo>
                      <a:pt x="174" y="42"/>
                    </a:lnTo>
                    <a:lnTo>
                      <a:pt x="158" y="60"/>
                    </a:lnTo>
                    <a:lnTo>
                      <a:pt x="142" y="77"/>
                    </a:lnTo>
                    <a:lnTo>
                      <a:pt x="125" y="92"/>
                    </a:lnTo>
                    <a:lnTo>
                      <a:pt x="107" y="106"/>
                    </a:lnTo>
                    <a:lnTo>
                      <a:pt x="90" y="118"/>
                    </a:lnTo>
                    <a:lnTo>
                      <a:pt x="72" y="129"/>
                    </a:lnTo>
                    <a:lnTo>
                      <a:pt x="53" y="138"/>
                    </a:lnTo>
                    <a:lnTo>
                      <a:pt x="35" y="147"/>
                    </a:lnTo>
                    <a:lnTo>
                      <a:pt x="0" y="88"/>
                    </a:lnTo>
                    <a:close/>
                  </a:path>
                </a:pathLst>
              </a:custGeom>
              <a:solidFill>
                <a:srgbClr val="8989B7"/>
              </a:solidFill>
              <a:ln w="9525">
                <a:noFill/>
                <a:round/>
                <a:headEnd/>
                <a:tailEnd/>
              </a:ln>
            </p:spPr>
            <p:txBody>
              <a:bodyPr/>
              <a:lstStyle/>
              <a:p>
                <a:endParaRPr lang="en-US"/>
              </a:p>
            </p:txBody>
          </p:sp>
          <p:sp>
            <p:nvSpPr>
              <p:cNvPr id="117829" name="Freeform 1093"/>
              <p:cNvSpPr>
                <a:spLocks/>
              </p:cNvSpPr>
              <p:nvPr/>
            </p:nvSpPr>
            <p:spPr bwMode="auto">
              <a:xfrm>
                <a:off x="1192" y="3515"/>
                <a:ext cx="24" cy="22"/>
              </a:xfrm>
              <a:custGeom>
                <a:avLst/>
                <a:gdLst/>
                <a:ahLst/>
                <a:cxnLst>
                  <a:cxn ang="0">
                    <a:pos x="23" y="0"/>
                  </a:cxn>
                  <a:cxn ang="0">
                    <a:pos x="49" y="30"/>
                  </a:cxn>
                  <a:cxn ang="0">
                    <a:pos x="26" y="45"/>
                  </a:cxn>
                  <a:cxn ang="0">
                    <a:pos x="0" y="20"/>
                  </a:cxn>
                  <a:cxn ang="0">
                    <a:pos x="23" y="0"/>
                  </a:cxn>
                </a:cxnLst>
                <a:rect l="0" t="0" r="r" b="b"/>
                <a:pathLst>
                  <a:path w="49" h="45">
                    <a:moveTo>
                      <a:pt x="23" y="0"/>
                    </a:moveTo>
                    <a:lnTo>
                      <a:pt x="49" y="30"/>
                    </a:lnTo>
                    <a:lnTo>
                      <a:pt x="26" y="45"/>
                    </a:lnTo>
                    <a:lnTo>
                      <a:pt x="0" y="20"/>
                    </a:lnTo>
                    <a:lnTo>
                      <a:pt x="23" y="0"/>
                    </a:lnTo>
                    <a:close/>
                  </a:path>
                </a:pathLst>
              </a:custGeom>
              <a:solidFill>
                <a:srgbClr val="B2AFD8"/>
              </a:solidFill>
              <a:ln w="9525">
                <a:noFill/>
                <a:round/>
                <a:headEnd/>
                <a:tailEnd/>
              </a:ln>
            </p:spPr>
            <p:txBody>
              <a:bodyPr/>
              <a:lstStyle/>
              <a:p>
                <a:endParaRPr lang="en-US"/>
              </a:p>
            </p:txBody>
          </p:sp>
          <p:sp>
            <p:nvSpPr>
              <p:cNvPr id="117830" name="Freeform 1094"/>
              <p:cNvSpPr>
                <a:spLocks/>
              </p:cNvSpPr>
              <p:nvPr/>
            </p:nvSpPr>
            <p:spPr bwMode="auto">
              <a:xfrm>
                <a:off x="899" y="3096"/>
                <a:ext cx="40" cy="38"/>
              </a:xfrm>
              <a:custGeom>
                <a:avLst/>
                <a:gdLst/>
                <a:ahLst/>
                <a:cxnLst>
                  <a:cxn ang="0">
                    <a:pos x="48" y="0"/>
                  </a:cxn>
                  <a:cxn ang="0">
                    <a:pos x="79" y="37"/>
                  </a:cxn>
                  <a:cxn ang="0">
                    <a:pos x="30" y="76"/>
                  </a:cxn>
                  <a:cxn ang="0">
                    <a:pos x="0" y="32"/>
                  </a:cxn>
                  <a:cxn ang="0">
                    <a:pos x="48" y="0"/>
                  </a:cxn>
                </a:cxnLst>
                <a:rect l="0" t="0" r="r" b="b"/>
                <a:pathLst>
                  <a:path w="79" h="76">
                    <a:moveTo>
                      <a:pt x="48" y="0"/>
                    </a:moveTo>
                    <a:lnTo>
                      <a:pt x="79" y="37"/>
                    </a:lnTo>
                    <a:lnTo>
                      <a:pt x="30" y="76"/>
                    </a:lnTo>
                    <a:lnTo>
                      <a:pt x="0" y="32"/>
                    </a:lnTo>
                    <a:lnTo>
                      <a:pt x="48" y="0"/>
                    </a:lnTo>
                    <a:close/>
                  </a:path>
                </a:pathLst>
              </a:custGeom>
              <a:solidFill>
                <a:srgbClr val="B2AFD8"/>
              </a:solidFill>
              <a:ln w="9525">
                <a:noFill/>
                <a:round/>
                <a:headEnd/>
                <a:tailEnd/>
              </a:ln>
            </p:spPr>
            <p:txBody>
              <a:bodyPr/>
              <a:lstStyle/>
              <a:p>
                <a:endParaRPr lang="en-US"/>
              </a:p>
            </p:txBody>
          </p:sp>
          <p:sp>
            <p:nvSpPr>
              <p:cNvPr id="117831" name="Freeform 1095"/>
              <p:cNvSpPr>
                <a:spLocks/>
              </p:cNvSpPr>
              <p:nvPr/>
            </p:nvSpPr>
            <p:spPr bwMode="auto">
              <a:xfrm>
                <a:off x="693" y="2842"/>
                <a:ext cx="45" cy="37"/>
              </a:xfrm>
              <a:custGeom>
                <a:avLst/>
                <a:gdLst/>
                <a:ahLst/>
                <a:cxnLst>
                  <a:cxn ang="0">
                    <a:pos x="0" y="36"/>
                  </a:cxn>
                  <a:cxn ang="0">
                    <a:pos x="7" y="17"/>
                  </a:cxn>
                  <a:cxn ang="0">
                    <a:pos x="45" y="5"/>
                  </a:cxn>
                  <a:cxn ang="0">
                    <a:pos x="65" y="0"/>
                  </a:cxn>
                  <a:cxn ang="0">
                    <a:pos x="91" y="34"/>
                  </a:cxn>
                  <a:cxn ang="0">
                    <a:pos x="69" y="60"/>
                  </a:cxn>
                  <a:cxn ang="0">
                    <a:pos x="43" y="71"/>
                  </a:cxn>
                  <a:cxn ang="0">
                    <a:pos x="19" y="74"/>
                  </a:cxn>
                  <a:cxn ang="0">
                    <a:pos x="16" y="68"/>
                  </a:cxn>
                  <a:cxn ang="0">
                    <a:pos x="11" y="54"/>
                  </a:cxn>
                  <a:cxn ang="0">
                    <a:pos x="4" y="41"/>
                  </a:cxn>
                  <a:cxn ang="0">
                    <a:pos x="0" y="36"/>
                  </a:cxn>
                </a:cxnLst>
                <a:rect l="0" t="0" r="r" b="b"/>
                <a:pathLst>
                  <a:path w="91" h="74">
                    <a:moveTo>
                      <a:pt x="0" y="36"/>
                    </a:moveTo>
                    <a:lnTo>
                      <a:pt x="7" y="17"/>
                    </a:lnTo>
                    <a:lnTo>
                      <a:pt x="45" y="5"/>
                    </a:lnTo>
                    <a:lnTo>
                      <a:pt x="65" y="0"/>
                    </a:lnTo>
                    <a:lnTo>
                      <a:pt x="91" y="34"/>
                    </a:lnTo>
                    <a:lnTo>
                      <a:pt x="69" y="60"/>
                    </a:lnTo>
                    <a:lnTo>
                      <a:pt x="43" y="71"/>
                    </a:lnTo>
                    <a:lnTo>
                      <a:pt x="19" y="74"/>
                    </a:lnTo>
                    <a:lnTo>
                      <a:pt x="16" y="68"/>
                    </a:lnTo>
                    <a:lnTo>
                      <a:pt x="11" y="54"/>
                    </a:lnTo>
                    <a:lnTo>
                      <a:pt x="4" y="41"/>
                    </a:lnTo>
                    <a:lnTo>
                      <a:pt x="0" y="36"/>
                    </a:lnTo>
                    <a:close/>
                  </a:path>
                </a:pathLst>
              </a:custGeom>
              <a:solidFill>
                <a:srgbClr val="1C263F"/>
              </a:solidFill>
              <a:ln w="9525">
                <a:noFill/>
                <a:round/>
                <a:headEnd/>
                <a:tailEnd/>
              </a:ln>
            </p:spPr>
            <p:txBody>
              <a:bodyPr/>
              <a:lstStyle/>
              <a:p>
                <a:endParaRPr lang="en-US"/>
              </a:p>
            </p:txBody>
          </p:sp>
          <p:sp>
            <p:nvSpPr>
              <p:cNvPr id="117832" name="Freeform 1096"/>
              <p:cNvSpPr>
                <a:spLocks/>
              </p:cNvSpPr>
              <p:nvPr/>
            </p:nvSpPr>
            <p:spPr bwMode="auto">
              <a:xfrm>
                <a:off x="695" y="2841"/>
                <a:ext cx="26" cy="18"/>
              </a:xfrm>
              <a:custGeom>
                <a:avLst/>
                <a:gdLst/>
                <a:ahLst/>
                <a:cxnLst>
                  <a:cxn ang="0">
                    <a:pos x="0" y="31"/>
                  </a:cxn>
                  <a:cxn ang="0">
                    <a:pos x="7" y="11"/>
                  </a:cxn>
                  <a:cxn ang="0">
                    <a:pos x="29" y="0"/>
                  </a:cxn>
                  <a:cxn ang="0">
                    <a:pos x="53" y="2"/>
                  </a:cxn>
                  <a:cxn ang="0">
                    <a:pos x="44" y="19"/>
                  </a:cxn>
                  <a:cxn ang="0">
                    <a:pos x="26" y="35"/>
                  </a:cxn>
                  <a:cxn ang="0">
                    <a:pos x="22" y="34"/>
                  </a:cxn>
                  <a:cxn ang="0">
                    <a:pos x="14" y="32"/>
                  </a:cxn>
                  <a:cxn ang="0">
                    <a:pos x="4" y="31"/>
                  </a:cxn>
                  <a:cxn ang="0">
                    <a:pos x="0" y="31"/>
                  </a:cxn>
                </a:cxnLst>
                <a:rect l="0" t="0" r="r" b="b"/>
                <a:pathLst>
                  <a:path w="53" h="35">
                    <a:moveTo>
                      <a:pt x="0" y="31"/>
                    </a:moveTo>
                    <a:lnTo>
                      <a:pt x="7" y="11"/>
                    </a:lnTo>
                    <a:lnTo>
                      <a:pt x="29" y="0"/>
                    </a:lnTo>
                    <a:lnTo>
                      <a:pt x="53" y="2"/>
                    </a:lnTo>
                    <a:lnTo>
                      <a:pt x="44" y="19"/>
                    </a:lnTo>
                    <a:lnTo>
                      <a:pt x="26" y="35"/>
                    </a:lnTo>
                    <a:lnTo>
                      <a:pt x="22" y="34"/>
                    </a:lnTo>
                    <a:lnTo>
                      <a:pt x="14" y="32"/>
                    </a:lnTo>
                    <a:lnTo>
                      <a:pt x="4" y="31"/>
                    </a:lnTo>
                    <a:lnTo>
                      <a:pt x="0" y="31"/>
                    </a:lnTo>
                    <a:close/>
                  </a:path>
                </a:pathLst>
              </a:custGeom>
              <a:solidFill>
                <a:srgbClr val="59637C"/>
              </a:solidFill>
              <a:ln w="9525">
                <a:noFill/>
                <a:round/>
                <a:headEnd/>
                <a:tailEnd/>
              </a:ln>
            </p:spPr>
            <p:txBody>
              <a:bodyPr/>
              <a:lstStyle/>
              <a:p>
                <a:endParaRPr lang="en-US"/>
              </a:p>
            </p:txBody>
          </p:sp>
        </p:grpSp>
        <p:sp>
          <p:nvSpPr>
            <p:cNvPr id="117833" name="Text Box 1097"/>
            <p:cNvSpPr txBox="1">
              <a:spLocks noChangeArrowheads="1"/>
            </p:cNvSpPr>
            <p:nvPr/>
          </p:nvSpPr>
          <p:spPr bwMode="auto">
            <a:xfrm rot="-758932">
              <a:off x="2112" y="3504"/>
              <a:ext cx="528" cy="327"/>
            </a:xfrm>
            <a:prstGeom prst="rect">
              <a:avLst/>
            </a:prstGeom>
            <a:noFill/>
            <a:ln w="9525">
              <a:noFill/>
              <a:miter lim="800000"/>
              <a:headEnd/>
              <a:tailEnd/>
            </a:ln>
            <a:effectLst/>
          </p:spPr>
          <p:txBody>
            <a:bodyPr wrap="none">
              <a:spAutoFit/>
            </a:bodyPr>
            <a:lstStyle/>
            <a:p>
              <a:pPr algn="l"/>
              <a:r>
                <a:rPr lang="en-US" sz="2800" b="0">
                  <a:solidFill>
                    <a:srgbClr val="FF9900"/>
                  </a:solidFill>
                  <a:latin typeface="Arial" charset="0"/>
                </a:rPr>
                <a:t>web</a:t>
              </a: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990600"/>
          </a:xfrm>
        </p:spPr>
        <p:txBody>
          <a:bodyPr/>
          <a:lstStyle/>
          <a:p>
            <a:r>
              <a:rPr lang="en-US" dirty="0"/>
              <a:t>Selecting a Pilot Project</a:t>
            </a:r>
          </a:p>
        </p:txBody>
      </p:sp>
      <p:sp>
        <p:nvSpPr>
          <p:cNvPr id="3" name="Content Placeholder 2"/>
          <p:cNvSpPr>
            <a:spLocks noGrp="1"/>
          </p:cNvSpPr>
          <p:nvPr>
            <p:ph idx="1"/>
          </p:nvPr>
        </p:nvSpPr>
        <p:spPr>
          <a:xfrm>
            <a:off x="4914900" y="1143000"/>
            <a:ext cx="3543300" cy="4914900"/>
          </a:xfrm>
        </p:spPr>
        <p:txBody>
          <a:bodyPr/>
          <a:lstStyle/>
          <a:p>
            <a:r>
              <a:rPr lang="en-US" sz="2400" dirty="0"/>
              <a:t>The "Goldilocks Pilot Project Strategy"</a:t>
            </a:r>
          </a:p>
          <a:p>
            <a:r>
              <a:rPr lang="en-US" sz="2400" dirty="0"/>
              <a:t>Not to big, not to small, just the right size</a:t>
            </a:r>
          </a:p>
          <a:p>
            <a:r>
              <a:rPr lang="en-US" sz="2400" dirty="0"/>
              <a:t>Duration</a:t>
            </a:r>
          </a:p>
          <a:p>
            <a:r>
              <a:rPr lang="en-US" sz="2400" dirty="0"/>
              <a:t>Sponsorship</a:t>
            </a:r>
          </a:p>
          <a:p>
            <a:r>
              <a:rPr lang="en-US" sz="2400" dirty="0"/>
              <a:t>Importance</a:t>
            </a:r>
          </a:p>
          <a:p>
            <a:r>
              <a:rPr lang="en-US" sz="2400" dirty="0"/>
              <a:t>Skills</a:t>
            </a:r>
          </a:p>
          <a:p>
            <a:r>
              <a:rPr lang="en-US" sz="2400" dirty="0"/>
              <a:t>Mentorship</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94</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pic>
        <p:nvPicPr>
          <p:cNvPr id="5122" name="Picture 2"/>
          <p:cNvPicPr>
            <a:picLocks noChangeAspect="1" noChangeArrowheads="1"/>
          </p:cNvPicPr>
          <p:nvPr/>
        </p:nvPicPr>
        <p:blipFill>
          <a:blip r:embed="rId2" cstate="screen"/>
          <a:srcRect/>
          <a:stretch>
            <a:fillRect/>
          </a:stretch>
        </p:blipFill>
        <p:spPr bwMode="auto">
          <a:xfrm>
            <a:off x="914400" y="3314700"/>
            <a:ext cx="3588828" cy="2240660"/>
          </a:xfrm>
          <a:prstGeom prst="rect">
            <a:avLst/>
          </a:prstGeom>
          <a:noFill/>
          <a:ln w="9525">
            <a:noFill/>
            <a:miter lim="800000"/>
            <a:headEnd/>
            <a:tailEnd/>
          </a:ln>
        </p:spPr>
      </p:pic>
      <p:pic>
        <p:nvPicPr>
          <p:cNvPr id="5123" name="Picture 3"/>
          <p:cNvPicPr>
            <a:picLocks noChangeAspect="1" noChangeArrowheads="1"/>
          </p:cNvPicPr>
          <p:nvPr/>
        </p:nvPicPr>
        <p:blipFill>
          <a:blip r:embed="rId3" cstate="screen"/>
          <a:srcRect/>
          <a:stretch>
            <a:fillRect/>
          </a:stretch>
        </p:blipFill>
        <p:spPr bwMode="auto">
          <a:xfrm>
            <a:off x="1485900" y="1143000"/>
            <a:ext cx="2143125" cy="205740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5800" y="114300"/>
            <a:ext cx="7772400" cy="685800"/>
          </a:xfrm>
        </p:spPr>
        <p:txBody>
          <a:bodyPr/>
          <a:lstStyle/>
          <a:p>
            <a:pPr eaLnBrk="1" hangingPunct="1"/>
            <a:r>
              <a:rPr lang="en-US" dirty="0"/>
              <a:t>Find A Community…</a:t>
            </a:r>
          </a:p>
        </p:txBody>
      </p:sp>
      <p:sp>
        <p:nvSpPr>
          <p:cNvPr id="19459" name="Slide Number Placeholder 3"/>
          <p:cNvSpPr>
            <a:spLocks noGrp="1"/>
          </p:cNvSpPr>
          <p:nvPr>
            <p:ph type="sldNum" sz="quarter" idx="10"/>
          </p:nvPr>
        </p:nvSpPr>
        <p:spPr>
          <a:xfrm>
            <a:off x="8343900" y="6172200"/>
            <a:ext cx="533400" cy="457200"/>
          </a:xfrm>
          <a:noFill/>
        </p:spPr>
        <p:txBody>
          <a:bodyPr/>
          <a:lstStyle/>
          <a:p>
            <a:fld id="{73B37D2C-43F3-404C-B56C-1A35A0052274}" type="slidenum">
              <a:rPr lang="en-US"/>
              <a:pPr/>
              <a:t>95</a:t>
            </a:fld>
            <a:endParaRPr lang="en-US" dirty="0"/>
          </a:p>
        </p:txBody>
      </p:sp>
      <p:sp>
        <p:nvSpPr>
          <p:cNvPr id="19460" name="TextBox 6"/>
          <p:cNvSpPr txBox="1">
            <a:spLocks noChangeArrowheads="1"/>
          </p:cNvSpPr>
          <p:nvPr/>
        </p:nvSpPr>
        <p:spPr bwMode="auto">
          <a:xfrm>
            <a:off x="2171700" y="5029200"/>
            <a:ext cx="4770438" cy="461963"/>
          </a:xfrm>
          <a:prstGeom prst="rect">
            <a:avLst/>
          </a:prstGeom>
          <a:noFill/>
          <a:ln w="9525">
            <a:noFill/>
            <a:miter lim="800000"/>
            <a:headEnd/>
            <a:tailEnd/>
          </a:ln>
        </p:spPr>
        <p:txBody>
          <a:bodyPr wrap="none">
            <a:prstTxWarp prst="textNoShape">
              <a:avLst/>
            </a:prstTxWarp>
            <a:spAutoFit/>
          </a:bodyPr>
          <a:lstStyle/>
          <a:p>
            <a:pPr algn="ctr"/>
            <a:r>
              <a:rPr lang="en-US" dirty="0"/>
              <a:t>eXist Meeting Prague March 12</a:t>
            </a:r>
            <a:r>
              <a:rPr lang="en-US" baseline="30000" dirty="0"/>
              <a:t>th</a:t>
            </a:r>
            <a:r>
              <a:rPr lang="en-US" dirty="0"/>
              <a:t>, 2010</a:t>
            </a:r>
          </a:p>
        </p:txBody>
      </p:sp>
      <p:pic>
        <p:nvPicPr>
          <p:cNvPr id="19461" name="Picture 3"/>
          <p:cNvPicPr>
            <a:picLocks noChangeAspect="1" noChangeArrowheads="1"/>
          </p:cNvPicPr>
          <p:nvPr/>
        </p:nvPicPr>
        <p:blipFill>
          <a:blip r:embed="rId2" cstate="screen"/>
          <a:srcRect/>
          <a:stretch>
            <a:fillRect/>
          </a:stretch>
        </p:blipFill>
        <p:spPr bwMode="auto">
          <a:xfrm>
            <a:off x="342900" y="1828800"/>
            <a:ext cx="8397875" cy="297180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
            <a:ext cx="7772400" cy="800100"/>
          </a:xfrm>
        </p:spPr>
        <p:txBody>
          <a:bodyPr/>
          <a:lstStyle/>
          <a:p>
            <a:r>
              <a:rPr lang="en-US" dirty="0"/>
              <a:t>Challenges</a:t>
            </a:r>
          </a:p>
        </p:txBody>
      </p:sp>
      <p:sp>
        <p:nvSpPr>
          <p:cNvPr id="3" name="Content Placeholder 2"/>
          <p:cNvSpPr>
            <a:spLocks noGrp="1"/>
          </p:cNvSpPr>
          <p:nvPr>
            <p:ph idx="1"/>
          </p:nvPr>
        </p:nvSpPr>
        <p:spPr/>
        <p:txBody>
          <a:bodyPr/>
          <a:lstStyle/>
          <a:p>
            <a:r>
              <a:rPr lang="en-US" dirty="0"/>
              <a:t>Minimal local talent with XQuery</a:t>
            </a:r>
          </a:p>
          <a:p>
            <a:r>
              <a:rPr lang="en-US" dirty="0"/>
              <a:t>XForms performance issues for large forms (over 100 fields per form)</a:t>
            </a:r>
          </a:p>
          <a:p>
            <a:pPr lvl="1"/>
            <a:r>
              <a:rPr lang="en-US" dirty="0"/>
              <a:t>User smaller forms</a:t>
            </a:r>
          </a:p>
          <a:p>
            <a:r>
              <a:rPr lang="en-US" dirty="0"/>
              <a:t>Role-based access control at the collection level</a:t>
            </a: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96</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Words of Caution</a:t>
            </a:r>
          </a:p>
        </p:txBody>
      </p:sp>
      <p:sp>
        <p:nvSpPr>
          <p:cNvPr id="3" name="Content Placeholder 2"/>
          <p:cNvSpPr>
            <a:spLocks noGrp="1"/>
          </p:cNvSpPr>
          <p:nvPr>
            <p:ph idx="1"/>
          </p:nvPr>
        </p:nvSpPr>
        <p:spPr/>
        <p:txBody>
          <a:bodyPr/>
          <a:lstStyle/>
          <a:p>
            <a:r>
              <a:rPr lang="en-US" dirty="0"/>
              <a:t>Only use "latest stable" releases</a:t>
            </a:r>
          </a:p>
          <a:p>
            <a:pPr lvl="1"/>
            <a:r>
              <a:rPr lang="en-US" dirty="0"/>
              <a:t>Currently eXist 1.4</a:t>
            </a:r>
          </a:p>
          <a:p>
            <a:r>
              <a:rPr lang="en-US" dirty="0"/>
              <a:t>Backup your system</a:t>
            </a:r>
          </a:p>
          <a:p>
            <a:r>
              <a:rPr lang="en-US" dirty="0"/>
              <a:t>Put critical transactions in at least two places (transaction logs)</a:t>
            </a:r>
          </a:p>
          <a:p>
            <a:r>
              <a:rPr lang="en-US" dirty="0"/>
              <a:t>Avoid long-running transactions</a:t>
            </a:r>
          </a:p>
          <a:p>
            <a:r>
              <a:rPr lang="en-US" dirty="0"/>
              <a:t>Use locking to avoid missing updates</a:t>
            </a:r>
          </a:p>
          <a:p>
            <a:endParaRPr lang="en-US" dirty="0"/>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97</a:t>
            </a:fld>
            <a:endParaRPr lang="en-US" dirty="0"/>
          </a:p>
        </p:txBody>
      </p:sp>
      <p:sp>
        <p:nvSpPr>
          <p:cNvPr id="5" name="Footer Placeholder 4"/>
          <p:cNvSpPr>
            <a:spLocks noGrp="1"/>
          </p:cNvSpPr>
          <p:nvPr>
            <p:ph type="ftr" sz="quarter" idx="11"/>
          </p:nvPr>
        </p:nvSpPr>
        <p:spPr/>
        <p:txBody>
          <a:bodyPr/>
          <a:lstStyle/>
          <a:p>
            <a:pPr>
              <a:defRPr/>
            </a:pPr>
            <a:r>
              <a:rPr lang="en-US"/>
              <a:t>Copyright  2010 Dan McCreary &amp; Associates</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171700" y="5029200"/>
            <a:ext cx="43434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flipV="1">
            <a:off x="1152525" y="3933825"/>
            <a:ext cx="2057400" cy="1905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28850" y="1828800"/>
            <a:ext cx="42862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5600700" y="4057650"/>
            <a:ext cx="18288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343150" y="205740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2228850" y="217170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2371725" y="2257425"/>
            <a:ext cx="4000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2400300" y="2457450"/>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flipV="1">
            <a:off x="2057400" y="2800350"/>
            <a:ext cx="14859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2914650" y="217170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3286125" y="2257425"/>
            <a:ext cx="4000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3686175" y="3114675"/>
            <a:ext cx="8572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3829050" y="4057650"/>
            <a:ext cx="10287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4114800" y="3543300"/>
            <a:ext cx="10287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0800000">
            <a:off x="2800350" y="205740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457450" y="4800600"/>
            <a:ext cx="1428750" cy="1905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H="1" flipV="1">
            <a:off x="1447800" y="3867150"/>
            <a:ext cx="19050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flipH="1" flipV="1">
            <a:off x="1857375" y="3857625"/>
            <a:ext cx="14287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2371725" y="4143375"/>
            <a:ext cx="8572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2286000" y="3257550"/>
            <a:ext cx="14859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2514600" y="3429000"/>
            <a:ext cx="14859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2943225" y="3457575"/>
            <a:ext cx="10858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3286125" y="4143375"/>
            <a:ext cx="7429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3371850" y="3257550"/>
            <a:ext cx="10287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flipV="1">
            <a:off x="3600450" y="2571750"/>
            <a:ext cx="14859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flipH="1" flipV="1">
            <a:off x="5314950" y="3028950"/>
            <a:ext cx="19431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572000" y="2286000"/>
            <a:ext cx="14859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572000" y="2457450"/>
            <a:ext cx="16573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200650" y="3314700"/>
            <a:ext cx="8572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143500" y="4000500"/>
            <a:ext cx="11430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5600700" y="2914650"/>
            <a:ext cx="6286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972050" y="3086100"/>
            <a:ext cx="4572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00550" y="2914650"/>
            <a:ext cx="5715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257550" y="2686050"/>
            <a:ext cx="6286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543300" y="2457450"/>
            <a:ext cx="5715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486150" y="2057400"/>
            <a:ext cx="4000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028950" y="245745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171700" y="268605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flipH="1" flipV="1">
            <a:off x="1743075" y="2257425"/>
            <a:ext cx="8572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flipH="1" flipV="1">
            <a:off x="2286000" y="257175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10800000">
            <a:off x="3657600" y="2286000"/>
            <a:ext cx="4572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10800000">
            <a:off x="4343400" y="2057400"/>
            <a:ext cx="4572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0800000">
            <a:off x="5200650" y="2057400"/>
            <a:ext cx="6286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5114925" y="1971675"/>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rot="5400000">
            <a:off x="5229225" y="2886075"/>
            <a:ext cx="4000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5400000">
            <a:off x="5286375" y="2371725"/>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429250" y="2686050"/>
            <a:ext cx="6286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572000" y="268605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4400550" y="3314700"/>
            <a:ext cx="5715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743450" y="3714750"/>
            <a:ext cx="5715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5200650" y="4400550"/>
            <a:ext cx="6286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5200650" y="4800600"/>
            <a:ext cx="6286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6057900" y="480060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3657600" y="457200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3028950" y="4572000"/>
            <a:ext cx="4572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rot="5400000" flipH="1" flipV="1">
            <a:off x="2943225" y="4657725"/>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0800000">
            <a:off x="2857500" y="4400550"/>
            <a:ext cx="8001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0800000">
            <a:off x="3028950" y="4171950"/>
            <a:ext cx="4572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0800000">
            <a:off x="4514850" y="417195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10800000">
            <a:off x="4514850" y="400050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5400000">
            <a:off x="4286250" y="3771900"/>
            <a:ext cx="4572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rot="10800000">
            <a:off x="4800600" y="4400550"/>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10800000">
            <a:off x="5829300" y="3714750"/>
            <a:ext cx="2857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10800000">
            <a:off x="5657850" y="3543300"/>
            <a:ext cx="4572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10800000">
            <a:off x="2628900" y="2686050"/>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10800000">
            <a:off x="2400300" y="291465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10800000">
            <a:off x="2571750" y="308610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10800000">
            <a:off x="3886200" y="394335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10800000">
            <a:off x="3886200" y="440055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10800000">
            <a:off x="4972050" y="462915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flipH="1" flipV="1">
            <a:off x="5314950" y="468630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rot="5400000" flipH="1" flipV="1">
            <a:off x="6086475" y="4600575"/>
            <a:ext cx="4000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5400000" flipH="1" flipV="1">
            <a:off x="5743575" y="4486275"/>
            <a:ext cx="6286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4972050" y="4171950"/>
            <a:ext cx="15430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5400000" flipH="1" flipV="1">
            <a:off x="5400675" y="3743325"/>
            <a:ext cx="4000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rot="5400000" flipH="1" flipV="1">
            <a:off x="5286375" y="3629025"/>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5400000" flipH="1" flipV="1">
            <a:off x="4857750" y="320040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rot="5400000" flipH="1" flipV="1">
            <a:off x="4400550" y="320040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5400000" flipH="1" flipV="1">
            <a:off x="4600575" y="3057525"/>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5400000" flipH="1" flipV="1">
            <a:off x="4886325" y="2828925"/>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rot="5400000" flipH="1" flipV="1">
            <a:off x="4457700" y="257175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rot="5400000" flipH="1" flipV="1">
            <a:off x="5943600" y="320040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flipH="1" flipV="1">
            <a:off x="5429250" y="3086100"/>
            <a:ext cx="3429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5400000" flipH="1" flipV="1">
            <a:off x="5715000" y="302895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5400000" flipH="1" flipV="1">
            <a:off x="5000625" y="2714625"/>
            <a:ext cx="4000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flipH="1" flipV="1">
            <a:off x="5857875" y="2085975"/>
            <a:ext cx="4000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5400000" flipH="1" flipV="1">
            <a:off x="4886325" y="2143125"/>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5400000" flipH="1" flipV="1">
            <a:off x="3514725" y="3343275"/>
            <a:ext cx="4000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5400000" flipH="1" flipV="1">
            <a:off x="3686175" y="4143375"/>
            <a:ext cx="4000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5400000" flipH="1" flipV="1">
            <a:off x="3914775" y="3971925"/>
            <a:ext cx="4000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5400000" flipH="1" flipV="1">
            <a:off x="4629150" y="4057650"/>
            <a:ext cx="6858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flipH="1" flipV="1">
            <a:off x="4543425" y="4600575"/>
            <a:ext cx="4000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flipH="1" flipV="1">
            <a:off x="4200525" y="4486275"/>
            <a:ext cx="6286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5400000" flipH="1" flipV="1">
            <a:off x="4657725" y="4086225"/>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5400000" flipH="1" flipV="1">
            <a:off x="6029325" y="3629025"/>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3657600" y="377190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3714750" y="3143250"/>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3486150" y="2914650"/>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2800350" y="3714750"/>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5400000" flipH="1" flipV="1">
            <a:off x="2971800" y="2171700"/>
            <a:ext cx="5715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5400000" flipH="1" flipV="1">
            <a:off x="3943350" y="4572000"/>
            <a:ext cx="3429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flipH="1" flipV="1">
            <a:off x="4800600" y="4800600"/>
            <a:ext cx="3429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flipH="1" flipV="1">
            <a:off x="5657850" y="4572000"/>
            <a:ext cx="3429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flipH="1" flipV="1">
            <a:off x="5514975" y="4486275"/>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5400000" flipH="1" flipV="1">
            <a:off x="5972175" y="2371725"/>
            <a:ext cx="10858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5400000" flipH="1" flipV="1">
            <a:off x="5086350" y="342900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5400000" flipH="1" flipV="1">
            <a:off x="2543175" y="2771775"/>
            <a:ext cx="1714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4114800" y="4800600"/>
            <a:ext cx="40005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5400000" flipH="1" flipV="1">
            <a:off x="3829050" y="2114550"/>
            <a:ext cx="5715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rot="5400000" flipH="1" flipV="1">
            <a:off x="3771900" y="4686300"/>
            <a:ext cx="228600" cy="0"/>
          </a:xfrm>
          <a:prstGeom prst="line">
            <a:avLst/>
          </a:prstGeom>
          <a:ln w="7620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90" name="TextBox 289"/>
          <p:cNvSpPr txBox="1"/>
          <p:nvPr/>
        </p:nvSpPr>
        <p:spPr>
          <a:xfrm>
            <a:off x="914400" y="3429000"/>
            <a:ext cx="758542" cy="461665"/>
          </a:xfrm>
          <a:prstGeom prst="rect">
            <a:avLst/>
          </a:prstGeom>
          <a:noFill/>
        </p:spPr>
        <p:txBody>
          <a:bodyPr wrap="none" rtlCol="0">
            <a:spAutoFit/>
          </a:bodyPr>
          <a:lstStyle/>
          <a:p>
            <a:pPr algn="ctr"/>
            <a:r>
              <a:rPr lang="en-US" b="1" dirty="0"/>
              <a:t>Start</a:t>
            </a:r>
          </a:p>
        </p:txBody>
      </p:sp>
      <p:sp>
        <p:nvSpPr>
          <p:cNvPr id="294" name="TextBox 293"/>
          <p:cNvSpPr txBox="1"/>
          <p:nvPr/>
        </p:nvSpPr>
        <p:spPr>
          <a:xfrm>
            <a:off x="6992825" y="3543300"/>
            <a:ext cx="928459" cy="461665"/>
          </a:xfrm>
          <a:prstGeom prst="rect">
            <a:avLst/>
          </a:prstGeom>
          <a:noFill/>
        </p:spPr>
        <p:txBody>
          <a:bodyPr wrap="none" rtlCol="0">
            <a:spAutoFit/>
          </a:bodyPr>
          <a:lstStyle/>
          <a:p>
            <a:pPr algn="ctr"/>
            <a:r>
              <a:rPr lang="en-US" b="1" dirty="0"/>
              <a:t>Finish</a:t>
            </a:r>
          </a:p>
        </p:txBody>
      </p:sp>
      <p:sp>
        <p:nvSpPr>
          <p:cNvPr id="299" name="Title 298"/>
          <p:cNvSpPr>
            <a:spLocks noGrp="1"/>
          </p:cNvSpPr>
          <p:nvPr>
            <p:ph type="title"/>
          </p:nvPr>
        </p:nvSpPr>
        <p:spPr>
          <a:xfrm>
            <a:off x="685800" y="114300"/>
            <a:ext cx="7772400" cy="800100"/>
          </a:xfrm>
        </p:spPr>
        <p:txBody>
          <a:bodyPr/>
          <a:lstStyle/>
          <a:p>
            <a:r>
              <a:rPr lang="en-US" dirty="0"/>
              <a:t>Using the Wrong Architecture</a:t>
            </a:r>
          </a:p>
        </p:txBody>
      </p:sp>
      <p:pic>
        <p:nvPicPr>
          <p:cNvPr id="117" name="Picture 2"/>
          <p:cNvPicPr>
            <a:picLocks noChangeAspect="1" noChangeArrowheads="1"/>
          </p:cNvPicPr>
          <p:nvPr/>
        </p:nvPicPr>
        <p:blipFill>
          <a:blip r:embed="rId2" cstate="screen"/>
          <a:srcRect/>
          <a:stretch>
            <a:fillRect/>
          </a:stretch>
        </p:blipFill>
        <p:spPr bwMode="auto">
          <a:xfrm>
            <a:off x="6972300" y="2628900"/>
            <a:ext cx="952500" cy="952500"/>
          </a:xfrm>
          <a:prstGeom prst="rect">
            <a:avLst/>
          </a:prstGeom>
          <a:noFill/>
          <a:ln w="9525">
            <a:noFill/>
            <a:miter lim="800000"/>
            <a:headEnd/>
            <a:tailEnd/>
          </a:ln>
        </p:spPr>
      </p:pic>
      <p:pic>
        <p:nvPicPr>
          <p:cNvPr id="3074" name="Picture 2"/>
          <p:cNvPicPr>
            <a:picLocks noChangeAspect="1" noChangeArrowheads="1"/>
          </p:cNvPicPr>
          <p:nvPr/>
        </p:nvPicPr>
        <p:blipFill>
          <a:blip r:embed="rId3" cstate="screen">
            <a:clrChange>
              <a:clrFrom>
                <a:srgbClr val="000000"/>
              </a:clrFrom>
              <a:clrTo>
                <a:srgbClr val="000000">
                  <a:alpha val="0"/>
                </a:srgbClr>
              </a:clrTo>
            </a:clrChange>
          </a:blip>
          <a:srcRect/>
          <a:stretch>
            <a:fillRect/>
          </a:stretch>
        </p:blipFill>
        <p:spPr bwMode="auto">
          <a:xfrm>
            <a:off x="914400" y="2743200"/>
            <a:ext cx="685800" cy="685800"/>
          </a:xfrm>
          <a:prstGeom prst="rect">
            <a:avLst/>
          </a:prstGeom>
          <a:noFill/>
          <a:ln w="9525">
            <a:noFill/>
            <a:miter lim="800000"/>
            <a:headEnd/>
            <a:tailEnd/>
          </a:ln>
        </p:spPr>
      </p:pic>
      <p:sp>
        <p:nvSpPr>
          <p:cNvPr id="122" name="TextBox 121"/>
          <p:cNvSpPr txBox="1"/>
          <p:nvPr/>
        </p:nvSpPr>
        <p:spPr>
          <a:xfrm>
            <a:off x="2400300" y="5715000"/>
            <a:ext cx="5816464" cy="461665"/>
          </a:xfrm>
          <a:prstGeom prst="rect">
            <a:avLst/>
          </a:prstGeom>
          <a:noFill/>
        </p:spPr>
        <p:txBody>
          <a:bodyPr wrap="none" rtlCol="0">
            <a:spAutoFit/>
          </a:bodyPr>
          <a:lstStyle/>
          <a:p>
            <a:r>
              <a:rPr lang="en-US" b="0" dirty="0"/>
              <a:t>Credit: Isaac Homeland – MN Office of the Revisor</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Problem with Layers…</a:t>
            </a:r>
          </a:p>
        </p:txBody>
      </p:sp>
      <p:sp>
        <p:nvSpPr>
          <p:cNvPr id="6" name="Content Placeholder 5"/>
          <p:cNvSpPr>
            <a:spLocks noGrp="1"/>
          </p:cNvSpPr>
          <p:nvPr>
            <p:ph idx="1"/>
          </p:nvPr>
        </p:nvSpPr>
        <p:spPr>
          <a:xfrm>
            <a:off x="685800" y="1143000"/>
            <a:ext cx="7772400" cy="1485900"/>
          </a:xfrm>
        </p:spPr>
        <p:txBody>
          <a:bodyPr/>
          <a:lstStyle/>
          <a:p>
            <a:pPr>
              <a:buNone/>
            </a:pPr>
            <a:r>
              <a:rPr lang="en-US" i="1" dirty="0"/>
              <a:t>It's a nightmare trying to write XQuery within SQL within PHP…</a:t>
            </a:r>
          </a:p>
        </p:txBody>
      </p:sp>
      <p:sp>
        <p:nvSpPr>
          <p:cNvPr id="3" name="Slide Number Placeholder 2"/>
          <p:cNvSpPr>
            <a:spLocks noGrp="1"/>
          </p:cNvSpPr>
          <p:nvPr>
            <p:ph type="sldNum" sz="quarter" idx="10"/>
          </p:nvPr>
        </p:nvSpPr>
        <p:spPr/>
        <p:txBody>
          <a:bodyPr/>
          <a:lstStyle/>
          <a:p>
            <a:pPr>
              <a:defRPr/>
            </a:pPr>
            <a:fld id="{F798B074-17C8-9B4B-AB31-716511C0D839}" type="slidenum">
              <a:rPr lang="en-US" smtClean="0"/>
              <a:pPr>
                <a:defRPr/>
              </a:pPr>
              <a:t>99</a:t>
            </a:fld>
            <a:endParaRPr lang="en-US" dirty="0"/>
          </a:p>
        </p:txBody>
      </p:sp>
      <p:sp>
        <p:nvSpPr>
          <p:cNvPr id="4" name="Footer Placeholder 3"/>
          <p:cNvSpPr>
            <a:spLocks noGrp="1"/>
          </p:cNvSpPr>
          <p:nvPr>
            <p:ph type="ftr" sz="quarter" idx="11"/>
          </p:nvPr>
        </p:nvSpPr>
        <p:spPr/>
        <p:txBody>
          <a:bodyPr/>
          <a:lstStyle/>
          <a:p>
            <a:pPr>
              <a:defRPr/>
            </a:pPr>
            <a:r>
              <a:rPr lang="en-US"/>
              <a:t>Copyright  2010 Dan McCreary &amp; Associates</a:t>
            </a:r>
            <a:endParaRPr lang="en-US" dirty="0"/>
          </a:p>
        </p:txBody>
      </p:sp>
      <p:sp>
        <p:nvSpPr>
          <p:cNvPr id="7" name="Cube 6"/>
          <p:cNvSpPr/>
          <p:nvPr/>
        </p:nvSpPr>
        <p:spPr bwMode="auto">
          <a:xfrm>
            <a:off x="2514600" y="2514600"/>
            <a:ext cx="1143000" cy="2400300"/>
          </a:xfrm>
          <a:prstGeom prst="cube">
            <a:avLst>
              <a:gd name="adj" fmla="val 77500"/>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600" dirty="0">
              <a:solidFill>
                <a:schemeClr val="accent2">
                  <a:lumMod val="75000"/>
                </a:schemeClr>
              </a:solidFill>
              <a:latin typeface="Arial Narrow" pitchFamily="34" charset="0"/>
            </a:endParaRPr>
          </a:p>
        </p:txBody>
      </p:sp>
      <p:sp>
        <p:nvSpPr>
          <p:cNvPr id="8" name="Cube 7"/>
          <p:cNvSpPr/>
          <p:nvPr/>
        </p:nvSpPr>
        <p:spPr bwMode="auto">
          <a:xfrm>
            <a:off x="3771900" y="2514600"/>
            <a:ext cx="1143000" cy="2400300"/>
          </a:xfrm>
          <a:prstGeom prst="cube">
            <a:avLst>
              <a:gd name="adj" fmla="val 77500"/>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600" dirty="0">
              <a:solidFill>
                <a:schemeClr val="accent2">
                  <a:lumMod val="75000"/>
                </a:schemeClr>
              </a:solidFill>
              <a:latin typeface="Arial Narrow" pitchFamily="34" charset="0"/>
            </a:endParaRPr>
          </a:p>
        </p:txBody>
      </p:sp>
      <p:sp>
        <p:nvSpPr>
          <p:cNvPr id="9" name="Cube 8"/>
          <p:cNvSpPr/>
          <p:nvPr/>
        </p:nvSpPr>
        <p:spPr bwMode="auto">
          <a:xfrm>
            <a:off x="5029200" y="2514600"/>
            <a:ext cx="1143000" cy="2400300"/>
          </a:xfrm>
          <a:prstGeom prst="cube">
            <a:avLst>
              <a:gd name="adj" fmla="val 77500"/>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600" dirty="0">
              <a:solidFill>
                <a:schemeClr val="accent2">
                  <a:lumMod val="75000"/>
                </a:schemeClr>
              </a:solidFill>
              <a:latin typeface="Arial Narrow" pitchFamily="34" charset="0"/>
            </a:endParaRPr>
          </a:p>
        </p:txBody>
      </p:sp>
      <p:sp>
        <p:nvSpPr>
          <p:cNvPr id="10" name="TextBox 9"/>
          <p:cNvSpPr txBox="1"/>
          <p:nvPr/>
        </p:nvSpPr>
        <p:spPr>
          <a:xfrm>
            <a:off x="2400300" y="5257800"/>
            <a:ext cx="704039" cy="461665"/>
          </a:xfrm>
          <a:prstGeom prst="rect">
            <a:avLst/>
          </a:prstGeom>
          <a:noFill/>
        </p:spPr>
        <p:txBody>
          <a:bodyPr wrap="none" rtlCol="0">
            <a:spAutoFit/>
          </a:bodyPr>
          <a:lstStyle/>
          <a:p>
            <a:r>
              <a:rPr lang="en-US" dirty="0"/>
              <a:t>PHP</a:t>
            </a:r>
          </a:p>
        </p:txBody>
      </p:sp>
      <p:sp>
        <p:nvSpPr>
          <p:cNvPr id="11" name="TextBox 10"/>
          <p:cNvSpPr txBox="1"/>
          <p:nvPr/>
        </p:nvSpPr>
        <p:spPr>
          <a:xfrm>
            <a:off x="3886200" y="5257800"/>
            <a:ext cx="704039" cy="461665"/>
          </a:xfrm>
          <a:prstGeom prst="rect">
            <a:avLst/>
          </a:prstGeom>
          <a:noFill/>
        </p:spPr>
        <p:txBody>
          <a:bodyPr wrap="none" rtlCol="0">
            <a:spAutoFit/>
          </a:bodyPr>
          <a:lstStyle/>
          <a:p>
            <a:r>
              <a:rPr lang="en-US" dirty="0"/>
              <a:t>SQL</a:t>
            </a:r>
          </a:p>
        </p:txBody>
      </p:sp>
      <p:sp>
        <p:nvSpPr>
          <p:cNvPr id="12" name="TextBox 11"/>
          <p:cNvSpPr txBox="1"/>
          <p:nvPr/>
        </p:nvSpPr>
        <p:spPr>
          <a:xfrm>
            <a:off x="5143500" y="5257800"/>
            <a:ext cx="1083951" cy="461665"/>
          </a:xfrm>
          <a:prstGeom prst="rect">
            <a:avLst/>
          </a:prstGeom>
          <a:noFill/>
        </p:spPr>
        <p:txBody>
          <a:bodyPr wrap="none" rtlCol="0">
            <a:spAutoFit/>
          </a:bodyPr>
          <a:lstStyle/>
          <a:p>
            <a:r>
              <a:rPr lang="en-US" dirty="0"/>
              <a:t>XQuery</a:t>
            </a:r>
          </a:p>
        </p:txBody>
      </p:sp>
      <p:sp>
        <p:nvSpPr>
          <p:cNvPr id="13" name="Can 12"/>
          <p:cNvSpPr/>
          <p:nvPr/>
        </p:nvSpPr>
        <p:spPr bwMode="auto">
          <a:xfrm>
            <a:off x="6743700" y="3429000"/>
            <a:ext cx="1028700" cy="1028700"/>
          </a:xfrm>
          <a:prstGeom prst="can">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accent2">
                    <a:lumMod val="75000"/>
                  </a:schemeClr>
                </a:solidFill>
                <a:latin typeface="Arial Narrow" pitchFamily="34" charset="0"/>
              </a:rPr>
              <a:t>Data</a:t>
            </a:r>
          </a:p>
        </p:txBody>
      </p:sp>
      <p:sp>
        <p:nvSpPr>
          <p:cNvPr id="14" name="Right Arrow 13"/>
          <p:cNvSpPr/>
          <p:nvPr/>
        </p:nvSpPr>
        <p:spPr bwMode="auto">
          <a:xfrm>
            <a:off x="1143000" y="3771900"/>
            <a:ext cx="1143000" cy="571500"/>
          </a:xfrm>
          <a:prstGeom prst="rightArrow">
            <a:avLst/>
          </a:prstGeom>
          <a:solidFill>
            <a:srgbClr val="A4CB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600" dirty="0">
              <a:solidFill>
                <a:schemeClr val="accent2">
                  <a:lumMod val="75000"/>
                </a:schemeClr>
              </a:solidFill>
              <a:latin typeface="Arial Narrow" pitchFamily="34" charset="0"/>
            </a:endParaRPr>
          </a:p>
        </p:txBody>
      </p:sp>
    </p:spTree>
  </p:cSld>
  <p:clrMapOvr>
    <a:masterClrMapping/>
  </p:clrMapOvr>
</p:sld>
</file>

<file path=ppt/theme/theme1.xml><?xml version="1.0" encoding="utf-8"?>
<a:theme xmlns:a="http://schemas.openxmlformats.org/drawingml/2006/main" name="DMA">
  <a:themeElements>
    <a:clrScheme name="DM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MA">
      <a:majorFont>
        <a:latin typeface="Arial Narrow"/>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A4CBFF"/>
        </a:solidFill>
        <a:ln w="19050"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1" i="0" u="none" strike="noStrike" cap="none" normalizeH="0" baseline="0" dirty="0" smtClean="0">
            <a:ln>
              <a:noFill/>
            </a:ln>
            <a:solidFill>
              <a:schemeClr val="tx1"/>
            </a:solidFill>
            <a:effectLst/>
            <a:latin typeface="Arial Narrow" pitchFamily="34" charset="0"/>
          </a:defRPr>
        </a:defPPr>
      </a:lstStyle>
    </a:spDef>
    <a:lnDef>
      <a:spPr bwMode="auto">
        <a:solidFill>
          <a:srgbClr val="3399FF"/>
        </a:solidFill>
        <a:ln w="38100" cap="flat" cmpd="sng" algn="ctr">
          <a:solidFill>
            <a:schemeClr val="tx1"/>
          </a:solidFill>
          <a:prstDash val="solid"/>
          <a:round/>
          <a:headEnd type="none" w="med" len="med"/>
          <a:tailEnd type="triangle"/>
        </a:ln>
        <a:effectLst/>
      </a:spPr>
      <a:bodyPr/>
      <a:lstStyle/>
    </a:lnDef>
  </a:objectDefaults>
  <a:extraClrSchemeLst>
    <a:extraClrScheme>
      <a:clrScheme name="DM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M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M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M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DMA</Template>
  <TotalTime>11460</TotalTime>
  <Words>4561</Words>
  <Application>Microsoft Macintosh PowerPoint</Application>
  <PresentationFormat>On-screen Show (4:3)</PresentationFormat>
  <Paragraphs>1154</Paragraphs>
  <Slides>104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104</vt:i4>
      </vt:variant>
    </vt:vector>
  </HeadingPairs>
  <TitlesOfParts>
    <vt:vector size="110" baseType="lpstr">
      <vt:lpstr>Arial</vt:lpstr>
      <vt:lpstr>Arial Narrow</vt:lpstr>
      <vt:lpstr>Courier New</vt:lpstr>
      <vt:lpstr>Stone Sans ITC TT</vt:lpstr>
      <vt:lpstr>Times New Roman</vt:lpstr>
      <vt:lpstr>DMA</vt:lpstr>
      <vt:lpstr>No SQL Metadata Management </vt:lpstr>
      <vt:lpstr>Presentation Description</vt:lpstr>
      <vt:lpstr>Outline</vt:lpstr>
      <vt:lpstr>After This Presentation Users Will Be Able To:</vt:lpstr>
      <vt:lpstr>Background for Dan McCreary</vt:lpstr>
      <vt:lpstr>Origins: The XML Data Dictionary</vt:lpstr>
      <vt:lpstr>Electronic Certificate of Real Estate</vt:lpstr>
      <vt:lpstr>250 Data Elements</vt:lpstr>
      <vt:lpstr>Four Translations</vt:lpstr>
      <vt:lpstr>Kurt's Suggestion</vt:lpstr>
      <vt:lpstr>Zero Translation</vt:lpstr>
      <vt:lpstr>No-Shredding!</vt:lpstr>
      <vt:lpstr>Is Shredding Really Necessary?</vt:lpstr>
      <vt:lpstr>Many Processes Today Are Driven By…</vt:lpstr>
      <vt:lpstr>"Schema Free"</vt:lpstr>
      <vt:lpstr>Monoculture and Mono-architecture</vt:lpstr>
      <vt:lpstr>PowerPoint Presentation</vt:lpstr>
      <vt:lpstr>The NO-SQL Universe</vt:lpstr>
      <vt:lpstr>Finding the Right Match</vt:lpstr>
      <vt:lpstr>Architectural Summary</vt:lpstr>
      <vt:lpstr>What Is Metadata?</vt:lpstr>
      <vt:lpstr>Data</vt:lpstr>
      <vt:lpstr>Adding Context Turns Data into Information</vt:lpstr>
      <vt:lpstr>Two Kinds of Thinking</vt:lpstr>
      <vt:lpstr>Managed Metadata</vt:lpstr>
      <vt:lpstr>Repository vs. Registry</vt:lpstr>
      <vt:lpstr>Empower the Business Analysts!</vt:lpstr>
      <vt:lpstr>EMM Requirements</vt:lpstr>
      <vt:lpstr>ISO/ICE 11179 Metadata Registry</vt:lpstr>
      <vt:lpstr>ISO Naming Conventions</vt:lpstr>
      <vt:lpstr>Metadata Standards</vt:lpstr>
      <vt:lpstr>Why is XRX More Agile?</vt:lpstr>
      <vt:lpstr>A Happy Partnership</vt:lpstr>
      <vt:lpstr>XQuery</vt:lpstr>
      <vt:lpstr>Database Vendors that Support XQuery</vt:lpstr>
      <vt:lpstr>It is Easy to Import Data</vt:lpstr>
      <vt:lpstr>XML File system</vt:lpstr>
      <vt:lpstr>Functional Programming</vt:lpstr>
      <vt:lpstr>It's Easy to Query XML Data</vt:lpstr>
      <vt:lpstr>SQL is similar to XQuery</vt:lpstr>
      <vt:lpstr>It is Easy to Create A Web Service</vt:lpstr>
      <vt:lpstr>Insert/Select/Publish Comparison</vt:lpstr>
      <vt:lpstr>High Level Comparison</vt:lpstr>
      <vt:lpstr>XQuery is Easier To Learn Than XSLT</vt:lpstr>
      <vt:lpstr>Six Translation</vt:lpstr>
      <vt:lpstr>Requirement Lister</vt:lpstr>
      <vt:lpstr>Item Viewer</vt:lpstr>
      <vt:lpstr>View XML Data</vt:lpstr>
      <vt:lpstr>XForms</vt:lpstr>
      <vt:lpstr>Sample XForms</vt:lpstr>
      <vt:lpstr>Requirements Editor</vt:lpstr>
      <vt:lpstr>Page Components</vt:lpstr>
      <vt:lpstr>Page Assembler Function</vt:lpstr>
      <vt:lpstr>Style Module</vt:lpstr>
      <vt:lpstr>XML Stored in XForms Model</vt:lpstr>
      <vt:lpstr>XRX Core Process</vt:lpstr>
      <vt:lpstr>Code Table Services</vt:lpstr>
      <vt:lpstr>XRX Dynamic Forms Generation</vt:lpstr>
      <vt:lpstr>Model Driven</vt:lpstr>
      <vt:lpstr>View and Model are Trees</vt:lpstr>
      <vt:lpstr>Models and View Are Linked with "Bind"</vt:lpstr>
      <vt:lpstr>Just “Do The Right Thing”</vt:lpstr>
      <vt:lpstr>Example of Automatic UI Generation</vt:lpstr>
      <vt:lpstr>Structure of a XForms File</vt:lpstr>
      <vt:lpstr>REST</vt:lpstr>
      <vt:lpstr>Five RESTFull Friends</vt:lpstr>
      <vt:lpstr>Shallow REST vs. Deep REST</vt:lpstr>
      <vt:lpstr>Benefits of REST</vt:lpstr>
      <vt:lpstr>Terms to Services</vt:lpstr>
      <vt:lpstr>Metadata Registry Workflow Funnel</vt:lpstr>
      <vt:lpstr>Federated Search</vt:lpstr>
      <vt:lpstr>Sample Data Flows</vt:lpstr>
      <vt:lpstr>Application Modularity</vt:lpstr>
      <vt:lpstr>Financial Institution</vt:lpstr>
      <vt:lpstr>Federal Integrator</vt:lpstr>
      <vt:lpstr>Minnesota Historical Society</vt:lpstr>
      <vt:lpstr>Metadata Shopping Tools</vt:lpstr>
      <vt:lpstr>Information Retrieval Textbook</vt:lpstr>
      <vt:lpstr>Table 10.1</vt:lpstr>
      <vt:lpstr>Table 10.1 - Revised</vt:lpstr>
      <vt:lpstr>Two Models</vt:lpstr>
      <vt:lpstr>Keywords and Node IDs</vt:lpstr>
      <vt:lpstr>Search is a REST Service</vt:lpstr>
      <vt:lpstr>Global Search</vt:lpstr>
      <vt:lpstr>Complex Search</vt:lpstr>
      <vt:lpstr>Internal vs. External Terms</vt:lpstr>
      <vt:lpstr>The Heart of the Enterprise</vt:lpstr>
      <vt:lpstr>Dan's Promise to Every BA</vt:lpstr>
      <vt:lpstr>Change Where the Line is Drawn</vt:lpstr>
      <vt:lpstr>Semantic Triangle</vt:lpstr>
      <vt:lpstr>Semantic Precision in Space and Time</vt:lpstr>
      <vt:lpstr>Parker Projection</vt:lpstr>
      <vt:lpstr>Incoming!</vt:lpstr>
      <vt:lpstr>Selecting a Pilot Project</vt:lpstr>
      <vt:lpstr>Find A Community…</vt:lpstr>
      <vt:lpstr>Challenges</vt:lpstr>
      <vt:lpstr>Words of Caution</vt:lpstr>
      <vt:lpstr>Using the Wrong Architecture</vt:lpstr>
      <vt:lpstr>The Problem with Layers…</vt:lpstr>
      <vt:lpstr>Using the Right Architecture</vt:lpstr>
      <vt:lpstr>Six "S"s of Metadata Registries</vt:lpstr>
      <vt:lpstr>If You Give a Kid a Hammer…</vt:lpstr>
      <vt:lpstr>References</vt:lpstr>
      <vt:lpstr>Questions?</vt:lpstr>
    </vt:vector>
  </TitlesOfParts>
  <Company>Dan McCreary &amp;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BI Dashboards with SAS Gauge Types and SAS BI Portal</dc:title>
  <dc:creator>HP Authorized Customer</dc:creator>
  <cp:lastModifiedBy>Dan McCreary</cp:lastModifiedBy>
  <cp:revision>285</cp:revision>
  <cp:lastPrinted>2010-09-23T11:18:47Z</cp:lastPrinted>
  <dcterms:created xsi:type="dcterms:W3CDTF">2010-10-16T12:44:58Z</dcterms:created>
  <dcterms:modified xsi:type="dcterms:W3CDTF">2023-11-03T10:48:45Z</dcterms:modified>
</cp:coreProperties>
</file>