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03"/>
  </p:notesMasterIdLst>
  <p:handoutMasterIdLst>
    <p:handoutMasterId r:id="rId104"/>
  </p:handoutMasterIdLst>
  <p:sldIdLst>
    <p:sldId id="271" r:id="rId2"/>
    <p:sldId id="300" r:id="rId3"/>
    <p:sldId id="401" r:id="rId4"/>
    <p:sldId id="400" r:id="rId5"/>
    <p:sldId id="291" r:id="rId6"/>
    <p:sldId id="338" r:id="rId7"/>
    <p:sldId id="305" r:id="rId8"/>
    <p:sldId id="375" r:id="rId9"/>
    <p:sldId id="376" r:id="rId10"/>
    <p:sldId id="340" r:id="rId11"/>
    <p:sldId id="348" r:id="rId12"/>
    <p:sldId id="343" r:id="rId13"/>
    <p:sldId id="398" r:id="rId14"/>
    <p:sldId id="342" r:id="rId15"/>
    <p:sldId id="344" r:id="rId16"/>
    <p:sldId id="341" r:id="rId17"/>
    <p:sldId id="302" r:id="rId18"/>
    <p:sldId id="322" r:id="rId19"/>
    <p:sldId id="339" r:id="rId20"/>
    <p:sldId id="304" r:id="rId21"/>
    <p:sldId id="307" r:id="rId22"/>
    <p:sldId id="309" r:id="rId23"/>
    <p:sldId id="310" r:id="rId24"/>
    <p:sldId id="311" r:id="rId25"/>
    <p:sldId id="312" r:id="rId26"/>
    <p:sldId id="321" r:id="rId27"/>
    <p:sldId id="313" r:id="rId28"/>
    <p:sldId id="314" r:id="rId29"/>
    <p:sldId id="308" r:id="rId30"/>
    <p:sldId id="378" r:id="rId31"/>
    <p:sldId id="323" r:id="rId32"/>
    <p:sldId id="360" r:id="rId33"/>
    <p:sldId id="362" r:id="rId34"/>
    <p:sldId id="379" r:id="rId35"/>
    <p:sldId id="359" r:id="rId36"/>
    <p:sldId id="382" r:id="rId37"/>
    <p:sldId id="383" r:id="rId38"/>
    <p:sldId id="365" r:id="rId39"/>
    <p:sldId id="369" r:id="rId40"/>
    <p:sldId id="384" r:id="rId41"/>
    <p:sldId id="370" r:id="rId42"/>
    <p:sldId id="371" r:id="rId43"/>
    <p:sldId id="366" r:id="rId44"/>
    <p:sldId id="368" r:id="rId45"/>
    <p:sldId id="380" r:id="rId46"/>
    <p:sldId id="367" r:id="rId47"/>
    <p:sldId id="358" r:id="rId48"/>
    <p:sldId id="350" r:id="rId49"/>
    <p:sldId id="303" r:id="rId50"/>
    <p:sldId id="331" r:id="rId51"/>
    <p:sldId id="336" r:id="rId52"/>
    <p:sldId id="337" r:id="rId53"/>
    <p:sldId id="356" r:id="rId54"/>
    <p:sldId id="335" r:id="rId55"/>
    <p:sldId id="333" r:id="rId56"/>
    <p:sldId id="334" r:id="rId57"/>
    <p:sldId id="332" r:id="rId58"/>
    <p:sldId id="351" r:id="rId59"/>
    <p:sldId id="354" r:id="rId60"/>
    <p:sldId id="372" r:id="rId61"/>
    <p:sldId id="357" r:id="rId62"/>
    <p:sldId id="299" r:id="rId63"/>
    <p:sldId id="396" r:id="rId64"/>
    <p:sldId id="325" r:id="rId65"/>
    <p:sldId id="373" r:id="rId66"/>
    <p:sldId id="374" r:id="rId67"/>
    <p:sldId id="399" r:id="rId68"/>
    <p:sldId id="388" r:id="rId69"/>
    <p:sldId id="389" r:id="rId70"/>
    <p:sldId id="326" r:id="rId71"/>
    <p:sldId id="355" r:id="rId72"/>
    <p:sldId id="327" r:id="rId73"/>
    <p:sldId id="386" r:id="rId74"/>
    <p:sldId id="387" r:id="rId75"/>
    <p:sldId id="377" r:id="rId76"/>
    <p:sldId id="328" r:id="rId77"/>
    <p:sldId id="385" r:id="rId78"/>
    <p:sldId id="329" r:id="rId79"/>
    <p:sldId id="363" r:id="rId80"/>
    <p:sldId id="403" r:id="rId81"/>
    <p:sldId id="381" r:id="rId82"/>
    <p:sldId id="402" r:id="rId83"/>
    <p:sldId id="364" r:id="rId84"/>
    <p:sldId id="306" r:id="rId85"/>
    <p:sldId id="317" r:id="rId86"/>
    <p:sldId id="320" r:id="rId87"/>
    <p:sldId id="318" r:id="rId88"/>
    <p:sldId id="316" r:id="rId89"/>
    <p:sldId id="315" r:id="rId90"/>
    <p:sldId id="324" r:id="rId91"/>
    <p:sldId id="392" r:id="rId92"/>
    <p:sldId id="393" r:id="rId93"/>
    <p:sldId id="395" r:id="rId94"/>
    <p:sldId id="394" r:id="rId95"/>
    <p:sldId id="390" r:id="rId96"/>
    <p:sldId id="391" r:id="rId97"/>
    <p:sldId id="301" r:id="rId98"/>
    <p:sldId id="347" r:id="rId99"/>
    <p:sldId id="349" r:id="rId100"/>
    <p:sldId id="319" r:id="rId101"/>
    <p:sldId id="298" r:id="rId102"/>
  </p:sldIdLst>
  <p:sldSz cx="9144000" cy="6858000" type="screen4x3"/>
  <p:notesSz cx="6858000" cy="9199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7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112" y="-96"/>
      </p:cViewPr>
      <p:guideLst>
        <p:guide orient="horz" pos="2897"/>
        <p:guide pos="2160"/>
      </p:guideLst>
    </p:cSldViewPr>
  </p:notesViewPr>
  <p:gridSpacing cx="114300" cy="1143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AF6DB2-04AB-B656-E133-CD24F90D26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4B14543-49A3-AAF1-BD8D-7C815BC5C5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A2DC0801-D66F-1197-7ABB-D09C94B3FA9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3E118263-3CA9-730B-4FD5-58DD4E1FB5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0D26FC-1C9A-4C4F-ABFC-DFE9F4972C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63835C-119E-B774-A501-6EA2A3771DE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3B28795-841B-3A9F-6436-7D27E29984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DAC3797B-9A00-4F54-EAB2-03A8C61F75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3CD0728-0115-0CC3-D165-57E38EF44F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04E9F10-574C-8F14-5E1F-6EE6D979F2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 Narrow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FD0F1CF-435C-7725-2226-0AAAD0D8E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D234ABF-DB11-BD41-97E3-1CC3CCAA68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0ED66E6A-B7CB-1D12-17CC-01140F20B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EA920E6-828C-4248-B1AD-0D5540A48D18}" type="slidenum">
              <a:rPr lang="en-US" altLang="en-US" sz="1200"/>
              <a:pPr algn="r" eaLnBrk="1" hangingPunct="1"/>
              <a:t>2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B3A96737-6574-BB75-3B74-9301C9C66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265132E3-5E5C-F8FA-57BE-0BA24C4045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5B7BB3CD-7B62-7BA0-F6A8-17DC395AF8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07D154F-A144-5041-9FCB-44B19FA5EDAA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890103DA-1466-2F59-3AEB-267DE4A1F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B31EF89-74CF-3DFD-F02F-D3739023F1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6A82C784-9AC0-1F91-F34A-0DB609F9D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AB2D38F-5AE3-E448-B9FA-DB5102470A12}" type="slidenum">
              <a:rPr lang="en-US" altLang="en-US" sz="1200"/>
              <a:pPr algn="r" eaLnBrk="1" hangingPunct="1"/>
              <a:t>18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7CE44946-FFEB-8CF8-8CB3-DECEDBF81D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F7E8D866-D7CF-46AE-47E5-5A50E9F25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Most documents today have very little metadata associated with them.  Typically there is not subject, category or keyword associated with corporate documents.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Some studies show that it costs between $5 and $15 dollars per document to correctly classify many documents.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881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0BD03E-1E47-0386-8837-77E30CC57A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DD8580F-3416-F177-6640-0C75DA5D58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13BC6D-1F28-8B4B-B26C-0FD9195A2F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15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914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3D4C9-B5F8-226C-95FF-C014BD5F2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Copyright 2011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42CCA-5617-DFA3-B062-AA2BEC2CAE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FB0D18-0BED-8141-AA91-EB68163BF5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90EC9C8-C846-AFB7-B856-B10B16A838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87CF957-F018-E86B-75D0-B9FEE64A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1ACA2-AEC8-534A-8229-37E55B23E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68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85FE55-5A26-D40D-DB09-C7B318CD82F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D0AB08-C5BB-9385-F1E9-05D0ADA3D2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58281-65E2-9F4B-BC83-C7F828939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89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143000"/>
            <a:ext cx="7772400" cy="49149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9A768AC-94A6-BC0A-13A7-2AB57D0C47F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AA10DD-4D23-031A-8F69-9D052A99EAC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C19E5-B947-C644-A272-2664A2F712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08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BC6C2E-9B01-944A-7651-2F509D1112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1363ECD-9400-2F2C-46BE-89EC40F2C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573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D95E21-0EAF-5F0A-D602-05FD10A2F3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4008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dirty="0" smtClean="0">
                <a:solidFill>
                  <a:srgbClr val="7F7F7F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52B5440-5DEB-DCE7-68CA-11F27D5D78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2484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156A06E-7AFC-A349-84FE-3E993CD1DD7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078" name="Group 16">
            <a:extLst>
              <a:ext uri="{FF2B5EF4-FFF2-40B4-BE49-F238E27FC236}">
                <a16:creationId xmlns:a16="http://schemas.microsoft.com/office/drawing/2014/main" id="{FD5D6807-8BDE-2041-8786-6B448697FB2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52400" y="6019800"/>
            <a:ext cx="685800" cy="676275"/>
            <a:chOff x="149" y="3600"/>
            <a:chExt cx="488" cy="498"/>
          </a:xfrm>
        </p:grpSpPr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924B3C1C-9954-E6C0-01E1-BEF86F276C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4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cs typeface="Arial" charset="0"/>
                </a:rPr>
                <a:t>M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819C3A67-022C-2CEF-5213-40A98474122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3" y="3888"/>
              <a:ext cx="204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600" dirty="0">
                  <a:cs typeface="Arial" charset="0"/>
                </a:rPr>
                <a:t>D</a:t>
              </a:r>
            </a:p>
          </p:txBody>
        </p:sp>
        <p:cxnSp>
          <p:nvCxnSpPr>
            <p:cNvPr id="3084" name="AutoShape 14">
              <a:extLst>
                <a:ext uri="{FF2B5EF4-FFF2-40B4-BE49-F238E27FC236}">
                  <a16:creationId xmlns:a16="http://schemas.microsoft.com/office/drawing/2014/main" id="{F5B32B4D-10CD-21EA-C0D6-E7BD9FA85268}"/>
                </a:ext>
              </a:extLst>
            </p:cNvPr>
            <p:cNvCxnSpPr>
              <a:cxnSpLocks noChangeShapeType="1"/>
              <a:stCxn id="11" idx="5"/>
              <a:endCxn id="12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Line 19">
            <a:extLst>
              <a:ext uri="{FF2B5EF4-FFF2-40B4-BE49-F238E27FC236}">
                <a16:creationId xmlns:a16="http://schemas.microsoft.com/office/drawing/2014/main" id="{0A6EB995-E37F-5E1F-C6BB-F8AB51F519C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033463"/>
            <a:ext cx="9144000" cy="0"/>
          </a:xfrm>
          <a:prstGeom prst="line">
            <a:avLst/>
          </a:prstGeom>
          <a:noFill/>
          <a:ln w="127000">
            <a:gradFill flip="none" rotWithShape="1">
              <a:gsLst>
                <a:gs pos="0">
                  <a:srgbClr val="81B4FF"/>
                </a:gs>
                <a:gs pos="0">
                  <a:srgbClr val="FFCC99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0" scaled="0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64" r:id="rId4"/>
    <p:sldLayoutId id="2147483665" r:id="rId5"/>
    <p:sldLayoutId id="2147483666" r:id="rId6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/>
          <a:ea typeface="ＭＳ Ｐゴシック" charset="-128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/>
          <a:ea typeface="ＭＳ Ｐゴシック" charset="-128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/>
          <a:ea typeface="ＭＳ Ｐゴシック" charset="-128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/>
          <a:ea typeface="ＭＳ Ｐゴシック" charset="-128"/>
          <a:cs typeface="Arial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ollingstone.com/rockdaily/index.php/2008/10/30/the-beatles-rock-band-makers-to-release-new-video-game-in-2009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77A628C-F911-BF8E-AB3C-884DC4C719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00100" y="2400300"/>
            <a:ext cx="7772400" cy="2133600"/>
          </a:xfrm>
        </p:spPr>
        <p:txBody>
          <a:bodyPr/>
          <a:lstStyle/>
          <a:p>
            <a:pPr eaLnBrk="1" hangingPunct="1"/>
            <a:r>
              <a:rPr lang="en-US" altLang="en-US" sz="6000">
                <a:ea typeface="ＭＳ Ｐゴシック" panose="020B0600070205080204" pitchFamily="34" charset="-128"/>
              </a:rPr>
              <a:t>Entity Extraction</a:t>
            </a:r>
            <a:br>
              <a:rPr lang="en-US" altLang="en-US" sz="48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Half-day Tutorial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Monday June 5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th</a:t>
            </a:r>
            <a:r>
              <a:rPr lang="en-US" altLang="en-US" sz="2400">
                <a:ea typeface="ＭＳ Ｐゴシック" panose="020B0600070205080204" pitchFamily="34" charset="-128"/>
              </a:rPr>
              <a:t>, 08:30 AM - 11:45 AM 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2011 Semantic Technology Conference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B1AC561-F726-72E8-1B03-2A74BD3D3D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14600" y="5143500"/>
            <a:ext cx="4114800" cy="1104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 Narrow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Dan McCreary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 Narrow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President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 Narrow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Kelly-McCreary &amp; Associates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F8F30F2E-45D8-E997-79A7-7F76B9D0F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551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7173" name="Group 12">
            <a:extLst>
              <a:ext uri="{FF2B5EF4-FFF2-40B4-BE49-F238E27FC236}">
                <a16:creationId xmlns:a16="http://schemas.microsoft.com/office/drawing/2014/main" id="{D7246F3D-D876-B8BE-9E11-76F5FCC7721F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2546350"/>
            <a:ext cx="9525" cy="9525"/>
            <a:chOff x="-3" y="-3"/>
            <a:chExt cx="6" cy="6"/>
          </a:xfrm>
        </p:grpSpPr>
        <p:grpSp>
          <p:nvGrpSpPr>
            <p:cNvPr id="7175" name="Group 10">
              <a:extLst>
                <a:ext uri="{FF2B5EF4-FFF2-40B4-BE49-F238E27FC236}">
                  <a16:creationId xmlns:a16="http://schemas.microsoft.com/office/drawing/2014/main" id="{7D190D34-7920-C2C0-D2D6-A98894889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0" cy="0"/>
              <a:chOff x="0" y="0"/>
              <a:chExt cx="0" cy="0"/>
            </a:xfrm>
          </p:grpSpPr>
          <p:sp>
            <p:nvSpPr>
              <p:cNvPr id="7177" name="Rectangle 6">
                <a:extLst>
                  <a:ext uri="{FF2B5EF4-FFF2-40B4-BE49-F238E27FC236}">
                    <a16:creationId xmlns:a16="http://schemas.microsoft.com/office/drawing/2014/main" id="{3511DFA9-FF36-1334-BFB6-F6CC5F517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1pPr>
                <a:lvl2pPr marL="742950" indent="-28575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2pPr>
                <a:lvl3pPr marL="11430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78" name="Rectangle 9">
                <a:extLst>
                  <a:ext uri="{FF2B5EF4-FFF2-40B4-BE49-F238E27FC236}">
                    <a16:creationId xmlns:a16="http://schemas.microsoft.com/office/drawing/2014/main" id="{1680315B-4976-B7EC-939B-6D164E9C2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0" cy="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1pPr>
                <a:lvl2pPr marL="742950" indent="-28575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2pPr>
                <a:lvl3pPr marL="11430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3pPr>
                <a:lvl4pPr marL="16002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4pPr>
                <a:lvl5pPr marL="2057400" indent="-228600" algn="ctr" eaLnBrk="0" hangingPunct="0"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176" name="Rectangle 11">
              <a:extLst>
                <a:ext uri="{FF2B5EF4-FFF2-40B4-BE49-F238E27FC236}">
                  <a16:creationId xmlns:a16="http://schemas.microsoft.com/office/drawing/2014/main" id="{F3748378-0296-5A4A-EFDD-65B505F23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6" cy="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7174" name="Picture 1">
            <a:extLst>
              <a:ext uri="{FF2B5EF4-FFF2-40B4-BE49-F238E27FC236}">
                <a16:creationId xmlns:a16="http://schemas.microsoft.com/office/drawing/2014/main" id="{518054D2-481F-7BEE-1F6A-67AAE44D8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457200"/>
            <a:ext cx="8343900" cy="177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3F239567-8A66-6A63-8526-5E2D1B1D699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6387" name="Slide Number Placeholder 5">
            <a:extLst>
              <a:ext uri="{FF2B5EF4-FFF2-40B4-BE49-F238E27FC236}">
                <a16:creationId xmlns:a16="http://schemas.microsoft.com/office/drawing/2014/main" id="{CC322D88-81E6-8852-FF08-5825699E45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785CC11-D4B5-6549-AA10-6D44F7042758}" type="slidenum">
              <a:rPr lang="en-US" altLang="en-US" sz="1400"/>
              <a:pPr algn="r" eaLnBrk="1" hangingPunct="1"/>
              <a:t>10</a:t>
            </a:fld>
            <a:endParaRPr lang="en-US" altLang="en-US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1FC68B5-4909-1C11-4F8A-E22D5CB11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Why Use Automated Entity Extraction?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F3A4CF7-BB33-76CF-3F2E-4CEFCD402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077200" cy="4695825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Enhanced Findability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Better search accuracy, synonyms, related terms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Statistical Analysis of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Creating reports on large document collections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Alerting – documents with specific entities or entity combinations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Trending – documents that match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Classification – automatic grouping of documents into taxonomies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Repurposing Documents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Creating mashups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Creating linked data from unstructured text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First step in document understanding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 &gt; Assertions &gt; Facts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8F5D053-7199-58FC-9344-84BA589BFF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>
            <a:extLst>
              <a:ext uri="{FF2B5EF4-FFF2-40B4-BE49-F238E27FC236}">
                <a16:creationId xmlns:a16="http://schemas.microsoft.com/office/drawing/2014/main" id="{5404CA80-7A11-6315-F3CB-CA2D761BB9D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6499" name="Slide Number Placeholder 5">
            <a:extLst>
              <a:ext uri="{FF2B5EF4-FFF2-40B4-BE49-F238E27FC236}">
                <a16:creationId xmlns:a16="http://schemas.microsoft.com/office/drawing/2014/main" id="{17A86ED1-BFFB-89F7-3C05-6BED3254D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04F3E5F-7E80-1D4E-96FD-9EE71FCF553B}" type="slidenum">
              <a:rPr lang="en-US" altLang="en-US" sz="1400"/>
              <a:pPr algn="r" eaLnBrk="1" hangingPunct="1"/>
              <a:t>100</a:t>
            </a:fld>
            <a:endParaRPr lang="en-US" altLang="en-US" sz="1400"/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470B19D0-C267-C393-8076-3B377DCA5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BI/DW References</a:t>
            </a:r>
          </a:p>
        </p:txBody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F8FF1235-B9A9-0029-D4C9-1E63EE1F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Mondrian. Mondrian OLAP Server. Available at: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http://mondrian.sourceforge.net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Ralph Kimball , Margy Ross, The Data Warehouse Toolkit: The Complete Guide to Dimensional Modeling, John Wiley &amp; Sons, Inc., New York, NY, 2002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10D4B27-88DC-F0B7-7DAA-4D5CD420A6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>
            <a:extLst>
              <a:ext uri="{FF2B5EF4-FFF2-40B4-BE49-F238E27FC236}">
                <a16:creationId xmlns:a16="http://schemas.microsoft.com/office/drawing/2014/main" id="{619738D9-DC5C-D4E6-EABB-F241157ED5F9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7523" name="Slide Number Placeholder 5">
            <a:extLst>
              <a:ext uri="{FF2B5EF4-FFF2-40B4-BE49-F238E27FC236}">
                <a16:creationId xmlns:a16="http://schemas.microsoft.com/office/drawing/2014/main" id="{730C8912-5398-81AC-3B86-2255DAC57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C317FAC-422A-804E-A6E6-00577E6EC926}" type="slidenum">
              <a:rPr lang="en-US" altLang="en-US" sz="1400"/>
              <a:pPr algn="r" eaLnBrk="1" hangingPunct="1"/>
              <a:t>101</a:t>
            </a:fld>
            <a:endParaRPr lang="en-US" altLang="en-US" sz="1400"/>
          </a:p>
        </p:txBody>
      </p:sp>
      <p:sp>
        <p:nvSpPr>
          <p:cNvPr id="107524" name="Rectangle 2">
            <a:extLst>
              <a:ext uri="{FF2B5EF4-FFF2-40B4-BE49-F238E27FC236}">
                <a16:creationId xmlns:a16="http://schemas.microsoft.com/office/drawing/2014/main" id="{C3A769B9-6CEC-6384-7F6C-DDD63AEB9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Thank You!</a:t>
            </a:r>
          </a:p>
        </p:txBody>
      </p:sp>
      <p:sp>
        <p:nvSpPr>
          <p:cNvPr id="107525" name="Content Placeholder 6">
            <a:extLst>
              <a:ext uri="{FF2B5EF4-FFF2-40B4-BE49-F238E27FC236}">
                <a16:creationId xmlns:a16="http://schemas.microsoft.com/office/drawing/2014/main" id="{EEAC86BC-6EDD-8DFF-B7BA-6988A242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Questions</a:t>
            </a:r>
          </a:p>
          <a:p>
            <a:pPr>
              <a:buFontTx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Dan McCreary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Kelly-McCreary &amp; Assocaites</a:t>
            </a:r>
          </a:p>
          <a:p>
            <a:pPr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dan@danmccreary.com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632628F-1161-09A3-4086-5F61D4F7BA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7BC45059-F173-C1B4-4E2E-5463F8F4091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A629BDE-2525-EC31-E220-FD5B64A39A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1A76410-5420-D541-8DF3-F28F41D6F185}" type="slidenum">
              <a:rPr lang="en-US" altLang="en-US" sz="1400"/>
              <a:pPr algn="r" eaLnBrk="1" hangingPunct="1"/>
              <a:t>11</a:t>
            </a:fld>
            <a:endParaRPr lang="en-US" altLang="en-US" sz="14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490F97EF-1F88-B05F-2B69-5C6F06780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 Entity Extraction Business Area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2312B535-7AB6-AB22-1C6E-A905790C5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Legal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Legal search services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Thomson/Reuters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Healthcare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Automated analysis of patient charts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Mayo Clinic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Criminal Justice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Automated analysis of crime Incident Reports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Department of Homeland Security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Online Commerce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Product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Prices, color, size, warranty etc.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Historians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Tagging of people/places/terms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 State Department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85EA801-C2F4-7746-1CEF-98748C0B89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FBA88B21-A64C-9CD0-029D-E81FAFFDD3F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B60D3863-A2B3-D62D-ED41-F670276640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37DC4F4-2045-5645-8437-AF34384EAC6E}" type="slidenum">
              <a:rPr lang="en-US" altLang="en-US" sz="1400"/>
              <a:pPr algn="r" eaLnBrk="1" hangingPunct="1"/>
              <a:t>12</a:t>
            </a:fld>
            <a:endParaRPr lang="en-US" altLang="en-US" sz="14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F9EF2920-30C1-5376-F1CD-A29B7431F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Trends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A9715022-ADCF-850B-85DD-AF2334724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More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HTML, Blogs, RSS/Atom, Twitter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OpenSource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Apache UIMA, OpenNLP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Markup Standards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XML, RDF, TEI, DocBook, Wiki, DITA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Makes is easy to quickly search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indexed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XML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 all geographical places in a TEI document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33F97-D606-735E-2384-398C6733E76C}"/>
              </a:ext>
            </a:extLst>
          </p:cNvPr>
          <p:cNvSpPr txBox="1"/>
          <p:nvPr/>
        </p:nvSpPr>
        <p:spPr>
          <a:xfrm>
            <a:off x="533400" y="5181600"/>
            <a:ext cx="78486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/>
          <a:lstStyle/>
          <a:p>
            <a:pPr marL="0" lvl="2">
              <a:defRPr/>
            </a:pPr>
            <a:r>
              <a:rPr lang="en-US" sz="2000">
                <a:solidFill>
                  <a:srgbClr val="0000FA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let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places 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:=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2000">
                <a:solidFill>
                  <a:srgbClr val="FA64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(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$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document)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//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name[type</a:t>
            </a:r>
            <a:r>
              <a:rPr lang="en-US" sz="2000">
                <a:solidFill>
                  <a:srgbClr val="000096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=</a:t>
            </a:r>
            <a:r>
              <a:rPr lang="en-US" sz="2000">
                <a:solidFill>
                  <a:srgbClr val="640064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'place'</a:t>
            </a:r>
            <a:r>
              <a:rPr lang="en-US" sz="2000">
                <a:solidFill>
                  <a:srgbClr val="000000"/>
                </a:solidFill>
                <a:latin typeface="Courier New" charset="0"/>
                <a:ea typeface="ＭＳ Ｐゴシック" charset="-128"/>
                <a:cs typeface="ＭＳ Ｐゴシック" charset="-128"/>
              </a:rPr>
              <a:t>]</a:t>
            </a:r>
          </a:p>
          <a:p>
            <a:pPr>
              <a:defRPr/>
            </a:pPr>
            <a:endParaRPr lang="en-US" sz="2000" b="0">
              <a:solidFill>
                <a:srgbClr val="000000"/>
              </a:solidFill>
              <a:latin typeface="Arial Narrow" charset="0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196970-72AD-2396-C45F-D2FEE16193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6">
            <a:extLst>
              <a:ext uri="{FF2B5EF4-FFF2-40B4-BE49-F238E27FC236}">
                <a16:creationId xmlns:a16="http://schemas.microsoft.com/office/drawing/2014/main" id="{36F49438-4312-D433-C266-57C706B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Storage Architectural Patterns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541A63-B574-E058-3A9C-EF8DC4AAE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43000" cy="4873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Tables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01C4E7C-2F04-2D70-7F2F-8254A4400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114800" y="1219200"/>
            <a:ext cx="990600" cy="411163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Trees</a:t>
            </a:r>
          </a:p>
        </p:txBody>
      </p:sp>
      <p:sp>
        <p:nvSpPr>
          <p:cNvPr id="19461" name="Date Placeholder 3">
            <a:extLst>
              <a:ext uri="{FF2B5EF4-FFF2-40B4-BE49-F238E27FC236}">
                <a16:creationId xmlns:a16="http://schemas.microsoft.com/office/drawing/2014/main" id="{0C0A2D6D-5E06-4093-E8D6-F9E41B8DD6F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9462" name="Slide Number Placeholder 5">
            <a:extLst>
              <a:ext uri="{FF2B5EF4-FFF2-40B4-BE49-F238E27FC236}">
                <a16:creationId xmlns:a16="http://schemas.microsoft.com/office/drawing/2014/main" id="{FEE7664A-CBE6-903E-C33C-66FDFAF86A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2A76AF4-0AE6-3E42-A080-C8EC3DE2E949}" type="slidenum">
              <a:rPr lang="en-US" altLang="en-US" sz="1400"/>
              <a:pPr algn="r" eaLnBrk="1" hangingPunct="1"/>
              <a:t>13</a:t>
            </a:fld>
            <a:endParaRPr lang="en-US" altLang="en-US" sz="140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5EFA2DC3-6B1A-B8D2-BD4C-BA4CF3CF0D36}"/>
              </a:ext>
            </a:extLst>
          </p:cNvPr>
          <p:cNvSpPr txBox="1">
            <a:spLocks/>
          </p:cNvSpPr>
          <p:nvPr/>
        </p:nvSpPr>
        <p:spPr bwMode="auto">
          <a:xfrm>
            <a:off x="304800" y="3886200"/>
            <a:ext cx="106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kern="0" dirty="0">
                <a:latin typeface="+mj-lt"/>
                <a:ea typeface="ＭＳ Ｐゴシック" charset="-128"/>
                <a:cs typeface="ＭＳ Ｐゴシック" charset="-128"/>
              </a:rPr>
              <a:t>Triples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D0CDCC5-1C56-959E-C3F0-698F8265C7F1}"/>
              </a:ext>
            </a:extLst>
          </p:cNvPr>
          <p:cNvSpPr txBox="1">
            <a:spLocks/>
          </p:cNvSpPr>
          <p:nvPr/>
        </p:nvSpPr>
        <p:spPr bwMode="auto">
          <a:xfrm>
            <a:off x="4038600" y="3886200"/>
            <a:ext cx="1066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20000"/>
              </a:spcBef>
              <a:defRPr/>
            </a:pPr>
            <a:r>
              <a:rPr lang="en-US" kern="0" dirty="0">
                <a:latin typeface="+mj-lt"/>
                <a:ea typeface="ＭＳ Ｐゴシック" charset="-128"/>
                <a:cs typeface="ＭＳ Ｐゴシック" charset="-128"/>
              </a:rPr>
              <a:t>Stars</a:t>
            </a:r>
          </a:p>
        </p:txBody>
      </p:sp>
      <p:grpSp>
        <p:nvGrpSpPr>
          <p:cNvPr id="19465" name="Group 211">
            <a:extLst>
              <a:ext uri="{FF2B5EF4-FFF2-40B4-BE49-F238E27FC236}">
                <a16:creationId xmlns:a16="http://schemas.microsoft.com/office/drawing/2014/main" id="{6C9FD90F-7FAC-6D34-D0F7-1983792D20C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447800"/>
            <a:ext cx="1600200" cy="1828800"/>
            <a:chOff x="1676400" y="1447800"/>
            <a:chExt cx="1600201" cy="1828800"/>
          </a:xfrm>
        </p:grpSpPr>
        <p:sp>
          <p:nvSpPr>
            <p:cNvPr id="19589" name="Rectangle 13">
              <a:extLst>
                <a:ext uri="{FF2B5EF4-FFF2-40B4-BE49-F238E27FC236}">
                  <a16:creationId xmlns:a16="http://schemas.microsoft.com/office/drawing/2014/main" id="{4D4C208A-A65C-7F10-65FF-B2F83027F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2" y="1447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0" name="Rectangle 14">
              <a:extLst>
                <a:ext uri="{FF2B5EF4-FFF2-40B4-BE49-F238E27FC236}">
                  <a16:creationId xmlns:a16="http://schemas.microsoft.com/office/drawing/2014/main" id="{51270BB8-1411-EFD0-F45C-AB2D44F92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2" y="1676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1" name="Rectangle 15">
              <a:extLst>
                <a:ext uri="{FF2B5EF4-FFF2-40B4-BE49-F238E27FC236}">
                  <a16:creationId xmlns:a16="http://schemas.microsoft.com/office/drawing/2014/main" id="{F4968F19-126D-FE21-3E66-86B6AF424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1905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2" name="Rectangle 16">
              <a:extLst>
                <a:ext uri="{FF2B5EF4-FFF2-40B4-BE49-F238E27FC236}">
                  <a16:creationId xmlns:a16="http://schemas.microsoft.com/office/drawing/2014/main" id="{66876A6C-2CBC-72B2-AD8A-4DCF3CC85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21336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3" name="Rectangle 17">
              <a:extLst>
                <a:ext uri="{FF2B5EF4-FFF2-40B4-BE49-F238E27FC236}">
                  <a16:creationId xmlns:a16="http://schemas.microsoft.com/office/drawing/2014/main" id="{8E10AD65-987D-83B1-95D8-B5FC7E2C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23622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4" name="Rectangle 18">
              <a:extLst>
                <a:ext uri="{FF2B5EF4-FFF2-40B4-BE49-F238E27FC236}">
                  <a16:creationId xmlns:a16="http://schemas.microsoft.com/office/drawing/2014/main" id="{8E8A68F8-70ED-B8DE-09A5-09F84D3F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1" y="25908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5" name="Rectangle 19">
              <a:extLst>
                <a:ext uri="{FF2B5EF4-FFF2-40B4-BE49-F238E27FC236}">
                  <a16:creationId xmlns:a16="http://schemas.microsoft.com/office/drawing/2014/main" id="{9EC4EDD0-610A-553E-7E59-9DB638FB7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28194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6" name="Rectangle 20">
              <a:extLst>
                <a:ext uri="{FF2B5EF4-FFF2-40B4-BE49-F238E27FC236}">
                  <a16:creationId xmlns:a16="http://schemas.microsoft.com/office/drawing/2014/main" id="{BFAF2F07-F509-5AF3-DE64-7ABE69E8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400" y="3048000"/>
              <a:ext cx="3810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7" name="Rectangle 21">
              <a:extLst>
                <a:ext uri="{FF2B5EF4-FFF2-40B4-BE49-F238E27FC236}">
                  <a16:creationId xmlns:a16="http://schemas.microsoft.com/office/drawing/2014/main" id="{D47576A5-EEBF-F37B-93F9-19CBED4A6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447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8" name="Rectangle 22">
              <a:extLst>
                <a:ext uri="{FF2B5EF4-FFF2-40B4-BE49-F238E27FC236}">
                  <a16:creationId xmlns:a16="http://schemas.microsoft.com/office/drawing/2014/main" id="{600C24CD-1A08-889E-6826-FADE4FA99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1676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99" name="Rectangle 23">
              <a:extLst>
                <a:ext uri="{FF2B5EF4-FFF2-40B4-BE49-F238E27FC236}">
                  <a16:creationId xmlns:a16="http://schemas.microsoft.com/office/drawing/2014/main" id="{7820129D-BE62-C0F4-792B-10817FAF4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9" y="1905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0" name="Rectangle 24">
              <a:extLst>
                <a:ext uri="{FF2B5EF4-FFF2-40B4-BE49-F238E27FC236}">
                  <a16:creationId xmlns:a16="http://schemas.microsoft.com/office/drawing/2014/main" id="{15AEEE8B-0381-2EF8-1EF7-BB96CD91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9" y="21336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1" name="Rectangle 25">
              <a:extLst>
                <a:ext uri="{FF2B5EF4-FFF2-40B4-BE49-F238E27FC236}">
                  <a16:creationId xmlns:a16="http://schemas.microsoft.com/office/drawing/2014/main" id="{45192EC7-5ECA-7FF5-8D66-3A1B154F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9" y="23622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2" name="Rectangle 26">
              <a:extLst>
                <a:ext uri="{FF2B5EF4-FFF2-40B4-BE49-F238E27FC236}">
                  <a16:creationId xmlns:a16="http://schemas.microsoft.com/office/drawing/2014/main" id="{17A122F5-C9D7-6AFD-DEE6-81972CF8D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9" y="25908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3" name="Rectangle 27">
              <a:extLst>
                <a:ext uri="{FF2B5EF4-FFF2-40B4-BE49-F238E27FC236}">
                  <a16:creationId xmlns:a16="http://schemas.microsoft.com/office/drawing/2014/main" id="{CB33286A-42A1-A59C-F025-104CBB558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8" y="28194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4" name="Rectangle 28">
              <a:extLst>
                <a:ext uri="{FF2B5EF4-FFF2-40B4-BE49-F238E27FC236}">
                  <a16:creationId xmlns:a16="http://schemas.microsoft.com/office/drawing/2014/main" id="{9E6A16FB-2ECE-6A5B-8605-DE3468BCC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398" y="3048000"/>
              <a:ext cx="609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5" name="Rectangle 29">
              <a:extLst>
                <a:ext uri="{FF2B5EF4-FFF2-40B4-BE49-F238E27FC236}">
                  <a16:creationId xmlns:a16="http://schemas.microsoft.com/office/drawing/2014/main" id="{7E3F63F3-40C1-C4CB-6E6D-8756EA801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2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6" name="Rectangle 30">
              <a:extLst>
                <a:ext uri="{FF2B5EF4-FFF2-40B4-BE49-F238E27FC236}">
                  <a16:creationId xmlns:a16="http://schemas.microsoft.com/office/drawing/2014/main" id="{B2663C26-699F-322B-CF1B-7E1F64617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2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7" name="Rectangle 31">
              <a:extLst>
                <a:ext uri="{FF2B5EF4-FFF2-40B4-BE49-F238E27FC236}">
                  <a16:creationId xmlns:a16="http://schemas.microsoft.com/office/drawing/2014/main" id="{8CA14868-4414-BF29-62B1-83DA0770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1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8" name="Rectangle 32">
              <a:extLst>
                <a:ext uri="{FF2B5EF4-FFF2-40B4-BE49-F238E27FC236}">
                  <a16:creationId xmlns:a16="http://schemas.microsoft.com/office/drawing/2014/main" id="{D874E060-137F-5E33-A649-FE5E599CF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1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09" name="Rectangle 33">
              <a:extLst>
                <a:ext uri="{FF2B5EF4-FFF2-40B4-BE49-F238E27FC236}">
                  <a16:creationId xmlns:a16="http://schemas.microsoft.com/office/drawing/2014/main" id="{0F189FA5-0979-4EE5-F29A-8DA35648C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1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0" name="Rectangle 34">
              <a:extLst>
                <a:ext uri="{FF2B5EF4-FFF2-40B4-BE49-F238E27FC236}">
                  <a16:creationId xmlns:a16="http://schemas.microsoft.com/office/drawing/2014/main" id="{1CB765BF-10D9-8B79-7444-265EDA3E3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1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1" name="Rectangle 35">
              <a:extLst>
                <a:ext uri="{FF2B5EF4-FFF2-40B4-BE49-F238E27FC236}">
                  <a16:creationId xmlns:a16="http://schemas.microsoft.com/office/drawing/2014/main" id="{3F86D051-0DDE-B795-9FC9-451315643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2" name="Rectangle 36">
              <a:extLst>
                <a:ext uri="{FF2B5EF4-FFF2-40B4-BE49-F238E27FC236}">
                  <a16:creationId xmlns:a16="http://schemas.microsoft.com/office/drawing/2014/main" id="{422A7C13-0554-7AC1-C1D0-118DB365D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3" name="Rectangle 37">
              <a:extLst>
                <a:ext uri="{FF2B5EF4-FFF2-40B4-BE49-F238E27FC236}">
                  <a16:creationId xmlns:a16="http://schemas.microsoft.com/office/drawing/2014/main" id="{920357A5-E65F-57CD-F7E5-ADA368109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1447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4" name="Rectangle 38">
              <a:extLst>
                <a:ext uri="{FF2B5EF4-FFF2-40B4-BE49-F238E27FC236}">
                  <a16:creationId xmlns:a16="http://schemas.microsoft.com/office/drawing/2014/main" id="{789694AC-3CD2-6796-79FD-4C2A484EA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1" y="1676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5" name="Rectangle 39">
              <a:extLst>
                <a:ext uri="{FF2B5EF4-FFF2-40B4-BE49-F238E27FC236}">
                  <a16:creationId xmlns:a16="http://schemas.microsoft.com/office/drawing/2014/main" id="{DB91789C-5991-BDEC-D23B-686A251D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1905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6" name="Rectangle 40">
              <a:extLst>
                <a:ext uri="{FF2B5EF4-FFF2-40B4-BE49-F238E27FC236}">
                  <a16:creationId xmlns:a16="http://schemas.microsoft.com/office/drawing/2014/main" id="{0AAB597F-462A-A8A8-4C67-C8BA3A78E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1336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7" name="Rectangle 41">
              <a:extLst>
                <a:ext uri="{FF2B5EF4-FFF2-40B4-BE49-F238E27FC236}">
                  <a16:creationId xmlns:a16="http://schemas.microsoft.com/office/drawing/2014/main" id="{6A9BDD00-E8BB-197C-0694-F522E1341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3622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8" name="Rectangle 42">
              <a:extLst>
                <a:ext uri="{FF2B5EF4-FFF2-40B4-BE49-F238E27FC236}">
                  <a16:creationId xmlns:a16="http://schemas.microsoft.com/office/drawing/2014/main" id="{B8BA3EA9-7A0A-3DFA-07D5-0B5E0CBD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25908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19" name="Rectangle 43">
              <a:extLst>
                <a:ext uri="{FF2B5EF4-FFF2-40B4-BE49-F238E27FC236}">
                  <a16:creationId xmlns:a16="http://schemas.microsoft.com/office/drawing/2014/main" id="{F305AC4A-5A31-CFE4-510B-780FFE80D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99" y="28194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620" name="Rectangle 44">
              <a:extLst>
                <a:ext uri="{FF2B5EF4-FFF2-40B4-BE49-F238E27FC236}">
                  <a16:creationId xmlns:a16="http://schemas.microsoft.com/office/drawing/2014/main" id="{7E885F78-DD4C-05C0-C18A-E4A4C45CF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799" y="3048000"/>
              <a:ext cx="3048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66" name="Group 159">
            <a:extLst>
              <a:ext uri="{FF2B5EF4-FFF2-40B4-BE49-F238E27FC236}">
                <a16:creationId xmlns:a16="http://schemas.microsoft.com/office/drawing/2014/main" id="{E0324013-EF70-F843-69DB-B8AF09A426B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447800"/>
            <a:ext cx="2133600" cy="1905000"/>
            <a:chOff x="5791200" y="1447800"/>
            <a:chExt cx="2133600" cy="1905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B4D495-2E47-E5A9-922E-8F8FA49F6FB8}"/>
                </a:ext>
              </a:extLst>
            </p:cNvPr>
            <p:cNvSpPr/>
            <p:nvPr/>
          </p:nvSpPr>
          <p:spPr bwMode="auto">
            <a:xfrm>
              <a:off x="6705600" y="14478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FD2E725-C377-A3BB-9910-245ECD7BAA88}"/>
                </a:ext>
              </a:extLst>
            </p:cNvPr>
            <p:cNvSpPr/>
            <p:nvPr/>
          </p:nvSpPr>
          <p:spPr bwMode="auto">
            <a:xfrm>
              <a:off x="64008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C0BDFCD-691E-AD6E-15FC-05ADECF4B63B}"/>
                </a:ext>
              </a:extLst>
            </p:cNvPr>
            <p:cNvSpPr/>
            <p:nvPr/>
          </p:nvSpPr>
          <p:spPr bwMode="auto">
            <a:xfrm>
              <a:off x="7010400" y="19812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C5817AF-831F-9DA6-604C-0376A64B2C58}"/>
                </a:ext>
              </a:extLst>
            </p:cNvPr>
            <p:cNvSpPr/>
            <p:nvPr/>
          </p:nvSpPr>
          <p:spPr bwMode="auto">
            <a:xfrm>
              <a:off x="60960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E34ED37-FE59-FD55-0BBE-92F5B415EB77}"/>
                </a:ext>
              </a:extLst>
            </p:cNvPr>
            <p:cNvSpPr/>
            <p:nvPr/>
          </p:nvSpPr>
          <p:spPr bwMode="auto">
            <a:xfrm>
              <a:off x="67056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011214-EE47-DEBA-6F85-65C4717BCB17}"/>
                </a:ext>
              </a:extLst>
            </p:cNvPr>
            <p:cNvSpPr/>
            <p:nvPr/>
          </p:nvSpPr>
          <p:spPr bwMode="auto">
            <a:xfrm>
              <a:off x="7315200" y="25146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cxnSp>
          <p:nvCxnSpPr>
            <p:cNvPr id="19576" name="Straight Connector 52">
              <a:extLst>
                <a:ext uri="{FF2B5EF4-FFF2-40B4-BE49-F238E27FC236}">
                  <a16:creationId xmlns:a16="http://schemas.microsoft.com/office/drawing/2014/main" id="{43848731-9576-4FC3-93DA-D73C0C25BA4A}"/>
                </a:ext>
              </a:extLst>
            </p:cNvPr>
            <p:cNvCxnSpPr>
              <a:cxnSpLocks noChangeShapeType="1"/>
              <a:stCxn id="46" idx="4"/>
              <a:endCxn id="47" idx="0"/>
            </p:cNvCxnSpPr>
            <p:nvPr/>
          </p:nvCxnSpPr>
          <p:spPr bwMode="auto">
            <a:xfrm rot="5400000">
              <a:off x="6591300" y="17145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77" name="Straight Connector 54">
              <a:extLst>
                <a:ext uri="{FF2B5EF4-FFF2-40B4-BE49-F238E27FC236}">
                  <a16:creationId xmlns:a16="http://schemas.microsoft.com/office/drawing/2014/main" id="{126C2BBE-FFC2-E4BA-3399-97602D7ECFDE}"/>
                </a:ext>
              </a:extLst>
            </p:cNvPr>
            <p:cNvCxnSpPr>
              <a:cxnSpLocks noChangeShapeType="1"/>
              <a:stCxn id="46" idx="4"/>
              <a:endCxn id="48" idx="0"/>
            </p:cNvCxnSpPr>
            <p:nvPr/>
          </p:nvCxnSpPr>
          <p:spPr bwMode="auto">
            <a:xfrm rot="16200000" flipH="1">
              <a:off x="6896100" y="17145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78" name="Straight Connector 55">
              <a:extLst>
                <a:ext uri="{FF2B5EF4-FFF2-40B4-BE49-F238E27FC236}">
                  <a16:creationId xmlns:a16="http://schemas.microsoft.com/office/drawing/2014/main" id="{B2D8F11B-DBFC-1856-A213-B3712B0451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286500" y="22479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79" name="Straight Connector 56">
              <a:extLst>
                <a:ext uri="{FF2B5EF4-FFF2-40B4-BE49-F238E27FC236}">
                  <a16:creationId xmlns:a16="http://schemas.microsoft.com/office/drawing/2014/main" id="{D22C320F-6D4A-399A-8E42-195A306FC8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591300" y="22479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80" name="Straight Connector 57">
              <a:extLst>
                <a:ext uri="{FF2B5EF4-FFF2-40B4-BE49-F238E27FC236}">
                  <a16:creationId xmlns:a16="http://schemas.microsoft.com/office/drawing/2014/main" id="{C3157F81-4D57-17C1-4EB8-C20E3B0F68E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200900" y="22479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4D6BBC-1C1B-01DF-ADFF-CF3D98DF911D}"/>
                </a:ext>
              </a:extLst>
            </p:cNvPr>
            <p:cNvSpPr/>
            <p:nvPr/>
          </p:nvSpPr>
          <p:spPr bwMode="auto">
            <a:xfrm>
              <a:off x="57912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FD0595C-B887-6D57-C073-F4A2D7B25B70}"/>
                </a:ext>
              </a:extLst>
            </p:cNvPr>
            <p:cNvSpPr/>
            <p:nvPr/>
          </p:nvSpPr>
          <p:spPr bwMode="auto">
            <a:xfrm>
              <a:off x="64008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cxnSp>
          <p:nvCxnSpPr>
            <p:cNvPr id="19583" name="Straight Connector 60">
              <a:extLst>
                <a:ext uri="{FF2B5EF4-FFF2-40B4-BE49-F238E27FC236}">
                  <a16:creationId xmlns:a16="http://schemas.microsoft.com/office/drawing/2014/main" id="{13AEC3A3-6EAF-7B68-96DD-268D904A45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981700" y="27813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84" name="Straight Connector 61">
              <a:extLst>
                <a:ext uri="{FF2B5EF4-FFF2-40B4-BE49-F238E27FC236}">
                  <a16:creationId xmlns:a16="http://schemas.microsoft.com/office/drawing/2014/main" id="{FB3FDF2A-F6D8-BB28-6843-D98C3FD5B2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6286500" y="27813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8059D6-BF7D-5B2E-46BA-5D67BE1AC192}"/>
                </a:ext>
              </a:extLst>
            </p:cNvPr>
            <p:cNvSpPr/>
            <p:nvPr/>
          </p:nvSpPr>
          <p:spPr bwMode="auto">
            <a:xfrm>
              <a:off x="70104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A38ED1A-7A39-6692-3BE7-934E06F7C959}"/>
                </a:ext>
              </a:extLst>
            </p:cNvPr>
            <p:cNvSpPr/>
            <p:nvPr/>
          </p:nvSpPr>
          <p:spPr bwMode="auto">
            <a:xfrm>
              <a:off x="76200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>
                <a:defRPr/>
              </a:pPr>
              <a:endParaRPr lang="en-US">
                <a:latin typeface="Arial Narrow" charset="0"/>
                <a:cs typeface="+mn-cs"/>
              </a:endParaRPr>
            </a:p>
          </p:txBody>
        </p:sp>
        <p:cxnSp>
          <p:nvCxnSpPr>
            <p:cNvPr id="19587" name="Straight Connector 64">
              <a:extLst>
                <a:ext uri="{FF2B5EF4-FFF2-40B4-BE49-F238E27FC236}">
                  <a16:creationId xmlns:a16="http://schemas.microsoft.com/office/drawing/2014/main" id="{B3E0A404-1BD1-CD73-224C-882E3ED0CCF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7200900" y="27813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588" name="Straight Connector 65">
              <a:extLst>
                <a:ext uri="{FF2B5EF4-FFF2-40B4-BE49-F238E27FC236}">
                  <a16:creationId xmlns:a16="http://schemas.microsoft.com/office/drawing/2014/main" id="{4E1D857C-F33D-9EF5-CA8F-B00554EC6F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 flipH="1">
              <a:off x="7505700" y="2781300"/>
              <a:ext cx="228600" cy="3048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19467" name="Rectangle 66">
            <a:extLst>
              <a:ext uri="{FF2B5EF4-FFF2-40B4-BE49-F238E27FC236}">
                <a16:creationId xmlns:a16="http://schemas.microsoft.com/office/drawing/2014/main" id="{A975227B-0BB7-FB10-0999-E611EB20C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2672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8" name="Rectangle 67">
            <a:extLst>
              <a:ext uri="{FF2B5EF4-FFF2-40B4-BE49-F238E27FC236}">
                <a16:creationId xmlns:a16="http://schemas.microsoft.com/office/drawing/2014/main" id="{0DF9DF83-11C9-FA2B-5CB9-96C6F4B92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9" name="Rectangle 68">
            <a:extLst>
              <a:ext uri="{FF2B5EF4-FFF2-40B4-BE49-F238E27FC236}">
                <a16:creationId xmlns:a16="http://schemas.microsoft.com/office/drawing/2014/main" id="{D237CF73-B9CF-5D2E-6D34-888B35CD8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7244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0" name="Rectangle 69">
            <a:extLst>
              <a:ext uri="{FF2B5EF4-FFF2-40B4-BE49-F238E27FC236}">
                <a16:creationId xmlns:a16="http://schemas.microsoft.com/office/drawing/2014/main" id="{EFD980BB-78D6-FFCD-BAC7-24093126B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9530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Rectangle 70">
            <a:extLst>
              <a:ext uri="{FF2B5EF4-FFF2-40B4-BE49-F238E27FC236}">
                <a16:creationId xmlns:a16="http://schemas.microsoft.com/office/drawing/2014/main" id="{CA5D1688-8D01-0CF7-801A-ADC6F9EB0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1816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Rectangle 71">
            <a:extLst>
              <a:ext uri="{FF2B5EF4-FFF2-40B4-BE49-F238E27FC236}">
                <a16:creationId xmlns:a16="http://schemas.microsoft.com/office/drawing/2014/main" id="{A73C7915-F94D-F48D-912D-3D34EA8C1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3" name="Rectangle 72">
            <a:extLst>
              <a:ext uri="{FF2B5EF4-FFF2-40B4-BE49-F238E27FC236}">
                <a16:creationId xmlns:a16="http://schemas.microsoft.com/office/drawing/2014/main" id="{D1E88F14-A484-E078-546C-BFFBE1804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6388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Rectangle 73">
            <a:extLst>
              <a:ext uri="{FF2B5EF4-FFF2-40B4-BE49-F238E27FC236}">
                <a16:creationId xmlns:a16="http://schemas.microsoft.com/office/drawing/2014/main" id="{016B4F94-F017-07E4-7AA3-DCB291C9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867400"/>
            <a:ext cx="3810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5" name="Rectangle 74">
            <a:extLst>
              <a:ext uri="{FF2B5EF4-FFF2-40B4-BE49-F238E27FC236}">
                <a16:creationId xmlns:a16="http://schemas.microsoft.com/office/drawing/2014/main" id="{6D3AED40-01B0-7619-5DE5-31F405E00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2672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6" name="Rectangle 75">
            <a:extLst>
              <a:ext uri="{FF2B5EF4-FFF2-40B4-BE49-F238E27FC236}">
                <a16:creationId xmlns:a16="http://schemas.microsoft.com/office/drawing/2014/main" id="{BA5B2ABC-40EA-CFF7-91C4-010C03967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4958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Rectangle 76">
            <a:extLst>
              <a:ext uri="{FF2B5EF4-FFF2-40B4-BE49-F238E27FC236}">
                <a16:creationId xmlns:a16="http://schemas.microsoft.com/office/drawing/2014/main" id="{EF5B040E-D90F-1274-601C-ED9F0C02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244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8" name="Rectangle 77">
            <a:extLst>
              <a:ext uri="{FF2B5EF4-FFF2-40B4-BE49-F238E27FC236}">
                <a16:creationId xmlns:a16="http://schemas.microsoft.com/office/drawing/2014/main" id="{6EDD8588-A708-0EBC-FE36-A45A02A4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530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9" name="Rectangle 78">
            <a:extLst>
              <a:ext uri="{FF2B5EF4-FFF2-40B4-BE49-F238E27FC236}">
                <a16:creationId xmlns:a16="http://schemas.microsoft.com/office/drawing/2014/main" id="{844A8C72-8D80-2721-1BA7-4A5CBBB87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1816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Rectangle 79">
            <a:extLst>
              <a:ext uri="{FF2B5EF4-FFF2-40B4-BE49-F238E27FC236}">
                <a16:creationId xmlns:a16="http://schemas.microsoft.com/office/drawing/2014/main" id="{893CD205-D9FE-28E9-DDE1-FEECD2BA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Rectangle 80">
            <a:extLst>
              <a:ext uri="{FF2B5EF4-FFF2-40B4-BE49-F238E27FC236}">
                <a16:creationId xmlns:a16="http://schemas.microsoft.com/office/drawing/2014/main" id="{ADDF0CD8-1627-43B2-ABE6-DD7F1350F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388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Rectangle 81">
            <a:extLst>
              <a:ext uri="{FF2B5EF4-FFF2-40B4-BE49-F238E27FC236}">
                <a16:creationId xmlns:a16="http://schemas.microsoft.com/office/drawing/2014/main" id="{95656B5A-330F-690B-88E7-846672641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8674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3" name="Rectangle 82">
            <a:extLst>
              <a:ext uri="{FF2B5EF4-FFF2-40B4-BE49-F238E27FC236}">
                <a16:creationId xmlns:a16="http://schemas.microsoft.com/office/drawing/2014/main" id="{2D78DF79-828F-2101-3B4A-4D6EF5B42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2672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4" name="Rectangle 83">
            <a:extLst>
              <a:ext uri="{FF2B5EF4-FFF2-40B4-BE49-F238E27FC236}">
                <a16:creationId xmlns:a16="http://schemas.microsoft.com/office/drawing/2014/main" id="{5D59A5C4-9E1D-FE86-1A0B-6185533F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958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5" name="Rectangle 84">
            <a:extLst>
              <a:ext uri="{FF2B5EF4-FFF2-40B4-BE49-F238E27FC236}">
                <a16:creationId xmlns:a16="http://schemas.microsoft.com/office/drawing/2014/main" id="{05C2F01E-4685-CDEE-CE9A-68FA19C22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244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6" name="Rectangle 85">
            <a:extLst>
              <a:ext uri="{FF2B5EF4-FFF2-40B4-BE49-F238E27FC236}">
                <a16:creationId xmlns:a16="http://schemas.microsoft.com/office/drawing/2014/main" id="{23AC2433-DB4F-3778-60E1-BDA31E4E5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9530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7" name="Rectangle 86">
            <a:extLst>
              <a:ext uri="{FF2B5EF4-FFF2-40B4-BE49-F238E27FC236}">
                <a16:creationId xmlns:a16="http://schemas.microsoft.com/office/drawing/2014/main" id="{207922FD-309F-5585-B511-478393AD2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816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8" name="Rectangle 87">
            <a:extLst>
              <a:ext uri="{FF2B5EF4-FFF2-40B4-BE49-F238E27FC236}">
                <a16:creationId xmlns:a16="http://schemas.microsoft.com/office/drawing/2014/main" id="{26CD8B0A-206F-880A-996F-B94307D7A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102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9" name="Rectangle 88">
            <a:extLst>
              <a:ext uri="{FF2B5EF4-FFF2-40B4-BE49-F238E27FC236}">
                <a16:creationId xmlns:a16="http://schemas.microsoft.com/office/drawing/2014/main" id="{5E639265-88CD-16F4-E287-F59719E8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6388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90" name="Rectangle 89">
            <a:extLst>
              <a:ext uri="{FF2B5EF4-FFF2-40B4-BE49-F238E27FC236}">
                <a16:creationId xmlns:a16="http://schemas.microsoft.com/office/drawing/2014/main" id="{7574F97D-791A-78DB-DA73-F39163117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867400"/>
            <a:ext cx="457200" cy="228600"/>
          </a:xfrm>
          <a:prstGeom prst="rect">
            <a:avLst/>
          </a:prstGeom>
          <a:solidFill>
            <a:srgbClr val="BFBFBF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9491" name="Group 160">
            <a:extLst>
              <a:ext uri="{FF2B5EF4-FFF2-40B4-BE49-F238E27FC236}">
                <a16:creationId xmlns:a16="http://schemas.microsoft.com/office/drawing/2014/main" id="{CB9E2DC1-0E43-A84A-5B79-58D181CC51C6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914400" cy="1828800"/>
            <a:chOff x="6476997" y="4267200"/>
            <a:chExt cx="914404" cy="1828800"/>
          </a:xfrm>
        </p:grpSpPr>
        <p:sp>
          <p:nvSpPr>
            <p:cNvPr id="19538" name="Rectangle 90">
              <a:extLst>
                <a:ext uri="{FF2B5EF4-FFF2-40B4-BE49-F238E27FC236}">
                  <a16:creationId xmlns:a16="http://schemas.microsoft.com/office/drawing/2014/main" id="{481AADEA-9E94-D514-4575-42C8CA1C2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9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39" name="Rectangle 91">
              <a:extLst>
                <a:ext uri="{FF2B5EF4-FFF2-40B4-BE49-F238E27FC236}">
                  <a16:creationId xmlns:a16="http://schemas.microsoft.com/office/drawing/2014/main" id="{2136CFD6-076B-34FF-85F1-2AE16B4A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9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0" name="Rectangle 92">
              <a:extLst>
                <a:ext uri="{FF2B5EF4-FFF2-40B4-BE49-F238E27FC236}">
                  <a16:creationId xmlns:a16="http://schemas.microsoft.com/office/drawing/2014/main" id="{E9652DAE-3D83-D002-A7C0-9D3F80216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8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1" name="Rectangle 93">
              <a:extLst>
                <a:ext uri="{FF2B5EF4-FFF2-40B4-BE49-F238E27FC236}">
                  <a16:creationId xmlns:a16="http://schemas.microsoft.com/office/drawing/2014/main" id="{DE1F5EF3-AB92-FE3E-09D7-7C2FABEC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8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2" name="Rectangle 94">
              <a:extLst>
                <a:ext uri="{FF2B5EF4-FFF2-40B4-BE49-F238E27FC236}">
                  <a16:creationId xmlns:a16="http://schemas.microsoft.com/office/drawing/2014/main" id="{1F4768C9-6EDE-9F35-9CC1-FAE83B19F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8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3" name="Rectangle 95">
              <a:extLst>
                <a:ext uri="{FF2B5EF4-FFF2-40B4-BE49-F238E27FC236}">
                  <a16:creationId xmlns:a16="http://schemas.microsoft.com/office/drawing/2014/main" id="{42E65E2D-6853-031E-FF74-A09B896CB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8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4" name="Rectangle 96">
              <a:extLst>
                <a:ext uri="{FF2B5EF4-FFF2-40B4-BE49-F238E27FC236}">
                  <a16:creationId xmlns:a16="http://schemas.microsoft.com/office/drawing/2014/main" id="{AC5964CC-9256-CBE6-EFD7-9F3539034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7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5" name="Rectangle 97">
              <a:extLst>
                <a:ext uri="{FF2B5EF4-FFF2-40B4-BE49-F238E27FC236}">
                  <a16:creationId xmlns:a16="http://schemas.microsoft.com/office/drawing/2014/main" id="{A854CB61-E735-7A20-D10C-60652772E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6997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6" name="Rectangle 98">
              <a:extLst>
                <a:ext uri="{FF2B5EF4-FFF2-40B4-BE49-F238E27FC236}">
                  <a16:creationId xmlns:a16="http://schemas.microsoft.com/office/drawing/2014/main" id="{B694D5A0-5786-28F5-0699-693AA2F74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267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7" name="Rectangle 99">
              <a:extLst>
                <a:ext uri="{FF2B5EF4-FFF2-40B4-BE49-F238E27FC236}">
                  <a16:creationId xmlns:a16="http://schemas.microsoft.com/office/drawing/2014/main" id="{ED698136-A36B-00C3-A601-729D2B20C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495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8" name="Rectangle 100">
              <a:extLst>
                <a:ext uri="{FF2B5EF4-FFF2-40B4-BE49-F238E27FC236}">
                  <a16:creationId xmlns:a16="http://schemas.microsoft.com/office/drawing/2014/main" id="{49029B03-8483-099C-1E2E-03A0FF9C2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9" y="4724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49" name="Rectangle 101">
              <a:extLst>
                <a:ext uri="{FF2B5EF4-FFF2-40B4-BE49-F238E27FC236}">
                  <a16:creationId xmlns:a16="http://schemas.microsoft.com/office/drawing/2014/main" id="{B9D57FB5-2859-6633-8AFB-B81E67ABA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9" y="4953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0" name="Rectangle 102">
              <a:extLst>
                <a:ext uri="{FF2B5EF4-FFF2-40B4-BE49-F238E27FC236}">
                  <a16:creationId xmlns:a16="http://schemas.microsoft.com/office/drawing/2014/main" id="{535F08ED-9258-9FB4-D018-B00DB93E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9" y="51816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1" name="Rectangle 103">
              <a:extLst>
                <a:ext uri="{FF2B5EF4-FFF2-40B4-BE49-F238E27FC236}">
                  <a16:creationId xmlns:a16="http://schemas.microsoft.com/office/drawing/2014/main" id="{C1582CFB-6904-67EA-D4A1-49474103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9" y="54102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2" name="Rectangle 104">
              <a:extLst>
                <a:ext uri="{FF2B5EF4-FFF2-40B4-BE49-F238E27FC236}">
                  <a16:creationId xmlns:a16="http://schemas.microsoft.com/office/drawing/2014/main" id="{8C6A851C-93AB-34C4-D7A6-8B0AB966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8" y="5638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3" name="Rectangle 105">
              <a:extLst>
                <a:ext uri="{FF2B5EF4-FFF2-40B4-BE49-F238E27FC236}">
                  <a16:creationId xmlns:a16="http://schemas.microsoft.com/office/drawing/2014/main" id="{447D9222-5EDB-C937-7B6D-31EDBAF06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598" y="5867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4" name="Rectangle 106">
              <a:extLst>
                <a:ext uri="{FF2B5EF4-FFF2-40B4-BE49-F238E27FC236}">
                  <a16:creationId xmlns:a16="http://schemas.microsoft.com/office/drawing/2014/main" id="{00E6BC86-E1DB-DEE4-7002-CAEAF8CD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5" name="Rectangle 107">
              <a:extLst>
                <a:ext uri="{FF2B5EF4-FFF2-40B4-BE49-F238E27FC236}">
                  <a16:creationId xmlns:a16="http://schemas.microsoft.com/office/drawing/2014/main" id="{2F5B4102-9A7B-C174-87AF-00913DA5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6" name="Rectangle 108">
              <a:extLst>
                <a:ext uri="{FF2B5EF4-FFF2-40B4-BE49-F238E27FC236}">
                  <a16:creationId xmlns:a16="http://schemas.microsoft.com/office/drawing/2014/main" id="{37BB1086-6454-2060-9AB9-8F48F624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7" name="Rectangle 109">
              <a:extLst>
                <a:ext uri="{FF2B5EF4-FFF2-40B4-BE49-F238E27FC236}">
                  <a16:creationId xmlns:a16="http://schemas.microsoft.com/office/drawing/2014/main" id="{F81E4FA1-FB68-46BF-978D-ACD977D39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8" name="Rectangle 110">
              <a:extLst>
                <a:ext uri="{FF2B5EF4-FFF2-40B4-BE49-F238E27FC236}">
                  <a16:creationId xmlns:a16="http://schemas.microsoft.com/office/drawing/2014/main" id="{38804492-1562-2E95-65C1-58003BBFF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59" name="Rectangle 111">
              <a:extLst>
                <a:ext uri="{FF2B5EF4-FFF2-40B4-BE49-F238E27FC236}">
                  <a16:creationId xmlns:a16="http://schemas.microsoft.com/office/drawing/2014/main" id="{1DBB9DD7-5A64-461E-EFB8-5CD3D074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0" name="Rectangle 112">
              <a:extLst>
                <a:ext uri="{FF2B5EF4-FFF2-40B4-BE49-F238E27FC236}">
                  <a16:creationId xmlns:a16="http://schemas.microsoft.com/office/drawing/2014/main" id="{B3988366-D3F6-BE7A-8A1D-8AFF8FE6E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1" name="Rectangle 113">
              <a:extLst>
                <a:ext uri="{FF2B5EF4-FFF2-40B4-BE49-F238E27FC236}">
                  <a16:creationId xmlns:a16="http://schemas.microsoft.com/office/drawing/2014/main" id="{5214578A-4C15-0FFF-67B3-29E78A2D8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2" name="Rectangle 114">
              <a:extLst>
                <a:ext uri="{FF2B5EF4-FFF2-40B4-BE49-F238E27FC236}">
                  <a16:creationId xmlns:a16="http://schemas.microsoft.com/office/drawing/2014/main" id="{1CB06254-6B35-E40D-7D7C-5293439EC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267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3" name="Rectangle 115">
              <a:extLst>
                <a:ext uri="{FF2B5EF4-FFF2-40B4-BE49-F238E27FC236}">
                  <a16:creationId xmlns:a16="http://schemas.microsoft.com/office/drawing/2014/main" id="{63FAC4D3-C407-1F84-3F8D-6A18ABE0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4495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4" name="Rectangle 116">
              <a:extLst>
                <a:ext uri="{FF2B5EF4-FFF2-40B4-BE49-F238E27FC236}">
                  <a16:creationId xmlns:a16="http://schemas.microsoft.com/office/drawing/2014/main" id="{EC0ADB23-6AC8-368D-F875-7B85D07B9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9" y="4724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5" name="Rectangle 117">
              <a:extLst>
                <a:ext uri="{FF2B5EF4-FFF2-40B4-BE49-F238E27FC236}">
                  <a16:creationId xmlns:a16="http://schemas.microsoft.com/office/drawing/2014/main" id="{2E31A664-326D-D5D4-1572-C2023F3EA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9" y="4953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6" name="Rectangle 118">
              <a:extLst>
                <a:ext uri="{FF2B5EF4-FFF2-40B4-BE49-F238E27FC236}">
                  <a16:creationId xmlns:a16="http://schemas.microsoft.com/office/drawing/2014/main" id="{AB74AF66-8950-E298-5FEC-F6500BE48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9" y="51816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7" name="Rectangle 119">
              <a:extLst>
                <a:ext uri="{FF2B5EF4-FFF2-40B4-BE49-F238E27FC236}">
                  <a16:creationId xmlns:a16="http://schemas.microsoft.com/office/drawing/2014/main" id="{A8AED5E4-2C52-D3B7-E914-828B0D2AD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9" y="54102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8" name="Rectangle 120">
              <a:extLst>
                <a:ext uri="{FF2B5EF4-FFF2-40B4-BE49-F238E27FC236}">
                  <a16:creationId xmlns:a16="http://schemas.microsoft.com/office/drawing/2014/main" id="{49FF54D9-5347-CC52-4514-3F06E4B19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8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69" name="Rectangle 121">
              <a:extLst>
                <a:ext uri="{FF2B5EF4-FFF2-40B4-BE49-F238E27FC236}">
                  <a16:creationId xmlns:a16="http://schemas.microsoft.com/office/drawing/2014/main" id="{A35EB9ED-A5BF-CD80-AED1-3D6EDE207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798" y="5867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92" name="Group 173">
            <a:extLst>
              <a:ext uri="{FF2B5EF4-FFF2-40B4-BE49-F238E27FC236}">
                <a16:creationId xmlns:a16="http://schemas.microsoft.com/office/drawing/2014/main" id="{132CDC2B-A123-F605-ADAD-A35A46107A0B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334000"/>
            <a:ext cx="685800" cy="685800"/>
            <a:chOff x="5257799" y="5410200"/>
            <a:chExt cx="685802" cy="685800"/>
          </a:xfrm>
        </p:grpSpPr>
        <p:sp>
          <p:nvSpPr>
            <p:cNvPr id="19528" name="Rectangle 145">
              <a:extLst>
                <a:ext uri="{FF2B5EF4-FFF2-40B4-BE49-F238E27FC236}">
                  <a16:creationId xmlns:a16="http://schemas.microsoft.com/office/drawing/2014/main" id="{7725C411-82FF-7242-0667-2623B0089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5638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529" name="Group 171">
              <a:extLst>
                <a:ext uri="{FF2B5EF4-FFF2-40B4-BE49-F238E27FC236}">
                  <a16:creationId xmlns:a16="http://schemas.microsoft.com/office/drawing/2014/main" id="{AB8BF6D7-D8B9-2906-8491-4EBA78AB7B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799" y="5410200"/>
              <a:ext cx="685802" cy="685800"/>
              <a:chOff x="5257799" y="5410200"/>
              <a:chExt cx="685802" cy="685800"/>
            </a:xfrm>
          </p:grpSpPr>
          <p:sp>
            <p:nvSpPr>
              <p:cNvPr id="19530" name="Rectangle 141">
                <a:extLst>
                  <a:ext uri="{FF2B5EF4-FFF2-40B4-BE49-F238E27FC236}">
                    <a16:creationId xmlns:a16="http://schemas.microsoft.com/office/drawing/2014/main" id="{F21CEF7D-4805-84D5-81FC-BC96D24B7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800" y="54102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1" name="Rectangle 142">
                <a:extLst>
                  <a:ext uri="{FF2B5EF4-FFF2-40B4-BE49-F238E27FC236}">
                    <a16:creationId xmlns:a16="http://schemas.microsoft.com/office/drawing/2014/main" id="{83FA45FD-AC73-4097-B658-D39EBF924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800" y="56388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2" name="Rectangle 143">
                <a:extLst>
                  <a:ext uri="{FF2B5EF4-FFF2-40B4-BE49-F238E27FC236}">
                    <a16:creationId xmlns:a16="http://schemas.microsoft.com/office/drawing/2014/main" id="{EF004680-AE5C-B03F-9CF2-8E19B09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7799" y="5867400"/>
                <a:ext cx="228600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3" name="Rectangle 144">
                <a:extLst>
                  <a:ext uri="{FF2B5EF4-FFF2-40B4-BE49-F238E27FC236}">
                    <a16:creationId xmlns:a16="http://schemas.microsoft.com/office/drawing/2014/main" id="{5FDE0995-CCCC-EB49-4F6A-4619CD0C2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4" name="Rectangle 146">
                <a:extLst>
                  <a:ext uri="{FF2B5EF4-FFF2-40B4-BE49-F238E27FC236}">
                    <a16:creationId xmlns:a16="http://schemas.microsoft.com/office/drawing/2014/main" id="{63A424A9-6184-DD12-BB33-7511DCA5F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3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5" name="Rectangle 147">
                <a:extLst>
                  <a:ext uri="{FF2B5EF4-FFF2-40B4-BE49-F238E27FC236}">
                    <a16:creationId xmlns:a16="http://schemas.microsoft.com/office/drawing/2014/main" id="{7A0B5373-7137-EB6D-AD12-207B2008A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4102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6" name="Rectangle 148">
                <a:extLst>
                  <a:ext uri="{FF2B5EF4-FFF2-40B4-BE49-F238E27FC236}">
                    <a16:creationId xmlns:a16="http://schemas.microsoft.com/office/drawing/2014/main" id="{46F27EB3-60CC-4DF1-8EBA-2D0253BFE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0" y="56388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37" name="Rectangle 149">
                <a:extLst>
                  <a:ext uri="{FF2B5EF4-FFF2-40B4-BE49-F238E27FC236}">
                    <a16:creationId xmlns:a16="http://schemas.microsoft.com/office/drawing/2014/main" id="{4660ED0F-09B9-C8BA-E4C4-0CFD7BF4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4999" y="5867400"/>
                <a:ext cx="228601" cy="228600"/>
              </a:xfrm>
              <a:prstGeom prst="rect">
                <a:avLst/>
              </a:prstGeom>
              <a:solidFill>
                <a:srgbClr val="BFBFBF"/>
              </a:solidFill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493" name="Group 172">
            <a:extLst>
              <a:ext uri="{FF2B5EF4-FFF2-40B4-BE49-F238E27FC236}">
                <a16:creationId xmlns:a16="http://schemas.microsoft.com/office/drawing/2014/main" id="{72E889B5-3F38-C980-748C-09B3049D7F47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191000"/>
            <a:ext cx="685800" cy="685800"/>
            <a:chOff x="5486399" y="4114800"/>
            <a:chExt cx="685802" cy="685800"/>
          </a:xfrm>
        </p:grpSpPr>
        <p:sp>
          <p:nvSpPr>
            <p:cNvPr id="19519" name="Rectangle 150">
              <a:extLst>
                <a:ext uri="{FF2B5EF4-FFF2-40B4-BE49-F238E27FC236}">
                  <a16:creationId xmlns:a16="http://schemas.microsoft.com/office/drawing/2014/main" id="{3C816BAE-8EC8-8299-48A0-D367F53E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0" name="Rectangle 151">
              <a:extLst>
                <a:ext uri="{FF2B5EF4-FFF2-40B4-BE49-F238E27FC236}">
                  <a16:creationId xmlns:a16="http://schemas.microsoft.com/office/drawing/2014/main" id="{7BE9AAFD-607A-63F9-5640-9847AEF0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1" name="Rectangle 152">
              <a:extLst>
                <a:ext uri="{FF2B5EF4-FFF2-40B4-BE49-F238E27FC236}">
                  <a16:creationId xmlns:a16="http://schemas.microsoft.com/office/drawing/2014/main" id="{DB1D41DE-09B5-536C-E16D-7C4C1AEA5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2" name="Rectangle 153">
              <a:extLst>
                <a:ext uri="{FF2B5EF4-FFF2-40B4-BE49-F238E27FC236}">
                  <a16:creationId xmlns:a16="http://schemas.microsoft.com/office/drawing/2014/main" id="{43C7B654-9CF4-D964-0CEB-B16EAC98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3" name="Rectangle 154">
              <a:extLst>
                <a:ext uri="{FF2B5EF4-FFF2-40B4-BE49-F238E27FC236}">
                  <a16:creationId xmlns:a16="http://schemas.microsoft.com/office/drawing/2014/main" id="{D5B24055-2E59-CAA1-2D96-551103CAD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4" name="Rectangle 155">
              <a:extLst>
                <a:ext uri="{FF2B5EF4-FFF2-40B4-BE49-F238E27FC236}">
                  <a16:creationId xmlns:a16="http://schemas.microsoft.com/office/drawing/2014/main" id="{1FBFC57A-C077-FF69-6F86-35A91C9A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5" name="Rectangle 156">
              <a:extLst>
                <a:ext uri="{FF2B5EF4-FFF2-40B4-BE49-F238E27FC236}">
                  <a16:creationId xmlns:a16="http://schemas.microsoft.com/office/drawing/2014/main" id="{1B63ED77-4A5D-5555-27A3-D6B085032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6" name="Rectangle 157">
              <a:extLst>
                <a:ext uri="{FF2B5EF4-FFF2-40B4-BE49-F238E27FC236}">
                  <a16:creationId xmlns:a16="http://schemas.microsoft.com/office/drawing/2014/main" id="{693F1DBE-DEC2-8CBB-625E-AB839122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27" name="Rectangle 158">
              <a:extLst>
                <a:ext uri="{FF2B5EF4-FFF2-40B4-BE49-F238E27FC236}">
                  <a16:creationId xmlns:a16="http://schemas.microsoft.com/office/drawing/2014/main" id="{DFF74F83-A04F-D871-A95E-29501739F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94" name="Group 184">
            <a:extLst>
              <a:ext uri="{FF2B5EF4-FFF2-40B4-BE49-F238E27FC236}">
                <a16:creationId xmlns:a16="http://schemas.microsoft.com/office/drawing/2014/main" id="{BC49B994-756D-DF2C-C559-4059CEFC6101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114800"/>
            <a:ext cx="685800" cy="685800"/>
            <a:chOff x="5486399" y="4114800"/>
            <a:chExt cx="685802" cy="685800"/>
          </a:xfrm>
        </p:grpSpPr>
        <p:sp>
          <p:nvSpPr>
            <p:cNvPr id="19510" name="Rectangle 185">
              <a:extLst>
                <a:ext uri="{FF2B5EF4-FFF2-40B4-BE49-F238E27FC236}">
                  <a16:creationId xmlns:a16="http://schemas.microsoft.com/office/drawing/2014/main" id="{7E3AA80C-9FD5-9901-876D-E3399271B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Rectangle 186">
              <a:extLst>
                <a:ext uri="{FF2B5EF4-FFF2-40B4-BE49-F238E27FC236}">
                  <a16:creationId xmlns:a16="http://schemas.microsoft.com/office/drawing/2014/main" id="{1C51973F-4979-6786-A1A8-870FE142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Rectangle 187">
              <a:extLst>
                <a:ext uri="{FF2B5EF4-FFF2-40B4-BE49-F238E27FC236}">
                  <a16:creationId xmlns:a16="http://schemas.microsoft.com/office/drawing/2014/main" id="{074687DB-E9E3-ACE5-D25B-3FE56380D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Rectangle 188">
              <a:extLst>
                <a:ext uri="{FF2B5EF4-FFF2-40B4-BE49-F238E27FC236}">
                  <a16:creationId xmlns:a16="http://schemas.microsoft.com/office/drawing/2014/main" id="{7279EA28-AA8D-CCA7-68F1-14EE015BE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Rectangle 189">
              <a:extLst>
                <a:ext uri="{FF2B5EF4-FFF2-40B4-BE49-F238E27FC236}">
                  <a16:creationId xmlns:a16="http://schemas.microsoft.com/office/drawing/2014/main" id="{97AED625-1DA7-27EA-0012-688F753F8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Rectangle 190">
              <a:extLst>
                <a:ext uri="{FF2B5EF4-FFF2-40B4-BE49-F238E27FC236}">
                  <a16:creationId xmlns:a16="http://schemas.microsoft.com/office/drawing/2014/main" id="{351F9D2A-B8F1-C2C4-6665-3FE81AF86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Rectangle 191">
              <a:extLst>
                <a:ext uri="{FF2B5EF4-FFF2-40B4-BE49-F238E27FC236}">
                  <a16:creationId xmlns:a16="http://schemas.microsoft.com/office/drawing/2014/main" id="{EEF11CEB-3CE0-36BA-98F6-DA022A0BB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Rectangle 192">
              <a:extLst>
                <a:ext uri="{FF2B5EF4-FFF2-40B4-BE49-F238E27FC236}">
                  <a16:creationId xmlns:a16="http://schemas.microsoft.com/office/drawing/2014/main" id="{27D5B4F1-8946-D492-FA3F-38B1200A5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18" name="Rectangle 193">
              <a:extLst>
                <a:ext uri="{FF2B5EF4-FFF2-40B4-BE49-F238E27FC236}">
                  <a16:creationId xmlns:a16="http://schemas.microsoft.com/office/drawing/2014/main" id="{1FE76343-739F-1262-6E5E-0176A8B0D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95" name="Group 194">
            <a:extLst>
              <a:ext uri="{FF2B5EF4-FFF2-40B4-BE49-F238E27FC236}">
                <a16:creationId xmlns:a16="http://schemas.microsoft.com/office/drawing/2014/main" id="{7BEA6CB3-0051-E05C-7DAD-20A9A83B96F5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5334000"/>
            <a:ext cx="685800" cy="685800"/>
            <a:chOff x="5486399" y="4114800"/>
            <a:chExt cx="685802" cy="685800"/>
          </a:xfrm>
        </p:grpSpPr>
        <p:sp>
          <p:nvSpPr>
            <p:cNvPr id="19501" name="Rectangle 195">
              <a:extLst>
                <a:ext uri="{FF2B5EF4-FFF2-40B4-BE49-F238E27FC236}">
                  <a16:creationId xmlns:a16="http://schemas.microsoft.com/office/drawing/2014/main" id="{A2C702BF-E4A4-F16F-A927-3260EDE87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1148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2" name="Rectangle 196">
              <a:extLst>
                <a:ext uri="{FF2B5EF4-FFF2-40B4-BE49-F238E27FC236}">
                  <a16:creationId xmlns:a16="http://schemas.microsoft.com/office/drawing/2014/main" id="{79AAE2D0-2A0D-89E6-66BA-2D86F435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43434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3" name="Rectangle 197">
              <a:extLst>
                <a:ext uri="{FF2B5EF4-FFF2-40B4-BE49-F238E27FC236}">
                  <a16:creationId xmlns:a16="http://schemas.microsoft.com/office/drawing/2014/main" id="{0AE44F85-CA83-765C-1819-4597D255E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399" y="4572000"/>
              <a:ext cx="228600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4" name="Rectangle 198">
              <a:extLst>
                <a:ext uri="{FF2B5EF4-FFF2-40B4-BE49-F238E27FC236}">
                  <a16:creationId xmlns:a16="http://schemas.microsoft.com/office/drawing/2014/main" id="{B28293A9-760E-C8DC-0E00-ABCAF6E7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5" name="Rectangle 199">
              <a:extLst>
                <a:ext uri="{FF2B5EF4-FFF2-40B4-BE49-F238E27FC236}">
                  <a16:creationId xmlns:a16="http://schemas.microsoft.com/office/drawing/2014/main" id="{A2E0CF08-B507-E554-837F-0A310F08C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6" name="Rectangle 200">
              <a:extLst>
                <a:ext uri="{FF2B5EF4-FFF2-40B4-BE49-F238E27FC236}">
                  <a16:creationId xmlns:a16="http://schemas.microsoft.com/office/drawing/2014/main" id="{E0E4B62A-41BE-72FB-60EA-14A05CBE9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9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Rectangle 201">
              <a:extLst>
                <a:ext uri="{FF2B5EF4-FFF2-40B4-BE49-F238E27FC236}">
                  <a16:creationId xmlns:a16="http://schemas.microsoft.com/office/drawing/2014/main" id="{919E9190-F413-D1AB-1FC1-9B58CBFDD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1148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Rectangle 202">
              <a:extLst>
                <a:ext uri="{FF2B5EF4-FFF2-40B4-BE49-F238E27FC236}">
                  <a16:creationId xmlns:a16="http://schemas.microsoft.com/office/drawing/2014/main" id="{8C9DB6C3-1875-B854-BBA4-51C02637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43434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Rectangle 203">
              <a:extLst>
                <a:ext uri="{FF2B5EF4-FFF2-40B4-BE49-F238E27FC236}">
                  <a16:creationId xmlns:a16="http://schemas.microsoft.com/office/drawing/2014/main" id="{84D31776-1A24-F9AC-4A7D-6A2EF6A47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599" y="4572000"/>
              <a:ext cx="228601" cy="228600"/>
            </a:xfrm>
            <a:prstGeom prst="rect">
              <a:avLst/>
            </a:prstGeom>
            <a:solidFill>
              <a:srgbClr val="BFBFBF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9496" name="Straight Connector 205">
            <a:extLst>
              <a:ext uri="{FF2B5EF4-FFF2-40B4-BE49-F238E27FC236}">
                <a16:creationId xmlns:a16="http://schemas.microsoft.com/office/drawing/2014/main" id="{206C061A-A2C4-1752-139A-64E167B2C39E}"/>
              </a:ext>
            </a:extLst>
          </p:cNvPr>
          <p:cNvCxnSpPr>
            <a:cxnSpLocks noChangeShapeType="1"/>
            <a:stCxn id="19536" idx="3"/>
            <a:endCxn id="19543" idx="1"/>
          </p:cNvCxnSpPr>
          <p:nvPr/>
        </p:nvCxnSpPr>
        <p:spPr bwMode="auto">
          <a:xfrm>
            <a:off x="5867400" y="5676900"/>
            <a:ext cx="533400" cy="152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7" name="Straight Connector 206">
            <a:extLst>
              <a:ext uri="{FF2B5EF4-FFF2-40B4-BE49-F238E27FC236}">
                <a16:creationId xmlns:a16="http://schemas.microsoft.com/office/drawing/2014/main" id="{2A2B1896-82AF-78C2-2BC0-202AE18FCE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67400" y="4572000"/>
            <a:ext cx="533400" cy="1524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8" name="Straight Connector 207">
            <a:extLst>
              <a:ext uri="{FF2B5EF4-FFF2-40B4-BE49-F238E27FC236}">
                <a16:creationId xmlns:a16="http://schemas.microsoft.com/office/drawing/2014/main" id="{755AC8FA-CED5-CCB1-5109-FE55203BF2D0}"/>
              </a:ext>
            </a:extLst>
          </p:cNvPr>
          <p:cNvCxnSpPr>
            <a:cxnSpLocks noChangeShapeType="1"/>
            <a:endCxn id="19511" idx="1"/>
          </p:cNvCxnSpPr>
          <p:nvPr/>
        </p:nvCxnSpPr>
        <p:spPr bwMode="auto">
          <a:xfrm flipV="1">
            <a:off x="7315200" y="4457700"/>
            <a:ext cx="533400" cy="2667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99" name="Straight Connector 209">
            <a:extLst>
              <a:ext uri="{FF2B5EF4-FFF2-40B4-BE49-F238E27FC236}">
                <a16:creationId xmlns:a16="http://schemas.microsoft.com/office/drawing/2014/main" id="{D8A0C7C8-CEAB-493E-0A3B-F9987A1E9B7A}"/>
              </a:ext>
            </a:extLst>
          </p:cNvPr>
          <p:cNvCxnSpPr>
            <a:cxnSpLocks noChangeShapeType="1"/>
            <a:endCxn id="19502" idx="1"/>
          </p:cNvCxnSpPr>
          <p:nvPr/>
        </p:nvCxnSpPr>
        <p:spPr bwMode="auto">
          <a:xfrm>
            <a:off x="7315200" y="5600700"/>
            <a:ext cx="533400" cy="7620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500" name="Footer Placeholder 3">
            <a:extLst>
              <a:ext uri="{FF2B5EF4-FFF2-40B4-BE49-F238E27FC236}">
                <a16:creationId xmlns:a16="http://schemas.microsoft.com/office/drawing/2014/main" id="{BB8002A3-3672-6CF3-D728-4A5B27096B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6182DFEE-40EC-4D22-A8D6-E73E030626C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1A2AF54A-BF85-0713-CEDA-8E6A6ECC5E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9A94169-7923-1B49-B401-E82107B76F4C}" type="slidenum">
              <a:rPr lang="en-US" altLang="en-US" sz="1400"/>
              <a:pPr algn="r" eaLnBrk="1" hangingPunct="1"/>
              <a:t>14</a:t>
            </a:fld>
            <a:endParaRPr lang="en-US" altLang="en-US" sz="1400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9D636F0D-2917-FD4B-8982-F484408BE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Dropping Project Costs</a:t>
            </a:r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7C037893-750F-D077-6472-E9822DC7C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2057400"/>
            <a:ext cx="914400" cy="30861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ABF44EBB-848B-D53B-9707-F4BF9625C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3850" y="15351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4B251F98-8380-7ADA-98EE-F8C5CC7FE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1468438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$500K</a:t>
            </a:r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FBA34288-C5D8-1B36-C27B-717FB6879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57700"/>
            <a:ext cx="914400" cy="685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08EEC2E6-69F7-4DAB-7D07-2A9D23760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51435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Text Box 9">
            <a:extLst>
              <a:ext uri="{FF2B5EF4-FFF2-40B4-BE49-F238E27FC236}">
                <a16:creationId xmlns:a16="http://schemas.microsoft.com/office/drawing/2014/main" id="{9C123FB1-27BC-914A-31C5-4B31D982F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3" y="5372100"/>
            <a:ext cx="698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</a:t>
            </a:r>
          </a:p>
        </p:txBody>
      </p:sp>
      <p:sp>
        <p:nvSpPr>
          <p:cNvPr id="20491" name="Text Box 10">
            <a:extLst>
              <a:ext uri="{FF2B5EF4-FFF2-40B4-BE49-F238E27FC236}">
                <a16:creationId xmlns:a16="http://schemas.microsoft.com/office/drawing/2014/main" id="{7FD28FFD-59EB-6B6D-2290-24CA1B9E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00500"/>
            <a:ext cx="923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$100K</a:t>
            </a:r>
          </a:p>
        </p:txBody>
      </p:sp>
      <p:sp>
        <p:nvSpPr>
          <p:cNvPr id="20492" name="Text Box 11">
            <a:extLst>
              <a:ext uri="{FF2B5EF4-FFF2-40B4-BE49-F238E27FC236}">
                <a16:creationId xmlns:a16="http://schemas.microsoft.com/office/drawing/2014/main" id="{7FFEDC40-2CB1-A1E3-5ADA-7B6BC7B7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435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2002</a:t>
            </a:r>
          </a:p>
        </p:txBody>
      </p:sp>
      <p:sp>
        <p:nvSpPr>
          <p:cNvPr id="20493" name="Text Box 12">
            <a:extLst>
              <a:ext uri="{FF2B5EF4-FFF2-40B4-BE49-F238E27FC236}">
                <a16:creationId xmlns:a16="http://schemas.microsoft.com/office/drawing/2014/main" id="{B04B3DB7-5D5B-F7CC-93DB-3389C397E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0" y="51435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2009</a:t>
            </a:r>
          </a:p>
        </p:txBody>
      </p:sp>
      <p:sp>
        <p:nvSpPr>
          <p:cNvPr id="20494" name="Line 13">
            <a:extLst>
              <a:ext uri="{FF2B5EF4-FFF2-40B4-BE49-F238E27FC236}">
                <a16:creationId xmlns:a16="http://schemas.microsoft.com/office/drawing/2014/main" id="{56B703D7-2450-8331-9A7A-B22456CD7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171700"/>
            <a:ext cx="21717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Text Box 14">
            <a:extLst>
              <a:ext uri="{FF2B5EF4-FFF2-40B4-BE49-F238E27FC236}">
                <a16:creationId xmlns:a16="http://schemas.microsoft.com/office/drawing/2014/main" id="{20D22C22-5A44-3FBD-E34F-D18C4F7F8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524000"/>
            <a:ext cx="541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$450K typical project costs (Crime Reports)</a:t>
            </a:r>
            <a:endParaRPr lang="en-US" altLang="en-US" baseline="30000"/>
          </a:p>
        </p:txBody>
      </p:sp>
      <p:sp>
        <p:nvSpPr>
          <p:cNvPr id="20496" name="Text Box 15">
            <a:extLst>
              <a:ext uri="{FF2B5EF4-FFF2-40B4-BE49-F238E27FC236}">
                <a16:creationId xmlns:a16="http://schemas.microsoft.com/office/drawing/2014/main" id="{C1D78B73-B6B7-B9FD-F71D-68EA2F029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288" y="3657600"/>
            <a:ext cx="32972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$70K typical project costs</a:t>
            </a:r>
          </a:p>
          <a:p>
            <a:pPr eaLnBrk="1" hangingPunct="1"/>
            <a:r>
              <a:rPr lang="en-US" altLang="en-US"/>
              <a:t>using Open Source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AFADFCD4-DB93-E64E-B492-895F3368C7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82A8C270-F39B-8DE1-29C2-A50107D683C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0CA9DF4C-4D8D-3068-5D6A-301C4DEFF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D080407-32E7-394A-93B4-34D925062B3B}" type="slidenum">
              <a:rPr lang="en-US" altLang="en-US" sz="1400"/>
              <a:pPr algn="r" eaLnBrk="1" hangingPunct="1"/>
              <a:t>15</a:t>
            </a:fld>
            <a:endParaRPr lang="en-US" altLang="en-US" sz="1400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5809D5B1-67CE-B4F4-1429-D95ED356D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Less Technical Background Required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BD51BDC1-0A6E-6326-EB8D-6AD0A69B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14700"/>
            <a:ext cx="914400" cy="2286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74B134D2-3763-8DDB-7CEC-F6E470288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3950" y="1992313"/>
            <a:ext cx="6350" cy="3608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Rectangle 6">
            <a:extLst>
              <a:ext uri="{FF2B5EF4-FFF2-40B4-BE49-F238E27FC236}">
                <a16:creationId xmlns:a16="http://schemas.microsoft.com/office/drawing/2014/main" id="{E6F3C547-C7CB-A27C-079A-C2018EE1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143500"/>
            <a:ext cx="9144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Line 7">
            <a:extLst>
              <a:ext uri="{FF2B5EF4-FFF2-40B4-BE49-F238E27FC236}">
                <a16:creationId xmlns:a16="http://schemas.microsoft.com/office/drawing/2014/main" id="{2B34CC44-27B3-6042-244B-0903324F5C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0300" y="5600700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3" name="Text Box 8">
            <a:extLst>
              <a:ext uri="{FF2B5EF4-FFF2-40B4-BE49-F238E27FC236}">
                <a16:creationId xmlns:a16="http://schemas.microsoft.com/office/drawing/2014/main" id="{FAFE97BB-2F4E-319A-0119-31D8C019B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486400"/>
            <a:ext cx="525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time</a:t>
            </a:r>
          </a:p>
        </p:txBody>
      </p:sp>
      <p:sp>
        <p:nvSpPr>
          <p:cNvPr id="21514" name="Text Box 9">
            <a:extLst>
              <a:ext uri="{FF2B5EF4-FFF2-40B4-BE49-F238E27FC236}">
                <a16:creationId xmlns:a16="http://schemas.microsoft.com/office/drawing/2014/main" id="{A81C0FD1-9E5E-F9CC-2C81-3CC63571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715000"/>
            <a:ext cx="74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2002</a:t>
            </a:r>
          </a:p>
        </p:txBody>
      </p:sp>
      <p:sp>
        <p:nvSpPr>
          <p:cNvPr id="21515" name="Text Box 10">
            <a:extLst>
              <a:ext uri="{FF2B5EF4-FFF2-40B4-BE49-F238E27FC236}">
                <a16:creationId xmlns:a16="http://schemas.microsoft.com/office/drawing/2014/main" id="{6E96F84E-9D2D-8DD2-2DFB-4CF85C856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475" y="5715000"/>
            <a:ext cx="73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2011</a:t>
            </a:r>
          </a:p>
        </p:txBody>
      </p:sp>
      <p:sp>
        <p:nvSpPr>
          <p:cNvPr id="21516" name="Text Box 11">
            <a:extLst>
              <a:ext uri="{FF2B5EF4-FFF2-40B4-BE49-F238E27FC236}">
                <a16:creationId xmlns:a16="http://schemas.microsoft.com/office/drawing/2014/main" id="{82EA3F7D-6D3B-BE6A-BFA9-7B022372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225" y="2041525"/>
            <a:ext cx="106997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Years</a:t>
            </a:r>
          </a:p>
          <a:p>
            <a:pPr eaLnBrk="1" hangingPunct="1"/>
            <a:r>
              <a:rPr lang="en-US" altLang="en-US" sz="1600"/>
              <a:t>Experience</a:t>
            </a:r>
          </a:p>
        </p:txBody>
      </p:sp>
      <p:sp>
        <p:nvSpPr>
          <p:cNvPr id="21517" name="Text Box 12">
            <a:extLst>
              <a:ext uri="{FF2B5EF4-FFF2-40B4-BE49-F238E27FC236}">
                <a16:creationId xmlns:a16="http://schemas.microsoft.com/office/drawing/2014/main" id="{661E1241-8E7C-38E4-6F5F-E8BB2A8E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2971800"/>
            <a:ext cx="104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4 years</a:t>
            </a:r>
          </a:p>
        </p:txBody>
      </p:sp>
      <p:sp>
        <p:nvSpPr>
          <p:cNvPr id="21518" name="Text Box 13">
            <a:extLst>
              <a:ext uri="{FF2B5EF4-FFF2-40B4-BE49-F238E27FC236}">
                <a16:creationId xmlns:a16="http://schemas.microsoft.com/office/drawing/2014/main" id="{34C788D0-76A5-B704-E880-3D8E822A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 year</a:t>
            </a:r>
          </a:p>
        </p:txBody>
      </p:sp>
      <p:sp>
        <p:nvSpPr>
          <p:cNvPr id="21519" name="Text Box 14">
            <a:extLst>
              <a:ext uri="{FF2B5EF4-FFF2-40B4-BE49-F238E27FC236}">
                <a16:creationId xmlns:a16="http://schemas.microsoft.com/office/drawing/2014/main" id="{71DCB530-EE32-94C4-88DC-1B67246F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43100"/>
            <a:ext cx="2381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Computer Science</a:t>
            </a:r>
          </a:p>
          <a:p>
            <a:pPr algn="l" eaLnBrk="1" hangingPunct="1"/>
            <a:r>
              <a:rPr lang="en-US" altLang="en-US"/>
              <a:t>Linguistics</a:t>
            </a:r>
          </a:p>
          <a:p>
            <a:pPr algn="l" eaLnBrk="1" hangingPunct="1"/>
            <a:r>
              <a:rPr lang="en-US" altLang="en-US"/>
              <a:t>Statistics</a:t>
            </a:r>
          </a:p>
          <a:p>
            <a:pPr algn="l" eaLnBrk="1" hangingPunct="1"/>
            <a:r>
              <a:rPr lang="en-US" altLang="en-US"/>
              <a:t>Programming</a:t>
            </a:r>
          </a:p>
        </p:txBody>
      </p:sp>
      <p:sp>
        <p:nvSpPr>
          <p:cNvPr id="21520" name="Line 15">
            <a:extLst>
              <a:ext uri="{FF2B5EF4-FFF2-40B4-BE49-F238E27FC236}">
                <a16:creationId xmlns:a16="http://schemas.microsoft.com/office/drawing/2014/main" id="{F8CC6CC9-7969-DEF5-4177-BAE0B3F1D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3314700"/>
            <a:ext cx="6858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Text Box 16">
            <a:extLst>
              <a:ext uri="{FF2B5EF4-FFF2-40B4-BE49-F238E27FC236}">
                <a16:creationId xmlns:a16="http://schemas.microsoft.com/office/drawing/2014/main" id="{CBC9F2DC-3C16-2EF8-3207-0736E6C0B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43300"/>
            <a:ext cx="10747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XML</a:t>
            </a:r>
          </a:p>
          <a:p>
            <a:pPr algn="l" eaLnBrk="1" hangingPunct="1"/>
            <a:r>
              <a:rPr lang="en-US" altLang="en-US"/>
              <a:t>XQuery</a:t>
            </a:r>
          </a:p>
        </p:txBody>
      </p:sp>
      <p:sp>
        <p:nvSpPr>
          <p:cNvPr id="21522" name="Line 17">
            <a:extLst>
              <a:ext uri="{FF2B5EF4-FFF2-40B4-BE49-F238E27FC236}">
                <a16:creationId xmlns:a16="http://schemas.microsoft.com/office/drawing/2014/main" id="{FC4E0518-5E69-A921-FF52-6481D434E3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457700"/>
            <a:ext cx="6858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43044C8D-92AB-FC56-B31A-992582694F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AD3A0B27-A9B7-E3BF-EE3E-4D8643F9EEA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AE7FCA5C-F80D-5F25-C968-CEFDE839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DCBB5DA-7A73-164F-ADB4-EE6E5322FB5E}" type="slidenum">
              <a:rPr lang="en-US" altLang="en-US" sz="1400"/>
              <a:pPr algn="r" eaLnBrk="1" hangingPunct="1"/>
              <a:t>16</a:t>
            </a:fld>
            <a:endParaRPr lang="en-US" altLang="en-US" sz="1400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3754DE25-23A1-E2AA-782C-2DEAE0C93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Where are Entities Stored?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09FF7731-4C38-FF35-29AA-8838337E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 documents themselves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 in HTML Header &lt;meta&gt;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In-context &lt;name type=“place&gt;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External metadata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 index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Warehouse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 Schemas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Conformed Dimensions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D267AB8-8C9C-20D7-5244-D1D9F932D3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BA5606E3-1FE1-CF39-6121-A6669D9D722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AFD94122-4F04-3758-D6BD-DA526551A7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DDF9C69-536D-E445-856C-FBEAC85ABCAD}" type="slidenum">
              <a:rPr lang="en-US" altLang="en-US" sz="1400"/>
              <a:pPr algn="r" eaLnBrk="1" hangingPunct="1"/>
              <a:t>17</a:t>
            </a:fld>
            <a:endParaRPr lang="en-US" altLang="en-US" sz="1400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5A9113AC-985D-FA45-8637-813D0FBAA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As Goes Entity Extraction</a:t>
            </a:r>
            <a:br>
              <a:rPr lang="en-US" altLang="en-US" sz="2800">
                <a:ea typeface="ＭＳ Ｐゴシック" panose="020B0600070205080204" pitchFamily="34" charset="-128"/>
              </a:rPr>
            </a:br>
            <a:r>
              <a:rPr lang="en-US" altLang="en-US" sz="2800">
                <a:ea typeface="ＭＳ Ｐゴシック" panose="020B0600070205080204" pitchFamily="34" charset="-128"/>
              </a:rPr>
              <a:t>…so Goes the Semantic Web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BF479BE2-616D-660C-D298-F95C866DF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is adding fuel to the semantic web fire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could add the critical mass we need to create large amounts of text documents with semantically-precise RDFa tags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RDFa can be converted into large triple stores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SPARQL queries perform inference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DB17B64-291E-9203-730E-68DDB926C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>
            <a:extLst>
              <a:ext uri="{FF2B5EF4-FFF2-40B4-BE49-F238E27FC236}">
                <a16:creationId xmlns:a16="http://schemas.microsoft.com/office/drawing/2014/main" id="{A8D38B19-73C6-F33C-D5F0-03784AA8D5D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DEAD5857-F981-8E62-0B72-ED476F475D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2FBDC11-408C-E64C-8794-A9AE4AFE5C76}" type="slidenum">
              <a:rPr lang="en-US" altLang="en-US" sz="1400"/>
              <a:pPr algn="r" eaLnBrk="1" hangingPunct="1"/>
              <a:t>18</a:t>
            </a:fld>
            <a:endParaRPr lang="en-US" altLang="en-US" sz="1400"/>
          </a:p>
        </p:txBody>
      </p:sp>
      <p:pic>
        <p:nvPicPr>
          <p:cNvPr id="24580" name="Picture 17">
            <a:extLst>
              <a:ext uri="{FF2B5EF4-FFF2-40B4-BE49-F238E27FC236}">
                <a16:creationId xmlns:a16="http://schemas.microsoft.com/office/drawing/2014/main" id="{EBCE5E50-28C8-19B6-040F-E2B24A0A9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33813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Rectangle 4">
            <a:extLst>
              <a:ext uri="{FF2B5EF4-FFF2-40B4-BE49-F238E27FC236}">
                <a16:creationId xmlns:a16="http://schemas.microsoft.com/office/drawing/2014/main" id="{D4AD3411-1C7B-6955-9BA2-CD58532C4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Missing Document Metadata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6907B312-4361-38F4-CFE9-1E498CFDEE9B}"/>
              </a:ext>
            </a:extLst>
          </p:cNvPr>
          <p:cNvGrpSpPr>
            <a:grpSpLocks/>
          </p:cNvGrpSpPr>
          <p:nvPr/>
        </p:nvGrpSpPr>
        <p:grpSpPr bwMode="auto">
          <a:xfrm>
            <a:off x="4686300" y="2286000"/>
            <a:ext cx="3505200" cy="457200"/>
            <a:chOff x="2952" y="1440"/>
            <a:chExt cx="2208" cy="288"/>
          </a:xfrm>
        </p:grpSpPr>
        <p:sp>
          <p:nvSpPr>
            <p:cNvPr id="24590" name="Line 6">
              <a:extLst>
                <a:ext uri="{FF2B5EF4-FFF2-40B4-BE49-F238E27FC236}">
                  <a16:creationId xmlns:a16="http://schemas.microsoft.com/office/drawing/2014/main" id="{618EBA3C-146E-5FED-38F0-839085A27A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1584"/>
              <a:ext cx="1008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91" name="Text Box 7">
              <a:extLst>
                <a:ext uri="{FF2B5EF4-FFF2-40B4-BE49-F238E27FC236}">
                  <a16:creationId xmlns:a16="http://schemas.microsoft.com/office/drawing/2014/main" id="{2C34FE2B-7D2F-D3DD-EA02-9AE75D911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1440"/>
              <a:ext cx="10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No subjects </a:t>
              </a:r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5D3F2B33-61DC-7183-DEBA-F2D542DCFCDB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3314700"/>
            <a:ext cx="3938588" cy="457200"/>
            <a:chOff x="2808" y="2088"/>
            <a:chExt cx="2481" cy="288"/>
          </a:xfrm>
        </p:grpSpPr>
        <p:sp>
          <p:nvSpPr>
            <p:cNvPr id="24588" name="Line 8">
              <a:extLst>
                <a:ext uri="{FF2B5EF4-FFF2-40B4-BE49-F238E27FC236}">
                  <a16:creationId xmlns:a16="http://schemas.microsoft.com/office/drawing/2014/main" id="{8DFFD0C1-698D-9E6C-738A-89B5294A4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8" y="2232"/>
              <a:ext cx="1296" cy="144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9" name="Text Box 11">
              <a:extLst>
                <a:ext uri="{FF2B5EF4-FFF2-40B4-BE49-F238E27FC236}">
                  <a16:creationId xmlns:a16="http://schemas.microsoft.com/office/drawing/2014/main" id="{E86B892F-F0A4-085B-97F6-DADDD91B6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4" y="2088"/>
              <a:ext cx="11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 Categories</a:t>
              </a:r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8BEA3FB9-2959-1859-EBA5-92AFB5121B39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3886200"/>
            <a:ext cx="3776663" cy="457200"/>
            <a:chOff x="2808" y="2448"/>
            <a:chExt cx="2379" cy="288"/>
          </a:xfrm>
        </p:grpSpPr>
        <p:sp>
          <p:nvSpPr>
            <p:cNvPr id="24586" name="Line 9">
              <a:extLst>
                <a:ext uri="{FF2B5EF4-FFF2-40B4-BE49-F238E27FC236}">
                  <a16:creationId xmlns:a16="http://schemas.microsoft.com/office/drawing/2014/main" id="{925E7001-EE89-AC3A-5AE4-A70C3845B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08" y="2520"/>
              <a:ext cx="1224" cy="7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7" name="Text Box 12">
              <a:extLst>
                <a:ext uri="{FF2B5EF4-FFF2-40B4-BE49-F238E27FC236}">
                  <a16:creationId xmlns:a16="http://schemas.microsoft.com/office/drawing/2014/main" id="{DE3930C1-C27D-7050-5B81-CC6FA88FB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3" y="2448"/>
              <a:ext cx="11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No Keywords</a:t>
              </a:r>
            </a:p>
          </p:txBody>
        </p:sp>
      </p:grpSp>
      <p:sp>
        <p:nvSpPr>
          <p:cNvPr id="24585" name="Footer Placeholder 3">
            <a:extLst>
              <a:ext uri="{FF2B5EF4-FFF2-40B4-BE49-F238E27FC236}">
                <a16:creationId xmlns:a16="http://schemas.microsoft.com/office/drawing/2014/main" id="{07A97A16-B7B5-ED87-DDCF-95314147F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81D08C6C-7434-D62C-01EE-719BEA6BC99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68648F10-1675-1B6F-5856-09A72E1B7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83D2318-E51C-034B-8F14-7BC985F9ED58}" type="slidenum">
              <a:rPr lang="en-US" altLang="en-US" sz="1400"/>
              <a:pPr algn="r" eaLnBrk="1" hangingPunct="1"/>
              <a:t>19</a:t>
            </a:fld>
            <a:endParaRPr lang="en-US" altLang="en-US" sz="1400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88EF605-D1D6-531B-3A85-F2E301A28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Cost for Adding Metadata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52F2973-6650-43EC-F737-70D38FB66A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Manual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Metadata Coding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Typically $3 to $15 per document depending on quality concerns</a:t>
            </a:r>
          </a:p>
          <a:p>
            <a:pPr eaLnBrk="1" hangingPunct="1"/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Automated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Metadata Coding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$1 to $5 per document per document depending on quality concerns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Costs Factors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Number of documents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Complexity of categories and keywords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Findability of entities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Controlled vocabulary with entity IDs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Precision of extractions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0C865A0-294F-9159-62D1-F23BA2C246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51CDEFAD-023B-47DE-827B-E775987C268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60B436EF-3085-8D12-CEB4-895DEC5DB6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6D12524-1FA9-BF43-A7D4-F175010E6251}" type="slidenum">
              <a:rPr lang="en-US" altLang="en-US" sz="1400"/>
              <a:pPr algn="r" eaLnBrk="1" hangingPunct="1"/>
              <a:t>2</a:t>
            </a:fld>
            <a:endParaRPr lang="en-US" altLang="en-US" sz="1400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35D48B0-935F-B942-0BB4-58D033D57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Extraction Tutorial Outline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1A2B6C7-8CFD-1FAB-C5BF-AD51A8FCE8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57300"/>
            <a:ext cx="7772400" cy="51435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Three approximately 50-minute sessions with 10 minute breaks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 1 – Overview – Non technical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Business Justification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Terminology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Short Demos/Case Studies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and the Semantic Web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and Business Intelligence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Simple Entity Extraction using pattern matching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Break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 2 – Entity Extraction: Challenges and Tools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Using Syntax to Extract Semantics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Part-of-speech analysis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 phrases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Pipelines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Validation of Entities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 Analysis/UIMA/Standards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Large collections/indexing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Latent Semantic Analysis and SVD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Break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 3 – ROI, Quality Metrics, Strategic Implications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Formats – XML, RDF, TEI, DocBook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Verification Tools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Today – State of the art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ROI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EE and Semantic Search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Strategic Impact of Entity Extraction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12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Mashups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5E9B99F-1E52-241A-493C-58E8214E9B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076EA1AA-B578-8958-F101-540F2D433AB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953F6F76-660D-6DE5-26A6-FA1053755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9C4742C-B566-3E43-B410-CF823B08450F}" type="slidenum">
              <a:rPr lang="en-US" altLang="en-US" sz="1400"/>
              <a:pPr algn="r" eaLnBrk="1" hangingPunct="1"/>
              <a:t>20</a:t>
            </a:fld>
            <a:endParaRPr lang="en-US" altLang="en-US" sz="14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9794E871-D086-3A7B-72FB-750D554D2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Terms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20062298-5EB3-BBAD-C4A8-4B6219BF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3886200" cy="4914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Information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Named Entity Extraction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 Classification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Noun Phrase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 Precision and Recall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Keywords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F-Measure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Reference Corpus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Tagged Dataset</a:t>
            </a:r>
          </a:p>
        </p:txBody>
      </p:sp>
      <p:sp>
        <p:nvSpPr>
          <p:cNvPr id="26630" name="Rectangle 4">
            <a:extLst>
              <a:ext uri="{FF2B5EF4-FFF2-40B4-BE49-F238E27FC236}">
                <a16:creationId xmlns:a16="http://schemas.microsoft.com/office/drawing/2014/main" id="{D5ACBF84-8D60-3F23-1596-8A214B161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143000"/>
            <a:ext cx="3429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Statistical Natural Language Processing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N-Grams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Grammar Rule Processing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Domain specific vocabulary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Taxonomy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RDF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b="0">
                <a:latin typeface="Arial" panose="020B0604020202020204" pitchFamily="34" charset="0"/>
              </a:rPr>
              <a:t>OWL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6B7E8E0-993F-EADC-F26E-912B914429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6922030F-8021-DBB1-5441-7EB1A044344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29E53960-044C-EA8C-A9C7-757FAFBDE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C105D54-CC5A-3744-BBC4-5AD7BDB83B4D}" type="slidenum">
              <a:rPr lang="en-US" altLang="en-US" sz="1400"/>
              <a:pPr algn="r" eaLnBrk="1" hangingPunct="1"/>
              <a:t>21</a:t>
            </a:fld>
            <a:endParaRPr lang="en-US" altLang="en-US" sz="1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FA735EA4-D4E8-CF03-B0A3-2B181E11A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User Interface Examples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C7A48D53-01C2-B8D5-3148-2D9872321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Go to the demos…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Gnosis FireFox Plugin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Thomson-Reuters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Apache UIMA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OpenSource Java Framework for Unstructured Information Management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 Others…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44479B5-CB96-629C-06C6-0CC192F442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2">
            <a:extLst>
              <a:ext uri="{FF2B5EF4-FFF2-40B4-BE49-F238E27FC236}">
                <a16:creationId xmlns:a16="http://schemas.microsoft.com/office/drawing/2014/main" id="{1BF27A88-AF28-4976-6569-24396D892C8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325AAE3F-95B3-5C2C-92B6-980DED9DA0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AE54E9F-4EA9-3546-A040-8769AD254C59}" type="slidenum">
              <a:rPr lang="en-US" altLang="en-US" sz="1400"/>
              <a:pPr algn="r" eaLnBrk="1" hangingPunct="1"/>
              <a:t>22</a:t>
            </a:fld>
            <a:endParaRPr lang="en-US" altLang="en-US" sz="14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7DB7C20-C7BA-50C5-B193-C82EA6B9BD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ClearForest Gnosis</a:t>
            </a:r>
          </a:p>
        </p:txBody>
      </p:sp>
      <p:pic>
        <p:nvPicPr>
          <p:cNvPr id="28677" name="Picture 5">
            <a:extLst>
              <a:ext uri="{FF2B5EF4-FFF2-40B4-BE49-F238E27FC236}">
                <a16:creationId xmlns:a16="http://schemas.microsoft.com/office/drawing/2014/main" id="{A52BED2E-707F-90CF-C5EE-754E26200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1604963"/>
            <a:ext cx="6791325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Footer Placeholder 3">
            <a:extLst>
              <a:ext uri="{FF2B5EF4-FFF2-40B4-BE49-F238E27FC236}">
                <a16:creationId xmlns:a16="http://schemas.microsoft.com/office/drawing/2014/main" id="{AACA2CF0-83FE-63C2-D757-9D5D9CF30E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EEEF2034-2212-4BF7-CA20-11E50634CDD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50208A98-C6DF-85B9-DD35-864CA3214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D81B07B-B79A-F949-98EE-984CE1C38071}" type="slidenum">
              <a:rPr lang="en-US" altLang="en-US" sz="1400"/>
              <a:pPr algn="r" eaLnBrk="1" hangingPunct="1"/>
              <a:t>23</a:t>
            </a:fld>
            <a:endParaRPr lang="en-US" altLang="en-US" sz="140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576DF621-8DBA-0C34-54C3-D6267A799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Gnosis Sidebar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5AFF2974-76C9-CD48-A274-6A11EB88D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0" y="4859338"/>
            <a:ext cx="5029200" cy="1198562"/>
          </a:xfrm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29702" name="Picture 4">
            <a:extLst>
              <a:ext uri="{FF2B5EF4-FFF2-40B4-BE49-F238E27FC236}">
                <a16:creationId xmlns:a16="http://schemas.microsoft.com/office/drawing/2014/main" id="{327AC5EA-A196-57D6-23FF-4F88E56D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1257300"/>
            <a:ext cx="2514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5">
            <a:extLst>
              <a:ext uri="{FF2B5EF4-FFF2-40B4-BE49-F238E27FC236}">
                <a16:creationId xmlns:a16="http://schemas.microsoft.com/office/drawing/2014/main" id="{CFC4CFCA-C4FB-998F-D23E-F12B2254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857500"/>
            <a:ext cx="248602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6">
            <a:extLst>
              <a:ext uri="{FF2B5EF4-FFF2-40B4-BE49-F238E27FC236}">
                <a16:creationId xmlns:a16="http://schemas.microsoft.com/office/drawing/2014/main" id="{A4C780F0-FF46-233A-0E33-2D94209E9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4572000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7">
            <a:extLst>
              <a:ext uri="{FF2B5EF4-FFF2-40B4-BE49-F238E27FC236}">
                <a16:creationId xmlns:a16="http://schemas.microsoft.com/office/drawing/2014/main" id="{E2A40B5A-FF00-C5E0-23CC-34F86E79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04938"/>
            <a:ext cx="27622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Line 8">
            <a:extLst>
              <a:ext uri="{FF2B5EF4-FFF2-40B4-BE49-F238E27FC236}">
                <a16:creationId xmlns:a16="http://schemas.microsoft.com/office/drawing/2014/main" id="{FD650D0F-CAC6-EB71-FBCA-5E64234BF6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8900" y="1371600"/>
            <a:ext cx="685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9">
            <a:extLst>
              <a:ext uri="{FF2B5EF4-FFF2-40B4-BE49-F238E27FC236}">
                <a16:creationId xmlns:a16="http://schemas.microsoft.com/office/drawing/2014/main" id="{35F2E765-2E7E-0550-4A5F-FED6C4E92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743200"/>
            <a:ext cx="308610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0">
            <a:extLst>
              <a:ext uri="{FF2B5EF4-FFF2-40B4-BE49-F238E27FC236}">
                <a16:creationId xmlns:a16="http://schemas.microsoft.com/office/drawing/2014/main" id="{7E332641-927D-4653-BB4B-BE0D3EA30E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13716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CDBE0F5D-DCC0-AFCA-BF82-EFC3800A5D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D1AF37CF-123F-8657-2063-B492ECF597B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70DB7536-FFB3-AA5A-C7B7-7619A874D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F019A4C7-AA2C-7341-93F8-30AF0B3B9327}" type="slidenum">
              <a:rPr lang="en-US" altLang="en-US" sz="1400"/>
              <a:pPr algn="r" eaLnBrk="1" hangingPunct="1"/>
              <a:t>24</a:t>
            </a:fld>
            <a:endParaRPr lang="en-US" altLang="en-US" sz="14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E4FC195-E7CF-DA6D-A883-17833EC5C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Typical Controls</a:t>
            </a: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D75910CC-9029-759D-8B66-78285FF1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71800"/>
            <a:ext cx="46101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 Box 5">
            <a:extLst>
              <a:ext uri="{FF2B5EF4-FFF2-40B4-BE49-F238E27FC236}">
                <a16:creationId xmlns:a16="http://schemas.microsoft.com/office/drawing/2014/main" id="{57CEA421-8342-7C3E-858C-AC11E1153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171700"/>
            <a:ext cx="1477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Expand All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3346E0AD-022D-5439-C309-B5580551B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29100"/>
            <a:ext cx="1619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Collapse All</a:t>
            </a:r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0DF31561-92D6-1C7C-4027-2F03A2334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2713" y="1943100"/>
            <a:ext cx="165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Highlight All</a:t>
            </a:r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DF079573-5B20-7EBC-E87D-5DAB5A393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543300"/>
            <a:ext cx="2798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Process Current Page</a:t>
            </a:r>
          </a:p>
        </p:txBody>
      </p:sp>
      <p:sp>
        <p:nvSpPr>
          <p:cNvPr id="30730" name="Text Box 9">
            <a:extLst>
              <a:ext uri="{FF2B5EF4-FFF2-40B4-BE49-F238E27FC236}">
                <a16:creationId xmlns:a16="http://schemas.microsoft.com/office/drawing/2014/main" id="{D3FFB400-6212-2DD0-8675-F883639CA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4343400"/>
            <a:ext cx="1949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Previous Word</a:t>
            </a:r>
          </a:p>
        </p:txBody>
      </p:sp>
      <p:sp>
        <p:nvSpPr>
          <p:cNvPr id="30731" name="Line 10">
            <a:extLst>
              <a:ext uri="{FF2B5EF4-FFF2-40B4-BE49-F238E27FC236}">
                <a16:creationId xmlns:a16="http://schemas.microsoft.com/office/drawing/2014/main" id="{3992FA24-0AC2-BB1D-734A-2E7AB59A5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7300" y="2628900"/>
            <a:ext cx="5715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4A0CC241-A79A-9BE6-672A-B9CBCF0BCE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2400300"/>
            <a:ext cx="3429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2">
            <a:extLst>
              <a:ext uri="{FF2B5EF4-FFF2-40B4-BE49-F238E27FC236}">
                <a16:creationId xmlns:a16="http://schemas.microsoft.com/office/drawing/2014/main" id="{E65A5C98-35AE-1E62-55D8-FC053C7FE8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771900"/>
            <a:ext cx="685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Text Box 13">
            <a:extLst>
              <a:ext uri="{FF2B5EF4-FFF2-40B4-BE49-F238E27FC236}">
                <a16:creationId xmlns:a16="http://schemas.microsoft.com/office/drawing/2014/main" id="{1FAFEBDD-F82C-02D1-CD67-6DCCBBA96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057400"/>
            <a:ext cx="196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Highlight None</a:t>
            </a:r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AD8C378A-2A95-CB5F-B786-1CE6130B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4343400"/>
            <a:ext cx="143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Next Word</a:t>
            </a:r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9BFBAB0E-B2D4-6D0B-C082-5C295F4D4D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700" y="3771900"/>
            <a:ext cx="228600" cy="571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5A622F07-139B-86AB-725A-235D73E33D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543300"/>
            <a:ext cx="571500" cy="80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B0B8BF15-11F0-392D-9440-884A0B28B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C5BE6719-27BA-BD46-9B0F-962314D4E85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8B5023C0-6C0E-A69F-6C05-4E6388FD00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8ED001C-0490-CE49-A314-7408C7E4FC25}" type="slidenum">
              <a:rPr lang="en-US" altLang="en-US" sz="1400"/>
              <a:pPr algn="r" eaLnBrk="1" hangingPunct="1"/>
              <a:t>25</a:t>
            </a:fld>
            <a:endParaRPr lang="en-US" altLang="en-US" sz="14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F2893C62-BB6B-1467-8C1F-7A9F3A208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Music Albums and Groups</a:t>
            </a:r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449E78E5-0221-CC3A-C2A4-0E8FB84B3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28700"/>
            <a:ext cx="569595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6">
            <a:extLst>
              <a:ext uri="{FF2B5EF4-FFF2-40B4-BE49-F238E27FC236}">
                <a16:creationId xmlns:a16="http://schemas.microsoft.com/office/drawing/2014/main" id="{3DDE1DAC-78F2-3100-5A2A-8488A1EA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572000"/>
            <a:ext cx="11255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hlinkClick r:id="rId3"/>
              </a:rPr>
              <a:t>Link to</a:t>
            </a:r>
          </a:p>
          <a:p>
            <a:pPr eaLnBrk="1" hangingPunct="1"/>
            <a:r>
              <a:rPr lang="en-US" altLang="en-US" sz="1400">
                <a:hlinkClick r:id="rId3"/>
              </a:rPr>
              <a:t>Rolling Stone</a:t>
            </a:r>
          </a:p>
          <a:p>
            <a:pPr eaLnBrk="1" hangingPunct="1"/>
            <a:r>
              <a:rPr lang="en-US" altLang="en-US" sz="1400">
                <a:hlinkClick r:id="rId3"/>
              </a:rPr>
              <a:t>Article</a:t>
            </a:r>
            <a:endParaRPr lang="en-US" altLang="en-US" sz="1400"/>
          </a:p>
        </p:txBody>
      </p:sp>
      <p:pic>
        <p:nvPicPr>
          <p:cNvPr id="31751" name="Picture 7">
            <a:extLst>
              <a:ext uri="{FF2B5EF4-FFF2-40B4-BE49-F238E27FC236}">
                <a16:creationId xmlns:a16="http://schemas.microsoft.com/office/drawing/2014/main" id="{85D0995B-9EB7-9F10-F4EA-C0B5B210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25146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33D6FC4F-665A-916C-26D0-49F38557D9E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DB263A6D-0128-E3B3-CBD7-0DA9B91376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C0DCE9D-EBEF-C94A-A271-11A79CCA3CA4}" type="slidenum">
              <a:rPr lang="en-US" altLang="en-US" sz="1400"/>
              <a:pPr algn="r" eaLnBrk="1" hangingPunct="1"/>
              <a:t>26</a:t>
            </a:fld>
            <a:endParaRPr lang="en-US" altLang="en-US" sz="140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B83AFEBF-063F-87B8-AB9B-9E3CEA898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Note that lists of songs are recognized</a:t>
            </a:r>
          </a:p>
        </p:txBody>
      </p:sp>
      <p:pic>
        <p:nvPicPr>
          <p:cNvPr id="32773" name="Picture 5">
            <a:extLst>
              <a:ext uri="{FF2B5EF4-FFF2-40B4-BE49-F238E27FC236}">
                <a16:creationId xmlns:a16="http://schemas.microsoft.com/office/drawing/2014/main" id="{6A67136D-0436-F270-AE1E-7438CE33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520"/>
          <a:stretch>
            <a:fillRect/>
          </a:stretch>
        </p:blipFill>
        <p:spPr bwMode="auto">
          <a:xfrm>
            <a:off x="2514600" y="1828800"/>
            <a:ext cx="3533775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 Box 6">
            <a:extLst>
              <a:ext uri="{FF2B5EF4-FFF2-40B4-BE49-F238E27FC236}">
                <a16:creationId xmlns:a16="http://schemas.microsoft.com/office/drawing/2014/main" id="{3B074984-8342-39A1-F82C-ACC87DC2E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85804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b="0"/>
              <a:t> Most entity extractors do not recognized lists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b="0"/>
              <a:t> Without the full sentence syntax around an entity it is difficult to infer part-of-speech and semantics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en-US" altLang="en-US" b="0"/>
              <a:t> Comments are typically difficult to analyze</a:t>
            </a:r>
          </a:p>
        </p:txBody>
      </p:sp>
      <p:sp>
        <p:nvSpPr>
          <p:cNvPr id="32775" name="Footer Placeholder 3">
            <a:extLst>
              <a:ext uri="{FF2B5EF4-FFF2-40B4-BE49-F238E27FC236}">
                <a16:creationId xmlns:a16="http://schemas.microsoft.com/office/drawing/2014/main" id="{F4880C55-3A06-997C-2889-1C831BC19C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1A23FEB9-CB6A-0775-EB4C-695B0CA4CE4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4DB29579-2E77-9988-EA66-6720F982A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F683058B-5F37-A443-9185-4171ECA5C6F0}" type="slidenum">
              <a:rPr lang="en-US" altLang="en-US" sz="1400"/>
              <a:pPr algn="r" eaLnBrk="1" hangingPunct="1"/>
              <a:t>27</a:t>
            </a:fld>
            <a:endParaRPr lang="en-US" altLang="en-US" sz="1400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5C4EEDE-D736-174A-3DB5-48E271BAA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Healthcare</a:t>
            </a:r>
          </a:p>
        </p:txBody>
      </p:sp>
      <p:pic>
        <p:nvPicPr>
          <p:cNvPr id="33797" name="Picture 5">
            <a:extLst>
              <a:ext uri="{FF2B5EF4-FFF2-40B4-BE49-F238E27FC236}">
                <a16:creationId xmlns:a16="http://schemas.microsoft.com/office/drawing/2014/main" id="{BC55995E-1DBC-FE42-6E90-BE28E83F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00100"/>
            <a:ext cx="868680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CF763A47-46C1-001C-AF7D-80290EE7790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68B5013-B083-3E74-FEAD-CB6CF88B8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4534F9D-47AD-7A48-B8C8-F409E070336E}" type="slidenum">
              <a:rPr lang="en-US" altLang="en-US" sz="1400"/>
              <a:pPr algn="r" eaLnBrk="1" hangingPunct="1"/>
              <a:t>28</a:t>
            </a:fld>
            <a:endParaRPr lang="en-US" altLang="en-US" sz="1400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9F991F9D-C713-B548-2370-5B40AA5B95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Software Development</a:t>
            </a:r>
          </a:p>
        </p:txBody>
      </p:sp>
      <p:pic>
        <p:nvPicPr>
          <p:cNvPr id="34821" name="Picture 5">
            <a:extLst>
              <a:ext uri="{FF2B5EF4-FFF2-40B4-BE49-F238E27FC236}">
                <a16:creationId xmlns:a16="http://schemas.microsoft.com/office/drawing/2014/main" id="{4963F077-27F7-895F-00BE-84CBA196B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485900"/>
            <a:ext cx="68199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Footer Placeholder 3">
            <a:extLst>
              <a:ext uri="{FF2B5EF4-FFF2-40B4-BE49-F238E27FC236}">
                <a16:creationId xmlns:a16="http://schemas.microsoft.com/office/drawing/2014/main" id="{0F2495D4-1FAF-14D6-475F-116A144500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>
            <a:extLst>
              <a:ext uri="{FF2B5EF4-FFF2-40B4-BE49-F238E27FC236}">
                <a16:creationId xmlns:a16="http://schemas.microsoft.com/office/drawing/2014/main" id="{48362E4B-A082-0F10-DD19-D182A554669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C80360C5-CD57-AA02-1DDB-C6B558F930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2E304C6-8D20-0A45-AD9E-39EA5C0DE46C}" type="slidenum">
              <a:rPr lang="en-US" altLang="en-US" sz="1400"/>
              <a:pPr algn="r" eaLnBrk="1" hangingPunct="1"/>
              <a:t>29</a:t>
            </a:fld>
            <a:endParaRPr lang="en-US" altLang="en-US" sz="1400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F1AFF27B-FC06-2FDA-D953-041087444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BBN Identifinder</a:t>
            </a:r>
          </a:p>
        </p:txBody>
      </p:sp>
      <p:pic>
        <p:nvPicPr>
          <p:cNvPr id="35845" name="Picture 5">
            <a:extLst>
              <a:ext uri="{FF2B5EF4-FFF2-40B4-BE49-F238E27FC236}">
                <a16:creationId xmlns:a16="http://schemas.microsoft.com/office/drawing/2014/main" id="{4051B12B-5F40-1B8E-57B8-D0B79CC9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14400"/>
            <a:ext cx="6315075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0783904-9AD3-12DD-40A1-05815138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About Dan McCreary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5F2301A-EC74-81CC-44C4-99BB909FD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consultant from Minneapolis, Minnesota</a:t>
            </a:r>
          </a:p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25+ years experience in information technology (Bell Labs, Steve Job's NeXT Computer, US State Department, JPMorgan)</a:t>
            </a:r>
          </a:p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Focus on semantics, metadata, standards, XML, XQuery, structured search, natural language processing and annotations</a:t>
            </a:r>
          </a:p>
          <a:p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W3C Invited expert on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0D146-84C9-F2E2-C57C-E1B3CFC5E5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9221" name="Slide Number Placeholder 4">
            <a:extLst>
              <a:ext uri="{FF2B5EF4-FFF2-40B4-BE49-F238E27FC236}">
                <a16:creationId xmlns:a16="http://schemas.microsoft.com/office/drawing/2014/main" id="{5A53E0EC-CF08-7AEE-36F0-71B51F15E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80D2B0EC-070A-574F-8E47-669AC051203C}" type="slidenum">
              <a:rPr lang="en-US" altLang="en-US" sz="1400"/>
              <a:pPr algn="r"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E5075F9-7A37-4AEC-9272-029F4B2F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Open Calais</a:t>
            </a:r>
          </a:p>
        </p:txBody>
      </p:sp>
      <p:sp>
        <p:nvSpPr>
          <p:cNvPr id="36867" name="Date Placeholder 2">
            <a:extLst>
              <a:ext uri="{FF2B5EF4-FFF2-40B4-BE49-F238E27FC236}">
                <a16:creationId xmlns:a16="http://schemas.microsoft.com/office/drawing/2014/main" id="{016F575C-BCC9-9AD5-7852-B326CAC6F85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75418F95-657E-1A14-1221-258D97D188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9C53AD4-4900-9F40-8387-C5F98BCAFC6A}" type="slidenum">
              <a:rPr lang="en-US" altLang="en-US" sz="1400"/>
              <a:pPr algn="r" eaLnBrk="1" hangingPunct="1"/>
              <a:t>30</a:t>
            </a:fld>
            <a:endParaRPr lang="en-US" altLang="en-US" sz="1400"/>
          </a:p>
        </p:txBody>
      </p:sp>
      <p:pic>
        <p:nvPicPr>
          <p:cNvPr id="36869" name="Picture 8">
            <a:extLst>
              <a:ext uri="{FF2B5EF4-FFF2-40B4-BE49-F238E27FC236}">
                <a16:creationId xmlns:a16="http://schemas.microsoft.com/office/drawing/2014/main" id="{7B600D06-2DAC-3F20-BB94-2D82E3416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90600"/>
            <a:ext cx="7931150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Oval 6">
            <a:extLst>
              <a:ext uri="{FF2B5EF4-FFF2-40B4-BE49-F238E27FC236}">
                <a16:creationId xmlns:a16="http://schemas.microsoft.com/office/drawing/2014/main" id="{2F8C808D-AB05-76C6-2372-1CBCCB9D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00200"/>
            <a:ext cx="1028700" cy="3429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8A10FB3D-35EF-5301-2968-A490691C972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C1852013-C441-FA22-A23C-07C6ECB60A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1953A10-7A30-3B49-B011-216ABED15AB2}" type="slidenum">
              <a:rPr lang="en-US" altLang="en-US" sz="1400"/>
              <a:pPr algn="r" eaLnBrk="1" hangingPunct="1"/>
              <a:t>31</a:t>
            </a:fld>
            <a:endParaRPr lang="en-US" altLang="en-US" sz="1400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E5B5DFE7-292D-C6CD-AF66-0C9840D94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Typical Entity Extraction Process</a:t>
            </a:r>
          </a:p>
        </p:txBody>
      </p:sp>
      <p:sp>
        <p:nvSpPr>
          <p:cNvPr id="37893" name="Rectangle 3">
            <a:extLst>
              <a:ext uri="{FF2B5EF4-FFF2-40B4-BE49-F238E27FC236}">
                <a16:creationId xmlns:a16="http://schemas.microsoft.com/office/drawing/2014/main" id="{62C72B70-0CF8-845F-8658-3263267A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259263"/>
            <a:ext cx="7772400" cy="1798637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is done in stages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Simple systems have 4-6 processes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Complex systems have 30+ stages</a:t>
            </a:r>
          </a:p>
        </p:txBody>
      </p:sp>
      <p:sp>
        <p:nvSpPr>
          <p:cNvPr id="37894" name="Text Box 4">
            <a:extLst>
              <a:ext uri="{FF2B5EF4-FFF2-40B4-BE49-F238E27FC236}">
                <a16:creationId xmlns:a16="http://schemas.microsoft.com/office/drawing/2014/main" id="{BBEEDD2F-E137-4973-FD21-51AA24F8B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00200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Harvest</a:t>
            </a:r>
          </a:p>
        </p:txBody>
      </p:sp>
      <p:sp>
        <p:nvSpPr>
          <p:cNvPr id="37895" name="AutoShape 8">
            <a:extLst>
              <a:ext uri="{FF2B5EF4-FFF2-40B4-BE49-F238E27FC236}">
                <a16:creationId xmlns:a16="http://schemas.microsoft.com/office/drawing/2014/main" id="{C6AC3ECC-36AB-3C86-3B23-A6272DF17C2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257300" y="22860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AutoShape 9">
            <a:extLst>
              <a:ext uri="{FF2B5EF4-FFF2-40B4-BE49-F238E27FC236}">
                <a16:creationId xmlns:a16="http://schemas.microsoft.com/office/drawing/2014/main" id="{86478C1E-F5D0-3BC0-6B2F-BBF58FA191B6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28700" y="24003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7" name="AutoShape 10">
            <a:extLst>
              <a:ext uri="{FF2B5EF4-FFF2-40B4-BE49-F238E27FC236}">
                <a16:creationId xmlns:a16="http://schemas.microsoft.com/office/drawing/2014/main" id="{99853F33-60D6-EB9B-4915-611A6BDBF7A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00100" y="25146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8" name="AutoShape 11">
            <a:extLst>
              <a:ext uri="{FF2B5EF4-FFF2-40B4-BE49-F238E27FC236}">
                <a16:creationId xmlns:a16="http://schemas.microsoft.com/office/drawing/2014/main" id="{A9CE8DCA-9A62-024D-EACB-00F5116DEF29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71500" y="2628900"/>
            <a:ext cx="571500" cy="4572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D6262FE1-A521-8BB2-EB22-EF8D85C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00400"/>
            <a:ext cx="1406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Document</a:t>
            </a:r>
          </a:p>
          <a:p>
            <a:pPr eaLnBrk="1" hangingPunct="1"/>
            <a:r>
              <a:rPr lang="en-US" altLang="en-US"/>
              <a:t>Collection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0AF0E5C7-7884-D426-AC11-5F647976FAC3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1600200"/>
            <a:ext cx="2171700" cy="1714500"/>
            <a:chOff x="1224" y="1008"/>
            <a:chExt cx="1368" cy="1080"/>
          </a:xfrm>
        </p:grpSpPr>
        <p:sp>
          <p:nvSpPr>
            <p:cNvPr id="37912" name="Text Box 5">
              <a:extLst>
                <a:ext uri="{FF2B5EF4-FFF2-40B4-BE49-F238E27FC236}">
                  <a16:creationId xmlns:a16="http://schemas.microsoft.com/office/drawing/2014/main" id="{077A0611-2721-4308-ADE8-7438CD07E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08"/>
              <a:ext cx="7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Analysis</a:t>
              </a:r>
            </a:p>
          </p:txBody>
        </p:sp>
        <p:sp>
          <p:nvSpPr>
            <p:cNvPr id="112653" name="Rectangle 13">
              <a:extLst>
                <a:ext uri="{FF2B5EF4-FFF2-40B4-BE49-F238E27FC236}">
                  <a16:creationId xmlns:a16="http://schemas.microsoft.com/office/drawing/2014/main" id="{C291B2DD-53E8-BD03-B708-0648AA175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1440"/>
              <a:ext cx="1080" cy="64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Entity</a:t>
              </a:r>
            </a:p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Recognizer</a:t>
              </a:r>
            </a:p>
          </p:txBody>
        </p:sp>
        <p:sp>
          <p:nvSpPr>
            <p:cNvPr id="37914" name="Line 18">
              <a:extLst>
                <a:ext uri="{FF2B5EF4-FFF2-40B4-BE49-F238E27FC236}">
                  <a16:creationId xmlns:a16="http://schemas.microsoft.com/office/drawing/2014/main" id="{81C164AB-6E15-7350-87E3-D362C0D5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957C4DE5-CE80-76E7-EF07-5565DAA5AC86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600200"/>
            <a:ext cx="2171700" cy="1714500"/>
            <a:chOff x="2592" y="1008"/>
            <a:chExt cx="1368" cy="1080"/>
          </a:xfrm>
        </p:grpSpPr>
        <p:sp>
          <p:nvSpPr>
            <p:cNvPr id="37909" name="Text Box 6">
              <a:extLst>
                <a:ext uri="{FF2B5EF4-FFF2-40B4-BE49-F238E27FC236}">
                  <a16:creationId xmlns:a16="http://schemas.microsoft.com/office/drawing/2014/main" id="{767EDA5C-6E71-CBEF-663A-5BD400A9B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008"/>
              <a:ext cx="6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Enrich</a:t>
              </a:r>
            </a:p>
          </p:txBody>
        </p:sp>
        <p:sp>
          <p:nvSpPr>
            <p:cNvPr id="112654" name="Rectangle 14">
              <a:extLst>
                <a:ext uri="{FF2B5EF4-FFF2-40B4-BE49-F238E27FC236}">
                  <a16:creationId xmlns:a16="http://schemas.microsoft.com/office/drawing/2014/main" id="{B1A18745-A217-F378-1B87-54FB7C529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40"/>
              <a:ext cx="1080" cy="648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Document</a:t>
              </a:r>
            </a:p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Updater</a:t>
              </a:r>
            </a:p>
          </p:txBody>
        </p:sp>
        <p:sp>
          <p:nvSpPr>
            <p:cNvPr id="37911" name="Line 19">
              <a:extLst>
                <a:ext uri="{FF2B5EF4-FFF2-40B4-BE49-F238E27FC236}">
                  <a16:creationId xmlns:a16="http://schemas.microsoft.com/office/drawing/2014/main" id="{53A60BF3-602D-4531-DA1F-7336108A1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0A927C0C-9EC9-610D-E2E6-F3D78E63187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1600200"/>
            <a:ext cx="2400300" cy="2286000"/>
            <a:chOff x="3888" y="1008"/>
            <a:chExt cx="1512" cy="1440"/>
          </a:xfrm>
        </p:grpSpPr>
        <p:sp>
          <p:nvSpPr>
            <p:cNvPr id="37904" name="Text Box 7">
              <a:extLst>
                <a:ext uri="{FF2B5EF4-FFF2-40B4-BE49-F238E27FC236}">
                  <a16:creationId xmlns:a16="http://schemas.microsoft.com/office/drawing/2014/main" id="{2921BCA0-1055-BAD1-4B1C-08DC7ABFF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8" y="1008"/>
              <a:ext cx="7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Integrate</a:t>
              </a:r>
            </a:p>
          </p:txBody>
        </p:sp>
        <p:sp>
          <p:nvSpPr>
            <p:cNvPr id="112655" name="Rectangle 15">
              <a:extLst>
                <a:ext uri="{FF2B5EF4-FFF2-40B4-BE49-F238E27FC236}">
                  <a16:creationId xmlns:a16="http://schemas.microsoft.com/office/drawing/2014/main" id="{C3EFE55F-FC12-6B36-E891-B96802E3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44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Search Index</a:t>
              </a:r>
            </a:p>
          </p:txBody>
        </p:sp>
        <p:sp>
          <p:nvSpPr>
            <p:cNvPr id="112656" name="Rectangle 16">
              <a:extLst>
                <a:ext uri="{FF2B5EF4-FFF2-40B4-BE49-F238E27FC236}">
                  <a16:creationId xmlns:a16="http://schemas.microsoft.com/office/drawing/2014/main" id="{E8C75D93-18F5-4759-7C15-DEB9BE293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216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Mashups</a:t>
              </a:r>
            </a:p>
          </p:txBody>
        </p:sp>
        <p:sp>
          <p:nvSpPr>
            <p:cNvPr id="112657" name="Rectangle 17">
              <a:extLst>
                <a:ext uri="{FF2B5EF4-FFF2-40B4-BE49-F238E27FC236}">
                  <a16:creationId xmlns:a16="http://schemas.microsoft.com/office/drawing/2014/main" id="{D0ADB9F4-7ABE-EA6A-B6CA-FE6A90E41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800"/>
              <a:ext cx="1296" cy="288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latin typeface="Arial Narrow" charset="0"/>
                  <a:cs typeface="+mn-cs"/>
                </a:rPr>
                <a:t>Data Warehouse</a:t>
              </a:r>
            </a:p>
          </p:txBody>
        </p:sp>
        <p:sp>
          <p:nvSpPr>
            <p:cNvPr id="37908" name="Line 20">
              <a:extLst>
                <a:ext uri="{FF2B5EF4-FFF2-40B4-BE49-F238E27FC236}">
                  <a16:creationId xmlns:a16="http://schemas.microsoft.com/office/drawing/2014/main" id="{BC35A74E-7B19-4191-4042-0F8117851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15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1B487A5-CAF5-83FC-D2CD-5E573E864E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394C200F-C7CF-9EDA-18D8-5112D533739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E5D17239-04E4-57FA-56B1-93EA3FF62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FE6EA672-D776-C94D-8A2A-CD7A1B94A2F2}" type="slidenum">
              <a:rPr lang="en-US" altLang="en-US" sz="1400"/>
              <a:pPr algn="r" eaLnBrk="1" hangingPunct="1"/>
              <a:t>32</a:t>
            </a:fld>
            <a:endParaRPr lang="en-US" altLang="en-US" sz="1400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5CEBEF2-18BA-3EBB-DC49-0E650F0F5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Part of Speech Analysis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8BBB515C-3703-5A36-D790-8DCD3DD15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part-of-speech analysis to determine what role each word plays in a sentence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#1: We saw a Robin on the grass.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#2: Robin came to pick up the car.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Syntax can tell you sentence #1 has a bird in it and #2 is a reference to a person</a:t>
            </a:r>
          </a:p>
        </p:txBody>
      </p:sp>
      <p:sp>
        <p:nvSpPr>
          <p:cNvPr id="38918" name="Line 4">
            <a:extLst>
              <a:ext uri="{FF2B5EF4-FFF2-40B4-BE49-F238E27FC236}">
                <a16:creationId xmlns:a16="http://schemas.microsoft.com/office/drawing/2014/main" id="{81669219-541F-6C60-BC9A-6BB06CA94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8513" y="4321175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9" name="Line 5">
            <a:extLst>
              <a:ext uri="{FF2B5EF4-FFF2-40B4-BE49-F238E27FC236}">
                <a16:creationId xmlns:a16="http://schemas.microsoft.com/office/drawing/2014/main" id="{717C5565-F687-A7F4-47DB-8EC2DA8859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563" y="3843338"/>
            <a:ext cx="914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A850A4D-2E56-F204-D2E9-053DFACFC3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0960F87-1D89-94C0-9F1C-6E350DBDE7AA}"/>
              </a:ext>
            </a:extLst>
          </p:cNvPr>
          <p:cNvSpPr txBox="1">
            <a:spLocks/>
          </p:cNvSpPr>
          <p:nvPr/>
        </p:nvSpPr>
        <p:spPr bwMode="auto">
          <a:xfrm>
            <a:off x="2743200" y="65532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sz="1400" b="0">
                <a:solidFill>
                  <a:schemeClr val="bg1">
                    <a:lumMod val="50000"/>
                  </a:schemeClr>
                </a:solidFill>
                <a:latin typeface="Arial" charset="0"/>
                <a:cs typeface="+mn-cs"/>
              </a:rPr>
              <a:t>Copyright 2011 Kelly-McCreary &amp; Associates</a:t>
            </a:r>
            <a:endParaRPr lang="en-US" sz="1400" b="0" dirty="0">
              <a:solidFill>
                <a:schemeClr val="bg1">
                  <a:lumMod val="50000"/>
                </a:schemeClr>
              </a:solidFill>
              <a:latin typeface="Arial" charset="0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F363048D-9E84-7B03-4C8A-4C1F5A6A861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39939" name="Slide Number Placeholder 5">
            <a:extLst>
              <a:ext uri="{FF2B5EF4-FFF2-40B4-BE49-F238E27FC236}">
                <a16:creationId xmlns:a16="http://schemas.microsoft.com/office/drawing/2014/main" id="{A703DE74-4725-6633-7544-2557AD3D6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4699E0C-488C-684F-BBBC-829B32DBED2F}" type="slidenum">
              <a:rPr lang="en-US" altLang="en-US" sz="1400"/>
              <a:pPr algn="r" eaLnBrk="1" hangingPunct="1"/>
              <a:t>33</a:t>
            </a:fld>
            <a:endParaRPr lang="en-US" altLang="en-US" sz="1400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03F73D5E-6881-C8F0-0674-B15E073237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Part of Speech Example</a:t>
            </a:r>
          </a:p>
        </p:txBody>
      </p:sp>
      <p:sp>
        <p:nvSpPr>
          <p:cNvPr id="39941" name="Rectangle 3">
            <a:extLst>
              <a:ext uri="{FF2B5EF4-FFF2-40B4-BE49-F238E27FC236}">
                <a16:creationId xmlns:a16="http://schemas.microsoft.com/office/drawing/2014/main" id="{CAA7F43B-6C8F-EA4D-D6BE-A521E9FB2A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752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Input:</a:t>
            </a:r>
          </a:p>
          <a:p>
            <a:pPr lvl="1"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quick brown fox jumps over a lazy dog.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B650B-19A5-3379-EB55-BFEDDB892F03}"/>
              </a:ext>
            </a:extLst>
          </p:cNvPr>
          <p:cNvSpPr txBox="1"/>
          <p:nvPr/>
        </p:nvSpPr>
        <p:spPr>
          <a:xfrm>
            <a:off x="3048000" y="2438400"/>
            <a:ext cx="3476625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&lt;words&gt;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"x"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The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"a"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quick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"a"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brown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"n"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fox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"v"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jumps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"x"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over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"x"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a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"a"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lazy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"n"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dog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&lt;word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 pos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"."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.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&lt;/word&gt;</a:t>
            </a:r>
            <a:b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&lt;/words&gt;</a:t>
            </a:r>
            <a:endParaRPr lang="en-US" sz="2000">
              <a:latin typeface="Arial Narrow" charset="0"/>
              <a:cs typeface="+mn-cs"/>
            </a:endParaRPr>
          </a:p>
        </p:txBody>
      </p:sp>
      <p:sp>
        <p:nvSpPr>
          <p:cNvPr id="39943" name="TextBox 7">
            <a:extLst>
              <a:ext uri="{FF2B5EF4-FFF2-40B4-BE49-F238E27FC236}">
                <a16:creationId xmlns:a16="http://schemas.microsoft.com/office/drawing/2014/main" id="{BC24824A-D6BF-2102-DABC-20B664A39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429000"/>
            <a:ext cx="16081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POS Key:</a:t>
            </a:r>
          </a:p>
          <a:p>
            <a:pPr algn="l" eaLnBrk="1" hangingPunct="1"/>
            <a:r>
              <a:rPr lang="en-US" altLang="en-US"/>
              <a:t>a=adjective</a:t>
            </a:r>
          </a:p>
          <a:p>
            <a:pPr algn="l" eaLnBrk="1" hangingPunct="1"/>
            <a:r>
              <a:rPr lang="en-US" altLang="en-US"/>
              <a:t>n=noun</a:t>
            </a:r>
          </a:p>
          <a:p>
            <a:pPr algn="l" eaLnBrk="1" hangingPunct="1"/>
            <a:r>
              <a:rPr lang="en-US" altLang="en-US"/>
              <a:t>v=verb</a:t>
            </a:r>
          </a:p>
          <a:p>
            <a:pPr algn="l" eaLnBrk="1" hangingPunct="1"/>
            <a:r>
              <a:rPr lang="en-US" altLang="en-US"/>
              <a:t>x=stopword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AC30DCC-81A3-2476-0F83-4A377B61E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27201107-CEA2-E0D6-702E-ED6CBE935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Word Stemming &amp; Lemmatization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4500A4E8-E154-7FC4-2738-688838C6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524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Remove the word suffix (“s” for plural, “ed” for past tense etc.)</a:t>
            </a: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2116B1A5-87E1-9479-474A-7880B05B603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3BEE54DB-7949-8338-FD28-C207A25067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90BCE76-C161-644F-B800-C47ABAE00475}" type="slidenum">
              <a:rPr lang="en-US" altLang="en-US" sz="1400"/>
              <a:pPr algn="r" eaLnBrk="1" hangingPunct="1"/>
              <a:t>34</a:t>
            </a:fld>
            <a:endParaRPr lang="en-US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A2207-2569-1F99-21A2-C6C14B665F95}"/>
              </a:ext>
            </a:extLst>
          </p:cNvPr>
          <p:cNvSpPr txBox="1"/>
          <p:nvPr/>
        </p:nvSpPr>
        <p:spPr>
          <a:xfrm>
            <a:off x="1676400" y="2438400"/>
            <a:ext cx="5265738" cy="37861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&lt;output&gt;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"at"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"The"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The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"jj"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"quick"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quick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"jj"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"brown"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brown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"nn"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stem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"fox"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foxes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"vb"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"jump"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jump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"in"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"over"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over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"at"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"the"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the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"jj"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stem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"lazi"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lazy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"nn"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</a:t>
            </a:r>
            <a:r>
              <a:rPr lang="en-US" sz="2000">
                <a:solidFill>
                  <a:srgbClr val="F5844C"/>
                </a:solidFill>
                <a:latin typeface="Arial Narrow" charset="0"/>
                <a:cs typeface="+mn-cs"/>
              </a:rPr>
              <a:t>stem</a:t>
            </a:r>
            <a:r>
              <a:rPr lang="en-US" sz="200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>
                <a:solidFill>
                  <a:srgbClr val="993300"/>
                </a:solidFill>
                <a:latin typeface="Arial Narrow" charset="0"/>
                <a:cs typeface="+mn-cs"/>
              </a:rPr>
              <a:t>"dog"</a:t>
            </a:r>
            <a:r>
              <a:rPr lang="en-US" sz="200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>
                <a:solidFill>
                  <a:srgbClr val="000000"/>
                </a:solidFill>
                <a:latin typeface="Arial Narrow" charset="0"/>
                <a:cs typeface="+mn-cs"/>
              </a:rPr>
              <a:t>dogs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&lt;token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posTag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"."</a:t>
            </a:r>
            <a:r>
              <a:rPr lang="en-US" sz="2000" b="0">
                <a:solidFill>
                  <a:srgbClr val="F5844C"/>
                </a:solidFill>
                <a:latin typeface="Arial Narrow" charset="0"/>
                <a:cs typeface="+mn-cs"/>
              </a:rPr>
              <a:t> stem</a:t>
            </a:r>
            <a:r>
              <a:rPr lang="en-US" sz="2000" b="0">
                <a:solidFill>
                  <a:srgbClr val="FF8040"/>
                </a:solidFill>
                <a:latin typeface="Arial Narrow" charset="0"/>
                <a:cs typeface="+mn-cs"/>
              </a:rPr>
              <a:t>=</a:t>
            </a:r>
            <a:r>
              <a:rPr lang="en-US" sz="2000" b="0">
                <a:solidFill>
                  <a:srgbClr val="993300"/>
                </a:solidFill>
                <a:latin typeface="Arial Narrow" charset="0"/>
                <a:cs typeface="+mn-cs"/>
              </a:rPr>
              <a:t>"."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.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&lt;/token&gt;</a:t>
            </a:r>
            <a:b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</a:b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   </a:t>
            </a:r>
            <a:r>
              <a:rPr lang="en-US" sz="2000" b="0">
                <a:solidFill>
                  <a:srgbClr val="000096"/>
                </a:solidFill>
                <a:latin typeface="Arial Narrow" charset="0"/>
                <a:cs typeface="+mn-cs"/>
              </a:rPr>
              <a:t>&lt;/output&gt;</a:t>
            </a:r>
            <a:endParaRPr lang="en-US" sz="2000" b="0">
              <a:latin typeface="Arial Narrow" charset="0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C1BDA75-F384-44E1-9B1A-ECD8B08776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059179EB-61B7-91BA-87ED-90C78499361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C35E9C93-13A2-63CF-85CB-1BA840F1B4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D182370-B5AD-CC4C-8FD1-6850C6303FDA}" type="slidenum">
              <a:rPr lang="en-US" altLang="en-US" sz="1400"/>
              <a:pPr algn="r" eaLnBrk="1" hangingPunct="1"/>
              <a:t>35</a:t>
            </a:fld>
            <a:endParaRPr lang="en-US" altLang="en-US" sz="1400"/>
          </a:p>
        </p:txBody>
      </p:sp>
      <p:sp>
        <p:nvSpPr>
          <p:cNvPr id="41988" name="Rectangle 2">
            <a:extLst>
              <a:ext uri="{FF2B5EF4-FFF2-40B4-BE49-F238E27FC236}">
                <a16:creationId xmlns:a16="http://schemas.microsoft.com/office/drawing/2014/main" id="{E3B5F9E7-FE94-32B9-6BF6-E8BD1A3CA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Noun Phrases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DA1029E4-CADA-5715-39DF-E6401605C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Groups of words that describe a single object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</a:t>
            </a:r>
            <a:r>
              <a:rPr lang="en-US" altLang="en-US" sz="2400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quick brown fox 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jumps over the </a:t>
            </a:r>
            <a:r>
              <a:rPr lang="en-US" altLang="en-US" sz="2400" u="sng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lazy dog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.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Look for groups of adjectives before nouns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"quick brown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fox"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"lazy </a:t>
            </a:r>
            <a:r>
              <a:rPr lang="en-US" altLang="en-US" sz="24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dog"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 the “root words” or “head noun”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fox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dog</a:t>
            </a:r>
          </a:p>
        </p:txBody>
      </p:sp>
      <p:sp>
        <p:nvSpPr>
          <p:cNvPr id="41990" name="Line 4">
            <a:extLst>
              <a:ext uri="{FF2B5EF4-FFF2-40B4-BE49-F238E27FC236}">
                <a16:creationId xmlns:a16="http://schemas.microsoft.com/office/drawing/2014/main" id="{8621192D-8085-BB12-F551-369D47FA0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1375" y="2133600"/>
            <a:ext cx="20907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Line 5">
            <a:extLst>
              <a:ext uri="{FF2B5EF4-FFF2-40B4-BE49-F238E27FC236}">
                <a16:creationId xmlns:a16="http://schemas.microsoft.com/office/drawing/2014/main" id="{D09A7233-5737-AEE5-27BA-3EBD4E0B411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4925" y="2133600"/>
            <a:ext cx="114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D2B8760-2CB5-D56F-7EE7-4772EFA98C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5FFDD67-961B-7A3B-EFFF-EE27393B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Noun Phrases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B09C132-5539-48DA-F06C-DB41B8B60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Groups of Nouns</a:t>
            </a:r>
          </a:p>
          <a:p>
            <a:pPr lvl="1" eaLnBrk="1" hangingPunct="1"/>
            <a:r>
              <a:rPr lang="en-US" altLang="en-US" sz="20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…the Space Shuttle…</a:t>
            </a:r>
          </a:p>
          <a:p>
            <a:pPr lvl="1" eaLnBrk="1" hangingPunct="1"/>
            <a:r>
              <a:rPr lang="en-US" altLang="en-US" sz="20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…the University of Minnesota Department of Computer Science…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Determiners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Small words that co-exist in and around noun phrases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Examples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Articles (the, a)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Demonstratives (this, that)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Numeric modifiers (two, five)</a:t>
            </a:r>
          </a:p>
          <a:p>
            <a:pPr lvl="2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Possessives (my, our, their)</a:t>
            </a:r>
          </a:p>
        </p:txBody>
      </p:sp>
      <p:sp>
        <p:nvSpPr>
          <p:cNvPr id="43012" name="Date Placeholder 3">
            <a:extLst>
              <a:ext uri="{FF2B5EF4-FFF2-40B4-BE49-F238E27FC236}">
                <a16:creationId xmlns:a16="http://schemas.microsoft.com/office/drawing/2014/main" id="{F3FFAFD5-CF69-67D9-552E-1928C46AAA7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5EFDB4EB-DB11-9095-83A3-1EF309935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54826F3-AE6E-A843-8F76-38549B3330A4}" type="slidenum">
              <a:rPr lang="en-US" altLang="en-US" sz="1400"/>
              <a:pPr algn="r" eaLnBrk="1" hangingPunct="1"/>
              <a:t>36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B690565-21C8-B1E4-4BE7-E594C00A1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8D911AD-46D3-3935-02BC-A5C8022DE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Noun Phrases (continued)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0470E7E-86BA-D357-F72D-85C5FF85B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Adjectives Modify Nouns</a:t>
            </a:r>
          </a:p>
          <a:p>
            <a:pPr lvl="1" eaLnBrk="1" hangingPunct="1"/>
            <a:r>
              <a:rPr lang="en-US" altLang="en-US" sz="16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…the big red ball</a:t>
            </a:r>
          </a:p>
          <a:p>
            <a:pPr lvl="1" eaLnBrk="1" hangingPunct="1"/>
            <a:r>
              <a:rPr lang="en-US" altLang="en-US" sz="16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…the ball that was big and red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Complements (Prepositional Phrases)</a:t>
            </a:r>
          </a:p>
          <a:p>
            <a:pPr lvl="1" eaLnBrk="1" hangingPunct="1"/>
            <a:r>
              <a:rPr lang="en-US" altLang="en-US" sz="16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…my software</a:t>
            </a:r>
          </a:p>
          <a:p>
            <a:pPr lvl="1" eaLnBrk="1" hangingPunct="1"/>
            <a:r>
              <a:rPr lang="en-US" altLang="en-US" sz="16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…the program that we wrote</a:t>
            </a:r>
          </a:p>
          <a:p>
            <a:pPr lvl="1" eaLnBrk="1" hangingPunct="1"/>
            <a:r>
              <a:rPr lang="en-US" altLang="en-US" sz="1600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Complements complete the meaning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Modifiers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Pre-modifiers – before the noun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Post-modifiers – after the noun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Modifiers are optional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Missing Nouns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"The Great One"</a:t>
            </a:r>
          </a:p>
          <a:p>
            <a:pPr eaLnBrk="1" hangingPunct="1"/>
            <a:endParaRPr lang="en-US" altLang="en-US" sz="40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36" name="Date Placeholder 3">
            <a:extLst>
              <a:ext uri="{FF2B5EF4-FFF2-40B4-BE49-F238E27FC236}">
                <a16:creationId xmlns:a16="http://schemas.microsoft.com/office/drawing/2014/main" id="{9BBAD334-A8AF-3707-0400-3A3BA668AB9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4037" name="Slide Number Placeholder 5">
            <a:extLst>
              <a:ext uri="{FF2B5EF4-FFF2-40B4-BE49-F238E27FC236}">
                <a16:creationId xmlns:a16="http://schemas.microsoft.com/office/drawing/2014/main" id="{632D2129-ECD1-42C6-4857-5F7C4896A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936FA4C9-A9D4-2448-AA91-BA3D717D0B9C}" type="slidenum">
              <a:rPr lang="en-US" altLang="en-US" sz="1400"/>
              <a:pPr algn="r" eaLnBrk="1" hangingPunct="1"/>
              <a:t>37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9500924-9373-1E39-1FD3-C2596EA84C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CBCF629C-B16B-7A3D-9D63-01F3D093358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5059" name="Slide Number Placeholder 5">
            <a:extLst>
              <a:ext uri="{FF2B5EF4-FFF2-40B4-BE49-F238E27FC236}">
                <a16:creationId xmlns:a16="http://schemas.microsoft.com/office/drawing/2014/main" id="{A5219329-7FC1-7A8C-C040-D21BC9FC03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1BC31309-7D49-9F44-9BC4-48F0AEBEC16B}" type="slidenum">
              <a:rPr lang="en-US" altLang="en-US" sz="1400"/>
              <a:pPr algn="r" eaLnBrk="1" hangingPunct="1"/>
              <a:t>38</a:t>
            </a:fld>
            <a:endParaRPr lang="en-US" altLang="en-US" sz="1400"/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61116740-3B6A-C428-A32B-8CBC1FE8A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 Word Units (MWUs)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F93D7EB9-CB41-B976-D82D-3DE76FE04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sets of consecutive words used to describe a single named entity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is the process of finding MWUs and associating them with a controlled vocabulary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2774AC-DC86-630D-5875-810088C43072}"/>
              </a:ext>
            </a:extLst>
          </p:cNvPr>
          <p:cNvSpPr/>
          <p:nvPr/>
        </p:nvSpPr>
        <p:spPr>
          <a:xfrm>
            <a:off x="533400" y="1371600"/>
            <a:ext cx="8001000" cy="101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1" dirty="0">
                <a:solidFill>
                  <a:srgbClr val="595959"/>
                </a:solidFill>
                <a:latin typeface="Arial Narrow" charset="0"/>
                <a:cs typeface="+mn-cs"/>
              </a:rPr>
              <a:t>The seminar on semantic web technologies will be held at </a:t>
            </a:r>
            <a:r>
              <a:rPr lang="en-US" sz="2000" i="1" dirty="0">
                <a:solidFill>
                  <a:srgbClr val="800000"/>
                </a:solidFill>
                <a:latin typeface="Arial Narrow" charset="0"/>
                <a:cs typeface="+mn-cs"/>
              </a:rPr>
              <a:t>&lt;e:organization&gt;</a:t>
            </a:r>
            <a:r>
              <a:rPr lang="en-US" sz="2000" i="1" dirty="0">
                <a:latin typeface="Arial Narrow" charset="0"/>
                <a:cs typeface="+mn-cs"/>
              </a:rPr>
              <a:t>the University of Minnesota Department of Computer Science</a:t>
            </a:r>
            <a:r>
              <a:rPr lang="en-US" sz="2000" i="1" dirty="0">
                <a:solidFill>
                  <a:srgbClr val="800000"/>
                </a:solidFill>
                <a:latin typeface="Arial Narrow" charset="0"/>
                <a:cs typeface="+mn-cs"/>
              </a:rPr>
              <a:t>&lt;/e:organization&gt; </a:t>
            </a:r>
            <a:r>
              <a:rPr lang="en-US" sz="2000" i="1" dirty="0">
                <a:solidFill>
                  <a:srgbClr val="595959"/>
                </a:solidFill>
                <a:latin typeface="Arial Narrow" charset="0"/>
                <a:cs typeface="+mn-cs"/>
              </a:rPr>
              <a:t>on</a:t>
            </a:r>
            <a:r>
              <a:rPr lang="en-US" sz="2000" i="1" dirty="0">
                <a:latin typeface="Arial Narrow" charset="0"/>
                <a:cs typeface="+mn-cs"/>
              </a:rPr>
              <a:t> </a:t>
            </a:r>
            <a:r>
              <a:rPr lang="en-US" sz="2000" i="1" dirty="0">
                <a:solidFill>
                  <a:srgbClr val="800000"/>
                </a:solidFill>
                <a:latin typeface="Arial Narrow" charset="0"/>
                <a:cs typeface="+mn-cs"/>
              </a:rPr>
              <a:t>&lt;e:date&gt;</a:t>
            </a:r>
            <a:r>
              <a:rPr lang="en-US" sz="2000" i="1" dirty="0">
                <a:latin typeface="Arial Narrow" charset="0"/>
                <a:cs typeface="+mn-cs"/>
              </a:rPr>
              <a:t>September 12</a:t>
            </a:r>
            <a:r>
              <a:rPr lang="en-US" sz="2000" i="1" baseline="30000" dirty="0">
                <a:latin typeface="Arial Narrow" charset="0"/>
                <a:cs typeface="+mn-cs"/>
              </a:rPr>
              <a:t>th</a:t>
            </a:r>
            <a:r>
              <a:rPr lang="en-US" sz="2000" i="1" dirty="0">
                <a:latin typeface="Arial Narrow" charset="0"/>
                <a:cs typeface="+mn-cs"/>
              </a:rPr>
              <a:t>, 2010</a:t>
            </a:r>
            <a:r>
              <a:rPr lang="en-US" sz="2000" i="1" dirty="0">
                <a:solidFill>
                  <a:srgbClr val="800000"/>
                </a:solidFill>
                <a:latin typeface="Arial Narrow" charset="0"/>
                <a:cs typeface="+mn-cs"/>
              </a:rPr>
              <a:t>&lt;/e:date&gt;</a:t>
            </a:r>
            <a:r>
              <a:rPr lang="en-US" sz="2000" i="1" dirty="0">
                <a:latin typeface="Arial Narrow" charset="0"/>
                <a:cs typeface="+mn-cs"/>
              </a:rPr>
              <a:t>.</a:t>
            </a:r>
            <a:endParaRPr lang="en-US" sz="2000" dirty="0">
              <a:latin typeface="Arial Narrow" charset="0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79DC820-E451-BE17-6208-31931579AE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29EEA900-7842-8763-DEED-3FC439AE663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6083" name="Slide Number Placeholder 5">
            <a:extLst>
              <a:ext uri="{FF2B5EF4-FFF2-40B4-BE49-F238E27FC236}">
                <a16:creationId xmlns:a16="http://schemas.microsoft.com/office/drawing/2014/main" id="{96B19872-ACC8-0376-1D2B-4BF9F0332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4E0140E-0DBF-9D48-B201-021EAFF53C0B}" type="slidenum">
              <a:rPr lang="en-US" altLang="en-US" sz="1400"/>
              <a:pPr algn="r" eaLnBrk="1" hangingPunct="1"/>
              <a:t>39</a:t>
            </a:fld>
            <a:endParaRPr lang="en-US" altLang="en-US" sz="1400"/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D6902F3A-0AA4-D2CD-AAD4-8B3BEDC5A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Using Regular Expressions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FFD3F2B6-C9DF-C6D8-061C-0206D26415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rule-based matching system where the specification of the matching rules is stored using a highly compact notation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\d for digit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\D for a non-digit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\s for any whitespace (space, tab, newline)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\S for any non-whitespace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Can be run without formal part-of-speech and sentence structure understanding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31E0D32-6338-49EC-8100-7835636A0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3FDF325-5E0B-1779-24E7-F140976E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 Trends for 2011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3DA56CC-F643-1EF3-7922-1EA183EF9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Shorter Documents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More Metadata in Documents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More links and annotations within Documents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Better Open Source Entity Extraction (EE) Tools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UIMA is a full Apache project (graduated from "Incubator")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Better integration of Tools into Content Management Systems (CMS)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 – OpenCalais plugins for Drupal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http://drupal.org/project/opencalais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Web-based verification and editing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TEI-annotator web annotator example</a:t>
            </a:r>
          </a:p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Standards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Growth of RDFa</a:t>
            </a:r>
          </a:p>
          <a:p>
            <a:pPr lvl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Growth of Microformats</a:t>
            </a:r>
          </a:p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52B48-A325-5245-6CEF-A53B464C0F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10245" name="Slide Number Placeholder 4">
            <a:extLst>
              <a:ext uri="{FF2B5EF4-FFF2-40B4-BE49-F238E27FC236}">
                <a16:creationId xmlns:a16="http://schemas.microsoft.com/office/drawing/2014/main" id="{E5CA8623-8AC1-4D4A-04B1-072BF01092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20EE083-6B00-1546-9FEC-F811EEEC70A3}" type="slidenum">
              <a:rPr lang="en-US" altLang="en-US" sz="1400"/>
              <a:pPr algn="r"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0DF65B12-0876-4D7D-6FC2-6C6D8BFD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UIMA Regex Parameters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EA593A18-194B-D162-250C-2469928F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953000"/>
            <a:ext cx="7772400" cy="11049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 of conference room number extractor (Eclipse User Interface)</a:t>
            </a:r>
          </a:p>
        </p:txBody>
      </p:sp>
      <p:sp>
        <p:nvSpPr>
          <p:cNvPr id="47108" name="Date Placeholder 3">
            <a:extLst>
              <a:ext uri="{FF2B5EF4-FFF2-40B4-BE49-F238E27FC236}">
                <a16:creationId xmlns:a16="http://schemas.microsoft.com/office/drawing/2014/main" id="{1C7BDD94-585A-6F53-0818-83C4DC19D82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CBD89A2D-2FF0-FD18-3AC8-926AF62619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B2BB105-6FEA-094C-B434-D34E26111966}" type="slidenum">
              <a:rPr lang="en-US" altLang="en-US" sz="1400"/>
              <a:pPr algn="r" eaLnBrk="1" hangingPunct="1"/>
              <a:t>40</a:t>
            </a:fld>
            <a:endParaRPr lang="en-US" altLang="en-US" sz="1400"/>
          </a:p>
        </p:txBody>
      </p:sp>
      <p:pic>
        <p:nvPicPr>
          <p:cNvPr id="47110" name="Picture 6">
            <a:extLst>
              <a:ext uri="{FF2B5EF4-FFF2-40B4-BE49-F238E27FC236}">
                <a16:creationId xmlns:a16="http://schemas.microsoft.com/office/drawing/2014/main" id="{EF8DE003-2505-B67C-BFF7-EB42BE37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5334000" cy="360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111" name="Straight Connector 8">
            <a:extLst>
              <a:ext uri="{FF2B5EF4-FFF2-40B4-BE49-F238E27FC236}">
                <a16:creationId xmlns:a16="http://schemas.microsoft.com/office/drawing/2014/main" id="{9D24854A-0589-C6F0-4E98-6649A96418F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715000" y="2438400"/>
            <a:ext cx="1905000" cy="5334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TextBox 9">
            <a:extLst>
              <a:ext uri="{FF2B5EF4-FFF2-40B4-BE49-F238E27FC236}">
                <a16:creationId xmlns:a16="http://schemas.microsoft.com/office/drawing/2014/main" id="{88F4D234-9ADE-B311-44D9-383271AF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371600"/>
            <a:ext cx="1517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0">
                <a:solidFill>
                  <a:srgbClr val="0000FF"/>
                </a:solidFill>
              </a:rPr>
              <a:t>Patterns Set</a:t>
            </a:r>
          </a:p>
          <a:p>
            <a:pPr algn="l" eaLnBrk="1" hangingPunct="1"/>
            <a:r>
              <a:rPr lang="en-US" altLang="en-US" sz="2000" b="0">
                <a:solidFill>
                  <a:srgbClr val="0000FF"/>
                </a:solidFill>
              </a:rPr>
              <a:t>(implicit or)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3B2E750-E1D9-86DB-13A5-A1ACC5540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2F592019-3BFA-C3CA-B82B-898332D2EB4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8131" name="Slide Number Placeholder 5">
            <a:extLst>
              <a:ext uri="{FF2B5EF4-FFF2-40B4-BE49-F238E27FC236}">
                <a16:creationId xmlns:a16="http://schemas.microsoft.com/office/drawing/2014/main" id="{75DFD5A1-D220-8E0D-8799-4D00D1D3C6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FE3DB87-DB5A-F84A-865F-C5B728C66468}" type="slidenum">
              <a:rPr lang="en-US" altLang="en-US" sz="1400"/>
              <a:pPr algn="r" eaLnBrk="1" hangingPunct="1"/>
              <a:t>41</a:t>
            </a:fld>
            <a:endParaRPr lang="en-US" altLang="en-US" sz="1400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4F5F40DF-DE6F-AE00-2AA1-63A6A30F4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Social Security Numbers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F44CD4A-058A-A045-F841-EE3322890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209800"/>
            <a:ext cx="7772400" cy="36957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Finding a pattern of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Three digits </a:t>
            </a:r>
            <a:r>
              <a:rPr lang="en-US" altLang="en-US" sz="3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\d{3}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Dash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Two digits </a:t>
            </a:r>
            <a:r>
              <a:rPr lang="en-US" altLang="en-US" sz="3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\d{2}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Dash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Four digits </a:t>
            </a:r>
            <a:r>
              <a:rPr lang="en-US" altLang="en-US" sz="3200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\d{4}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Matches: 123-45-6789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Does not match 12-456-7890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089922-F188-4D71-CF7A-97A5F726A56D}"/>
              </a:ext>
            </a:extLst>
          </p:cNvPr>
          <p:cNvSpPr txBox="1"/>
          <p:nvPr/>
        </p:nvSpPr>
        <p:spPr>
          <a:xfrm>
            <a:off x="2438400" y="1295400"/>
            <a:ext cx="48641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/>
          <a:lstStyle/>
          <a:p>
            <a:pPr algn="ctr">
              <a:defRPr/>
            </a:pPr>
            <a:r>
              <a:rPr lang="en-US" sz="3200">
                <a:latin typeface="Courier New" charset="0"/>
                <a:cs typeface="+mn-cs"/>
              </a:rPr>
              <a:t>^\d{3}-\d{2}-\d{4}$</a:t>
            </a:r>
            <a:r>
              <a:rPr lang="en-US">
                <a:latin typeface="Arial Narrow" charset="0"/>
                <a:cs typeface="+mn-cs"/>
              </a:rPr>
              <a:t> </a:t>
            </a:r>
          </a:p>
          <a:p>
            <a:pPr algn="ctr">
              <a:defRPr/>
            </a:pPr>
            <a:endParaRPr lang="en-US" sz="3200">
              <a:latin typeface="Arial Narrow" charset="0"/>
              <a:cs typeface="+mn-cs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BEB2697-1789-6EF2-9F16-F5D89DA717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6637CB62-F32B-C1A0-6952-78ED70618FE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49155" name="Slide Number Placeholder 5">
            <a:extLst>
              <a:ext uri="{FF2B5EF4-FFF2-40B4-BE49-F238E27FC236}">
                <a16:creationId xmlns:a16="http://schemas.microsoft.com/office/drawing/2014/main" id="{D5CE6C71-AB64-BF5A-C126-4D84F16443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A0989AF-2CF9-BE47-ABD0-D91A83558FAA}" type="slidenum">
              <a:rPr lang="en-US" altLang="en-US" sz="1400"/>
              <a:pPr algn="r" eaLnBrk="1" hangingPunct="1"/>
              <a:t>42</a:t>
            </a:fld>
            <a:endParaRPr lang="en-US" altLang="en-US" sz="14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F0BD3429-9CE1-1A8C-F913-8CA10CEE9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Testing with IDE (oXygen)</a:t>
            </a:r>
          </a:p>
        </p:txBody>
      </p:sp>
      <p:pic>
        <p:nvPicPr>
          <p:cNvPr id="49157" name="Picture 4">
            <a:extLst>
              <a:ext uri="{FF2B5EF4-FFF2-40B4-BE49-F238E27FC236}">
                <a16:creationId xmlns:a16="http://schemas.microsoft.com/office/drawing/2014/main" id="{2236E5CE-41A6-149D-3BB5-7773D522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6800"/>
            <a:ext cx="4953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0A103A-E3AC-D74C-EF69-E0D04C6804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>
            <a:extLst>
              <a:ext uri="{FF2B5EF4-FFF2-40B4-BE49-F238E27FC236}">
                <a16:creationId xmlns:a16="http://schemas.microsoft.com/office/drawing/2014/main" id="{3ED8E217-1480-78B0-941D-B22FC214D08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0179" name="Slide Number Placeholder 5">
            <a:extLst>
              <a:ext uri="{FF2B5EF4-FFF2-40B4-BE49-F238E27FC236}">
                <a16:creationId xmlns:a16="http://schemas.microsoft.com/office/drawing/2014/main" id="{D4BB6B39-2E15-E8AB-4432-34C422658A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2EE51C0-ADFC-BE46-BC12-738383CA0BA9}" type="slidenum">
              <a:rPr lang="en-US" altLang="en-US" sz="1400"/>
              <a:pPr algn="r" eaLnBrk="1" hangingPunct="1"/>
              <a:t>43</a:t>
            </a:fld>
            <a:endParaRPr lang="en-US" altLang="en-US" sz="1400"/>
          </a:p>
        </p:txBody>
      </p:sp>
      <p:sp>
        <p:nvSpPr>
          <p:cNvPr id="50180" name="Rectangle 2">
            <a:extLst>
              <a:ext uri="{FF2B5EF4-FFF2-40B4-BE49-F238E27FC236}">
                <a16:creationId xmlns:a16="http://schemas.microsoft.com/office/drawing/2014/main" id="{4BED4A43-3577-19A4-5479-D71F4BAF0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Regular Expression Matching</a:t>
            </a:r>
          </a:p>
        </p:txBody>
      </p:sp>
      <p:sp>
        <p:nvSpPr>
          <p:cNvPr id="50181" name="Rectangle 3">
            <a:extLst>
              <a:ext uri="{FF2B5EF4-FFF2-40B4-BE49-F238E27FC236}">
                <a16:creationId xmlns:a16="http://schemas.microsoft.com/office/drawing/2014/main" id="{CD58912C-6F36-89FC-0621-0502244566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entitles such as dates can be recognized with high precision by looking for patters of numbers and letters: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January 7</a:t>
            </a:r>
            <a:r>
              <a:rPr lang="en-US" altLang="en-US" sz="2400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Feb. 2</a:t>
            </a:r>
            <a:r>
              <a:rPr lang="en-US" altLang="en-US" sz="2400" baseline="30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nd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2010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9-12-1980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2010-06-31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Thanksgiving 2010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 of the above can be found by setting up regular expression and small dictionaries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D7EE47F-1D75-6C4A-850C-51B958AB1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67427489-9FD6-32A5-9712-7DFFD699D5D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1203" name="Slide Number Placeholder 5">
            <a:extLst>
              <a:ext uri="{FF2B5EF4-FFF2-40B4-BE49-F238E27FC236}">
                <a16:creationId xmlns:a16="http://schemas.microsoft.com/office/drawing/2014/main" id="{B93E0F15-9BD7-80DD-6BA0-1D02BFD68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82B8715-0C5D-0A4F-AA53-636FDB9E5654}" type="slidenum">
              <a:rPr lang="en-US" altLang="en-US" sz="1400"/>
              <a:pPr algn="r" eaLnBrk="1" hangingPunct="1"/>
              <a:t>44</a:t>
            </a:fld>
            <a:endParaRPr lang="en-US" altLang="en-US" sz="1400"/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EA35E0E4-C469-468C-88FF-E9AE185F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Recognizing E-mail Address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A7CA06D3-203B-07B2-064A-DDF98A54C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18288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Finding valid E-mail addresses can be done by a single regular expression 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73FF19-0664-29DB-8B69-F0EC2E54824B}"/>
              </a:ext>
            </a:extLst>
          </p:cNvPr>
          <p:cNvSpPr txBox="1"/>
          <p:nvPr/>
        </p:nvSpPr>
        <p:spPr>
          <a:xfrm>
            <a:off x="838200" y="3124200"/>
            <a:ext cx="7848600" cy="157003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lvl="1">
              <a:defRPr/>
            </a:pPr>
            <a:r>
              <a:rPr lang="en-US">
                <a:latin typeface="Courier New" charset="0"/>
                <a:cs typeface="+mn-cs"/>
              </a:rPr>
              <a:t>[A-Za-z0-9](([_\.\-]?[a-zA-Z0-9]+)*)@</a:t>
            </a:r>
          </a:p>
          <a:p>
            <a:pPr marL="0" lvl="1">
              <a:defRPr/>
            </a:pPr>
            <a:r>
              <a:rPr lang="en-US">
                <a:latin typeface="Courier New" charset="0"/>
                <a:cs typeface="+mn-cs"/>
              </a:rPr>
              <a:t>([A-Za-z0-9]+)</a:t>
            </a:r>
          </a:p>
          <a:p>
            <a:pPr marL="0" lvl="1">
              <a:defRPr/>
            </a:pPr>
            <a:r>
              <a:rPr lang="en-US">
                <a:latin typeface="Courier New" charset="0"/>
                <a:cs typeface="+mn-cs"/>
              </a:rPr>
              <a:t>(([\.\-]?[a-zA-Z0-9]+)*)\.([A-Za-z]{2,}) </a:t>
            </a:r>
          </a:p>
          <a:p>
            <a:pPr>
              <a:defRPr/>
            </a:pPr>
            <a:endParaRPr lang="en-US">
              <a:latin typeface="Courier New" charset="0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44B1F-3948-0FCD-4D37-5E90E810BFA4}"/>
              </a:ext>
            </a:extLst>
          </p:cNvPr>
          <p:cNvSpPr txBox="1"/>
          <p:nvPr/>
        </p:nvSpPr>
        <p:spPr>
          <a:xfrm>
            <a:off x="1905000" y="5638800"/>
            <a:ext cx="1587500" cy="4000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See Regex.org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02F7FB4-27E0-9D14-925D-66BFE36E2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7D05FF9-6BB7-D29E-9E19-A54D1B5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RegExLib.com</a:t>
            </a:r>
          </a:p>
        </p:txBody>
      </p:sp>
      <p:sp>
        <p:nvSpPr>
          <p:cNvPr id="52227" name="Date Placeholder 3">
            <a:extLst>
              <a:ext uri="{FF2B5EF4-FFF2-40B4-BE49-F238E27FC236}">
                <a16:creationId xmlns:a16="http://schemas.microsoft.com/office/drawing/2014/main" id="{2C239580-B153-5443-8C43-7E84B4B0E06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5EE2E377-73CE-927F-3262-6C686B6BBC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12F364BD-5C2B-EE4F-BC1F-030305DED1A9}" type="slidenum">
              <a:rPr lang="en-US" altLang="en-US" sz="1400"/>
              <a:pPr algn="r" eaLnBrk="1" hangingPunct="1"/>
              <a:t>45</a:t>
            </a:fld>
            <a:endParaRPr lang="en-US" altLang="en-US" sz="1400"/>
          </a:p>
        </p:txBody>
      </p:sp>
      <p:pic>
        <p:nvPicPr>
          <p:cNvPr id="52229" name="Picture 7">
            <a:extLst>
              <a:ext uri="{FF2B5EF4-FFF2-40B4-BE49-F238E27FC236}">
                <a16:creationId xmlns:a16="http://schemas.microsoft.com/office/drawing/2014/main" id="{F20036E9-A4DE-B5A2-6852-800C951E2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09800"/>
            <a:ext cx="66802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8">
            <a:extLst>
              <a:ext uri="{FF2B5EF4-FFF2-40B4-BE49-F238E27FC236}">
                <a16:creationId xmlns:a16="http://schemas.microsoft.com/office/drawing/2014/main" id="{603B989D-5057-D13C-DD54-F513E2B5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67"/>
          <a:stretch>
            <a:fillRect/>
          </a:stretch>
        </p:blipFill>
        <p:spPr bwMode="auto">
          <a:xfrm>
            <a:off x="609600" y="1066800"/>
            <a:ext cx="7696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0232846-9C57-2E69-65ED-FC90392BB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6F40EA6-F59A-6A67-9BE2-089926D03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Names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193629B-E8BA-8B80-64F0-C5D256EAE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Scan for adjacent words that start with upper-case letters.  Look for name prefixes (Mr., Ms., Dr.) and suffixes (Jr., III)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John Smith Jr.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Ms. Jane Doe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George Washington (when not inside of George Washington University)</a:t>
            </a:r>
          </a:p>
          <a:p>
            <a:pPr eaLnBrk="1" hangingPunct="1"/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 exceptions: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Megan O’Brian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Baron von Brown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Dr. Smith lives on Maple Dr.</a:t>
            </a:r>
          </a:p>
          <a:p>
            <a:pPr lvl="1" eaLnBrk="1" hangingPunct="1"/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EB55A28E-15D0-4F4C-0453-BC50E3C43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8878AE39-155A-E94E-A2BA-E4DB30DB85ED}" type="slidenum">
              <a:rPr lang="en-US" altLang="en-US" sz="1400"/>
              <a:pPr algn="r" eaLnBrk="1" hangingPunct="1"/>
              <a:t>46</a:t>
            </a:fld>
            <a:endParaRPr lang="en-US" altLang="en-US" sz="1400"/>
          </a:p>
        </p:txBody>
      </p:sp>
      <p:sp>
        <p:nvSpPr>
          <p:cNvPr id="53253" name="Date Placeholder 3">
            <a:extLst>
              <a:ext uri="{FF2B5EF4-FFF2-40B4-BE49-F238E27FC236}">
                <a16:creationId xmlns:a16="http://schemas.microsoft.com/office/drawing/2014/main" id="{2BC2DC15-6D0B-3F06-10BD-B2F6A946F78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D653B9D-9468-8785-5D8A-BCB7903FE3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BA8E2EA9-6E3E-8BBE-17C7-446DC460C40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4275" name="Slide Number Placeholder 5">
            <a:extLst>
              <a:ext uri="{FF2B5EF4-FFF2-40B4-BE49-F238E27FC236}">
                <a16:creationId xmlns:a16="http://schemas.microsoft.com/office/drawing/2014/main" id="{6D75290A-D1D9-088B-6F1D-C40B4D798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48DB146-C52C-D145-A129-BD88548E08D3}" type="slidenum">
              <a:rPr lang="en-US" altLang="en-US" sz="1400"/>
              <a:pPr algn="r" eaLnBrk="1" hangingPunct="1"/>
              <a:t>47</a:t>
            </a:fld>
            <a:endParaRPr lang="en-US" altLang="en-US" sz="1400"/>
          </a:p>
        </p:txBody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E236895D-0715-58F2-B97E-AE9D819C5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Some Challenges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1CD56D69-C2FD-515C-A66D-10DB714520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entities are very difficult to recognize without contextual knowledge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Example:</a:t>
            </a:r>
          </a:p>
          <a:p>
            <a:pPr lvl="1"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companies like Intel and Microsoft</a:t>
            </a:r>
          </a:p>
          <a:p>
            <a:pPr lvl="1"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 companies like Procter and Gamble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Sometimes “and” joins two entities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Sometimes “and” is part of the name of a single entity</a:t>
            </a:r>
          </a:p>
        </p:txBody>
      </p:sp>
      <p:sp>
        <p:nvSpPr>
          <p:cNvPr id="54278" name="Line 4">
            <a:extLst>
              <a:ext uri="{FF2B5EF4-FFF2-40B4-BE49-F238E27FC236}">
                <a16:creationId xmlns:a16="http://schemas.microsoft.com/office/drawing/2014/main" id="{9E9BA4FE-E941-EA19-4504-F13DD3878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276600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79" name="Line 5">
            <a:extLst>
              <a:ext uri="{FF2B5EF4-FFF2-40B4-BE49-F238E27FC236}">
                <a16:creationId xmlns:a16="http://schemas.microsoft.com/office/drawing/2014/main" id="{C53A98FF-7F58-3D6B-DF2E-0584AA72C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276600"/>
            <a:ext cx="1371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6">
            <a:extLst>
              <a:ext uri="{FF2B5EF4-FFF2-40B4-BE49-F238E27FC236}">
                <a16:creationId xmlns:a16="http://schemas.microsoft.com/office/drawing/2014/main" id="{B58E574E-CAC2-5C12-428D-CB6F69560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10000"/>
            <a:ext cx="32004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DEC40F02-5EA2-0B11-0EF7-5EFC125A48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7E7CD4FA-83CA-070B-AE1E-5C32209566AF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5299" name="Slide Number Placeholder 5">
            <a:extLst>
              <a:ext uri="{FF2B5EF4-FFF2-40B4-BE49-F238E27FC236}">
                <a16:creationId xmlns:a16="http://schemas.microsoft.com/office/drawing/2014/main" id="{80EE7DDE-5DA0-641D-6367-226854465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E1C401C-799E-104C-96E5-8535E460BAAB}" type="slidenum">
              <a:rPr lang="en-US" altLang="en-US" sz="1400"/>
              <a:pPr algn="r" eaLnBrk="1" hangingPunct="1"/>
              <a:t>48</a:t>
            </a:fld>
            <a:endParaRPr lang="en-US" altLang="en-US" sz="1400"/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B6483168-0F02-0597-18D2-5CA02F7B5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Part 2: Entity Extraction Tools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E8CC8208-F785-BFBC-C4A9-40FA42640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859338"/>
            <a:ext cx="7772400" cy="11985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Know your tools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the right tools for the right job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has many tools…</a:t>
            </a:r>
          </a:p>
        </p:txBody>
      </p:sp>
      <p:pic>
        <p:nvPicPr>
          <p:cNvPr id="55302" name="Picture 4" descr="MCj03976360000[1]">
            <a:extLst>
              <a:ext uri="{FF2B5EF4-FFF2-40B4-BE49-F238E27FC236}">
                <a16:creationId xmlns:a16="http://schemas.microsoft.com/office/drawing/2014/main" id="{220850FC-06A5-BCF3-9B76-EC50E9CF5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747838"/>
            <a:ext cx="1833563" cy="154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5" descr="MCj03976500000[1]">
            <a:extLst>
              <a:ext uri="{FF2B5EF4-FFF2-40B4-BE49-F238E27FC236}">
                <a16:creationId xmlns:a16="http://schemas.microsoft.com/office/drawing/2014/main" id="{62841F0B-34D8-C41C-E972-65B542F9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1543050"/>
            <a:ext cx="1857375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6" descr="MCj03976440000[1]">
            <a:extLst>
              <a:ext uri="{FF2B5EF4-FFF2-40B4-BE49-F238E27FC236}">
                <a16:creationId xmlns:a16="http://schemas.microsoft.com/office/drawing/2014/main" id="{EBF8B4D2-1A89-0F11-4B25-37F438C2E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1600200"/>
            <a:ext cx="182086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7" descr="MCj03976460000[1]">
            <a:extLst>
              <a:ext uri="{FF2B5EF4-FFF2-40B4-BE49-F238E27FC236}">
                <a16:creationId xmlns:a16="http://schemas.microsoft.com/office/drawing/2014/main" id="{ECB1C7F9-1B65-6434-8B85-8DC2A67CB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244850"/>
            <a:ext cx="1855788" cy="149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8" descr="MCj03976480000[1]">
            <a:extLst>
              <a:ext uri="{FF2B5EF4-FFF2-40B4-BE49-F238E27FC236}">
                <a16:creationId xmlns:a16="http://schemas.microsoft.com/office/drawing/2014/main" id="{44346CB6-C409-74BA-2874-F6D4C8FE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175" y="3355975"/>
            <a:ext cx="1825625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8261D36-8959-B9B1-2172-7EC5C6FFA5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74CC70EC-642C-C61A-CA0B-C18EDA37571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6323" name="Slide Number Placeholder 5">
            <a:extLst>
              <a:ext uri="{FF2B5EF4-FFF2-40B4-BE49-F238E27FC236}">
                <a16:creationId xmlns:a16="http://schemas.microsoft.com/office/drawing/2014/main" id="{74CD37A3-AEA5-A046-C7F4-E334C864CF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907A98E1-C7EC-6347-9B7E-531FA8D7D72A}" type="slidenum">
              <a:rPr lang="en-US" altLang="en-US" sz="1400"/>
              <a:pPr algn="r" eaLnBrk="1" hangingPunct="1"/>
              <a:t>49</a:t>
            </a:fld>
            <a:endParaRPr lang="en-US" altLang="en-US" sz="1400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089496F3-F62F-8E9C-A2FF-EA51C6A57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Extraction Strategies</a:t>
            </a:r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75397DE-FB1A-DC94-F1D1-79787BEB1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7300" y="3314700"/>
            <a:ext cx="6972300" cy="28575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Statistical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Requires a training “corpus”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Language independent (if you have the corpus)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Rule-based (Grammar) Approaches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Understand the rules of grammar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Language dependant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Combination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Blend the best of both rules</a:t>
            </a:r>
          </a:p>
        </p:txBody>
      </p:sp>
      <p:pic>
        <p:nvPicPr>
          <p:cNvPr id="56326" name="Picture 4">
            <a:extLst>
              <a:ext uri="{FF2B5EF4-FFF2-40B4-BE49-F238E27FC236}">
                <a16:creationId xmlns:a16="http://schemas.microsoft.com/office/drawing/2014/main" id="{913529E0-2EB8-98AA-D81F-B36DB39C8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14500"/>
            <a:ext cx="32480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7" name="Text Box 5">
            <a:extLst>
              <a:ext uri="{FF2B5EF4-FFF2-40B4-BE49-F238E27FC236}">
                <a16:creationId xmlns:a16="http://schemas.microsoft.com/office/drawing/2014/main" id="{C9BDF13F-F58A-28A3-B82F-8AC445355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00300"/>
            <a:ext cx="2603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Statistical Approach</a:t>
            </a:r>
          </a:p>
        </p:txBody>
      </p:sp>
      <p:sp>
        <p:nvSpPr>
          <p:cNvPr id="56328" name="Text Box 6">
            <a:extLst>
              <a:ext uri="{FF2B5EF4-FFF2-40B4-BE49-F238E27FC236}">
                <a16:creationId xmlns:a16="http://schemas.microsoft.com/office/drawing/2014/main" id="{3785B7B2-3233-0B1F-959B-857661952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400300"/>
            <a:ext cx="1963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Rule Approach</a:t>
            </a:r>
          </a:p>
        </p:txBody>
      </p:sp>
      <p:sp>
        <p:nvSpPr>
          <p:cNvPr id="56329" name="Text Box 7">
            <a:extLst>
              <a:ext uri="{FF2B5EF4-FFF2-40B4-BE49-F238E27FC236}">
                <a16:creationId xmlns:a16="http://schemas.microsoft.com/office/drawing/2014/main" id="{08BAF4DC-D44A-0864-976F-C64F594A7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75" y="1560513"/>
            <a:ext cx="26225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if (condition)</a:t>
            </a:r>
          </a:p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   then (action)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5B89C2E-33F7-E504-A6FA-7ED8ED963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2FE4DACC-F475-ED02-73E4-726655AB71F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39EF1936-461B-9110-67AE-09F677EE41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1C11338-4903-F24F-B6C0-9E276E4A5110}" type="slidenum">
              <a:rPr lang="en-US" altLang="en-US" sz="1400"/>
              <a:pPr algn="r" eaLnBrk="1" hangingPunct="1"/>
              <a:t>5</a:t>
            </a:fld>
            <a:endParaRPr lang="en-US" altLang="en-US" sz="1400"/>
          </a:p>
        </p:txBody>
      </p:sp>
      <p:sp>
        <p:nvSpPr>
          <p:cNvPr id="11268" name="Rectangle 1028">
            <a:extLst>
              <a:ext uri="{FF2B5EF4-FFF2-40B4-BE49-F238E27FC236}">
                <a16:creationId xmlns:a16="http://schemas.microsoft.com/office/drawing/2014/main" id="{B1ADF387-5CD8-985A-4B5F-738FCBFC5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Agenda/Objective</a:t>
            </a:r>
          </a:p>
        </p:txBody>
      </p:sp>
      <p:sp>
        <p:nvSpPr>
          <p:cNvPr id="11269" name="Rectangle 1029">
            <a:extLst>
              <a:ext uri="{FF2B5EF4-FFF2-40B4-BE49-F238E27FC236}">
                <a16:creationId xmlns:a16="http://schemas.microsoft.com/office/drawing/2014/main" id="{D345725E-5CB3-5D0D-4D0B-C9B66A03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762500"/>
          </a:xfrm>
        </p:spPr>
        <p:txBody>
          <a:bodyPr/>
          <a:lstStyle/>
          <a:p>
            <a:pPr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Definition of Entity Extraction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Extracting significant items from a text document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 Terms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Semantically precise definitions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Part of speech analysis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Probabilistic analysis and grammar rule-based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Integrating Entity Extraction in the Enterprise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Search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Warehouse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Business Intelligence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Mashups</a:t>
            </a:r>
          </a:p>
          <a:p>
            <a:pPr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Future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Standards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Customizability/Declarative Languages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Usability for non-programmers</a:t>
            </a:r>
          </a:p>
          <a:p>
            <a:pPr eaLnBrk="1" hangingPunct="1"/>
            <a:endParaRPr lang="en-US" altLang="en-US" sz="18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81A077E-3C40-3C61-6C2E-B3645D6AA7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6C96EB65-F054-45F5-E88D-1A392F9708F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7347" name="Slide Number Placeholder 5">
            <a:extLst>
              <a:ext uri="{FF2B5EF4-FFF2-40B4-BE49-F238E27FC236}">
                <a16:creationId xmlns:a16="http://schemas.microsoft.com/office/drawing/2014/main" id="{14CE0C93-5FE1-2CC8-35CA-418AF12959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7EA7C9E-501A-B243-875D-491B97C765EA}" type="slidenum">
              <a:rPr lang="en-US" altLang="en-US" sz="1400"/>
              <a:pPr algn="r" eaLnBrk="1" hangingPunct="1"/>
              <a:t>50</a:t>
            </a:fld>
            <a:endParaRPr lang="en-US" altLang="en-US" sz="1400"/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CE870C0-D005-F7E6-D651-16DFDC7A0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Statistical Approach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C63D0D0C-8E53-2F76-804E-6C19E20E5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Requires a large body of precisely annotated text (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Corpus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English Parts of Speech: Brown Corpus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Corpus-based computational linguistics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Tools analyze these text and create probabilistic models of word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Frequency tables are used to analyze new text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Veterbi Algorithm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E872C36-9067-A11C-BAF1-861D7D3797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AB132E35-A22D-EA39-4559-61B1DC0C95F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8371" name="Slide Number Placeholder 5">
            <a:extLst>
              <a:ext uri="{FF2B5EF4-FFF2-40B4-BE49-F238E27FC236}">
                <a16:creationId xmlns:a16="http://schemas.microsoft.com/office/drawing/2014/main" id="{24175DEC-72EC-98BD-1611-25279C7E8A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89D58B4-2BE1-9042-800D-8C665F72FFF1}" type="slidenum">
              <a:rPr lang="en-US" altLang="en-US" sz="1400"/>
              <a:pPr algn="r" eaLnBrk="1" hangingPunct="1"/>
              <a:t>51</a:t>
            </a:fld>
            <a:endParaRPr lang="en-US" altLang="en-US" sz="1400"/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5348C1E9-D3C5-453C-F75C-21B988B9C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Brown Corpus</a:t>
            </a: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C20A2C99-DFC7-B7B4-D4E8-AAB1B3155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Developed at Brown University in the mid-1960s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It consists of about 1,000,000 words of running English prose text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500 samples from many different publications in 15 categories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Each sample is 2,000 or more words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1,014,312 total words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40465AA-50C9-C1C3-74B9-D8AEF46D8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EADBB6E8-0849-C38F-0033-184ECE6E679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59395" name="Slide Number Placeholder 5">
            <a:extLst>
              <a:ext uri="{FF2B5EF4-FFF2-40B4-BE49-F238E27FC236}">
                <a16:creationId xmlns:a16="http://schemas.microsoft.com/office/drawing/2014/main" id="{D005B753-FE16-045E-8457-8AEEE5EF8F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B8C5C08-8C2A-6548-92C8-0E3E784EC541}" type="slidenum">
              <a:rPr lang="en-US" altLang="en-US" sz="1400"/>
              <a:pPr algn="r" eaLnBrk="1" hangingPunct="1"/>
              <a:t>52</a:t>
            </a:fld>
            <a:endParaRPr lang="en-US" altLang="en-US" sz="1400"/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6963C35D-0926-BB36-0B5A-91FC64322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Brown Corpus Sample 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DEB1A971-7CAB-7E0B-7E47-A0FFDFD5F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A. PRESS: Reportage (44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B. PRESS: Editorial (27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C. PRESS: Reviews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D. RELIGION (17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 SKILL AND HOBBIES (36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F. POPULAR LORE (48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G. BELLES-LETTRES - Biography, Memoirs, etc. (75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H. MISCELLANEOUS: US Government &amp; House Organs (30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J. LEARNED (80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K. FICTION: General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L. FICTION: Mystery and Detective Fiction (24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M. FICTION: Science (6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N. FICTION: Adventure and Western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P. FICTION: Romance and Love Story (29 texts)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R. HUMOR (9 texts)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B325E5A-250B-DB0F-6946-C47B2634652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>
            <a:extLst>
              <a:ext uri="{FF2B5EF4-FFF2-40B4-BE49-F238E27FC236}">
                <a16:creationId xmlns:a16="http://schemas.microsoft.com/office/drawing/2014/main" id="{9C702FEE-CA6A-1D3D-2004-4048E861C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3556ACE-0621-7C43-B690-A09C9D615C0B}" type="slidenum">
              <a:rPr lang="en-US" altLang="en-US" sz="1400"/>
              <a:pPr algn="r" eaLnBrk="1" hangingPunct="1"/>
              <a:t>53</a:t>
            </a:fld>
            <a:endParaRPr lang="en-US" altLang="en-US" sz="14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ABED3754-CF62-6EFF-3C0F-4CD2DD0F7B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Problems with Old Corpuses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DF8423CB-A933-8858-A092-43025272B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43400" y="1714500"/>
            <a:ext cx="43434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Brown Corpus was created in the 1960s on a keypunch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Many modern words are not in the Corpus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“Google” is not in the corpus as a noun or a verb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cost of creating and checking a large new corpus is very expensive!</a:t>
            </a:r>
          </a:p>
        </p:txBody>
      </p:sp>
      <p:pic>
        <p:nvPicPr>
          <p:cNvPr id="60421" name="Picture 4">
            <a:extLst>
              <a:ext uri="{FF2B5EF4-FFF2-40B4-BE49-F238E27FC236}">
                <a16:creationId xmlns:a16="http://schemas.microsoft.com/office/drawing/2014/main" id="{D097F5D2-053D-FE9B-DB6C-A565D4BF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600200"/>
            <a:ext cx="3683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5">
            <a:extLst>
              <a:ext uri="{FF2B5EF4-FFF2-40B4-BE49-F238E27FC236}">
                <a16:creationId xmlns:a16="http://schemas.microsoft.com/office/drawing/2014/main" id="{64457E43-875A-66BF-D437-E1E23C31F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72100"/>
            <a:ext cx="3686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Keypunch (note, no shift key)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F20D5D4-F5A0-6B92-A64B-9E47660E05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16DCAF33-F1D5-0F24-E216-D1116C5B0ED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1443" name="Slide Number Placeholder 5">
            <a:extLst>
              <a:ext uri="{FF2B5EF4-FFF2-40B4-BE49-F238E27FC236}">
                <a16:creationId xmlns:a16="http://schemas.microsoft.com/office/drawing/2014/main" id="{AB94CBE9-5456-CA04-B586-385E47BF57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076E878-CFBC-6C49-A19D-CAF47EB2D593}" type="slidenum">
              <a:rPr lang="en-US" altLang="en-US" sz="1400"/>
              <a:pPr algn="r" eaLnBrk="1" hangingPunct="1"/>
              <a:t>54</a:t>
            </a:fld>
            <a:endParaRPr lang="en-US" altLang="en-US" sz="1400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EDC6027-A93D-F560-D5FD-9C9ACA3A5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States and Transitions</a:t>
            </a:r>
          </a:p>
        </p:txBody>
      </p:sp>
      <p:sp>
        <p:nvSpPr>
          <p:cNvPr id="61445" name="Rectangle 6">
            <a:extLst>
              <a:ext uri="{FF2B5EF4-FFF2-40B4-BE49-F238E27FC236}">
                <a16:creationId xmlns:a16="http://schemas.microsoft.com/office/drawing/2014/main" id="{78739D90-CE16-E415-C271-B4161F6FA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1143000"/>
            <a:ext cx="4572000" cy="49149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Language can be thought of as a series of states (in a state diagram) with probabilities that one word is followed by another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When you look at a sentence the parts of speech (noun, verb, adjective) are hidden and must be inferred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This is called a Hidden Markov Model (HMM)</a:t>
            </a:r>
          </a:p>
        </p:txBody>
      </p:sp>
      <p:pic>
        <p:nvPicPr>
          <p:cNvPr id="61446" name="Picture 5">
            <a:extLst>
              <a:ext uri="{FF2B5EF4-FFF2-40B4-BE49-F238E27FC236}">
                <a16:creationId xmlns:a16="http://schemas.microsoft.com/office/drawing/2014/main" id="{7437DE43-6FC4-231E-A102-51D9D9C28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Oval 7">
            <a:extLst>
              <a:ext uri="{FF2B5EF4-FFF2-40B4-BE49-F238E27FC236}">
                <a16:creationId xmlns:a16="http://schemas.microsoft.com/office/drawing/2014/main" id="{F35A43FB-F8DC-E5CE-FF03-2A6D2868E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717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8" name="Oval 8">
            <a:extLst>
              <a:ext uri="{FF2B5EF4-FFF2-40B4-BE49-F238E27FC236}">
                <a16:creationId xmlns:a16="http://schemas.microsoft.com/office/drawing/2014/main" id="{133EA871-6225-1C4A-0414-80C613BF4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543300"/>
            <a:ext cx="3086100" cy="1143000"/>
          </a:xfrm>
          <a:prstGeom prst="ellips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449" name="Text Box 9">
            <a:extLst>
              <a:ext uri="{FF2B5EF4-FFF2-40B4-BE49-F238E27FC236}">
                <a16:creationId xmlns:a16="http://schemas.microsoft.com/office/drawing/2014/main" id="{2B0AA168-D826-B47A-FA8C-C7F1D3B0B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1714500"/>
            <a:ext cx="178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Observations</a:t>
            </a:r>
          </a:p>
        </p:txBody>
      </p:sp>
      <p:sp>
        <p:nvSpPr>
          <p:cNvPr id="61450" name="Text Box 10">
            <a:extLst>
              <a:ext uri="{FF2B5EF4-FFF2-40B4-BE49-F238E27FC236}">
                <a16:creationId xmlns:a16="http://schemas.microsoft.com/office/drawing/2014/main" id="{9A3C1BC0-A805-8620-85AA-FBC7F9B68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3" y="4686300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Predictions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B260417-CC02-C44D-EE6F-5ECEA1A60F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F5F7377C-86A5-9FA3-E398-38323FCEC38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2467" name="Slide Number Placeholder 5">
            <a:extLst>
              <a:ext uri="{FF2B5EF4-FFF2-40B4-BE49-F238E27FC236}">
                <a16:creationId xmlns:a16="http://schemas.microsoft.com/office/drawing/2014/main" id="{2E12E31D-E168-73AC-90E2-32C744405D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5A74B6A-2D5A-8A43-8DA6-B3ABBFB01150}" type="slidenum">
              <a:rPr lang="en-US" altLang="en-US" sz="1400"/>
              <a:pPr algn="r" eaLnBrk="1" hangingPunct="1"/>
              <a:t>55</a:t>
            </a:fld>
            <a:endParaRPr lang="en-US" altLang="en-US" sz="1400"/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CFE6EE94-37D9-0AA1-4560-CEB282B7A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Verterbi Algorithm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7D7EB4C2-982B-AF03-44D1-0060FB674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Compute the triple (prob, v_path, v_prob)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for each possible next state.</a:t>
            </a:r>
          </a:p>
          <a:p>
            <a:pPr eaLnBrk="1" hangingPunct="1">
              <a:buFontTx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total probability of a given next state total, is obtained by adding up the probabilities of all paths reaching that state.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FA16E3C-AA7F-AEDD-252F-36AE023ED4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6A6EA576-3021-CDED-4CC8-942F51BA977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3491" name="Slide Number Placeholder 5">
            <a:extLst>
              <a:ext uri="{FF2B5EF4-FFF2-40B4-BE49-F238E27FC236}">
                <a16:creationId xmlns:a16="http://schemas.microsoft.com/office/drawing/2014/main" id="{1D7DD1C4-1D4A-6E0F-02DD-C11A3F6D5F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4486263-1531-2842-8C1E-B1C1E93950DE}" type="slidenum">
              <a:rPr lang="en-US" altLang="en-US" sz="1400"/>
              <a:pPr algn="r" eaLnBrk="1" hangingPunct="1"/>
              <a:t>56</a:t>
            </a:fld>
            <a:endParaRPr lang="en-US" altLang="en-US" sz="1400"/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62DAF45F-458B-1053-88E4-E7FE44A3A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Word Transition Probabilities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F0923C6E-5D4D-3982-996E-8E5EE274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1600200"/>
            <a:ext cx="7772400" cy="1230313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is the probability that word X is followed by word Y?</a:t>
            </a:r>
          </a:p>
        </p:txBody>
      </p:sp>
      <p:sp>
        <p:nvSpPr>
          <p:cNvPr id="63494" name="Oval 4">
            <a:extLst>
              <a:ext uri="{FF2B5EF4-FFF2-40B4-BE49-F238E27FC236}">
                <a16:creationId xmlns:a16="http://schemas.microsoft.com/office/drawing/2014/main" id="{A5D29BAD-B9D2-BA67-B5A4-C46B33694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700" y="4572000"/>
            <a:ext cx="8001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John</a:t>
            </a:r>
          </a:p>
        </p:txBody>
      </p:sp>
      <p:sp>
        <p:nvSpPr>
          <p:cNvPr id="63495" name="Oval 5">
            <a:extLst>
              <a:ext uri="{FF2B5EF4-FFF2-40B4-BE49-F238E27FC236}">
                <a16:creationId xmlns:a16="http://schemas.microsoft.com/office/drawing/2014/main" id="{4E727C6A-2A84-7E42-3F80-520034D4B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72000"/>
            <a:ext cx="771525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likes</a:t>
            </a:r>
          </a:p>
        </p:txBody>
      </p:sp>
      <p:sp>
        <p:nvSpPr>
          <p:cNvPr id="63496" name="Oval 6">
            <a:extLst>
              <a:ext uri="{FF2B5EF4-FFF2-40B4-BE49-F238E27FC236}">
                <a16:creationId xmlns:a16="http://schemas.microsoft.com/office/drawing/2014/main" id="{2E694761-132A-4EC4-762B-B242E2C6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4572000"/>
            <a:ext cx="1257300" cy="68580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cookies.</a:t>
            </a:r>
          </a:p>
        </p:txBody>
      </p:sp>
      <p:cxnSp>
        <p:nvCxnSpPr>
          <p:cNvPr id="63497" name="AutoShape 7">
            <a:extLst>
              <a:ext uri="{FF2B5EF4-FFF2-40B4-BE49-F238E27FC236}">
                <a16:creationId xmlns:a16="http://schemas.microsoft.com/office/drawing/2014/main" id="{B86B6C87-6D3A-A88B-C0E6-A7C5867D3886}"/>
              </a:ext>
            </a:extLst>
          </p:cNvPr>
          <p:cNvCxnSpPr>
            <a:cxnSpLocks noChangeShapeType="1"/>
            <a:stCxn id="63494" idx="6"/>
            <a:endCxn id="63495" idx="2"/>
          </p:cNvCxnSpPr>
          <p:nvPr/>
        </p:nvCxnSpPr>
        <p:spPr bwMode="auto">
          <a:xfrm>
            <a:off x="41148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498" name="AutoShape 8">
            <a:extLst>
              <a:ext uri="{FF2B5EF4-FFF2-40B4-BE49-F238E27FC236}">
                <a16:creationId xmlns:a16="http://schemas.microsoft.com/office/drawing/2014/main" id="{A28BE53E-6F44-713E-4AA8-4E3B7B20D303}"/>
              </a:ext>
            </a:extLst>
          </p:cNvPr>
          <p:cNvCxnSpPr>
            <a:cxnSpLocks noChangeShapeType="1"/>
            <a:stCxn id="63495" idx="6"/>
            <a:endCxn id="63496" idx="2"/>
          </p:cNvCxnSpPr>
          <p:nvPr/>
        </p:nvCxnSpPr>
        <p:spPr bwMode="auto">
          <a:xfrm>
            <a:off x="5572125" y="4914900"/>
            <a:ext cx="7143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3499" name="Group 12">
            <a:extLst>
              <a:ext uri="{FF2B5EF4-FFF2-40B4-BE49-F238E27FC236}">
                <a16:creationId xmlns:a16="http://schemas.microsoft.com/office/drawing/2014/main" id="{D674617B-0636-29AE-CDA2-414A90C7E9D2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4572000"/>
            <a:ext cx="685800" cy="685800"/>
            <a:chOff x="360" y="2304"/>
            <a:chExt cx="432" cy="432"/>
          </a:xfrm>
        </p:grpSpPr>
        <p:sp>
          <p:nvSpPr>
            <p:cNvPr id="63507" name="Oval 9">
              <a:extLst>
                <a:ext uri="{FF2B5EF4-FFF2-40B4-BE49-F238E27FC236}">
                  <a16:creationId xmlns:a16="http://schemas.microsoft.com/office/drawing/2014/main" id="{13E13E96-07AD-9CF1-8291-CD3DDADE4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304"/>
              <a:ext cx="432" cy="432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3508" name="Oval 10">
              <a:extLst>
                <a:ext uri="{FF2B5EF4-FFF2-40B4-BE49-F238E27FC236}">
                  <a16:creationId xmlns:a16="http://schemas.microsoft.com/office/drawing/2014/main" id="{88A4BAE8-395D-5C10-7354-57E05593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76"/>
              <a:ext cx="288" cy="288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start</a:t>
              </a:r>
            </a:p>
          </p:txBody>
        </p:sp>
      </p:grpSp>
      <p:cxnSp>
        <p:nvCxnSpPr>
          <p:cNvPr id="63500" name="AutoShape 11">
            <a:extLst>
              <a:ext uri="{FF2B5EF4-FFF2-40B4-BE49-F238E27FC236}">
                <a16:creationId xmlns:a16="http://schemas.microsoft.com/office/drawing/2014/main" id="{360401C3-9997-2E7A-CA09-96754AAF6EB4}"/>
              </a:ext>
            </a:extLst>
          </p:cNvPr>
          <p:cNvCxnSpPr>
            <a:cxnSpLocks noChangeShapeType="1"/>
            <a:stCxn id="63507" idx="6"/>
            <a:endCxn id="63494" idx="2"/>
          </p:cNvCxnSpPr>
          <p:nvPr/>
        </p:nvCxnSpPr>
        <p:spPr bwMode="auto">
          <a:xfrm>
            <a:off x="2628900" y="4914900"/>
            <a:ext cx="685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501" name="Text Box 13">
            <a:extLst>
              <a:ext uri="{FF2B5EF4-FFF2-40B4-BE49-F238E27FC236}">
                <a16:creationId xmlns:a16="http://schemas.microsoft.com/office/drawing/2014/main" id="{9438E092-D14B-B743-90D1-2FD844F4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572000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0.3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585DAF3B-44C1-2FF1-55C1-396EE842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572000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0.7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86834E7D-E64D-4D81-9AD3-02B66CEAC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446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0.5</a:t>
            </a: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8B74BD13-8B74-37D5-7766-6A88A127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3429000"/>
            <a:ext cx="567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[John|Sue]  [likes|hates]  [cookies|chocolate]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id="{005494CC-C404-A157-B17F-7D27F41B7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895600"/>
            <a:ext cx="245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 simple grammar: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CE89760-138C-40B2-C52D-71AD419157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F6D363A6-6944-6860-0CA5-A88E294981C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4515" name="Slide Number Placeholder 5">
            <a:extLst>
              <a:ext uri="{FF2B5EF4-FFF2-40B4-BE49-F238E27FC236}">
                <a16:creationId xmlns:a16="http://schemas.microsoft.com/office/drawing/2014/main" id="{1F861639-60F4-1FE7-C9B1-BEE58A653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82865AD-86BB-6C4E-8213-4D34A28572DB}" type="slidenum">
              <a:rPr lang="en-US" altLang="en-US" sz="1400"/>
              <a:pPr algn="r" eaLnBrk="1" hangingPunct="1"/>
              <a:t>57</a:t>
            </a:fld>
            <a:endParaRPr lang="en-US" altLang="en-US" sz="1400"/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B045CF20-0118-FD07-A77C-979CE9B39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Forward Verterbi Algorithm (Python)</a:t>
            </a:r>
          </a:p>
        </p:txBody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9444273F-F072-7D7B-EE36-346074AC06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56525" cy="4795838"/>
          </a:xfr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>
                <a:solidFill>
                  <a:srgbClr val="98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def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1200" b="1">
                <a:solidFill>
                  <a:srgbClr val="001EDC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viterbi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(obs, states, start_p, trans_p, emit_p):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T = {}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T[state] = (start_p[state], [state], start_p[state])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output </a:t>
            </a:r>
            <a:r>
              <a:rPr lang="en-US" altLang="en-US" sz="1200" b="1">
                <a:solidFill>
                  <a:srgbClr val="0000D4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obs: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U = {}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next_state </a:t>
            </a:r>
            <a:r>
              <a:rPr lang="en-US" altLang="en-US" sz="1200" b="1">
                <a:solidFill>
                  <a:srgbClr val="0000D4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states: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total = 0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argmax = None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valmax = 0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source_state </a:t>
            </a:r>
            <a:r>
              <a:rPr lang="en-US" altLang="en-US" sz="1200" b="1">
                <a:solidFill>
                  <a:srgbClr val="0000D4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states: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(prob, v_path, v_prob) = T[source_state]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p = emit_p[source_state][output] * trans_p[source_state][next_state]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prob *= p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v_prob *= p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total += prob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v_prob &gt; valmax: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    argmax = v_path + [next_state]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        valmax = v_prob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U[next_state] = (total, argmax, valmax)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T = U</a:t>
            </a:r>
            <a:br>
              <a:rPr lang="en-US" altLang="en-US" sz="1200" b="1">
                <a:solidFill>
                  <a:srgbClr val="008C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total = 0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argmax = None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valmax = 0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state </a:t>
            </a:r>
            <a:r>
              <a:rPr lang="en-US" altLang="en-US" sz="1200" b="1">
                <a:solidFill>
                  <a:srgbClr val="0000D4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states: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(prob, v_path, v_prob) = T[state]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total += prob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if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v_prob &gt; valmax: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argmax = v_path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        valmax = v_prob</a:t>
            </a:r>
            <a:b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</a:t>
            </a:r>
            <a:r>
              <a:rPr lang="en-US" altLang="en-US" sz="1200" b="1">
                <a:solidFill>
                  <a:srgbClr val="000096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return</a:t>
            </a: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(total, argmax, valmax)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369F2A2-EF43-0130-9CE5-5AD7B1503D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>
            <a:extLst>
              <a:ext uri="{FF2B5EF4-FFF2-40B4-BE49-F238E27FC236}">
                <a16:creationId xmlns:a16="http://schemas.microsoft.com/office/drawing/2014/main" id="{569B8F6B-CBDB-16A3-833D-58028910F84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28" name="Slide Number Placeholder 5">
            <a:extLst>
              <a:ext uri="{FF2B5EF4-FFF2-40B4-BE49-F238E27FC236}">
                <a16:creationId xmlns:a16="http://schemas.microsoft.com/office/drawing/2014/main" id="{91B296D8-FCA2-FB6A-3E05-62E40293DE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D3AFF2D-49CC-AB44-80FC-553E2465611E}" type="slidenum">
              <a:rPr lang="en-US" altLang="en-US" sz="1400"/>
              <a:pPr algn="r" eaLnBrk="1" hangingPunct="1"/>
              <a:t>58</a:t>
            </a:fld>
            <a:endParaRPr lang="en-US" altLang="en-US" sz="1400"/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2C02ADD1-B194-D2EF-938F-70EA6D866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Percent of Words for each Part of Speech</a:t>
            </a: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2BB17591-E997-53FE-BA2F-A4C78CF4E781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143000"/>
          <a:ext cx="7086600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78700" imgH="4667250" progId="Excel.Sheet.8">
                  <p:embed/>
                </p:oleObj>
              </mc:Choice>
              <mc:Fallback>
                <p:oleObj r:id="rId2" imgW="7378700" imgH="4667250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086600" cy="448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6">
            <a:extLst>
              <a:ext uri="{FF2B5EF4-FFF2-40B4-BE49-F238E27FC236}">
                <a16:creationId xmlns:a16="http://schemas.microsoft.com/office/drawing/2014/main" id="{88D50CD7-9BE8-3E0C-52AE-9AC7385F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257800"/>
            <a:ext cx="535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75% of English words are nouns (WordNet)</a:t>
            </a:r>
          </a:p>
        </p:txBody>
      </p:sp>
      <p:sp>
        <p:nvSpPr>
          <p:cNvPr id="1031" name="Footer Placeholder 3">
            <a:extLst>
              <a:ext uri="{FF2B5EF4-FFF2-40B4-BE49-F238E27FC236}">
                <a16:creationId xmlns:a16="http://schemas.microsoft.com/office/drawing/2014/main" id="{5D0BEDD8-29E0-1651-5B3F-5E48D1B46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Date Placeholder 3">
            <a:extLst>
              <a:ext uri="{FF2B5EF4-FFF2-40B4-BE49-F238E27FC236}">
                <a16:creationId xmlns:a16="http://schemas.microsoft.com/office/drawing/2014/main" id="{BFDDB2EF-4903-516F-FF2F-4F84997AC35C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052" name="Slide Number Placeholder 5">
            <a:extLst>
              <a:ext uri="{FF2B5EF4-FFF2-40B4-BE49-F238E27FC236}">
                <a16:creationId xmlns:a16="http://schemas.microsoft.com/office/drawing/2014/main" id="{7257D0F8-D077-9891-14DA-53E43C356E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1B4118A-1A1E-094E-AF67-5254871BC650}" type="slidenum">
              <a:rPr lang="en-US" altLang="en-US" sz="1400"/>
              <a:pPr algn="r" eaLnBrk="1" hangingPunct="1"/>
              <a:t>59</a:t>
            </a:fld>
            <a:endParaRPr lang="en-US" altLang="en-US" sz="1400"/>
          </a:p>
        </p:txBody>
      </p:sp>
      <p:sp>
        <p:nvSpPr>
          <p:cNvPr id="2053" name="Rectangle 2">
            <a:extLst>
              <a:ext uri="{FF2B5EF4-FFF2-40B4-BE49-F238E27FC236}">
                <a16:creationId xmlns:a16="http://schemas.microsoft.com/office/drawing/2014/main" id="{704BCD28-944C-59D3-8FC7-CEAEB43F37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Number of Possible Parts of Speech</a:t>
            </a: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6E6B2159-7B4C-84E8-2F54-30B01B1DD7EE}"/>
              </a:ext>
            </a:extLst>
          </p:cNvPr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143000"/>
          <a:ext cx="7086600" cy="448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78700" imgH="4667250" progId="Excel.Sheet.8">
                  <p:embed/>
                </p:oleObj>
              </mc:Choice>
              <mc:Fallback>
                <p:oleObj r:id="rId2" imgW="7378700" imgH="4667250" progId="Excel.Shee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143000"/>
                        <a:ext cx="7086600" cy="4481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4">
            <a:extLst>
              <a:ext uri="{FF2B5EF4-FFF2-40B4-BE49-F238E27FC236}">
                <a16:creationId xmlns:a16="http://schemas.microsoft.com/office/drawing/2014/main" id="{EF774ACC-8DD9-F629-7397-12BC2EACD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05400"/>
            <a:ext cx="6721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95% of English words can only take one part of speech</a:t>
            </a:r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8379E5AE-2161-9387-E36D-693FF283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572000"/>
            <a:ext cx="1390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(WordNet)</a:t>
            </a:r>
          </a:p>
        </p:txBody>
      </p:sp>
      <p:sp>
        <p:nvSpPr>
          <p:cNvPr id="2056" name="Footer Placeholder 3">
            <a:extLst>
              <a:ext uri="{FF2B5EF4-FFF2-40B4-BE49-F238E27FC236}">
                <a16:creationId xmlns:a16="http://schemas.microsoft.com/office/drawing/2014/main" id="{0F30056A-AEB4-8184-BECA-6F5BD49A5C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solidFill>
                  <a:srgbClr val="7F7F7F"/>
                </a:solidFill>
                <a:latin typeface="Arial" panose="020B0604020202020204" pitchFamily="34" charset="0"/>
              </a:rPr>
              <a:t>Copyright 2011 Kelly-McCreary &amp; Associates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19D92A52-ADBE-54E6-F743-CBA95EC456E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3359D6D8-0767-FDC9-AF06-02ECC436F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8776A5D-4EA2-7C4C-B8EC-A5B046603C48}" type="slidenum">
              <a:rPr lang="en-US" altLang="en-US" sz="1400"/>
              <a:pPr algn="r" eaLnBrk="1" hangingPunct="1"/>
              <a:t>6</a:t>
            </a:fld>
            <a:endParaRPr lang="en-US" altLang="en-US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10FCC60E-D2E8-9A39-85C4-BDC20609F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Technical Complexity</a:t>
            </a:r>
          </a:p>
        </p:txBody>
      </p:sp>
      <p:sp>
        <p:nvSpPr>
          <p:cNvPr id="12293" name="Freeform 4">
            <a:extLst>
              <a:ext uri="{FF2B5EF4-FFF2-40B4-BE49-F238E27FC236}">
                <a16:creationId xmlns:a16="http://schemas.microsoft.com/office/drawing/2014/main" id="{EF1E2E17-B2F7-431C-DE66-1727B7BE9B99}"/>
              </a:ext>
            </a:extLst>
          </p:cNvPr>
          <p:cNvSpPr>
            <a:spLocks/>
          </p:cNvSpPr>
          <p:nvPr/>
        </p:nvSpPr>
        <p:spPr bwMode="auto">
          <a:xfrm>
            <a:off x="914400" y="3857625"/>
            <a:ext cx="7645400" cy="1087438"/>
          </a:xfrm>
          <a:custGeom>
            <a:avLst/>
            <a:gdLst>
              <a:gd name="T0" fmla="*/ 0 w 4816"/>
              <a:gd name="T1" fmla="*/ 2147483647 h 685"/>
              <a:gd name="T2" fmla="*/ 2147483647 w 4816"/>
              <a:gd name="T3" fmla="*/ 2147483647 h 685"/>
              <a:gd name="T4" fmla="*/ 2147483647 w 4816"/>
              <a:gd name="T5" fmla="*/ 2147483647 h 685"/>
              <a:gd name="T6" fmla="*/ 2147483647 w 4816"/>
              <a:gd name="T7" fmla="*/ 2147483647 h 685"/>
              <a:gd name="T8" fmla="*/ 2147483647 w 4816"/>
              <a:gd name="T9" fmla="*/ 2147483647 h 685"/>
              <a:gd name="T10" fmla="*/ 2147483647 w 4816"/>
              <a:gd name="T11" fmla="*/ 2147483647 h 685"/>
              <a:gd name="T12" fmla="*/ 2147483647 w 4816"/>
              <a:gd name="T13" fmla="*/ 2147483647 h 685"/>
              <a:gd name="T14" fmla="*/ 2147483647 w 4816"/>
              <a:gd name="T15" fmla="*/ 2147483647 h 685"/>
              <a:gd name="T16" fmla="*/ 2147483647 w 4816"/>
              <a:gd name="T17" fmla="*/ 2147483647 h 685"/>
              <a:gd name="T18" fmla="*/ 2147483647 w 4816"/>
              <a:gd name="T19" fmla="*/ 2147483647 h 685"/>
              <a:gd name="T20" fmla="*/ 2147483647 w 4816"/>
              <a:gd name="T21" fmla="*/ 2147483647 h 68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816"/>
              <a:gd name="T34" fmla="*/ 0 h 685"/>
              <a:gd name="T35" fmla="*/ 4816 w 4816"/>
              <a:gd name="T36" fmla="*/ 685 h 685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816" h="685">
                <a:moveTo>
                  <a:pt x="0" y="657"/>
                </a:moveTo>
                <a:cubicBezTo>
                  <a:pt x="307" y="641"/>
                  <a:pt x="1455" y="589"/>
                  <a:pt x="1844" y="563"/>
                </a:cubicBezTo>
                <a:cubicBezTo>
                  <a:pt x="2233" y="537"/>
                  <a:pt x="2224" y="577"/>
                  <a:pt x="2336" y="498"/>
                </a:cubicBezTo>
                <a:cubicBezTo>
                  <a:pt x="2448" y="419"/>
                  <a:pt x="2431" y="161"/>
                  <a:pt x="2515" y="91"/>
                </a:cubicBezTo>
                <a:cubicBezTo>
                  <a:pt x="2599" y="21"/>
                  <a:pt x="2743" y="0"/>
                  <a:pt x="2843" y="75"/>
                </a:cubicBezTo>
                <a:cubicBezTo>
                  <a:pt x="2943" y="150"/>
                  <a:pt x="2894" y="445"/>
                  <a:pt x="3118" y="540"/>
                </a:cubicBezTo>
                <a:cubicBezTo>
                  <a:pt x="3342" y="635"/>
                  <a:pt x="3970" y="685"/>
                  <a:pt x="4186" y="646"/>
                </a:cubicBezTo>
                <a:cubicBezTo>
                  <a:pt x="4402" y="607"/>
                  <a:pt x="4348" y="363"/>
                  <a:pt x="4418" y="307"/>
                </a:cubicBezTo>
                <a:cubicBezTo>
                  <a:pt x="4488" y="251"/>
                  <a:pt x="4567" y="260"/>
                  <a:pt x="4608" y="307"/>
                </a:cubicBezTo>
                <a:cubicBezTo>
                  <a:pt x="4649" y="354"/>
                  <a:pt x="4632" y="527"/>
                  <a:pt x="4667" y="587"/>
                </a:cubicBezTo>
                <a:cubicBezTo>
                  <a:pt x="4702" y="647"/>
                  <a:pt x="4785" y="648"/>
                  <a:pt x="4816" y="664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4" name="Text Box 5">
            <a:extLst>
              <a:ext uri="{FF2B5EF4-FFF2-40B4-BE49-F238E27FC236}">
                <a16:creationId xmlns:a16="http://schemas.microsoft.com/office/drawing/2014/main" id="{3889D687-8D41-7FF0-4EEB-6A0A361EF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13" y="53721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Part 1</a:t>
            </a:r>
          </a:p>
        </p:txBody>
      </p:sp>
      <p:sp>
        <p:nvSpPr>
          <p:cNvPr id="12295" name="Text Box 6">
            <a:extLst>
              <a:ext uri="{FF2B5EF4-FFF2-40B4-BE49-F238E27FC236}">
                <a16:creationId xmlns:a16="http://schemas.microsoft.com/office/drawing/2014/main" id="{2D85A179-035C-8B2F-ED5F-9E1834F4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275" y="53721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Part 3</a:t>
            </a:r>
          </a:p>
        </p:txBody>
      </p:sp>
      <p:sp>
        <p:nvSpPr>
          <p:cNvPr id="12296" name="Text Box 7">
            <a:extLst>
              <a:ext uri="{FF2B5EF4-FFF2-40B4-BE49-F238E27FC236}">
                <a16:creationId xmlns:a16="http://schemas.microsoft.com/office/drawing/2014/main" id="{F0F97964-915B-A499-4D0E-664E78FB2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5900" y="5372100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Part 2</a:t>
            </a:r>
          </a:p>
        </p:txBody>
      </p:sp>
      <p:sp>
        <p:nvSpPr>
          <p:cNvPr id="12297" name="Text Box 8">
            <a:extLst>
              <a:ext uri="{FF2B5EF4-FFF2-40B4-BE49-F238E27FC236}">
                <a16:creationId xmlns:a16="http://schemas.microsoft.com/office/drawing/2014/main" id="{3867688D-B198-68DB-8801-E563535B8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17145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very</a:t>
            </a:r>
            <a:br>
              <a:rPr lang="en-US" altLang="en-US" sz="1200"/>
            </a:br>
            <a:r>
              <a:rPr lang="en-US" altLang="en-US" sz="1200"/>
              <a:t>technical</a:t>
            </a:r>
          </a:p>
        </p:txBody>
      </p:sp>
      <p:sp>
        <p:nvSpPr>
          <p:cNvPr id="12298" name="Text Box 9">
            <a:extLst>
              <a:ext uri="{FF2B5EF4-FFF2-40B4-BE49-F238E27FC236}">
                <a16:creationId xmlns:a16="http://schemas.microsoft.com/office/drawing/2014/main" id="{596DA8D2-3994-6F4F-C639-34B9359F2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686300"/>
            <a:ext cx="72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non</a:t>
            </a:r>
            <a:br>
              <a:rPr lang="en-US" altLang="en-US" sz="1200"/>
            </a:br>
            <a:r>
              <a:rPr lang="en-US" altLang="en-US" sz="1200"/>
              <a:t>technical</a:t>
            </a:r>
          </a:p>
        </p:txBody>
      </p:sp>
      <p:sp>
        <p:nvSpPr>
          <p:cNvPr id="12299" name="Text Box 10">
            <a:extLst>
              <a:ext uri="{FF2B5EF4-FFF2-40B4-BE49-F238E27FC236}">
                <a16:creationId xmlns:a16="http://schemas.microsoft.com/office/drawing/2014/main" id="{372B1A62-0371-9CD8-1887-99CE2AD2D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7813" y="3409950"/>
            <a:ext cx="2112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Statistical Language Processing</a:t>
            </a:r>
          </a:p>
          <a:p>
            <a:pPr eaLnBrk="1" hangingPunct="1"/>
            <a:r>
              <a:rPr lang="en-US" altLang="en-US" sz="1200"/>
              <a:t>(Statistics)</a:t>
            </a:r>
          </a:p>
        </p:txBody>
      </p:sp>
      <p:sp>
        <p:nvSpPr>
          <p:cNvPr id="12300" name="Line 11">
            <a:extLst>
              <a:ext uri="{FF2B5EF4-FFF2-40B4-BE49-F238E27FC236}">
                <a16:creationId xmlns:a16="http://schemas.microsoft.com/office/drawing/2014/main" id="{E7EEC775-B637-3618-878A-3FECD043F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810125"/>
            <a:ext cx="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Line 12">
            <a:extLst>
              <a:ext uri="{FF2B5EF4-FFF2-40B4-BE49-F238E27FC236}">
                <a16:creationId xmlns:a16="http://schemas.microsoft.com/office/drawing/2014/main" id="{DD204AA3-B16F-9362-211D-404381529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0" y="48006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Line 13">
            <a:extLst>
              <a:ext uri="{FF2B5EF4-FFF2-40B4-BE49-F238E27FC236}">
                <a16:creationId xmlns:a16="http://schemas.microsoft.com/office/drawing/2014/main" id="{021EA992-125E-A0F7-A779-D8B78354B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52975"/>
            <a:ext cx="0" cy="619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3" name="Line 14">
            <a:extLst>
              <a:ext uri="{FF2B5EF4-FFF2-40B4-BE49-F238E27FC236}">
                <a16:creationId xmlns:a16="http://schemas.microsoft.com/office/drawing/2014/main" id="{33A7F4AD-AA35-4D30-3117-F6117256E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4835525"/>
            <a:ext cx="3175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Text Box 15">
            <a:extLst>
              <a:ext uri="{FF2B5EF4-FFF2-40B4-BE49-F238E27FC236}">
                <a16:creationId xmlns:a16="http://schemas.microsoft.com/office/drawing/2014/main" id="{40872F11-4E10-C722-7A17-75CC704D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914900"/>
            <a:ext cx="519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break</a:t>
            </a:r>
          </a:p>
        </p:txBody>
      </p:sp>
      <p:sp>
        <p:nvSpPr>
          <p:cNvPr id="12305" name="Text Box 16">
            <a:extLst>
              <a:ext uri="{FF2B5EF4-FFF2-40B4-BE49-F238E27FC236}">
                <a16:creationId xmlns:a16="http://schemas.microsoft.com/office/drawing/2014/main" id="{CA209E01-058D-F245-B4F1-F24E19625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4911725"/>
            <a:ext cx="5191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break</a:t>
            </a:r>
          </a:p>
        </p:txBody>
      </p:sp>
      <p:sp>
        <p:nvSpPr>
          <p:cNvPr id="12306" name="Text Box 17">
            <a:extLst>
              <a:ext uri="{FF2B5EF4-FFF2-40B4-BE49-F238E27FC236}">
                <a16:creationId xmlns:a16="http://schemas.microsoft.com/office/drawing/2014/main" id="{808C7F49-C142-F675-20DE-A8B5097B7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9988" y="3829050"/>
            <a:ext cx="1257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200"/>
              <a:t>XQuery Examples</a:t>
            </a:r>
          </a:p>
          <a:p>
            <a:pPr eaLnBrk="1" hangingPunct="1"/>
            <a:r>
              <a:rPr lang="en-US" altLang="en-US" sz="1200"/>
              <a:t>(Programming)</a:t>
            </a:r>
          </a:p>
        </p:txBody>
      </p:sp>
      <p:sp>
        <p:nvSpPr>
          <p:cNvPr id="12307" name="Line 18">
            <a:extLst>
              <a:ext uri="{FF2B5EF4-FFF2-40B4-BE49-F238E27FC236}">
                <a16:creationId xmlns:a16="http://schemas.microsoft.com/office/drawing/2014/main" id="{0CA9503A-ED2A-1FAF-8BF8-494EFB9AD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17145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19">
            <a:extLst>
              <a:ext uri="{FF2B5EF4-FFF2-40B4-BE49-F238E27FC236}">
                <a16:creationId xmlns:a16="http://schemas.microsoft.com/office/drawing/2014/main" id="{6C10702E-39DD-23CD-F0FD-422045A9FF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5372100"/>
            <a:ext cx="777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AAC803B6-8450-2C09-10AB-EDF3F01E0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FA46A85-A3D7-9F99-D192-7777D4633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0"/>
            <a:ext cx="7772400" cy="10287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Example: Run</a:t>
            </a:r>
          </a:p>
        </p:txBody>
      </p:sp>
      <p:sp>
        <p:nvSpPr>
          <p:cNvPr id="65539" name="Oval 4">
            <a:extLst>
              <a:ext uri="{FF2B5EF4-FFF2-40B4-BE49-F238E27FC236}">
                <a16:creationId xmlns:a16="http://schemas.microsoft.com/office/drawing/2014/main" id="{C44BFE31-0565-8C67-BA65-3C561144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14700"/>
            <a:ext cx="1246188" cy="7048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/>
              <a:t>"run"</a:t>
            </a:r>
          </a:p>
        </p:txBody>
      </p:sp>
      <p:sp>
        <p:nvSpPr>
          <p:cNvPr id="65540" name="Oval 5">
            <a:extLst>
              <a:ext uri="{FF2B5EF4-FFF2-40B4-BE49-F238E27FC236}">
                <a16:creationId xmlns:a16="http://schemas.microsoft.com/office/drawing/2014/main" id="{AD836AB0-AF94-52FB-34A1-D0CF974F2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717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18 noun</a:t>
            </a:r>
          </a:p>
          <a:p>
            <a:pPr eaLnBrk="1" hangingPunct="1"/>
            <a:r>
              <a:rPr lang="en-US" altLang="en-US" sz="1600"/>
              <a:t>"senses"</a:t>
            </a:r>
          </a:p>
        </p:txBody>
      </p:sp>
      <p:sp>
        <p:nvSpPr>
          <p:cNvPr id="65541" name="Oval 6">
            <a:extLst>
              <a:ext uri="{FF2B5EF4-FFF2-40B4-BE49-F238E27FC236}">
                <a16:creationId xmlns:a16="http://schemas.microsoft.com/office/drawing/2014/main" id="{9A0C5719-09E9-5134-538C-ED1711E6A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1212850" cy="793750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41 verb</a:t>
            </a:r>
          </a:p>
          <a:p>
            <a:pPr eaLnBrk="1" hangingPunct="1"/>
            <a:r>
              <a:rPr lang="en-US" altLang="en-US" sz="1600"/>
              <a:t>"senses"</a:t>
            </a:r>
          </a:p>
        </p:txBody>
      </p:sp>
      <p:sp>
        <p:nvSpPr>
          <p:cNvPr id="65542" name="Oval 7">
            <a:extLst>
              <a:ext uri="{FF2B5EF4-FFF2-40B4-BE49-F238E27FC236}">
                <a16:creationId xmlns:a16="http://schemas.microsoft.com/office/drawing/2014/main" id="{050869A0-2120-C67A-A5C0-C624A6BA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1257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tally</a:t>
            </a:r>
          </a:p>
        </p:txBody>
      </p:sp>
      <p:sp>
        <p:nvSpPr>
          <p:cNvPr id="65543" name="Oval 8">
            <a:extLst>
              <a:ext uri="{FF2B5EF4-FFF2-40B4-BE49-F238E27FC236}">
                <a16:creationId xmlns:a16="http://schemas.microsoft.com/office/drawing/2014/main" id="{DE9F3D2E-269E-3132-46A0-2F34E8B17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513" y="1638300"/>
            <a:ext cx="6111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test</a:t>
            </a:r>
          </a:p>
        </p:txBody>
      </p:sp>
      <p:sp>
        <p:nvSpPr>
          <p:cNvPr id="65544" name="Oval 9">
            <a:extLst>
              <a:ext uri="{FF2B5EF4-FFF2-40B4-BE49-F238E27FC236}">
                <a16:creationId xmlns:a16="http://schemas.microsoft.com/office/drawing/2014/main" id="{5CF03D8F-213D-78BE-D689-6D4CDF0D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6650" y="2019300"/>
            <a:ext cx="11207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footrace</a:t>
            </a:r>
          </a:p>
        </p:txBody>
      </p:sp>
      <p:sp>
        <p:nvSpPr>
          <p:cNvPr id="65545" name="Oval 10">
            <a:extLst>
              <a:ext uri="{FF2B5EF4-FFF2-40B4-BE49-F238E27FC236}">
                <a16:creationId xmlns:a16="http://schemas.microsoft.com/office/drawing/2014/main" id="{2FE3401B-F4C5-9E3D-3081-D38DF76F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2400300"/>
            <a:ext cx="8858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streak</a:t>
            </a:r>
          </a:p>
        </p:txBody>
      </p:sp>
      <p:cxnSp>
        <p:nvCxnSpPr>
          <p:cNvPr id="65546" name="AutoShape 11">
            <a:extLst>
              <a:ext uri="{FF2B5EF4-FFF2-40B4-BE49-F238E27FC236}">
                <a16:creationId xmlns:a16="http://schemas.microsoft.com/office/drawing/2014/main" id="{E770A45D-762A-B3FD-5E2A-2FCE64AF8209}"/>
              </a:ext>
            </a:extLst>
          </p:cNvPr>
          <p:cNvCxnSpPr>
            <a:cxnSpLocks noChangeShapeType="1"/>
            <a:stCxn id="65539" idx="6"/>
            <a:endCxn id="65540" idx="2"/>
          </p:cNvCxnSpPr>
          <p:nvPr/>
        </p:nvCxnSpPr>
        <p:spPr bwMode="auto">
          <a:xfrm flipV="1">
            <a:off x="1474788" y="2568575"/>
            <a:ext cx="125412" cy="1098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7" name="AutoShape 12">
            <a:extLst>
              <a:ext uri="{FF2B5EF4-FFF2-40B4-BE49-F238E27FC236}">
                <a16:creationId xmlns:a16="http://schemas.microsoft.com/office/drawing/2014/main" id="{7F6F722A-C789-9F0E-8655-6FEB3F655E71}"/>
              </a:ext>
            </a:extLst>
          </p:cNvPr>
          <p:cNvCxnSpPr>
            <a:cxnSpLocks noChangeShapeType="1"/>
            <a:stCxn id="65539" idx="6"/>
            <a:endCxn id="65541" idx="2"/>
          </p:cNvCxnSpPr>
          <p:nvPr/>
        </p:nvCxnSpPr>
        <p:spPr bwMode="auto">
          <a:xfrm>
            <a:off x="1474788" y="3667125"/>
            <a:ext cx="125412" cy="1073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8" name="AutoShape 13">
            <a:extLst>
              <a:ext uri="{FF2B5EF4-FFF2-40B4-BE49-F238E27FC236}">
                <a16:creationId xmlns:a16="http://schemas.microsoft.com/office/drawing/2014/main" id="{3809A37D-FAD7-A8EC-9AA8-82D03A96B271}"/>
              </a:ext>
            </a:extLst>
          </p:cNvPr>
          <p:cNvCxnSpPr>
            <a:cxnSpLocks noChangeShapeType="1"/>
            <a:stCxn id="65540" idx="6"/>
            <a:endCxn id="65542" idx="2"/>
          </p:cNvCxnSpPr>
          <p:nvPr/>
        </p:nvCxnSpPr>
        <p:spPr bwMode="auto">
          <a:xfrm flipV="1">
            <a:off x="2813050" y="1481138"/>
            <a:ext cx="1006475" cy="1087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9" name="AutoShape 14">
            <a:extLst>
              <a:ext uri="{FF2B5EF4-FFF2-40B4-BE49-F238E27FC236}">
                <a16:creationId xmlns:a16="http://schemas.microsoft.com/office/drawing/2014/main" id="{05211CEF-CD60-8DF4-FCBD-D52458ED689C}"/>
              </a:ext>
            </a:extLst>
          </p:cNvPr>
          <p:cNvCxnSpPr>
            <a:cxnSpLocks noChangeShapeType="1"/>
            <a:stCxn id="65540" idx="6"/>
            <a:endCxn id="65543" idx="2"/>
          </p:cNvCxnSpPr>
          <p:nvPr/>
        </p:nvCxnSpPr>
        <p:spPr bwMode="auto">
          <a:xfrm flipV="1">
            <a:off x="2813050" y="1862138"/>
            <a:ext cx="1033463" cy="706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0" name="AutoShape 15">
            <a:extLst>
              <a:ext uri="{FF2B5EF4-FFF2-40B4-BE49-F238E27FC236}">
                <a16:creationId xmlns:a16="http://schemas.microsoft.com/office/drawing/2014/main" id="{72B619C4-9E8B-A6BE-958F-0FA70FCEEA0B}"/>
              </a:ext>
            </a:extLst>
          </p:cNvPr>
          <p:cNvCxnSpPr>
            <a:cxnSpLocks noChangeShapeType="1"/>
            <a:stCxn id="65540" idx="6"/>
            <a:endCxn id="65544" idx="2"/>
          </p:cNvCxnSpPr>
          <p:nvPr/>
        </p:nvCxnSpPr>
        <p:spPr bwMode="auto">
          <a:xfrm flipV="1">
            <a:off x="2813050" y="2243138"/>
            <a:ext cx="863600" cy="325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51" name="AutoShape 16">
            <a:extLst>
              <a:ext uri="{FF2B5EF4-FFF2-40B4-BE49-F238E27FC236}">
                <a16:creationId xmlns:a16="http://schemas.microsoft.com/office/drawing/2014/main" id="{BE34E4A4-1ED7-9C06-5AD0-FEC42A351BF8}"/>
              </a:ext>
            </a:extLst>
          </p:cNvPr>
          <p:cNvCxnSpPr>
            <a:cxnSpLocks noChangeShapeType="1"/>
            <a:stCxn id="65540" idx="6"/>
            <a:endCxn id="65545" idx="2"/>
          </p:cNvCxnSpPr>
          <p:nvPr/>
        </p:nvCxnSpPr>
        <p:spPr bwMode="auto">
          <a:xfrm>
            <a:off x="2813050" y="2568575"/>
            <a:ext cx="984250" cy="55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2" name="Oval 17">
            <a:extLst>
              <a:ext uri="{FF2B5EF4-FFF2-40B4-BE49-F238E27FC236}">
                <a16:creationId xmlns:a16="http://schemas.microsoft.com/office/drawing/2014/main" id="{819FED2D-5AD2-DBDE-CA9B-44BFC347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27813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play</a:t>
            </a:r>
          </a:p>
        </p:txBody>
      </p:sp>
      <p:cxnSp>
        <p:nvCxnSpPr>
          <p:cNvPr id="65553" name="AutoShape 18">
            <a:extLst>
              <a:ext uri="{FF2B5EF4-FFF2-40B4-BE49-F238E27FC236}">
                <a16:creationId xmlns:a16="http://schemas.microsoft.com/office/drawing/2014/main" id="{7CA14FA5-362C-3D1C-E8E2-803C9717DD74}"/>
              </a:ext>
            </a:extLst>
          </p:cNvPr>
          <p:cNvCxnSpPr>
            <a:cxnSpLocks noChangeShapeType="1"/>
            <a:stCxn id="65540" idx="6"/>
            <a:endCxn id="65552" idx="2"/>
          </p:cNvCxnSpPr>
          <p:nvPr/>
        </p:nvCxnSpPr>
        <p:spPr bwMode="auto">
          <a:xfrm>
            <a:off x="2813050" y="2568575"/>
            <a:ext cx="1100138" cy="436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4" name="Oval 19">
            <a:extLst>
              <a:ext uri="{FF2B5EF4-FFF2-40B4-BE49-F238E27FC236}">
                <a16:creationId xmlns:a16="http://schemas.microsoft.com/office/drawing/2014/main" id="{312CA194-0F2D-43A7-AF62-3972C26CB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31623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…</a:t>
            </a:r>
          </a:p>
        </p:txBody>
      </p:sp>
      <p:cxnSp>
        <p:nvCxnSpPr>
          <p:cNvPr id="65555" name="AutoShape 20">
            <a:extLst>
              <a:ext uri="{FF2B5EF4-FFF2-40B4-BE49-F238E27FC236}">
                <a16:creationId xmlns:a16="http://schemas.microsoft.com/office/drawing/2014/main" id="{8EE064CF-4085-2B1B-528F-B646E67F5997}"/>
              </a:ext>
            </a:extLst>
          </p:cNvPr>
          <p:cNvCxnSpPr>
            <a:cxnSpLocks noChangeShapeType="1"/>
            <a:stCxn id="65540" idx="6"/>
            <a:endCxn id="65554" idx="2"/>
          </p:cNvCxnSpPr>
          <p:nvPr/>
        </p:nvCxnSpPr>
        <p:spPr bwMode="auto">
          <a:xfrm>
            <a:off x="2813050" y="2568575"/>
            <a:ext cx="1219200" cy="8175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56" name="Oval 21">
            <a:extLst>
              <a:ext uri="{FF2B5EF4-FFF2-40B4-BE49-F238E27FC236}">
                <a16:creationId xmlns:a16="http://schemas.microsoft.com/office/drawing/2014/main" id="{4455CB18-4E96-9229-F2AB-444EEB1FD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3848100"/>
            <a:ext cx="1289050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move fast</a:t>
            </a:r>
          </a:p>
        </p:txBody>
      </p:sp>
      <p:sp>
        <p:nvSpPr>
          <p:cNvPr id="65557" name="Oval 22">
            <a:extLst>
              <a:ext uri="{FF2B5EF4-FFF2-40B4-BE49-F238E27FC236}">
                <a16:creationId xmlns:a16="http://schemas.microsoft.com/office/drawing/2014/main" id="{53BC385D-6E5A-A4C1-49F9-26CB3E4C1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4229100"/>
            <a:ext cx="66357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scat</a:t>
            </a:r>
          </a:p>
        </p:txBody>
      </p:sp>
      <p:sp>
        <p:nvSpPr>
          <p:cNvPr id="65558" name="Oval 23">
            <a:extLst>
              <a:ext uri="{FF2B5EF4-FFF2-40B4-BE49-F238E27FC236}">
                <a16:creationId xmlns:a16="http://schemas.microsoft.com/office/drawing/2014/main" id="{2A455F23-5244-99C4-1966-E0319FC84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4610100"/>
            <a:ext cx="48101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go</a:t>
            </a:r>
          </a:p>
        </p:txBody>
      </p:sp>
      <p:sp>
        <p:nvSpPr>
          <p:cNvPr id="65559" name="Oval 24">
            <a:extLst>
              <a:ext uri="{FF2B5EF4-FFF2-40B4-BE49-F238E27FC236}">
                <a16:creationId xmlns:a16="http://schemas.microsoft.com/office/drawing/2014/main" id="{1FE64480-12A5-F12B-02A3-018A35C9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1288" y="4991100"/>
            <a:ext cx="1042987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operate</a:t>
            </a:r>
          </a:p>
        </p:txBody>
      </p:sp>
      <p:cxnSp>
        <p:nvCxnSpPr>
          <p:cNvPr id="65560" name="AutoShape 25">
            <a:extLst>
              <a:ext uri="{FF2B5EF4-FFF2-40B4-BE49-F238E27FC236}">
                <a16:creationId xmlns:a16="http://schemas.microsoft.com/office/drawing/2014/main" id="{221FEEB4-C5E8-CA68-0268-989225B9C9A9}"/>
              </a:ext>
            </a:extLst>
          </p:cNvPr>
          <p:cNvCxnSpPr>
            <a:cxnSpLocks noChangeShapeType="1"/>
            <a:stCxn id="65541" idx="6"/>
            <a:endCxn id="65556" idx="2"/>
          </p:cNvCxnSpPr>
          <p:nvPr/>
        </p:nvCxnSpPr>
        <p:spPr bwMode="auto">
          <a:xfrm flipV="1">
            <a:off x="2813050" y="4071938"/>
            <a:ext cx="925513" cy="668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1" name="AutoShape 26">
            <a:extLst>
              <a:ext uri="{FF2B5EF4-FFF2-40B4-BE49-F238E27FC236}">
                <a16:creationId xmlns:a16="http://schemas.microsoft.com/office/drawing/2014/main" id="{B740D299-23B4-1BAD-2D3A-F4EC7A7C5E66}"/>
              </a:ext>
            </a:extLst>
          </p:cNvPr>
          <p:cNvCxnSpPr>
            <a:cxnSpLocks noChangeShapeType="1"/>
            <a:stCxn id="65541" idx="6"/>
            <a:endCxn id="65557" idx="2"/>
          </p:cNvCxnSpPr>
          <p:nvPr/>
        </p:nvCxnSpPr>
        <p:spPr bwMode="auto">
          <a:xfrm flipV="1">
            <a:off x="2813050" y="4452938"/>
            <a:ext cx="1241425" cy="2873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2" name="AutoShape 27">
            <a:extLst>
              <a:ext uri="{FF2B5EF4-FFF2-40B4-BE49-F238E27FC236}">
                <a16:creationId xmlns:a16="http://schemas.microsoft.com/office/drawing/2014/main" id="{34966B40-16A8-CD00-497A-21E5063C2A0D}"/>
              </a:ext>
            </a:extLst>
          </p:cNvPr>
          <p:cNvCxnSpPr>
            <a:cxnSpLocks noChangeShapeType="1"/>
            <a:stCxn id="65541" idx="6"/>
            <a:endCxn id="65558" idx="2"/>
          </p:cNvCxnSpPr>
          <p:nvPr/>
        </p:nvCxnSpPr>
        <p:spPr bwMode="auto">
          <a:xfrm>
            <a:off x="2813050" y="4740275"/>
            <a:ext cx="1416050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63" name="AutoShape 28">
            <a:extLst>
              <a:ext uri="{FF2B5EF4-FFF2-40B4-BE49-F238E27FC236}">
                <a16:creationId xmlns:a16="http://schemas.microsoft.com/office/drawing/2014/main" id="{D00AB207-4D16-70BA-77E6-48D930B286B1}"/>
              </a:ext>
            </a:extLst>
          </p:cNvPr>
          <p:cNvCxnSpPr>
            <a:cxnSpLocks noChangeShapeType="1"/>
            <a:stCxn id="65541" idx="6"/>
            <a:endCxn id="65559" idx="2"/>
          </p:cNvCxnSpPr>
          <p:nvPr/>
        </p:nvCxnSpPr>
        <p:spPr bwMode="auto">
          <a:xfrm>
            <a:off x="2813050" y="4740275"/>
            <a:ext cx="1138238" cy="474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4" name="Oval 29">
            <a:extLst>
              <a:ext uri="{FF2B5EF4-FFF2-40B4-BE49-F238E27FC236}">
                <a16:creationId xmlns:a16="http://schemas.microsoft.com/office/drawing/2014/main" id="{57705C16-D10E-F2E9-9C9D-7835A40AC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72100"/>
            <a:ext cx="1185863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has form</a:t>
            </a:r>
          </a:p>
        </p:txBody>
      </p:sp>
      <p:cxnSp>
        <p:nvCxnSpPr>
          <p:cNvPr id="65565" name="AutoShape 30">
            <a:extLst>
              <a:ext uri="{FF2B5EF4-FFF2-40B4-BE49-F238E27FC236}">
                <a16:creationId xmlns:a16="http://schemas.microsoft.com/office/drawing/2014/main" id="{24DD5FED-1012-B095-526F-54C74368E232}"/>
              </a:ext>
            </a:extLst>
          </p:cNvPr>
          <p:cNvCxnSpPr>
            <a:cxnSpLocks noChangeShapeType="1"/>
            <a:stCxn id="65541" idx="6"/>
            <a:endCxn id="65564" idx="2"/>
          </p:cNvCxnSpPr>
          <p:nvPr/>
        </p:nvCxnSpPr>
        <p:spPr bwMode="auto">
          <a:xfrm>
            <a:off x="2813050" y="4740275"/>
            <a:ext cx="1073150" cy="855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6" name="Oval 31">
            <a:extLst>
              <a:ext uri="{FF2B5EF4-FFF2-40B4-BE49-F238E27FC236}">
                <a16:creationId xmlns:a16="http://schemas.microsoft.com/office/drawing/2014/main" id="{2C602061-91C1-BAD4-FE3C-23CE01E31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5753100"/>
            <a:ext cx="428625" cy="44767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…</a:t>
            </a:r>
          </a:p>
        </p:txBody>
      </p:sp>
      <p:cxnSp>
        <p:nvCxnSpPr>
          <p:cNvPr id="65567" name="AutoShape 32">
            <a:extLst>
              <a:ext uri="{FF2B5EF4-FFF2-40B4-BE49-F238E27FC236}">
                <a16:creationId xmlns:a16="http://schemas.microsoft.com/office/drawing/2014/main" id="{A1E9EC96-2F72-ABA3-A4E0-15166C23AE63}"/>
              </a:ext>
            </a:extLst>
          </p:cNvPr>
          <p:cNvCxnSpPr>
            <a:cxnSpLocks noChangeShapeType="1"/>
            <a:stCxn id="65541" idx="6"/>
            <a:endCxn id="65566" idx="2"/>
          </p:cNvCxnSpPr>
          <p:nvPr/>
        </p:nvCxnSpPr>
        <p:spPr bwMode="auto">
          <a:xfrm>
            <a:off x="2813050" y="4740275"/>
            <a:ext cx="1452563" cy="1236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68" name="Text Box 33">
            <a:extLst>
              <a:ext uri="{FF2B5EF4-FFF2-40B4-BE49-F238E27FC236}">
                <a16:creationId xmlns:a16="http://schemas.microsoft.com/office/drawing/2014/main" id="{070A36A2-522D-39F3-276D-9B6ACEF8B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3784600"/>
            <a:ext cx="2055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"the kids </a:t>
            </a:r>
            <a:r>
              <a:rPr lang="en-US" altLang="en-US" sz="1600"/>
              <a:t>ran</a:t>
            </a:r>
            <a:r>
              <a:rPr lang="en-US" altLang="en-US" sz="1600" b="0"/>
              <a:t> to the store"</a:t>
            </a:r>
          </a:p>
        </p:txBody>
      </p:sp>
      <p:sp>
        <p:nvSpPr>
          <p:cNvPr id="65569" name="Text Box 34">
            <a:extLst>
              <a:ext uri="{FF2B5EF4-FFF2-40B4-BE49-F238E27FC236}">
                <a16:creationId xmlns:a16="http://schemas.microsoft.com/office/drawing/2014/main" id="{118391FD-EE8E-C255-62AA-C616568F3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1219200"/>
            <a:ext cx="3963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"the Yankees scored a </a:t>
            </a:r>
            <a:r>
              <a:rPr lang="en-US" altLang="en-US" sz="1600"/>
              <a:t>run</a:t>
            </a:r>
            <a:r>
              <a:rPr lang="en-US" altLang="en-US" sz="1600" b="0"/>
              <a:t> in the bottom of the 9th"</a:t>
            </a:r>
          </a:p>
        </p:txBody>
      </p:sp>
      <p:sp>
        <p:nvSpPr>
          <p:cNvPr id="65570" name="Text Box 35">
            <a:extLst>
              <a:ext uri="{FF2B5EF4-FFF2-40B4-BE49-F238E27FC236}">
                <a16:creationId xmlns:a16="http://schemas.microsoft.com/office/drawing/2014/main" id="{D0541CE3-2ACE-8940-4680-9C404B956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1600200"/>
            <a:ext cx="2976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"The experiment </a:t>
            </a:r>
            <a:r>
              <a:rPr lang="en-US" altLang="en-US" sz="1600"/>
              <a:t>ran</a:t>
            </a:r>
            <a:r>
              <a:rPr lang="en-US" altLang="en-US" sz="1600" b="0"/>
              <a:t> for over an hour"</a:t>
            </a:r>
          </a:p>
        </p:txBody>
      </p:sp>
      <p:sp>
        <p:nvSpPr>
          <p:cNvPr id="65571" name="Text Box 36">
            <a:extLst>
              <a:ext uri="{FF2B5EF4-FFF2-40B4-BE49-F238E27FC236}">
                <a16:creationId xmlns:a16="http://schemas.microsoft.com/office/drawing/2014/main" id="{5CA2DB86-6802-4810-F467-46A602AB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2362200"/>
            <a:ext cx="2620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"her </a:t>
            </a:r>
            <a:r>
              <a:rPr lang="en-US" altLang="en-US" sz="1600"/>
              <a:t>run</a:t>
            </a:r>
            <a:r>
              <a:rPr lang="en-US" altLang="en-US" sz="1600" b="0"/>
              <a:t> of luck was just starting"</a:t>
            </a:r>
          </a:p>
        </p:txBody>
      </p:sp>
      <p:sp>
        <p:nvSpPr>
          <p:cNvPr id="65572" name="Text Box 37">
            <a:extLst>
              <a:ext uri="{FF2B5EF4-FFF2-40B4-BE49-F238E27FC236}">
                <a16:creationId xmlns:a16="http://schemas.microsoft.com/office/drawing/2014/main" id="{6B5F9FC3-DB3C-E525-06F6-F77769976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1981200"/>
            <a:ext cx="2212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"she broke mile </a:t>
            </a:r>
            <a:r>
              <a:rPr lang="en-US" altLang="en-US" sz="1600"/>
              <a:t>run</a:t>
            </a:r>
            <a:r>
              <a:rPr lang="en-US" altLang="en-US" sz="1600" b="0"/>
              <a:t> record"</a:t>
            </a:r>
          </a:p>
        </p:txBody>
      </p:sp>
      <p:sp>
        <p:nvSpPr>
          <p:cNvPr id="65573" name="Text Box 38">
            <a:extLst>
              <a:ext uri="{FF2B5EF4-FFF2-40B4-BE49-F238E27FC236}">
                <a16:creationId xmlns:a16="http://schemas.microsoft.com/office/drawing/2014/main" id="{CFDDA9BC-4DBD-3715-BA6B-992674F26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743200"/>
            <a:ext cx="294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"the football 3</a:t>
            </a:r>
            <a:r>
              <a:rPr lang="en-US" altLang="en-US" sz="1600" b="0" baseline="30000"/>
              <a:t>rd</a:t>
            </a:r>
            <a:r>
              <a:rPr lang="en-US" altLang="en-US" sz="1600" b="0"/>
              <a:t> down play was a </a:t>
            </a:r>
            <a:r>
              <a:rPr lang="en-US" altLang="en-US" sz="1600"/>
              <a:t>run</a:t>
            </a:r>
            <a:r>
              <a:rPr lang="en-US" altLang="en-US" sz="1600" b="0"/>
              <a:t>"</a:t>
            </a:r>
          </a:p>
        </p:txBody>
      </p:sp>
      <p:sp>
        <p:nvSpPr>
          <p:cNvPr id="65574" name="Text Box 39">
            <a:extLst>
              <a:ext uri="{FF2B5EF4-FFF2-40B4-BE49-F238E27FC236}">
                <a16:creationId xmlns:a16="http://schemas.microsoft.com/office/drawing/2014/main" id="{EB5950DB-83F0-1133-B9CE-08B50C2B0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3125788"/>
            <a:ext cx="22558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"13 other noun meanings…"</a:t>
            </a:r>
          </a:p>
        </p:txBody>
      </p:sp>
      <p:sp>
        <p:nvSpPr>
          <p:cNvPr id="65575" name="Text Box 40">
            <a:extLst>
              <a:ext uri="{FF2B5EF4-FFF2-40B4-BE49-F238E27FC236}">
                <a16:creationId xmlns:a16="http://schemas.microsoft.com/office/drawing/2014/main" id="{17C96908-4829-F237-6AA6-F9606B9C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191000"/>
            <a:ext cx="2681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"I would </a:t>
            </a:r>
            <a:r>
              <a:rPr lang="en-US" altLang="en-US" sz="1600"/>
              <a:t>run</a:t>
            </a:r>
            <a:r>
              <a:rPr lang="en-US" altLang="en-US" sz="1600" b="0"/>
              <a:t> from a ticking bomb."</a:t>
            </a:r>
          </a:p>
        </p:txBody>
      </p:sp>
      <p:sp>
        <p:nvSpPr>
          <p:cNvPr id="65576" name="Text Box 41">
            <a:extLst>
              <a:ext uri="{FF2B5EF4-FFF2-40B4-BE49-F238E27FC236}">
                <a16:creationId xmlns:a16="http://schemas.microsoft.com/office/drawing/2014/main" id="{35A033D4-6681-B511-0198-231C3936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4572000"/>
            <a:ext cx="2162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"The path </a:t>
            </a:r>
            <a:r>
              <a:rPr lang="en-US" altLang="en-US" sz="1600"/>
              <a:t>runs</a:t>
            </a:r>
            <a:r>
              <a:rPr lang="en-US" altLang="en-US" sz="1600" b="0"/>
              <a:t> up the hill."</a:t>
            </a:r>
          </a:p>
        </p:txBody>
      </p:sp>
      <p:sp>
        <p:nvSpPr>
          <p:cNvPr id="65577" name="Text Box 42">
            <a:extLst>
              <a:ext uri="{FF2B5EF4-FFF2-40B4-BE49-F238E27FC236}">
                <a16:creationId xmlns:a16="http://schemas.microsoft.com/office/drawing/2014/main" id="{03AAD714-CA85-C7F5-F15B-8C14DB094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4978400"/>
            <a:ext cx="3095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"you need training to </a:t>
            </a:r>
            <a:r>
              <a:rPr lang="en-US" altLang="en-US" sz="1600"/>
              <a:t>run</a:t>
            </a:r>
            <a:r>
              <a:rPr lang="en-US" altLang="en-US" sz="1600" b="0"/>
              <a:t> this machine."</a:t>
            </a:r>
          </a:p>
        </p:txBody>
      </p:sp>
      <p:sp>
        <p:nvSpPr>
          <p:cNvPr id="65578" name="Text Box 43">
            <a:extLst>
              <a:ext uri="{FF2B5EF4-FFF2-40B4-BE49-F238E27FC236}">
                <a16:creationId xmlns:a16="http://schemas.microsoft.com/office/drawing/2014/main" id="{E13BBCD2-D4AF-A85D-09A2-970F7C36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5334000"/>
            <a:ext cx="23860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"the movie plot </a:t>
            </a:r>
            <a:r>
              <a:rPr lang="en-US" altLang="en-US" sz="1600"/>
              <a:t>runs </a:t>
            </a:r>
            <a:r>
              <a:rPr lang="en-US" altLang="en-US" sz="1600" b="0"/>
              <a:t>like this."</a:t>
            </a:r>
          </a:p>
        </p:txBody>
      </p:sp>
      <p:sp>
        <p:nvSpPr>
          <p:cNvPr id="65579" name="Text Box 44">
            <a:extLst>
              <a:ext uri="{FF2B5EF4-FFF2-40B4-BE49-F238E27FC236}">
                <a16:creationId xmlns:a16="http://schemas.microsoft.com/office/drawing/2014/main" id="{4B1CC44F-7C23-7A09-1E8F-269CE475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5716588"/>
            <a:ext cx="2211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 b="0"/>
              <a:t>"36 other verb meanings…"</a:t>
            </a:r>
          </a:p>
        </p:txBody>
      </p:sp>
      <p:sp>
        <p:nvSpPr>
          <p:cNvPr id="65580" name="Text Box 45">
            <a:extLst>
              <a:ext uri="{FF2B5EF4-FFF2-40B4-BE49-F238E27FC236}">
                <a16:creationId xmlns:a16="http://schemas.microsoft.com/office/drawing/2014/main" id="{8AE673D9-0FCB-FBB2-EF21-41DA69D0F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829300"/>
            <a:ext cx="2943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/>
              <a:t>Source:</a:t>
            </a:r>
            <a:r>
              <a:rPr lang="en-US" altLang="en-US" sz="1200" b="0"/>
              <a:t> WordNet at http://wordnet.princeton.edu/</a:t>
            </a:r>
          </a:p>
        </p:txBody>
      </p:sp>
      <p:sp>
        <p:nvSpPr>
          <p:cNvPr id="65581" name="Text Box 46">
            <a:extLst>
              <a:ext uri="{FF2B5EF4-FFF2-40B4-BE49-F238E27FC236}">
                <a16:creationId xmlns:a16="http://schemas.microsoft.com/office/drawing/2014/main" id="{915F6F76-62B6-9EE1-BEB9-9FDAB7974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013" y="841375"/>
            <a:ext cx="960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Context</a:t>
            </a:r>
          </a:p>
        </p:txBody>
      </p:sp>
      <p:sp>
        <p:nvSpPr>
          <p:cNvPr id="46" name="Footer Placeholder 3">
            <a:extLst>
              <a:ext uri="{FF2B5EF4-FFF2-40B4-BE49-F238E27FC236}">
                <a16:creationId xmlns:a16="http://schemas.microsoft.com/office/drawing/2014/main" id="{5C1F18CC-797A-3627-08A2-5937C461E6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CFEB8FC7-6470-F6EA-02A2-8BC8E630EE75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6563" name="Slide Number Placeholder 5">
            <a:extLst>
              <a:ext uri="{FF2B5EF4-FFF2-40B4-BE49-F238E27FC236}">
                <a16:creationId xmlns:a16="http://schemas.microsoft.com/office/drawing/2014/main" id="{64BC106F-4C2B-6EFD-F2BE-88280CD99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9DF12F6-933B-B041-B726-38F30A8918E3}" type="slidenum">
              <a:rPr lang="en-US" altLang="en-US" sz="1400"/>
              <a:pPr algn="r" eaLnBrk="1" hangingPunct="1"/>
              <a:t>61</a:t>
            </a:fld>
            <a:endParaRPr lang="en-US" altLang="en-US" sz="1400"/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1D0193FD-9D2F-4501-ED35-07683B0BD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Extraction Pipeline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0761D28C-E928-0CF3-5CFE-FE3D9B4F3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19625"/>
            <a:ext cx="7772400" cy="1438275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Top pipes are the foundation that other analysis engines are built upon</a:t>
            </a:r>
          </a:p>
        </p:txBody>
      </p:sp>
      <p:sp>
        <p:nvSpPr>
          <p:cNvPr id="66566" name="AutoShape 4">
            <a:extLst>
              <a:ext uri="{FF2B5EF4-FFF2-40B4-BE49-F238E27FC236}">
                <a16:creationId xmlns:a16="http://schemas.microsoft.com/office/drawing/2014/main" id="{F133A15A-B2B1-8113-58AA-DD88DCCA0FE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28950" y="1314450"/>
            <a:ext cx="685800" cy="1714500"/>
          </a:xfrm>
          <a:prstGeom prst="can">
            <a:avLst>
              <a:gd name="adj" fmla="val 386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67" name="Text Box 6">
            <a:extLst>
              <a:ext uri="{FF2B5EF4-FFF2-40B4-BE49-F238E27FC236}">
                <a16:creationId xmlns:a16="http://schemas.microsoft.com/office/drawing/2014/main" id="{425022CA-B1B9-A0F7-7088-3C08DB925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1943100"/>
            <a:ext cx="1330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Tokenization</a:t>
            </a:r>
          </a:p>
        </p:txBody>
      </p:sp>
      <p:grpSp>
        <p:nvGrpSpPr>
          <p:cNvPr id="66568" name="Group 15">
            <a:extLst>
              <a:ext uri="{FF2B5EF4-FFF2-40B4-BE49-F238E27FC236}">
                <a16:creationId xmlns:a16="http://schemas.microsoft.com/office/drawing/2014/main" id="{71D9D43B-9169-4750-0C24-498DD16D3AB9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1828800"/>
            <a:ext cx="1485900" cy="685800"/>
            <a:chOff x="2160" y="1296"/>
            <a:chExt cx="792" cy="432"/>
          </a:xfrm>
        </p:grpSpPr>
        <p:sp>
          <p:nvSpPr>
            <p:cNvPr id="66588" name="AutoShape 14">
              <a:extLst>
                <a:ext uri="{FF2B5EF4-FFF2-40B4-BE49-F238E27FC236}">
                  <a16:creationId xmlns:a16="http://schemas.microsoft.com/office/drawing/2014/main" id="{D364CFCD-BB9B-2B79-1D42-EE0442CCDB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89" name="Text Box 7">
              <a:extLst>
                <a:ext uri="{FF2B5EF4-FFF2-40B4-BE49-F238E27FC236}">
                  <a16:creationId xmlns:a16="http://schemas.microsoft.com/office/drawing/2014/main" id="{12834CC0-B6C9-D748-23F1-4E9BB5F22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7" y="1296"/>
              <a:ext cx="49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Sentence</a:t>
              </a:r>
            </a:p>
            <a:p>
              <a:pPr eaLnBrk="1" hangingPunct="1"/>
              <a:r>
                <a:rPr lang="en-US" altLang="en-US" sz="1600"/>
                <a:t>Analysis</a:t>
              </a:r>
            </a:p>
          </p:txBody>
        </p:sp>
      </p:grpSp>
      <p:sp>
        <p:nvSpPr>
          <p:cNvPr id="66569" name="AutoShape 10">
            <a:extLst>
              <a:ext uri="{FF2B5EF4-FFF2-40B4-BE49-F238E27FC236}">
                <a16:creationId xmlns:a16="http://schemas.microsoft.com/office/drawing/2014/main" id="{CF6688B5-9AEC-BE3F-ED3D-6CD59BB7084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14400" y="18288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Document</a:t>
            </a:r>
          </a:p>
        </p:txBody>
      </p:sp>
      <p:sp>
        <p:nvSpPr>
          <p:cNvPr id="66570" name="AutoShape 11">
            <a:extLst>
              <a:ext uri="{FF2B5EF4-FFF2-40B4-BE49-F238E27FC236}">
                <a16:creationId xmlns:a16="http://schemas.microsoft.com/office/drawing/2014/main" id="{F6C531D8-739C-05BE-F2A9-1E47B826B27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914400" y="3314700"/>
            <a:ext cx="1028700" cy="914400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Enriched</a:t>
            </a:r>
            <a:br>
              <a:rPr lang="en-US" altLang="en-US" sz="1600"/>
            </a:br>
            <a:r>
              <a:rPr lang="en-US" altLang="en-US" sz="1600"/>
              <a:t>Document</a:t>
            </a:r>
          </a:p>
        </p:txBody>
      </p:sp>
      <p:grpSp>
        <p:nvGrpSpPr>
          <p:cNvPr id="66571" name="Group 16">
            <a:extLst>
              <a:ext uri="{FF2B5EF4-FFF2-40B4-BE49-F238E27FC236}">
                <a16:creationId xmlns:a16="http://schemas.microsoft.com/office/drawing/2014/main" id="{CDAE2C9E-B5EF-56F3-3EB5-5787D8B90AFE}"/>
              </a:ext>
            </a:extLst>
          </p:cNvPr>
          <p:cNvGrpSpPr>
            <a:grpSpLocks/>
          </p:cNvGrpSpPr>
          <p:nvPr/>
        </p:nvGrpSpPr>
        <p:grpSpPr bwMode="auto">
          <a:xfrm>
            <a:off x="6286500" y="1828800"/>
            <a:ext cx="1257300" cy="685800"/>
            <a:chOff x="2160" y="1296"/>
            <a:chExt cx="792" cy="432"/>
          </a:xfrm>
        </p:grpSpPr>
        <p:sp>
          <p:nvSpPr>
            <p:cNvPr id="66586" name="AutoShape 17">
              <a:extLst>
                <a:ext uri="{FF2B5EF4-FFF2-40B4-BE49-F238E27FC236}">
                  <a16:creationId xmlns:a16="http://schemas.microsoft.com/office/drawing/2014/main" id="{045B1B96-1D90-0604-DFF1-B7FFDB4EB8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340" y="1116"/>
              <a:ext cx="432" cy="792"/>
            </a:xfrm>
            <a:prstGeom prst="can">
              <a:avLst>
                <a:gd name="adj" fmla="val 28306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6587" name="Text Box 18">
              <a:extLst>
                <a:ext uri="{FF2B5EF4-FFF2-40B4-BE49-F238E27FC236}">
                  <a16:creationId xmlns:a16="http://schemas.microsoft.com/office/drawing/2014/main" id="{FB5149CC-6BD3-AB47-0CD8-442BE8CD0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1296"/>
              <a:ext cx="54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/>
                <a:t>POS</a:t>
              </a:r>
            </a:p>
            <a:p>
              <a:pPr eaLnBrk="1" hangingPunct="1"/>
              <a:r>
                <a:rPr lang="en-US" altLang="en-US" sz="1600"/>
                <a:t>Analysis</a:t>
              </a:r>
            </a:p>
          </p:txBody>
        </p:sp>
      </p:grpSp>
      <p:sp>
        <p:nvSpPr>
          <p:cNvPr id="66572" name="AutoShape 13">
            <a:extLst>
              <a:ext uri="{FF2B5EF4-FFF2-40B4-BE49-F238E27FC236}">
                <a16:creationId xmlns:a16="http://schemas.microsoft.com/office/drawing/2014/main" id="{43A2DC26-83AC-D912-B1A1-4FAB48849A1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888707" y="2945606"/>
            <a:ext cx="685800" cy="1423987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3" name="Text Box 22">
            <a:extLst>
              <a:ext uri="{FF2B5EF4-FFF2-40B4-BE49-F238E27FC236}">
                <a16:creationId xmlns:a16="http://schemas.microsoft.com/office/drawing/2014/main" id="{5E97F5C1-9A47-EF33-CEFA-214B89E35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14700"/>
            <a:ext cx="957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Place</a:t>
            </a:r>
          </a:p>
          <a:p>
            <a:pPr eaLnBrk="1" hangingPunct="1"/>
            <a:r>
              <a:rPr lang="en-US" altLang="en-US" sz="1800"/>
              <a:t>Analysis</a:t>
            </a:r>
          </a:p>
        </p:txBody>
      </p:sp>
      <p:sp>
        <p:nvSpPr>
          <p:cNvPr id="66574" name="AutoShape 25">
            <a:extLst>
              <a:ext uri="{FF2B5EF4-FFF2-40B4-BE49-F238E27FC236}">
                <a16:creationId xmlns:a16="http://schemas.microsoft.com/office/drawing/2014/main" id="{92BBA68B-EFBC-275C-BC4E-B08B9856F64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028950" y="2914650"/>
            <a:ext cx="685800" cy="1485900"/>
          </a:xfrm>
          <a:prstGeom prst="can">
            <a:avLst>
              <a:gd name="adj" fmla="val 3263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75" name="Text Box 26">
            <a:extLst>
              <a:ext uri="{FF2B5EF4-FFF2-40B4-BE49-F238E27FC236}">
                <a16:creationId xmlns:a16="http://schemas.microsoft.com/office/drawing/2014/main" id="{2CD3D87E-032B-5E5F-819F-3FBC8DF61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314700"/>
            <a:ext cx="957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Date</a:t>
            </a:r>
          </a:p>
          <a:p>
            <a:pPr eaLnBrk="1" hangingPunct="1"/>
            <a:r>
              <a:rPr lang="en-US" altLang="en-US" sz="1800"/>
              <a:t>Analysis</a:t>
            </a:r>
          </a:p>
        </p:txBody>
      </p:sp>
      <p:sp>
        <p:nvSpPr>
          <p:cNvPr id="66576" name="Line 28">
            <a:extLst>
              <a:ext uri="{FF2B5EF4-FFF2-40B4-BE49-F238E27FC236}">
                <a16:creationId xmlns:a16="http://schemas.microsoft.com/office/drawing/2014/main" id="{E7081451-099C-65AE-E63D-A6E5D3C21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171700"/>
            <a:ext cx="342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7" name="Line 29">
            <a:extLst>
              <a:ext uri="{FF2B5EF4-FFF2-40B4-BE49-F238E27FC236}">
                <a16:creationId xmlns:a16="http://schemas.microsoft.com/office/drawing/2014/main" id="{E2532C25-A8BD-D4DA-C2B3-30963FB0C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1717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8" name="Line 31">
            <a:extLst>
              <a:ext uri="{FF2B5EF4-FFF2-40B4-BE49-F238E27FC236}">
                <a16:creationId xmlns:a16="http://schemas.microsoft.com/office/drawing/2014/main" id="{67EBF298-4572-DAE6-99B2-A0BE61DCF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79" name="Line 32">
            <a:extLst>
              <a:ext uri="{FF2B5EF4-FFF2-40B4-BE49-F238E27FC236}">
                <a16:creationId xmlns:a16="http://schemas.microsoft.com/office/drawing/2014/main" id="{01DD0A3C-8FC8-4BE2-370F-B2BFD8B390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3100" y="3657600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6580" name="AutoShape 33">
            <a:extLst>
              <a:ext uri="{FF2B5EF4-FFF2-40B4-BE49-F238E27FC236}">
                <a16:creationId xmlns:a16="http://schemas.microsoft.com/office/drawing/2014/main" id="{226B41A4-BEE8-8A45-5B89-270E53610816}"/>
              </a:ext>
            </a:extLst>
          </p:cNvPr>
          <p:cNvCxnSpPr>
            <a:cxnSpLocks noChangeShapeType="1"/>
            <a:stCxn id="66586" idx="1"/>
            <a:endCxn id="66581" idx="3"/>
          </p:cNvCxnSpPr>
          <p:nvPr/>
        </p:nvCxnSpPr>
        <p:spPr bwMode="auto">
          <a:xfrm>
            <a:off x="7543800" y="2171700"/>
            <a:ext cx="166688" cy="1487488"/>
          </a:xfrm>
          <a:prstGeom prst="bentConnector3">
            <a:avLst>
              <a:gd name="adj1" fmla="val 23619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581" name="AutoShape 34">
            <a:extLst>
              <a:ext uri="{FF2B5EF4-FFF2-40B4-BE49-F238E27FC236}">
                <a16:creationId xmlns:a16="http://schemas.microsoft.com/office/drawing/2014/main" id="{9AD1E9C9-926C-E585-BE84-9067EA2AFE72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655594" y="2945606"/>
            <a:ext cx="685800" cy="1423988"/>
          </a:xfrm>
          <a:prstGeom prst="can">
            <a:avLst>
              <a:gd name="adj" fmla="val 3726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6582" name="Text Box 35">
            <a:extLst>
              <a:ext uri="{FF2B5EF4-FFF2-40B4-BE49-F238E27FC236}">
                <a16:creationId xmlns:a16="http://schemas.microsoft.com/office/drawing/2014/main" id="{6BBF052E-9C34-4404-6E9E-F1E72C397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488" y="3314700"/>
            <a:ext cx="957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Person</a:t>
            </a:r>
          </a:p>
          <a:p>
            <a:pPr eaLnBrk="1" hangingPunct="1"/>
            <a:r>
              <a:rPr lang="en-US" altLang="en-US" sz="1800"/>
              <a:t>Analysis</a:t>
            </a:r>
          </a:p>
        </p:txBody>
      </p:sp>
      <p:sp>
        <p:nvSpPr>
          <p:cNvPr id="66583" name="Line 36">
            <a:extLst>
              <a:ext uri="{FF2B5EF4-FFF2-40B4-BE49-F238E27FC236}">
                <a16:creationId xmlns:a16="http://schemas.microsoft.com/office/drawing/2014/main" id="{1A0FAEC5-4D6F-ADD5-9AF9-4B469745B5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65760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584" name="Line 37">
            <a:extLst>
              <a:ext uri="{FF2B5EF4-FFF2-40B4-BE49-F238E27FC236}">
                <a16:creationId xmlns:a16="http://schemas.microsoft.com/office/drawing/2014/main" id="{05E73F5C-34C2-D043-F360-C96C02826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2171700"/>
            <a:ext cx="571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D327272-7EF1-F399-4BB5-0C25098FE1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E31DE31F-9A53-AE03-2F48-B34070F398D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7587" name="Slide Number Placeholder 5">
            <a:extLst>
              <a:ext uri="{FF2B5EF4-FFF2-40B4-BE49-F238E27FC236}">
                <a16:creationId xmlns:a16="http://schemas.microsoft.com/office/drawing/2014/main" id="{B9A8FAC1-E943-BD93-37CC-D913EBE2A7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917B92F-33BB-7E4C-BECE-ACFA4147123D}" type="slidenum">
              <a:rPr lang="en-US" altLang="en-US" sz="1400"/>
              <a:pPr algn="r" eaLnBrk="1" hangingPunct="1"/>
              <a:t>62</a:t>
            </a:fld>
            <a:endParaRPr lang="en-US" altLang="en-US" sz="1400"/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0BACDF49-9C10-5910-24BC-52D02D664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Types of Tags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03090CF9-85FC-3377-4AC7-FD3EEE955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External Tags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Out of context tags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e.g.: Tags in the HTML header “meta”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Body Tags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Inline tags that markup the body of a document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Preserve the context of the entity in the document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markup (XML) to store entity information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3B4A29-70F2-A595-0186-F6195B1282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5E46BACF-8D2F-68E0-F1F7-F738C90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Annotation Types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B20C5780-3277-D2E4-0AFE-83559A81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Formatting annotations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bold, italic, highlights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Type Annotations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dates, numbers, percent, ticker symbols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Controlled Vocabulary Annotations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Person</a:t>
            </a:r>
          </a:p>
          <a:p>
            <a:pPr lvl="2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Eg: &lt;person id="p123"&gt;Fred Jones&lt;/person&gt;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Geo-location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Glossary Term</a:t>
            </a:r>
          </a:p>
        </p:txBody>
      </p:sp>
      <p:sp>
        <p:nvSpPr>
          <p:cNvPr id="68612" name="Date Placeholder 3">
            <a:extLst>
              <a:ext uri="{FF2B5EF4-FFF2-40B4-BE49-F238E27FC236}">
                <a16:creationId xmlns:a16="http://schemas.microsoft.com/office/drawing/2014/main" id="{E66BC93D-8764-E802-003E-54C70D552AF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18FA3C4F-1E53-A402-51B4-C2227383B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91E127D-BF14-2943-B831-F233BEFA4AAA}" type="slidenum">
              <a:rPr lang="en-US" altLang="en-US" sz="1400"/>
              <a:pPr algn="r" eaLnBrk="1" hangingPunct="1"/>
              <a:t>63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9DFE589-2DD8-DD68-C7CB-F376BCF0CF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7DF45970-2372-E883-73C1-3EB97400A31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69635" name="Slide Number Placeholder 5">
            <a:extLst>
              <a:ext uri="{FF2B5EF4-FFF2-40B4-BE49-F238E27FC236}">
                <a16:creationId xmlns:a16="http://schemas.microsoft.com/office/drawing/2014/main" id="{EA4ECDC7-70E8-539E-BC6F-62EAD2A690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776A90A-3574-6D4C-BBC6-C425622F1D13}" type="slidenum">
              <a:rPr lang="en-US" altLang="en-US" sz="1400"/>
              <a:pPr algn="r" eaLnBrk="1" hangingPunct="1"/>
              <a:t>64</a:t>
            </a:fld>
            <a:endParaRPr lang="en-US" altLang="en-US" sz="1400"/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38713DC3-B5A1-EB87-F508-337479505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Extraction Formats</a:t>
            </a: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3A433D5-422C-D6F2-D1A2-59D95596A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HTML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Standard web markup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Semantic HTML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extensive use of CSS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eXtensible Markup Language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RDFa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Resource Description Format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TEI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Text Encoding Initiative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DocBook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XML format for book publishing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DITA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Darwin Information Type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Wiki 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– standard and Semantic Wiki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Semantic Wiki</a:t>
            </a: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– adding link types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BD780E9-4BA0-B755-D7B6-688B949373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32EB431-2798-B70C-3124-3607C64B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HTML Meta Tags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4F09885-96F0-3DB1-1B48-ED3E68CAE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&lt;html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&lt;head&gt;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&lt;meta name="keywords" content="computing, computer studies, computer"&gt;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&lt;meta name="description" content="Cheap widgets for sale"&gt;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&lt;meta name="author" content="John Doe"&gt;</a:t>
            </a:r>
          </a:p>
          <a:p>
            <a:pPr eaLnBrk="1" hangingPunct="1">
              <a:buFontTx/>
              <a:buNone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0660" name="Date Placeholder 3">
            <a:extLst>
              <a:ext uri="{FF2B5EF4-FFF2-40B4-BE49-F238E27FC236}">
                <a16:creationId xmlns:a16="http://schemas.microsoft.com/office/drawing/2014/main" id="{CBCB8A8B-A4A2-F5E5-EDF1-A36C32AF3A4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0661" name="Slide Number Placeholder 5">
            <a:extLst>
              <a:ext uri="{FF2B5EF4-FFF2-40B4-BE49-F238E27FC236}">
                <a16:creationId xmlns:a16="http://schemas.microsoft.com/office/drawing/2014/main" id="{71AA5A35-DCBE-696E-8522-D3CE5554B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2BE8491E-01EE-224C-AF3D-182586C080BD}" type="slidenum">
              <a:rPr lang="en-US" altLang="en-US" sz="1400"/>
              <a:pPr algn="r" eaLnBrk="1" hangingPunct="1"/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F0194CFD-2D69-DB68-A1DE-BE1D6BE7D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Semantic HTML</a:t>
            </a:r>
          </a:p>
        </p:txBody>
      </p:sp>
      <p:sp>
        <p:nvSpPr>
          <p:cNvPr id="71683" name="Content Placeholder 2">
            <a:extLst>
              <a:ext uri="{FF2B5EF4-FFF2-40B4-BE49-F238E27FC236}">
                <a16:creationId xmlns:a16="http://schemas.microsoft.com/office/drawing/2014/main" id="{2D3525B1-7D36-6944-2B70-E06A9A75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49149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presentation-neutral tags</a:t>
            </a:r>
          </a:p>
          <a:p>
            <a:pPr lvl="1" eaLnBrk="1" hangingPunct="1"/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&lt;div class="person"&gt;John Doe&lt;/div&gt;</a:t>
            </a:r>
          </a:p>
          <a:p>
            <a:pPr lvl="1" eaLnBrk="1" hangingPunct="1"/>
            <a:r>
              <a:rPr lang="en-US" altLang="en-US">
                <a:latin typeface="Arial Narrow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&lt;span class="date" xs:date="2010-06-14"&gt;June 14th, 2010&lt;/span&gt;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 a Cascading Style Sheet (CSS) to control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tags are displayed</a:t>
            </a:r>
          </a:p>
        </p:txBody>
      </p:sp>
      <p:sp>
        <p:nvSpPr>
          <p:cNvPr id="71684" name="Date Placeholder 3">
            <a:extLst>
              <a:ext uri="{FF2B5EF4-FFF2-40B4-BE49-F238E27FC236}">
                <a16:creationId xmlns:a16="http://schemas.microsoft.com/office/drawing/2014/main" id="{74FB57BA-A70B-567B-4699-646CCE4503F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1685" name="Slide Number Placeholder 5">
            <a:extLst>
              <a:ext uri="{FF2B5EF4-FFF2-40B4-BE49-F238E27FC236}">
                <a16:creationId xmlns:a16="http://schemas.microsoft.com/office/drawing/2014/main" id="{C1BFA84E-6AA8-F092-3A21-F67C71FCAA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B801CC1-BDFF-2242-8738-A6A1A8399165}" type="slidenum">
              <a:rPr lang="en-US" altLang="en-US" sz="1400"/>
              <a:pPr algn="r" eaLnBrk="1" hangingPunct="1"/>
              <a:t>66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F76930-8AD1-9452-6900-6788F04E3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5D7746A7-0DD1-CE09-E44C-15696449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Annotation Markup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B283E811-E63F-FC4F-7B16-2186FB13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638800"/>
            <a:ext cx="7772400" cy="419100"/>
          </a:xfrm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2708" name="Slide Number Placeholder 4">
            <a:extLst>
              <a:ext uri="{FF2B5EF4-FFF2-40B4-BE49-F238E27FC236}">
                <a16:creationId xmlns:a16="http://schemas.microsoft.com/office/drawing/2014/main" id="{6B193829-4CE8-1BDC-A7DE-1239925520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D922B6F-6C0D-5243-8374-0EC7C6347618}" type="slidenum">
              <a:rPr lang="en-US" altLang="en-US" sz="1400"/>
              <a:pPr algn="r" eaLnBrk="1" hangingPunct="1"/>
              <a:t>67</a:t>
            </a:fld>
            <a:endParaRPr lang="en-US" altLang="en-US" sz="1400"/>
          </a:p>
        </p:txBody>
      </p:sp>
      <p:pic>
        <p:nvPicPr>
          <p:cNvPr id="72709" name="Picture 5">
            <a:extLst>
              <a:ext uri="{FF2B5EF4-FFF2-40B4-BE49-F238E27FC236}">
                <a16:creationId xmlns:a16="http://schemas.microsoft.com/office/drawing/2014/main" id="{7FC904FA-0175-0486-EA0F-E5CE09814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731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7BA8E8F5-B582-5BEF-B939-76A254D717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09BE8127-3017-E161-7674-7A74B527E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Zotero Bibliographic Extraction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4A4CA6D2-CDAC-5CD2-6E13-83E23D48A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Zotero is a FireFox extension that is used to automatically extract bibliographic metadata from text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Zetero supports a wide variety of document metadata formats including the Dublin Core standards, BibTex and RDF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See http://www.zotero.org</a:t>
            </a:r>
          </a:p>
        </p:txBody>
      </p:sp>
      <p:sp>
        <p:nvSpPr>
          <p:cNvPr id="73732" name="Date Placeholder 3">
            <a:extLst>
              <a:ext uri="{FF2B5EF4-FFF2-40B4-BE49-F238E27FC236}">
                <a16:creationId xmlns:a16="http://schemas.microsoft.com/office/drawing/2014/main" id="{FF1FA114-1D67-D9FE-05BB-0C400BD5D99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69FCE6D9-D20A-CD11-4AF5-475EC01AAF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E363D0E0-ED6E-7A45-BA10-4E323BAC9FF6}" type="slidenum">
              <a:rPr lang="en-US" altLang="en-US" sz="1400"/>
              <a:pPr algn="r" eaLnBrk="1" hangingPunct="1"/>
              <a:t>68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A4308DB-2774-7351-D8AB-28F88F2092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B779D16F-F836-E99D-4492-9FE13E51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Example: Library of Congress -&gt; Zotero</a:t>
            </a:r>
          </a:p>
        </p:txBody>
      </p:sp>
      <p:sp>
        <p:nvSpPr>
          <p:cNvPr id="74755" name="Date Placeholder 3">
            <a:extLst>
              <a:ext uri="{FF2B5EF4-FFF2-40B4-BE49-F238E27FC236}">
                <a16:creationId xmlns:a16="http://schemas.microsoft.com/office/drawing/2014/main" id="{C2CAE416-2708-B597-A9CF-814E820CC15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8AF5169A-7EBB-684D-F5A4-D7ED112178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9D2AF3E-F3F2-FA44-9AFA-27611701C728}" type="slidenum">
              <a:rPr lang="en-US" altLang="en-US" sz="1400"/>
              <a:pPr algn="r" eaLnBrk="1" hangingPunct="1"/>
              <a:t>69</a:t>
            </a:fld>
            <a:endParaRPr lang="en-US" altLang="en-US" sz="1400"/>
          </a:p>
        </p:txBody>
      </p:sp>
      <p:pic>
        <p:nvPicPr>
          <p:cNvPr id="74757" name="Picture 6">
            <a:extLst>
              <a:ext uri="{FF2B5EF4-FFF2-40B4-BE49-F238E27FC236}">
                <a16:creationId xmlns:a16="http://schemas.microsoft.com/office/drawing/2014/main" id="{72C94200-69B8-D8C1-2DD3-162E5151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143000"/>
            <a:ext cx="5969000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9A455CD-D826-655A-A2A2-85956708CA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>
            <a:extLst>
              <a:ext uri="{FF2B5EF4-FFF2-40B4-BE49-F238E27FC236}">
                <a16:creationId xmlns:a16="http://schemas.microsoft.com/office/drawing/2014/main" id="{AA7F49EC-1C31-96B5-8B35-9FB58EA13A1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2032CE6-1028-03D6-9CA8-4965FE8EDA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DEE5D09-C817-1F43-AD37-FE2EA55A1C39}" type="slidenum">
              <a:rPr lang="en-US" altLang="en-US" sz="1400"/>
              <a:pPr algn="r" eaLnBrk="1" hangingPunct="1"/>
              <a:t>7</a:t>
            </a:fld>
            <a:endParaRPr lang="en-US" altLang="en-US" sz="1400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FB6F847-52DB-1EDB-E9E6-F40607A61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What is Entity Extraction?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DB889B6D-408E-B6CE-5891-E5F69FE18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process of automatically finding key items in unstructured data, usually free-form text documents (a.k.a. Named Entity Extraction)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Typical Extracted Entity Targets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People’s Names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Organizations (Businesses)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Geographical Locations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Dates, Times, Events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Products - price, category, color, size, warranty period, recommendations</a:t>
            </a:r>
          </a:p>
          <a:p>
            <a:pPr lvl="1"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Medical Charts - Medical Conditions, Symptoms, Treatments, Drugs, etc.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11AD4DC-80DD-E303-9C09-7AA4FE6704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3B002E90-A597-09F0-CA73-8555B869090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5779" name="Slide Number Placeholder 5">
            <a:extLst>
              <a:ext uri="{FF2B5EF4-FFF2-40B4-BE49-F238E27FC236}">
                <a16:creationId xmlns:a16="http://schemas.microsoft.com/office/drawing/2014/main" id="{99AF9B4A-5828-FBA5-6057-B58D7EC5DC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2B613E3-BC23-3C4D-953C-7CDC0C4040C6}" type="slidenum">
              <a:rPr lang="en-US" altLang="en-US" sz="1400"/>
              <a:pPr algn="r" eaLnBrk="1" hangingPunct="1"/>
              <a:t>70</a:t>
            </a:fld>
            <a:endParaRPr lang="en-US" altLang="en-US" sz="1400"/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DE5F46D-0E52-3115-AD45-7C31842D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RDF and RDFa</a:t>
            </a:r>
          </a:p>
        </p:txBody>
      </p:sp>
      <p:sp>
        <p:nvSpPr>
          <p:cNvPr id="75781" name="Content Placeholder 6">
            <a:extLst>
              <a:ext uri="{FF2B5EF4-FFF2-40B4-BE49-F238E27FC236}">
                <a16:creationId xmlns:a16="http://schemas.microsoft.com/office/drawing/2014/main" id="{A68B68BF-F21D-26CB-E522-A6FB18132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= Resource Description Format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 is the w3c standard for encoding metadata in directed graphs</a:t>
            </a: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RDA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uses URIs (a special type of URL) to link concepts together, even if the content is on different web pages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83FB14E-B6BD-221E-C163-357FDC1E61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1DC3E469-7EF2-C694-6732-2A8A70D84EB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6803" name="Slide Number Placeholder 5">
            <a:extLst>
              <a:ext uri="{FF2B5EF4-FFF2-40B4-BE49-F238E27FC236}">
                <a16:creationId xmlns:a16="http://schemas.microsoft.com/office/drawing/2014/main" id="{D5937BCB-0D61-C837-8739-D17B214703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B199CA4-8B65-6A41-864C-F6C66F2D1B3E}" type="slidenum">
              <a:rPr lang="en-US" altLang="en-US" sz="1400"/>
              <a:pPr algn="r" eaLnBrk="1" hangingPunct="1"/>
              <a:t>71</a:t>
            </a:fld>
            <a:endParaRPr lang="en-US" altLang="en-US" sz="1400"/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21CA44C4-0687-0C29-E77E-EA7AFC060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RDFa</a:t>
            </a:r>
          </a:p>
        </p:txBody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DDEEBD20-0284-B5CE-7AC5-C264348B4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RDFa is a format for storing entity types in HTML attributes (RDF attributes)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Example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&lt;div class=</a:t>
            </a: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Person”&gt;John Doe&lt;/div&gt;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RDFa is designed as a way to enrich current HTML documents with a small set of metadata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Non-disruptive evolution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0226B30-8FBC-D0F3-3A2A-D5DB2CECE7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CFD184C2-DCAC-A995-7C41-ADFBF91B1F0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7827" name="Slide Number Placeholder 5">
            <a:extLst>
              <a:ext uri="{FF2B5EF4-FFF2-40B4-BE49-F238E27FC236}">
                <a16:creationId xmlns:a16="http://schemas.microsoft.com/office/drawing/2014/main" id="{F07FFCC9-46C2-5205-9285-47941885B2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E092441-AFAD-E043-81EA-621E38273D3A}" type="slidenum">
              <a:rPr lang="en-US" altLang="en-US" sz="1400"/>
              <a:pPr algn="r" eaLnBrk="1" hangingPunct="1"/>
              <a:t>72</a:t>
            </a:fld>
            <a:endParaRPr lang="en-US" altLang="en-US" sz="1400"/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22FC4BCC-DC4E-38D9-FD22-F2F673D0E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TEI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5A7FCB5D-133C-655F-EA1D-57E5C629D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Text Encoding Initiative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Used in humanities and historical documents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Precise markup standards for historical and humanities documents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People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Dates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Locations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Extensible architecture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63575E3-8368-4A21-67DE-37B4AF07A9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66C4B0C3-0649-BB4E-9F7F-7C5FCEF78EA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8851" name="Slide Number Placeholder 5">
            <a:extLst>
              <a:ext uri="{FF2B5EF4-FFF2-40B4-BE49-F238E27FC236}">
                <a16:creationId xmlns:a16="http://schemas.microsoft.com/office/drawing/2014/main" id="{BAC28DB9-EDB9-EFEA-53F0-0BCC228BD4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0B8F226-4F9A-2549-856D-7CC04882F57C}" type="slidenum">
              <a:rPr lang="en-US" altLang="en-US" sz="1400"/>
              <a:pPr algn="r" eaLnBrk="1" hangingPunct="1"/>
              <a:t>73</a:t>
            </a:fld>
            <a:endParaRPr lang="en-US" altLang="en-US" sz="1400"/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8CD740B2-2D16-2FC6-DF94-1C27A5A8B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TEI Formats</a:t>
            </a:r>
          </a:p>
        </p:txBody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5C080787-ABE3-2A18-2181-DB6709C3B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Person: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&lt;persName</a:t>
            </a:r>
            <a:r>
              <a:rPr lang="en-US" altLang="en-US" sz="2400" b="1">
                <a:solidFill>
                  <a:srgbClr val="F5844C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refer</a:t>
            </a:r>
            <a:r>
              <a:rPr lang="en-US" altLang="en-US" sz="2400" b="1">
                <a:solidFill>
                  <a:srgbClr val="FF8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99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”darwin-charles"</a:t>
            </a:r>
            <a:r>
              <a:rPr lang="en-US" altLang="en-US" sz="2400" b="1">
                <a:solidFill>
                  <a:srgbClr val="F5844C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type</a:t>
            </a:r>
            <a:r>
              <a:rPr lang="en-US" altLang="en-US" sz="2400" b="1">
                <a:solidFill>
                  <a:srgbClr val="FF8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99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"person"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Darwin, Charles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&lt;/persName&gt;</a:t>
            </a: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Place Names (GeoCoding):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&lt;name</a:t>
            </a:r>
            <a:r>
              <a:rPr lang="en-US" altLang="en-US" sz="2400" b="1">
                <a:solidFill>
                  <a:srgbClr val="F5844C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key</a:t>
            </a:r>
            <a:r>
              <a:rPr lang="en-US" altLang="en-US" sz="2400" b="1">
                <a:solidFill>
                  <a:srgbClr val="FF8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99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"name-200836"</a:t>
            </a:r>
            <a:r>
              <a:rPr lang="en-US" altLang="en-US" sz="2400" b="1">
                <a:solidFill>
                  <a:srgbClr val="F5844C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type</a:t>
            </a:r>
            <a:r>
              <a:rPr lang="en-US" altLang="en-US" sz="2400" b="1">
                <a:solidFill>
                  <a:srgbClr val="FF8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99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"place"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Falkland Islands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&lt;/name&gt;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Dates: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&lt;date</a:t>
            </a:r>
            <a:r>
              <a:rPr lang="en-US" altLang="en-US" sz="2400" b="1">
                <a:solidFill>
                  <a:srgbClr val="F5844C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when</a:t>
            </a:r>
            <a:r>
              <a:rPr lang="en-US" altLang="en-US" sz="2400" b="1">
                <a:solidFill>
                  <a:srgbClr val="FF804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9933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"1831-12-27"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&gt;</a:t>
            </a:r>
            <a:r>
              <a:rPr lang="en-US" altLang="en-US" sz="2400" b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27th of December, 1831</a:t>
            </a:r>
            <a:r>
              <a:rPr lang="en-US" altLang="en-US" sz="2400" b="1">
                <a:solidFill>
                  <a:srgbClr val="000096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&lt;/date&gt;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9706FC-6A5E-7D51-5338-9BB53C517F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3">
            <a:extLst>
              <a:ext uri="{FF2B5EF4-FFF2-40B4-BE49-F238E27FC236}">
                <a16:creationId xmlns:a16="http://schemas.microsoft.com/office/drawing/2014/main" id="{CE78D4A5-9E26-3309-5CD6-112C5828E349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79875" name="Slide Number Placeholder 5">
            <a:extLst>
              <a:ext uri="{FF2B5EF4-FFF2-40B4-BE49-F238E27FC236}">
                <a16:creationId xmlns:a16="http://schemas.microsoft.com/office/drawing/2014/main" id="{CFA51E83-BA56-23C0-D3F8-486572793D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80AF3B6-4CD5-5244-9EB0-F46ECC194929}" type="slidenum">
              <a:rPr lang="en-US" altLang="en-US" sz="1400"/>
              <a:pPr algn="r" eaLnBrk="1" hangingPunct="1"/>
              <a:t>74</a:t>
            </a:fld>
            <a:endParaRPr lang="en-US" altLang="en-US" sz="1400"/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4F85C341-FED8-2286-4E18-68EEEF39D0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TEI Queries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EFDCDEE2-288B-325E-CBEA-6B2B01709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5900"/>
            <a:ext cx="82296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XPath Examples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Return all people named entities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	  </a:t>
            </a: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//tei:perName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Count named entities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ea typeface="ＭＳ Ｐゴシック" panose="020B0600070205080204" pitchFamily="34" charset="-128"/>
                <a:cs typeface="Arial" panose="020B0604020202020204" pitchFamily="34" charset="0"/>
              </a:rPr>
              <a:t>   count(//tei:perName)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B61274B-3CD1-3EF5-6CC9-01577D62AF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>
            <a:extLst>
              <a:ext uri="{FF2B5EF4-FFF2-40B4-BE49-F238E27FC236}">
                <a16:creationId xmlns:a16="http://schemas.microsoft.com/office/drawing/2014/main" id="{A5C1782C-5FA4-DB21-531E-7D895AFF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Person and Geopolitical Tagging</a:t>
            </a:r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0F3F926E-66CD-7616-59D6-22326179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2098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 must be here allowed to return my most sincere thanks to the</a:t>
            </a:r>
            <a:b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Reverend Professor 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&lt;e:person&gt;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Henslow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&lt;/e:person&gt;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who, when I was an</a:t>
            </a:r>
            <a:b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undergraduate at 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&lt;e:gpe&gt;</a:t>
            </a:r>
            <a:r>
              <a:rPr lang="en-US" altLang="en-US" sz="1800">
                <a:solidFill>
                  <a:srgbClr val="3333CC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Cambridge</a:t>
            </a:r>
            <a:r>
              <a:rPr lang="en-US" altLang="en-US" sz="18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&lt;/e:gpe&gt;</a:t>
            </a:r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, was one chief means of giving me a taste for Natural History, who, during my absence, took charge of the collections I sent home, and by his correspondence directed my endeavours, and who, since my return, has constantly rendered me every assistance which the kindest friend could offer. </a:t>
            </a:r>
          </a:p>
        </p:txBody>
      </p:sp>
      <p:sp>
        <p:nvSpPr>
          <p:cNvPr id="80900" name="Date Placeholder 3">
            <a:extLst>
              <a:ext uri="{FF2B5EF4-FFF2-40B4-BE49-F238E27FC236}">
                <a16:creationId xmlns:a16="http://schemas.microsoft.com/office/drawing/2014/main" id="{3F32B7E8-3A6D-8324-3BA0-3A778BD787DB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0901" name="Slide Number Placeholder 5">
            <a:extLst>
              <a:ext uri="{FF2B5EF4-FFF2-40B4-BE49-F238E27FC236}">
                <a16:creationId xmlns:a16="http://schemas.microsoft.com/office/drawing/2014/main" id="{6A7D1041-08CB-EEA7-3621-4215EDADF0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430F6CF-54CD-E44C-BBAA-2FC90EB2F4A2}" type="slidenum">
              <a:rPr lang="en-US" altLang="en-US" sz="1400"/>
              <a:pPr algn="r" eaLnBrk="1" hangingPunct="1"/>
              <a:t>75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3FAC829-5748-34BE-FC24-EEFA95FA56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7AC813A1-CEBF-17A4-666E-CAAC6A9D8D4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1923" name="Slide Number Placeholder 5">
            <a:extLst>
              <a:ext uri="{FF2B5EF4-FFF2-40B4-BE49-F238E27FC236}">
                <a16:creationId xmlns:a16="http://schemas.microsoft.com/office/drawing/2014/main" id="{F2797208-942A-3F60-800B-5C0432847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9C98D49-C749-B148-A4C1-141017A510A7}" type="slidenum">
              <a:rPr lang="en-US" altLang="en-US" sz="1400"/>
              <a:pPr algn="r" eaLnBrk="1" hangingPunct="1"/>
              <a:t>76</a:t>
            </a:fld>
            <a:endParaRPr lang="en-US" altLang="en-US" sz="1400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F182A905-440F-8AAF-7AD6-3186EB8F9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DocBook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801D8E47-BFB6-0DE1-5F13-91DDB7EEC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DocBook is an XML markup format used commonly for articles and book publishing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Publishers frequently accept books in DocBook format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DocBook supports many in-line elements for marking up text such as a glossary term or a term that should appear in the back-of-the-book index</a:t>
            </a:r>
          </a:p>
          <a:p>
            <a:pPr eaLnBrk="1" hangingPunct="1"/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can be used to identify items that should appear in a glossary or the back of a book index</a:t>
            </a:r>
          </a:p>
          <a:p>
            <a:pPr eaLnBrk="1" hangingPunct="1"/>
            <a:endParaRPr lang="en-US" altLang="en-US" sz="240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8BA74853-DEA2-1B84-49F4-B43125ACAE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E2A51417-A318-0BE7-0063-9C04C014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Glossary and Back-of-Book Indexes</a:t>
            </a: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34FC5AF9-2947-1D3D-EEF4-90F139FA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Glossary terms are new terms introduced in a text, frequently placed in bold font and are listed in a glossary at the end of a chapter or at the end of a book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Index terms are terms that should appear in the index at the end of a book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Manual indexing is a slow and closely process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DocBook has markup tags that identify when a term is a glossary term on an index term</a:t>
            </a:r>
          </a:p>
        </p:txBody>
      </p:sp>
      <p:sp>
        <p:nvSpPr>
          <p:cNvPr id="82948" name="Date Placeholder 3">
            <a:extLst>
              <a:ext uri="{FF2B5EF4-FFF2-40B4-BE49-F238E27FC236}">
                <a16:creationId xmlns:a16="http://schemas.microsoft.com/office/drawing/2014/main" id="{1862C1FD-0249-3228-2503-A7C5EF1E4521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2949" name="Slide Number Placeholder 5">
            <a:extLst>
              <a:ext uri="{FF2B5EF4-FFF2-40B4-BE49-F238E27FC236}">
                <a16:creationId xmlns:a16="http://schemas.microsoft.com/office/drawing/2014/main" id="{A64D0EE9-655F-5C13-06C0-F301FADDAB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3700BCB-AAE2-DB47-813D-FCE538075EE6}" type="slidenum">
              <a:rPr lang="en-US" altLang="en-US" sz="1400"/>
              <a:pPr algn="r" eaLnBrk="1" hangingPunct="1"/>
              <a:t>77</a:t>
            </a:fld>
            <a:endParaRPr lang="en-US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EEBED-BB24-E392-AA7B-9AA4D95B1881}"/>
              </a:ext>
            </a:extLst>
          </p:cNvPr>
          <p:cNvSpPr txBox="1"/>
          <p:nvPr/>
        </p:nvSpPr>
        <p:spPr>
          <a:xfrm>
            <a:off x="609600" y="5257800"/>
            <a:ext cx="79248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XQuery is a </a:t>
            </a:r>
            <a:r>
              <a:rPr lang="en-US" sz="2000" b="0">
                <a:solidFill>
                  <a:srgbClr val="800000"/>
                </a:solidFill>
                <a:latin typeface="Arial Narrow" charset="0"/>
                <a:cs typeface="+mn-cs"/>
              </a:rPr>
              <a:t>&lt;indexterm&gt;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functional programming language</a:t>
            </a:r>
            <a:r>
              <a:rPr lang="en-US" sz="2000" b="0">
                <a:solidFill>
                  <a:srgbClr val="800000"/>
                </a:solidFill>
                <a:latin typeface="Arial Narrow" charset="0"/>
                <a:cs typeface="+mn-cs"/>
              </a:rPr>
              <a:t>&lt;/indexterm&gt; 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that places and emphasis on transformation of data rather then state management.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0C6AC-BC86-0590-3198-5796A81CC088}"/>
              </a:ext>
            </a:extLst>
          </p:cNvPr>
          <p:cNvSpPr txBox="1"/>
          <p:nvPr/>
        </p:nvSpPr>
        <p:spPr>
          <a:xfrm>
            <a:off x="685800" y="4191000"/>
            <a:ext cx="7848600" cy="70802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The ability of </a:t>
            </a:r>
            <a:r>
              <a:rPr lang="en-US" sz="2000" b="0">
                <a:solidFill>
                  <a:srgbClr val="800000"/>
                </a:solidFill>
                <a:latin typeface="Arial Narrow" charset="0"/>
                <a:cs typeface="+mn-cs"/>
              </a:rPr>
              <a:t>&lt;glossterm linkend=”xquery"&gt;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XQuery</a:t>
            </a:r>
            <a:r>
              <a:rPr lang="en-US" sz="2000" b="0">
                <a:solidFill>
                  <a:srgbClr val="800000"/>
                </a:solidFill>
                <a:latin typeface="Arial Narrow" charset="0"/>
                <a:cs typeface="+mn-cs"/>
              </a:rPr>
              <a:t>&lt;/glossterm&gt;</a:t>
            </a:r>
            <a:r>
              <a:rPr lang="en-US" sz="2000" b="0">
                <a:solidFill>
                  <a:srgbClr val="000000"/>
                </a:solidFill>
                <a:latin typeface="Arial Narrow" charset="0"/>
                <a:cs typeface="+mn-cs"/>
              </a:rPr>
              <a:t> to quickly search indexed text has allowed fast searching of terabyte XML data sets.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8693E1B-87DC-DB55-FB5F-6B78DDC480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D0E51364-A3E8-5381-E94F-BCA81D15282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3971" name="Slide Number Placeholder 5">
            <a:extLst>
              <a:ext uri="{FF2B5EF4-FFF2-40B4-BE49-F238E27FC236}">
                <a16:creationId xmlns:a16="http://schemas.microsoft.com/office/drawing/2014/main" id="{5FCAF175-1FA9-4C09-82A3-DE464BCD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DCEF131-212B-4F4D-A5DD-B07E10C6873B}" type="slidenum">
              <a:rPr lang="en-US" altLang="en-US" sz="1400"/>
              <a:pPr algn="r" eaLnBrk="1" hangingPunct="1"/>
              <a:t>78</a:t>
            </a:fld>
            <a:endParaRPr lang="en-US" altLang="en-US" sz="1400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14364E09-49DA-1C8C-DA41-0C4ED90C9B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DITA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AACBDD50-7CF8-5E15-F9C1-C51DD23E83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Darwin Information Type Architecture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 standard for creating reusable content fragments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XML standards for workflow and task management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Used extensively in technical publishing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systems can be configured to work on a shared library of DITA fragments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0B2034A-DB1B-241F-B2AF-2E9A0540C8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5D444190-4850-14E2-BC19-2684BFF88EC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4995" name="Slide Number Placeholder 5">
            <a:extLst>
              <a:ext uri="{FF2B5EF4-FFF2-40B4-BE49-F238E27FC236}">
                <a16:creationId xmlns:a16="http://schemas.microsoft.com/office/drawing/2014/main" id="{C8F643B2-D4CC-9DDA-1632-0B04BD12FE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E62417B-5CC3-D644-8C00-26A72844440A}" type="slidenum">
              <a:rPr lang="en-US" altLang="en-US" sz="1400"/>
              <a:pPr algn="r" eaLnBrk="1" hangingPunct="1"/>
              <a:t>79</a:t>
            </a:fld>
            <a:endParaRPr lang="en-US" altLang="en-US" sz="1400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295DEEEC-DC49-DF5F-242E-1EFE53C8D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Microformats</a:t>
            </a:r>
          </a:p>
        </p:txBody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06B9FABD-5D3A-6B28-4BCA-E46DF46A9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Instead of waiting for a single standard to be developed, create many smaller standards that can be quickly added to HTML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Allow market forces to dictate which standards get the most attention</a:t>
            </a:r>
          </a:p>
        </p:txBody>
      </p:sp>
      <p:pic>
        <p:nvPicPr>
          <p:cNvPr id="84998" name="Picture 6">
            <a:extLst>
              <a:ext uri="{FF2B5EF4-FFF2-40B4-BE49-F238E27FC236}">
                <a16:creationId xmlns:a16="http://schemas.microsoft.com/office/drawing/2014/main" id="{6159D20F-C567-867D-A526-31FD1136A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812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2595A4-F535-C47A-7086-FDC454EF04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72DAAF3-CCA7-3FAF-7476-96D5DEBF0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Entity Extraction and the Semantic Web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68F3CDB0-8356-B550-8FF5-301456F3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581400"/>
            <a:ext cx="7772400" cy="2455863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HTML describes documents and the links between them</a:t>
            </a:r>
          </a:p>
          <a:p>
            <a:pPr lvl="1" eaLnBrk="1" hangingPunct="1"/>
            <a:r>
              <a:rPr lang="en-US" altLang="en-US" sz="1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Documents contain link to other </a:t>
            </a:r>
            <a:r>
              <a:rPr lang="en-US" altLang="en-US" sz="18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documents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semantic web by contrast, can describe arbitrary links in documents to entities such as people, places and things</a:t>
            </a:r>
          </a:p>
          <a:p>
            <a:pPr lvl="1" eaLnBrk="1" hangingPunct="1"/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Documents contain links to </a:t>
            </a:r>
            <a:r>
              <a:rPr lang="en-US" altLang="en-US" sz="1600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entities </a:t>
            </a: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(Objects)</a:t>
            </a:r>
          </a:p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automatically finds things in documents so your documents can point to things 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96C2459A-20EA-922F-9BD8-5765DCAA6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EFFCC74-0B77-4042-8A02-7E88B30520D1}" type="slidenum">
              <a:rPr lang="en-US" altLang="en-US" sz="1400"/>
              <a:pPr algn="r" eaLnBrk="1" hangingPunct="1"/>
              <a:t>8</a:t>
            </a:fld>
            <a:endParaRPr lang="en-US" altLang="en-US" sz="1400"/>
          </a:p>
        </p:txBody>
      </p:sp>
      <p:sp>
        <p:nvSpPr>
          <p:cNvPr id="14341" name="Rectangle 6">
            <a:extLst>
              <a:ext uri="{FF2B5EF4-FFF2-40B4-BE49-F238E27FC236}">
                <a16:creationId xmlns:a16="http://schemas.microsoft.com/office/drawing/2014/main" id="{6805B908-C9B9-585D-5BA8-4EE1921C7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6002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2" name="Rectangle 7">
            <a:extLst>
              <a:ext uri="{FF2B5EF4-FFF2-40B4-BE49-F238E27FC236}">
                <a16:creationId xmlns:a16="http://schemas.microsoft.com/office/drawing/2014/main" id="{EC226B26-9C67-D2DD-7CEF-3DD44C592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3" name="Rectangle 8">
            <a:extLst>
              <a:ext uri="{FF2B5EF4-FFF2-40B4-BE49-F238E27FC236}">
                <a16:creationId xmlns:a16="http://schemas.microsoft.com/office/drawing/2014/main" id="{4FAED701-D6DE-CFBA-59F1-055A2CC70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371600"/>
            <a:ext cx="914400" cy="914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4" name="Straight Connector 10">
            <a:extLst>
              <a:ext uri="{FF2B5EF4-FFF2-40B4-BE49-F238E27FC236}">
                <a16:creationId xmlns:a16="http://schemas.microsoft.com/office/drawing/2014/main" id="{CB252884-F47A-7631-B584-B0B85DBF6B55}"/>
              </a:ext>
            </a:extLst>
          </p:cNvPr>
          <p:cNvCxnSpPr>
            <a:cxnSpLocks noChangeShapeType="1"/>
            <a:endCxn id="14343" idx="1"/>
          </p:cNvCxnSpPr>
          <p:nvPr/>
        </p:nvCxnSpPr>
        <p:spPr bwMode="auto">
          <a:xfrm flipV="1">
            <a:off x="1828800" y="1828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Straight Connector 12">
            <a:extLst>
              <a:ext uri="{FF2B5EF4-FFF2-40B4-BE49-F238E27FC236}">
                <a16:creationId xmlns:a16="http://schemas.microsoft.com/office/drawing/2014/main" id="{34671474-2F96-F617-11FE-35B44EAC6D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24384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Rectangle 14">
            <a:extLst>
              <a:ext uri="{FF2B5EF4-FFF2-40B4-BE49-F238E27FC236}">
                <a16:creationId xmlns:a16="http://schemas.microsoft.com/office/drawing/2014/main" id="{8C9BB5A5-8B7C-DC99-024E-EB55B3BB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752600"/>
            <a:ext cx="914400" cy="10668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4347" name="Straight Connector 15">
            <a:extLst>
              <a:ext uri="{FF2B5EF4-FFF2-40B4-BE49-F238E27FC236}">
                <a16:creationId xmlns:a16="http://schemas.microsoft.com/office/drawing/2014/main" id="{0923F4C2-DFCD-0AC8-4141-46F995B9C20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953000" y="1676400"/>
            <a:ext cx="1524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Straight Connector 16">
            <a:extLst>
              <a:ext uri="{FF2B5EF4-FFF2-40B4-BE49-F238E27FC236}">
                <a16:creationId xmlns:a16="http://schemas.microsoft.com/office/drawing/2014/main" id="{99B4EEC8-F9FB-B715-FA17-69919ADCC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57800" y="2286000"/>
            <a:ext cx="1143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Connector 18">
            <a:extLst>
              <a:ext uri="{FF2B5EF4-FFF2-40B4-BE49-F238E27FC236}">
                <a16:creationId xmlns:a16="http://schemas.microsoft.com/office/drawing/2014/main" id="{FE4BFA3B-61F7-D589-F8AA-A86C5C82F4D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81600" y="25908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22">
            <a:extLst>
              <a:ext uri="{FF2B5EF4-FFF2-40B4-BE49-F238E27FC236}">
                <a16:creationId xmlns:a16="http://schemas.microsoft.com/office/drawing/2014/main" id="{391B4DC1-4931-4283-1D2D-5B8A4BA2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447800"/>
            <a:ext cx="1039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Person</a:t>
            </a:r>
          </a:p>
        </p:txBody>
      </p:sp>
      <p:sp>
        <p:nvSpPr>
          <p:cNvPr id="14351" name="TextBox 23">
            <a:extLst>
              <a:ext uri="{FF2B5EF4-FFF2-40B4-BE49-F238E27FC236}">
                <a16:creationId xmlns:a16="http://schemas.microsoft.com/office/drawing/2014/main" id="{8C0E885E-F2E6-0610-278F-89B19162D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209800"/>
            <a:ext cx="844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Place</a:t>
            </a:r>
          </a:p>
        </p:txBody>
      </p:sp>
      <p:sp>
        <p:nvSpPr>
          <p:cNvPr id="14352" name="TextBox 24">
            <a:extLst>
              <a:ext uri="{FF2B5EF4-FFF2-40B4-BE49-F238E27FC236}">
                <a16:creationId xmlns:a16="http://schemas.microsoft.com/office/drawing/2014/main" id="{78FC2F36-724B-5616-17B6-1591E3B6E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971800"/>
            <a:ext cx="731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Date</a:t>
            </a:r>
          </a:p>
        </p:txBody>
      </p:sp>
      <p:cxnSp>
        <p:nvCxnSpPr>
          <p:cNvPr id="14353" name="Straight Connector 26">
            <a:extLst>
              <a:ext uri="{FF2B5EF4-FFF2-40B4-BE49-F238E27FC236}">
                <a16:creationId xmlns:a16="http://schemas.microsoft.com/office/drawing/2014/main" id="{7DE8987E-34B5-5A73-6752-2FDA82ED61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1336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Straight Connector 27">
            <a:extLst>
              <a:ext uri="{FF2B5EF4-FFF2-40B4-BE49-F238E27FC236}">
                <a16:creationId xmlns:a16="http://schemas.microsoft.com/office/drawing/2014/main" id="{02FF8BC6-E56C-D777-3049-E6B9EE1F82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2600" y="2438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Straight Connector 29">
            <a:extLst>
              <a:ext uri="{FF2B5EF4-FFF2-40B4-BE49-F238E27FC236}">
                <a16:creationId xmlns:a16="http://schemas.microsoft.com/office/drawing/2014/main" id="{A1785F06-6C65-D85C-7FC8-A0A13E4F9A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76800" y="20574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6" name="Straight Connector 30">
            <a:extLst>
              <a:ext uri="{FF2B5EF4-FFF2-40B4-BE49-F238E27FC236}">
                <a16:creationId xmlns:a16="http://schemas.microsoft.com/office/drawing/2014/main" id="{E36B1B60-7CE2-38B4-1D5C-32D0BFF951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22860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7" name="Straight Connector 31">
            <a:extLst>
              <a:ext uri="{FF2B5EF4-FFF2-40B4-BE49-F238E27FC236}">
                <a16:creationId xmlns:a16="http://schemas.microsoft.com/office/drawing/2014/main" id="{76DCE6A9-1F71-1710-074F-D1CD3EE838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2590800"/>
            <a:ext cx="304800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E1A7AA45-8229-556E-3A72-AA751473DD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C341EF9E-6233-F913-CA20-C0AEF5FA1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8115300" cy="91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Growth of RDFa and Microformats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D36A71D7-8EB6-22A6-2CB0-345FCC671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5829300"/>
            <a:ext cx="7429500" cy="457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6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http://tripletalk.wordpress.com/2011/01/25/rdfa-deployment-across-the-web/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650C3-6379-203B-9AE5-2BA98C99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86021" name="Slide Number Placeholder 4">
            <a:extLst>
              <a:ext uri="{FF2B5EF4-FFF2-40B4-BE49-F238E27FC236}">
                <a16:creationId xmlns:a16="http://schemas.microsoft.com/office/drawing/2014/main" id="{40174AFA-D830-A923-408C-5FB7FB4CFC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8D2130F8-B03C-D042-A2B7-DD94CB07D3EA}" type="slidenum">
              <a:rPr lang="en-US" altLang="en-US" sz="1400"/>
              <a:pPr algn="r" eaLnBrk="1" hangingPunct="1"/>
              <a:t>80</a:t>
            </a:fld>
            <a:endParaRPr lang="en-US" altLang="en-US" sz="1400"/>
          </a:p>
        </p:txBody>
      </p:sp>
      <p:pic>
        <p:nvPicPr>
          <p:cNvPr id="86022" name="Picture 3">
            <a:extLst>
              <a:ext uri="{FF2B5EF4-FFF2-40B4-BE49-F238E27FC236}">
                <a16:creationId xmlns:a16="http://schemas.microsoft.com/office/drawing/2014/main" id="{34ADBAEE-6975-010C-434B-02A09009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28800"/>
            <a:ext cx="6443663" cy="381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3" name="TextBox 7">
            <a:extLst>
              <a:ext uri="{FF2B5EF4-FFF2-40B4-BE49-F238E27FC236}">
                <a16:creationId xmlns:a16="http://schemas.microsoft.com/office/drawing/2014/main" id="{3340415E-3340-D85A-0B7F-29A9E4C55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57300"/>
            <a:ext cx="704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Microformats and RDFa deployment on the Web (% of all web pages)</a:t>
            </a:r>
            <a:endParaRPr lang="en-US" altLang="en-US" sz="2000" b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53358B80-FABD-CCC0-94AE-9EA2950F2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Operator FireFox Extension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59F786BF-78D4-4483-48DA-149EE8CA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91000"/>
            <a:ext cx="7772400" cy="1866900"/>
          </a:xfrm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7044" name="Date Placeholder 3">
            <a:extLst>
              <a:ext uri="{FF2B5EF4-FFF2-40B4-BE49-F238E27FC236}">
                <a16:creationId xmlns:a16="http://schemas.microsoft.com/office/drawing/2014/main" id="{F8A37858-5EF4-D0A2-7FB4-73AEFB77E15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7045" name="Slide Number Placeholder 5">
            <a:extLst>
              <a:ext uri="{FF2B5EF4-FFF2-40B4-BE49-F238E27FC236}">
                <a16:creationId xmlns:a16="http://schemas.microsoft.com/office/drawing/2014/main" id="{958D4ED7-929D-A81E-743A-81A6C3F9F0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99240768-F52B-264B-AAFC-27FE632161C9}" type="slidenum">
              <a:rPr lang="en-US" altLang="en-US" sz="1400"/>
              <a:pPr algn="r" eaLnBrk="1" hangingPunct="1"/>
              <a:t>81</a:t>
            </a:fld>
            <a:endParaRPr lang="en-US" altLang="en-US" sz="1400"/>
          </a:p>
        </p:txBody>
      </p:sp>
      <p:pic>
        <p:nvPicPr>
          <p:cNvPr id="87046" name="Picture 6">
            <a:extLst>
              <a:ext uri="{FF2B5EF4-FFF2-40B4-BE49-F238E27FC236}">
                <a16:creationId xmlns:a16="http://schemas.microsoft.com/office/drawing/2014/main" id="{B8C04AE4-6815-0278-3239-97EC0BB7F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2772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06DA6C7F-DED6-2C61-B569-929B5590FE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81CB4A7A-D525-E168-D07A-BD5038A8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GoodRelations Ontology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E7071813-4058-96A7-B4A5-A1300264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628900"/>
            <a:ext cx="7772400" cy="2514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Web Ontology for e-Commerce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 standardized vocabulary for product, price and many other areas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Includes "store hours" markup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D07B5-C528-E3C9-6B66-8471F027A3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  <p:sp>
        <p:nvSpPr>
          <p:cNvPr id="88069" name="Slide Number Placeholder 4">
            <a:extLst>
              <a:ext uri="{FF2B5EF4-FFF2-40B4-BE49-F238E27FC236}">
                <a16:creationId xmlns:a16="http://schemas.microsoft.com/office/drawing/2014/main" id="{92AA38AD-FF1D-A6C1-6936-AD9EA6423F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D83ED59-DEB7-FF4D-BFC9-D32C5B25856B}" type="slidenum">
              <a:rPr lang="en-US" altLang="en-US" sz="1400"/>
              <a:pPr algn="r" eaLnBrk="1" hangingPunct="1"/>
              <a:t>82</a:t>
            </a:fld>
            <a:endParaRPr lang="en-US" altLang="en-US" sz="1400"/>
          </a:p>
        </p:txBody>
      </p:sp>
      <p:pic>
        <p:nvPicPr>
          <p:cNvPr id="88070" name="Picture 2">
            <a:extLst>
              <a:ext uri="{FF2B5EF4-FFF2-40B4-BE49-F238E27FC236}">
                <a16:creationId xmlns:a16="http://schemas.microsoft.com/office/drawing/2014/main" id="{3278AA63-2D32-A6A6-5240-D123D308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257300"/>
            <a:ext cx="4200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TextBox 6">
            <a:extLst>
              <a:ext uri="{FF2B5EF4-FFF2-40B4-BE49-F238E27FC236}">
                <a16:creationId xmlns:a16="http://schemas.microsoft.com/office/drawing/2014/main" id="{6912F1D5-6173-2A06-C64A-DD3070A3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86400"/>
            <a:ext cx="454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0">
                <a:solidFill>
                  <a:srgbClr val="000000"/>
                </a:solidFill>
              </a:rPr>
              <a:t>http://www.heppnetz.de/projects/goodrelations/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C7C213C8-213E-539D-40E6-25CF026BC1B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89091" name="Slide Number Placeholder 5">
            <a:extLst>
              <a:ext uri="{FF2B5EF4-FFF2-40B4-BE49-F238E27FC236}">
                <a16:creationId xmlns:a16="http://schemas.microsoft.com/office/drawing/2014/main" id="{E1F0D252-6524-9191-87F3-FCDBAB231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949DFF3A-1368-E442-86EB-6B58E4022DFB}" type="slidenum">
              <a:rPr lang="en-US" altLang="en-US" sz="1400"/>
              <a:pPr algn="r" eaLnBrk="1" hangingPunct="1"/>
              <a:t>83</a:t>
            </a:fld>
            <a:endParaRPr lang="en-US" altLang="en-US" sz="1400"/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E9BC004A-2EE1-6F89-7D17-3513F5A699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FireFox Extension "Operator"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31AFB570-0ECD-6E23-D732-33A2CBFE3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6200" y="2362200"/>
            <a:ext cx="4572000" cy="36957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Calendar entries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Business cards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Geographic tags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RDF</a:t>
            </a:r>
          </a:p>
        </p:txBody>
      </p:sp>
      <p:pic>
        <p:nvPicPr>
          <p:cNvPr id="89094" name="Picture 6">
            <a:extLst>
              <a:ext uri="{FF2B5EF4-FFF2-40B4-BE49-F238E27FC236}">
                <a16:creationId xmlns:a16="http://schemas.microsoft.com/office/drawing/2014/main" id="{F8D8AAD3-2FFE-E141-88A0-F349AD415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1750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945E7F6-F19B-4CCB-1CD9-1CBBC6FC7E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040417AF-8694-C477-D1A2-CF61F5E672E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0115" name="Slide Number Placeholder 5">
            <a:extLst>
              <a:ext uri="{FF2B5EF4-FFF2-40B4-BE49-F238E27FC236}">
                <a16:creationId xmlns:a16="http://schemas.microsoft.com/office/drawing/2014/main" id="{C6426F7A-E06E-C663-F77B-34FEB9DA1E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F025F96-A155-494F-8928-F0EEF6B56B21}" type="slidenum">
              <a:rPr lang="en-US" altLang="en-US" sz="1400"/>
              <a:pPr algn="r" eaLnBrk="1" hangingPunct="1"/>
              <a:t>84</a:t>
            </a:fld>
            <a:endParaRPr lang="en-US" altLang="en-US" sz="1400"/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D16CCAC4-C3BD-E9E8-3B2A-3BFFE2EAB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Extraction and BI</a:t>
            </a:r>
          </a:p>
        </p:txBody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9429FE8B-BEA6-8131-6C29-3051F4A2F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Review BI concepts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Data Warehouse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Star Schema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Fact Tables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Dimensions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Conformed Dimensions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9BEF3D08-3E14-A200-5B80-D3445AFBF2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6954EFB3-8E02-66C5-7878-7134A28FE9F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1139" name="Slide Number Placeholder 5">
            <a:extLst>
              <a:ext uri="{FF2B5EF4-FFF2-40B4-BE49-F238E27FC236}">
                <a16:creationId xmlns:a16="http://schemas.microsoft.com/office/drawing/2014/main" id="{FCAA694B-4B76-19DA-684F-AC71FE03A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423E78FF-13BB-F148-A7C5-80CA817081D9}" type="slidenum">
              <a:rPr lang="en-US" altLang="en-US" sz="1400"/>
              <a:pPr algn="r" eaLnBrk="1" hangingPunct="1"/>
              <a:t>85</a:t>
            </a:fld>
            <a:endParaRPr lang="en-US" altLang="en-US" sz="1400"/>
          </a:p>
        </p:txBody>
      </p:sp>
      <p:sp>
        <p:nvSpPr>
          <p:cNvPr id="101395" name="AutoShape 19">
            <a:extLst>
              <a:ext uri="{FF2B5EF4-FFF2-40B4-BE49-F238E27FC236}">
                <a16:creationId xmlns:a16="http://schemas.microsoft.com/office/drawing/2014/main" id="{ECDD84F5-8AB7-CEB2-AE13-0E9D4CBE7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charset="0"/>
              <a:cs typeface="+mn-cs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0BD905EF-B23A-0638-641C-BB2CE8F3F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 Schema</a:t>
            </a:r>
          </a:p>
        </p:txBody>
      </p:sp>
      <p:sp>
        <p:nvSpPr>
          <p:cNvPr id="91142" name="Rectangle 4">
            <a:extLst>
              <a:ext uri="{FF2B5EF4-FFF2-40B4-BE49-F238E27FC236}">
                <a16:creationId xmlns:a16="http://schemas.microsoft.com/office/drawing/2014/main" id="{5BE3599E-3B01-DB94-7D76-2DB416A7A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00200"/>
            <a:ext cx="9144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Facts</a:t>
            </a:r>
          </a:p>
        </p:txBody>
      </p:sp>
      <p:sp>
        <p:nvSpPr>
          <p:cNvPr id="91143" name="Rectangle 5">
            <a:extLst>
              <a:ext uri="{FF2B5EF4-FFF2-40B4-BE49-F238E27FC236}">
                <a16:creationId xmlns:a16="http://schemas.microsoft.com/office/drawing/2014/main" id="{0D1BE451-A5EF-DE88-59F9-3A7C56FBF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43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4" name="Rectangle 10">
            <a:extLst>
              <a:ext uri="{FF2B5EF4-FFF2-40B4-BE49-F238E27FC236}">
                <a16:creationId xmlns:a16="http://schemas.microsoft.com/office/drawing/2014/main" id="{C088FE49-D99F-7DE3-6A0E-9ACC98725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286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5" name="Rectangle 11">
            <a:extLst>
              <a:ext uri="{FF2B5EF4-FFF2-40B4-BE49-F238E27FC236}">
                <a16:creationId xmlns:a16="http://schemas.microsoft.com/office/drawing/2014/main" id="{250F2DB6-5631-1BA6-BF6C-1D3A2F705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6289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6" name="Rectangle 12">
            <a:extLst>
              <a:ext uri="{FF2B5EF4-FFF2-40B4-BE49-F238E27FC236}">
                <a16:creationId xmlns:a16="http://schemas.microsoft.com/office/drawing/2014/main" id="{12913CA1-FB3A-44EF-2CB2-D4E97D167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18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7" name="Rectangle 13">
            <a:extLst>
              <a:ext uri="{FF2B5EF4-FFF2-40B4-BE49-F238E27FC236}">
                <a16:creationId xmlns:a16="http://schemas.microsoft.com/office/drawing/2014/main" id="{500F5019-35C8-45B2-D175-DF22114F5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3147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8" name="Rectangle 14">
            <a:extLst>
              <a:ext uri="{FF2B5EF4-FFF2-40B4-BE49-F238E27FC236}">
                <a16:creationId xmlns:a16="http://schemas.microsoft.com/office/drawing/2014/main" id="{3B4B6670-6758-2DDF-0048-C7FDC5907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6576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49" name="Rectangle 15">
            <a:extLst>
              <a:ext uri="{FF2B5EF4-FFF2-40B4-BE49-F238E27FC236}">
                <a16:creationId xmlns:a16="http://schemas.microsoft.com/office/drawing/2014/main" id="{A84111BD-0897-6D70-B6DD-F97EDA57A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0005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0" name="Rectangle 16">
            <a:extLst>
              <a:ext uri="{FF2B5EF4-FFF2-40B4-BE49-F238E27FC236}">
                <a16:creationId xmlns:a16="http://schemas.microsoft.com/office/drawing/2014/main" id="{6D27A290-6F81-6C70-EC5F-9D88CD5C1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1" name="Rectangle 17">
            <a:extLst>
              <a:ext uri="{FF2B5EF4-FFF2-40B4-BE49-F238E27FC236}">
                <a16:creationId xmlns:a16="http://schemas.microsoft.com/office/drawing/2014/main" id="{33D3F828-CD7C-C51C-8E5D-8D9BE1973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Dimension</a:t>
            </a:r>
          </a:p>
        </p:txBody>
      </p:sp>
      <p:sp>
        <p:nvSpPr>
          <p:cNvPr id="91152" name="Rectangle 20">
            <a:extLst>
              <a:ext uri="{FF2B5EF4-FFF2-40B4-BE49-F238E27FC236}">
                <a16:creationId xmlns:a16="http://schemas.microsoft.com/office/drawing/2014/main" id="{0D7C3D25-CD51-500C-A60D-4FBAEABE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6863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3" name="Rectangle 21">
            <a:extLst>
              <a:ext uri="{FF2B5EF4-FFF2-40B4-BE49-F238E27FC236}">
                <a16:creationId xmlns:a16="http://schemas.microsoft.com/office/drawing/2014/main" id="{45E06818-8E93-5EBB-118D-DFD5D48B0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0292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4" name="Rectangle 22">
            <a:extLst>
              <a:ext uri="{FF2B5EF4-FFF2-40B4-BE49-F238E27FC236}">
                <a16:creationId xmlns:a16="http://schemas.microsoft.com/office/drawing/2014/main" id="{3F53BC88-9D92-238F-933B-FF0018A0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3721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5" name="Rectangle 23">
            <a:extLst>
              <a:ext uri="{FF2B5EF4-FFF2-40B4-BE49-F238E27FC236}">
                <a16:creationId xmlns:a16="http://schemas.microsoft.com/office/drawing/2014/main" id="{00B79230-513D-97F8-850F-9F091B9B6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715000"/>
            <a:ext cx="9144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/>
              <a:t>fact</a:t>
            </a:r>
          </a:p>
        </p:txBody>
      </p:sp>
      <p:sp>
        <p:nvSpPr>
          <p:cNvPr id="91156" name="Rectangle 24">
            <a:extLst>
              <a:ext uri="{FF2B5EF4-FFF2-40B4-BE49-F238E27FC236}">
                <a16:creationId xmlns:a16="http://schemas.microsoft.com/office/drawing/2014/main" id="{32F4A286-41AA-AE16-0C5D-B9159CF1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100" y="5829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Dimension</a:t>
            </a:r>
          </a:p>
        </p:txBody>
      </p:sp>
      <p:sp>
        <p:nvSpPr>
          <p:cNvPr id="91157" name="Rectangle 25">
            <a:extLst>
              <a:ext uri="{FF2B5EF4-FFF2-40B4-BE49-F238E27FC236}">
                <a16:creationId xmlns:a16="http://schemas.microsoft.com/office/drawing/2014/main" id="{5E6E37C0-2376-929F-6E2D-0C4D0D0A3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Dimension</a:t>
            </a:r>
          </a:p>
        </p:txBody>
      </p:sp>
      <p:sp>
        <p:nvSpPr>
          <p:cNvPr id="91158" name="Rectangle 26">
            <a:extLst>
              <a:ext uri="{FF2B5EF4-FFF2-40B4-BE49-F238E27FC236}">
                <a16:creationId xmlns:a16="http://schemas.microsoft.com/office/drawing/2014/main" id="{9E42727A-43BA-BC1C-FF21-85C64F315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Dimension</a:t>
            </a: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945D8227-7685-EAB6-3B5C-AE4346108E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F6A68CB4-E285-09C2-6F51-882B332682F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2163" name="Slide Number Placeholder 5">
            <a:extLst>
              <a:ext uri="{FF2B5EF4-FFF2-40B4-BE49-F238E27FC236}">
                <a16:creationId xmlns:a16="http://schemas.microsoft.com/office/drawing/2014/main" id="{D7AE50AA-0DB1-4F7C-47E6-AF3F5C859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6DC9816C-AE04-3547-B480-C93A43C5D090}" type="slidenum">
              <a:rPr lang="en-US" altLang="en-US" sz="1400"/>
              <a:pPr algn="r" eaLnBrk="1" hangingPunct="1"/>
              <a:t>86</a:t>
            </a:fld>
            <a:endParaRPr lang="en-US" altLang="en-US" sz="1400"/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5B7673A-460F-49E9-A188-B5FEF5059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Fact Storage Costs</a:t>
            </a:r>
          </a:p>
        </p:txBody>
      </p:sp>
      <p:sp>
        <p:nvSpPr>
          <p:cNvPr id="92165" name="Text Box 4">
            <a:extLst>
              <a:ext uri="{FF2B5EF4-FFF2-40B4-BE49-F238E27FC236}">
                <a16:creationId xmlns:a16="http://schemas.microsoft.com/office/drawing/2014/main" id="{91222983-DE04-E6FE-BB31-3E8300C27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2857500"/>
            <a:ext cx="754380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/>
              <a:t>Term ID: </a:t>
            </a:r>
            <a:r>
              <a:rPr lang="en-US" altLang="en-US" sz="1800" b="0"/>
              <a:t>16 bits – (2 bytes) (up to 2</a:t>
            </a:r>
            <a:r>
              <a:rPr lang="en-US" altLang="en-US" sz="1800" b="0" baseline="30000"/>
              <a:t>16=</a:t>
            </a:r>
            <a:r>
              <a:rPr lang="en-US" altLang="en-US" sz="1800" b="0"/>
              <a:t>65,536 terms in controlled vocabulary)</a:t>
            </a:r>
            <a:endParaRPr lang="en-US" altLang="en-US" sz="1800"/>
          </a:p>
          <a:p>
            <a:pPr algn="l" eaLnBrk="1" hangingPunct="1"/>
            <a:r>
              <a:rPr lang="en-US" altLang="en-US" sz="1800"/>
              <a:t>Document ID:</a:t>
            </a:r>
            <a:r>
              <a:rPr lang="en-US" altLang="en-US" sz="1800" b="0"/>
              <a:t> 32 bits – (4 bytes) (up to 2</a:t>
            </a:r>
            <a:r>
              <a:rPr lang="en-US" altLang="en-US" sz="1800" b="0" baseline="30000"/>
              <a:t>32=</a:t>
            </a:r>
            <a:r>
              <a:rPr lang="en-US" altLang="en-US" sz="1800" b="0"/>
              <a:t>4,294,967,296 documents)</a:t>
            </a:r>
          </a:p>
          <a:p>
            <a:pPr algn="l" eaLnBrk="1" hangingPunct="1"/>
            <a:r>
              <a:rPr lang="en-US" altLang="en-US" sz="1800"/>
              <a:t>Entity Type ID:</a:t>
            </a:r>
            <a:r>
              <a:rPr lang="en-US" altLang="en-US" sz="1800" b="0"/>
              <a:t> 16 bits (2 bytes) – </a:t>
            </a:r>
            <a:r>
              <a:rPr lang="en-US" altLang="en-US" sz="2000" b="0"/>
              <a:t>2</a:t>
            </a:r>
            <a:r>
              <a:rPr lang="en-US" altLang="en-US" sz="2000" b="0" baseline="30000"/>
              <a:t>16</a:t>
            </a:r>
            <a:r>
              <a:rPr lang="en-US" altLang="en-US" sz="2000" b="0"/>
              <a:t> </a:t>
            </a:r>
            <a:r>
              <a:rPr lang="en-US" altLang="en-US" sz="1800" b="0"/>
              <a:t>65,536 entities types tracked</a:t>
            </a:r>
          </a:p>
          <a:p>
            <a:pPr algn="l" eaLnBrk="1" hangingPunct="1"/>
            <a:r>
              <a:rPr lang="en-US" altLang="en-US" sz="1800"/>
              <a:t>Frequency Count:</a:t>
            </a:r>
            <a:r>
              <a:rPr lang="en-US" altLang="en-US" sz="1800" b="0"/>
              <a:t> 16 bits (2 bytes) 65,536 entity counts per document</a:t>
            </a:r>
          </a:p>
          <a:p>
            <a:pPr algn="l" eaLnBrk="1" hangingPunct="1"/>
            <a:r>
              <a:rPr lang="en-US" altLang="en-US" sz="1800"/>
              <a:t>Total: </a:t>
            </a:r>
            <a:r>
              <a:rPr lang="en-US" altLang="en-US" sz="1800" b="0"/>
              <a:t>80 bits</a:t>
            </a:r>
            <a:r>
              <a:rPr lang="en-US" altLang="en-US" sz="1800"/>
              <a:t> (</a:t>
            </a:r>
            <a:r>
              <a:rPr lang="en-US" altLang="en-US" sz="1800" b="0"/>
              <a:t>10 bytes) per entity fact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/>
              <a:t> </a:t>
            </a:r>
            <a:r>
              <a:rPr lang="en-US" altLang="en-US" sz="1800" b="0"/>
              <a:t>Disk space = $100 per Terabyte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 b="0"/>
              <a:t> $100/10</a:t>
            </a:r>
            <a:r>
              <a:rPr lang="en-US" altLang="en-US" sz="1800" b="0" baseline="30000"/>
              <a:t>12</a:t>
            </a:r>
            <a:r>
              <a:rPr lang="en-US" altLang="en-US" sz="1800" b="0"/>
              <a:t> bytes = $1 per 10</a:t>
            </a:r>
            <a:r>
              <a:rPr lang="en-US" altLang="en-US" sz="1800" b="0" baseline="30000"/>
              <a:t>10</a:t>
            </a:r>
            <a:r>
              <a:rPr lang="en-US" altLang="en-US" sz="1800" b="0"/>
              <a:t> bytes = 10</a:t>
            </a:r>
            <a:r>
              <a:rPr lang="en-US" altLang="en-US" sz="1800" b="0" baseline="30000"/>
              <a:t>-10</a:t>
            </a:r>
            <a:r>
              <a:rPr lang="en-US" altLang="en-US" sz="1800" b="0"/>
              <a:t> $/byte = 10</a:t>
            </a:r>
            <a:r>
              <a:rPr lang="en-US" altLang="en-US" sz="1800" b="0" baseline="30000"/>
              <a:t>-9</a:t>
            </a:r>
            <a:r>
              <a:rPr lang="en-US" altLang="en-US" sz="1800" b="0"/>
              <a:t> $/entity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 b="0"/>
              <a:t> @100 entities per document = $10</a:t>
            </a:r>
            <a:r>
              <a:rPr lang="en-US" altLang="en-US" sz="1800" b="0" baseline="30000"/>
              <a:t>-8 </a:t>
            </a:r>
            <a:r>
              <a:rPr lang="en-US" altLang="en-US" sz="1800" b="0"/>
              <a:t>per document</a:t>
            </a:r>
          </a:p>
          <a:p>
            <a:pPr lvl="1"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1800" b="0"/>
              <a:t> You can store entities for 1,000,000 documents for under $10</a:t>
            </a:r>
          </a:p>
          <a:p>
            <a:pPr algn="l" eaLnBrk="1" hangingPunct="1"/>
            <a:endParaRPr lang="en-US" altLang="en-US" sz="1800"/>
          </a:p>
          <a:p>
            <a:pPr algn="l" eaLnBrk="1" hangingPunct="1"/>
            <a:endParaRPr lang="en-US" altLang="en-US" sz="1800"/>
          </a:p>
        </p:txBody>
      </p:sp>
      <p:grpSp>
        <p:nvGrpSpPr>
          <p:cNvPr id="92166" name="Group 37">
            <a:extLst>
              <a:ext uri="{FF2B5EF4-FFF2-40B4-BE49-F238E27FC236}">
                <a16:creationId xmlns:a16="http://schemas.microsoft.com/office/drawing/2014/main" id="{B3CFD752-F41C-A8C7-D79D-A9296A2B2F4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447800"/>
            <a:ext cx="3200400" cy="457200"/>
            <a:chOff x="576" y="936"/>
            <a:chExt cx="4608" cy="288"/>
          </a:xfrm>
        </p:grpSpPr>
        <p:sp>
          <p:nvSpPr>
            <p:cNvPr id="92208" name="Rectangle 7">
              <a:extLst>
                <a:ext uri="{FF2B5EF4-FFF2-40B4-BE49-F238E27FC236}">
                  <a16:creationId xmlns:a16="http://schemas.microsoft.com/office/drawing/2014/main" id="{BA68091C-DE5B-B0E7-DF68-FF4E976D1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9" name="Rectangle 9">
              <a:extLst>
                <a:ext uri="{FF2B5EF4-FFF2-40B4-BE49-F238E27FC236}">
                  <a16:creationId xmlns:a16="http://schemas.microsoft.com/office/drawing/2014/main" id="{A2C4C3BE-840F-7CBB-11F2-C3AE35188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0" name="Rectangle 11">
              <a:extLst>
                <a:ext uri="{FF2B5EF4-FFF2-40B4-BE49-F238E27FC236}">
                  <a16:creationId xmlns:a16="http://schemas.microsoft.com/office/drawing/2014/main" id="{ED2E3939-8B23-CC8F-D454-BDA40598F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1" name="Rectangle 13">
              <a:extLst>
                <a:ext uri="{FF2B5EF4-FFF2-40B4-BE49-F238E27FC236}">
                  <a16:creationId xmlns:a16="http://schemas.microsoft.com/office/drawing/2014/main" id="{0B926489-78A0-1FCF-8440-3CF0875092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2" name="Rectangle 15">
              <a:extLst>
                <a:ext uri="{FF2B5EF4-FFF2-40B4-BE49-F238E27FC236}">
                  <a16:creationId xmlns:a16="http://schemas.microsoft.com/office/drawing/2014/main" id="{A4B624F4-7546-6EA0-E20E-6390B0F66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3" name="Rectangle 16">
              <a:extLst>
                <a:ext uri="{FF2B5EF4-FFF2-40B4-BE49-F238E27FC236}">
                  <a16:creationId xmlns:a16="http://schemas.microsoft.com/office/drawing/2014/main" id="{04D68EAD-2845-E69C-AFAA-1E6BDBE93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4" name="Rectangle 17">
              <a:extLst>
                <a:ext uri="{FF2B5EF4-FFF2-40B4-BE49-F238E27FC236}">
                  <a16:creationId xmlns:a16="http://schemas.microsoft.com/office/drawing/2014/main" id="{BD28E664-46B3-DDBD-E828-154B5015A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5" name="Rectangle 18">
              <a:extLst>
                <a:ext uri="{FF2B5EF4-FFF2-40B4-BE49-F238E27FC236}">
                  <a16:creationId xmlns:a16="http://schemas.microsoft.com/office/drawing/2014/main" id="{A07815F9-AE26-3287-5279-38D897D90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6" name="Rectangle 19">
              <a:extLst>
                <a:ext uri="{FF2B5EF4-FFF2-40B4-BE49-F238E27FC236}">
                  <a16:creationId xmlns:a16="http://schemas.microsoft.com/office/drawing/2014/main" id="{5E3F86EE-1F94-5564-5ED9-6D531131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7" name="Rectangle 20">
              <a:extLst>
                <a:ext uri="{FF2B5EF4-FFF2-40B4-BE49-F238E27FC236}">
                  <a16:creationId xmlns:a16="http://schemas.microsoft.com/office/drawing/2014/main" id="{DF9E2181-4DF1-5FFB-3D03-91ECABB8F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8" name="Rectangle 21">
              <a:extLst>
                <a:ext uri="{FF2B5EF4-FFF2-40B4-BE49-F238E27FC236}">
                  <a16:creationId xmlns:a16="http://schemas.microsoft.com/office/drawing/2014/main" id="{33EBEFB5-2128-0EDF-3870-A67D99ACF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19" name="Rectangle 22">
              <a:extLst>
                <a:ext uri="{FF2B5EF4-FFF2-40B4-BE49-F238E27FC236}">
                  <a16:creationId xmlns:a16="http://schemas.microsoft.com/office/drawing/2014/main" id="{75571965-3B90-A6FF-0AB5-500080AA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0" name="Rectangle 23">
              <a:extLst>
                <a:ext uri="{FF2B5EF4-FFF2-40B4-BE49-F238E27FC236}">
                  <a16:creationId xmlns:a16="http://schemas.microsoft.com/office/drawing/2014/main" id="{9F2FF350-A4B2-A606-E179-56B9459B2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1" name="Rectangle 24">
              <a:extLst>
                <a:ext uri="{FF2B5EF4-FFF2-40B4-BE49-F238E27FC236}">
                  <a16:creationId xmlns:a16="http://schemas.microsoft.com/office/drawing/2014/main" id="{C4D36A76-121D-6C42-8A7A-2935FB4F8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2" name="Rectangle 25">
              <a:extLst>
                <a:ext uri="{FF2B5EF4-FFF2-40B4-BE49-F238E27FC236}">
                  <a16:creationId xmlns:a16="http://schemas.microsoft.com/office/drawing/2014/main" id="{178A8C85-0DFC-F728-5F6A-328F8189B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3" name="Rectangle 26">
              <a:extLst>
                <a:ext uri="{FF2B5EF4-FFF2-40B4-BE49-F238E27FC236}">
                  <a16:creationId xmlns:a16="http://schemas.microsoft.com/office/drawing/2014/main" id="{E9869A7B-6F77-CC35-7364-C9B7FB43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4" name="Rectangle 27">
              <a:extLst>
                <a:ext uri="{FF2B5EF4-FFF2-40B4-BE49-F238E27FC236}">
                  <a16:creationId xmlns:a16="http://schemas.microsoft.com/office/drawing/2014/main" id="{185D94EC-DB3C-CC48-B948-35D061BE8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5" name="Rectangle 28">
              <a:extLst>
                <a:ext uri="{FF2B5EF4-FFF2-40B4-BE49-F238E27FC236}">
                  <a16:creationId xmlns:a16="http://schemas.microsoft.com/office/drawing/2014/main" id="{24999C65-ACC1-D990-61C1-004BC22D1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6" name="Rectangle 29">
              <a:extLst>
                <a:ext uri="{FF2B5EF4-FFF2-40B4-BE49-F238E27FC236}">
                  <a16:creationId xmlns:a16="http://schemas.microsoft.com/office/drawing/2014/main" id="{A0465E22-001A-CACC-D45D-2DC58EC22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27" name="Rectangle 30">
              <a:extLst>
                <a:ext uri="{FF2B5EF4-FFF2-40B4-BE49-F238E27FC236}">
                  <a16:creationId xmlns:a16="http://schemas.microsoft.com/office/drawing/2014/main" id="{03B7B5AA-2EB7-B726-7EFE-D10B381C1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167" name="AutoShape 31">
            <a:extLst>
              <a:ext uri="{FF2B5EF4-FFF2-40B4-BE49-F238E27FC236}">
                <a16:creationId xmlns:a16="http://schemas.microsoft.com/office/drawing/2014/main" id="{86CBC244-A336-1A74-C770-1B009369148B}"/>
              </a:ext>
            </a:extLst>
          </p:cNvPr>
          <p:cNvSpPr>
            <a:spLocks/>
          </p:cNvSpPr>
          <p:nvPr/>
        </p:nvSpPr>
        <p:spPr bwMode="auto">
          <a:xfrm rot="-5400000">
            <a:off x="3486150" y="476250"/>
            <a:ext cx="342900" cy="3200400"/>
          </a:xfrm>
          <a:prstGeom prst="leftBrace">
            <a:avLst>
              <a:gd name="adj1" fmla="val 8888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68" name="Text Box 32">
            <a:extLst>
              <a:ext uri="{FF2B5EF4-FFF2-40B4-BE49-F238E27FC236}">
                <a16:creationId xmlns:a16="http://schemas.microsoft.com/office/drawing/2014/main" id="{BDC3F411-8DFA-19D9-B3BF-4AFC251B9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2346325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Document ID</a:t>
            </a:r>
          </a:p>
        </p:txBody>
      </p:sp>
      <p:sp>
        <p:nvSpPr>
          <p:cNvPr id="92169" name="Text Box 33">
            <a:extLst>
              <a:ext uri="{FF2B5EF4-FFF2-40B4-BE49-F238E27FC236}">
                <a16:creationId xmlns:a16="http://schemas.microsoft.com/office/drawing/2014/main" id="{F66CC48F-0492-AF1D-9148-F61312A5B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313" y="2286000"/>
            <a:ext cx="12938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Entity Type ID</a:t>
            </a:r>
          </a:p>
        </p:txBody>
      </p:sp>
      <p:sp>
        <p:nvSpPr>
          <p:cNvPr id="92170" name="AutoShape 34">
            <a:extLst>
              <a:ext uri="{FF2B5EF4-FFF2-40B4-BE49-F238E27FC236}">
                <a16:creationId xmlns:a16="http://schemas.microsoft.com/office/drawing/2014/main" id="{4AF80358-C9B6-B57D-1A4B-1A9119FA9D22}"/>
              </a:ext>
            </a:extLst>
          </p:cNvPr>
          <p:cNvSpPr>
            <a:spLocks/>
          </p:cNvSpPr>
          <p:nvPr/>
        </p:nvSpPr>
        <p:spPr bwMode="auto">
          <a:xfrm rot="-5400000">
            <a:off x="5886450" y="1276350"/>
            <a:ext cx="342900" cy="1600200"/>
          </a:xfrm>
          <a:prstGeom prst="leftBrace">
            <a:avLst>
              <a:gd name="adj1" fmla="val 444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1" name="AutoShape 35">
            <a:extLst>
              <a:ext uri="{FF2B5EF4-FFF2-40B4-BE49-F238E27FC236}">
                <a16:creationId xmlns:a16="http://schemas.microsoft.com/office/drawing/2014/main" id="{81B59D81-1D46-68EA-27A0-2278C93601C0}"/>
              </a:ext>
            </a:extLst>
          </p:cNvPr>
          <p:cNvSpPr>
            <a:spLocks/>
          </p:cNvSpPr>
          <p:nvPr/>
        </p:nvSpPr>
        <p:spPr bwMode="auto">
          <a:xfrm rot="-5400000">
            <a:off x="7486650" y="1276350"/>
            <a:ext cx="342900" cy="1600200"/>
          </a:xfrm>
          <a:prstGeom prst="leftBrace">
            <a:avLst>
              <a:gd name="adj1" fmla="val 444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2" name="Text Box 36">
            <a:extLst>
              <a:ext uri="{FF2B5EF4-FFF2-40B4-BE49-F238E27FC236}">
                <a16:creationId xmlns:a16="http://schemas.microsoft.com/office/drawing/2014/main" id="{41829550-FDD9-2EC4-8028-BE2F0784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286000"/>
            <a:ext cx="10239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Frequency</a:t>
            </a:r>
            <a:br>
              <a:rPr lang="en-US" altLang="en-US" sz="1600"/>
            </a:br>
            <a:r>
              <a:rPr lang="en-US" altLang="en-US" sz="1600"/>
              <a:t>Count</a:t>
            </a:r>
          </a:p>
        </p:txBody>
      </p:sp>
      <p:grpSp>
        <p:nvGrpSpPr>
          <p:cNvPr id="92173" name="Group 38">
            <a:extLst>
              <a:ext uri="{FF2B5EF4-FFF2-40B4-BE49-F238E27FC236}">
                <a16:creationId xmlns:a16="http://schemas.microsoft.com/office/drawing/2014/main" id="{54C9B502-52D5-DCBD-8A6E-AE463414EB38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447800"/>
            <a:ext cx="3200400" cy="457200"/>
            <a:chOff x="576" y="936"/>
            <a:chExt cx="4608" cy="288"/>
          </a:xfrm>
        </p:grpSpPr>
        <p:sp>
          <p:nvSpPr>
            <p:cNvPr id="92188" name="Rectangle 39">
              <a:extLst>
                <a:ext uri="{FF2B5EF4-FFF2-40B4-BE49-F238E27FC236}">
                  <a16:creationId xmlns:a16="http://schemas.microsoft.com/office/drawing/2014/main" id="{55296519-E740-F588-97D9-4CF5BE0FB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9" name="Rectangle 40">
              <a:extLst>
                <a:ext uri="{FF2B5EF4-FFF2-40B4-BE49-F238E27FC236}">
                  <a16:creationId xmlns:a16="http://schemas.microsoft.com/office/drawing/2014/main" id="{1A4A5DC9-CC0F-74C1-B27F-B573F5F5A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0" name="Rectangle 41">
              <a:extLst>
                <a:ext uri="{FF2B5EF4-FFF2-40B4-BE49-F238E27FC236}">
                  <a16:creationId xmlns:a16="http://schemas.microsoft.com/office/drawing/2014/main" id="{53DC7AA8-10D3-AAFA-B541-06257A537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1" name="Rectangle 42">
              <a:extLst>
                <a:ext uri="{FF2B5EF4-FFF2-40B4-BE49-F238E27FC236}">
                  <a16:creationId xmlns:a16="http://schemas.microsoft.com/office/drawing/2014/main" id="{6D39B946-BE3A-F935-84D1-9D80ABF61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2" name="Rectangle 43">
              <a:extLst>
                <a:ext uri="{FF2B5EF4-FFF2-40B4-BE49-F238E27FC236}">
                  <a16:creationId xmlns:a16="http://schemas.microsoft.com/office/drawing/2014/main" id="{05026A7A-D256-66D4-3B01-821AB469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3" name="Rectangle 44">
              <a:extLst>
                <a:ext uri="{FF2B5EF4-FFF2-40B4-BE49-F238E27FC236}">
                  <a16:creationId xmlns:a16="http://schemas.microsoft.com/office/drawing/2014/main" id="{D35170CB-255B-6A73-DC5C-DAFE509F88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4" name="Rectangle 45">
              <a:extLst>
                <a:ext uri="{FF2B5EF4-FFF2-40B4-BE49-F238E27FC236}">
                  <a16:creationId xmlns:a16="http://schemas.microsoft.com/office/drawing/2014/main" id="{C9959B2D-4CCA-5710-FA65-6C0BA1400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5" name="Rectangle 46">
              <a:extLst>
                <a:ext uri="{FF2B5EF4-FFF2-40B4-BE49-F238E27FC236}">
                  <a16:creationId xmlns:a16="http://schemas.microsoft.com/office/drawing/2014/main" id="{9DAC5C16-0C72-F0C6-0355-91F37005A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6" name="Rectangle 47">
              <a:extLst>
                <a:ext uri="{FF2B5EF4-FFF2-40B4-BE49-F238E27FC236}">
                  <a16:creationId xmlns:a16="http://schemas.microsoft.com/office/drawing/2014/main" id="{A62C9201-6068-9CDB-AF54-51608AE84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7" name="Rectangle 48">
              <a:extLst>
                <a:ext uri="{FF2B5EF4-FFF2-40B4-BE49-F238E27FC236}">
                  <a16:creationId xmlns:a16="http://schemas.microsoft.com/office/drawing/2014/main" id="{2FABFB5A-80E0-5677-EA1A-5F1AE75CD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8" name="Rectangle 49">
              <a:extLst>
                <a:ext uri="{FF2B5EF4-FFF2-40B4-BE49-F238E27FC236}">
                  <a16:creationId xmlns:a16="http://schemas.microsoft.com/office/drawing/2014/main" id="{32D6EDD0-F24D-ABB1-BC4B-B860D7184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99" name="Rectangle 50">
              <a:extLst>
                <a:ext uri="{FF2B5EF4-FFF2-40B4-BE49-F238E27FC236}">
                  <a16:creationId xmlns:a16="http://schemas.microsoft.com/office/drawing/2014/main" id="{502D53D4-68A2-F8E3-0FA3-46B95A3EE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0" name="Rectangle 51">
              <a:extLst>
                <a:ext uri="{FF2B5EF4-FFF2-40B4-BE49-F238E27FC236}">
                  <a16:creationId xmlns:a16="http://schemas.microsoft.com/office/drawing/2014/main" id="{4E387030-4976-D90E-7042-669AA9026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1" name="Rectangle 52">
              <a:extLst>
                <a:ext uri="{FF2B5EF4-FFF2-40B4-BE49-F238E27FC236}">
                  <a16:creationId xmlns:a16="http://schemas.microsoft.com/office/drawing/2014/main" id="{C64A2124-B374-F84A-6040-2467CE2A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2" name="Rectangle 53">
              <a:extLst>
                <a:ext uri="{FF2B5EF4-FFF2-40B4-BE49-F238E27FC236}">
                  <a16:creationId xmlns:a16="http://schemas.microsoft.com/office/drawing/2014/main" id="{92A943AA-D474-8534-3E1E-851757A8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3" name="Rectangle 54">
              <a:extLst>
                <a:ext uri="{FF2B5EF4-FFF2-40B4-BE49-F238E27FC236}">
                  <a16:creationId xmlns:a16="http://schemas.microsoft.com/office/drawing/2014/main" id="{F80ABE78-9A7B-2300-9868-F8CC92F41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4" name="Rectangle 55">
              <a:extLst>
                <a:ext uri="{FF2B5EF4-FFF2-40B4-BE49-F238E27FC236}">
                  <a16:creationId xmlns:a16="http://schemas.microsoft.com/office/drawing/2014/main" id="{AA97F6EE-D0E1-FC00-EC31-882D15E2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5" name="Rectangle 56">
              <a:extLst>
                <a:ext uri="{FF2B5EF4-FFF2-40B4-BE49-F238E27FC236}">
                  <a16:creationId xmlns:a16="http://schemas.microsoft.com/office/drawing/2014/main" id="{BE09ECED-015B-1CB7-9D00-B0C033D2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6" name="Rectangle 57">
              <a:extLst>
                <a:ext uri="{FF2B5EF4-FFF2-40B4-BE49-F238E27FC236}">
                  <a16:creationId xmlns:a16="http://schemas.microsoft.com/office/drawing/2014/main" id="{8FEAFD45-B3CD-E0CD-F857-E713F7BE8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936"/>
              <a:ext cx="144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207" name="Rectangle 58">
              <a:extLst>
                <a:ext uri="{FF2B5EF4-FFF2-40B4-BE49-F238E27FC236}">
                  <a16:creationId xmlns:a16="http://schemas.microsoft.com/office/drawing/2014/main" id="{33458155-1A6A-1105-AE00-FB2B0FDA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936"/>
              <a:ext cx="1152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2174" name="Group 75">
            <a:extLst>
              <a:ext uri="{FF2B5EF4-FFF2-40B4-BE49-F238E27FC236}">
                <a16:creationId xmlns:a16="http://schemas.microsoft.com/office/drawing/2014/main" id="{48E824C8-63DB-5C75-C995-D30A0EE014E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1600200" cy="457200"/>
            <a:chOff x="1828800" y="2209800"/>
            <a:chExt cx="1600201" cy="457200"/>
          </a:xfrm>
        </p:grpSpPr>
        <p:sp>
          <p:nvSpPr>
            <p:cNvPr id="92178" name="Rectangle 49">
              <a:extLst>
                <a:ext uri="{FF2B5EF4-FFF2-40B4-BE49-F238E27FC236}">
                  <a16:creationId xmlns:a16="http://schemas.microsoft.com/office/drawing/2014/main" id="{7637A85F-AA8C-0D08-1EB1-AAC2129F6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79" name="Rectangle 50">
              <a:extLst>
                <a:ext uri="{FF2B5EF4-FFF2-40B4-BE49-F238E27FC236}">
                  <a16:creationId xmlns:a16="http://schemas.microsoft.com/office/drawing/2014/main" id="{BDECCECF-8AEA-9700-72BC-87A0CDD73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8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0" name="Rectangle 51">
              <a:extLst>
                <a:ext uri="{FF2B5EF4-FFF2-40B4-BE49-F238E27FC236}">
                  <a16:creationId xmlns:a16="http://schemas.microsoft.com/office/drawing/2014/main" id="{7E7C5ED4-60D0-48CC-CCB2-D36F553D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1" name="Rectangle 52">
              <a:extLst>
                <a:ext uri="{FF2B5EF4-FFF2-40B4-BE49-F238E27FC236}">
                  <a16:creationId xmlns:a16="http://schemas.microsoft.com/office/drawing/2014/main" id="{11C2F891-250D-D7C6-96B7-E464ABE5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2" name="Rectangle 53">
              <a:extLst>
                <a:ext uri="{FF2B5EF4-FFF2-40B4-BE49-F238E27FC236}">
                  <a16:creationId xmlns:a16="http://schemas.microsoft.com/office/drawing/2014/main" id="{39C93753-256D-059B-F35C-D3CB699E5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8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3" name="Rectangle 54">
              <a:extLst>
                <a:ext uri="{FF2B5EF4-FFF2-40B4-BE49-F238E27FC236}">
                  <a16:creationId xmlns:a16="http://schemas.microsoft.com/office/drawing/2014/main" id="{5BC43D32-46C0-6913-5261-CE17FFBD3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91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4" name="Rectangle 55">
              <a:extLst>
                <a:ext uri="{FF2B5EF4-FFF2-40B4-BE49-F238E27FC236}">
                  <a16:creationId xmlns:a16="http://schemas.microsoft.com/office/drawing/2014/main" id="{46D07A2E-D168-1512-F5AF-E05DC84CF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93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5" name="Rectangle 56">
              <a:extLst>
                <a:ext uri="{FF2B5EF4-FFF2-40B4-BE49-F238E27FC236}">
                  <a16:creationId xmlns:a16="http://schemas.microsoft.com/office/drawing/2014/main" id="{6A9FCFBF-097E-4C2D-E6B3-0C020247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963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6" name="Rectangle 57">
              <a:extLst>
                <a:ext uri="{FF2B5EF4-FFF2-40B4-BE49-F238E27FC236}">
                  <a16:creationId xmlns:a16="http://schemas.microsoft.com/office/drawing/2014/main" id="{154CC913-03D1-6F1D-68F6-89E3A1BED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2209800"/>
              <a:ext cx="100013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2187" name="Rectangle 58">
              <a:extLst>
                <a:ext uri="{FF2B5EF4-FFF2-40B4-BE49-F238E27FC236}">
                  <a16:creationId xmlns:a16="http://schemas.microsoft.com/office/drawing/2014/main" id="{2AF40630-EC8D-9254-1C2C-1B0E4CEC6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0" y="2209800"/>
              <a:ext cx="800100" cy="457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1pPr>
              <a:lvl2pPr marL="742950" indent="-28575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2pPr>
              <a:lvl3pPr marL="11430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3pPr>
              <a:lvl4pPr marL="16002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4pPr>
              <a:lvl5pPr marL="2057400" indent="-228600" algn="ctr" eaLnBrk="0" hangingPunct="0"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175" name="AutoShape 34">
            <a:extLst>
              <a:ext uri="{FF2B5EF4-FFF2-40B4-BE49-F238E27FC236}">
                <a16:creationId xmlns:a16="http://schemas.microsoft.com/office/drawing/2014/main" id="{938A8D6C-C047-BA2E-1288-447BBCF9B561}"/>
              </a:ext>
            </a:extLst>
          </p:cNvPr>
          <p:cNvSpPr>
            <a:spLocks/>
          </p:cNvSpPr>
          <p:nvPr/>
        </p:nvSpPr>
        <p:spPr bwMode="auto">
          <a:xfrm rot="-5400000">
            <a:off x="1085850" y="1276350"/>
            <a:ext cx="342900" cy="1600200"/>
          </a:xfrm>
          <a:prstGeom prst="leftBrace">
            <a:avLst>
              <a:gd name="adj1" fmla="val 4444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176" name="Text Box 33">
            <a:extLst>
              <a:ext uri="{FF2B5EF4-FFF2-40B4-BE49-F238E27FC236}">
                <a16:creationId xmlns:a16="http://schemas.microsoft.com/office/drawing/2014/main" id="{C2DE7FE7-E5F0-313D-EF92-1FE173914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2286000"/>
            <a:ext cx="7985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Term ID</a:t>
            </a:r>
          </a:p>
        </p:txBody>
      </p:sp>
      <p:sp>
        <p:nvSpPr>
          <p:cNvPr id="79" name="Footer Placeholder 3">
            <a:extLst>
              <a:ext uri="{FF2B5EF4-FFF2-40B4-BE49-F238E27FC236}">
                <a16:creationId xmlns:a16="http://schemas.microsoft.com/office/drawing/2014/main" id="{554D804E-61DD-BFFB-D095-901654ADAE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AutoShape 2">
            <a:extLst>
              <a:ext uri="{FF2B5EF4-FFF2-40B4-BE49-F238E27FC236}">
                <a16:creationId xmlns:a16="http://schemas.microsoft.com/office/drawing/2014/main" id="{D19E734A-2C15-E050-9C2C-2541E42B5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143000"/>
            <a:ext cx="6172200" cy="5257800"/>
          </a:xfrm>
          <a:prstGeom prst="star5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latin typeface="Arial Narrow" charset="0"/>
              <a:cs typeface="+mn-cs"/>
            </a:endParaRPr>
          </a:p>
        </p:txBody>
      </p:sp>
      <p:sp>
        <p:nvSpPr>
          <p:cNvPr id="93187" name="Rectangle 5">
            <a:extLst>
              <a:ext uri="{FF2B5EF4-FFF2-40B4-BE49-F238E27FC236}">
                <a16:creationId xmlns:a16="http://schemas.microsoft.com/office/drawing/2014/main" id="{640E7BB7-6AF5-3451-2E85-0D75CD76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121AD0B4-6579-D03F-52C6-B9216D092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048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6B20F2DB-97B2-89E6-008D-03D31A7DF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190" name="Date Placeholder 3">
            <a:extLst>
              <a:ext uri="{FF2B5EF4-FFF2-40B4-BE49-F238E27FC236}">
                <a16:creationId xmlns:a16="http://schemas.microsoft.com/office/drawing/2014/main" id="{D47378DE-1EC3-D3D7-9928-6D079A2EA10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3191" name="Slide Number Placeholder 5">
            <a:extLst>
              <a:ext uri="{FF2B5EF4-FFF2-40B4-BE49-F238E27FC236}">
                <a16:creationId xmlns:a16="http://schemas.microsoft.com/office/drawing/2014/main" id="{24929E1F-3645-06DA-1465-07CD884EBF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8F38A5A-7C68-6D4E-A61A-AAB0E471A39E}" type="slidenum">
              <a:rPr lang="en-US" altLang="en-US" sz="1400"/>
              <a:pPr algn="r" eaLnBrk="1" hangingPunct="1"/>
              <a:t>87</a:t>
            </a:fld>
            <a:endParaRPr lang="en-US" altLang="en-US" sz="1400"/>
          </a:p>
        </p:txBody>
      </p:sp>
      <p:sp>
        <p:nvSpPr>
          <p:cNvPr id="93192" name="Rectangle 3">
            <a:extLst>
              <a:ext uri="{FF2B5EF4-FFF2-40B4-BE49-F238E27FC236}">
                <a16:creationId xmlns:a16="http://schemas.microsoft.com/office/drawing/2014/main" id="{54AB164C-9B2A-243B-F60B-E1BE154ED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Star Schema</a:t>
            </a:r>
          </a:p>
        </p:txBody>
      </p:sp>
      <p:sp>
        <p:nvSpPr>
          <p:cNvPr id="93193" name="Rectangle 4">
            <a:extLst>
              <a:ext uri="{FF2B5EF4-FFF2-40B4-BE49-F238E27FC236}">
                <a16:creationId xmlns:a16="http://schemas.microsoft.com/office/drawing/2014/main" id="{68F108A7-69FA-BEFC-4D96-95D935D8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485900"/>
            <a:ext cx="19431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Extracted Entity</a:t>
            </a:r>
          </a:p>
        </p:txBody>
      </p:sp>
      <p:sp>
        <p:nvSpPr>
          <p:cNvPr id="93194" name="Rectangle 5">
            <a:extLst>
              <a:ext uri="{FF2B5EF4-FFF2-40B4-BE49-F238E27FC236}">
                <a16:creationId xmlns:a16="http://schemas.microsoft.com/office/drawing/2014/main" id="{891295BF-C1F7-19CC-EEE4-5C780B7DA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828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195" name="Rectangle 13">
            <a:extLst>
              <a:ext uri="{FF2B5EF4-FFF2-40B4-BE49-F238E27FC236}">
                <a16:creationId xmlns:a16="http://schemas.microsoft.com/office/drawing/2014/main" id="{90186795-A12F-38C2-3F58-BBBEFEFD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Entity</a:t>
            </a:r>
          </a:p>
        </p:txBody>
      </p:sp>
      <p:sp>
        <p:nvSpPr>
          <p:cNvPr id="93196" name="Rectangle 18">
            <a:extLst>
              <a:ext uri="{FF2B5EF4-FFF2-40B4-BE49-F238E27FC236}">
                <a16:creationId xmlns:a16="http://schemas.microsoft.com/office/drawing/2014/main" id="{F050DE49-15AA-18D5-4868-5BA5063E8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Source</a:t>
            </a:r>
          </a:p>
        </p:txBody>
      </p:sp>
      <p:sp>
        <p:nvSpPr>
          <p:cNvPr id="93197" name="Rectangle 19">
            <a:extLst>
              <a:ext uri="{FF2B5EF4-FFF2-40B4-BE49-F238E27FC236}">
                <a16:creationId xmlns:a16="http://schemas.microsoft.com/office/drawing/2014/main" id="{C2A63EF0-44AC-1441-4535-C6A01146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4003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Document</a:t>
            </a:r>
          </a:p>
        </p:txBody>
      </p:sp>
      <p:sp>
        <p:nvSpPr>
          <p:cNvPr id="93198" name="Rectangle 20">
            <a:extLst>
              <a:ext uri="{FF2B5EF4-FFF2-40B4-BE49-F238E27FC236}">
                <a16:creationId xmlns:a16="http://schemas.microsoft.com/office/drawing/2014/main" id="{C47B938D-5C8D-3D59-C27E-E47FA1336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6057900"/>
            <a:ext cx="14859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</a:t>
            </a:r>
          </a:p>
        </p:txBody>
      </p:sp>
      <p:sp>
        <p:nvSpPr>
          <p:cNvPr id="93199" name="Rectangle 5">
            <a:extLst>
              <a:ext uri="{FF2B5EF4-FFF2-40B4-BE49-F238E27FC236}">
                <a16:creationId xmlns:a16="http://schemas.microsoft.com/office/drawing/2014/main" id="{91B349FC-C16A-436C-2CF4-F3381EC6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33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0" name="Rectangle 5">
            <a:extLst>
              <a:ext uri="{FF2B5EF4-FFF2-40B4-BE49-F238E27FC236}">
                <a16:creationId xmlns:a16="http://schemas.microsoft.com/office/drawing/2014/main" id="{0D1154FB-FEF2-1A90-310C-A454E4073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438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1" name="Rectangle 5">
            <a:extLst>
              <a:ext uri="{FF2B5EF4-FFF2-40B4-BE49-F238E27FC236}">
                <a16:creationId xmlns:a16="http://schemas.microsoft.com/office/drawing/2014/main" id="{B4A3739C-8CFE-D8CF-63AD-124E38EA8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720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2" name="Rectangle 5">
            <a:extLst>
              <a:ext uri="{FF2B5EF4-FFF2-40B4-BE49-F238E27FC236}">
                <a16:creationId xmlns:a16="http://schemas.microsoft.com/office/drawing/2014/main" id="{555155C1-E183-73EE-5574-239771AD7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8768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3" name="Rectangle 5">
            <a:extLst>
              <a:ext uri="{FF2B5EF4-FFF2-40B4-BE49-F238E27FC236}">
                <a16:creationId xmlns:a16="http://schemas.microsoft.com/office/drawing/2014/main" id="{7E59046A-8887-34DC-75D7-C72D9D50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4" name="Rectangle 5">
            <a:extLst>
              <a:ext uri="{FF2B5EF4-FFF2-40B4-BE49-F238E27FC236}">
                <a16:creationId xmlns:a16="http://schemas.microsoft.com/office/drawing/2014/main" id="{6F1F7F4B-82E6-1B76-E7AF-9A7AA2563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6576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5" name="Rectangle 5">
            <a:extLst>
              <a:ext uri="{FF2B5EF4-FFF2-40B4-BE49-F238E27FC236}">
                <a16:creationId xmlns:a16="http://schemas.microsoft.com/office/drawing/2014/main" id="{D81EE4AF-AC78-5603-D3D2-8FA40D26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93206" name="Rectangle 5">
            <a:extLst>
              <a:ext uri="{FF2B5EF4-FFF2-40B4-BE49-F238E27FC236}">
                <a16:creationId xmlns:a16="http://schemas.microsoft.com/office/drawing/2014/main" id="{1E2025ED-7C28-9322-F1F1-9C6D7AC7B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267200"/>
            <a:ext cx="19431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0"/>
              <a:t>word, doc, entity, count</a:t>
            </a:r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9844CF3F-EBD9-5C10-EE1A-87D201B02C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66192B1A-3258-1AF9-EBBF-EECFE5EB0C08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7D8BE4E4-40B3-D692-BDD5-D1A2523947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75B9FF23-DE6E-914F-8A9A-D578BCEF61F6}" type="slidenum">
              <a:rPr lang="en-US" altLang="en-US" sz="1400"/>
              <a:pPr algn="r" eaLnBrk="1" hangingPunct="1"/>
              <a:t>88</a:t>
            </a:fld>
            <a:endParaRPr lang="en-US" altLang="en-US" sz="1400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04DA486B-0185-B879-57EC-ED0DC21BC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Fact Table</a:t>
            </a:r>
          </a:p>
        </p:txBody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A2D56A6A-D108-8048-F938-9E7AC92E0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4876800"/>
            <a:ext cx="7772400" cy="958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Key is to be able to quickly be able to create sums and averages of counts for various dimensions</a:t>
            </a:r>
          </a:p>
        </p:txBody>
      </p:sp>
      <p:sp>
        <p:nvSpPr>
          <p:cNvPr id="94214" name="Rectangle 4">
            <a:extLst>
              <a:ext uri="{FF2B5EF4-FFF2-40B4-BE49-F238E27FC236}">
                <a16:creationId xmlns:a16="http://schemas.microsoft.com/office/drawing/2014/main" id="{3CCB23EF-51F6-121E-6468-7D26DEF1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2514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Entity Facts</a:t>
            </a:r>
          </a:p>
        </p:txBody>
      </p:sp>
      <p:sp>
        <p:nvSpPr>
          <p:cNvPr id="94215" name="Rectangle 5">
            <a:extLst>
              <a:ext uri="{FF2B5EF4-FFF2-40B4-BE49-F238E27FC236}">
                <a16:creationId xmlns:a16="http://schemas.microsoft.com/office/drawing/2014/main" id="{3153BD38-7821-4022-4AEA-EA4567A4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7051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term-id</a:t>
            </a:r>
          </a:p>
        </p:txBody>
      </p:sp>
      <p:sp>
        <p:nvSpPr>
          <p:cNvPr id="94216" name="Rectangle 6">
            <a:extLst>
              <a:ext uri="{FF2B5EF4-FFF2-40B4-BE49-F238E27FC236}">
                <a16:creationId xmlns:a16="http://schemas.microsoft.com/office/drawing/2014/main" id="{19295D20-9D9C-2CBC-42B5-D36464CAA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251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document-id</a:t>
            </a:r>
          </a:p>
        </p:txBody>
      </p:sp>
      <p:sp>
        <p:nvSpPr>
          <p:cNvPr id="94217" name="Rectangle 8">
            <a:extLst>
              <a:ext uri="{FF2B5EF4-FFF2-40B4-BE49-F238E27FC236}">
                <a16:creationId xmlns:a16="http://schemas.microsoft.com/office/drawing/2014/main" id="{3035B71E-968D-285F-FBC3-D7CCC9D57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4290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entity-id</a:t>
            </a:r>
          </a:p>
        </p:txBody>
      </p:sp>
      <p:sp>
        <p:nvSpPr>
          <p:cNvPr id="94218" name="Rectangle 9">
            <a:extLst>
              <a:ext uri="{FF2B5EF4-FFF2-40B4-BE49-F238E27FC236}">
                <a16:creationId xmlns:a16="http://schemas.microsoft.com/office/drawing/2014/main" id="{EE432F05-D395-AB86-1527-52744536D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71900"/>
            <a:ext cx="2514600" cy="3429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count</a:t>
            </a:r>
          </a:p>
        </p:txBody>
      </p:sp>
      <p:sp>
        <p:nvSpPr>
          <p:cNvPr id="94219" name="Rectangle 10">
            <a:extLst>
              <a:ext uri="{FF2B5EF4-FFF2-40B4-BE49-F238E27FC236}">
                <a16:creationId xmlns:a16="http://schemas.microsoft.com/office/drawing/2014/main" id="{AAA9BAB0-6BC2-E6D8-D0EC-A2BEF5ACB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Document</a:t>
            </a:r>
          </a:p>
        </p:txBody>
      </p:sp>
      <p:sp>
        <p:nvSpPr>
          <p:cNvPr id="94220" name="Rectangle 11">
            <a:extLst>
              <a:ext uri="{FF2B5EF4-FFF2-40B4-BE49-F238E27FC236}">
                <a16:creationId xmlns:a16="http://schemas.microsoft.com/office/drawing/2014/main" id="{6E2E9E76-36AA-3A03-2505-493B90AD2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765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document-id</a:t>
            </a:r>
          </a:p>
        </p:txBody>
      </p:sp>
      <p:sp>
        <p:nvSpPr>
          <p:cNvPr id="94221" name="Rectangle 14">
            <a:extLst>
              <a:ext uri="{FF2B5EF4-FFF2-40B4-BE49-F238E27FC236}">
                <a16:creationId xmlns:a16="http://schemas.microsoft.com/office/drawing/2014/main" id="{52034F55-0062-B6F0-7C53-C78DC5FF4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48000"/>
            <a:ext cx="25146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Entity</a:t>
            </a:r>
          </a:p>
        </p:txBody>
      </p:sp>
      <p:sp>
        <p:nvSpPr>
          <p:cNvPr id="94222" name="Rectangle 15">
            <a:extLst>
              <a:ext uri="{FF2B5EF4-FFF2-40B4-BE49-F238E27FC236}">
                <a16:creationId xmlns:a16="http://schemas.microsoft.com/office/drawing/2014/main" id="{6805617E-D70B-121A-BFE1-2FDFE0C5C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909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entity-id</a:t>
            </a:r>
          </a:p>
        </p:txBody>
      </p:sp>
      <p:cxnSp>
        <p:nvCxnSpPr>
          <p:cNvPr id="94223" name="AutoShape 16">
            <a:extLst>
              <a:ext uri="{FF2B5EF4-FFF2-40B4-BE49-F238E27FC236}">
                <a16:creationId xmlns:a16="http://schemas.microsoft.com/office/drawing/2014/main" id="{EA972FED-5434-AB86-50CC-F09905CE1836}"/>
              </a:ext>
            </a:extLst>
          </p:cNvPr>
          <p:cNvCxnSpPr>
            <a:cxnSpLocks noChangeShapeType="1"/>
            <a:stCxn id="94216" idx="3"/>
            <a:endCxn id="94219" idx="1"/>
          </p:cNvCxnSpPr>
          <p:nvPr/>
        </p:nvCxnSpPr>
        <p:spPr bwMode="auto">
          <a:xfrm flipV="1">
            <a:off x="3276600" y="2305050"/>
            <a:ext cx="1600200" cy="933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24" name="AutoShape 18">
            <a:extLst>
              <a:ext uri="{FF2B5EF4-FFF2-40B4-BE49-F238E27FC236}">
                <a16:creationId xmlns:a16="http://schemas.microsoft.com/office/drawing/2014/main" id="{7B5CB048-2830-5DBC-665B-08A2D2D104D7}"/>
              </a:ext>
            </a:extLst>
          </p:cNvPr>
          <p:cNvCxnSpPr>
            <a:cxnSpLocks noChangeShapeType="1"/>
            <a:stCxn id="94217" idx="3"/>
            <a:endCxn id="94221" idx="1"/>
          </p:cNvCxnSpPr>
          <p:nvPr/>
        </p:nvCxnSpPr>
        <p:spPr bwMode="auto">
          <a:xfrm flipV="1">
            <a:off x="3276600" y="3219450"/>
            <a:ext cx="1600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25" name="Rectangle 5">
            <a:extLst>
              <a:ext uri="{FF2B5EF4-FFF2-40B4-BE49-F238E27FC236}">
                <a16:creationId xmlns:a16="http://schemas.microsoft.com/office/drawing/2014/main" id="{3A9CBEB1-A68C-BA3A-A66B-FFD194E92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25146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fact-id</a:t>
            </a:r>
          </a:p>
        </p:txBody>
      </p:sp>
      <p:sp>
        <p:nvSpPr>
          <p:cNvPr id="94226" name="Rectangle 10">
            <a:extLst>
              <a:ext uri="{FF2B5EF4-FFF2-40B4-BE49-F238E27FC236}">
                <a16:creationId xmlns:a16="http://schemas.microsoft.com/office/drawing/2014/main" id="{5F7C96E3-DB02-46F2-05B9-B1EB56693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295400"/>
            <a:ext cx="16002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Term</a:t>
            </a:r>
          </a:p>
        </p:txBody>
      </p:sp>
      <p:sp>
        <p:nvSpPr>
          <p:cNvPr id="94227" name="Rectangle 11">
            <a:extLst>
              <a:ext uri="{FF2B5EF4-FFF2-40B4-BE49-F238E27FC236}">
                <a16:creationId xmlns:a16="http://schemas.microsoft.com/office/drawing/2014/main" id="{E8A3673F-3990-664F-F13F-229DDB2D2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38300"/>
            <a:ext cx="16002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term-id</a:t>
            </a:r>
          </a:p>
        </p:txBody>
      </p:sp>
      <p:cxnSp>
        <p:nvCxnSpPr>
          <p:cNvPr id="94228" name="AutoShape 16">
            <a:extLst>
              <a:ext uri="{FF2B5EF4-FFF2-40B4-BE49-F238E27FC236}">
                <a16:creationId xmlns:a16="http://schemas.microsoft.com/office/drawing/2014/main" id="{7878BCA7-A23D-E779-7C56-C148A6E35CD9}"/>
              </a:ext>
            </a:extLst>
          </p:cNvPr>
          <p:cNvCxnSpPr>
            <a:cxnSpLocks noChangeShapeType="1"/>
            <a:stCxn id="94215" idx="3"/>
            <a:endCxn id="94226" idx="1"/>
          </p:cNvCxnSpPr>
          <p:nvPr/>
        </p:nvCxnSpPr>
        <p:spPr bwMode="auto">
          <a:xfrm flipV="1">
            <a:off x="3276600" y="1466850"/>
            <a:ext cx="1600200" cy="1409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5F4F1F9D-A191-AC86-2EF6-FC0B7E149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1B5CA74B-2427-3D97-5F13-E444522865B4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5235" name="Slide Number Placeholder 5">
            <a:extLst>
              <a:ext uri="{FF2B5EF4-FFF2-40B4-BE49-F238E27FC236}">
                <a16:creationId xmlns:a16="http://schemas.microsoft.com/office/drawing/2014/main" id="{DF4B1B92-842A-8AC5-2E59-502089293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6754428-36B7-9947-9F15-4CF4868B78AD}" type="slidenum">
              <a:rPr lang="en-US" altLang="en-US" sz="1400"/>
              <a:pPr algn="r" eaLnBrk="1" hangingPunct="1"/>
              <a:t>89</a:t>
            </a:fld>
            <a:endParaRPr lang="en-US" altLang="en-US" sz="1400"/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DFB5197A-4123-4984-6133-B5E2773C8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Time Dimension</a:t>
            </a:r>
          </a:p>
        </p:txBody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15A9D85A-51C2-26FC-4027-944481E90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218113"/>
            <a:ext cx="7772400" cy="479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All times are stored as references to a time dimension</a:t>
            </a:r>
          </a:p>
        </p:txBody>
      </p:sp>
      <p:sp>
        <p:nvSpPr>
          <p:cNvPr id="95238" name="Rectangle 4">
            <a:extLst>
              <a:ext uri="{FF2B5EF4-FFF2-40B4-BE49-F238E27FC236}">
                <a16:creationId xmlns:a16="http://schemas.microsoft.com/office/drawing/2014/main" id="{76A7D09D-9D6A-B906-D562-E67B64C74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28194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Entity Facts</a:t>
            </a:r>
          </a:p>
        </p:txBody>
      </p:sp>
      <p:sp>
        <p:nvSpPr>
          <p:cNvPr id="95239" name="Rectangle 5">
            <a:extLst>
              <a:ext uri="{FF2B5EF4-FFF2-40B4-BE49-F238E27FC236}">
                <a16:creationId xmlns:a16="http://schemas.microsoft.com/office/drawing/2014/main" id="{8B825725-A76D-B3BE-87D3-9356719C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2819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fact-id</a:t>
            </a:r>
          </a:p>
        </p:txBody>
      </p:sp>
      <p:sp>
        <p:nvSpPr>
          <p:cNvPr id="95240" name="Rectangle 6">
            <a:extLst>
              <a:ext uri="{FF2B5EF4-FFF2-40B4-BE49-F238E27FC236}">
                <a16:creationId xmlns:a16="http://schemas.microsoft.com/office/drawing/2014/main" id="{103BC588-7DF1-CDB6-0F55-210D4FE0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2819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document-id</a:t>
            </a:r>
          </a:p>
        </p:txBody>
      </p:sp>
      <p:sp>
        <p:nvSpPr>
          <p:cNvPr id="95241" name="Rectangle 7">
            <a:extLst>
              <a:ext uri="{FF2B5EF4-FFF2-40B4-BE49-F238E27FC236}">
                <a16:creationId xmlns:a16="http://schemas.microsoft.com/office/drawing/2014/main" id="{4F21AF58-20CE-BF8C-F179-941714FC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33147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harvest-date-time</a:t>
            </a:r>
          </a:p>
        </p:txBody>
      </p:sp>
      <p:sp>
        <p:nvSpPr>
          <p:cNvPr id="95242" name="Rectangle 8">
            <a:extLst>
              <a:ext uri="{FF2B5EF4-FFF2-40B4-BE49-F238E27FC236}">
                <a16:creationId xmlns:a16="http://schemas.microsoft.com/office/drawing/2014/main" id="{CF4FF585-6362-671C-B497-8DBA76C92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743200"/>
            <a:ext cx="33147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document-creation-date-time</a:t>
            </a:r>
          </a:p>
        </p:txBody>
      </p:sp>
      <p:sp>
        <p:nvSpPr>
          <p:cNvPr id="95243" name="Rectangle 9">
            <a:extLst>
              <a:ext uri="{FF2B5EF4-FFF2-40B4-BE49-F238E27FC236}">
                <a16:creationId xmlns:a16="http://schemas.microsoft.com/office/drawing/2014/main" id="{EE9B8AE4-5419-15D7-0184-0B632BD0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086100"/>
            <a:ext cx="33147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document-update-date-time</a:t>
            </a:r>
          </a:p>
        </p:txBody>
      </p:sp>
      <p:sp>
        <p:nvSpPr>
          <p:cNvPr id="95244" name="Rectangle 10">
            <a:extLst>
              <a:ext uri="{FF2B5EF4-FFF2-40B4-BE49-F238E27FC236}">
                <a16:creationId xmlns:a16="http://schemas.microsoft.com/office/drawing/2014/main" id="{36080C49-A9AB-A6DA-A7B6-32AA8EEEF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57400"/>
            <a:ext cx="33147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Document Dimension</a:t>
            </a:r>
          </a:p>
        </p:txBody>
      </p:sp>
      <p:sp>
        <p:nvSpPr>
          <p:cNvPr id="95245" name="Rectangle 11">
            <a:extLst>
              <a:ext uri="{FF2B5EF4-FFF2-40B4-BE49-F238E27FC236}">
                <a16:creationId xmlns:a16="http://schemas.microsoft.com/office/drawing/2014/main" id="{58EE8110-7622-4233-8EDF-7EF841504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400300"/>
            <a:ext cx="33147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document-id</a:t>
            </a:r>
          </a:p>
        </p:txBody>
      </p:sp>
      <p:sp>
        <p:nvSpPr>
          <p:cNvPr id="95246" name="Rectangle 12">
            <a:extLst>
              <a:ext uri="{FF2B5EF4-FFF2-40B4-BE49-F238E27FC236}">
                <a16:creationId xmlns:a16="http://schemas.microsoft.com/office/drawing/2014/main" id="{807525BE-38CB-1841-F638-E7289DD4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2819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entity-classification-code</a:t>
            </a:r>
          </a:p>
        </p:txBody>
      </p:sp>
      <p:sp>
        <p:nvSpPr>
          <p:cNvPr id="95247" name="Rectangle 13">
            <a:extLst>
              <a:ext uri="{FF2B5EF4-FFF2-40B4-BE49-F238E27FC236}">
                <a16:creationId xmlns:a16="http://schemas.microsoft.com/office/drawing/2014/main" id="{088E46CF-A418-B643-0993-4FFE7FFCF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2819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entity-text</a:t>
            </a:r>
          </a:p>
        </p:txBody>
      </p:sp>
      <p:sp>
        <p:nvSpPr>
          <p:cNvPr id="95248" name="Rectangle 15">
            <a:extLst>
              <a:ext uri="{FF2B5EF4-FFF2-40B4-BE49-F238E27FC236}">
                <a16:creationId xmlns:a16="http://schemas.microsoft.com/office/drawing/2014/main" id="{8498C744-01D5-F9FF-48DB-D4EAEDA9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343400"/>
            <a:ext cx="2171700" cy="3429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 Dimension</a:t>
            </a:r>
          </a:p>
        </p:txBody>
      </p:sp>
      <p:sp>
        <p:nvSpPr>
          <p:cNvPr id="95249" name="Rectangle 16">
            <a:extLst>
              <a:ext uri="{FF2B5EF4-FFF2-40B4-BE49-F238E27FC236}">
                <a16:creationId xmlns:a16="http://schemas.microsoft.com/office/drawing/2014/main" id="{55C3900F-0A24-5AA4-D131-526CF6DD7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686300"/>
            <a:ext cx="2171700" cy="342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/>
              <a:t>time-id</a:t>
            </a:r>
          </a:p>
        </p:txBody>
      </p:sp>
      <p:cxnSp>
        <p:nvCxnSpPr>
          <p:cNvPr id="95250" name="AutoShape 17">
            <a:extLst>
              <a:ext uri="{FF2B5EF4-FFF2-40B4-BE49-F238E27FC236}">
                <a16:creationId xmlns:a16="http://schemas.microsoft.com/office/drawing/2014/main" id="{C17B1B41-A83E-9268-CE91-B728B8A6ECC6}"/>
              </a:ext>
            </a:extLst>
          </p:cNvPr>
          <p:cNvCxnSpPr>
            <a:cxnSpLocks noChangeShapeType="1"/>
            <a:stCxn id="95240" idx="3"/>
            <a:endCxn id="95245" idx="1"/>
          </p:cNvCxnSpPr>
          <p:nvPr/>
        </p:nvCxnSpPr>
        <p:spPr bwMode="auto">
          <a:xfrm>
            <a:off x="3124200" y="2552700"/>
            <a:ext cx="7620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1" name="Line 19">
            <a:extLst>
              <a:ext uri="{FF2B5EF4-FFF2-40B4-BE49-F238E27FC236}">
                <a16:creationId xmlns:a16="http://schemas.microsoft.com/office/drawing/2014/main" id="{F49B5D66-93DF-E491-78AB-42634486E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2300" y="2971800"/>
            <a:ext cx="457200" cy="1371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BEDEC642-833D-8101-221F-E6451D562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3700" y="3314700"/>
            <a:ext cx="685800" cy="1028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14A020F6-CECA-A6C6-2387-372A809F65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3657600"/>
            <a:ext cx="16002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Footer Placeholder 3">
            <a:extLst>
              <a:ext uri="{FF2B5EF4-FFF2-40B4-BE49-F238E27FC236}">
                <a16:creationId xmlns:a16="http://schemas.microsoft.com/office/drawing/2014/main" id="{5624EDEA-69FD-2283-C81C-0A16A467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DBA62B3-0B29-618A-952C-E47BB6BE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Markup and the Semantic Web Stack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507BC82-1AE7-2DA3-7688-03D0A48A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219200"/>
            <a:ext cx="3352800" cy="49149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Entity Extraction is about getting data out of text and putting it into XML and RDF</a:t>
            </a:r>
          </a:p>
        </p:txBody>
      </p:sp>
      <p:sp>
        <p:nvSpPr>
          <p:cNvPr id="15364" name="Date Placeholder 3">
            <a:extLst>
              <a:ext uri="{FF2B5EF4-FFF2-40B4-BE49-F238E27FC236}">
                <a16:creationId xmlns:a16="http://schemas.microsoft.com/office/drawing/2014/main" id="{50684A0A-E5F5-FF81-7F6F-3C2DAAACC46D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6E7B9255-5988-5E99-097A-5E4463A0D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309FDD22-6D13-2F45-9BCD-0CE85B67DBC1}" type="slidenum">
              <a:rPr lang="en-US" altLang="en-US" sz="1400"/>
              <a:pPr algn="r" eaLnBrk="1" hangingPunct="1"/>
              <a:t>9</a:t>
            </a:fld>
            <a:endParaRPr lang="en-US" altLang="en-US" sz="1400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56A64411-954E-0650-94DF-576EFB42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42862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>
            <a:extLst>
              <a:ext uri="{FF2B5EF4-FFF2-40B4-BE49-F238E27FC236}">
                <a16:creationId xmlns:a16="http://schemas.microsoft.com/office/drawing/2014/main" id="{AC2129E9-6BD5-C2FB-CDD4-A85F94F5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0292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E69B9895-D8F8-0341-22AF-EA9A24CA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95800"/>
            <a:ext cx="37338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Rectangle 9">
            <a:extLst>
              <a:ext uri="{FF2B5EF4-FFF2-40B4-BE49-F238E27FC236}">
                <a16:creationId xmlns:a16="http://schemas.microsoft.com/office/drawing/2014/main" id="{24C6C458-EEB0-A3C5-1961-8FC569C3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26670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2BDC7A20-AA4A-5E6F-661D-41C6AA538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52800"/>
            <a:ext cx="1295400" cy="4572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0E1650BB-DEFE-72B2-22DA-56457BFB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1600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7D418F08-4F0C-3A87-1C28-7CB2036E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562600"/>
            <a:ext cx="1981200" cy="381000"/>
          </a:xfrm>
          <a:prstGeom prst="rect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198071CA-DCC8-2127-596A-F6E1629023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56573055-525A-07BB-3E66-095F8137975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6259" name="Slide Number Placeholder 5">
            <a:extLst>
              <a:ext uri="{FF2B5EF4-FFF2-40B4-BE49-F238E27FC236}">
                <a16:creationId xmlns:a16="http://schemas.microsoft.com/office/drawing/2014/main" id="{5F31DF5B-085F-DD74-98A1-BDFAE0915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D961408-CC28-784E-9A7F-6902AA748CC8}" type="slidenum">
              <a:rPr lang="en-US" altLang="en-US" sz="1400"/>
              <a:pPr algn="r" eaLnBrk="1" hangingPunct="1"/>
              <a:t>90</a:t>
            </a:fld>
            <a:endParaRPr lang="en-US" altLang="en-US" sz="1400"/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8F460817-2B4F-49D1-EE44-98E73F0A1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Kimball’s Conformed Dimensions</a:t>
            </a:r>
          </a:p>
        </p:txBody>
      </p:sp>
      <p:sp>
        <p:nvSpPr>
          <p:cNvPr id="96261" name="Text Box 4">
            <a:extLst>
              <a:ext uri="{FF2B5EF4-FFF2-40B4-BE49-F238E27FC236}">
                <a16:creationId xmlns:a16="http://schemas.microsoft.com/office/drawing/2014/main" id="{F7EDCE74-594F-4A5F-570E-8835687C0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2149475"/>
            <a:ext cx="830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Process</a:t>
            </a:r>
          </a:p>
        </p:txBody>
      </p:sp>
      <p:sp>
        <p:nvSpPr>
          <p:cNvPr id="96262" name="Text Box 5">
            <a:extLst>
              <a:ext uri="{FF2B5EF4-FFF2-40B4-BE49-F238E27FC236}">
                <a16:creationId xmlns:a16="http://schemas.microsoft.com/office/drawing/2014/main" id="{566DC63A-3AE6-B665-5791-B285DEF72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2911475"/>
            <a:ext cx="2141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Customer Service E-mail</a:t>
            </a:r>
          </a:p>
        </p:txBody>
      </p:sp>
      <p:sp>
        <p:nvSpPr>
          <p:cNvPr id="96263" name="Text Box 6">
            <a:extLst>
              <a:ext uri="{FF2B5EF4-FFF2-40B4-BE49-F238E27FC236}">
                <a16:creationId xmlns:a16="http://schemas.microsoft.com/office/drawing/2014/main" id="{B2F6E353-B12A-C909-7F3F-937F3C5A6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663" y="2530475"/>
            <a:ext cx="20399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Customer Service Calls</a:t>
            </a:r>
          </a:p>
        </p:txBody>
      </p:sp>
      <p:sp>
        <p:nvSpPr>
          <p:cNvPr id="96264" name="Text Box 7">
            <a:extLst>
              <a:ext uri="{FF2B5EF4-FFF2-40B4-BE49-F238E27FC236}">
                <a16:creationId xmlns:a16="http://schemas.microsoft.com/office/drawing/2014/main" id="{2C4AB08F-E42F-03ED-07B9-52FAD4FB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3673475"/>
            <a:ext cx="23606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Product Management</a:t>
            </a:r>
          </a:p>
        </p:txBody>
      </p:sp>
      <p:sp>
        <p:nvSpPr>
          <p:cNvPr id="96265" name="Text Box 8">
            <a:extLst>
              <a:ext uri="{FF2B5EF4-FFF2-40B4-BE49-F238E27FC236}">
                <a16:creationId xmlns:a16="http://schemas.microsoft.com/office/drawing/2014/main" id="{79CB2ADC-6953-543C-71D5-5056872E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5925" y="4054475"/>
            <a:ext cx="2327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Customer Correspondence</a:t>
            </a:r>
          </a:p>
        </p:txBody>
      </p:sp>
      <p:sp>
        <p:nvSpPr>
          <p:cNvPr id="96266" name="Line 9">
            <a:extLst>
              <a:ext uri="{FF2B5EF4-FFF2-40B4-BE49-F238E27FC236}">
                <a16:creationId xmlns:a16="http://schemas.microsoft.com/office/drawing/2014/main" id="{AD6E8107-9C06-ACC9-00C8-A295E861DF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81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7" name="Text Box 10">
            <a:extLst>
              <a:ext uri="{FF2B5EF4-FFF2-40B4-BE49-F238E27FC236}">
                <a16:creationId xmlns:a16="http://schemas.microsoft.com/office/drawing/2014/main" id="{A923D8FB-67CB-13E2-74C9-84FFFF3207CD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4200525" y="2149475"/>
            <a:ext cx="544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Date</a:t>
            </a:r>
          </a:p>
        </p:txBody>
      </p:sp>
      <p:sp>
        <p:nvSpPr>
          <p:cNvPr id="96268" name="Line 11">
            <a:extLst>
              <a:ext uri="{FF2B5EF4-FFF2-40B4-BE49-F238E27FC236}">
                <a16:creationId xmlns:a16="http://schemas.microsoft.com/office/drawing/2014/main" id="{C5AEFC42-6D54-BF63-8555-3CE0F77BB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5325" y="2530475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9" name="Text Box 12">
            <a:extLst>
              <a:ext uri="{FF2B5EF4-FFF2-40B4-BE49-F238E27FC236}">
                <a16:creationId xmlns:a16="http://schemas.microsoft.com/office/drawing/2014/main" id="{E11073E1-7813-F167-6419-53DDF7317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5338" y="4435475"/>
            <a:ext cx="1947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Customer Satisfaction</a:t>
            </a:r>
          </a:p>
        </p:txBody>
      </p:sp>
      <p:sp>
        <p:nvSpPr>
          <p:cNvPr id="96270" name="Text Box 13">
            <a:extLst>
              <a:ext uri="{FF2B5EF4-FFF2-40B4-BE49-F238E27FC236}">
                <a16:creationId xmlns:a16="http://schemas.microsoft.com/office/drawing/2014/main" id="{865F2EFD-496E-B6E7-1AE2-5449C8BC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4816475"/>
            <a:ext cx="19002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Training Management</a:t>
            </a:r>
          </a:p>
        </p:txBody>
      </p:sp>
      <p:sp>
        <p:nvSpPr>
          <p:cNvPr id="96271" name="Text Box 14">
            <a:extLst>
              <a:ext uri="{FF2B5EF4-FFF2-40B4-BE49-F238E27FC236}">
                <a16:creationId xmlns:a16="http://schemas.microsoft.com/office/drawing/2014/main" id="{BAD25ED0-987F-C310-57B0-982B1B4B3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5197475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Call Center Logs</a:t>
            </a:r>
          </a:p>
        </p:txBody>
      </p:sp>
      <p:sp>
        <p:nvSpPr>
          <p:cNvPr id="96272" name="Text Box 15">
            <a:extLst>
              <a:ext uri="{FF2B5EF4-FFF2-40B4-BE49-F238E27FC236}">
                <a16:creationId xmlns:a16="http://schemas.microsoft.com/office/drawing/2014/main" id="{3D9774C1-698C-203F-62EC-59F3F56A6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5578475"/>
            <a:ext cx="1311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Focus Groups</a:t>
            </a:r>
          </a:p>
        </p:txBody>
      </p:sp>
      <p:sp>
        <p:nvSpPr>
          <p:cNvPr id="96273" name="Text Box 16">
            <a:extLst>
              <a:ext uri="{FF2B5EF4-FFF2-40B4-BE49-F238E27FC236}">
                <a16:creationId xmlns:a16="http://schemas.microsoft.com/office/drawing/2014/main" id="{9C0734E0-73B0-7E3E-336A-14D66AF47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3292475"/>
            <a:ext cx="15509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600"/>
              <a:t>Purchase History</a:t>
            </a:r>
          </a:p>
        </p:txBody>
      </p:sp>
      <p:grpSp>
        <p:nvGrpSpPr>
          <p:cNvPr id="96274" name="Group 17">
            <a:extLst>
              <a:ext uri="{FF2B5EF4-FFF2-40B4-BE49-F238E27FC236}">
                <a16:creationId xmlns:a16="http://schemas.microsoft.com/office/drawing/2014/main" id="{1EBC8AC7-BA71-823A-07D2-C2F4DC610C38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2530475"/>
            <a:ext cx="5151438" cy="3429000"/>
            <a:chOff x="336" y="1440"/>
            <a:chExt cx="4944" cy="2160"/>
          </a:xfrm>
        </p:grpSpPr>
        <p:sp>
          <p:nvSpPr>
            <p:cNvPr id="96422" name="Line 18">
              <a:extLst>
                <a:ext uri="{FF2B5EF4-FFF2-40B4-BE49-F238E27FC236}">
                  <a16:creationId xmlns:a16="http://schemas.microsoft.com/office/drawing/2014/main" id="{4B6C74C6-D3B5-3085-ED5D-8D8E91C54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6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3" name="Line 19">
              <a:extLst>
                <a:ext uri="{FF2B5EF4-FFF2-40B4-BE49-F238E27FC236}">
                  <a16:creationId xmlns:a16="http://schemas.microsoft.com/office/drawing/2014/main" id="{DE142A85-CB19-88DB-50F4-F001D05B9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9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4" name="Line 20">
              <a:extLst>
                <a:ext uri="{FF2B5EF4-FFF2-40B4-BE49-F238E27FC236}">
                  <a16:creationId xmlns:a16="http://schemas.microsoft.com/office/drawing/2014/main" id="{8E7B3D3A-F6D9-D524-FD86-590F7F8D8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1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5" name="Line 21">
              <a:extLst>
                <a:ext uri="{FF2B5EF4-FFF2-40B4-BE49-F238E27FC236}">
                  <a16:creationId xmlns:a16="http://schemas.microsoft.com/office/drawing/2014/main" id="{2BEC42BF-A3BD-43E4-D4AB-E41026C3F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4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6" name="Line 22">
              <a:extLst>
                <a:ext uri="{FF2B5EF4-FFF2-40B4-BE49-F238E27FC236}">
                  <a16:creationId xmlns:a16="http://schemas.microsoft.com/office/drawing/2014/main" id="{48A43DE4-8600-812D-E70F-A3D16AB2F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4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7" name="Line 23">
              <a:extLst>
                <a:ext uri="{FF2B5EF4-FFF2-40B4-BE49-F238E27FC236}">
                  <a16:creationId xmlns:a16="http://schemas.microsoft.com/office/drawing/2014/main" id="{10FBFC93-A61F-C6A8-785F-15F1D8ADC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64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8" name="Line 24">
              <a:extLst>
                <a:ext uri="{FF2B5EF4-FFF2-40B4-BE49-F238E27FC236}">
                  <a16:creationId xmlns:a16="http://schemas.microsoft.com/office/drawing/2014/main" id="{2BCEF62D-E706-3904-B6D5-F6742E8A9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88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9" name="Line 25">
              <a:extLst>
                <a:ext uri="{FF2B5EF4-FFF2-40B4-BE49-F238E27FC236}">
                  <a16:creationId xmlns:a16="http://schemas.microsoft.com/office/drawing/2014/main" id="{FCD2B77A-4C7C-9B18-0066-CD2105D80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12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0" name="Line 26">
              <a:extLst>
                <a:ext uri="{FF2B5EF4-FFF2-40B4-BE49-F238E27FC236}">
                  <a16:creationId xmlns:a16="http://schemas.microsoft.com/office/drawing/2014/main" id="{0580F2F4-2062-BF9A-BBF8-51B1D57CC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36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31" name="Line 27">
              <a:extLst>
                <a:ext uri="{FF2B5EF4-FFF2-40B4-BE49-F238E27FC236}">
                  <a16:creationId xmlns:a16="http://schemas.microsoft.com/office/drawing/2014/main" id="{50CBD817-26B5-CDFD-BF4E-8C476F6BC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00"/>
              <a:ext cx="49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275" name="Text Box 28">
            <a:extLst>
              <a:ext uri="{FF2B5EF4-FFF2-40B4-BE49-F238E27FC236}">
                <a16:creationId xmlns:a16="http://schemas.microsoft.com/office/drawing/2014/main" id="{31FEA4F7-4776-0ADE-651B-E00114D551A9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4479925" y="1852613"/>
            <a:ext cx="1355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Sales Location</a:t>
            </a:r>
          </a:p>
        </p:txBody>
      </p:sp>
      <p:sp>
        <p:nvSpPr>
          <p:cNvPr id="96276" name="Line 29">
            <a:extLst>
              <a:ext uri="{FF2B5EF4-FFF2-40B4-BE49-F238E27FC236}">
                <a16:creationId xmlns:a16="http://schemas.microsoft.com/office/drawing/2014/main" id="{E0F06249-D324-3FC0-2F76-54C8D859C6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53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7" name="Line 30">
            <a:extLst>
              <a:ext uri="{FF2B5EF4-FFF2-40B4-BE49-F238E27FC236}">
                <a16:creationId xmlns:a16="http://schemas.microsoft.com/office/drawing/2014/main" id="{7577176A-96D8-EE83-97C1-A85BF190B9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8" name="Line 31">
            <a:extLst>
              <a:ext uri="{FF2B5EF4-FFF2-40B4-BE49-F238E27FC236}">
                <a16:creationId xmlns:a16="http://schemas.microsoft.com/office/drawing/2014/main" id="{E60D8772-7A21-7D9E-FCC9-E61E63CF1E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67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9" name="Line 32">
            <a:extLst>
              <a:ext uri="{FF2B5EF4-FFF2-40B4-BE49-F238E27FC236}">
                <a16:creationId xmlns:a16="http://schemas.microsoft.com/office/drawing/2014/main" id="{33E5061E-C57A-A769-27EA-69BE86DC1B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39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0" name="Line 33">
            <a:extLst>
              <a:ext uri="{FF2B5EF4-FFF2-40B4-BE49-F238E27FC236}">
                <a16:creationId xmlns:a16="http://schemas.microsoft.com/office/drawing/2014/main" id="{9A87BDBD-475C-053C-6808-D1B263836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8125" y="1387475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1" name="Line 34">
            <a:extLst>
              <a:ext uri="{FF2B5EF4-FFF2-40B4-BE49-F238E27FC236}">
                <a16:creationId xmlns:a16="http://schemas.microsoft.com/office/drawing/2014/main" id="{77414FE4-E8BC-D02C-BCB3-BE12030F8A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895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2" name="Line 35">
            <a:extLst>
              <a:ext uri="{FF2B5EF4-FFF2-40B4-BE49-F238E27FC236}">
                <a16:creationId xmlns:a16="http://schemas.microsoft.com/office/drawing/2014/main" id="{FF6557D6-65C0-8E06-AA11-D17EA29F8C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6763" y="251618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3" name="Text Box 36">
            <a:extLst>
              <a:ext uri="{FF2B5EF4-FFF2-40B4-BE49-F238E27FC236}">
                <a16:creationId xmlns:a16="http://schemas.microsoft.com/office/drawing/2014/main" id="{604DA3CA-2B45-8812-FB15-B1CBB558A6FB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5514975" y="2028825"/>
            <a:ext cx="812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Product</a:t>
            </a:r>
          </a:p>
        </p:txBody>
      </p:sp>
      <p:sp>
        <p:nvSpPr>
          <p:cNvPr id="96284" name="Line 37">
            <a:extLst>
              <a:ext uri="{FF2B5EF4-FFF2-40B4-BE49-F238E27FC236}">
                <a16:creationId xmlns:a16="http://schemas.microsoft.com/office/drawing/2014/main" id="{A74F8E82-EFC7-1814-E88F-EAEFB6A48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39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5" name="Text Box 38">
            <a:extLst>
              <a:ext uri="{FF2B5EF4-FFF2-40B4-BE49-F238E27FC236}">
                <a16:creationId xmlns:a16="http://schemas.microsoft.com/office/drawing/2014/main" id="{3378864A-BDA3-70F0-9F34-D713E67DE885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6007100" y="2005013"/>
            <a:ext cx="839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Channel</a:t>
            </a:r>
          </a:p>
        </p:txBody>
      </p:sp>
      <p:grpSp>
        <p:nvGrpSpPr>
          <p:cNvPr id="96286" name="Group 39">
            <a:extLst>
              <a:ext uri="{FF2B5EF4-FFF2-40B4-BE49-F238E27FC236}">
                <a16:creationId xmlns:a16="http://schemas.microsoft.com/office/drawing/2014/main" id="{A456CC18-2B89-5145-124E-34D207D74085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96420" name="Line 40">
              <a:extLst>
                <a:ext uri="{FF2B5EF4-FFF2-40B4-BE49-F238E27FC236}">
                  <a16:creationId xmlns:a16="http://schemas.microsoft.com/office/drawing/2014/main" id="{8A5DBEF1-5D0B-0F25-466C-6A5479960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21" name="Line 41">
              <a:extLst>
                <a:ext uri="{FF2B5EF4-FFF2-40B4-BE49-F238E27FC236}">
                  <a16:creationId xmlns:a16="http://schemas.microsoft.com/office/drawing/2014/main" id="{34D42EA4-F8A4-A486-FA89-70E7F9F3D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7" name="Group 42">
            <a:extLst>
              <a:ext uri="{FF2B5EF4-FFF2-40B4-BE49-F238E27FC236}">
                <a16:creationId xmlns:a16="http://schemas.microsoft.com/office/drawing/2014/main" id="{A482A034-9663-401B-5C6B-9F325B680747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2987675"/>
            <a:ext cx="304800" cy="228600"/>
            <a:chOff x="1920" y="1488"/>
            <a:chExt cx="192" cy="144"/>
          </a:xfrm>
        </p:grpSpPr>
        <p:sp>
          <p:nvSpPr>
            <p:cNvPr id="96418" name="Line 43">
              <a:extLst>
                <a:ext uri="{FF2B5EF4-FFF2-40B4-BE49-F238E27FC236}">
                  <a16:creationId xmlns:a16="http://schemas.microsoft.com/office/drawing/2014/main" id="{EDE37982-D3D4-3F47-CADA-1AE548B2E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19" name="Line 44">
              <a:extLst>
                <a:ext uri="{FF2B5EF4-FFF2-40B4-BE49-F238E27FC236}">
                  <a16:creationId xmlns:a16="http://schemas.microsoft.com/office/drawing/2014/main" id="{A25018F6-2388-AAF8-9D8D-3BC97DE6B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8" name="Group 45">
            <a:extLst>
              <a:ext uri="{FF2B5EF4-FFF2-40B4-BE49-F238E27FC236}">
                <a16:creationId xmlns:a16="http://schemas.microsoft.com/office/drawing/2014/main" id="{18425E6F-0037-6203-DDC9-5A5FACBBE406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3368675"/>
            <a:ext cx="304800" cy="228600"/>
            <a:chOff x="1920" y="1488"/>
            <a:chExt cx="192" cy="144"/>
          </a:xfrm>
        </p:grpSpPr>
        <p:sp>
          <p:nvSpPr>
            <p:cNvPr id="96416" name="Line 46">
              <a:extLst>
                <a:ext uri="{FF2B5EF4-FFF2-40B4-BE49-F238E27FC236}">
                  <a16:creationId xmlns:a16="http://schemas.microsoft.com/office/drawing/2014/main" id="{E0A70ECA-327E-28BF-0D32-03D568C44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17" name="Line 47">
              <a:extLst>
                <a:ext uri="{FF2B5EF4-FFF2-40B4-BE49-F238E27FC236}">
                  <a16:creationId xmlns:a16="http://schemas.microsoft.com/office/drawing/2014/main" id="{50CCE1C2-43ED-A880-565E-B3DF869F61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89" name="Group 48">
            <a:extLst>
              <a:ext uri="{FF2B5EF4-FFF2-40B4-BE49-F238E27FC236}">
                <a16:creationId xmlns:a16="http://schemas.microsoft.com/office/drawing/2014/main" id="{D307F6A8-1FFE-A8EF-71AC-3E2742588767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3749675"/>
            <a:ext cx="304800" cy="228600"/>
            <a:chOff x="1920" y="1488"/>
            <a:chExt cx="192" cy="144"/>
          </a:xfrm>
        </p:grpSpPr>
        <p:sp>
          <p:nvSpPr>
            <p:cNvPr id="96414" name="Line 49">
              <a:extLst>
                <a:ext uri="{FF2B5EF4-FFF2-40B4-BE49-F238E27FC236}">
                  <a16:creationId xmlns:a16="http://schemas.microsoft.com/office/drawing/2014/main" id="{DB2EA39E-1C08-4F81-5331-1E7C76815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15" name="Line 50">
              <a:extLst>
                <a:ext uri="{FF2B5EF4-FFF2-40B4-BE49-F238E27FC236}">
                  <a16:creationId xmlns:a16="http://schemas.microsoft.com/office/drawing/2014/main" id="{A99A7FCB-9917-9F79-3F08-7243373801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0" name="Group 51">
            <a:extLst>
              <a:ext uri="{FF2B5EF4-FFF2-40B4-BE49-F238E27FC236}">
                <a16:creationId xmlns:a16="http://schemas.microsoft.com/office/drawing/2014/main" id="{2CDBF077-60E3-F5B6-8EE0-5779FE51B9FD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4130675"/>
            <a:ext cx="304800" cy="228600"/>
            <a:chOff x="1920" y="1488"/>
            <a:chExt cx="192" cy="144"/>
          </a:xfrm>
        </p:grpSpPr>
        <p:sp>
          <p:nvSpPr>
            <p:cNvPr id="96412" name="Line 52">
              <a:extLst>
                <a:ext uri="{FF2B5EF4-FFF2-40B4-BE49-F238E27FC236}">
                  <a16:creationId xmlns:a16="http://schemas.microsoft.com/office/drawing/2014/main" id="{46673D6E-5F7A-4BD4-55A0-D08B4073C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13" name="Line 53">
              <a:extLst>
                <a:ext uri="{FF2B5EF4-FFF2-40B4-BE49-F238E27FC236}">
                  <a16:creationId xmlns:a16="http://schemas.microsoft.com/office/drawing/2014/main" id="{E5EBBD26-C218-5710-D7BE-7867B58DE0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1" name="Group 54">
            <a:extLst>
              <a:ext uri="{FF2B5EF4-FFF2-40B4-BE49-F238E27FC236}">
                <a16:creationId xmlns:a16="http://schemas.microsoft.com/office/drawing/2014/main" id="{E16D887C-71DE-85C4-6EC3-D096EA8E5B12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4511675"/>
            <a:ext cx="304800" cy="228600"/>
            <a:chOff x="1920" y="1488"/>
            <a:chExt cx="192" cy="144"/>
          </a:xfrm>
        </p:grpSpPr>
        <p:sp>
          <p:nvSpPr>
            <p:cNvPr id="96410" name="Line 55">
              <a:extLst>
                <a:ext uri="{FF2B5EF4-FFF2-40B4-BE49-F238E27FC236}">
                  <a16:creationId xmlns:a16="http://schemas.microsoft.com/office/drawing/2014/main" id="{89655743-254B-7281-BBC3-ED1017285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11" name="Line 56">
              <a:extLst>
                <a:ext uri="{FF2B5EF4-FFF2-40B4-BE49-F238E27FC236}">
                  <a16:creationId xmlns:a16="http://schemas.microsoft.com/office/drawing/2014/main" id="{86BA2B7E-1F3A-38DF-40A7-5EF76DB7C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2" name="Group 57">
            <a:extLst>
              <a:ext uri="{FF2B5EF4-FFF2-40B4-BE49-F238E27FC236}">
                <a16:creationId xmlns:a16="http://schemas.microsoft.com/office/drawing/2014/main" id="{3079BB88-7B80-3ED1-E6B3-DA940FC7A7BF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4892675"/>
            <a:ext cx="304800" cy="228600"/>
            <a:chOff x="1920" y="1488"/>
            <a:chExt cx="192" cy="144"/>
          </a:xfrm>
        </p:grpSpPr>
        <p:sp>
          <p:nvSpPr>
            <p:cNvPr id="96408" name="Line 58">
              <a:extLst>
                <a:ext uri="{FF2B5EF4-FFF2-40B4-BE49-F238E27FC236}">
                  <a16:creationId xmlns:a16="http://schemas.microsoft.com/office/drawing/2014/main" id="{5C1ED757-3674-EBF5-B2F1-AC66800B1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9" name="Line 59">
              <a:extLst>
                <a:ext uri="{FF2B5EF4-FFF2-40B4-BE49-F238E27FC236}">
                  <a16:creationId xmlns:a16="http://schemas.microsoft.com/office/drawing/2014/main" id="{21A6097E-36D5-EC50-83E9-3CA6B09D70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3" name="Group 60">
            <a:extLst>
              <a:ext uri="{FF2B5EF4-FFF2-40B4-BE49-F238E27FC236}">
                <a16:creationId xmlns:a16="http://schemas.microsoft.com/office/drawing/2014/main" id="{A37EBE90-A1EA-0EF7-62E1-627E364F62BC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5273675"/>
            <a:ext cx="304800" cy="228600"/>
            <a:chOff x="1920" y="1488"/>
            <a:chExt cx="192" cy="144"/>
          </a:xfrm>
        </p:grpSpPr>
        <p:sp>
          <p:nvSpPr>
            <p:cNvPr id="96406" name="Line 61">
              <a:extLst>
                <a:ext uri="{FF2B5EF4-FFF2-40B4-BE49-F238E27FC236}">
                  <a16:creationId xmlns:a16="http://schemas.microsoft.com/office/drawing/2014/main" id="{78735424-CF28-DB49-3C58-C880046D0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7" name="Line 62">
              <a:extLst>
                <a:ext uri="{FF2B5EF4-FFF2-40B4-BE49-F238E27FC236}">
                  <a16:creationId xmlns:a16="http://schemas.microsoft.com/office/drawing/2014/main" id="{D4336475-7D3A-1A97-23E1-A3126DE5D7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4" name="Group 63">
            <a:extLst>
              <a:ext uri="{FF2B5EF4-FFF2-40B4-BE49-F238E27FC236}">
                <a16:creationId xmlns:a16="http://schemas.microsoft.com/office/drawing/2014/main" id="{E36BE2FA-BDDE-E33E-9961-C45474161FFC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5654675"/>
            <a:ext cx="304800" cy="228600"/>
            <a:chOff x="1920" y="1488"/>
            <a:chExt cx="192" cy="144"/>
          </a:xfrm>
        </p:grpSpPr>
        <p:sp>
          <p:nvSpPr>
            <p:cNvPr id="96404" name="Line 64">
              <a:extLst>
                <a:ext uri="{FF2B5EF4-FFF2-40B4-BE49-F238E27FC236}">
                  <a16:creationId xmlns:a16="http://schemas.microsoft.com/office/drawing/2014/main" id="{02977D7E-6C9E-7C4D-F894-5636700D7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5" name="Line 65">
              <a:extLst>
                <a:ext uri="{FF2B5EF4-FFF2-40B4-BE49-F238E27FC236}">
                  <a16:creationId xmlns:a16="http://schemas.microsoft.com/office/drawing/2014/main" id="{1A8C0B03-4D8C-7CFF-C3E6-54640534F0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5" name="Group 66">
            <a:extLst>
              <a:ext uri="{FF2B5EF4-FFF2-40B4-BE49-F238E27FC236}">
                <a16:creationId xmlns:a16="http://schemas.microsoft.com/office/drawing/2014/main" id="{75FCBEF9-68CF-6090-E2AE-87508C3FA95A}"/>
              </a:ext>
            </a:extLst>
          </p:cNvPr>
          <p:cNvGrpSpPr>
            <a:grpSpLocks/>
          </p:cNvGrpSpPr>
          <p:nvPr/>
        </p:nvGrpSpPr>
        <p:grpSpPr bwMode="auto">
          <a:xfrm>
            <a:off x="4124325" y="2606675"/>
            <a:ext cx="304800" cy="228600"/>
            <a:chOff x="1920" y="1488"/>
            <a:chExt cx="192" cy="144"/>
          </a:xfrm>
        </p:grpSpPr>
        <p:sp>
          <p:nvSpPr>
            <p:cNvPr id="96402" name="Line 67">
              <a:extLst>
                <a:ext uri="{FF2B5EF4-FFF2-40B4-BE49-F238E27FC236}">
                  <a16:creationId xmlns:a16="http://schemas.microsoft.com/office/drawing/2014/main" id="{D69CC479-145F-060F-6D01-51E90029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3" name="Line 68">
              <a:extLst>
                <a:ext uri="{FF2B5EF4-FFF2-40B4-BE49-F238E27FC236}">
                  <a16:creationId xmlns:a16="http://schemas.microsoft.com/office/drawing/2014/main" id="{B197D3AF-16A5-0ABB-60D2-738EF5567F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6" name="Group 69">
            <a:extLst>
              <a:ext uri="{FF2B5EF4-FFF2-40B4-BE49-F238E27FC236}">
                <a16:creationId xmlns:a16="http://schemas.microsoft.com/office/drawing/2014/main" id="{2D6434B2-7C21-8564-DBAF-090D0AA49E49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2987675"/>
            <a:ext cx="304800" cy="228600"/>
            <a:chOff x="1920" y="1488"/>
            <a:chExt cx="192" cy="144"/>
          </a:xfrm>
        </p:grpSpPr>
        <p:sp>
          <p:nvSpPr>
            <p:cNvPr id="96400" name="Line 70">
              <a:extLst>
                <a:ext uri="{FF2B5EF4-FFF2-40B4-BE49-F238E27FC236}">
                  <a16:creationId xmlns:a16="http://schemas.microsoft.com/office/drawing/2014/main" id="{86D61B87-D637-37AC-A9D1-E07701CE6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01" name="Line 71">
              <a:extLst>
                <a:ext uri="{FF2B5EF4-FFF2-40B4-BE49-F238E27FC236}">
                  <a16:creationId xmlns:a16="http://schemas.microsoft.com/office/drawing/2014/main" id="{55CD4136-1B9E-7B46-14EE-B23C77DF2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7" name="Group 75">
            <a:extLst>
              <a:ext uri="{FF2B5EF4-FFF2-40B4-BE49-F238E27FC236}">
                <a16:creationId xmlns:a16="http://schemas.microsoft.com/office/drawing/2014/main" id="{32CF0228-951A-B457-DD21-93E791463856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3749675"/>
            <a:ext cx="304800" cy="228600"/>
            <a:chOff x="1920" y="1488"/>
            <a:chExt cx="192" cy="144"/>
          </a:xfrm>
        </p:grpSpPr>
        <p:sp>
          <p:nvSpPr>
            <p:cNvPr id="96398" name="Line 76">
              <a:extLst>
                <a:ext uri="{FF2B5EF4-FFF2-40B4-BE49-F238E27FC236}">
                  <a16:creationId xmlns:a16="http://schemas.microsoft.com/office/drawing/2014/main" id="{7C1DEB78-7298-308D-2597-9FCC270C6D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9" name="Line 77">
              <a:extLst>
                <a:ext uri="{FF2B5EF4-FFF2-40B4-BE49-F238E27FC236}">
                  <a16:creationId xmlns:a16="http://schemas.microsoft.com/office/drawing/2014/main" id="{956FD7E8-CDDB-A2B6-E2B0-FACAA568F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8" name="Group 78">
            <a:extLst>
              <a:ext uri="{FF2B5EF4-FFF2-40B4-BE49-F238E27FC236}">
                <a16:creationId xmlns:a16="http://schemas.microsoft.com/office/drawing/2014/main" id="{371E0321-8194-B3C6-942A-CC771D58183D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4130675"/>
            <a:ext cx="304800" cy="228600"/>
            <a:chOff x="1920" y="1488"/>
            <a:chExt cx="192" cy="144"/>
          </a:xfrm>
        </p:grpSpPr>
        <p:sp>
          <p:nvSpPr>
            <p:cNvPr id="96396" name="Line 79">
              <a:extLst>
                <a:ext uri="{FF2B5EF4-FFF2-40B4-BE49-F238E27FC236}">
                  <a16:creationId xmlns:a16="http://schemas.microsoft.com/office/drawing/2014/main" id="{310C3A59-AF70-03F2-2725-C39EBF136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7" name="Line 80">
              <a:extLst>
                <a:ext uri="{FF2B5EF4-FFF2-40B4-BE49-F238E27FC236}">
                  <a16:creationId xmlns:a16="http://schemas.microsoft.com/office/drawing/2014/main" id="{E14E1234-C728-22B2-54ED-2D70DC9CB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299" name="Group 81">
            <a:extLst>
              <a:ext uri="{FF2B5EF4-FFF2-40B4-BE49-F238E27FC236}">
                <a16:creationId xmlns:a16="http://schemas.microsoft.com/office/drawing/2014/main" id="{4A9788A9-E2D7-DE3C-8AF0-EA398FB7DC8C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4511675"/>
            <a:ext cx="304800" cy="228600"/>
            <a:chOff x="1920" y="1488"/>
            <a:chExt cx="192" cy="144"/>
          </a:xfrm>
        </p:grpSpPr>
        <p:sp>
          <p:nvSpPr>
            <p:cNvPr id="96394" name="Line 82">
              <a:extLst>
                <a:ext uri="{FF2B5EF4-FFF2-40B4-BE49-F238E27FC236}">
                  <a16:creationId xmlns:a16="http://schemas.microsoft.com/office/drawing/2014/main" id="{6D6078F3-AC62-2A0A-546A-57325D38C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5" name="Line 83">
              <a:extLst>
                <a:ext uri="{FF2B5EF4-FFF2-40B4-BE49-F238E27FC236}">
                  <a16:creationId xmlns:a16="http://schemas.microsoft.com/office/drawing/2014/main" id="{ABB3043C-3B6A-1456-8B00-683F847E5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0" name="Group 84">
            <a:extLst>
              <a:ext uri="{FF2B5EF4-FFF2-40B4-BE49-F238E27FC236}">
                <a16:creationId xmlns:a16="http://schemas.microsoft.com/office/drawing/2014/main" id="{DF12E3EC-1EA7-431B-F96A-A9D4F8CB62A5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4892675"/>
            <a:ext cx="304800" cy="228600"/>
            <a:chOff x="1920" y="1488"/>
            <a:chExt cx="192" cy="144"/>
          </a:xfrm>
        </p:grpSpPr>
        <p:sp>
          <p:nvSpPr>
            <p:cNvPr id="96392" name="Line 85">
              <a:extLst>
                <a:ext uri="{FF2B5EF4-FFF2-40B4-BE49-F238E27FC236}">
                  <a16:creationId xmlns:a16="http://schemas.microsoft.com/office/drawing/2014/main" id="{8596465E-62C0-FFB0-25B3-F4D7408B2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3" name="Line 86">
              <a:extLst>
                <a:ext uri="{FF2B5EF4-FFF2-40B4-BE49-F238E27FC236}">
                  <a16:creationId xmlns:a16="http://schemas.microsoft.com/office/drawing/2014/main" id="{D8423360-0129-25A5-8B24-EE7AE64B0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1" name="Group 87">
            <a:extLst>
              <a:ext uri="{FF2B5EF4-FFF2-40B4-BE49-F238E27FC236}">
                <a16:creationId xmlns:a16="http://schemas.microsoft.com/office/drawing/2014/main" id="{5F2B7214-7C7E-B6B3-D5DE-8119273DFD3E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5273675"/>
            <a:ext cx="304800" cy="228600"/>
            <a:chOff x="1920" y="1488"/>
            <a:chExt cx="192" cy="144"/>
          </a:xfrm>
        </p:grpSpPr>
        <p:sp>
          <p:nvSpPr>
            <p:cNvPr id="96390" name="Line 88">
              <a:extLst>
                <a:ext uri="{FF2B5EF4-FFF2-40B4-BE49-F238E27FC236}">
                  <a16:creationId xmlns:a16="http://schemas.microsoft.com/office/drawing/2014/main" id="{FD7A1E05-85D4-5EB3-4FF7-FEE2F259F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91" name="Line 89">
              <a:extLst>
                <a:ext uri="{FF2B5EF4-FFF2-40B4-BE49-F238E27FC236}">
                  <a16:creationId xmlns:a16="http://schemas.microsoft.com/office/drawing/2014/main" id="{1078F625-DA6E-C470-2783-1D89178DA8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2" name="Group 90">
            <a:extLst>
              <a:ext uri="{FF2B5EF4-FFF2-40B4-BE49-F238E27FC236}">
                <a16:creationId xmlns:a16="http://schemas.microsoft.com/office/drawing/2014/main" id="{FC9108C5-B702-3F02-5AEE-1BA4C497F043}"/>
              </a:ext>
            </a:extLst>
          </p:cNvPr>
          <p:cNvGrpSpPr>
            <a:grpSpLocks/>
          </p:cNvGrpSpPr>
          <p:nvPr/>
        </p:nvGrpSpPr>
        <p:grpSpPr bwMode="auto">
          <a:xfrm>
            <a:off x="4581525" y="5654675"/>
            <a:ext cx="304800" cy="228600"/>
            <a:chOff x="1920" y="1488"/>
            <a:chExt cx="192" cy="144"/>
          </a:xfrm>
        </p:grpSpPr>
        <p:sp>
          <p:nvSpPr>
            <p:cNvPr id="96388" name="Line 91">
              <a:extLst>
                <a:ext uri="{FF2B5EF4-FFF2-40B4-BE49-F238E27FC236}">
                  <a16:creationId xmlns:a16="http://schemas.microsoft.com/office/drawing/2014/main" id="{940E921A-2C50-5837-491F-9CF7AF0AB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9" name="Line 92">
              <a:extLst>
                <a:ext uri="{FF2B5EF4-FFF2-40B4-BE49-F238E27FC236}">
                  <a16:creationId xmlns:a16="http://schemas.microsoft.com/office/drawing/2014/main" id="{1E3EAFD9-AD79-E71C-62C2-08D9B6075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3" name="Group 93">
            <a:extLst>
              <a:ext uri="{FF2B5EF4-FFF2-40B4-BE49-F238E27FC236}">
                <a16:creationId xmlns:a16="http://schemas.microsoft.com/office/drawing/2014/main" id="{A03AA669-F23D-B7FE-7832-CE6C9413AF60}"/>
              </a:ext>
            </a:extLst>
          </p:cNvPr>
          <p:cNvGrpSpPr>
            <a:grpSpLocks/>
          </p:cNvGrpSpPr>
          <p:nvPr/>
        </p:nvGrpSpPr>
        <p:grpSpPr bwMode="auto">
          <a:xfrm>
            <a:off x="4573588" y="3328988"/>
            <a:ext cx="304800" cy="228600"/>
            <a:chOff x="1920" y="1488"/>
            <a:chExt cx="192" cy="144"/>
          </a:xfrm>
        </p:grpSpPr>
        <p:sp>
          <p:nvSpPr>
            <p:cNvPr id="96386" name="Line 94">
              <a:extLst>
                <a:ext uri="{FF2B5EF4-FFF2-40B4-BE49-F238E27FC236}">
                  <a16:creationId xmlns:a16="http://schemas.microsoft.com/office/drawing/2014/main" id="{BE3C1A85-576B-243C-C265-DEFB6A381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7" name="Line 95">
              <a:extLst>
                <a:ext uri="{FF2B5EF4-FFF2-40B4-BE49-F238E27FC236}">
                  <a16:creationId xmlns:a16="http://schemas.microsoft.com/office/drawing/2014/main" id="{D4819607-B74F-195D-FA8A-8D1B992E6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04" name="Group 96">
            <a:extLst>
              <a:ext uri="{FF2B5EF4-FFF2-40B4-BE49-F238E27FC236}">
                <a16:creationId xmlns:a16="http://schemas.microsoft.com/office/drawing/2014/main" id="{3C891F09-E986-4976-5AFF-0CFC6B2F74AA}"/>
              </a:ext>
            </a:extLst>
          </p:cNvPr>
          <p:cNvGrpSpPr>
            <a:grpSpLocks/>
          </p:cNvGrpSpPr>
          <p:nvPr/>
        </p:nvGrpSpPr>
        <p:grpSpPr bwMode="auto">
          <a:xfrm>
            <a:off x="5465763" y="2973388"/>
            <a:ext cx="304800" cy="228600"/>
            <a:chOff x="1920" y="1488"/>
            <a:chExt cx="192" cy="144"/>
          </a:xfrm>
        </p:grpSpPr>
        <p:sp>
          <p:nvSpPr>
            <p:cNvPr id="96384" name="Line 97">
              <a:extLst>
                <a:ext uri="{FF2B5EF4-FFF2-40B4-BE49-F238E27FC236}">
                  <a16:creationId xmlns:a16="http://schemas.microsoft.com/office/drawing/2014/main" id="{544E00DC-DC9D-9817-D844-7CA6EC02C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5" name="Line 98">
              <a:extLst>
                <a:ext uri="{FF2B5EF4-FFF2-40B4-BE49-F238E27FC236}">
                  <a16:creationId xmlns:a16="http://schemas.microsoft.com/office/drawing/2014/main" id="{860393A5-0ECD-7E73-3754-A3D980C36A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05" name="Line 100">
            <a:extLst>
              <a:ext uri="{FF2B5EF4-FFF2-40B4-BE49-F238E27FC236}">
                <a16:creationId xmlns:a16="http://schemas.microsoft.com/office/drawing/2014/main" id="{ACD5C092-88DA-36E7-C00B-C15ADF76F1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1373188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06" name="Line 101">
            <a:extLst>
              <a:ext uri="{FF2B5EF4-FFF2-40B4-BE49-F238E27FC236}">
                <a16:creationId xmlns:a16="http://schemas.microsoft.com/office/drawing/2014/main" id="{C468D065-A8F0-5F47-3C9D-7D52FB843C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1163" y="2516188"/>
            <a:ext cx="0" cy="3429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6307" name="Group 110">
            <a:extLst>
              <a:ext uri="{FF2B5EF4-FFF2-40B4-BE49-F238E27FC236}">
                <a16:creationId xmlns:a16="http://schemas.microsoft.com/office/drawing/2014/main" id="{47B2318F-E393-E3E5-8F48-19369F3D0957}"/>
              </a:ext>
            </a:extLst>
          </p:cNvPr>
          <p:cNvGrpSpPr>
            <a:grpSpLocks/>
          </p:cNvGrpSpPr>
          <p:nvPr/>
        </p:nvGrpSpPr>
        <p:grpSpPr bwMode="auto">
          <a:xfrm>
            <a:off x="6380163" y="4116388"/>
            <a:ext cx="304800" cy="228600"/>
            <a:chOff x="1920" y="1488"/>
            <a:chExt cx="192" cy="144"/>
          </a:xfrm>
        </p:grpSpPr>
        <p:sp>
          <p:nvSpPr>
            <p:cNvPr id="96382" name="Line 111">
              <a:extLst>
                <a:ext uri="{FF2B5EF4-FFF2-40B4-BE49-F238E27FC236}">
                  <a16:creationId xmlns:a16="http://schemas.microsoft.com/office/drawing/2014/main" id="{380A6BA4-F8B9-C52C-C5F0-7765E82B2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3" name="Line 112">
              <a:extLst>
                <a:ext uri="{FF2B5EF4-FFF2-40B4-BE49-F238E27FC236}">
                  <a16:creationId xmlns:a16="http://schemas.microsoft.com/office/drawing/2014/main" id="{AFD30F75-2383-B0FC-B8C0-6D5B30F4D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08" name="Line 126">
            <a:extLst>
              <a:ext uri="{FF2B5EF4-FFF2-40B4-BE49-F238E27FC236}">
                <a16:creationId xmlns:a16="http://schemas.microsoft.com/office/drawing/2014/main" id="{8BDC63DE-39F1-AEEA-9744-2D32C47E7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6013" y="2522538"/>
            <a:ext cx="0" cy="3429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09" name="Line 127">
            <a:extLst>
              <a:ext uri="{FF2B5EF4-FFF2-40B4-BE49-F238E27FC236}">
                <a16:creationId xmlns:a16="http://schemas.microsoft.com/office/drawing/2014/main" id="{059FF953-2022-3BEA-E556-351C28A6B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7913" y="1408113"/>
            <a:ext cx="11430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310" name="Text Box 128">
            <a:extLst>
              <a:ext uri="{FF2B5EF4-FFF2-40B4-BE49-F238E27FC236}">
                <a16:creationId xmlns:a16="http://schemas.microsoft.com/office/drawing/2014/main" id="{166421D5-D299-C0BD-16EC-7ADDBFA98E9E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5075238" y="1992313"/>
            <a:ext cx="960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/>
              <a:t>Customer</a:t>
            </a:r>
          </a:p>
        </p:txBody>
      </p:sp>
      <p:grpSp>
        <p:nvGrpSpPr>
          <p:cNvPr id="96311" name="Group 129">
            <a:extLst>
              <a:ext uri="{FF2B5EF4-FFF2-40B4-BE49-F238E27FC236}">
                <a16:creationId xmlns:a16="http://schemas.microsoft.com/office/drawing/2014/main" id="{2FBF596F-4971-93E8-8B40-BCA55C888ED9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2982913"/>
            <a:ext cx="304800" cy="228600"/>
            <a:chOff x="1920" y="1488"/>
            <a:chExt cx="192" cy="144"/>
          </a:xfrm>
        </p:grpSpPr>
        <p:sp>
          <p:nvSpPr>
            <p:cNvPr id="96380" name="Line 130">
              <a:extLst>
                <a:ext uri="{FF2B5EF4-FFF2-40B4-BE49-F238E27FC236}">
                  <a16:creationId xmlns:a16="http://schemas.microsoft.com/office/drawing/2014/main" id="{90A43790-9754-7224-8025-10C609E05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81" name="Line 131">
              <a:extLst>
                <a:ext uri="{FF2B5EF4-FFF2-40B4-BE49-F238E27FC236}">
                  <a16:creationId xmlns:a16="http://schemas.microsoft.com/office/drawing/2014/main" id="{F5A3078D-397F-F0BF-F21F-7C4E0FF7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2" name="Group 132">
            <a:extLst>
              <a:ext uri="{FF2B5EF4-FFF2-40B4-BE49-F238E27FC236}">
                <a16:creationId xmlns:a16="http://schemas.microsoft.com/office/drawing/2014/main" id="{6E9B8526-14F8-8C12-A637-A9494FA5AAAB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2598738"/>
            <a:ext cx="304800" cy="228600"/>
            <a:chOff x="1920" y="1488"/>
            <a:chExt cx="192" cy="144"/>
          </a:xfrm>
        </p:grpSpPr>
        <p:sp>
          <p:nvSpPr>
            <p:cNvPr id="96378" name="Line 133">
              <a:extLst>
                <a:ext uri="{FF2B5EF4-FFF2-40B4-BE49-F238E27FC236}">
                  <a16:creationId xmlns:a16="http://schemas.microsoft.com/office/drawing/2014/main" id="{12FB97BA-E51C-B7D7-6B5E-D353180A2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9" name="Line 134">
              <a:extLst>
                <a:ext uri="{FF2B5EF4-FFF2-40B4-BE49-F238E27FC236}">
                  <a16:creationId xmlns:a16="http://schemas.microsoft.com/office/drawing/2014/main" id="{CD9CAF2D-21CA-6C2F-141B-045D591B9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3" name="Group 135">
            <a:extLst>
              <a:ext uri="{FF2B5EF4-FFF2-40B4-BE49-F238E27FC236}">
                <a16:creationId xmlns:a16="http://schemas.microsoft.com/office/drawing/2014/main" id="{386C3B9F-BA54-144D-9FF7-F538AA77B3BC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4903788"/>
            <a:ext cx="304800" cy="228600"/>
            <a:chOff x="1920" y="1488"/>
            <a:chExt cx="192" cy="144"/>
          </a:xfrm>
        </p:grpSpPr>
        <p:sp>
          <p:nvSpPr>
            <p:cNvPr id="96376" name="Line 136">
              <a:extLst>
                <a:ext uri="{FF2B5EF4-FFF2-40B4-BE49-F238E27FC236}">
                  <a16:creationId xmlns:a16="http://schemas.microsoft.com/office/drawing/2014/main" id="{7319D998-F478-479B-A73D-EDF370C932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7" name="Line 137">
              <a:extLst>
                <a:ext uri="{FF2B5EF4-FFF2-40B4-BE49-F238E27FC236}">
                  <a16:creationId xmlns:a16="http://schemas.microsoft.com/office/drawing/2014/main" id="{AC91DB09-C6D4-AEFA-865E-04913153D3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4" name="Group 138">
            <a:extLst>
              <a:ext uri="{FF2B5EF4-FFF2-40B4-BE49-F238E27FC236}">
                <a16:creationId xmlns:a16="http://schemas.microsoft.com/office/drawing/2014/main" id="{7CE12FEF-C1FE-57D6-5D18-9B4D1E8E7F41}"/>
              </a:ext>
            </a:extLst>
          </p:cNvPr>
          <p:cNvGrpSpPr>
            <a:grpSpLocks/>
          </p:cNvGrpSpPr>
          <p:nvPr/>
        </p:nvGrpSpPr>
        <p:grpSpPr bwMode="auto">
          <a:xfrm>
            <a:off x="5002213" y="5248275"/>
            <a:ext cx="304800" cy="228600"/>
            <a:chOff x="1920" y="1488"/>
            <a:chExt cx="192" cy="144"/>
          </a:xfrm>
        </p:grpSpPr>
        <p:sp>
          <p:nvSpPr>
            <p:cNvPr id="96374" name="Line 139">
              <a:extLst>
                <a:ext uri="{FF2B5EF4-FFF2-40B4-BE49-F238E27FC236}">
                  <a16:creationId xmlns:a16="http://schemas.microsoft.com/office/drawing/2014/main" id="{080C7F84-8544-C3B3-8F12-583A38B3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5" name="Line 140">
              <a:extLst>
                <a:ext uri="{FF2B5EF4-FFF2-40B4-BE49-F238E27FC236}">
                  <a16:creationId xmlns:a16="http://schemas.microsoft.com/office/drawing/2014/main" id="{898F96E9-0067-72F9-9860-DEACB52FE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5" name="Group 141">
            <a:extLst>
              <a:ext uri="{FF2B5EF4-FFF2-40B4-BE49-F238E27FC236}">
                <a16:creationId xmlns:a16="http://schemas.microsoft.com/office/drawing/2014/main" id="{E27A6ABD-54AE-41A2-4326-337737E82609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4146550"/>
            <a:ext cx="304800" cy="228600"/>
            <a:chOff x="1920" y="1488"/>
            <a:chExt cx="192" cy="144"/>
          </a:xfrm>
        </p:grpSpPr>
        <p:sp>
          <p:nvSpPr>
            <p:cNvPr id="96372" name="Line 142">
              <a:extLst>
                <a:ext uri="{FF2B5EF4-FFF2-40B4-BE49-F238E27FC236}">
                  <a16:creationId xmlns:a16="http://schemas.microsoft.com/office/drawing/2014/main" id="{A8274CE4-58CC-7C19-2375-B9290EB1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3" name="Line 143">
              <a:extLst>
                <a:ext uri="{FF2B5EF4-FFF2-40B4-BE49-F238E27FC236}">
                  <a16:creationId xmlns:a16="http://schemas.microsoft.com/office/drawing/2014/main" id="{661ADA09-013D-8D66-1C8E-14C9D566AC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6" name="Group 144">
            <a:extLst>
              <a:ext uri="{FF2B5EF4-FFF2-40B4-BE49-F238E27FC236}">
                <a16:creationId xmlns:a16="http://schemas.microsoft.com/office/drawing/2014/main" id="{1BA7AEBF-3A62-12A8-D1BC-29CA3F9AECA0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3354388"/>
            <a:ext cx="304800" cy="228600"/>
            <a:chOff x="1920" y="1488"/>
            <a:chExt cx="192" cy="144"/>
          </a:xfrm>
        </p:grpSpPr>
        <p:sp>
          <p:nvSpPr>
            <p:cNvPr id="96370" name="Line 145">
              <a:extLst>
                <a:ext uri="{FF2B5EF4-FFF2-40B4-BE49-F238E27FC236}">
                  <a16:creationId xmlns:a16="http://schemas.microsoft.com/office/drawing/2014/main" id="{72A7473D-A824-F0EB-E26A-79AF54A4F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71" name="Line 146">
              <a:extLst>
                <a:ext uri="{FF2B5EF4-FFF2-40B4-BE49-F238E27FC236}">
                  <a16:creationId xmlns:a16="http://schemas.microsoft.com/office/drawing/2014/main" id="{80888E84-0304-40F9-B0C9-A5F982C5A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7" name="Group 147">
            <a:extLst>
              <a:ext uri="{FF2B5EF4-FFF2-40B4-BE49-F238E27FC236}">
                <a16:creationId xmlns:a16="http://schemas.microsoft.com/office/drawing/2014/main" id="{722CD3CD-EE7B-CD10-A20A-0B2633EF5D19}"/>
              </a:ext>
            </a:extLst>
          </p:cNvPr>
          <p:cNvGrpSpPr>
            <a:grpSpLocks/>
          </p:cNvGrpSpPr>
          <p:nvPr/>
        </p:nvGrpSpPr>
        <p:grpSpPr bwMode="auto">
          <a:xfrm>
            <a:off x="5927725" y="4519613"/>
            <a:ext cx="304800" cy="228600"/>
            <a:chOff x="1920" y="1488"/>
            <a:chExt cx="192" cy="144"/>
          </a:xfrm>
        </p:grpSpPr>
        <p:sp>
          <p:nvSpPr>
            <p:cNvPr id="96368" name="Line 148">
              <a:extLst>
                <a:ext uri="{FF2B5EF4-FFF2-40B4-BE49-F238E27FC236}">
                  <a16:creationId xmlns:a16="http://schemas.microsoft.com/office/drawing/2014/main" id="{02EFC1C2-BC66-D8B6-B2DA-034E252DF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9" name="Line 149">
              <a:extLst>
                <a:ext uri="{FF2B5EF4-FFF2-40B4-BE49-F238E27FC236}">
                  <a16:creationId xmlns:a16="http://schemas.microsoft.com/office/drawing/2014/main" id="{1F106E6A-9C86-8418-0B56-ED6C1F418F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8" name="Group 150">
            <a:extLst>
              <a:ext uri="{FF2B5EF4-FFF2-40B4-BE49-F238E27FC236}">
                <a16:creationId xmlns:a16="http://schemas.microsoft.com/office/drawing/2014/main" id="{1002D506-2010-7EA8-653F-790D391F67C5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5670550"/>
            <a:ext cx="304800" cy="228600"/>
            <a:chOff x="1920" y="1488"/>
            <a:chExt cx="192" cy="144"/>
          </a:xfrm>
        </p:grpSpPr>
        <p:sp>
          <p:nvSpPr>
            <p:cNvPr id="96366" name="Line 151">
              <a:extLst>
                <a:ext uri="{FF2B5EF4-FFF2-40B4-BE49-F238E27FC236}">
                  <a16:creationId xmlns:a16="http://schemas.microsoft.com/office/drawing/2014/main" id="{3601976D-5FA4-8558-98B9-C1F2CD411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7" name="Line 152">
              <a:extLst>
                <a:ext uri="{FF2B5EF4-FFF2-40B4-BE49-F238E27FC236}">
                  <a16:creationId xmlns:a16="http://schemas.microsoft.com/office/drawing/2014/main" id="{E8F322EF-BE93-807F-AAFE-66ADAFD6B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19" name="Group 156">
            <a:extLst>
              <a:ext uri="{FF2B5EF4-FFF2-40B4-BE49-F238E27FC236}">
                <a16:creationId xmlns:a16="http://schemas.microsoft.com/office/drawing/2014/main" id="{2438C00E-3469-BD41-CF47-73695B1FB5E9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4146550"/>
            <a:ext cx="304800" cy="228600"/>
            <a:chOff x="1920" y="1488"/>
            <a:chExt cx="192" cy="144"/>
          </a:xfrm>
        </p:grpSpPr>
        <p:sp>
          <p:nvSpPr>
            <p:cNvPr id="96364" name="Line 157">
              <a:extLst>
                <a:ext uri="{FF2B5EF4-FFF2-40B4-BE49-F238E27FC236}">
                  <a16:creationId xmlns:a16="http://schemas.microsoft.com/office/drawing/2014/main" id="{1CCE57D4-46E3-E08A-79B5-413309A0D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5" name="Line 158">
              <a:extLst>
                <a:ext uri="{FF2B5EF4-FFF2-40B4-BE49-F238E27FC236}">
                  <a16:creationId xmlns:a16="http://schemas.microsoft.com/office/drawing/2014/main" id="{16FDCF02-7E5C-0F1F-27DA-5284A40BA2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0" name="Group 162">
            <a:extLst>
              <a:ext uri="{FF2B5EF4-FFF2-40B4-BE49-F238E27FC236}">
                <a16:creationId xmlns:a16="http://schemas.microsoft.com/office/drawing/2014/main" id="{44E4BBDD-4F5C-328C-A867-79818F386802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5670550"/>
            <a:ext cx="304800" cy="228600"/>
            <a:chOff x="1920" y="1488"/>
            <a:chExt cx="192" cy="144"/>
          </a:xfrm>
        </p:grpSpPr>
        <p:sp>
          <p:nvSpPr>
            <p:cNvPr id="96362" name="Line 163">
              <a:extLst>
                <a:ext uri="{FF2B5EF4-FFF2-40B4-BE49-F238E27FC236}">
                  <a16:creationId xmlns:a16="http://schemas.microsoft.com/office/drawing/2014/main" id="{9C412F57-B116-49FB-F758-FC3DBDC12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3" name="Line 164">
              <a:extLst>
                <a:ext uri="{FF2B5EF4-FFF2-40B4-BE49-F238E27FC236}">
                  <a16:creationId xmlns:a16="http://schemas.microsoft.com/office/drawing/2014/main" id="{FC62C317-0242-53FA-D30A-6401B88B1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1" name="Group 171">
            <a:extLst>
              <a:ext uri="{FF2B5EF4-FFF2-40B4-BE49-F238E27FC236}">
                <a16:creationId xmlns:a16="http://schemas.microsoft.com/office/drawing/2014/main" id="{27BE6784-DA71-9C01-ABD0-9D8A42CA71D8}"/>
              </a:ext>
            </a:extLst>
          </p:cNvPr>
          <p:cNvGrpSpPr>
            <a:grpSpLocks/>
          </p:cNvGrpSpPr>
          <p:nvPr/>
        </p:nvGrpSpPr>
        <p:grpSpPr bwMode="auto">
          <a:xfrm>
            <a:off x="5430838" y="2622550"/>
            <a:ext cx="304800" cy="228600"/>
            <a:chOff x="1920" y="1488"/>
            <a:chExt cx="192" cy="144"/>
          </a:xfrm>
        </p:grpSpPr>
        <p:sp>
          <p:nvSpPr>
            <p:cNvPr id="96360" name="Line 172">
              <a:extLst>
                <a:ext uri="{FF2B5EF4-FFF2-40B4-BE49-F238E27FC236}">
                  <a16:creationId xmlns:a16="http://schemas.microsoft.com/office/drawing/2014/main" id="{4FF56B62-4BD5-8E24-FED9-A559BF6A2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61" name="Line 173">
              <a:extLst>
                <a:ext uri="{FF2B5EF4-FFF2-40B4-BE49-F238E27FC236}">
                  <a16:creationId xmlns:a16="http://schemas.microsoft.com/office/drawing/2014/main" id="{91E4D996-6560-EBF7-00DF-C5F715195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6322" name="Text Box 174">
            <a:extLst>
              <a:ext uri="{FF2B5EF4-FFF2-40B4-BE49-F238E27FC236}">
                <a16:creationId xmlns:a16="http://schemas.microsoft.com/office/drawing/2014/main" id="{BAD013C9-0BD2-04E7-EFED-A0AB9B73AC48}"/>
              </a:ext>
            </a:extLst>
          </p:cNvPr>
          <p:cNvSpPr txBox="1">
            <a:spLocks noChangeArrowheads="1"/>
          </p:cNvSpPr>
          <p:nvPr/>
        </p:nvSpPr>
        <p:spPr bwMode="auto">
          <a:xfrm rot="-2700000">
            <a:off x="6340475" y="1804988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600">
                <a:solidFill>
                  <a:srgbClr val="0000FF"/>
                </a:solidFill>
              </a:rPr>
              <a:t>Extracted Entity</a:t>
            </a:r>
          </a:p>
        </p:txBody>
      </p:sp>
      <p:grpSp>
        <p:nvGrpSpPr>
          <p:cNvPr id="96323" name="Group 175">
            <a:extLst>
              <a:ext uri="{FF2B5EF4-FFF2-40B4-BE49-F238E27FC236}">
                <a16:creationId xmlns:a16="http://schemas.microsoft.com/office/drawing/2014/main" id="{3929E270-D94B-059E-10FB-4182FCB6CE46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2600325"/>
            <a:ext cx="304800" cy="228600"/>
            <a:chOff x="1920" y="1488"/>
            <a:chExt cx="192" cy="144"/>
          </a:xfrm>
        </p:grpSpPr>
        <p:sp>
          <p:nvSpPr>
            <p:cNvPr id="96358" name="Line 176">
              <a:extLst>
                <a:ext uri="{FF2B5EF4-FFF2-40B4-BE49-F238E27FC236}">
                  <a16:creationId xmlns:a16="http://schemas.microsoft.com/office/drawing/2014/main" id="{E404A43F-80BF-86BF-EC9E-BBE899DEA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9" name="Line 177">
              <a:extLst>
                <a:ext uri="{FF2B5EF4-FFF2-40B4-BE49-F238E27FC236}">
                  <a16:creationId xmlns:a16="http://schemas.microsoft.com/office/drawing/2014/main" id="{1ACA8D9E-F4D2-DF1F-3E8D-C3334EDFD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4" name="Group 178">
            <a:extLst>
              <a:ext uri="{FF2B5EF4-FFF2-40B4-BE49-F238E27FC236}">
                <a16:creationId xmlns:a16="http://schemas.microsoft.com/office/drawing/2014/main" id="{ACFEFD6A-B322-9172-E400-840BEC6B883E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3346450"/>
            <a:ext cx="304800" cy="228600"/>
            <a:chOff x="1920" y="1488"/>
            <a:chExt cx="192" cy="144"/>
          </a:xfrm>
        </p:grpSpPr>
        <p:sp>
          <p:nvSpPr>
            <p:cNvPr id="96356" name="Line 179">
              <a:extLst>
                <a:ext uri="{FF2B5EF4-FFF2-40B4-BE49-F238E27FC236}">
                  <a16:creationId xmlns:a16="http://schemas.microsoft.com/office/drawing/2014/main" id="{6729A856-C73D-C050-08CD-0CC9323CD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7" name="Line 180">
              <a:extLst>
                <a:ext uri="{FF2B5EF4-FFF2-40B4-BE49-F238E27FC236}">
                  <a16:creationId xmlns:a16="http://schemas.microsoft.com/office/drawing/2014/main" id="{4E0A65E7-A027-80CD-2FC8-948FFA152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5" name="Group 181">
            <a:extLst>
              <a:ext uri="{FF2B5EF4-FFF2-40B4-BE49-F238E27FC236}">
                <a16:creationId xmlns:a16="http://schemas.microsoft.com/office/drawing/2014/main" id="{939EA445-64D2-814F-CBD8-B83008AA6C02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2986088"/>
            <a:ext cx="304800" cy="228600"/>
            <a:chOff x="1920" y="1488"/>
            <a:chExt cx="192" cy="144"/>
          </a:xfrm>
        </p:grpSpPr>
        <p:sp>
          <p:nvSpPr>
            <p:cNvPr id="96354" name="Line 182">
              <a:extLst>
                <a:ext uri="{FF2B5EF4-FFF2-40B4-BE49-F238E27FC236}">
                  <a16:creationId xmlns:a16="http://schemas.microsoft.com/office/drawing/2014/main" id="{78A8574F-1070-3542-E593-F0AD6AE27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5" name="Line 183">
              <a:extLst>
                <a:ext uri="{FF2B5EF4-FFF2-40B4-BE49-F238E27FC236}">
                  <a16:creationId xmlns:a16="http://schemas.microsoft.com/office/drawing/2014/main" id="{19053C61-7DBA-B6C3-7230-F7AF69176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6" name="Group 184">
            <a:extLst>
              <a:ext uri="{FF2B5EF4-FFF2-40B4-BE49-F238E27FC236}">
                <a16:creationId xmlns:a16="http://schemas.microsoft.com/office/drawing/2014/main" id="{6098F4E6-2A65-CB14-3D1A-B00BD4CD859C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3730625"/>
            <a:ext cx="304800" cy="228600"/>
            <a:chOff x="1920" y="1488"/>
            <a:chExt cx="192" cy="144"/>
          </a:xfrm>
        </p:grpSpPr>
        <p:sp>
          <p:nvSpPr>
            <p:cNvPr id="96352" name="Line 185">
              <a:extLst>
                <a:ext uri="{FF2B5EF4-FFF2-40B4-BE49-F238E27FC236}">
                  <a16:creationId xmlns:a16="http://schemas.microsoft.com/office/drawing/2014/main" id="{42743333-F853-E4BA-C057-27BC0510D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3" name="Line 186">
              <a:extLst>
                <a:ext uri="{FF2B5EF4-FFF2-40B4-BE49-F238E27FC236}">
                  <a16:creationId xmlns:a16="http://schemas.microsoft.com/office/drawing/2014/main" id="{8D8F56B4-28C0-DD1F-AC5B-AB98693B6E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7" name="Group 187">
            <a:extLst>
              <a:ext uri="{FF2B5EF4-FFF2-40B4-BE49-F238E27FC236}">
                <a16:creationId xmlns:a16="http://schemas.microsoft.com/office/drawing/2014/main" id="{2DC99446-E0A1-B7D9-ABFE-DE9313FD7ACD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4500563"/>
            <a:ext cx="304800" cy="228600"/>
            <a:chOff x="1920" y="1488"/>
            <a:chExt cx="192" cy="144"/>
          </a:xfrm>
        </p:grpSpPr>
        <p:sp>
          <p:nvSpPr>
            <p:cNvPr id="96350" name="Line 188">
              <a:extLst>
                <a:ext uri="{FF2B5EF4-FFF2-40B4-BE49-F238E27FC236}">
                  <a16:creationId xmlns:a16="http://schemas.microsoft.com/office/drawing/2014/main" id="{303A24A4-6C78-22F3-2F89-F03D6AB2C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51" name="Line 189">
              <a:extLst>
                <a:ext uri="{FF2B5EF4-FFF2-40B4-BE49-F238E27FC236}">
                  <a16:creationId xmlns:a16="http://schemas.microsoft.com/office/drawing/2014/main" id="{8374CC10-54CF-0BEE-755A-E68A81F31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8" name="Group 190">
            <a:extLst>
              <a:ext uri="{FF2B5EF4-FFF2-40B4-BE49-F238E27FC236}">
                <a16:creationId xmlns:a16="http://schemas.microsoft.com/office/drawing/2014/main" id="{7AC1FB10-6ED9-BAE5-5A11-5502D02E0B5D}"/>
              </a:ext>
            </a:extLst>
          </p:cNvPr>
          <p:cNvGrpSpPr>
            <a:grpSpLocks/>
          </p:cNvGrpSpPr>
          <p:nvPr/>
        </p:nvGrpSpPr>
        <p:grpSpPr bwMode="auto">
          <a:xfrm>
            <a:off x="6396038" y="4875213"/>
            <a:ext cx="304800" cy="228600"/>
            <a:chOff x="1920" y="1488"/>
            <a:chExt cx="192" cy="144"/>
          </a:xfrm>
        </p:grpSpPr>
        <p:sp>
          <p:nvSpPr>
            <p:cNvPr id="96348" name="Line 191">
              <a:extLst>
                <a:ext uri="{FF2B5EF4-FFF2-40B4-BE49-F238E27FC236}">
                  <a16:creationId xmlns:a16="http://schemas.microsoft.com/office/drawing/2014/main" id="{1A2AB682-C38D-D21D-2970-9448EE70D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9" name="Line 192">
              <a:extLst>
                <a:ext uri="{FF2B5EF4-FFF2-40B4-BE49-F238E27FC236}">
                  <a16:creationId xmlns:a16="http://schemas.microsoft.com/office/drawing/2014/main" id="{FE118F6E-197D-F9B0-7CB9-23F4C8BE86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29" name="Group 193">
            <a:extLst>
              <a:ext uri="{FF2B5EF4-FFF2-40B4-BE49-F238E27FC236}">
                <a16:creationId xmlns:a16="http://schemas.microsoft.com/office/drawing/2014/main" id="{88C23C4A-4118-84ED-A67C-3BD150D64E4B}"/>
              </a:ext>
            </a:extLst>
          </p:cNvPr>
          <p:cNvGrpSpPr>
            <a:grpSpLocks/>
          </p:cNvGrpSpPr>
          <p:nvPr/>
        </p:nvGrpSpPr>
        <p:grpSpPr bwMode="auto">
          <a:xfrm>
            <a:off x="6402388" y="5262563"/>
            <a:ext cx="304800" cy="228600"/>
            <a:chOff x="1920" y="1488"/>
            <a:chExt cx="192" cy="144"/>
          </a:xfrm>
        </p:grpSpPr>
        <p:sp>
          <p:nvSpPr>
            <p:cNvPr id="96346" name="Line 194">
              <a:extLst>
                <a:ext uri="{FF2B5EF4-FFF2-40B4-BE49-F238E27FC236}">
                  <a16:creationId xmlns:a16="http://schemas.microsoft.com/office/drawing/2014/main" id="{5FC4B9CC-5A2F-A71C-C840-207E65E1C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7" name="Line 195">
              <a:extLst>
                <a:ext uri="{FF2B5EF4-FFF2-40B4-BE49-F238E27FC236}">
                  <a16:creationId xmlns:a16="http://schemas.microsoft.com/office/drawing/2014/main" id="{7982D25C-33F2-0501-CB57-C19F91AB65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30" name="Group 196">
            <a:extLst>
              <a:ext uri="{FF2B5EF4-FFF2-40B4-BE49-F238E27FC236}">
                <a16:creationId xmlns:a16="http://schemas.microsoft.com/office/drawing/2014/main" id="{91DC8F8B-41E8-D421-B7C9-52791942834C}"/>
              </a:ext>
            </a:extLst>
          </p:cNvPr>
          <p:cNvGrpSpPr>
            <a:grpSpLocks/>
          </p:cNvGrpSpPr>
          <p:nvPr/>
        </p:nvGrpSpPr>
        <p:grpSpPr bwMode="auto">
          <a:xfrm>
            <a:off x="6396038" y="5624513"/>
            <a:ext cx="304800" cy="228600"/>
            <a:chOff x="1920" y="1488"/>
            <a:chExt cx="192" cy="144"/>
          </a:xfrm>
        </p:grpSpPr>
        <p:sp>
          <p:nvSpPr>
            <p:cNvPr id="96344" name="Line 197">
              <a:extLst>
                <a:ext uri="{FF2B5EF4-FFF2-40B4-BE49-F238E27FC236}">
                  <a16:creationId xmlns:a16="http://schemas.microsoft.com/office/drawing/2014/main" id="{C16CF0C7-6A70-FC34-AE5C-A96A4FA18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5" name="Line 198">
              <a:extLst>
                <a:ext uri="{FF2B5EF4-FFF2-40B4-BE49-F238E27FC236}">
                  <a16:creationId xmlns:a16="http://schemas.microsoft.com/office/drawing/2014/main" id="{3ED5E216-8B99-E06B-2939-D1CF5D2BD3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31" name="Group 199">
            <a:extLst>
              <a:ext uri="{FF2B5EF4-FFF2-40B4-BE49-F238E27FC236}">
                <a16:creationId xmlns:a16="http://schemas.microsoft.com/office/drawing/2014/main" id="{49B2716E-1E18-1168-AC47-E05928DF19F7}"/>
              </a:ext>
            </a:extLst>
          </p:cNvPr>
          <p:cNvGrpSpPr>
            <a:grpSpLocks/>
          </p:cNvGrpSpPr>
          <p:nvPr/>
        </p:nvGrpSpPr>
        <p:grpSpPr bwMode="auto">
          <a:xfrm>
            <a:off x="5916613" y="3733800"/>
            <a:ext cx="304800" cy="228600"/>
            <a:chOff x="1920" y="1488"/>
            <a:chExt cx="192" cy="144"/>
          </a:xfrm>
        </p:grpSpPr>
        <p:sp>
          <p:nvSpPr>
            <p:cNvPr id="96342" name="Line 200">
              <a:extLst>
                <a:ext uri="{FF2B5EF4-FFF2-40B4-BE49-F238E27FC236}">
                  <a16:creationId xmlns:a16="http://schemas.microsoft.com/office/drawing/2014/main" id="{97D1EBE0-8843-49B4-EE11-5C6068920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3" name="Line 201">
              <a:extLst>
                <a:ext uri="{FF2B5EF4-FFF2-40B4-BE49-F238E27FC236}">
                  <a16:creationId xmlns:a16="http://schemas.microsoft.com/office/drawing/2014/main" id="{95C25EDE-9716-7264-00E4-06156130C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32" name="Group 202">
            <a:extLst>
              <a:ext uri="{FF2B5EF4-FFF2-40B4-BE49-F238E27FC236}">
                <a16:creationId xmlns:a16="http://schemas.microsoft.com/office/drawing/2014/main" id="{DD8AFC98-3243-C44C-9D1E-41128ABA8676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3352800"/>
            <a:ext cx="304800" cy="228600"/>
            <a:chOff x="1920" y="1488"/>
            <a:chExt cx="192" cy="144"/>
          </a:xfrm>
        </p:grpSpPr>
        <p:sp>
          <p:nvSpPr>
            <p:cNvPr id="96340" name="Line 203">
              <a:extLst>
                <a:ext uri="{FF2B5EF4-FFF2-40B4-BE49-F238E27FC236}">
                  <a16:creationId xmlns:a16="http://schemas.microsoft.com/office/drawing/2014/main" id="{AA6D93C4-75AB-3505-7C26-F0775FC35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41" name="Line 204">
              <a:extLst>
                <a:ext uri="{FF2B5EF4-FFF2-40B4-BE49-F238E27FC236}">
                  <a16:creationId xmlns:a16="http://schemas.microsoft.com/office/drawing/2014/main" id="{D936C377-DAB7-EBCA-A6D5-B69309B7D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33" name="Group 205">
            <a:extLst>
              <a:ext uri="{FF2B5EF4-FFF2-40B4-BE49-F238E27FC236}">
                <a16:creationId xmlns:a16="http://schemas.microsoft.com/office/drawing/2014/main" id="{ECD5968E-673C-E64F-734E-640CF87DEB8F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4495800"/>
            <a:ext cx="304800" cy="228600"/>
            <a:chOff x="1920" y="1488"/>
            <a:chExt cx="192" cy="144"/>
          </a:xfrm>
        </p:grpSpPr>
        <p:sp>
          <p:nvSpPr>
            <p:cNvPr id="96338" name="Line 206">
              <a:extLst>
                <a:ext uri="{FF2B5EF4-FFF2-40B4-BE49-F238E27FC236}">
                  <a16:creationId xmlns:a16="http://schemas.microsoft.com/office/drawing/2014/main" id="{83477729-EE4D-6464-103F-27D85EB26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9" name="Line 207">
              <a:extLst>
                <a:ext uri="{FF2B5EF4-FFF2-40B4-BE49-F238E27FC236}">
                  <a16:creationId xmlns:a16="http://schemas.microsoft.com/office/drawing/2014/main" id="{41F334E7-136A-25D1-53D3-A4E9957AF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6334" name="Group 208">
            <a:extLst>
              <a:ext uri="{FF2B5EF4-FFF2-40B4-BE49-F238E27FC236}">
                <a16:creationId xmlns:a16="http://schemas.microsoft.com/office/drawing/2014/main" id="{48D640B1-C6AE-7F73-95D9-4326BC250E3E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3729038"/>
            <a:ext cx="304800" cy="228600"/>
            <a:chOff x="1920" y="1488"/>
            <a:chExt cx="192" cy="144"/>
          </a:xfrm>
        </p:grpSpPr>
        <p:sp>
          <p:nvSpPr>
            <p:cNvPr id="96336" name="Line 209">
              <a:extLst>
                <a:ext uri="{FF2B5EF4-FFF2-40B4-BE49-F238E27FC236}">
                  <a16:creationId xmlns:a16="http://schemas.microsoft.com/office/drawing/2014/main" id="{30C02DB8-AD88-1E07-A171-71FF3B05C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37" name="Line 210">
              <a:extLst>
                <a:ext uri="{FF2B5EF4-FFF2-40B4-BE49-F238E27FC236}">
                  <a16:creationId xmlns:a16="http://schemas.microsoft.com/office/drawing/2014/main" id="{7A2BEC7D-994A-CC3A-4BF4-31698C86B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488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6" name="Footer Placeholder 3">
            <a:extLst>
              <a:ext uri="{FF2B5EF4-FFF2-40B4-BE49-F238E27FC236}">
                <a16:creationId xmlns:a16="http://schemas.microsoft.com/office/drawing/2014/main" id="{71AB0CB5-A28D-FD90-3921-82A95575E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10291A79-844C-D75C-1329-3835322C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Quality Measurements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E5AC365A-C406-DFA5-BD89-E00DF5CC5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5105400" cy="49149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False positive – an item was marked as an entity but it was not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Missed entity – items that were not found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Precision  - a measurement of fidelity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Relevancy – a measurement of completeness</a:t>
            </a:r>
          </a:p>
        </p:txBody>
      </p:sp>
      <p:sp>
        <p:nvSpPr>
          <p:cNvPr id="97284" name="Date Placeholder 3">
            <a:extLst>
              <a:ext uri="{FF2B5EF4-FFF2-40B4-BE49-F238E27FC236}">
                <a16:creationId xmlns:a16="http://schemas.microsoft.com/office/drawing/2014/main" id="{29FEA1DE-008B-A447-AD5B-EE4E0568C01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7285" name="Slide Number Placeholder 5">
            <a:extLst>
              <a:ext uri="{FF2B5EF4-FFF2-40B4-BE49-F238E27FC236}">
                <a16:creationId xmlns:a16="http://schemas.microsoft.com/office/drawing/2014/main" id="{DC71B1E8-C460-F1FD-FD80-B05749229C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D04E82A5-8AFC-854B-81AA-CB89269DBA60}" type="slidenum">
              <a:rPr lang="en-US" altLang="en-US" sz="1400"/>
              <a:pPr algn="r" eaLnBrk="1" hangingPunct="1"/>
              <a:t>91</a:t>
            </a:fld>
            <a:endParaRPr lang="en-US" altLang="en-US" sz="1400"/>
          </a:p>
        </p:txBody>
      </p:sp>
      <p:pic>
        <p:nvPicPr>
          <p:cNvPr id="97286" name="Picture 6">
            <a:extLst>
              <a:ext uri="{FF2B5EF4-FFF2-40B4-BE49-F238E27FC236}">
                <a16:creationId xmlns:a16="http://schemas.microsoft.com/office/drawing/2014/main" id="{DF85832D-6F4C-4A5C-84B8-0BF381821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B23D86-EA68-CA53-F412-9D8BA054C885}"/>
              </a:ext>
            </a:extLst>
          </p:cNvPr>
          <p:cNvCxnSpPr/>
          <p:nvPr/>
        </p:nvCxnSpPr>
        <p:spPr bwMode="auto">
          <a:xfrm rot="5400000">
            <a:off x="1104900" y="4381500"/>
            <a:ext cx="1066800" cy="76200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97288" name="TextBox 9">
            <a:extLst>
              <a:ext uri="{FF2B5EF4-FFF2-40B4-BE49-F238E27FC236}">
                <a16:creationId xmlns:a16="http://schemas.microsoft.com/office/drawing/2014/main" id="{BE9BD24E-0E4F-23A3-5254-00D76ABAD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1027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0">
                <a:solidFill>
                  <a:srgbClr val="000000"/>
                </a:solidFill>
              </a:rPr>
              <a:t>precision</a:t>
            </a:r>
          </a:p>
        </p:txBody>
      </p:sp>
      <p:sp>
        <p:nvSpPr>
          <p:cNvPr id="97289" name="TextBox 10">
            <a:extLst>
              <a:ext uri="{FF2B5EF4-FFF2-40B4-BE49-F238E27FC236}">
                <a16:creationId xmlns:a16="http://schemas.microsoft.com/office/drawing/2014/main" id="{091AFB7B-8622-AB85-5E0D-415E1C9B5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76400"/>
            <a:ext cx="687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000" b="0">
                <a:solidFill>
                  <a:srgbClr val="000000"/>
                </a:solidFill>
              </a:rPr>
              <a:t>recall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8EFEC9-A265-D97A-B454-22BE61FADBA1}"/>
              </a:ext>
            </a:extLst>
          </p:cNvPr>
          <p:cNvCxnSpPr/>
          <p:nvPr/>
        </p:nvCxnSpPr>
        <p:spPr bwMode="auto">
          <a:xfrm rot="5400000" flipH="1" flipV="1">
            <a:off x="1029494" y="2323306"/>
            <a:ext cx="533400" cy="1588"/>
          </a:xfrm>
          <a:prstGeom prst="line">
            <a:avLst/>
          </a:prstGeom>
          <a:solidFill>
            <a:srgbClr val="3399FF"/>
          </a:solidFill>
          <a:ln w="381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60E9733-FFAC-B77F-F789-0C7E42C7DF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4E1E26FE-7EEF-F846-77C1-CF773B5D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Document Search Definitions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642DCBE1-BFBA-5E32-85A0-124D61AE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Precision: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number of relevant documents retrieved by a search divided by the total number of documents retrieved by that search</a:t>
            </a: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number of relevant documents retrieved by a search divided by the total number of existing relevant documents which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should 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have been retrieved</a:t>
            </a:r>
          </a:p>
        </p:txBody>
      </p:sp>
      <p:sp>
        <p:nvSpPr>
          <p:cNvPr id="98308" name="Date Placeholder 3">
            <a:extLst>
              <a:ext uri="{FF2B5EF4-FFF2-40B4-BE49-F238E27FC236}">
                <a16:creationId xmlns:a16="http://schemas.microsoft.com/office/drawing/2014/main" id="{4604AE23-1290-A19F-E93C-376C991E7E0A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8309" name="Slide Number Placeholder 5">
            <a:extLst>
              <a:ext uri="{FF2B5EF4-FFF2-40B4-BE49-F238E27FC236}">
                <a16:creationId xmlns:a16="http://schemas.microsoft.com/office/drawing/2014/main" id="{4E7ED4E7-C83D-1BB3-BBAC-6198C624B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77F9247-D7E6-8046-961A-CB8DB2BA9D3D}" type="slidenum">
              <a:rPr lang="en-US" altLang="en-US" sz="1400"/>
              <a:pPr algn="r" eaLnBrk="1" hangingPunct="1"/>
              <a:t>92</a:t>
            </a:fld>
            <a:endParaRPr lang="en-US" altLang="en-US" sz="14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691B5656-7936-CD78-EB9E-48EAE709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Entity Extraction Definitions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8FA076B1-ACF9-2EEA-DB9C-7A15EC44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3200400"/>
          </a:xfrm>
        </p:spPr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Precision: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the number of relevant entities found divided by the total number of entities found in a collection</a:t>
            </a:r>
          </a:p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Recall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: the number of relevant entities found divided by the number entities which </a:t>
            </a:r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should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have been found in a collections</a:t>
            </a:r>
          </a:p>
        </p:txBody>
      </p:sp>
      <p:sp>
        <p:nvSpPr>
          <p:cNvPr id="99332" name="Date Placeholder 3">
            <a:extLst>
              <a:ext uri="{FF2B5EF4-FFF2-40B4-BE49-F238E27FC236}">
                <a16:creationId xmlns:a16="http://schemas.microsoft.com/office/drawing/2014/main" id="{DC3ED93C-B5E0-20BA-35D1-B35B532B7C6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99333" name="Slide Number Placeholder 5">
            <a:extLst>
              <a:ext uri="{FF2B5EF4-FFF2-40B4-BE49-F238E27FC236}">
                <a16:creationId xmlns:a16="http://schemas.microsoft.com/office/drawing/2014/main" id="{E9AD40B8-AE70-D525-AED2-EB20BAAC33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BD00CE01-60B6-754C-9D01-8F13B0E1F659}" type="slidenum">
              <a:rPr lang="en-US" altLang="en-US" sz="1400"/>
              <a:pPr algn="r" eaLnBrk="1" hangingPunct="1"/>
              <a:t>93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3AE7819-8B09-CA63-E34A-8AB6355189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5695BA7B-2173-CB88-0983-54DB0D6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F-Measure</a:t>
            </a:r>
          </a:p>
        </p:txBody>
      </p:sp>
      <p:sp>
        <p:nvSpPr>
          <p:cNvPr id="100355" name="Content Placeholder 2">
            <a:extLst>
              <a:ext uri="{FF2B5EF4-FFF2-40B4-BE49-F238E27FC236}">
                <a16:creationId xmlns:a16="http://schemas.microsoft.com/office/drawing/2014/main" id="{395AAA9E-8F89-7636-8300-48EA5FA4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2895600"/>
          </a:xfrm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F-measure is a precise number that can help you gauge the quality of entity extractions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The weighted harmonic mean of precision and recall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F-Score</a:t>
            </a:r>
          </a:p>
        </p:txBody>
      </p:sp>
      <p:sp>
        <p:nvSpPr>
          <p:cNvPr id="100356" name="Date Placeholder 3">
            <a:extLst>
              <a:ext uri="{FF2B5EF4-FFF2-40B4-BE49-F238E27FC236}">
                <a16:creationId xmlns:a16="http://schemas.microsoft.com/office/drawing/2014/main" id="{D1707C0C-4A98-D200-73C2-F9329171C892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0357" name="Slide Number Placeholder 5">
            <a:extLst>
              <a:ext uri="{FF2B5EF4-FFF2-40B4-BE49-F238E27FC236}">
                <a16:creationId xmlns:a16="http://schemas.microsoft.com/office/drawing/2014/main" id="{61AE22F1-8763-1589-F028-E856471953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5920FBCC-D166-264E-ABAC-542EF43C77FD}" type="slidenum">
              <a:rPr lang="en-US" altLang="en-US" sz="1400"/>
              <a:pPr algn="r" eaLnBrk="1" hangingPunct="1"/>
              <a:t>94</a:t>
            </a:fld>
            <a:endParaRPr lang="en-US" altLang="en-US" sz="1400"/>
          </a:p>
        </p:txBody>
      </p:sp>
      <p:pic>
        <p:nvPicPr>
          <p:cNvPr id="100358" name="Picture 6">
            <a:extLst>
              <a:ext uri="{FF2B5EF4-FFF2-40B4-BE49-F238E27FC236}">
                <a16:creationId xmlns:a16="http://schemas.microsoft.com/office/drawing/2014/main" id="{303CA7D7-D274-F64E-D165-8F1545206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4800"/>
            <a:ext cx="276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EABC140-1DFA-4FED-73C3-548A7CB76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91200AC7-ECC6-228A-D645-2DA33AE1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ea typeface="ＭＳ Ｐゴシック" panose="020B0600070205080204" pitchFamily="34" charset="-128"/>
              </a:rPr>
              <a:t>Return on Investment (ROI) Analysis</a:t>
            </a:r>
          </a:p>
        </p:txBody>
      </p:sp>
      <p:sp>
        <p:nvSpPr>
          <p:cNvPr id="101379" name="Content Placeholder 2">
            <a:extLst>
              <a:ext uri="{FF2B5EF4-FFF2-40B4-BE49-F238E27FC236}">
                <a16:creationId xmlns:a16="http://schemas.microsoft.com/office/drawing/2014/main" id="{B7C2F8E7-3F61-42AD-2318-D987EAB20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Process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Determine hard total costs without Entity Extractions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Estimate soft costs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Determine hard costs with Entity Extraction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Estimate soft costs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Sample spreadsheet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Low, medium and high soft cost estimates</a:t>
            </a:r>
          </a:p>
          <a:p>
            <a:pPr lvl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Per document costs, enterprise total</a:t>
            </a:r>
          </a:p>
        </p:txBody>
      </p:sp>
      <p:sp>
        <p:nvSpPr>
          <p:cNvPr id="101380" name="Date Placeholder 3">
            <a:extLst>
              <a:ext uri="{FF2B5EF4-FFF2-40B4-BE49-F238E27FC236}">
                <a16:creationId xmlns:a16="http://schemas.microsoft.com/office/drawing/2014/main" id="{3CC7480B-DC51-F9A3-1518-4B5774234DE7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1381" name="Slide Number Placeholder 5">
            <a:extLst>
              <a:ext uri="{FF2B5EF4-FFF2-40B4-BE49-F238E27FC236}">
                <a16:creationId xmlns:a16="http://schemas.microsoft.com/office/drawing/2014/main" id="{EB78CC5A-F366-780D-5157-ED0D22F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8C57B12B-9B73-8642-8AFD-26A936A0CCBF}" type="slidenum">
              <a:rPr lang="en-US" altLang="en-US" sz="1400"/>
              <a:pPr algn="r" eaLnBrk="1" hangingPunct="1"/>
              <a:t>95</a:t>
            </a:fld>
            <a:endParaRPr lang="en-US" altLang="en-US" sz="14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77CFD64E-1A79-43ED-2E84-B0711626C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Soft Costs: Search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72C0B210-4918-0B37-C150-71AEA403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is the cost of not finding a document?</a:t>
            </a:r>
          </a:p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much time do people spend looking for documents?</a:t>
            </a:r>
          </a:p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often is the document you a looking for buried under 100 non-relevant documents?</a:t>
            </a:r>
          </a:p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How often do non-relevant documents get a high ranking in your search results?</a:t>
            </a:r>
          </a:p>
          <a:p>
            <a:r>
              <a:rPr lang="en-US" altLang="en-US" sz="280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relevant documents were higher on the search results?</a:t>
            </a:r>
          </a:p>
        </p:txBody>
      </p:sp>
      <p:sp>
        <p:nvSpPr>
          <p:cNvPr id="102404" name="Date Placeholder 3">
            <a:extLst>
              <a:ext uri="{FF2B5EF4-FFF2-40B4-BE49-F238E27FC236}">
                <a16:creationId xmlns:a16="http://schemas.microsoft.com/office/drawing/2014/main" id="{E93E7481-90BF-3A74-BF41-68B6DD30E343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2405" name="Slide Number Placeholder 5">
            <a:extLst>
              <a:ext uri="{FF2B5EF4-FFF2-40B4-BE49-F238E27FC236}">
                <a16:creationId xmlns:a16="http://schemas.microsoft.com/office/drawing/2014/main" id="{86D24C14-C914-E0D5-8D05-B2B405847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ABAF5F1F-0419-1F45-AB1A-31CAC71F3477}" type="slidenum">
              <a:rPr lang="en-US" altLang="en-US" sz="1400"/>
              <a:pPr algn="r" eaLnBrk="1" hangingPunct="1"/>
              <a:t>96</a:t>
            </a:fld>
            <a:endParaRPr lang="en-US" altLang="en-US" sz="140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B150C3-69BF-52D7-352F-60021D6A80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>
            <a:extLst>
              <a:ext uri="{FF2B5EF4-FFF2-40B4-BE49-F238E27FC236}">
                <a16:creationId xmlns:a16="http://schemas.microsoft.com/office/drawing/2014/main" id="{FE752375-19D5-0FBE-1A8F-6408B3A7279E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3427" name="Slide Number Placeholder 5">
            <a:extLst>
              <a:ext uri="{FF2B5EF4-FFF2-40B4-BE49-F238E27FC236}">
                <a16:creationId xmlns:a16="http://schemas.microsoft.com/office/drawing/2014/main" id="{43913792-ED00-88E3-CDA3-7B3D7344B6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CCAA42C9-B042-4C41-AAA4-FCE3F152BA0F}" type="slidenum">
              <a:rPr lang="en-US" altLang="en-US" sz="1400"/>
              <a:pPr algn="r" eaLnBrk="1" hangingPunct="1"/>
              <a:t>97</a:t>
            </a:fld>
            <a:endParaRPr lang="en-US" altLang="en-US" sz="1400"/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D2372987-70EB-1C3C-8E4A-BAC0D01019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Strategic Implications</a:t>
            </a:r>
          </a:p>
        </p:txBody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BE561C4D-F5EB-6461-32A7-B3F7D41D59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Winners and Losers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Who will benefit from Terabytes of Linked Data?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the “Semantic Shadow Web” becomes a reality?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every document has a list of “similar documents”?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will be the implications for site stickiness and search?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D1BE151-B918-A700-A1B2-6CBFCDDB2A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D5028FAB-83CA-AEB9-150B-4F98AD6E8F56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4451" name="Slide Number Placeholder 5">
            <a:extLst>
              <a:ext uri="{FF2B5EF4-FFF2-40B4-BE49-F238E27FC236}">
                <a16:creationId xmlns:a16="http://schemas.microsoft.com/office/drawing/2014/main" id="{8F79F94A-904E-7F7C-9435-6FA165391F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0A9C5A5D-11DA-A54B-BE29-23BD6C42BE63}" type="slidenum">
              <a:rPr lang="en-US" altLang="en-US" sz="1400"/>
              <a:pPr algn="r" eaLnBrk="1" hangingPunct="1"/>
              <a:t>98</a:t>
            </a:fld>
            <a:endParaRPr lang="en-US" altLang="en-US" sz="1400"/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8568E889-EA14-A8DE-3FD2-CC42DCD24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Sample XQuery Labs</a:t>
            </a:r>
          </a:p>
        </p:txBody>
      </p:sp>
      <p:pic>
        <p:nvPicPr>
          <p:cNvPr id="104453" name="Picture 4">
            <a:extLst>
              <a:ext uri="{FF2B5EF4-FFF2-40B4-BE49-F238E27FC236}">
                <a16:creationId xmlns:a16="http://schemas.microsoft.com/office/drawing/2014/main" id="{828D6851-6008-5E9D-07AF-CE05B067A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714500"/>
            <a:ext cx="19431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5">
            <a:extLst>
              <a:ext uri="{FF2B5EF4-FFF2-40B4-BE49-F238E27FC236}">
                <a16:creationId xmlns:a16="http://schemas.microsoft.com/office/drawing/2014/main" id="{20596AA8-0E18-C1C5-C221-1EF339FB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1257300"/>
            <a:ext cx="285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Voyages of the Beagle</a:t>
            </a:r>
          </a:p>
        </p:txBody>
      </p:sp>
      <p:pic>
        <p:nvPicPr>
          <p:cNvPr id="104455" name="Picture 7">
            <a:extLst>
              <a:ext uri="{FF2B5EF4-FFF2-40B4-BE49-F238E27FC236}">
                <a16:creationId xmlns:a16="http://schemas.microsoft.com/office/drawing/2014/main" id="{BC6591A5-44EE-1402-8F3E-D4B8C93C6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3886200"/>
            <a:ext cx="29718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8">
            <a:extLst>
              <a:ext uri="{FF2B5EF4-FFF2-40B4-BE49-F238E27FC236}">
                <a16:creationId xmlns:a16="http://schemas.microsoft.com/office/drawing/2014/main" id="{C9199E87-F581-3F72-67F1-5625BD251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886200"/>
            <a:ext cx="446246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7" name="Text Box 9">
            <a:extLst>
              <a:ext uri="{FF2B5EF4-FFF2-40B4-BE49-F238E27FC236}">
                <a16:creationId xmlns:a16="http://schemas.microsoft.com/office/drawing/2014/main" id="{A2CDE978-DAE8-45AA-4253-C44B9CEF8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0" y="2971800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Document</a:t>
            </a:r>
          </a:p>
        </p:txBody>
      </p:sp>
      <p:sp>
        <p:nvSpPr>
          <p:cNvPr id="104458" name="Text Box 10">
            <a:extLst>
              <a:ext uri="{FF2B5EF4-FFF2-40B4-BE49-F238E27FC236}">
                <a16:creationId xmlns:a16="http://schemas.microsoft.com/office/drawing/2014/main" id="{A8FE5E35-4453-5F04-50DF-68C7979AB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5486400"/>
            <a:ext cx="684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Map</a:t>
            </a:r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26D4EBDA-543A-D99B-B1EF-B12E8467A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143500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Timeline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8B905C0C-B985-45A5-1725-5E26768F3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>
            <a:extLst>
              <a:ext uri="{FF2B5EF4-FFF2-40B4-BE49-F238E27FC236}">
                <a16:creationId xmlns:a16="http://schemas.microsoft.com/office/drawing/2014/main" id="{FC7A4768-B345-870E-3BD4-003F4AA7EDD0}"/>
              </a:ext>
            </a:extLst>
          </p:cNvPr>
          <p:cNvSpPr>
            <a:spLocks noGrp="1"/>
          </p:cNvSpPr>
          <p:nvPr>
            <p:ph type="dt" sz="quarter" idx="4294967295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105475" name="Slide Number Placeholder 5">
            <a:extLst>
              <a:ext uri="{FF2B5EF4-FFF2-40B4-BE49-F238E27FC236}">
                <a16:creationId xmlns:a16="http://schemas.microsoft.com/office/drawing/2014/main" id="{D80B1F1B-EFBD-56E7-E326-6B2E8E69DD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1pPr>
            <a:lvl2pPr marL="742950" indent="-28575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2pPr>
            <a:lvl3pPr marL="11430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3pPr>
            <a:lvl4pPr marL="16002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4pPr>
            <a:lvl5pPr marL="2057400" indent="-228600" algn="ctr" eaLnBrk="0" hangingPunct="0"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4020202020204" pitchFamily="34" charset="0"/>
              </a:defRPr>
            </a:lvl9pPr>
          </a:lstStyle>
          <a:p>
            <a:pPr algn="r" eaLnBrk="1" hangingPunct="1"/>
            <a:fld id="{8BB1E07A-80F5-8940-A5AC-8DC9311934A7}" type="slidenum">
              <a:rPr lang="en-US" altLang="en-US" sz="1400"/>
              <a:pPr algn="r" eaLnBrk="1" hangingPunct="1"/>
              <a:t>99</a:t>
            </a:fld>
            <a:endParaRPr lang="en-US" altLang="en-US" sz="1400"/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D9A05EEA-2C38-6AE4-E995-584DCC226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Text Mining References</a:t>
            </a:r>
          </a:p>
        </p:txBody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9058EF02-5875-3B99-A27D-7E7A4510A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Note on dropping costs of text analytics: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http://www.b-eye-network.com/view/9720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LEX, LEX++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Locating Complex Named Entities in Web Text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Downey, Broadhead et el</a:t>
            </a:r>
          </a:p>
          <a:p>
            <a:pPr lvl="1"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Univ of Washingtol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FAF2146-6C16-AB23-8B83-8205D4B97F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2011 Kelly-McCreary &amp; Associates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tactica">
  <a:themeElements>
    <a:clrScheme name="Syntactic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yntactic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 Narrow" charset="0"/>
          </a:defRPr>
        </a:defPPr>
      </a:lstStyle>
    </a:lnDef>
    <a:txDef>
      <a:spPr>
        <a:solidFill>
          <a:schemeClr val="bg1">
            <a:lumMod val="85000"/>
          </a:schemeClr>
        </a:solidFill>
        <a:ln w="19050" cmpd="sng">
          <a:solidFill>
            <a:schemeClr val="tx1"/>
          </a:solidFill>
        </a:ln>
      </a:spPr>
      <a:bodyPr wrap="none" rtlCol="0">
        <a:spAutoFit/>
      </a:bodyPr>
      <a:lstStyle>
        <a:defPPr algn="l">
          <a:defRPr sz="2000" b="0" dirty="0">
            <a:solidFill>
              <a:srgbClr val="000000"/>
            </a:solidFill>
          </a:defRPr>
        </a:defPPr>
      </a:lstStyle>
    </a:txDef>
  </a:objectDefaults>
  <a:extraClrSchemeLst>
    <a:extraClrScheme>
      <a:clrScheme name="Syntactic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yntactic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yntactic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Syntactica</Template>
  <TotalTime>25527</TotalTime>
  <Words>5558</Words>
  <Application>Microsoft Macintosh PowerPoint</Application>
  <PresentationFormat>On-screen Show (4:3)</PresentationFormat>
  <Paragraphs>1066</Paragraphs>
  <Slides>101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 Narrow</vt:lpstr>
      <vt:lpstr>Arial</vt:lpstr>
      <vt:lpstr>ＭＳ Ｐゴシック</vt:lpstr>
      <vt:lpstr>Times New Roman</vt:lpstr>
      <vt:lpstr>Courier New</vt:lpstr>
      <vt:lpstr>Syntactica</vt:lpstr>
      <vt:lpstr>Microsoft Office Excel 97-2003 Worksheet</vt:lpstr>
      <vt:lpstr>Entity Extraction Half-day Tutorial Monday June 5th, 08:30 AM - 11:45 AM  2011 Semantic Technology Conference</vt:lpstr>
      <vt:lpstr>Entity Extraction Tutorial Outline</vt:lpstr>
      <vt:lpstr>About Dan McCreary</vt:lpstr>
      <vt:lpstr>Key Trends for 2011</vt:lpstr>
      <vt:lpstr>Agenda/Objective</vt:lpstr>
      <vt:lpstr>Technical Complexity</vt:lpstr>
      <vt:lpstr>What is Entity Extraction?</vt:lpstr>
      <vt:lpstr>Entity Extraction and the Semantic Web</vt:lpstr>
      <vt:lpstr>Markup and the Semantic Web Stack</vt:lpstr>
      <vt:lpstr>Why Use Automated Entity Extraction?</vt:lpstr>
      <vt:lpstr> Entity Extraction Business Area</vt:lpstr>
      <vt:lpstr>Trends</vt:lpstr>
      <vt:lpstr>Storage Architectural Patterns</vt:lpstr>
      <vt:lpstr>Dropping Project Costs</vt:lpstr>
      <vt:lpstr>Less Technical Background Required</vt:lpstr>
      <vt:lpstr>Where are Entities Stored?</vt:lpstr>
      <vt:lpstr>As Goes Entity Extraction …so Goes the Semantic Web</vt:lpstr>
      <vt:lpstr>Missing Document Metadata</vt:lpstr>
      <vt:lpstr>Cost for Adding Metadata</vt:lpstr>
      <vt:lpstr>Key Terms</vt:lpstr>
      <vt:lpstr>User Interface Examples</vt:lpstr>
      <vt:lpstr>ClearForest Gnosis</vt:lpstr>
      <vt:lpstr>Gnosis Sidebar</vt:lpstr>
      <vt:lpstr>Typical Controls</vt:lpstr>
      <vt:lpstr>Music Albums and Groups</vt:lpstr>
      <vt:lpstr>Note that lists of songs are recognized</vt:lpstr>
      <vt:lpstr>Healthcare</vt:lpstr>
      <vt:lpstr>Software Development</vt:lpstr>
      <vt:lpstr>BBN Identifinder</vt:lpstr>
      <vt:lpstr>Open Calais</vt:lpstr>
      <vt:lpstr>Typical Entity Extraction Process</vt:lpstr>
      <vt:lpstr>Part of Speech Analysis</vt:lpstr>
      <vt:lpstr>Part of Speech Example</vt:lpstr>
      <vt:lpstr>Word Stemming &amp; Lemmatization</vt:lpstr>
      <vt:lpstr>Noun Phrases</vt:lpstr>
      <vt:lpstr>Noun Phrases</vt:lpstr>
      <vt:lpstr>Noun Phrases (continued)</vt:lpstr>
      <vt:lpstr>Multi Word Units (MWUs)</vt:lpstr>
      <vt:lpstr>Using Regular Expressions</vt:lpstr>
      <vt:lpstr>Example: UIMA Regex Parameters</vt:lpstr>
      <vt:lpstr>Example: Social Security Numbers</vt:lpstr>
      <vt:lpstr>Testing with IDE (oXygen)</vt:lpstr>
      <vt:lpstr>Regular Expression Matching</vt:lpstr>
      <vt:lpstr>Recognizing E-mail Address</vt:lpstr>
      <vt:lpstr>RegExLib.com</vt:lpstr>
      <vt:lpstr>Names</vt:lpstr>
      <vt:lpstr>Some Challenges</vt:lpstr>
      <vt:lpstr>Part 2: Entity Extraction Tools</vt:lpstr>
      <vt:lpstr>Extraction Strategies</vt:lpstr>
      <vt:lpstr>Statistical Approach</vt:lpstr>
      <vt:lpstr>Example: Brown Corpus</vt:lpstr>
      <vt:lpstr>Brown Corpus Sample </vt:lpstr>
      <vt:lpstr>Problems with Old Corpuses</vt:lpstr>
      <vt:lpstr>States and Transitions</vt:lpstr>
      <vt:lpstr>Verterbi Algorithm</vt:lpstr>
      <vt:lpstr>Word Transition Probabilities</vt:lpstr>
      <vt:lpstr>Forward Verterbi Algorithm (Python)</vt:lpstr>
      <vt:lpstr>Percent of Words for each Part of Speech</vt:lpstr>
      <vt:lpstr>Number of Possible Parts of Speech</vt:lpstr>
      <vt:lpstr>Example: Run</vt:lpstr>
      <vt:lpstr>Entity Extraction Pipeline</vt:lpstr>
      <vt:lpstr>Types of Tags</vt:lpstr>
      <vt:lpstr>Annotation Types</vt:lpstr>
      <vt:lpstr>Entity Extraction Formats</vt:lpstr>
      <vt:lpstr>HTML Meta Tags</vt:lpstr>
      <vt:lpstr>Semantic HTML</vt:lpstr>
      <vt:lpstr>Annotation Markup</vt:lpstr>
      <vt:lpstr>Zotero Bibliographic Extraction</vt:lpstr>
      <vt:lpstr>Example: Library of Congress -&gt; Zotero</vt:lpstr>
      <vt:lpstr>RDF and RDFa</vt:lpstr>
      <vt:lpstr>RDFa</vt:lpstr>
      <vt:lpstr>TEI</vt:lpstr>
      <vt:lpstr>Sample TEI Formats</vt:lpstr>
      <vt:lpstr>Sample TEI Queries</vt:lpstr>
      <vt:lpstr>Person and Geopolitical Tagging</vt:lpstr>
      <vt:lpstr>DocBook</vt:lpstr>
      <vt:lpstr>Glossary and Back-of-Book Indexes</vt:lpstr>
      <vt:lpstr>DITA</vt:lpstr>
      <vt:lpstr>Microformats</vt:lpstr>
      <vt:lpstr>Growth of RDFa and Microformats</vt:lpstr>
      <vt:lpstr>Operator FireFox Extension</vt:lpstr>
      <vt:lpstr>GoodRelations Ontology</vt:lpstr>
      <vt:lpstr>FireFox Extension "Operator"</vt:lpstr>
      <vt:lpstr>Entity Extraction and BI</vt:lpstr>
      <vt:lpstr>Star Schema</vt:lpstr>
      <vt:lpstr>Entity Fact Storage Costs</vt:lpstr>
      <vt:lpstr>Star Schema</vt:lpstr>
      <vt:lpstr>Entity Fact Table</vt:lpstr>
      <vt:lpstr>Time Dimension</vt:lpstr>
      <vt:lpstr>Kimball’s Conformed Dimensions</vt:lpstr>
      <vt:lpstr>Quality Measurements</vt:lpstr>
      <vt:lpstr>Document Search Definitions</vt:lpstr>
      <vt:lpstr>Entity Extraction Definitions</vt:lpstr>
      <vt:lpstr>F-Measure</vt:lpstr>
      <vt:lpstr>Return on Investment (ROI) Analysis</vt:lpstr>
      <vt:lpstr>Soft Costs: Search</vt:lpstr>
      <vt:lpstr>Strategic Implications</vt:lpstr>
      <vt:lpstr>Sample XQuery Labs</vt:lpstr>
      <vt:lpstr>Text Mining References</vt:lpstr>
      <vt:lpstr>BI/DW References</vt:lpstr>
      <vt:lpstr>Thank You!</vt:lpstr>
    </vt:vector>
  </TitlesOfParts>
  <Manager>Henry Niels</Manager>
  <Company>Syntactica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Extraction Tutorial</dc:title>
  <dc:subject>Entity Extraction</dc:subject>
  <dc:creator>Dan McCreary</dc:creator>
  <cp:lastModifiedBy>Dan McCreary</cp:lastModifiedBy>
  <cp:revision>60</cp:revision>
  <dcterms:created xsi:type="dcterms:W3CDTF">2010-06-23T14:08:40Z</dcterms:created>
  <dcterms:modified xsi:type="dcterms:W3CDTF">2024-01-30T13:43:03Z</dcterms:modified>
</cp:coreProperties>
</file>