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71" r:id="rId2"/>
    <p:sldId id="299" r:id="rId3"/>
    <p:sldId id="300" r:id="rId4"/>
    <p:sldId id="346" r:id="rId5"/>
    <p:sldId id="339" r:id="rId6"/>
    <p:sldId id="344" r:id="rId7"/>
    <p:sldId id="340" r:id="rId8"/>
    <p:sldId id="330" r:id="rId9"/>
    <p:sldId id="334" r:id="rId10"/>
    <p:sldId id="335" r:id="rId11"/>
    <p:sldId id="332" r:id="rId12"/>
    <p:sldId id="331" r:id="rId13"/>
    <p:sldId id="336" r:id="rId14"/>
    <p:sldId id="333" r:id="rId15"/>
    <p:sldId id="329" r:id="rId16"/>
    <p:sldId id="302" r:id="rId17"/>
    <p:sldId id="303" r:id="rId18"/>
    <p:sldId id="301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42" r:id="rId45"/>
    <p:sldId id="343" r:id="rId46"/>
    <p:sldId id="345" r:id="rId47"/>
    <p:sldId id="341" r:id="rId48"/>
    <p:sldId id="338" r:id="rId49"/>
    <p:sldId id="337" r:id="rId50"/>
    <p:sldId id="298" r:id="rId51"/>
  </p:sldIdLst>
  <p:sldSz cx="9144000" cy="6858000" type="screen4x3"/>
  <p:notesSz cx="6858000" cy="919956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25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F9E6F2E-B00B-F013-2702-E04B31D2CEE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E94B8F2-7F82-9904-E2DB-68F8DE50519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5BADD1AB-CC8A-38A9-FF98-21BB79CAFA9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5C8C0E5C-92CC-A2C5-9365-6E24D756A8D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8319740-FC08-5045-A0AB-70858692DAE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D14DCE0-FF42-5D47-7701-DA63CC26B24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87E8E1B-9969-16B5-452C-B04B030D4E0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DC7B04A9-0395-6EBF-F3D3-FBF0B9693AEB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31888" y="690563"/>
            <a:ext cx="4597400" cy="3448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3E07307A-7F9A-D674-F9F1-96F5AE6625A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9A946C8C-CDE5-9633-3F33-9385FD25009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918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3017CC37-BC83-91AB-7876-3D1A82E80B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B47389-52CF-AC40-A068-A0C2FFDDAED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22D6-D0BB-AEFD-ACD5-84BEEFA62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5DBF7-86EE-7157-FC54-257A1D207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AE5C6-CB0F-D33A-D2E3-864D283BE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D2597-A6A0-5D98-BC66-C922031A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B5883-0567-0563-E0C9-1560E1A7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9CBAA4-8149-C14D-8604-E57855519ADE}" type="slidenum">
              <a:rPr lang="en-US" altLang="en-US"/>
              <a:pPr/>
              <a:t>‹#›</a:t>
            </a:fld>
            <a:r>
              <a:rPr lang="en-US" altLang="en-US"/>
              <a:t> of 50</a:t>
            </a:r>
          </a:p>
        </p:txBody>
      </p:sp>
    </p:spTree>
    <p:extLst>
      <p:ext uri="{BB962C8B-B14F-4D97-AF65-F5344CB8AC3E}">
        <p14:creationId xmlns:p14="http://schemas.microsoft.com/office/powerpoint/2010/main" val="319554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00A7-00DD-7884-8EFE-8DECC5E40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0C202-8DDD-6046-F317-4E3DD8658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4115F-2EED-DAEB-AE8E-D2AF4847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4157F-C6F2-52B3-59EE-AC6A82C49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7C4B9-C284-56A4-83ED-9F14BEA1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3E0BD4-09A7-1B44-9C56-1750D5DA20F3}" type="slidenum">
              <a:rPr lang="en-US" altLang="en-US"/>
              <a:pPr/>
              <a:t>‹#›</a:t>
            </a:fld>
            <a:r>
              <a:rPr lang="en-US" altLang="en-US"/>
              <a:t> of 50</a:t>
            </a:r>
          </a:p>
        </p:txBody>
      </p:sp>
    </p:spTree>
    <p:extLst>
      <p:ext uri="{BB962C8B-B14F-4D97-AF65-F5344CB8AC3E}">
        <p14:creationId xmlns:p14="http://schemas.microsoft.com/office/powerpoint/2010/main" val="2232921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97E788-3FEB-CBE4-6D41-5BCAB2CCA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D7C96-4F1B-985C-D698-E18FC9218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9F6E6-A35F-5833-272F-553D736A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86470-E15B-8AEB-4B5A-2D525DD2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411B0-A498-BF78-8B01-E17F2E46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637FE3-0C32-5F49-B92C-273CF845A124}" type="slidenum">
              <a:rPr lang="en-US" altLang="en-US"/>
              <a:pPr/>
              <a:t>‹#›</a:t>
            </a:fld>
            <a:r>
              <a:rPr lang="en-US" altLang="en-US"/>
              <a:t> of 50</a:t>
            </a:r>
          </a:p>
        </p:txBody>
      </p:sp>
    </p:spTree>
    <p:extLst>
      <p:ext uri="{BB962C8B-B14F-4D97-AF65-F5344CB8AC3E}">
        <p14:creationId xmlns:p14="http://schemas.microsoft.com/office/powerpoint/2010/main" val="174207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B8F8-FDD9-8AB3-5DF1-CE10A3636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6DC3-A2A0-DBBE-0F48-84929E968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9010D-BE63-DE21-616A-8140753C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D71E6-5871-CAEF-ABE9-1073F7E8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B00CE-5195-B399-DBFB-9EDF45E3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16D2A2-EEAD-5D48-BE41-1EF5D110B968}" type="slidenum">
              <a:rPr lang="en-US" altLang="en-US"/>
              <a:pPr/>
              <a:t>‹#›</a:t>
            </a:fld>
            <a:r>
              <a:rPr lang="en-US" altLang="en-US"/>
              <a:t> of 50</a:t>
            </a:r>
          </a:p>
        </p:txBody>
      </p:sp>
    </p:spTree>
    <p:extLst>
      <p:ext uri="{BB962C8B-B14F-4D97-AF65-F5344CB8AC3E}">
        <p14:creationId xmlns:p14="http://schemas.microsoft.com/office/powerpoint/2010/main" val="222658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AEB1-27D2-3361-3E94-5F35FA0E3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77AB-548F-EDFB-4D41-949783FE6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46AA6-DF44-3A54-912F-CCE6FF986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51517-1496-091C-4BE8-DA279D57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6B81-C257-5A33-C36E-B1EDDAEB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7F2187-02E6-FB45-B9E7-C71CB7A9EAEC}" type="slidenum">
              <a:rPr lang="en-US" altLang="en-US"/>
              <a:pPr/>
              <a:t>‹#›</a:t>
            </a:fld>
            <a:r>
              <a:rPr lang="en-US" altLang="en-US"/>
              <a:t> of 50</a:t>
            </a:r>
          </a:p>
        </p:txBody>
      </p:sp>
    </p:spTree>
    <p:extLst>
      <p:ext uri="{BB962C8B-B14F-4D97-AF65-F5344CB8AC3E}">
        <p14:creationId xmlns:p14="http://schemas.microsoft.com/office/powerpoint/2010/main" val="375919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AD0B-26DD-4A65-50B3-416812EE8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9F9EA-127C-850D-CBE6-84B9613D7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7D579-6621-5EFE-43E1-A1CCC659A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B59C4-0762-8BE8-1535-4C720044A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47773-E2F5-72F0-AFD0-2684A3531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7C6FF-C444-4877-FC9D-3BF8E7CB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C7991F-2CDB-2F47-B3C8-65C679B88BB0}" type="slidenum">
              <a:rPr lang="en-US" altLang="en-US"/>
              <a:pPr/>
              <a:t>‹#›</a:t>
            </a:fld>
            <a:r>
              <a:rPr lang="en-US" altLang="en-US"/>
              <a:t> of 50</a:t>
            </a:r>
          </a:p>
        </p:txBody>
      </p:sp>
    </p:spTree>
    <p:extLst>
      <p:ext uri="{BB962C8B-B14F-4D97-AF65-F5344CB8AC3E}">
        <p14:creationId xmlns:p14="http://schemas.microsoft.com/office/powerpoint/2010/main" val="47965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3EA0-FD61-7CC2-46F0-8293A058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5F16C-D53C-9B55-BA05-0FBE42969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B8AE0-5D98-6B72-3525-A3CE03946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32E7B-5AE7-4F3D-F56F-A9EBDBA9D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20C77D-B4AA-40BC-6662-F8131E65C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5D70AC-5B46-31CA-5E1A-0A112DB8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18783C-6AAC-2881-BE3E-DFE350DF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53BA9D-DDD2-0160-3139-C10D2D07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949AA-86B5-B748-99B5-1DD1D6D61024}" type="slidenum">
              <a:rPr lang="en-US" altLang="en-US"/>
              <a:pPr/>
              <a:t>‹#›</a:t>
            </a:fld>
            <a:r>
              <a:rPr lang="en-US" altLang="en-US"/>
              <a:t> of 50</a:t>
            </a:r>
          </a:p>
        </p:txBody>
      </p:sp>
    </p:spTree>
    <p:extLst>
      <p:ext uri="{BB962C8B-B14F-4D97-AF65-F5344CB8AC3E}">
        <p14:creationId xmlns:p14="http://schemas.microsoft.com/office/powerpoint/2010/main" val="278282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B7ED-087C-A40F-C03E-C74C9034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A08BD-A015-D623-6655-68E764E0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3F93B-F963-75E3-AEB1-134E37C0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A3A1F-DAC7-B75D-37B2-87D8EA6B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EBD11-E986-5942-98BC-CFB1A216AED7}" type="slidenum">
              <a:rPr lang="en-US" altLang="en-US"/>
              <a:pPr/>
              <a:t>‹#›</a:t>
            </a:fld>
            <a:r>
              <a:rPr lang="en-US" altLang="en-US"/>
              <a:t> of 50</a:t>
            </a:r>
          </a:p>
        </p:txBody>
      </p:sp>
    </p:spTree>
    <p:extLst>
      <p:ext uri="{BB962C8B-B14F-4D97-AF65-F5344CB8AC3E}">
        <p14:creationId xmlns:p14="http://schemas.microsoft.com/office/powerpoint/2010/main" val="114867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2652C8-310A-4F9A-0D72-7806999E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D3FD8-F34A-DCF3-071B-FEAD1390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2290C-2FCA-B797-F4CC-8BC8E170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29AB70-973C-C844-9FA8-7B44FF1C5AFD}" type="slidenum">
              <a:rPr lang="en-US" altLang="en-US"/>
              <a:pPr/>
              <a:t>‹#›</a:t>
            </a:fld>
            <a:r>
              <a:rPr lang="en-US" altLang="en-US"/>
              <a:t> of 50</a:t>
            </a:r>
          </a:p>
        </p:txBody>
      </p:sp>
    </p:spTree>
    <p:extLst>
      <p:ext uri="{BB962C8B-B14F-4D97-AF65-F5344CB8AC3E}">
        <p14:creationId xmlns:p14="http://schemas.microsoft.com/office/powerpoint/2010/main" val="78747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1A91-65CD-D3B4-4486-B1B8A729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B2691-17A2-BA32-977A-71CE62F1F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7F2D6-CAD4-FE06-DF0D-B300EDF39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5B9E3-F8D0-8BFB-63AB-BE83C821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4011F-51F6-8E36-4E44-6CC950CA4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3B768-3FC7-CE8D-F0A4-14A532C6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8C993E-9FDC-1947-9B36-24F46D213525}" type="slidenum">
              <a:rPr lang="en-US" altLang="en-US"/>
              <a:pPr/>
              <a:t>‹#›</a:t>
            </a:fld>
            <a:r>
              <a:rPr lang="en-US" altLang="en-US"/>
              <a:t> of 50</a:t>
            </a:r>
          </a:p>
        </p:txBody>
      </p:sp>
    </p:spTree>
    <p:extLst>
      <p:ext uri="{BB962C8B-B14F-4D97-AF65-F5344CB8AC3E}">
        <p14:creationId xmlns:p14="http://schemas.microsoft.com/office/powerpoint/2010/main" val="165498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E03F-89D7-6051-B992-17059024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B2ED-C821-E503-5CAA-1EB7A84FD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B9E16-01B8-1F16-6489-885C80270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2F8DC-2C6C-AF89-4DE5-55179B39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B9E1F-5D66-167D-E4A8-8F6AD224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B94FC-506D-DB29-2E47-7E42244F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16C4B-B16E-7548-877F-9AFBA00F58ED}" type="slidenum">
              <a:rPr lang="en-US" altLang="en-US"/>
              <a:pPr/>
              <a:t>‹#›</a:t>
            </a:fld>
            <a:r>
              <a:rPr lang="en-US" altLang="en-US"/>
              <a:t> of 50</a:t>
            </a:r>
          </a:p>
        </p:txBody>
      </p:sp>
    </p:spTree>
    <p:extLst>
      <p:ext uri="{BB962C8B-B14F-4D97-AF65-F5344CB8AC3E}">
        <p14:creationId xmlns:p14="http://schemas.microsoft.com/office/powerpoint/2010/main" val="417065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3D2235C-9FE6-988D-85FC-3286F0603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15E37BC-63F4-92CD-E196-0B0D82D7C6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71959F9-F5DE-4552-5246-A9BC4852EF1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+mn-lt"/>
              </a:defRPr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5C23985-8766-1F8F-6838-BADD03A7454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419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708E1A0-C41F-CB6D-C542-740556964A9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6B84502-94E1-2147-8035-D5A1638315AD}" type="slidenum">
              <a:rPr lang="en-US" altLang="en-US"/>
              <a:pPr/>
              <a:t>‹#›</a:t>
            </a:fld>
            <a:r>
              <a:rPr lang="en-US" altLang="en-US"/>
              <a:t> of 50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019CA213-26B9-9C73-9020-D060D5FE8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715000"/>
            <a:ext cx="896938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www.amazon.com/exec/obidos/ASIN/0471200522/qid=1008022261/sr=1-4/ref=sr_1_75_4/104-7523573-9883966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www.amazon.com/gp/reader/0471202436/ref=sib_dp_pt/102-6033935-0676151#reader-link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91C10B8-E63F-BA07-3499-66236CAFCD7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524000"/>
          </a:xfrm>
        </p:spPr>
        <p:txBody>
          <a:bodyPr anchor="ctr"/>
          <a:lstStyle/>
          <a:p>
            <a:r>
              <a:rPr lang="en-US" altLang="en-US" sz="4400"/>
              <a:t>Common Warehouse Metamodel</a:t>
            </a:r>
            <a:br>
              <a:rPr lang="en-US" altLang="en-US" sz="4400"/>
            </a:br>
            <a:r>
              <a:rPr lang="en-US" altLang="en-US" sz="2400"/>
              <a:t>An Executive Overview</a:t>
            </a:r>
            <a:br>
              <a:rPr lang="en-US" altLang="en-US" sz="2400"/>
            </a:br>
            <a:r>
              <a:rPr lang="en-US" altLang="en-US" sz="2400"/>
              <a:t>For IT Strategy Developers</a:t>
            </a:r>
            <a:br>
              <a:rPr lang="en-US" altLang="en-US" sz="2400"/>
            </a:br>
            <a:r>
              <a:rPr lang="en-US" altLang="en-US" sz="2400"/>
              <a:t>and Data Architects</a:t>
            </a:r>
            <a:br>
              <a:rPr lang="en-US" altLang="en-US" sz="2400"/>
            </a:br>
            <a:r>
              <a:rPr lang="en-US" altLang="en-US" sz="2400" b="0"/>
              <a:t>January 2006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E71D86A-EE87-0775-ABFA-BBCBCA6D23C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71800" y="4038600"/>
            <a:ext cx="3581400" cy="19812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en-US" b="1">
                <a:latin typeface="Arial Narrow" panose="020B0604020202020204" pitchFamily="34" charset="0"/>
              </a:rPr>
              <a:t>Dan McCreary</a:t>
            </a:r>
          </a:p>
          <a:p>
            <a:pPr algn="l">
              <a:lnSpc>
                <a:spcPct val="80000"/>
              </a:lnSpc>
            </a:pPr>
            <a:r>
              <a:rPr lang="en-US" altLang="en-US" b="1">
                <a:latin typeface="Arial Narrow" panose="020B0604020202020204" pitchFamily="34" charset="0"/>
              </a:rPr>
              <a:t>President</a:t>
            </a:r>
          </a:p>
          <a:p>
            <a:pPr algn="l">
              <a:lnSpc>
                <a:spcPct val="80000"/>
              </a:lnSpc>
            </a:pPr>
            <a:r>
              <a:rPr lang="en-US" altLang="en-US" b="1">
                <a:latin typeface="Arial Narrow" panose="020B0604020202020204" pitchFamily="34" charset="0"/>
              </a:rPr>
              <a:t>Dan McCreary &amp; Associates</a:t>
            </a:r>
          </a:p>
          <a:p>
            <a:pPr algn="l">
              <a:lnSpc>
                <a:spcPct val="80000"/>
              </a:lnSpc>
            </a:pPr>
            <a:r>
              <a:rPr lang="en-US" altLang="en-US" b="1">
                <a:latin typeface="Arial Narrow" panose="020B0604020202020204" pitchFamily="34" charset="0"/>
              </a:rPr>
              <a:t>dan@danmccreary.com</a:t>
            </a:r>
          </a:p>
          <a:p>
            <a:pPr algn="l">
              <a:lnSpc>
                <a:spcPct val="80000"/>
              </a:lnSpc>
            </a:pPr>
            <a:r>
              <a:rPr lang="en-US" altLang="en-US" b="1">
                <a:latin typeface="Arial Narrow" panose="020B0604020202020204" pitchFamily="34" charset="0"/>
              </a:rPr>
              <a:t>(952) 931-9198</a:t>
            </a:r>
            <a:endParaRPr lang="en-US" altLang="en-US" b="1" i="1">
              <a:latin typeface="Arial Narrow" panose="020B0604020202020204" pitchFamily="34" charset="0"/>
            </a:endParaRP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122E5FEE-D375-9307-50B2-757B9A030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3" y="2551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2540" name="Group 12">
            <a:extLst>
              <a:ext uri="{FF2B5EF4-FFF2-40B4-BE49-F238E27FC236}">
                <a16:creationId xmlns:a16="http://schemas.microsoft.com/office/drawing/2014/main" id="{B46C9108-764E-7EA9-64D5-55E4BBFCF081}"/>
              </a:ext>
            </a:extLst>
          </p:cNvPr>
          <p:cNvGrpSpPr>
            <a:grpSpLocks/>
          </p:cNvGrpSpPr>
          <p:nvPr/>
        </p:nvGrpSpPr>
        <p:grpSpPr bwMode="auto">
          <a:xfrm>
            <a:off x="4673600" y="2546350"/>
            <a:ext cx="9525" cy="9525"/>
            <a:chOff x="-3" y="-3"/>
            <a:chExt cx="6" cy="6"/>
          </a:xfrm>
        </p:grpSpPr>
        <p:grpSp>
          <p:nvGrpSpPr>
            <p:cNvPr id="22538" name="Group 10">
              <a:extLst>
                <a:ext uri="{FF2B5EF4-FFF2-40B4-BE49-F238E27FC236}">
                  <a16:creationId xmlns:a16="http://schemas.microsoft.com/office/drawing/2014/main" id="{5DD75C73-6D86-2227-9C26-A807429A64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2534" name="Rectangle 6">
                <a:extLst>
                  <a:ext uri="{FF2B5EF4-FFF2-40B4-BE49-F238E27FC236}">
                    <a16:creationId xmlns:a16="http://schemas.microsoft.com/office/drawing/2014/main" id="{D3A6F529-D5DD-D11A-77A6-DF79C2B75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0" cy="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37" name="Rectangle 9">
                <a:extLst>
                  <a:ext uri="{FF2B5EF4-FFF2-40B4-BE49-F238E27FC236}">
                    <a16:creationId xmlns:a16="http://schemas.microsoft.com/office/drawing/2014/main" id="{AEBC67B1-0585-0100-9E54-C2A415E3B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0" cy="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39" name="Rectangle 11">
              <a:extLst>
                <a:ext uri="{FF2B5EF4-FFF2-40B4-BE49-F238E27FC236}">
                  <a16:creationId xmlns:a16="http://schemas.microsoft.com/office/drawing/2014/main" id="{5A4188C3-C79E-DA9D-39A7-1C2C5B589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6" cy="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2541" name="Picture 13">
            <a:extLst>
              <a:ext uri="{FF2B5EF4-FFF2-40B4-BE49-F238E27FC236}">
                <a16:creationId xmlns:a16="http://schemas.microsoft.com/office/drawing/2014/main" id="{31A07858-645A-9F09-43C4-0C08F87EA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16668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42" name="Text Box 14">
            <a:extLst>
              <a:ext uri="{FF2B5EF4-FFF2-40B4-BE49-F238E27FC236}">
                <a16:creationId xmlns:a16="http://schemas.microsoft.com/office/drawing/2014/main" id="{6A31805E-FBC7-7B4E-08DD-BB4CC0A92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867400"/>
            <a:ext cx="2197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i="1"/>
              <a:t>Managed Metadata Solutions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3514402-7B71-DC15-4486-406A330D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954BCA5-DC5A-7992-D7D7-461F3B13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B7DAED3-0D2A-864F-8233-6D19B8D0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54B6-46BC-CF43-A8F4-A1A080C82960}" type="slidenum">
              <a:rPr lang="en-US" altLang="en-US"/>
              <a:pPr/>
              <a:t>10</a:t>
            </a:fld>
            <a:r>
              <a:rPr lang="en-US" altLang="en-US"/>
              <a:t> of 50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AF568272-F636-642E-7BD2-1E1681CEC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Measures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071FCB35-15EE-92CA-41CF-3B5F21592B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88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Measures are data elements that you can “do math” on.</a:t>
            </a:r>
          </a:p>
        </p:txBody>
      </p:sp>
      <p:sp>
        <p:nvSpPr>
          <p:cNvPr id="114692" name="Text Box 4">
            <a:extLst>
              <a:ext uri="{FF2B5EF4-FFF2-40B4-BE49-F238E27FC236}">
                <a16:creationId xmlns:a16="http://schemas.microsoft.com/office/drawing/2014/main" id="{79E387B8-BB45-E2C3-73C2-A35B7AF1A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4863" y="2620963"/>
            <a:ext cx="828675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0600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114693" name="Text Box 5">
            <a:extLst>
              <a:ext uri="{FF2B5EF4-FFF2-40B4-BE49-F238E27FC236}">
                <a16:creationId xmlns:a16="http://schemas.microsoft.com/office/drawing/2014/main" id="{EA2475E6-17CB-63FD-27BB-5708A3911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7388" y="1866900"/>
            <a:ext cx="733425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7200">
                <a:solidFill>
                  <a:srgbClr val="FF9900"/>
                </a:solidFill>
                <a:latin typeface="Courier New" panose="02070309020205020404" pitchFamily="49" charset="0"/>
              </a:rPr>
              <a:t>-</a:t>
            </a:r>
          </a:p>
        </p:txBody>
      </p:sp>
      <p:sp>
        <p:nvSpPr>
          <p:cNvPr id="114694" name="Text Box 6">
            <a:extLst>
              <a:ext uri="{FF2B5EF4-FFF2-40B4-BE49-F238E27FC236}">
                <a16:creationId xmlns:a16="http://schemas.microsoft.com/office/drawing/2014/main" id="{38541912-CEC0-1F10-5C23-12AEEE7A8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100" y="2084388"/>
            <a:ext cx="684213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7200">
                <a:solidFill>
                  <a:srgbClr val="FF5050"/>
                </a:solidFill>
              </a:rPr>
              <a:t>X</a:t>
            </a:r>
          </a:p>
        </p:txBody>
      </p:sp>
      <p:sp>
        <p:nvSpPr>
          <p:cNvPr id="114695" name="Text Box 7">
            <a:extLst>
              <a:ext uri="{FF2B5EF4-FFF2-40B4-BE49-F238E27FC236}">
                <a16:creationId xmlns:a16="http://schemas.microsoft.com/office/drawing/2014/main" id="{0E6F568A-9A72-5B3D-7B94-EB1DDA796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3713" y="3313113"/>
            <a:ext cx="392112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7200">
                <a:solidFill>
                  <a:srgbClr val="9999FF"/>
                </a:solidFill>
              </a:rPr>
              <a:t>/</a:t>
            </a:r>
          </a:p>
        </p:txBody>
      </p:sp>
      <p:sp>
        <p:nvSpPr>
          <p:cNvPr id="114696" name="Text Box 8">
            <a:extLst>
              <a:ext uri="{FF2B5EF4-FFF2-40B4-BE49-F238E27FC236}">
                <a16:creationId xmlns:a16="http://schemas.microsoft.com/office/drawing/2014/main" id="{BD9E98C4-02D6-C6B2-5E22-7E8506AC7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513" y="2814638"/>
            <a:ext cx="850900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7200">
                <a:solidFill>
                  <a:srgbClr val="00CC00"/>
                </a:solidFill>
              </a:rPr>
              <a:t>%</a:t>
            </a:r>
          </a:p>
        </p:txBody>
      </p:sp>
      <p:sp>
        <p:nvSpPr>
          <p:cNvPr id="114697" name="Text Box 9">
            <a:extLst>
              <a:ext uri="{FF2B5EF4-FFF2-40B4-BE49-F238E27FC236}">
                <a16:creationId xmlns:a16="http://schemas.microsoft.com/office/drawing/2014/main" id="{74A5E07C-1321-6346-AC94-7A987A78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063" y="4427538"/>
            <a:ext cx="2071687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4800"/>
              <a:t>average</a:t>
            </a:r>
          </a:p>
        </p:txBody>
      </p:sp>
      <p:sp>
        <p:nvSpPr>
          <p:cNvPr id="114698" name="Text Box 10">
            <a:extLst>
              <a:ext uri="{FF2B5EF4-FFF2-40B4-BE49-F238E27FC236}">
                <a16:creationId xmlns:a16="http://schemas.microsoft.com/office/drawing/2014/main" id="{44096D74-221D-A283-DE15-B5604827E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738" y="4427538"/>
            <a:ext cx="1211262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4800"/>
              <a:t>sum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AC04BFC-C0D6-5753-CC1A-454245F6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33679C3-3900-58B7-4714-01578D92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1977AAF-C3D9-5C81-AAB6-72590FF0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3226-9785-AE43-89F5-E0839566C350}" type="slidenum">
              <a:rPr lang="en-US" altLang="en-US"/>
              <a:pPr/>
              <a:t>11</a:t>
            </a:fld>
            <a:r>
              <a:rPr lang="en-US" altLang="en-US"/>
              <a:t> of 50</a:t>
            </a:r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2E94FBA4-4FE8-4CF3-5B62-E9E23F0E2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View From the Excel Pivot Tables</a:t>
            </a:r>
          </a:p>
        </p:txBody>
      </p:sp>
      <p:pic>
        <p:nvPicPr>
          <p:cNvPr id="111619" name="Picture 3">
            <a:extLst>
              <a:ext uri="{FF2B5EF4-FFF2-40B4-BE49-F238E27FC236}">
                <a16:creationId xmlns:a16="http://schemas.microsoft.com/office/drawing/2014/main" id="{D43311E7-2099-4B72-D8D1-E2977158C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066800"/>
            <a:ext cx="2519363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620" name="Picture 4">
            <a:extLst>
              <a:ext uri="{FF2B5EF4-FFF2-40B4-BE49-F238E27FC236}">
                <a16:creationId xmlns:a16="http://schemas.microsoft.com/office/drawing/2014/main" id="{43C5E863-FE00-5DF1-E267-42E265E0A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468630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621" name="Line 5">
            <a:extLst>
              <a:ext uri="{FF2B5EF4-FFF2-40B4-BE49-F238E27FC236}">
                <a16:creationId xmlns:a16="http://schemas.microsoft.com/office/drawing/2014/main" id="{1602877B-EE8D-5EC9-1487-89F6ED104A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1000" y="4343400"/>
            <a:ext cx="2133600" cy="1600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22" name="Text Box 6">
            <a:extLst>
              <a:ext uri="{FF2B5EF4-FFF2-40B4-BE49-F238E27FC236}">
                <a16:creationId xmlns:a16="http://schemas.microsoft.com/office/drawing/2014/main" id="{C85CAED9-B90A-AD96-A29E-F5BA72E47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5697538"/>
            <a:ext cx="1782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/>
              <a:t>Just Drag and Drop!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6CE07B2-E2DA-BC62-E8ED-0D6448E3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F852317-0BA5-5EA0-D111-5B4D98391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45EC91A-4967-009A-EE17-513DABC5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0C936-9E67-9144-BCDC-6D3D1EDB365A}" type="slidenum">
              <a:rPr lang="en-US" altLang="en-US"/>
              <a:pPr/>
              <a:t>12</a:t>
            </a:fld>
            <a:r>
              <a:rPr lang="en-US" altLang="en-US"/>
              <a:t> of 50</a:t>
            </a:r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31DD6816-F946-5B70-EEF2-8C69246B37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Cubes have Dimensions and Measure</a:t>
            </a:r>
          </a:p>
        </p:txBody>
      </p:sp>
      <p:pic>
        <p:nvPicPr>
          <p:cNvPr id="110595" name="Picture 3">
            <a:extLst>
              <a:ext uri="{FF2B5EF4-FFF2-40B4-BE49-F238E27FC236}">
                <a16:creationId xmlns:a16="http://schemas.microsoft.com/office/drawing/2014/main" id="{A1815315-5B42-DF2F-C927-0749A82E2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43025"/>
            <a:ext cx="6553200" cy="431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596" name="Line 4">
            <a:extLst>
              <a:ext uri="{FF2B5EF4-FFF2-40B4-BE49-F238E27FC236}">
                <a16:creationId xmlns:a16="http://schemas.microsoft.com/office/drawing/2014/main" id="{8D7DF848-F75C-AD69-56B5-5DD5A046E9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76600"/>
            <a:ext cx="10668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597" name="AutoShape 5">
            <a:extLst>
              <a:ext uri="{FF2B5EF4-FFF2-40B4-BE49-F238E27FC236}">
                <a16:creationId xmlns:a16="http://schemas.microsoft.com/office/drawing/2014/main" id="{8D557C19-F40E-5D40-AFDE-D1991D5CA76E}"/>
              </a:ext>
            </a:extLst>
          </p:cNvPr>
          <p:cNvSpPr>
            <a:spLocks/>
          </p:cNvSpPr>
          <p:nvPr/>
        </p:nvSpPr>
        <p:spPr bwMode="auto">
          <a:xfrm>
            <a:off x="6477000" y="1219200"/>
            <a:ext cx="304800" cy="2209800"/>
          </a:xfrm>
          <a:prstGeom prst="rightBrace">
            <a:avLst>
              <a:gd name="adj1" fmla="val 604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598" name="Text Box 6">
            <a:extLst>
              <a:ext uri="{FF2B5EF4-FFF2-40B4-BE49-F238E27FC236}">
                <a16:creationId xmlns:a16="http://schemas.microsoft.com/office/drawing/2014/main" id="{A1E7E61F-BD23-6216-3656-2B3212CB9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133600"/>
            <a:ext cx="1125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/>
              <a:t>Dimensions</a:t>
            </a:r>
          </a:p>
        </p:txBody>
      </p:sp>
      <p:sp>
        <p:nvSpPr>
          <p:cNvPr id="110599" name="AutoShape 7">
            <a:extLst>
              <a:ext uri="{FF2B5EF4-FFF2-40B4-BE49-F238E27FC236}">
                <a16:creationId xmlns:a16="http://schemas.microsoft.com/office/drawing/2014/main" id="{B5D9F32B-23AB-5550-BAC2-B4238BB6DA65}"/>
              </a:ext>
            </a:extLst>
          </p:cNvPr>
          <p:cNvSpPr>
            <a:spLocks/>
          </p:cNvSpPr>
          <p:nvPr/>
        </p:nvSpPr>
        <p:spPr bwMode="auto">
          <a:xfrm>
            <a:off x="7467600" y="3505200"/>
            <a:ext cx="304800" cy="1295400"/>
          </a:xfrm>
          <a:prstGeom prst="rightBrace">
            <a:avLst>
              <a:gd name="adj1" fmla="val 354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>
            <a:extLst>
              <a:ext uri="{FF2B5EF4-FFF2-40B4-BE49-F238E27FC236}">
                <a16:creationId xmlns:a16="http://schemas.microsoft.com/office/drawing/2014/main" id="{9EAC41E3-599B-E47F-4A82-61B6F03C7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962400"/>
            <a:ext cx="949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/>
              <a:t>Measures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CE9257F-B3DD-AFC7-F5F2-EC6658901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677D3FA-E6A2-D616-EC58-0971A1F1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3BF5A0-4D45-8F29-A96C-046278C3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919C-323E-114B-930D-D035DE6B8A02}" type="slidenum">
              <a:rPr lang="en-US" altLang="en-US"/>
              <a:pPr/>
              <a:t>13</a:t>
            </a:fld>
            <a:r>
              <a:rPr lang="en-US" altLang="en-US"/>
              <a:t> of 50</a:t>
            </a:r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DA238D74-1BFE-D6F1-B3EA-FAE3E3D7AE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altLang="en-US" sz="4000"/>
              <a:t>3D Bar Chart (Microsoft BI Portal)</a:t>
            </a:r>
          </a:p>
        </p:txBody>
      </p:sp>
      <p:pic>
        <p:nvPicPr>
          <p:cNvPr id="115715" name="Picture 3">
            <a:extLst>
              <a:ext uri="{FF2B5EF4-FFF2-40B4-BE49-F238E27FC236}">
                <a16:creationId xmlns:a16="http://schemas.microsoft.com/office/drawing/2014/main" id="{9512A692-9170-0AB7-BE92-FC65690FA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09600"/>
            <a:ext cx="7162800" cy="555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717" name="Text Box 5">
            <a:extLst>
              <a:ext uri="{FF2B5EF4-FFF2-40B4-BE49-F238E27FC236}">
                <a16:creationId xmlns:a16="http://schemas.microsoft.com/office/drawing/2014/main" id="{BBA1751B-85F3-88B5-4589-24FD649DE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029200"/>
            <a:ext cx="17462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/>
              <a:t>Dimension</a:t>
            </a:r>
          </a:p>
          <a:p>
            <a:pPr algn="l"/>
            <a:r>
              <a:rPr lang="en-US" altLang="en-US" sz="1600"/>
              <a:t>(Organization Type)</a:t>
            </a:r>
          </a:p>
        </p:txBody>
      </p:sp>
      <p:sp>
        <p:nvSpPr>
          <p:cNvPr id="115718" name="AutoShape 6">
            <a:extLst>
              <a:ext uri="{FF2B5EF4-FFF2-40B4-BE49-F238E27FC236}">
                <a16:creationId xmlns:a16="http://schemas.microsoft.com/office/drawing/2014/main" id="{BF3AF5DE-FD58-385A-4F8A-685D90CDDBA8}"/>
              </a:ext>
            </a:extLst>
          </p:cNvPr>
          <p:cNvSpPr>
            <a:spLocks/>
          </p:cNvSpPr>
          <p:nvPr/>
        </p:nvSpPr>
        <p:spPr bwMode="auto">
          <a:xfrm>
            <a:off x="6781800" y="990600"/>
            <a:ext cx="304800" cy="2514600"/>
          </a:xfrm>
          <a:prstGeom prst="rightBrace">
            <a:avLst>
              <a:gd name="adj1" fmla="val 68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19" name="Text Box 7">
            <a:extLst>
              <a:ext uri="{FF2B5EF4-FFF2-40B4-BE49-F238E27FC236}">
                <a16:creationId xmlns:a16="http://schemas.microsoft.com/office/drawing/2014/main" id="{D6966010-A60E-5145-E1E1-FF8F72D05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133600"/>
            <a:ext cx="949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/>
              <a:t>Measures</a:t>
            </a:r>
          </a:p>
        </p:txBody>
      </p:sp>
      <p:sp>
        <p:nvSpPr>
          <p:cNvPr id="115720" name="Text Box 8">
            <a:extLst>
              <a:ext uri="{FF2B5EF4-FFF2-40B4-BE49-F238E27FC236}">
                <a16:creationId xmlns:a16="http://schemas.microsoft.com/office/drawing/2014/main" id="{BDA8F75C-363A-7234-A0AC-19ACB9EC5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715000"/>
            <a:ext cx="1905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600"/>
              <a:t>Dimensions</a:t>
            </a:r>
          </a:p>
          <a:p>
            <a:pPr algn="l"/>
            <a:r>
              <a:rPr lang="en-US" altLang="en-US" sz="1600"/>
              <a:t>(Fiscal Year)</a:t>
            </a:r>
          </a:p>
        </p:txBody>
      </p:sp>
      <p:sp>
        <p:nvSpPr>
          <p:cNvPr id="115721" name="Text Box 9">
            <a:extLst>
              <a:ext uri="{FF2B5EF4-FFF2-40B4-BE49-F238E27FC236}">
                <a16:creationId xmlns:a16="http://schemas.microsoft.com/office/drawing/2014/main" id="{07029312-8AB4-F005-8447-2CB801910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95600"/>
            <a:ext cx="8667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/>
              <a:t>Total</a:t>
            </a:r>
          </a:p>
          <a:p>
            <a:pPr algn="l"/>
            <a:r>
              <a:rPr lang="en-US" altLang="en-US" sz="1600"/>
              <a:t>Expense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FE88B99-D5D1-7B06-DDB3-707C70E1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14DE8FB-1D06-2F56-7476-CE9BD6D0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C9B7266-CE50-94E9-450D-495EFB37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EA93-9CC1-F14B-9227-4B1B9CAB2BBA}" type="slidenum">
              <a:rPr lang="en-US" altLang="en-US"/>
              <a:pPr/>
              <a:t>14</a:t>
            </a:fld>
            <a:r>
              <a:rPr lang="en-US" altLang="en-US"/>
              <a:t> of 50</a:t>
            </a:r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A9CB3CD5-D61F-5F6F-C85B-65045DD7A4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XMLSpy™ Schema Notation</a:t>
            </a:r>
          </a:p>
        </p:txBody>
      </p:sp>
      <p:grpSp>
        <p:nvGrpSpPr>
          <p:cNvPr id="112644" name="Group 4">
            <a:extLst>
              <a:ext uri="{FF2B5EF4-FFF2-40B4-BE49-F238E27FC236}">
                <a16:creationId xmlns:a16="http://schemas.microsoft.com/office/drawing/2014/main" id="{807A6D86-5DCA-4A68-A742-D6DD26C320BE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962400"/>
            <a:ext cx="3195638" cy="742950"/>
            <a:chOff x="135" y="2999"/>
            <a:chExt cx="2013" cy="468"/>
          </a:xfrm>
        </p:grpSpPr>
        <p:sp>
          <p:nvSpPr>
            <p:cNvPr id="112645" name="Text Box 5">
              <a:extLst>
                <a:ext uri="{FF2B5EF4-FFF2-40B4-BE49-F238E27FC236}">
                  <a16:creationId xmlns:a16="http://schemas.microsoft.com/office/drawing/2014/main" id="{B9C2A221-515F-25E9-9CDA-DB5BD875A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" y="3181"/>
              <a:ext cx="5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1 . . </a:t>
              </a:r>
              <a:r>
                <a:rPr lang="en-US" altLang="en-US" sz="1400">
                  <a:sym typeface="Symbol" pitchFamily="2" charset="2"/>
                </a:rPr>
                <a:t></a:t>
              </a:r>
              <a:endParaRPr lang="en-US" altLang="en-US" sz="1400"/>
            </a:p>
          </p:txBody>
        </p:sp>
        <p:grpSp>
          <p:nvGrpSpPr>
            <p:cNvPr id="112646" name="Group 6">
              <a:extLst>
                <a:ext uri="{FF2B5EF4-FFF2-40B4-BE49-F238E27FC236}">
                  <a16:creationId xmlns:a16="http://schemas.microsoft.com/office/drawing/2014/main" id="{47125BE7-5A91-582A-3729-5DC2D2123B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3025"/>
              <a:ext cx="1568" cy="266"/>
              <a:chOff x="929" y="3428"/>
              <a:chExt cx="1454" cy="293"/>
            </a:xfrm>
          </p:grpSpPr>
          <p:grpSp>
            <p:nvGrpSpPr>
              <p:cNvPr id="112647" name="Group 7">
                <a:extLst>
                  <a:ext uri="{FF2B5EF4-FFF2-40B4-BE49-F238E27FC236}">
                    <a16:creationId xmlns:a16="http://schemas.microsoft.com/office/drawing/2014/main" id="{9A75CBCF-5243-8D0D-6F22-C50B1E3004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9" y="3428"/>
                <a:ext cx="374" cy="202"/>
                <a:chOff x="935" y="1676"/>
                <a:chExt cx="374" cy="202"/>
              </a:xfrm>
            </p:grpSpPr>
            <p:sp>
              <p:nvSpPr>
                <p:cNvPr id="112648" name="Freeform 8">
                  <a:extLst>
                    <a:ext uri="{FF2B5EF4-FFF2-40B4-BE49-F238E27FC236}">
                      <a16:creationId xmlns:a16="http://schemas.microsoft.com/office/drawing/2014/main" id="{2AEF84C1-2169-9D36-02BC-C986520D78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5" y="1676"/>
                  <a:ext cx="374" cy="202"/>
                </a:xfrm>
                <a:custGeom>
                  <a:avLst/>
                  <a:gdLst>
                    <a:gd name="T0" fmla="*/ 144 w 1296"/>
                    <a:gd name="T1" fmla="*/ 0 h 672"/>
                    <a:gd name="T2" fmla="*/ 1152 w 1296"/>
                    <a:gd name="T3" fmla="*/ 0 h 672"/>
                    <a:gd name="T4" fmla="*/ 1296 w 1296"/>
                    <a:gd name="T5" fmla="*/ 192 h 672"/>
                    <a:gd name="T6" fmla="*/ 1296 w 1296"/>
                    <a:gd name="T7" fmla="*/ 528 h 672"/>
                    <a:gd name="T8" fmla="*/ 1152 w 1296"/>
                    <a:gd name="T9" fmla="*/ 672 h 672"/>
                    <a:gd name="T10" fmla="*/ 144 w 1296"/>
                    <a:gd name="T11" fmla="*/ 672 h 672"/>
                    <a:gd name="T12" fmla="*/ 0 w 1296"/>
                    <a:gd name="T13" fmla="*/ 534 h 672"/>
                    <a:gd name="T14" fmla="*/ 3 w 1296"/>
                    <a:gd name="T15" fmla="*/ 180 h 672"/>
                    <a:gd name="T16" fmla="*/ 144 w 1296"/>
                    <a:gd name="T17" fmla="*/ 0 h 6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96" h="672">
                      <a:moveTo>
                        <a:pt x="144" y="0"/>
                      </a:moveTo>
                      <a:lnTo>
                        <a:pt x="1152" y="0"/>
                      </a:lnTo>
                      <a:lnTo>
                        <a:pt x="1296" y="192"/>
                      </a:lnTo>
                      <a:lnTo>
                        <a:pt x="1296" y="528"/>
                      </a:lnTo>
                      <a:lnTo>
                        <a:pt x="1152" y="672"/>
                      </a:lnTo>
                      <a:lnTo>
                        <a:pt x="144" y="672"/>
                      </a:lnTo>
                      <a:lnTo>
                        <a:pt x="0" y="534"/>
                      </a:lnTo>
                      <a:lnTo>
                        <a:pt x="3" y="180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rgbClr val="C0C0C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649" name="Line 9">
                  <a:extLst>
                    <a:ext uri="{FF2B5EF4-FFF2-40B4-BE49-F238E27FC236}">
                      <a16:creationId xmlns:a16="http://schemas.microsoft.com/office/drawing/2014/main" id="{231632C6-F54D-2C7D-2D2C-C8F7EC9DA5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92" y="1773"/>
                  <a:ext cx="25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C0C0C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650" name="Rectangle 10">
                  <a:extLst>
                    <a:ext uri="{FF2B5EF4-FFF2-40B4-BE49-F238E27FC236}">
                      <a16:creationId xmlns:a16="http://schemas.microsoft.com/office/drawing/2014/main" id="{2EC0CF3A-125B-844C-B980-D2032F5E48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5" y="1756"/>
                  <a:ext cx="28" cy="3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C0C0C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651" name="Rectangle 11">
                  <a:extLst>
                    <a:ext uri="{FF2B5EF4-FFF2-40B4-BE49-F238E27FC236}">
                      <a16:creationId xmlns:a16="http://schemas.microsoft.com/office/drawing/2014/main" id="{C3267E3F-7858-6CE9-C91C-1621C2B014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6" y="1757"/>
                  <a:ext cx="28" cy="3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C0C0C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652" name="Rectangle 12">
                  <a:extLst>
                    <a:ext uri="{FF2B5EF4-FFF2-40B4-BE49-F238E27FC236}">
                      <a16:creationId xmlns:a16="http://schemas.microsoft.com/office/drawing/2014/main" id="{DCB35FF5-C630-4786-F262-0AC5AD8B73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8" y="1755"/>
                  <a:ext cx="28" cy="3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C0C0C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2653" name="Text Box 13">
                <a:extLst>
                  <a:ext uri="{FF2B5EF4-FFF2-40B4-BE49-F238E27FC236}">
                    <a16:creationId xmlns:a16="http://schemas.microsoft.com/office/drawing/2014/main" id="{BA13E3EC-DA21-1F97-F7CC-DF633EA798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3" y="3509"/>
                <a:ext cx="9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400" b="0"/>
                  <a:t>Cardinality – 1 to many</a:t>
                </a:r>
              </a:p>
            </p:txBody>
          </p:sp>
        </p:grpSp>
        <p:sp>
          <p:nvSpPr>
            <p:cNvPr id="112654" name="Rectangle 14">
              <a:extLst>
                <a:ext uri="{FF2B5EF4-FFF2-40B4-BE49-F238E27FC236}">
                  <a16:creationId xmlns:a16="http://schemas.microsoft.com/office/drawing/2014/main" id="{0AE64C71-BB1F-56B1-3752-DCC4DEC56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" y="2999"/>
              <a:ext cx="2013" cy="4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655" name="Group 15">
            <a:extLst>
              <a:ext uri="{FF2B5EF4-FFF2-40B4-BE49-F238E27FC236}">
                <a16:creationId xmlns:a16="http://schemas.microsoft.com/office/drawing/2014/main" id="{ABD0A384-2CC5-445D-033B-A1B304C53082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524000"/>
            <a:ext cx="2943225" cy="952500"/>
            <a:chOff x="198" y="2187"/>
            <a:chExt cx="1854" cy="600"/>
          </a:xfrm>
        </p:grpSpPr>
        <p:sp>
          <p:nvSpPr>
            <p:cNvPr id="112656" name="Rectangle 16">
              <a:extLst>
                <a:ext uri="{FF2B5EF4-FFF2-40B4-BE49-F238E27FC236}">
                  <a16:creationId xmlns:a16="http://schemas.microsoft.com/office/drawing/2014/main" id="{1BD84A60-FF94-4E50-9999-050766E2B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" y="2527"/>
              <a:ext cx="738" cy="17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dash"/>
              <a:miter lim="800000"/>
              <a:headEnd/>
              <a:tailEnd/>
            </a:ln>
            <a:effectLst>
              <a:outerShdw dist="89803" dir="2700000" algn="ctr" rotWithShape="0">
                <a:srgbClr val="C0C0C0"/>
              </a:outerShdw>
            </a:effectLst>
          </p:spPr>
          <p:txBody>
            <a:bodyPr wrap="none" anchor="ctr">
              <a:spAutoFit/>
            </a:bodyPr>
            <a:lstStyle/>
            <a:p>
              <a:r>
                <a:rPr lang="en-US" altLang="en-US" sz="1000"/>
                <a:t>PersonMiddleName</a:t>
              </a:r>
            </a:p>
          </p:txBody>
        </p:sp>
        <p:sp>
          <p:nvSpPr>
            <p:cNvPr id="112657" name="Rectangle 17">
              <a:extLst>
                <a:ext uri="{FF2B5EF4-FFF2-40B4-BE49-F238E27FC236}">
                  <a16:creationId xmlns:a16="http://schemas.microsoft.com/office/drawing/2014/main" id="{52DB6CE9-E013-A97A-2A7D-8724CD29E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" y="2281"/>
              <a:ext cx="738" cy="17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C0C0C0"/>
              </a:outerShdw>
            </a:effectLst>
          </p:spPr>
          <p:txBody>
            <a:bodyPr wrap="none" anchor="ctr">
              <a:spAutoFit/>
            </a:bodyPr>
            <a:lstStyle/>
            <a:p>
              <a:r>
                <a:rPr lang="en-US" altLang="en-US" sz="1000"/>
                <a:t>PersonMiddleName</a:t>
              </a:r>
            </a:p>
          </p:txBody>
        </p:sp>
        <p:sp>
          <p:nvSpPr>
            <p:cNvPr id="112658" name="Text Box 18">
              <a:extLst>
                <a:ext uri="{FF2B5EF4-FFF2-40B4-BE49-F238E27FC236}">
                  <a16:creationId xmlns:a16="http://schemas.microsoft.com/office/drawing/2014/main" id="{C4DB48D2-4A8A-1D98-4209-6B9D63273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3" y="2289"/>
              <a:ext cx="85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 b="0"/>
                <a:t>Required Element</a:t>
              </a:r>
            </a:p>
          </p:txBody>
        </p:sp>
        <p:sp>
          <p:nvSpPr>
            <p:cNvPr id="112659" name="Text Box 19">
              <a:extLst>
                <a:ext uri="{FF2B5EF4-FFF2-40B4-BE49-F238E27FC236}">
                  <a16:creationId xmlns:a16="http://schemas.microsoft.com/office/drawing/2014/main" id="{86044081-C1FA-A316-BA25-C517C5C19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1" y="2505"/>
              <a:ext cx="8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 b="0"/>
                <a:t>Optional Element</a:t>
              </a:r>
            </a:p>
          </p:txBody>
        </p:sp>
        <p:sp>
          <p:nvSpPr>
            <p:cNvPr id="112660" name="Rectangle 20">
              <a:extLst>
                <a:ext uri="{FF2B5EF4-FFF2-40B4-BE49-F238E27FC236}">
                  <a16:creationId xmlns:a16="http://schemas.microsoft.com/office/drawing/2014/main" id="{A472FC45-87F5-EC82-8774-F763EDA3A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" y="2187"/>
              <a:ext cx="1854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661" name="Group 21">
            <a:extLst>
              <a:ext uri="{FF2B5EF4-FFF2-40B4-BE49-F238E27FC236}">
                <a16:creationId xmlns:a16="http://schemas.microsoft.com/office/drawing/2014/main" id="{F91970A9-0F44-A176-9F30-E1CC273E0685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505200"/>
            <a:ext cx="3198813" cy="611188"/>
            <a:chOff x="218" y="3474"/>
            <a:chExt cx="2015" cy="385"/>
          </a:xfrm>
        </p:grpSpPr>
        <p:sp>
          <p:nvSpPr>
            <p:cNvPr id="112662" name="Rectangle 22">
              <a:extLst>
                <a:ext uri="{FF2B5EF4-FFF2-40B4-BE49-F238E27FC236}">
                  <a16:creationId xmlns:a16="http://schemas.microsoft.com/office/drawing/2014/main" id="{79297063-554E-92DF-F551-59B379268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" y="3617"/>
              <a:ext cx="712" cy="17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C0C0C0"/>
              </a:outerShdw>
            </a:effectLst>
          </p:spPr>
          <p:txBody>
            <a:bodyPr wrap="none" anchor="ctr">
              <a:spAutoFit/>
            </a:bodyPr>
            <a:lstStyle/>
            <a:p>
              <a:r>
                <a:rPr lang="en-US" altLang="en-US" sz="1000"/>
                <a:t>PersonGivenName</a:t>
              </a:r>
            </a:p>
          </p:txBody>
        </p:sp>
        <p:sp>
          <p:nvSpPr>
            <p:cNvPr id="112663" name="Line 23">
              <a:extLst>
                <a:ext uri="{FF2B5EF4-FFF2-40B4-BE49-F238E27FC236}">
                  <a16:creationId xmlns:a16="http://schemas.microsoft.com/office/drawing/2014/main" id="{DF66452D-0087-CBF5-B959-FC3D245B2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" y="3638"/>
              <a:ext cx="4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64" name="Line 24">
              <a:extLst>
                <a:ext uri="{FF2B5EF4-FFF2-40B4-BE49-F238E27FC236}">
                  <a16:creationId xmlns:a16="http://schemas.microsoft.com/office/drawing/2014/main" id="{DFC32763-1099-039A-0207-6B4EEC6FAE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" y="3652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65" name="Line 25">
              <a:extLst>
                <a:ext uri="{FF2B5EF4-FFF2-40B4-BE49-F238E27FC236}">
                  <a16:creationId xmlns:a16="http://schemas.microsoft.com/office/drawing/2014/main" id="{CD8A3212-AC27-7B18-AEEC-847A18CCD1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" y="3665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66" name="Text Box 26">
              <a:extLst>
                <a:ext uri="{FF2B5EF4-FFF2-40B4-BE49-F238E27FC236}">
                  <a16:creationId xmlns:a16="http://schemas.microsoft.com/office/drawing/2014/main" id="{AF1805B2-D85E-CA6F-6068-9BCC03584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7" y="3616"/>
              <a:ext cx="8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1400" b="0"/>
                <a:t>Typed element</a:t>
              </a:r>
            </a:p>
          </p:txBody>
        </p:sp>
        <p:sp>
          <p:nvSpPr>
            <p:cNvPr id="112667" name="Rectangle 27">
              <a:extLst>
                <a:ext uri="{FF2B5EF4-FFF2-40B4-BE49-F238E27FC236}">
                  <a16:creationId xmlns:a16="http://schemas.microsoft.com/office/drawing/2014/main" id="{56D6D000-7AD2-07E1-D6A2-F9791B054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" y="3561"/>
              <a:ext cx="2015" cy="29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8" name="Line 28">
              <a:extLst>
                <a:ext uri="{FF2B5EF4-FFF2-40B4-BE49-F238E27FC236}">
                  <a16:creationId xmlns:a16="http://schemas.microsoft.com/office/drawing/2014/main" id="{DB249F81-5CC1-4FA8-08AB-D0243F4651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" y="3474"/>
              <a:ext cx="107" cy="11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669" name="Group 29">
            <a:extLst>
              <a:ext uri="{FF2B5EF4-FFF2-40B4-BE49-F238E27FC236}">
                <a16:creationId xmlns:a16="http://schemas.microsoft.com/office/drawing/2014/main" id="{139E6B03-1FF9-2BA3-A6A8-E74E5AB83D04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4876800"/>
            <a:ext cx="3198813" cy="482600"/>
            <a:chOff x="0" y="3982"/>
            <a:chExt cx="2015" cy="304"/>
          </a:xfrm>
        </p:grpSpPr>
        <p:sp>
          <p:nvSpPr>
            <p:cNvPr id="112670" name="Rectangle 30">
              <a:extLst>
                <a:ext uri="{FF2B5EF4-FFF2-40B4-BE49-F238E27FC236}">
                  <a16:creationId xmlns:a16="http://schemas.microsoft.com/office/drawing/2014/main" id="{76C917CD-912C-9EF7-72AE-5D532AE83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" y="4063"/>
              <a:ext cx="712" cy="17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C0C0C0"/>
              </a:outerShdw>
            </a:effectLst>
          </p:spPr>
          <p:txBody>
            <a:bodyPr wrap="none" anchor="ctr">
              <a:spAutoFit/>
            </a:bodyPr>
            <a:lstStyle/>
            <a:p>
              <a:r>
                <a:rPr lang="en-US" altLang="en-US" sz="1000"/>
                <a:t>PersonGivenName</a:t>
              </a:r>
            </a:p>
          </p:txBody>
        </p:sp>
        <p:sp>
          <p:nvSpPr>
            <p:cNvPr id="112671" name="Text Box 31">
              <a:extLst>
                <a:ext uri="{FF2B5EF4-FFF2-40B4-BE49-F238E27FC236}">
                  <a16:creationId xmlns:a16="http://schemas.microsoft.com/office/drawing/2014/main" id="{11970C32-1D98-8DF2-A9B6-46A10265D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2" y="4055"/>
              <a:ext cx="9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 b="0"/>
                <a:t>Referenced element</a:t>
              </a:r>
            </a:p>
          </p:txBody>
        </p:sp>
        <p:sp>
          <p:nvSpPr>
            <p:cNvPr id="112672" name="Rectangle 32">
              <a:extLst>
                <a:ext uri="{FF2B5EF4-FFF2-40B4-BE49-F238E27FC236}">
                  <a16:creationId xmlns:a16="http://schemas.microsoft.com/office/drawing/2014/main" id="{22681629-42BA-F5A3-0E43-8F93E215E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82"/>
              <a:ext cx="2015" cy="3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3" name="Line 33">
              <a:extLst>
                <a:ext uri="{FF2B5EF4-FFF2-40B4-BE49-F238E27FC236}">
                  <a16:creationId xmlns:a16="http://schemas.microsoft.com/office/drawing/2014/main" id="{89059752-4240-D26F-B2DD-A1D9E5EBC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" y="4134"/>
              <a:ext cx="169" cy="6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74" name="Line 34">
              <a:extLst>
                <a:ext uri="{FF2B5EF4-FFF2-40B4-BE49-F238E27FC236}">
                  <a16:creationId xmlns:a16="http://schemas.microsoft.com/office/drawing/2014/main" id="{1373B840-5DCE-3324-4AB2-30C7FE7578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" y="4181"/>
              <a:ext cx="2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75" name="AutoShape 35">
              <a:extLst>
                <a:ext uri="{FF2B5EF4-FFF2-40B4-BE49-F238E27FC236}">
                  <a16:creationId xmlns:a16="http://schemas.microsoft.com/office/drawing/2014/main" id="{2A90BB30-461B-CB41-BB59-9AAAABBCBF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54863">
              <a:off x="301" y="4163"/>
              <a:ext cx="32" cy="33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676" name="Group 36">
            <a:extLst>
              <a:ext uri="{FF2B5EF4-FFF2-40B4-BE49-F238E27FC236}">
                <a16:creationId xmlns:a16="http://schemas.microsoft.com/office/drawing/2014/main" id="{245DA6F6-8BEA-9C20-71ED-F9C241548804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676400"/>
            <a:ext cx="4064000" cy="1566863"/>
            <a:chOff x="162" y="1032"/>
            <a:chExt cx="2560" cy="987"/>
          </a:xfrm>
        </p:grpSpPr>
        <p:sp>
          <p:nvSpPr>
            <p:cNvPr id="112677" name="Text Box 37">
              <a:extLst>
                <a:ext uri="{FF2B5EF4-FFF2-40B4-BE49-F238E27FC236}">
                  <a16:creationId xmlns:a16="http://schemas.microsoft.com/office/drawing/2014/main" id="{CF85BE5A-8C74-11C1-955B-71F3BABA03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" y="1384"/>
              <a:ext cx="45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 b="0"/>
                <a:t>Element</a:t>
              </a:r>
              <a:br>
                <a:rPr lang="en-US" altLang="en-US" sz="1400" b="0"/>
              </a:br>
              <a:r>
                <a:rPr lang="en-US" altLang="en-US" sz="1400" b="0"/>
                <a:t>Models</a:t>
              </a:r>
            </a:p>
          </p:txBody>
        </p:sp>
        <p:grpSp>
          <p:nvGrpSpPr>
            <p:cNvPr id="112678" name="Group 38">
              <a:extLst>
                <a:ext uri="{FF2B5EF4-FFF2-40B4-BE49-F238E27FC236}">
                  <a16:creationId xmlns:a16="http://schemas.microsoft.com/office/drawing/2014/main" id="{61F31CEB-5912-0895-BF78-6B29FD1DA4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5" y="1112"/>
              <a:ext cx="374" cy="202"/>
              <a:chOff x="935" y="1676"/>
              <a:chExt cx="374" cy="202"/>
            </a:xfrm>
          </p:grpSpPr>
          <p:sp>
            <p:nvSpPr>
              <p:cNvPr id="112679" name="Freeform 39">
                <a:extLst>
                  <a:ext uri="{FF2B5EF4-FFF2-40B4-BE49-F238E27FC236}">
                    <a16:creationId xmlns:a16="http://schemas.microsoft.com/office/drawing/2014/main" id="{F9D302DA-36A9-23F2-3145-295B006EA4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5" y="1676"/>
                <a:ext cx="374" cy="202"/>
              </a:xfrm>
              <a:custGeom>
                <a:avLst/>
                <a:gdLst>
                  <a:gd name="T0" fmla="*/ 144 w 1296"/>
                  <a:gd name="T1" fmla="*/ 0 h 672"/>
                  <a:gd name="T2" fmla="*/ 1152 w 1296"/>
                  <a:gd name="T3" fmla="*/ 0 h 672"/>
                  <a:gd name="T4" fmla="*/ 1296 w 1296"/>
                  <a:gd name="T5" fmla="*/ 192 h 672"/>
                  <a:gd name="T6" fmla="*/ 1296 w 1296"/>
                  <a:gd name="T7" fmla="*/ 528 h 672"/>
                  <a:gd name="T8" fmla="*/ 1152 w 1296"/>
                  <a:gd name="T9" fmla="*/ 672 h 672"/>
                  <a:gd name="T10" fmla="*/ 144 w 1296"/>
                  <a:gd name="T11" fmla="*/ 672 h 672"/>
                  <a:gd name="T12" fmla="*/ 0 w 1296"/>
                  <a:gd name="T13" fmla="*/ 534 h 672"/>
                  <a:gd name="T14" fmla="*/ 3 w 1296"/>
                  <a:gd name="T15" fmla="*/ 180 h 672"/>
                  <a:gd name="T16" fmla="*/ 144 w 1296"/>
                  <a:gd name="T17" fmla="*/ 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96" h="672">
                    <a:moveTo>
                      <a:pt x="144" y="0"/>
                    </a:moveTo>
                    <a:lnTo>
                      <a:pt x="1152" y="0"/>
                    </a:lnTo>
                    <a:lnTo>
                      <a:pt x="1296" y="192"/>
                    </a:lnTo>
                    <a:lnTo>
                      <a:pt x="1296" y="528"/>
                    </a:lnTo>
                    <a:lnTo>
                      <a:pt x="1152" y="672"/>
                    </a:lnTo>
                    <a:lnTo>
                      <a:pt x="144" y="672"/>
                    </a:lnTo>
                    <a:lnTo>
                      <a:pt x="0" y="534"/>
                    </a:lnTo>
                    <a:lnTo>
                      <a:pt x="3" y="18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80" name="Line 40">
                <a:extLst>
                  <a:ext uri="{FF2B5EF4-FFF2-40B4-BE49-F238E27FC236}">
                    <a16:creationId xmlns:a16="http://schemas.microsoft.com/office/drawing/2014/main" id="{E03301B0-FB99-67FB-09D0-1035656C34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" y="1773"/>
                <a:ext cx="2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C0C0C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81" name="Rectangle 41">
                <a:extLst>
                  <a:ext uri="{FF2B5EF4-FFF2-40B4-BE49-F238E27FC236}">
                    <a16:creationId xmlns:a16="http://schemas.microsoft.com/office/drawing/2014/main" id="{2290413A-8853-D0DD-B316-9878ACE7BF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5" y="1756"/>
                <a:ext cx="28" cy="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C0C0C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2" name="Rectangle 42">
                <a:extLst>
                  <a:ext uri="{FF2B5EF4-FFF2-40B4-BE49-F238E27FC236}">
                    <a16:creationId xmlns:a16="http://schemas.microsoft.com/office/drawing/2014/main" id="{56F0C6E7-BDD3-4AD7-CF0A-5A6740C9F5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" y="1757"/>
                <a:ext cx="28" cy="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C0C0C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3" name="Rectangle 43">
                <a:extLst>
                  <a:ext uri="{FF2B5EF4-FFF2-40B4-BE49-F238E27FC236}">
                    <a16:creationId xmlns:a16="http://schemas.microsoft.com/office/drawing/2014/main" id="{868B4C61-DD9F-FF8E-C6E0-5866B3A60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8" y="1755"/>
                <a:ext cx="28" cy="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C0C0C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684" name="Group 44">
              <a:extLst>
                <a:ext uri="{FF2B5EF4-FFF2-40B4-BE49-F238E27FC236}">
                  <a16:creationId xmlns:a16="http://schemas.microsoft.com/office/drawing/2014/main" id="{D1F27737-3A3C-F0D9-ADDE-E3A6EA30F4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7" y="1419"/>
              <a:ext cx="374" cy="202"/>
              <a:chOff x="943" y="1977"/>
              <a:chExt cx="374" cy="202"/>
            </a:xfrm>
          </p:grpSpPr>
          <p:sp>
            <p:nvSpPr>
              <p:cNvPr id="112685" name="Freeform 45">
                <a:extLst>
                  <a:ext uri="{FF2B5EF4-FFF2-40B4-BE49-F238E27FC236}">
                    <a16:creationId xmlns:a16="http://schemas.microsoft.com/office/drawing/2014/main" id="{7D1AB0BD-3677-BCA2-F6E2-923FA1F9C6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3" y="1977"/>
                <a:ext cx="374" cy="202"/>
              </a:xfrm>
              <a:custGeom>
                <a:avLst/>
                <a:gdLst>
                  <a:gd name="T0" fmla="*/ 144 w 1296"/>
                  <a:gd name="T1" fmla="*/ 0 h 672"/>
                  <a:gd name="T2" fmla="*/ 1152 w 1296"/>
                  <a:gd name="T3" fmla="*/ 0 h 672"/>
                  <a:gd name="T4" fmla="*/ 1296 w 1296"/>
                  <a:gd name="T5" fmla="*/ 192 h 672"/>
                  <a:gd name="T6" fmla="*/ 1296 w 1296"/>
                  <a:gd name="T7" fmla="*/ 528 h 672"/>
                  <a:gd name="T8" fmla="*/ 1152 w 1296"/>
                  <a:gd name="T9" fmla="*/ 672 h 672"/>
                  <a:gd name="T10" fmla="*/ 144 w 1296"/>
                  <a:gd name="T11" fmla="*/ 672 h 672"/>
                  <a:gd name="T12" fmla="*/ 0 w 1296"/>
                  <a:gd name="T13" fmla="*/ 534 h 672"/>
                  <a:gd name="T14" fmla="*/ 3 w 1296"/>
                  <a:gd name="T15" fmla="*/ 180 h 672"/>
                  <a:gd name="T16" fmla="*/ 144 w 1296"/>
                  <a:gd name="T17" fmla="*/ 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96" h="672">
                    <a:moveTo>
                      <a:pt x="144" y="0"/>
                    </a:moveTo>
                    <a:lnTo>
                      <a:pt x="1152" y="0"/>
                    </a:lnTo>
                    <a:lnTo>
                      <a:pt x="1296" y="192"/>
                    </a:lnTo>
                    <a:lnTo>
                      <a:pt x="1296" y="528"/>
                    </a:lnTo>
                    <a:lnTo>
                      <a:pt x="1152" y="672"/>
                    </a:lnTo>
                    <a:lnTo>
                      <a:pt x="144" y="672"/>
                    </a:lnTo>
                    <a:lnTo>
                      <a:pt x="0" y="534"/>
                    </a:lnTo>
                    <a:lnTo>
                      <a:pt x="3" y="18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86" name="Line 46">
                <a:extLst>
                  <a:ext uri="{FF2B5EF4-FFF2-40B4-BE49-F238E27FC236}">
                    <a16:creationId xmlns:a16="http://schemas.microsoft.com/office/drawing/2014/main" id="{699EAE2B-E98D-1BA2-EA01-CAA5DE25A4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9" y="2076"/>
                <a:ext cx="66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87" name="Rectangle 47">
                <a:extLst>
                  <a:ext uri="{FF2B5EF4-FFF2-40B4-BE49-F238E27FC236}">
                    <a16:creationId xmlns:a16="http://schemas.microsoft.com/office/drawing/2014/main" id="{A2D990AE-5326-79A6-24D9-B9E552091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114"/>
                <a:ext cx="28" cy="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8" name="Rectangle 48">
                <a:extLst>
                  <a:ext uri="{FF2B5EF4-FFF2-40B4-BE49-F238E27FC236}">
                    <a16:creationId xmlns:a16="http://schemas.microsoft.com/office/drawing/2014/main" id="{95313D3D-C2AA-40C1-A6CD-3A081FEAD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3" y="2062"/>
                <a:ext cx="28" cy="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9" name="Rectangle 49">
                <a:extLst>
                  <a:ext uri="{FF2B5EF4-FFF2-40B4-BE49-F238E27FC236}">
                    <a16:creationId xmlns:a16="http://schemas.microsoft.com/office/drawing/2014/main" id="{0CD5A170-6FCE-2EF3-252E-1D3A2B52F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3" y="2005"/>
                <a:ext cx="28" cy="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0" name="Line 50">
                <a:extLst>
                  <a:ext uri="{FF2B5EF4-FFF2-40B4-BE49-F238E27FC236}">
                    <a16:creationId xmlns:a16="http://schemas.microsoft.com/office/drawing/2014/main" id="{2EAA2A10-3A5D-8F49-A260-FC0C6E0F3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7" y="2131"/>
                <a:ext cx="53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91" name="Line 51">
                <a:extLst>
                  <a:ext uri="{FF2B5EF4-FFF2-40B4-BE49-F238E27FC236}">
                    <a16:creationId xmlns:a16="http://schemas.microsoft.com/office/drawing/2014/main" id="{7283C1D7-1E36-22AA-C0BB-C09D61A238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39" y="2026"/>
                <a:ext cx="5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92" name="Line 52">
                <a:extLst>
                  <a:ext uri="{FF2B5EF4-FFF2-40B4-BE49-F238E27FC236}">
                    <a16:creationId xmlns:a16="http://schemas.microsoft.com/office/drawing/2014/main" id="{6AD89D91-DB94-2340-4329-37201FBA43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88" y="2024"/>
                <a:ext cx="2" cy="1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93" name="Line 53">
                <a:extLst>
                  <a:ext uri="{FF2B5EF4-FFF2-40B4-BE49-F238E27FC236}">
                    <a16:creationId xmlns:a16="http://schemas.microsoft.com/office/drawing/2014/main" id="{A7E7E718-06BB-BA52-702A-6431EF798F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52" y="2028"/>
                <a:ext cx="39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94" name="Line 54">
                <a:extLst>
                  <a:ext uri="{FF2B5EF4-FFF2-40B4-BE49-F238E27FC236}">
                    <a16:creationId xmlns:a16="http://schemas.microsoft.com/office/drawing/2014/main" id="{68187DB0-1F29-8D98-EE43-956783DDCD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9" y="2078"/>
                <a:ext cx="129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695" name="Group 55">
              <a:extLst>
                <a:ext uri="{FF2B5EF4-FFF2-40B4-BE49-F238E27FC236}">
                  <a16:creationId xmlns:a16="http://schemas.microsoft.com/office/drawing/2014/main" id="{6336E273-3F6D-4ED7-A7D6-50BECB88F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9" y="1717"/>
              <a:ext cx="374" cy="202"/>
              <a:chOff x="953" y="2275"/>
              <a:chExt cx="374" cy="202"/>
            </a:xfrm>
          </p:grpSpPr>
          <p:sp>
            <p:nvSpPr>
              <p:cNvPr id="112696" name="Freeform 56">
                <a:extLst>
                  <a:ext uri="{FF2B5EF4-FFF2-40B4-BE49-F238E27FC236}">
                    <a16:creationId xmlns:a16="http://schemas.microsoft.com/office/drawing/2014/main" id="{D2DD9156-8354-3B02-0ED8-D8181DA83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3" y="2275"/>
                <a:ext cx="374" cy="202"/>
              </a:xfrm>
              <a:custGeom>
                <a:avLst/>
                <a:gdLst>
                  <a:gd name="T0" fmla="*/ 144 w 1296"/>
                  <a:gd name="T1" fmla="*/ 0 h 672"/>
                  <a:gd name="T2" fmla="*/ 1152 w 1296"/>
                  <a:gd name="T3" fmla="*/ 0 h 672"/>
                  <a:gd name="T4" fmla="*/ 1296 w 1296"/>
                  <a:gd name="T5" fmla="*/ 192 h 672"/>
                  <a:gd name="T6" fmla="*/ 1296 w 1296"/>
                  <a:gd name="T7" fmla="*/ 528 h 672"/>
                  <a:gd name="T8" fmla="*/ 1152 w 1296"/>
                  <a:gd name="T9" fmla="*/ 672 h 672"/>
                  <a:gd name="T10" fmla="*/ 144 w 1296"/>
                  <a:gd name="T11" fmla="*/ 672 h 672"/>
                  <a:gd name="T12" fmla="*/ 0 w 1296"/>
                  <a:gd name="T13" fmla="*/ 534 h 672"/>
                  <a:gd name="T14" fmla="*/ 3 w 1296"/>
                  <a:gd name="T15" fmla="*/ 180 h 672"/>
                  <a:gd name="T16" fmla="*/ 144 w 1296"/>
                  <a:gd name="T17" fmla="*/ 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96" h="672">
                    <a:moveTo>
                      <a:pt x="144" y="0"/>
                    </a:moveTo>
                    <a:lnTo>
                      <a:pt x="1152" y="0"/>
                    </a:lnTo>
                    <a:lnTo>
                      <a:pt x="1296" y="192"/>
                    </a:lnTo>
                    <a:lnTo>
                      <a:pt x="1296" y="528"/>
                    </a:lnTo>
                    <a:lnTo>
                      <a:pt x="1152" y="672"/>
                    </a:lnTo>
                    <a:lnTo>
                      <a:pt x="144" y="672"/>
                    </a:lnTo>
                    <a:lnTo>
                      <a:pt x="0" y="534"/>
                    </a:lnTo>
                    <a:lnTo>
                      <a:pt x="3" y="18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97" name="Line 57">
                <a:extLst>
                  <a:ext uri="{FF2B5EF4-FFF2-40B4-BE49-F238E27FC236}">
                    <a16:creationId xmlns:a16="http://schemas.microsoft.com/office/drawing/2014/main" id="{19FAADE0-EBBF-ECCD-57B5-A68A041251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9" y="237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98" name="Rectangle 58">
                <a:extLst>
                  <a:ext uri="{FF2B5EF4-FFF2-40B4-BE49-F238E27FC236}">
                    <a16:creationId xmlns:a16="http://schemas.microsoft.com/office/drawing/2014/main" id="{B846A337-C9DC-BA29-FD5A-255FA159F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" y="2412"/>
                <a:ext cx="28" cy="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9" name="Rectangle 59">
                <a:extLst>
                  <a:ext uri="{FF2B5EF4-FFF2-40B4-BE49-F238E27FC236}">
                    <a16:creationId xmlns:a16="http://schemas.microsoft.com/office/drawing/2014/main" id="{2E061A2C-1A61-0FF4-16C6-D34959A2EF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3" y="2360"/>
                <a:ext cx="28" cy="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0" name="Rectangle 60">
                <a:extLst>
                  <a:ext uri="{FF2B5EF4-FFF2-40B4-BE49-F238E27FC236}">
                    <a16:creationId xmlns:a16="http://schemas.microsoft.com/office/drawing/2014/main" id="{7E44A449-E773-EEEE-415E-8646CC282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3" y="2303"/>
                <a:ext cx="28" cy="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1" name="Line 61">
                <a:extLst>
                  <a:ext uri="{FF2B5EF4-FFF2-40B4-BE49-F238E27FC236}">
                    <a16:creationId xmlns:a16="http://schemas.microsoft.com/office/drawing/2014/main" id="{E6781680-6C2F-334B-A934-D0F69FA1BE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7" y="2429"/>
                <a:ext cx="53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02" name="Line 62">
                <a:extLst>
                  <a:ext uri="{FF2B5EF4-FFF2-40B4-BE49-F238E27FC236}">
                    <a16:creationId xmlns:a16="http://schemas.microsoft.com/office/drawing/2014/main" id="{D7F8DDEA-3C37-5850-36D4-BBC4EFCF2C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9" y="2324"/>
                <a:ext cx="5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03" name="Line 63">
                <a:extLst>
                  <a:ext uri="{FF2B5EF4-FFF2-40B4-BE49-F238E27FC236}">
                    <a16:creationId xmlns:a16="http://schemas.microsoft.com/office/drawing/2014/main" id="{97B14416-4CCD-8F5A-8FD1-C919CFC7E9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95" y="2321"/>
                <a:ext cx="1" cy="11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04" name="Line 64">
                <a:extLst>
                  <a:ext uri="{FF2B5EF4-FFF2-40B4-BE49-F238E27FC236}">
                    <a16:creationId xmlns:a16="http://schemas.microsoft.com/office/drawing/2014/main" id="{98B9C774-8ED2-851C-220C-6BFBD574F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1" y="2376"/>
                <a:ext cx="129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05" name="Line 65">
                <a:extLst>
                  <a:ext uri="{FF2B5EF4-FFF2-40B4-BE49-F238E27FC236}">
                    <a16:creationId xmlns:a16="http://schemas.microsoft.com/office/drawing/2014/main" id="{87C959EF-D56E-CB0C-6B03-6DE7A35BDF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7" y="2428"/>
                <a:ext cx="50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06" name="Line 66">
                <a:extLst>
                  <a:ext uri="{FF2B5EF4-FFF2-40B4-BE49-F238E27FC236}">
                    <a16:creationId xmlns:a16="http://schemas.microsoft.com/office/drawing/2014/main" id="{D634E371-A549-A5FA-2418-69E0BC2AB0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8" y="2323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07" name="Line 67">
                <a:extLst>
                  <a:ext uri="{FF2B5EF4-FFF2-40B4-BE49-F238E27FC236}">
                    <a16:creationId xmlns:a16="http://schemas.microsoft.com/office/drawing/2014/main" id="{60181BCD-2F0F-C3F9-CE44-35BB883F13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60" y="2318"/>
                <a:ext cx="1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708" name="Text Box 68">
              <a:extLst>
                <a:ext uri="{FF2B5EF4-FFF2-40B4-BE49-F238E27FC236}">
                  <a16:creationId xmlns:a16="http://schemas.microsoft.com/office/drawing/2014/main" id="{6A9FC582-EB71-90E9-81B6-E43A47919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1125"/>
              <a:ext cx="13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 b="0"/>
                <a:t>Sequence – elements in order</a:t>
              </a:r>
            </a:p>
          </p:txBody>
        </p:sp>
        <p:sp>
          <p:nvSpPr>
            <p:cNvPr id="112709" name="Text Box 69">
              <a:extLst>
                <a:ext uri="{FF2B5EF4-FFF2-40B4-BE49-F238E27FC236}">
                  <a16:creationId xmlns:a16="http://schemas.microsoft.com/office/drawing/2014/main" id="{0A9EFA01-8899-507F-16A6-E4DCDD597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4" y="1434"/>
              <a:ext cx="15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 b="0"/>
                <a:t>Choice – only one of the elements</a:t>
              </a:r>
            </a:p>
          </p:txBody>
        </p:sp>
        <p:sp>
          <p:nvSpPr>
            <p:cNvPr id="112710" name="Text Box 70">
              <a:extLst>
                <a:ext uri="{FF2B5EF4-FFF2-40B4-BE49-F238E27FC236}">
                  <a16:creationId xmlns:a16="http://schemas.microsoft.com/office/drawing/2014/main" id="{F5AD49B4-A620-B082-7C12-E68DC3FA04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1725"/>
              <a:ext cx="15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 b="0"/>
                <a:t>All – elements in any order (avoid)</a:t>
              </a:r>
            </a:p>
          </p:txBody>
        </p:sp>
        <p:sp>
          <p:nvSpPr>
            <p:cNvPr id="112711" name="Rectangle 71">
              <a:extLst>
                <a:ext uri="{FF2B5EF4-FFF2-40B4-BE49-F238E27FC236}">
                  <a16:creationId xmlns:a16="http://schemas.microsoft.com/office/drawing/2014/main" id="{870ABE49-F323-E56C-4EAB-C922E95B7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" y="1032"/>
              <a:ext cx="2532" cy="9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362E7F5-B5F6-A4B0-CCD5-66C2B530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8581644-8F02-DC3C-6A7B-6A373C0D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F52E207-8A0A-E814-151B-D1B74DF2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DB7C-F008-D545-B8CB-52D5BED70060}" type="slidenum">
              <a:rPr lang="en-US" altLang="en-US"/>
              <a:pPr/>
              <a:t>15</a:t>
            </a:fld>
            <a:r>
              <a:rPr lang="en-US" altLang="en-US"/>
              <a:t> of 50</a:t>
            </a:r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0B4B356C-414A-5898-9D33-1474B8A77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CWM is an OMG Standard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F12C73D4-D9A0-9F69-4398-7C93BA1812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OMG – Object Management Group</a:t>
            </a:r>
          </a:p>
          <a:p>
            <a:r>
              <a:rPr lang="en-US" altLang="en-US"/>
              <a:t>Started when CORBA was in vogue</a:t>
            </a:r>
          </a:p>
          <a:p>
            <a:r>
              <a:rPr lang="en-US" altLang="en-US"/>
              <a:t>Now more that just “Objects”</a:t>
            </a:r>
          </a:p>
          <a:p>
            <a:r>
              <a:rPr lang="en-US" altLang="en-US"/>
              <a:t>Reputation for building complex, non-human readable specifications</a:t>
            </a:r>
          </a:p>
          <a:p>
            <a:pPr lvl="1"/>
            <a:r>
              <a:rPr lang="en-US" altLang="en-US"/>
              <a:t>(UML, XMI)</a:t>
            </a:r>
          </a:p>
          <a:p>
            <a:pPr lvl="1"/>
            <a:r>
              <a:rPr lang="en-US" altLang="en-US"/>
              <a:t>CWM is built upon “simplified” UML and XMI standards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A12B9B9-9FAB-3E15-45E4-FB4EB343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C97B4A7-70F8-9C75-6DF1-C3FC961F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13D175-6CA4-3501-09D9-6BBD5736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0EBE-C01E-1440-B862-7A745D861AEE}" type="slidenum">
              <a:rPr lang="en-US" altLang="en-US"/>
              <a:pPr/>
              <a:t>16</a:t>
            </a:fld>
            <a:r>
              <a:rPr lang="en-US" altLang="en-US"/>
              <a:t> of 50</a:t>
            </a: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54A3CA07-B03D-530A-3853-769165F67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22 Packages in CWM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69480255-7021-2264-8695-4BCDD082A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371600"/>
            <a:ext cx="2970213" cy="914400"/>
          </a:xfrm>
          <a:prstGeom prst="rect">
            <a:avLst/>
          </a:prstGeom>
          <a:solidFill>
            <a:srgbClr val="FF505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Warehouse</a:t>
            </a:r>
          </a:p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Process</a:t>
            </a:r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B91270C1-9589-697C-E069-98E381EA7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371600"/>
            <a:ext cx="2971800" cy="91440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Warehouse</a:t>
            </a:r>
          </a:p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Operation</a:t>
            </a:r>
          </a:p>
        </p:txBody>
      </p:sp>
      <p:sp>
        <p:nvSpPr>
          <p:cNvPr id="80901" name="Rectangle 5">
            <a:extLst>
              <a:ext uri="{FF2B5EF4-FFF2-40B4-BE49-F238E27FC236}">
                <a16:creationId xmlns:a16="http://schemas.microsoft.com/office/drawing/2014/main" id="{A67E00B7-644D-C5F2-2AC4-FBB5ACD8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286000"/>
            <a:ext cx="1524000" cy="838200"/>
          </a:xfrm>
          <a:prstGeom prst="rect">
            <a:avLst/>
          </a:prstGeom>
          <a:solidFill>
            <a:srgbClr val="FFCC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Transformation</a:t>
            </a:r>
          </a:p>
        </p:txBody>
      </p:sp>
      <p:sp>
        <p:nvSpPr>
          <p:cNvPr id="80902" name="Rectangle 6">
            <a:extLst>
              <a:ext uri="{FF2B5EF4-FFF2-40B4-BE49-F238E27FC236}">
                <a16:creationId xmlns:a16="http://schemas.microsoft.com/office/drawing/2014/main" id="{11AEDAFE-10E3-1883-3C68-1184A4081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838200" cy="1066800"/>
          </a:xfrm>
          <a:prstGeom prst="rect">
            <a:avLst/>
          </a:prstGeom>
          <a:solidFill>
            <a:srgbClr val="FFCC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XML</a:t>
            </a:r>
          </a:p>
        </p:txBody>
      </p:sp>
      <p:sp>
        <p:nvSpPr>
          <p:cNvPr id="80903" name="Rectangle 7">
            <a:extLst>
              <a:ext uri="{FF2B5EF4-FFF2-40B4-BE49-F238E27FC236}">
                <a16:creationId xmlns:a16="http://schemas.microsoft.com/office/drawing/2014/main" id="{86E83A94-D28F-4393-1053-34228F7CE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24200"/>
            <a:ext cx="1235075" cy="1066800"/>
          </a:xfrm>
          <a:prstGeom prst="rect">
            <a:avLst/>
          </a:prstGeom>
          <a:solidFill>
            <a:srgbClr val="FF505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Record</a:t>
            </a:r>
          </a:p>
        </p:txBody>
      </p:sp>
      <p:sp>
        <p:nvSpPr>
          <p:cNvPr id="80904" name="Rectangle 8">
            <a:extLst>
              <a:ext uri="{FF2B5EF4-FFF2-40B4-BE49-F238E27FC236}">
                <a16:creationId xmlns:a16="http://schemas.microsoft.com/office/drawing/2014/main" id="{A3C857A5-4412-E0E2-E630-A39F7B8CD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124200"/>
            <a:ext cx="1524000" cy="1066800"/>
          </a:xfrm>
          <a:prstGeom prst="rect">
            <a:avLst/>
          </a:prstGeom>
          <a:solidFill>
            <a:srgbClr val="00999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Multi-</a:t>
            </a:r>
          </a:p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Dimensional</a:t>
            </a:r>
          </a:p>
        </p:txBody>
      </p:sp>
      <p:sp>
        <p:nvSpPr>
          <p:cNvPr id="80905" name="Rectangle 9">
            <a:extLst>
              <a:ext uri="{FF2B5EF4-FFF2-40B4-BE49-F238E27FC236}">
                <a16:creationId xmlns:a16="http://schemas.microsoft.com/office/drawing/2014/main" id="{58EF8426-992F-3CCB-AE56-D12376F2D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124200"/>
            <a:ext cx="1208088" cy="1066800"/>
          </a:xfrm>
          <a:prstGeom prst="rect">
            <a:avLst/>
          </a:prstGeom>
          <a:solidFill>
            <a:srgbClr val="FF505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Relational</a:t>
            </a:r>
          </a:p>
        </p:txBody>
      </p:sp>
      <p:sp>
        <p:nvSpPr>
          <p:cNvPr id="80906" name="Rectangle 10">
            <a:extLst>
              <a:ext uri="{FF2B5EF4-FFF2-40B4-BE49-F238E27FC236}">
                <a16:creationId xmlns:a16="http://schemas.microsoft.com/office/drawing/2014/main" id="{8F7112AD-60CF-4417-13C2-7994DE422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191000"/>
            <a:ext cx="1143000" cy="1028700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Business</a:t>
            </a:r>
          </a:p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Information</a:t>
            </a:r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0907" name="Rectangle 11">
            <a:extLst>
              <a:ext uri="{FF2B5EF4-FFF2-40B4-BE49-F238E27FC236}">
                <a16:creationId xmlns:a16="http://schemas.microsoft.com/office/drawing/2014/main" id="{99017FB3-81FE-6C45-6E56-7B206802F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191000"/>
            <a:ext cx="1219200" cy="10287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Software</a:t>
            </a:r>
          </a:p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Deployment</a:t>
            </a:r>
          </a:p>
        </p:txBody>
      </p:sp>
      <p:sp>
        <p:nvSpPr>
          <p:cNvPr id="80908" name="Rectangle 12">
            <a:extLst>
              <a:ext uri="{FF2B5EF4-FFF2-40B4-BE49-F238E27FC236}">
                <a16:creationId xmlns:a16="http://schemas.microsoft.com/office/drawing/2014/main" id="{1115810B-E540-0C97-EC5B-6BA290FE0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219700"/>
            <a:ext cx="1485900" cy="952500"/>
          </a:xfrm>
          <a:prstGeom prst="rect">
            <a:avLst/>
          </a:prstGeom>
          <a:solidFill>
            <a:srgbClr val="3366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Core</a:t>
            </a:r>
            <a:endParaRPr lang="en-US" altLang="en-US" sz="1600" b="0">
              <a:latin typeface="Arial" panose="020B0604020202020204" pitchFamily="34" charset="0"/>
            </a:endParaRPr>
          </a:p>
        </p:txBody>
      </p:sp>
      <p:sp>
        <p:nvSpPr>
          <p:cNvPr id="80909" name="Text Box 13">
            <a:extLst>
              <a:ext uri="{FF2B5EF4-FFF2-40B4-BE49-F238E27FC236}">
                <a16:creationId xmlns:a16="http://schemas.microsoft.com/office/drawing/2014/main" id="{7B2C17F8-E396-77CE-2433-A94821E53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00200"/>
            <a:ext cx="158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>
                <a:latin typeface="Arial" panose="020B0604020202020204" pitchFamily="34" charset="0"/>
              </a:rPr>
              <a:t>Management</a:t>
            </a:r>
          </a:p>
        </p:txBody>
      </p:sp>
      <p:sp>
        <p:nvSpPr>
          <p:cNvPr id="80910" name="Text Box 14">
            <a:extLst>
              <a:ext uri="{FF2B5EF4-FFF2-40B4-BE49-F238E27FC236}">
                <a16:creationId xmlns:a16="http://schemas.microsoft.com/office/drawing/2014/main" id="{1DC05C18-38C5-5260-F619-B8FF9D85C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429000"/>
            <a:ext cx="1225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>
                <a:latin typeface="Arial" panose="020B0604020202020204" pitchFamily="34" charset="0"/>
              </a:rPr>
              <a:t>Resource</a:t>
            </a:r>
          </a:p>
        </p:txBody>
      </p:sp>
      <p:sp>
        <p:nvSpPr>
          <p:cNvPr id="80911" name="Text Box 15">
            <a:extLst>
              <a:ext uri="{FF2B5EF4-FFF2-40B4-BE49-F238E27FC236}">
                <a16:creationId xmlns:a16="http://schemas.microsoft.com/office/drawing/2014/main" id="{CD56A576-BB4F-1EA6-155E-DFF31F143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438400"/>
            <a:ext cx="112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>
                <a:latin typeface="Arial" panose="020B0604020202020204" pitchFamily="34" charset="0"/>
              </a:rPr>
              <a:t>Analysis</a:t>
            </a:r>
          </a:p>
        </p:txBody>
      </p:sp>
      <p:sp>
        <p:nvSpPr>
          <p:cNvPr id="80912" name="Rectangle 16">
            <a:extLst>
              <a:ext uri="{FF2B5EF4-FFF2-40B4-BE49-F238E27FC236}">
                <a16:creationId xmlns:a16="http://schemas.microsoft.com/office/drawing/2014/main" id="{69046620-5012-3E4F-9B0D-4E277C27C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124200"/>
            <a:ext cx="1219200" cy="1066800"/>
          </a:xfrm>
          <a:prstGeom prst="rect">
            <a:avLst/>
          </a:prstGeom>
          <a:solidFill>
            <a:srgbClr val="66FF33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400">
                <a:latin typeface="Arial" panose="020B0604020202020204" pitchFamily="34" charset="0"/>
              </a:rPr>
              <a:t>Object</a:t>
            </a:r>
          </a:p>
          <a:p>
            <a:pPr eaLnBrk="0" hangingPunct="0"/>
            <a:r>
              <a:rPr lang="en-US" altLang="en-US" sz="1400">
                <a:latin typeface="Arial" panose="020B0604020202020204" pitchFamily="34" charset="0"/>
              </a:rPr>
              <a:t>(Core+</a:t>
            </a:r>
            <a:br>
              <a:rPr lang="en-US" altLang="en-US" sz="1400">
                <a:latin typeface="Arial" panose="020B0604020202020204" pitchFamily="34" charset="0"/>
              </a:rPr>
            </a:br>
            <a:r>
              <a:rPr lang="en-US" altLang="en-US" sz="1400">
                <a:latin typeface="Arial" panose="020B0604020202020204" pitchFamily="34" charset="0"/>
              </a:rPr>
              <a:t>Behavioral+ </a:t>
            </a:r>
          </a:p>
          <a:p>
            <a:pPr eaLnBrk="0" hangingPunct="0"/>
            <a:r>
              <a:rPr lang="en-US" altLang="en-US" sz="1400">
                <a:latin typeface="Arial" panose="020B0604020202020204" pitchFamily="34" charset="0"/>
              </a:rPr>
              <a:t>Relationships)</a:t>
            </a:r>
          </a:p>
        </p:txBody>
      </p:sp>
      <p:sp>
        <p:nvSpPr>
          <p:cNvPr id="80913" name="Text Box 17">
            <a:extLst>
              <a:ext uri="{FF2B5EF4-FFF2-40B4-BE49-F238E27FC236}">
                <a16:creationId xmlns:a16="http://schemas.microsoft.com/office/drawing/2014/main" id="{6C396221-218E-87AA-B3EA-6854A3269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419600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>
                <a:latin typeface="Arial" panose="020B0604020202020204" pitchFamily="34" charset="0"/>
              </a:rPr>
              <a:t>Foundation</a:t>
            </a:r>
          </a:p>
        </p:txBody>
      </p:sp>
      <p:sp>
        <p:nvSpPr>
          <p:cNvPr id="80914" name="Rectangle 18">
            <a:extLst>
              <a:ext uri="{FF2B5EF4-FFF2-40B4-BE49-F238E27FC236}">
                <a16:creationId xmlns:a16="http://schemas.microsoft.com/office/drawing/2014/main" id="{0823EB73-6264-BDA7-15C0-7B224DDD3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86000"/>
            <a:ext cx="762000" cy="838200"/>
          </a:xfrm>
          <a:prstGeom prst="rect">
            <a:avLst/>
          </a:prstGeom>
          <a:solidFill>
            <a:srgbClr val="66FF33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OLAP</a:t>
            </a:r>
          </a:p>
        </p:txBody>
      </p:sp>
      <p:sp>
        <p:nvSpPr>
          <p:cNvPr id="80915" name="Rectangle 19">
            <a:extLst>
              <a:ext uri="{FF2B5EF4-FFF2-40B4-BE49-F238E27FC236}">
                <a16:creationId xmlns:a16="http://schemas.microsoft.com/office/drawing/2014/main" id="{AD8DE00D-9866-67D0-34CA-E58FD2BD1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286000"/>
            <a:ext cx="838200" cy="838200"/>
          </a:xfrm>
          <a:prstGeom prst="rect">
            <a:avLst/>
          </a:prstGeom>
          <a:solidFill>
            <a:srgbClr val="66FF33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Data </a:t>
            </a:r>
          </a:p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Mining</a:t>
            </a:r>
          </a:p>
        </p:txBody>
      </p:sp>
      <p:sp>
        <p:nvSpPr>
          <p:cNvPr id="80916" name="Rectangle 20">
            <a:extLst>
              <a:ext uri="{FF2B5EF4-FFF2-40B4-BE49-F238E27FC236}">
                <a16:creationId xmlns:a16="http://schemas.microsoft.com/office/drawing/2014/main" id="{8A10E093-A155-99B8-F4B2-774B5E724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286000"/>
            <a:ext cx="1371600" cy="838200"/>
          </a:xfrm>
          <a:prstGeom prst="rect">
            <a:avLst/>
          </a:prstGeom>
          <a:solidFill>
            <a:srgbClr val="0099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Information</a:t>
            </a:r>
          </a:p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Visualization</a:t>
            </a:r>
          </a:p>
        </p:txBody>
      </p:sp>
      <p:sp>
        <p:nvSpPr>
          <p:cNvPr id="80917" name="Rectangle 21">
            <a:extLst>
              <a:ext uri="{FF2B5EF4-FFF2-40B4-BE49-F238E27FC236}">
                <a16:creationId xmlns:a16="http://schemas.microsoft.com/office/drawing/2014/main" id="{3AE99305-A1D8-75FC-4AE0-113DD1689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286000"/>
            <a:ext cx="1447800" cy="838200"/>
          </a:xfrm>
          <a:prstGeom prst="rect">
            <a:avLst/>
          </a:prstGeom>
          <a:solidFill>
            <a:srgbClr val="00999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Business</a:t>
            </a:r>
          </a:p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Nomenclature</a:t>
            </a:r>
          </a:p>
        </p:txBody>
      </p:sp>
      <p:sp>
        <p:nvSpPr>
          <p:cNvPr id="80918" name="Rectangle 22">
            <a:extLst>
              <a:ext uri="{FF2B5EF4-FFF2-40B4-BE49-F238E27FC236}">
                <a16:creationId xmlns:a16="http://schemas.microsoft.com/office/drawing/2014/main" id="{83B66CFB-1AE5-6DB3-A7A0-E0FA91720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191000"/>
            <a:ext cx="685800" cy="1028700"/>
          </a:xfrm>
          <a:prstGeom prst="rect">
            <a:avLst/>
          </a:prstGeom>
          <a:solidFill>
            <a:srgbClr val="FFFF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Data</a:t>
            </a:r>
          </a:p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Types</a:t>
            </a:r>
          </a:p>
        </p:txBody>
      </p:sp>
      <p:sp>
        <p:nvSpPr>
          <p:cNvPr id="80919" name="Rectangle 23">
            <a:extLst>
              <a:ext uri="{FF2B5EF4-FFF2-40B4-BE49-F238E27FC236}">
                <a16:creationId xmlns:a16="http://schemas.microsoft.com/office/drawing/2014/main" id="{00A96135-D4D9-FD35-91B3-4E3816196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191000"/>
            <a:ext cx="1295400" cy="1028700"/>
          </a:xfrm>
          <a:prstGeom prst="rect">
            <a:avLst/>
          </a:prstGeom>
          <a:solidFill>
            <a:srgbClr val="66FF33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Expressions</a:t>
            </a:r>
          </a:p>
        </p:txBody>
      </p:sp>
      <p:sp>
        <p:nvSpPr>
          <p:cNvPr id="80920" name="Rectangle 24">
            <a:extLst>
              <a:ext uri="{FF2B5EF4-FFF2-40B4-BE49-F238E27FC236}">
                <a16:creationId xmlns:a16="http://schemas.microsoft.com/office/drawing/2014/main" id="{2B442469-1FC4-10F1-EF79-2F9059A9E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191000"/>
            <a:ext cx="609600" cy="1028700"/>
          </a:xfrm>
          <a:prstGeom prst="rect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Keys</a:t>
            </a:r>
          </a:p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Index</a:t>
            </a:r>
          </a:p>
        </p:txBody>
      </p:sp>
      <p:sp>
        <p:nvSpPr>
          <p:cNvPr id="80921" name="Rectangle 25">
            <a:extLst>
              <a:ext uri="{FF2B5EF4-FFF2-40B4-BE49-F238E27FC236}">
                <a16:creationId xmlns:a16="http://schemas.microsoft.com/office/drawing/2014/main" id="{D244D6EE-34CC-03F1-B0B5-429642D46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191000"/>
            <a:ext cx="1003300" cy="1028700"/>
          </a:xfrm>
          <a:prstGeom prst="rect">
            <a:avLst/>
          </a:prstGeom>
          <a:solidFill>
            <a:srgbClr val="FF99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Type</a:t>
            </a:r>
          </a:p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Mapping</a:t>
            </a:r>
          </a:p>
        </p:txBody>
      </p:sp>
      <p:sp>
        <p:nvSpPr>
          <p:cNvPr id="80922" name="Rectangle 26">
            <a:extLst>
              <a:ext uri="{FF2B5EF4-FFF2-40B4-BE49-F238E27FC236}">
                <a16:creationId xmlns:a16="http://schemas.microsoft.com/office/drawing/2014/main" id="{5F443D87-7360-DA5D-AE86-575FD0BAA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300" y="5219700"/>
            <a:ext cx="1485900" cy="952500"/>
          </a:xfrm>
          <a:prstGeom prst="rect">
            <a:avLst/>
          </a:prstGeom>
          <a:solidFill>
            <a:srgbClr val="3366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Behavioral</a:t>
            </a:r>
            <a:endParaRPr lang="en-US" altLang="en-US" sz="1600" b="0">
              <a:latin typeface="Arial" panose="020B0604020202020204" pitchFamily="34" charset="0"/>
            </a:endParaRPr>
          </a:p>
        </p:txBody>
      </p:sp>
      <p:sp>
        <p:nvSpPr>
          <p:cNvPr id="80923" name="Rectangle 27">
            <a:extLst>
              <a:ext uri="{FF2B5EF4-FFF2-40B4-BE49-F238E27FC236}">
                <a16:creationId xmlns:a16="http://schemas.microsoft.com/office/drawing/2014/main" id="{3A49CF4C-41C8-5B69-B65A-581821EB4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219700"/>
            <a:ext cx="1485900" cy="952500"/>
          </a:xfrm>
          <a:prstGeom prst="rect">
            <a:avLst/>
          </a:prstGeom>
          <a:solidFill>
            <a:srgbClr val="3366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Relationships</a:t>
            </a:r>
            <a:endParaRPr lang="en-US" altLang="en-US" sz="1600" b="0">
              <a:latin typeface="Arial" panose="020B0604020202020204" pitchFamily="34" charset="0"/>
            </a:endParaRPr>
          </a:p>
        </p:txBody>
      </p:sp>
      <p:sp>
        <p:nvSpPr>
          <p:cNvPr id="80924" name="Rectangle 28">
            <a:extLst>
              <a:ext uri="{FF2B5EF4-FFF2-40B4-BE49-F238E27FC236}">
                <a16:creationId xmlns:a16="http://schemas.microsoft.com/office/drawing/2014/main" id="{25812F51-A684-6AB7-1A84-A95004F3F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100" y="5219700"/>
            <a:ext cx="1485900" cy="952500"/>
          </a:xfrm>
          <a:prstGeom prst="rect">
            <a:avLst/>
          </a:prstGeom>
          <a:solidFill>
            <a:srgbClr val="3366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Instance</a:t>
            </a:r>
            <a:endParaRPr lang="en-US" altLang="en-US" sz="1600" b="0">
              <a:latin typeface="Arial" panose="020B0604020202020204" pitchFamily="34" charset="0"/>
            </a:endParaRPr>
          </a:p>
        </p:txBody>
      </p:sp>
      <p:sp>
        <p:nvSpPr>
          <p:cNvPr id="80925" name="Text Box 29">
            <a:extLst>
              <a:ext uri="{FF2B5EF4-FFF2-40B4-BE49-F238E27FC236}">
                <a16:creationId xmlns:a16="http://schemas.microsoft.com/office/drawing/2014/main" id="{746B5759-4A11-E1B6-9D1F-7191631F8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486400"/>
            <a:ext cx="161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>
                <a:latin typeface="Arial" panose="020B0604020202020204" pitchFamily="34" charset="0"/>
              </a:rPr>
              <a:t>Object Model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64FB8A5-9A16-3A62-BF2D-90DDA4D1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9EF2EBC-C466-6F4B-E92E-B857EA03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0857545-02B2-C477-EA71-17CA80478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D5E3D-2077-BA43-AD7D-B145C00F663C}" type="slidenum">
              <a:rPr lang="en-US" altLang="en-US"/>
              <a:pPr/>
              <a:t>17</a:t>
            </a:fld>
            <a:r>
              <a:rPr lang="en-US" altLang="en-US"/>
              <a:t> of 50</a:t>
            </a: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2F544681-6664-BFC1-4215-9E9D8A0DA2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Focus on Four Packages + Base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7B8DA2DA-B685-A317-62B3-7B3CB1A00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371600"/>
            <a:ext cx="2970213" cy="9144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Warehouse</a:t>
            </a:r>
          </a:p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Process</a:t>
            </a: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D963ECCE-CE43-00AC-1FDD-43D094425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371600"/>
            <a:ext cx="2971800" cy="9144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Warehouse</a:t>
            </a:r>
          </a:p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Operation</a:t>
            </a:r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49DC8865-247B-C4DC-29C5-4216658F2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838200" cy="1066800"/>
          </a:xfrm>
          <a:prstGeom prst="rect">
            <a:avLst/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XML</a:t>
            </a: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ED9ED521-C1FF-DB49-9CDD-EA8F07D40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24200"/>
            <a:ext cx="1235075" cy="1066800"/>
          </a:xfrm>
          <a:prstGeom prst="rect">
            <a:avLst/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Record</a:t>
            </a:r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07A75EB6-D17C-F477-1E04-D9BA848E0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191000"/>
            <a:ext cx="1143000" cy="10287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Business</a:t>
            </a:r>
          </a:p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Information</a:t>
            </a:r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1928" name="Rectangle 8">
            <a:extLst>
              <a:ext uri="{FF2B5EF4-FFF2-40B4-BE49-F238E27FC236}">
                <a16:creationId xmlns:a16="http://schemas.microsoft.com/office/drawing/2014/main" id="{52B7D7DA-7A6E-E3A3-B4F0-CB60C3575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191000"/>
            <a:ext cx="1219200" cy="10287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Software</a:t>
            </a:r>
          </a:p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Deployment</a:t>
            </a:r>
          </a:p>
        </p:txBody>
      </p:sp>
      <p:sp>
        <p:nvSpPr>
          <p:cNvPr id="81929" name="Text Box 9">
            <a:extLst>
              <a:ext uri="{FF2B5EF4-FFF2-40B4-BE49-F238E27FC236}">
                <a16:creationId xmlns:a16="http://schemas.microsoft.com/office/drawing/2014/main" id="{A532A8C4-7393-C5F9-627D-96DF489C4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00200"/>
            <a:ext cx="158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>
                <a:latin typeface="Arial" panose="020B0604020202020204" pitchFamily="34" charset="0"/>
              </a:rPr>
              <a:t>Management</a:t>
            </a:r>
          </a:p>
        </p:txBody>
      </p:sp>
      <p:sp>
        <p:nvSpPr>
          <p:cNvPr id="81930" name="Text Box 10">
            <a:extLst>
              <a:ext uri="{FF2B5EF4-FFF2-40B4-BE49-F238E27FC236}">
                <a16:creationId xmlns:a16="http://schemas.microsoft.com/office/drawing/2014/main" id="{5C88FCB0-7CB7-D40A-ECA9-1437AB093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429000"/>
            <a:ext cx="1225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>
                <a:latin typeface="Arial" panose="020B0604020202020204" pitchFamily="34" charset="0"/>
              </a:rPr>
              <a:t>Resource</a:t>
            </a:r>
          </a:p>
        </p:txBody>
      </p:sp>
      <p:sp>
        <p:nvSpPr>
          <p:cNvPr id="81931" name="Text Box 11">
            <a:extLst>
              <a:ext uri="{FF2B5EF4-FFF2-40B4-BE49-F238E27FC236}">
                <a16:creationId xmlns:a16="http://schemas.microsoft.com/office/drawing/2014/main" id="{FBF9808F-2268-1569-DA4B-36DF7DB3E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438400"/>
            <a:ext cx="112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>
                <a:latin typeface="Arial" panose="020B0604020202020204" pitchFamily="34" charset="0"/>
              </a:rPr>
              <a:t>Analysis</a:t>
            </a:r>
          </a:p>
        </p:txBody>
      </p:sp>
      <p:sp>
        <p:nvSpPr>
          <p:cNvPr id="81932" name="Rectangle 12">
            <a:extLst>
              <a:ext uri="{FF2B5EF4-FFF2-40B4-BE49-F238E27FC236}">
                <a16:creationId xmlns:a16="http://schemas.microsoft.com/office/drawing/2014/main" id="{E3AC11BC-5FCC-25B9-39CC-9206A9451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124200"/>
            <a:ext cx="1219200" cy="1066800"/>
          </a:xfrm>
          <a:prstGeom prst="rect">
            <a:avLst/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400">
                <a:latin typeface="Arial" panose="020B0604020202020204" pitchFamily="34" charset="0"/>
              </a:rPr>
              <a:t>Object</a:t>
            </a:r>
          </a:p>
          <a:p>
            <a:pPr eaLnBrk="0" hangingPunct="0"/>
            <a:r>
              <a:rPr lang="en-US" altLang="en-US" sz="1400">
                <a:latin typeface="Arial" panose="020B0604020202020204" pitchFamily="34" charset="0"/>
              </a:rPr>
              <a:t>(Core+</a:t>
            </a:r>
            <a:br>
              <a:rPr lang="en-US" altLang="en-US" sz="1400">
                <a:latin typeface="Arial" panose="020B0604020202020204" pitchFamily="34" charset="0"/>
              </a:rPr>
            </a:br>
            <a:r>
              <a:rPr lang="en-US" altLang="en-US" sz="1400">
                <a:latin typeface="Arial" panose="020B0604020202020204" pitchFamily="34" charset="0"/>
              </a:rPr>
              <a:t>Behavioral+ </a:t>
            </a:r>
          </a:p>
          <a:p>
            <a:pPr eaLnBrk="0" hangingPunct="0"/>
            <a:r>
              <a:rPr lang="en-US" altLang="en-US" sz="1400">
                <a:latin typeface="Arial" panose="020B0604020202020204" pitchFamily="34" charset="0"/>
              </a:rPr>
              <a:t>Relationships)</a:t>
            </a:r>
          </a:p>
        </p:txBody>
      </p:sp>
      <p:sp>
        <p:nvSpPr>
          <p:cNvPr id="81933" name="Text Box 13">
            <a:extLst>
              <a:ext uri="{FF2B5EF4-FFF2-40B4-BE49-F238E27FC236}">
                <a16:creationId xmlns:a16="http://schemas.microsoft.com/office/drawing/2014/main" id="{301126BF-1F1E-6B61-C3A4-0E65624FA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419600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>
                <a:latin typeface="Arial" panose="020B0604020202020204" pitchFamily="34" charset="0"/>
              </a:rPr>
              <a:t>Foundation</a:t>
            </a:r>
          </a:p>
        </p:txBody>
      </p:sp>
      <p:sp>
        <p:nvSpPr>
          <p:cNvPr id="81934" name="Rectangle 14">
            <a:extLst>
              <a:ext uri="{FF2B5EF4-FFF2-40B4-BE49-F238E27FC236}">
                <a16:creationId xmlns:a16="http://schemas.microsoft.com/office/drawing/2014/main" id="{484CDCBE-849A-B77E-E6B6-840F16F94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286000"/>
            <a:ext cx="838200" cy="838200"/>
          </a:xfrm>
          <a:prstGeom prst="rect">
            <a:avLst/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Data </a:t>
            </a:r>
          </a:p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Mining</a:t>
            </a:r>
          </a:p>
        </p:txBody>
      </p:sp>
      <p:sp>
        <p:nvSpPr>
          <p:cNvPr id="81935" name="Rectangle 15">
            <a:extLst>
              <a:ext uri="{FF2B5EF4-FFF2-40B4-BE49-F238E27FC236}">
                <a16:creationId xmlns:a16="http://schemas.microsoft.com/office/drawing/2014/main" id="{146663E5-80AF-8BBA-F50E-AD0AB25CB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286000"/>
            <a:ext cx="1371600" cy="838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Information</a:t>
            </a:r>
          </a:p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Visualization</a:t>
            </a:r>
          </a:p>
        </p:txBody>
      </p:sp>
      <p:sp>
        <p:nvSpPr>
          <p:cNvPr id="81936" name="Rectangle 16">
            <a:extLst>
              <a:ext uri="{FF2B5EF4-FFF2-40B4-BE49-F238E27FC236}">
                <a16:creationId xmlns:a16="http://schemas.microsoft.com/office/drawing/2014/main" id="{AB4C785D-3EDD-9ADF-217F-F4DC5005B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286000"/>
            <a:ext cx="1447800" cy="838200"/>
          </a:xfrm>
          <a:prstGeom prst="rect">
            <a:avLst/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Business</a:t>
            </a:r>
          </a:p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Nomenclature</a:t>
            </a:r>
          </a:p>
        </p:txBody>
      </p:sp>
      <p:sp>
        <p:nvSpPr>
          <p:cNvPr id="81937" name="Rectangle 17">
            <a:extLst>
              <a:ext uri="{FF2B5EF4-FFF2-40B4-BE49-F238E27FC236}">
                <a16:creationId xmlns:a16="http://schemas.microsoft.com/office/drawing/2014/main" id="{BBC55E18-6555-B2B8-8A80-8C9A55102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191000"/>
            <a:ext cx="685800" cy="1028700"/>
          </a:xfrm>
          <a:prstGeom prst="rect">
            <a:avLst/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Data</a:t>
            </a:r>
          </a:p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Types</a:t>
            </a:r>
          </a:p>
        </p:txBody>
      </p:sp>
      <p:sp>
        <p:nvSpPr>
          <p:cNvPr id="81938" name="Rectangle 18">
            <a:extLst>
              <a:ext uri="{FF2B5EF4-FFF2-40B4-BE49-F238E27FC236}">
                <a16:creationId xmlns:a16="http://schemas.microsoft.com/office/drawing/2014/main" id="{B903EEF2-0C5E-3365-DEFE-EC5BD8652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191000"/>
            <a:ext cx="1295400" cy="1028700"/>
          </a:xfrm>
          <a:prstGeom prst="rect">
            <a:avLst/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Expressions</a:t>
            </a:r>
          </a:p>
        </p:txBody>
      </p:sp>
      <p:sp>
        <p:nvSpPr>
          <p:cNvPr id="81939" name="Rectangle 19">
            <a:extLst>
              <a:ext uri="{FF2B5EF4-FFF2-40B4-BE49-F238E27FC236}">
                <a16:creationId xmlns:a16="http://schemas.microsoft.com/office/drawing/2014/main" id="{8DAC0A80-6237-CD8F-7EB4-2D8F61DD5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191000"/>
            <a:ext cx="609600" cy="1028700"/>
          </a:xfrm>
          <a:prstGeom prst="rect">
            <a:avLst/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Keys</a:t>
            </a:r>
          </a:p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Index</a:t>
            </a:r>
          </a:p>
        </p:txBody>
      </p:sp>
      <p:sp>
        <p:nvSpPr>
          <p:cNvPr id="81940" name="Rectangle 20">
            <a:extLst>
              <a:ext uri="{FF2B5EF4-FFF2-40B4-BE49-F238E27FC236}">
                <a16:creationId xmlns:a16="http://schemas.microsoft.com/office/drawing/2014/main" id="{1F39E645-82F3-9FD6-B929-D4F0B81A4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191000"/>
            <a:ext cx="1003300" cy="10287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Type</a:t>
            </a:r>
          </a:p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Mapping</a:t>
            </a:r>
          </a:p>
        </p:txBody>
      </p:sp>
      <p:sp>
        <p:nvSpPr>
          <p:cNvPr id="81941" name="Rectangle 21">
            <a:extLst>
              <a:ext uri="{FF2B5EF4-FFF2-40B4-BE49-F238E27FC236}">
                <a16:creationId xmlns:a16="http://schemas.microsoft.com/office/drawing/2014/main" id="{1C95B986-7656-D730-E790-59FD66D93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300" y="5219700"/>
            <a:ext cx="1485900" cy="9525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Behavioral</a:t>
            </a:r>
            <a:endParaRPr lang="en-US" altLang="en-US" sz="1600" b="0">
              <a:latin typeface="Arial" panose="020B0604020202020204" pitchFamily="34" charset="0"/>
            </a:endParaRPr>
          </a:p>
        </p:txBody>
      </p:sp>
      <p:sp>
        <p:nvSpPr>
          <p:cNvPr id="81942" name="Rectangle 22">
            <a:extLst>
              <a:ext uri="{FF2B5EF4-FFF2-40B4-BE49-F238E27FC236}">
                <a16:creationId xmlns:a16="http://schemas.microsoft.com/office/drawing/2014/main" id="{C7A28736-E846-913C-734F-103729C5B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219700"/>
            <a:ext cx="1485900" cy="9525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Relationships</a:t>
            </a:r>
            <a:endParaRPr lang="en-US" altLang="en-US" sz="1600" b="0">
              <a:latin typeface="Arial" panose="020B0604020202020204" pitchFamily="34" charset="0"/>
            </a:endParaRPr>
          </a:p>
        </p:txBody>
      </p:sp>
      <p:sp>
        <p:nvSpPr>
          <p:cNvPr id="81943" name="Rectangle 23">
            <a:extLst>
              <a:ext uri="{FF2B5EF4-FFF2-40B4-BE49-F238E27FC236}">
                <a16:creationId xmlns:a16="http://schemas.microsoft.com/office/drawing/2014/main" id="{A53F6462-36DB-18D5-E6AF-0522BA5A6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100" y="5219700"/>
            <a:ext cx="1485900" cy="9525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Instance</a:t>
            </a:r>
            <a:endParaRPr lang="en-US" altLang="en-US" sz="1600" b="0">
              <a:latin typeface="Arial" panose="020B0604020202020204" pitchFamily="34" charset="0"/>
            </a:endParaRPr>
          </a:p>
        </p:txBody>
      </p:sp>
      <p:sp>
        <p:nvSpPr>
          <p:cNvPr id="81944" name="Text Box 24">
            <a:extLst>
              <a:ext uri="{FF2B5EF4-FFF2-40B4-BE49-F238E27FC236}">
                <a16:creationId xmlns:a16="http://schemas.microsoft.com/office/drawing/2014/main" id="{B4D9DF8E-2F43-DC03-7328-4D79D5C9D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486400"/>
            <a:ext cx="161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>
                <a:latin typeface="Arial" panose="020B0604020202020204" pitchFamily="34" charset="0"/>
              </a:rPr>
              <a:t>Object Model</a:t>
            </a:r>
          </a:p>
        </p:txBody>
      </p:sp>
      <p:sp>
        <p:nvSpPr>
          <p:cNvPr id="81945" name="Rectangle 25">
            <a:extLst>
              <a:ext uri="{FF2B5EF4-FFF2-40B4-BE49-F238E27FC236}">
                <a16:creationId xmlns:a16="http://schemas.microsoft.com/office/drawing/2014/main" id="{45BB9D53-B9AB-6334-D82D-DA4022CCA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286000"/>
            <a:ext cx="1524000" cy="838200"/>
          </a:xfrm>
          <a:prstGeom prst="rect">
            <a:avLst/>
          </a:prstGeom>
          <a:solidFill>
            <a:srgbClr val="EAEAEA"/>
          </a:solidFill>
          <a:ln w="5715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Transformation</a:t>
            </a:r>
          </a:p>
        </p:txBody>
      </p:sp>
      <p:sp>
        <p:nvSpPr>
          <p:cNvPr id="81946" name="Rectangle 26">
            <a:extLst>
              <a:ext uri="{FF2B5EF4-FFF2-40B4-BE49-F238E27FC236}">
                <a16:creationId xmlns:a16="http://schemas.microsoft.com/office/drawing/2014/main" id="{ED24D727-97EE-D1BE-9F35-56F7B1725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124200"/>
            <a:ext cx="1524000" cy="1066800"/>
          </a:xfrm>
          <a:prstGeom prst="rect">
            <a:avLst/>
          </a:prstGeom>
          <a:solidFill>
            <a:srgbClr val="EAEAEA"/>
          </a:solidFill>
          <a:ln w="5715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Multi-</a:t>
            </a:r>
          </a:p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Dimensional</a:t>
            </a:r>
          </a:p>
        </p:txBody>
      </p:sp>
      <p:sp>
        <p:nvSpPr>
          <p:cNvPr id="81947" name="Rectangle 27">
            <a:extLst>
              <a:ext uri="{FF2B5EF4-FFF2-40B4-BE49-F238E27FC236}">
                <a16:creationId xmlns:a16="http://schemas.microsoft.com/office/drawing/2014/main" id="{A8306ACD-8484-7BEC-56CA-563B6A59D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124200"/>
            <a:ext cx="1208088" cy="1066800"/>
          </a:xfrm>
          <a:prstGeom prst="rect">
            <a:avLst/>
          </a:prstGeom>
          <a:solidFill>
            <a:srgbClr val="EAEAEA"/>
          </a:solidFill>
          <a:ln w="5715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Relational</a:t>
            </a:r>
          </a:p>
        </p:txBody>
      </p:sp>
      <p:sp>
        <p:nvSpPr>
          <p:cNvPr id="81948" name="Rectangle 28">
            <a:extLst>
              <a:ext uri="{FF2B5EF4-FFF2-40B4-BE49-F238E27FC236}">
                <a16:creationId xmlns:a16="http://schemas.microsoft.com/office/drawing/2014/main" id="{A8150ACB-9A47-65C7-2E48-CB31C630F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86000"/>
            <a:ext cx="762000" cy="838200"/>
          </a:xfrm>
          <a:prstGeom prst="rect">
            <a:avLst/>
          </a:prstGeom>
          <a:solidFill>
            <a:srgbClr val="EAEAEA"/>
          </a:solidFill>
          <a:ln w="571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OLAP</a:t>
            </a:r>
          </a:p>
        </p:txBody>
      </p:sp>
      <p:sp>
        <p:nvSpPr>
          <p:cNvPr id="81949" name="Rectangle 29">
            <a:extLst>
              <a:ext uri="{FF2B5EF4-FFF2-40B4-BE49-F238E27FC236}">
                <a16:creationId xmlns:a16="http://schemas.microsoft.com/office/drawing/2014/main" id="{FBE94371-22B7-9423-6A21-01FBE38FE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219700"/>
            <a:ext cx="1485900" cy="952500"/>
          </a:xfrm>
          <a:prstGeom prst="rect">
            <a:avLst/>
          </a:prstGeom>
          <a:solidFill>
            <a:srgbClr val="EAEAEA"/>
          </a:solidFill>
          <a:ln w="5715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Core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791C542-8E72-185E-BA8C-A2F225B7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4EE6BE6-4413-3EFA-E4D3-492A3C28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8673B0E-3FAF-3233-60B8-0E1D4421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F8D4-E9E2-9045-93CF-5DB6ACE8B868}" type="slidenum">
              <a:rPr lang="en-US" altLang="en-US"/>
              <a:pPr/>
              <a:t>18</a:t>
            </a:fld>
            <a:r>
              <a:rPr lang="en-US" altLang="en-US"/>
              <a:t> of 50</a:t>
            </a: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896E1FEE-6A78-7043-2138-3270373F72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B747531F-A2D2-BFFC-1117-FDEF05FA90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Learn about CWM concepts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Use tools (e.g. Cognos Framework Manager) to build a cube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Demonstrate how to export model from tool in CWM XML format (e.g. MyCube.cwm.xml)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Convert xml instance data into XML Schemas (e.g. CWM.xsd)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Study output, note differences, create GAP analysis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Create XML transforms directly from the Data Dictionary in CWM format that validates against these XML Schemas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85A4BCE-3E28-2587-1F96-8E55D197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93310DF-1728-F9EE-25CC-911767B2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9CD6175-4138-A573-7B9F-83B7A757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A02-4F38-134E-ADE6-612CE192BF13}" type="slidenum">
              <a:rPr lang="en-US" altLang="en-US"/>
              <a:pPr/>
              <a:t>19</a:t>
            </a:fld>
            <a:r>
              <a:rPr lang="en-US" altLang="en-US"/>
              <a:t> of 50</a:t>
            </a: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3FA50507-6968-92CD-5525-AF2096E00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275" y="4224338"/>
            <a:ext cx="6096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45B75FC3-5AE2-F84F-69F3-6A8625ED5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343400"/>
            <a:ext cx="4572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BD94EAEB-108B-7916-20D3-55EE949EFB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762000"/>
          </a:xfrm>
        </p:spPr>
        <p:txBody>
          <a:bodyPr/>
          <a:lstStyle/>
          <a:p>
            <a:r>
              <a:rPr lang="en-US" altLang="en-US"/>
              <a:t>Data Warehouse Metadata</a:t>
            </a:r>
          </a:p>
        </p:txBody>
      </p:sp>
      <p:sp>
        <p:nvSpPr>
          <p:cNvPr id="82949" name="AutoShape 5">
            <a:extLst>
              <a:ext uri="{FF2B5EF4-FFF2-40B4-BE49-F238E27FC236}">
                <a16:creationId xmlns:a16="http://schemas.microsoft.com/office/drawing/2014/main" id="{F7933690-DE57-EB8A-509C-D27F50994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321050"/>
            <a:ext cx="844550" cy="530225"/>
          </a:xfrm>
          <a:prstGeom prst="can">
            <a:avLst>
              <a:gd name="adj" fmla="val 25000"/>
            </a:avLst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200"/>
              <a:t>Customer</a:t>
            </a:r>
          </a:p>
          <a:p>
            <a:r>
              <a:rPr lang="en-US" altLang="en-US" sz="1200"/>
              <a:t>Sales</a:t>
            </a:r>
          </a:p>
        </p:txBody>
      </p:sp>
      <p:sp>
        <p:nvSpPr>
          <p:cNvPr id="82950" name="AutoShape 6">
            <a:extLst>
              <a:ext uri="{FF2B5EF4-FFF2-40B4-BE49-F238E27FC236}">
                <a16:creationId xmlns:a16="http://schemas.microsoft.com/office/drawing/2014/main" id="{8A574F31-D457-3C29-4ECD-D6CE7CC03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601913"/>
            <a:ext cx="844550" cy="531812"/>
          </a:xfrm>
          <a:prstGeom prst="can">
            <a:avLst>
              <a:gd name="adj" fmla="val 25000"/>
            </a:avLst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200"/>
              <a:t>Income</a:t>
            </a:r>
          </a:p>
        </p:txBody>
      </p:sp>
      <p:sp>
        <p:nvSpPr>
          <p:cNvPr id="82951" name="AutoShape 7">
            <a:extLst>
              <a:ext uri="{FF2B5EF4-FFF2-40B4-BE49-F238E27FC236}">
                <a16:creationId xmlns:a16="http://schemas.microsoft.com/office/drawing/2014/main" id="{F191C402-95AB-89EA-ADBF-D9EAC3FFE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" y="1927225"/>
            <a:ext cx="844550" cy="530225"/>
          </a:xfrm>
          <a:prstGeom prst="can">
            <a:avLst>
              <a:gd name="adj" fmla="val 25000"/>
            </a:avLst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200"/>
              <a:t>Expenses</a:t>
            </a:r>
          </a:p>
        </p:txBody>
      </p:sp>
      <p:sp>
        <p:nvSpPr>
          <p:cNvPr id="82952" name="AutoShape 8">
            <a:extLst>
              <a:ext uri="{FF2B5EF4-FFF2-40B4-BE49-F238E27FC236}">
                <a16:creationId xmlns:a16="http://schemas.microsoft.com/office/drawing/2014/main" id="{A8EA25F7-583F-7FE9-0CA5-538D93133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038600"/>
            <a:ext cx="844550" cy="531813"/>
          </a:xfrm>
          <a:prstGeom prst="can">
            <a:avLst>
              <a:gd name="adj" fmla="val 25000"/>
            </a:avLst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200"/>
              <a:t>Operations</a:t>
            </a:r>
          </a:p>
        </p:txBody>
      </p:sp>
      <p:sp>
        <p:nvSpPr>
          <p:cNvPr id="82953" name="Text Box 9">
            <a:extLst>
              <a:ext uri="{FF2B5EF4-FFF2-40B4-BE49-F238E27FC236}">
                <a16:creationId xmlns:a16="http://schemas.microsoft.com/office/drawing/2014/main" id="{2F2DB9AA-9771-6173-F7FD-2122A574E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3" y="1219200"/>
            <a:ext cx="995362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Operational</a:t>
            </a:r>
            <a:br>
              <a:rPr lang="en-US" altLang="en-US" sz="1400"/>
            </a:br>
            <a:r>
              <a:rPr lang="en-US" altLang="en-US" sz="1400"/>
              <a:t>Source</a:t>
            </a:r>
            <a:br>
              <a:rPr lang="en-US" altLang="en-US" sz="1400"/>
            </a:br>
            <a:r>
              <a:rPr lang="en-US" altLang="en-US" sz="1400"/>
              <a:t>Systems</a:t>
            </a:r>
          </a:p>
        </p:txBody>
      </p:sp>
      <p:sp>
        <p:nvSpPr>
          <p:cNvPr id="82954" name="AutoShape 10">
            <a:extLst>
              <a:ext uri="{FF2B5EF4-FFF2-40B4-BE49-F238E27FC236}">
                <a16:creationId xmlns:a16="http://schemas.microsoft.com/office/drawing/2014/main" id="{16AEAD4B-98D3-FE58-7570-641C27F32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475" y="1997075"/>
            <a:ext cx="750888" cy="355600"/>
          </a:xfrm>
          <a:prstGeom prst="rightArrow">
            <a:avLst>
              <a:gd name="adj1" fmla="val 50000"/>
              <a:gd name="adj2" fmla="val 5279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00"/>
              <a:t>Extract</a:t>
            </a:r>
          </a:p>
        </p:txBody>
      </p:sp>
      <p:sp>
        <p:nvSpPr>
          <p:cNvPr id="82955" name="AutoShape 11">
            <a:extLst>
              <a:ext uri="{FF2B5EF4-FFF2-40B4-BE49-F238E27FC236}">
                <a16:creationId xmlns:a16="http://schemas.microsoft.com/office/drawing/2014/main" id="{AB54483C-16E9-0086-F674-32E0EFA56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50" y="2673350"/>
            <a:ext cx="750888" cy="354013"/>
          </a:xfrm>
          <a:prstGeom prst="rightArrow">
            <a:avLst>
              <a:gd name="adj1" fmla="val 50000"/>
              <a:gd name="adj2" fmla="val 5302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00"/>
              <a:t>Extract</a:t>
            </a:r>
          </a:p>
        </p:txBody>
      </p:sp>
      <p:sp>
        <p:nvSpPr>
          <p:cNvPr id="82956" name="AutoShape 12">
            <a:extLst>
              <a:ext uri="{FF2B5EF4-FFF2-40B4-BE49-F238E27FC236}">
                <a16:creationId xmlns:a16="http://schemas.microsoft.com/office/drawing/2014/main" id="{A62A87A4-45F0-8FF6-0C8B-CC0BACD6E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50" y="3390900"/>
            <a:ext cx="750888" cy="355600"/>
          </a:xfrm>
          <a:prstGeom prst="rightArrow">
            <a:avLst>
              <a:gd name="adj1" fmla="val 50000"/>
              <a:gd name="adj2" fmla="val 5279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00"/>
              <a:t>Extract</a:t>
            </a:r>
          </a:p>
        </p:txBody>
      </p:sp>
      <p:sp>
        <p:nvSpPr>
          <p:cNvPr id="82957" name="AutoShape 13">
            <a:extLst>
              <a:ext uri="{FF2B5EF4-FFF2-40B4-BE49-F238E27FC236}">
                <a16:creationId xmlns:a16="http://schemas.microsoft.com/office/drawing/2014/main" id="{4F821F15-1978-595B-3EA5-6D145CB6D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50" y="4110038"/>
            <a:ext cx="755650" cy="354012"/>
          </a:xfrm>
          <a:prstGeom prst="rightArrow">
            <a:avLst>
              <a:gd name="adj1" fmla="val 50000"/>
              <a:gd name="adj2" fmla="val 53363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00"/>
              <a:t>Extract</a:t>
            </a:r>
          </a:p>
        </p:txBody>
      </p:sp>
      <p:sp>
        <p:nvSpPr>
          <p:cNvPr id="82958" name="Rectangle 14">
            <a:extLst>
              <a:ext uri="{FF2B5EF4-FFF2-40B4-BE49-F238E27FC236}">
                <a16:creationId xmlns:a16="http://schemas.microsoft.com/office/drawing/2014/main" id="{7F960E72-49E3-A696-7401-C04A2E327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363" y="1997075"/>
            <a:ext cx="1782762" cy="2651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1600" b="0"/>
          </a:p>
        </p:txBody>
      </p:sp>
      <p:sp>
        <p:nvSpPr>
          <p:cNvPr id="82959" name="Text Box 15">
            <a:extLst>
              <a:ext uri="{FF2B5EF4-FFF2-40B4-BE49-F238E27FC236}">
                <a16:creationId xmlns:a16="http://schemas.microsoft.com/office/drawing/2014/main" id="{A48D7A90-DF97-07F2-EF41-2F8C7776F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5" y="2076450"/>
            <a:ext cx="833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400"/>
              <a:t>Services:</a:t>
            </a:r>
          </a:p>
        </p:txBody>
      </p:sp>
      <p:sp>
        <p:nvSpPr>
          <p:cNvPr id="82960" name="Text Box 16">
            <a:extLst>
              <a:ext uri="{FF2B5EF4-FFF2-40B4-BE49-F238E27FC236}">
                <a16:creationId xmlns:a16="http://schemas.microsoft.com/office/drawing/2014/main" id="{BB4BD720-CD8F-9CCB-D25F-7C7419F4D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9688" y="2351088"/>
            <a:ext cx="1290637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200" b="0"/>
              <a:t>Standardize, clean,</a:t>
            </a:r>
            <a:br>
              <a:rPr lang="en-US" altLang="en-US" sz="1200" b="0"/>
            </a:br>
            <a:r>
              <a:rPr lang="en-US" altLang="en-US" sz="1200" b="0"/>
              <a:t>combine, transform,</a:t>
            </a:r>
          </a:p>
          <a:p>
            <a:pPr algn="l"/>
            <a:r>
              <a:rPr lang="en-US" altLang="en-US" sz="1200" b="0"/>
              <a:t>conform</a:t>
            </a:r>
          </a:p>
        </p:txBody>
      </p:sp>
      <p:sp>
        <p:nvSpPr>
          <p:cNvPr id="82961" name="Text Box 17">
            <a:extLst>
              <a:ext uri="{FF2B5EF4-FFF2-40B4-BE49-F238E27FC236}">
                <a16:creationId xmlns:a16="http://schemas.microsoft.com/office/drawing/2014/main" id="{F9F1B838-9948-4DD1-AE06-F3DD604A4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3225" y="1219200"/>
            <a:ext cx="7191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Data</a:t>
            </a:r>
            <a:br>
              <a:rPr lang="en-US" altLang="en-US" sz="1400"/>
            </a:br>
            <a:r>
              <a:rPr lang="en-US" altLang="en-US" sz="1400"/>
              <a:t>Staging</a:t>
            </a:r>
          </a:p>
          <a:p>
            <a:r>
              <a:rPr lang="en-US" altLang="en-US" sz="1400"/>
              <a:t>Area</a:t>
            </a:r>
          </a:p>
        </p:txBody>
      </p:sp>
      <p:sp>
        <p:nvSpPr>
          <p:cNvPr id="82962" name="Text Box 18">
            <a:extLst>
              <a:ext uri="{FF2B5EF4-FFF2-40B4-BE49-F238E27FC236}">
                <a16:creationId xmlns:a16="http://schemas.microsoft.com/office/drawing/2014/main" id="{0ACA2217-4A7F-6220-7A78-672307E96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219200"/>
            <a:ext cx="10668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Data</a:t>
            </a:r>
            <a:br>
              <a:rPr lang="en-US" altLang="en-US" sz="1400"/>
            </a:br>
            <a:r>
              <a:rPr lang="en-US" altLang="en-US" sz="1400"/>
              <a:t>Presentation</a:t>
            </a:r>
            <a:br>
              <a:rPr lang="en-US" altLang="en-US" sz="1400"/>
            </a:br>
            <a:r>
              <a:rPr lang="en-US" altLang="en-US" sz="1400"/>
              <a:t>Area</a:t>
            </a:r>
          </a:p>
        </p:txBody>
      </p:sp>
      <p:sp>
        <p:nvSpPr>
          <p:cNvPr id="82963" name="AutoShape 19">
            <a:extLst>
              <a:ext uri="{FF2B5EF4-FFF2-40B4-BE49-F238E27FC236}">
                <a16:creationId xmlns:a16="http://schemas.microsoft.com/office/drawing/2014/main" id="{8898630C-ED05-D497-9244-64849E708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25" y="2138363"/>
            <a:ext cx="469900" cy="284162"/>
          </a:xfrm>
          <a:prstGeom prst="rightArrow">
            <a:avLst>
              <a:gd name="adj1" fmla="val 50000"/>
              <a:gd name="adj2" fmla="val 41341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00"/>
              <a:t>Load</a:t>
            </a:r>
          </a:p>
        </p:txBody>
      </p:sp>
      <p:sp>
        <p:nvSpPr>
          <p:cNvPr id="82964" name="AutoShape 20">
            <a:extLst>
              <a:ext uri="{FF2B5EF4-FFF2-40B4-BE49-F238E27FC236}">
                <a16:creationId xmlns:a16="http://schemas.microsoft.com/office/drawing/2014/main" id="{EE3FB6D7-38AD-F6D6-E7D1-45155F22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025" y="1997075"/>
            <a:ext cx="1127125" cy="566738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200"/>
              <a:t>Financial</a:t>
            </a:r>
            <a:br>
              <a:rPr lang="en-US" altLang="en-US" sz="1200"/>
            </a:br>
            <a:r>
              <a:rPr lang="en-US" altLang="en-US" sz="1200"/>
              <a:t>Datamart</a:t>
            </a:r>
          </a:p>
        </p:txBody>
      </p:sp>
      <p:sp>
        <p:nvSpPr>
          <p:cNvPr id="82965" name="AutoShape 21">
            <a:extLst>
              <a:ext uri="{FF2B5EF4-FFF2-40B4-BE49-F238E27FC236}">
                <a16:creationId xmlns:a16="http://schemas.microsoft.com/office/drawing/2014/main" id="{58FD7729-46EC-1079-A096-8EE9F1323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025" y="2563813"/>
            <a:ext cx="1127125" cy="495300"/>
          </a:xfrm>
          <a:prstGeom prst="upDownArrow">
            <a:avLst>
              <a:gd name="adj1" fmla="val 64231"/>
              <a:gd name="adj2" fmla="val 22319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200"/>
              <a:t>Datamart</a:t>
            </a:r>
          </a:p>
          <a:p>
            <a:r>
              <a:rPr lang="en-US" altLang="en-US" sz="1200"/>
              <a:t>Bus</a:t>
            </a:r>
          </a:p>
        </p:txBody>
      </p:sp>
      <p:sp>
        <p:nvSpPr>
          <p:cNvPr id="82966" name="AutoShape 22">
            <a:extLst>
              <a:ext uri="{FF2B5EF4-FFF2-40B4-BE49-F238E27FC236}">
                <a16:creationId xmlns:a16="http://schemas.microsoft.com/office/drawing/2014/main" id="{889FE56F-9B88-5A13-8BEC-5F924162E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025" y="3059113"/>
            <a:ext cx="1127125" cy="56515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200"/>
              <a:t>Person</a:t>
            </a:r>
            <a:br>
              <a:rPr lang="en-US" altLang="en-US" sz="1200"/>
            </a:br>
            <a:r>
              <a:rPr lang="en-US" altLang="en-US" sz="1200"/>
              <a:t>Datamart</a:t>
            </a:r>
          </a:p>
        </p:txBody>
      </p:sp>
      <p:sp>
        <p:nvSpPr>
          <p:cNvPr id="82967" name="AutoShape 23">
            <a:extLst>
              <a:ext uri="{FF2B5EF4-FFF2-40B4-BE49-F238E27FC236}">
                <a16:creationId xmlns:a16="http://schemas.microsoft.com/office/drawing/2014/main" id="{AC53B26A-E26B-8FD3-7530-27ECEDE5F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25" y="3200400"/>
            <a:ext cx="469900" cy="282575"/>
          </a:xfrm>
          <a:prstGeom prst="rightArrow">
            <a:avLst>
              <a:gd name="adj1" fmla="val 50000"/>
              <a:gd name="adj2" fmla="val 41573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00"/>
              <a:t>Load</a:t>
            </a:r>
          </a:p>
        </p:txBody>
      </p:sp>
      <p:sp>
        <p:nvSpPr>
          <p:cNvPr id="82968" name="AutoShape 24">
            <a:extLst>
              <a:ext uri="{FF2B5EF4-FFF2-40B4-BE49-F238E27FC236}">
                <a16:creationId xmlns:a16="http://schemas.microsoft.com/office/drawing/2014/main" id="{0950117A-3FB8-05E7-C48D-3FE8044ED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025" y="4119563"/>
            <a:ext cx="1127125" cy="566737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200"/>
              <a:t>Organization</a:t>
            </a:r>
            <a:br>
              <a:rPr lang="en-US" altLang="en-US" sz="1200"/>
            </a:br>
            <a:r>
              <a:rPr lang="en-US" altLang="en-US" sz="1200"/>
              <a:t>Datamart</a:t>
            </a:r>
          </a:p>
        </p:txBody>
      </p:sp>
      <p:sp>
        <p:nvSpPr>
          <p:cNvPr id="82969" name="AutoShape 25">
            <a:extLst>
              <a:ext uri="{FF2B5EF4-FFF2-40B4-BE49-F238E27FC236}">
                <a16:creationId xmlns:a16="http://schemas.microsoft.com/office/drawing/2014/main" id="{5C087012-A4E4-D8DE-4D21-EBD365629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25" y="4262438"/>
            <a:ext cx="469900" cy="282575"/>
          </a:xfrm>
          <a:prstGeom prst="rightArrow">
            <a:avLst>
              <a:gd name="adj1" fmla="val 50000"/>
              <a:gd name="adj2" fmla="val 41573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00"/>
              <a:t>Load</a:t>
            </a:r>
          </a:p>
        </p:txBody>
      </p:sp>
      <p:sp>
        <p:nvSpPr>
          <p:cNvPr id="82970" name="AutoShape 26">
            <a:extLst>
              <a:ext uri="{FF2B5EF4-FFF2-40B4-BE49-F238E27FC236}">
                <a16:creationId xmlns:a16="http://schemas.microsoft.com/office/drawing/2014/main" id="{9F1D49DB-B362-62E7-BFD0-E94CF75F1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025" y="3624263"/>
            <a:ext cx="1127125" cy="495300"/>
          </a:xfrm>
          <a:prstGeom prst="upDownArrow">
            <a:avLst>
              <a:gd name="adj1" fmla="val 63463"/>
              <a:gd name="adj2" fmla="val 1994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200"/>
              <a:t>Datamart</a:t>
            </a:r>
          </a:p>
          <a:p>
            <a:r>
              <a:rPr lang="en-US" altLang="en-US" sz="1200"/>
              <a:t>Bus</a:t>
            </a:r>
          </a:p>
        </p:txBody>
      </p:sp>
      <p:sp>
        <p:nvSpPr>
          <p:cNvPr id="82971" name="AutoShape 27">
            <a:extLst>
              <a:ext uri="{FF2B5EF4-FFF2-40B4-BE49-F238E27FC236}">
                <a16:creationId xmlns:a16="http://schemas.microsoft.com/office/drawing/2014/main" id="{74DDB8FE-8D76-05E6-6396-E946919B7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0" y="4262438"/>
            <a:ext cx="655638" cy="282575"/>
          </a:xfrm>
          <a:prstGeom prst="leftArrow">
            <a:avLst>
              <a:gd name="adj1" fmla="val 50000"/>
              <a:gd name="adj2" fmla="val 58006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00"/>
              <a:t>Access</a:t>
            </a:r>
          </a:p>
        </p:txBody>
      </p:sp>
      <p:sp>
        <p:nvSpPr>
          <p:cNvPr id="82972" name="AutoShape 28">
            <a:extLst>
              <a:ext uri="{FF2B5EF4-FFF2-40B4-BE49-F238E27FC236}">
                <a16:creationId xmlns:a16="http://schemas.microsoft.com/office/drawing/2014/main" id="{897CB34F-A6AD-82D3-BB8D-59F5B3C21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0" y="3200400"/>
            <a:ext cx="655638" cy="282575"/>
          </a:xfrm>
          <a:prstGeom prst="leftArrow">
            <a:avLst>
              <a:gd name="adj1" fmla="val 50000"/>
              <a:gd name="adj2" fmla="val 58006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00"/>
              <a:t>Access</a:t>
            </a:r>
          </a:p>
        </p:txBody>
      </p:sp>
      <p:sp>
        <p:nvSpPr>
          <p:cNvPr id="82973" name="AutoShape 29">
            <a:extLst>
              <a:ext uri="{FF2B5EF4-FFF2-40B4-BE49-F238E27FC236}">
                <a16:creationId xmlns:a16="http://schemas.microsoft.com/office/drawing/2014/main" id="{95C93CC8-568D-621F-D58C-F4DE50F0D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0" y="2138363"/>
            <a:ext cx="655638" cy="284162"/>
          </a:xfrm>
          <a:prstGeom prst="leftArrow">
            <a:avLst>
              <a:gd name="adj1" fmla="val 50000"/>
              <a:gd name="adj2" fmla="val 57682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00"/>
              <a:t>Access</a:t>
            </a:r>
          </a:p>
        </p:txBody>
      </p:sp>
      <p:sp>
        <p:nvSpPr>
          <p:cNvPr id="82974" name="Text Box 30">
            <a:extLst>
              <a:ext uri="{FF2B5EF4-FFF2-40B4-BE49-F238E27FC236}">
                <a16:creationId xmlns:a16="http://schemas.microsoft.com/office/drawing/2014/main" id="{C3DEE6D0-6E44-C3DD-932B-DEE84F749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63" y="3271838"/>
            <a:ext cx="10779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400"/>
              <a:t>Restrictions:</a:t>
            </a:r>
          </a:p>
        </p:txBody>
      </p:sp>
      <p:sp>
        <p:nvSpPr>
          <p:cNvPr id="82975" name="Text Box 31">
            <a:extLst>
              <a:ext uri="{FF2B5EF4-FFF2-40B4-BE49-F238E27FC236}">
                <a16:creationId xmlns:a16="http://schemas.microsoft.com/office/drawing/2014/main" id="{4EB0CA2B-FB96-2CB9-175C-C3B4DE7E7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9688" y="3482975"/>
            <a:ext cx="969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200" b="0"/>
              <a:t>No user query</a:t>
            </a:r>
            <a:br>
              <a:rPr lang="en-US" altLang="en-US" sz="1200" b="0"/>
            </a:br>
            <a:r>
              <a:rPr lang="en-US" altLang="en-US" sz="1200" b="0"/>
              <a:t>service</a:t>
            </a:r>
          </a:p>
        </p:txBody>
      </p:sp>
      <p:sp>
        <p:nvSpPr>
          <p:cNvPr id="82976" name="AutoShape 32">
            <a:extLst>
              <a:ext uri="{FF2B5EF4-FFF2-40B4-BE49-F238E27FC236}">
                <a16:creationId xmlns:a16="http://schemas.microsoft.com/office/drawing/2014/main" id="{59E0AD3C-33FB-2A8E-674D-4B144C9AF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410200"/>
            <a:ext cx="1431925" cy="838200"/>
          </a:xfrm>
          <a:prstGeom prst="can">
            <a:avLst>
              <a:gd name="adj" fmla="val 17046"/>
            </a:avLst>
          </a:prstGeom>
          <a:solidFill>
            <a:srgbClr val="FFC85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200"/>
              <a:t>Metadata</a:t>
            </a:r>
          </a:p>
          <a:p>
            <a:r>
              <a:rPr lang="en-US" altLang="en-US" sz="1200"/>
              <a:t>Registry</a:t>
            </a:r>
          </a:p>
        </p:txBody>
      </p:sp>
      <p:sp>
        <p:nvSpPr>
          <p:cNvPr id="82977" name="Rectangle 33">
            <a:extLst>
              <a:ext uri="{FF2B5EF4-FFF2-40B4-BE49-F238E27FC236}">
                <a16:creationId xmlns:a16="http://schemas.microsoft.com/office/drawing/2014/main" id="{5DAB2FEE-E487-FDF3-0F6E-3AB4C96FD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7788" y="1927225"/>
            <a:ext cx="1784350" cy="318293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1600" b="0"/>
          </a:p>
        </p:txBody>
      </p:sp>
      <p:sp>
        <p:nvSpPr>
          <p:cNvPr id="82978" name="Text Box 34">
            <a:extLst>
              <a:ext uri="{FF2B5EF4-FFF2-40B4-BE49-F238E27FC236}">
                <a16:creationId xmlns:a16="http://schemas.microsoft.com/office/drawing/2014/main" id="{E819B6A0-0840-AB5B-B786-DA4D032B2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6575" y="1219200"/>
            <a:ext cx="6937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Data</a:t>
            </a:r>
            <a:br>
              <a:rPr lang="en-US" altLang="en-US" sz="1400"/>
            </a:br>
            <a:r>
              <a:rPr lang="en-US" altLang="en-US" sz="1400"/>
              <a:t>Access</a:t>
            </a:r>
          </a:p>
          <a:p>
            <a:r>
              <a:rPr lang="en-US" altLang="en-US" sz="1400"/>
              <a:t>Tools</a:t>
            </a:r>
          </a:p>
        </p:txBody>
      </p:sp>
      <p:sp>
        <p:nvSpPr>
          <p:cNvPr id="82979" name="Text Box 35">
            <a:extLst>
              <a:ext uri="{FF2B5EF4-FFF2-40B4-BE49-F238E27FC236}">
                <a16:creationId xmlns:a16="http://schemas.microsoft.com/office/drawing/2014/main" id="{4E159DA4-A5B0-5032-C20B-8679B7358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038" y="2068513"/>
            <a:ext cx="835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400"/>
              <a:t>Services:</a:t>
            </a:r>
          </a:p>
        </p:txBody>
      </p:sp>
      <p:sp>
        <p:nvSpPr>
          <p:cNvPr id="82980" name="Text Box 36">
            <a:extLst>
              <a:ext uri="{FF2B5EF4-FFF2-40B4-BE49-F238E27FC236}">
                <a16:creationId xmlns:a16="http://schemas.microsoft.com/office/drawing/2014/main" id="{5137FD0B-C120-4D6C-5484-23800E2C7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038" y="2351088"/>
            <a:ext cx="1782762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200" b="0"/>
              <a:t>Standard Reports,</a:t>
            </a:r>
            <a:br>
              <a:rPr lang="en-US" altLang="en-US" sz="1200" b="0"/>
            </a:br>
            <a:r>
              <a:rPr lang="en-US" altLang="en-US" sz="1200" b="0"/>
              <a:t>Ad Hoc Query,</a:t>
            </a:r>
          </a:p>
          <a:p>
            <a:pPr algn="l"/>
            <a:r>
              <a:rPr lang="en-US" altLang="en-US" sz="1200" b="0"/>
              <a:t>Report Writers,</a:t>
            </a:r>
            <a:br>
              <a:rPr lang="en-US" altLang="en-US" sz="1200" b="0"/>
            </a:br>
            <a:r>
              <a:rPr lang="en-US" altLang="en-US" sz="1200" b="0"/>
              <a:t>Analytic Applications,</a:t>
            </a:r>
          </a:p>
          <a:p>
            <a:pPr algn="l"/>
            <a:r>
              <a:rPr lang="en-US" altLang="en-US" sz="1200" b="0"/>
              <a:t>Trend Analysis,</a:t>
            </a:r>
          </a:p>
          <a:p>
            <a:pPr algn="l"/>
            <a:r>
              <a:rPr lang="en-US" altLang="en-US" sz="1200" b="0"/>
              <a:t>Data Mining,</a:t>
            </a:r>
          </a:p>
          <a:p>
            <a:pPr algn="l"/>
            <a:r>
              <a:rPr lang="en-US" altLang="en-US" sz="1200" b="0"/>
              <a:t>Compliance Reporting,</a:t>
            </a:r>
            <a:br>
              <a:rPr lang="en-US" altLang="en-US" sz="1200" b="0"/>
            </a:br>
            <a:r>
              <a:rPr lang="en-US" altLang="en-US" sz="1200" b="0"/>
              <a:t>District Reports,</a:t>
            </a:r>
            <a:br>
              <a:rPr lang="en-US" altLang="en-US" sz="1200" b="0"/>
            </a:br>
            <a:r>
              <a:rPr lang="en-US" altLang="en-US" sz="1200" b="0"/>
              <a:t>School Reports</a:t>
            </a:r>
          </a:p>
        </p:txBody>
      </p:sp>
      <p:sp>
        <p:nvSpPr>
          <p:cNvPr id="82981" name="Text Box 37">
            <a:extLst>
              <a:ext uri="{FF2B5EF4-FFF2-40B4-BE49-F238E27FC236}">
                <a16:creationId xmlns:a16="http://schemas.microsoft.com/office/drawing/2014/main" id="{3DA6E647-57F6-980B-600D-3CF8A2A70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038" y="4119563"/>
            <a:ext cx="841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400"/>
              <a:t>Features:</a:t>
            </a:r>
          </a:p>
        </p:txBody>
      </p:sp>
      <p:sp>
        <p:nvSpPr>
          <p:cNvPr id="82982" name="Text Box 38">
            <a:extLst>
              <a:ext uri="{FF2B5EF4-FFF2-40B4-BE49-F238E27FC236}">
                <a16:creationId xmlns:a16="http://schemas.microsoft.com/office/drawing/2014/main" id="{4EE93BAE-3EB9-63B6-690E-2E7E2E099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038" y="4403725"/>
            <a:ext cx="1782762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200" b="0"/>
              <a:t>Consistent user of</a:t>
            </a:r>
            <a:br>
              <a:rPr lang="en-US" altLang="en-US" sz="1200" b="0"/>
            </a:br>
            <a:r>
              <a:rPr lang="en-US" altLang="en-US" sz="1200" b="0"/>
              <a:t>data, consistent user</a:t>
            </a:r>
            <a:br>
              <a:rPr lang="en-US" altLang="en-US" sz="1200" b="0"/>
            </a:br>
            <a:r>
              <a:rPr lang="en-US" altLang="en-US" sz="1200" b="0"/>
              <a:t>interface</a:t>
            </a:r>
          </a:p>
        </p:txBody>
      </p:sp>
      <p:sp>
        <p:nvSpPr>
          <p:cNvPr id="82983" name="Rectangle 39">
            <a:extLst>
              <a:ext uri="{FF2B5EF4-FFF2-40B4-BE49-F238E27FC236}">
                <a16:creationId xmlns:a16="http://schemas.microsoft.com/office/drawing/2014/main" id="{A71D2A64-2E98-E40A-64E3-FBCAB5F49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486400"/>
            <a:ext cx="1219200" cy="609600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/>
              <a:t>ETL Tool</a:t>
            </a:r>
          </a:p>
        </p:txBody>
      </p:sp>
      <p:cxnSp>
        <p:nvCxnSpPr>
          <p:cNvPr id="82984" name="AutoShape 40">
            <a:extLst>
              <a:ext uri="{FF2B5EF4-FFF2-40B4-BE49-F238E27FC236}">
                <a16:creationId xmlns:a16="http://schemas.microsoft.com/office/drawing/2014/main" id="{ACCFBFF3-4C3B-F7DB-B82A-4AC63C8C191C}"/>
              </a:ext>
            </a:extLst>
          </p:cNvPr>
          <p:cNvCxnSpPr>
            <a:cxnSpLocks noChangeShapeType="1"/>
            <a:stCxn id="82983" idx="0"/>
            <a:endCxn id="82946" idx="2"/>
          </p:cNvCxnSpPr>
          <p:nvPr/>
        </p:nvCxnSpPr>
        <p:spPr bwMode="auto">
          <a:xfrm rot="5400000" flipH="1">
            <a:off x="1913732" y="4333081"/>
            <a:ext cx="1090612" cy="1177925"/>
          </a:xfrm>
          <a:prstGeom prst="bentConnector3">
            <a:avLst>
              <a:gd name="adj1" fmla="val 43519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985" name="AutoShape 41">
            <a:extLst>
              <a:ext uri="{FF2B5EF4-FFF2-40B4-BE49-F238E27FC236}">
                <a16:creationId xmlns:a16="http://schemas.microsoft.com/office/drawing/2014/main" id="{3F950EE5-04DA-6044-5972-485EB9ADA02C}"/>
              </a:ext>
            </a:extLst>
          </p:cNvPr>
          <p:cNvCxnSpPr>
            <a:cxnSpLocks noChangeShapeType="1"/>
            <a:stCxn id="82983" idx="0"/>
            <a:endCxn id="82947" idx="2"/>
          </p:cNvCxnSpPr>
          <p:nvPr/>
        </p:nvCxnSpPr>
        <p:spPr bwMode="auto">
          <a:xfrm rot="16200000">
            <a:off x="3209925" y="4333875"/>
            <a:ext cx="971550" cy="1295400"/>
          </a:xfrm>
          <a:prstGeom prst="bentConnector3">
            <a:avLst>
              <a:gd name="adj1" fmla="val 49019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986" name="Rectangle 42">
            <a:extLst>
              <a:ext uri="{FF2B5EF4-FFF2-40B4-BE49-F238E27FC236}">
                <a16:creationId xmlns:a16="http://schemas.microsoft.com/office/drawing/2014/main" id="{A92B4BEA-2C88-6440-D90A-DD46294B6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486400"/>
            <a:ext cx="1219200" cy="609600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/>
              <a:t>Access</a:t>
            </a:r>
          </a:p>
          <a:p>
            <a:r>
              <a:rPr lang="en-US" altLang="en-US" sz="1600"/>
              <a:t>Tool</a:t>
            </a:r>
          </a:p>
        </p:txBody>
      </p:sp>
      <p:cxnSp>
        <p:nvCxnSpPr>
          <p:cNvPr id="82987" name="AutoShape 43">
            <a:extLst>
              <a:ext uri="{FF2B5EF4-FFF2-40B4-BE49-F238E27FC236}">
                <a16:creationId xmlns:a16="http://schemas.microsoft.com/office/drawing/2014/main" id="{A1A34077-D4E3-CD99-BEDA-677545AC2339}"/>
              </a:ext>
            </a:extLst>
          </p:cNvPr>
          <p:cNvCxnSpPr>
            <a:cxnSpLocks noChangeShapeType="1"/>
            <a:stCxn id="82976" idx="4"/>
            <a:endCxn id="82986" idx="1"/>
          </p:cNvCxnSpPr>
          <p:nvPr/>
        </p:nvCxnSpPr>
        <p:spPr bwMode="auto">
          <a:xfrm flipV="1">
            <a:off x="5851525" y="5791200"/>
            <a:ext cx="835025" cy="38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988" name="AutoShape 44">
            <a:extLst>
              <a:ext uri="{FF2B5EF4-FFF2-40B4-BE49-F238E27FC236}">
                <a16:creationId xmlns:a16="http://schemas.microsoft.com/office/drawing/2014/main" id="{CE99A918-B550-F300-B1E7-5D5D0796816C}"/>
              </a:ext>
            </a:extLst>
          </p:cNvPr>
          <p:cNvCxnSpPr>
            <a:cxnSpLocks noChangeShapeType="1"/>
            <a:stCxn id="82986" idx="0"/>
            <a:endCxn id="82977" idx="2"/>
          </p:cNvCxnSpPr>
          <p:nvPr/>
        </p:nvCxnSpPr>
        <p:spPr bwMode="auto">
          <a:xfrm flipV="1">
            <a:off x="7315200" y="5110163"/>
            <a:ext cx="4763" cy="3571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989" name="AutoShape 45">
            <a:extLst>
              <a:ext uri="{FF2B5EF4-FFF2-40B4-BE49-F238E27FC236}">
                <a16:creationId xmlns:a16="http://schemas.microsoft.com/office/drawing/2014/main" id="{C6F45766-9DCE-F767-2051-687C059A0440}"/>
              </a:ext>
            </a:extLst>
          </p:cNvPr>
          <p:cNvCxnSpPr>
            <a:cxnSpLocks noChangeShapeType="1"/>
            <a:stCxn id="82976" idx="2"/>
            <a:endCxn id="82983" idx="3"/>
          </p:cNvCxnSpPr>
          <p:nvPr/>
        </p:nvCxnSpPr>
        <p:spPr bwMode="auto">
          <a:xfrm flipH="1" flipV="1">
            <a:off x="3676650" y="5791200"/>
            <a:ext cx="742950" cy="38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990" name="AutoShape 46">
            <a:extLst>
              <a:ext uri="{FF2B5EF4-FFF2-40B4-BE49-F238E27FC236}">
                <a16:creationId xmlns:a16="http://schemas.microsoft.com/office/drawing/2014/main" id="{CD193314-87B8-BEBC-6114-AA86D3C15437}"/>
              </a:ext>
            </a:extLst>
          </p:cNvPr>
          <p:cNvCxnSpPr>
            <a:cxnSpLocks noChangeShapeType="1"/>
            <a:stCxn id="82976" idx="1"/>
            <a:endCxn id="82968" idx="3"/>
          </p:cNvCxnSpPr>
          <p:nvPr/>
        </p:nvCxnSpPr>
        <p:spPr bwMode="auto">
          <a:xfrm flipV="1">
            <a:off x="5135563" y="4686300"/>
            <a:ext cx="1587" cy="723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5EE9B2E-C2E0-77A0-ACAF-5B74AA39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2AA537-0719-82C6-81C8-08849C4A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555FC49-9290-D830-204A-6E9E689E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CAC8-8CC8-2C4C-BB81-CDFF029AAA8A}" type="slidenum">
              <a:rPr lang="en-US" altLang="en-US"/>
              <a:pPr/>
              <a:t>2</a:t>
            </a:fld>
            <a:r>
              <a:rPr lang="en-US" altLang="en-US"/>
              <a:t> of 50</a:t>
            </a: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043A2281-1C70-005C-19E7-67DFBF63AE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4217FB23-55E3-17E3-BDD1-FFC75D67B4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9248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Overview of Common Warehouse Metamodel (CWM)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Purpose of CWM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Structure of the CWM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Describe how to represent a business intelligence "cube" using the Common Warehouse Metamodel (CWM)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Understand how CWM is used to capture relational database and analytical database structures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Part of presentation required understanding of XML Schemas and XMLSpy™ schema notation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CWM and Java Metadata Interface (JMI) Standard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Strategies to avoid lock-in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References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C0EC446-8F10-26DD-7B93-29439D5D5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262ECCD-D99D-63CB-04F2-D521F995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5D20421-5D0F-E26F-29E3-0B7FD586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A508-80CB-864E-9714-CB18CF9B8DE0}" type="slidenum">
              <a:rPr lang="en-US" altLang="en-US"/>
              <a:pPr/>
              <a:t>20</a:t>
            </a:fld>
            <a:r>
              <a:rPr lang="en-US" altLang="en-US"/>
              <a:t> of 50</a:t>
            </a: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097F8B67-6A35-4995-F0EB-52CCEB5940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of Cube Building Process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D0D47C42-7BE6-FBB5-61F0-72ABC065D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981200"/>
            <a:ext cx="2209800" cy="43434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1600" b="0"/>
          </a:p>
        </p:txBody>
      </p:sp>
      <p:sp>
        <p:nvSpPr>
          <p:cNvPr id="83972" name="Text Box 4">
            <a:extLst>
              <a:ext uri="{FF2B5EF4-FFF2-40B4-BE49-F238E27FC236}">
                <a16:creationId xmlns:a16="http://schemas.microsoft.com/office/drawing/2014/main" id="{1F74456C-1912-9260-920C-9845A22D9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143000"/>
            <a:ext cx="15414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Data Staging</a:t>
            </a:r>
          </a:p>
          <a:p>
            <a:r>
              <a:rPr lang="en-US" altLang="en-US" sz="1800"/>
              <a:t>Area (Physical)</a:t>
            </a:r>
          </a:p>
        </p:txBody>
      </p:sp>
      <p:sp>
        <p:nvSpPr>
          <p:cNvPr id="83973" name="Text Box 5">
            <a:extLst>
              <a:ext uri="{FF2B5EF4-FFF2-40B4-BE49-F238E27FC236}">
                <a16:creationId xmlns:a16="http://schemas.microsoft.com/office/drawing/2014/main" id="{5644890A-AD10-5585-B3B9-F21ED3A36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5838" y="1066800"/>
            <a:ext cx="14351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Data</a:t>
            </a:r>
            <a:br>
              <a:rPr lang="en-US" altLang="en-US" sz="1800"/>
            </a:br>
            <a:r>
              <a:rPr lang="en-US" altLang="en-US" sz="1800"/>
              <a:t>Presentation</a:t>
            </a:r>
            <a:br>
              <a:rPr lang="en-US" altLang="en-US" sz="1800"/>
            </a:br>
            <a:r>
              <a:rPr lang="en-US" altLang="en-US" sz="1800"/>
              <a:t>Area (Logical)</a:t>
            </a:r>
          </a:p>
        </p:txBody>
      </p:sp>
      <p:sp>
        <p:nvSpPr>
          <p:cNvPr id="83974" name="AutoShape 6">
            <a:extLst>
              <a:ext uri="{FF2B5EF4-FFF2-40B4-BE49-F238E27FC236}">
                <a16:creationId xmlns:a16="http://schemas.microsoft.com/office/drawing/2014/main" id="{11509423-B4F5-C4C1-6A90-7483EDC99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286000"/>
            <a:ext cx="2057400" cy="831850"/>
          </a:xfrm>
          <a:prstGeom prst="rightArrow">
            <a:avLst>
              <a:gd name="adj1" fmla="val 50000"/>
              <a:gd name="adj2" fmla="val 61832"/>
            </a:avLst>
          </a:prstGeom>
          <a:solidFill>
            <a:srgbClr val="CC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Load</a:t>
            </a:r>
          </a:p>
        </p:txBody>
      </p:sp>
      <p:sp>
        <p:nvSpPr>
          <p:cNvPr id="83975" name="AutoShape 7">
            <a:extLst>
              <a:ext uri="{FF2B5EF4-FFF2-40B4-BE49-F238E27FC236}">
                <a16:creationId xmlns:a16="http://schemas.microsoft.com/office/drawing/2014/main" id="{62D603DE-3F0C-35D5-5EE0-0EE8A661C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057400"/>
            <a:ext cx="1524000" cy="1116013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Financial</a:t>
            </a:r>
            <a:br>
              <a:rPr lang="en-US" altLang="en-US"/>
            </a:br>
            <a:r>
              <a:rPr lang="en-US" altLang="en-US"/>
              <a:t>Datamart</a:t>
            </a:r>
          </a:p>
        </p:txBody>
      </p:sp>
      <p:sp>
        <p:nvSpPr>
          <p:cNvPr id="83976" name="AutoShape 8">
            <a:extLst>
              <a:ext uri="{FF2B5EF4-FFF2-40B4-BE49-F238E27FC236}">
                <a16:creationId xmlns:a16="http://schemas.microsoft.com/office/drawing/2014/main" id="{F9EE85A0-1117-E30C-48F4-AAAAEF828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551238"/>
            <a:ext cx="1524000" cy="1114425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Product</a:t>
            </a:r>
            <a:br>
              <a:rPr lang="en-US" altLang="en-US"/>
            </a:br>
            <a:r>
              <a:rPr lang="en-US" altLang="en-US"/>
              <a:t>Datamart</a:t>
            </a:r>
          </a:p>
        </p:txBody>
      </p:sp>
      <p:sp>
        <p:nvSpPr>
          <p:cNvPr id="83977" name="AutoShape 9">
            <a:extLst>
              <a:ext uri="{FF2B5EF4-FFF2-40B4-BE49-F238E27FC236}">
                <a16:creationId xmlns:a16="http://schemas.microsoft.com/office/drawing/2014/main" id="{FFD0ACB4-DD63-17F8-6E26-E6C740E8C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779838"/>
            <a:ext cx="2057400" cy="831850"/>
          </a:xfrm>
          <a:prstGeom prst="rightArrow">
            <a:avLst>
              <a:gd name="adj1" fmla="val 50000"/>
              <a:gd name="adj2" fmla="val 61832"/>
            </a:avLst>
          </a:prstGeom>
          <a:solidFill>
            <a:srgbClr val="CC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Load</a:t>
            </a:r>
          </a:p>
        </p:txBody>
      </p:sp>
      <p:sp>
        <p:nvSpPr>
          <p:cNvPr id="83978" name="AutoShape 10">
            <a:extLst>
              <a:ext uri="{FF2B5EF4-FFF2-40B4-BE49-F238E27FC236}">
                <a16:creationId xmlns:a16="http://schemas.microsoft.com/office/drawing/2014/main" id="{02F84D5E-89F0-514D-94E2-864DB68FF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043488"/>
            <a:ext cx="1524000" cy="1116012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Service</a:t>
            </a:r>
            <a:br>
              <a:rPr lang="en-US" altLang="en-US"/>
            </a:br>
            <a:r>
              <a:rPr lang="en-US" altLang="en-US"/>
              <a:t>Datamart</a:t>
            </a:r>
          </a:p>
        </p:txBody>
      </p:sp>
      <p:sp>
        <p:nvSpPr>
          <p:cNvPr id="83979" name="AutoShape 11">
            <a:extLst>
              <a:ext uri="{FF2B5EF4-FFF2-40B4-BE49-F238E27FC236}">
                <a16:creationId xmlns:a16="http://schemas.microsoft.com/office/drawing/2014/main" id="{4A58AF10-8A05-ED48-3348-BB57B1BD8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273675"/>
            <a:ext cx="2057400" cy="831850"/>
          </a:xfrm>
          <a:prstGeom prst="rightArrow">
            <a:avLst>
              <a:gd name="adj1" fmla="val 50000"/>
              <a:gd name="adj2" fmla="val 61832"/>
            </a:avLst>
          </a:prstGeom>
          <a:solidFill>
            <a:srgbClr val="CC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Load</a:t>
            </a:r>
          </a:p>
        </p:txBody>
      </p:sp>
      <p:sp>
        <p:nvSpPr>
          <p:cNvPr id="83980" name="Rectangle 12">
            <a:extLst>
              <a:ext uri="{FF2B5EF4-FFF2-40B4-BE49-F238E27FC236}">
                <a16:creationId xmlns:a16="http://schemas.microsoft.com/office/drawing/2014/main" id="{A4B8982B-8934-81F4-4D7D-DDE68CECC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362200"/>
            <a:ext cx="7620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/>
              <a:t>RDB</a:t>
            </a:r>
          </a:p>
          <a:p>
            <a:r>
              <a:rPr lang="en-US" altLang="en-US" sz="1600"/>
              <a:t>Table</a:t>
            </a:r>
          </a:p>
        </p:txBody>
      </p:sp>
      <p:sp>
        <p:nvSpPr>
          <p:cNvPr id="83981" name="Rectangle 13">
            <a:extLst>
              <a:ext uri="{FF2B5EF4-FFF2-40B4-BE49-F238E27FC236}">
                <a16:creationId xmlns:a16="http://schemas.microsoft.com/office/drawing/2014/main" id="{7D214B7E-D4F8-0D45-8AA4-E470529DB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276600"/>
            <a:ext cx="7620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/>
              <a:t>RDB</a:t>
            </a:r>
          </a:p>
          <a:p>
            <a:r>
              <a:rPr lang="en-US" altLang="en-US" sz="1600"/>
              <a:t>Table</a:t>
            </a:r>
          </a:p>
        </p:txBody>
      </p:sp>
      <p:sp>
        <p:nvSpPr>
          <p:cNvPr id="83982" name="Rectangle 14">
            <a:extLst>
              <a:ext uri="{FF2B5EF4-FFF2-40B4-BE49-F238E27FC236}">
                <a16:creationId xmlns:a16="http://schemas.microsoft.com/office/drawing/2014/main" id="{095E551F-E631-57C6-64E4-C3CAB50F9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91000"/>
            <a:ext cx="7620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/>
              <a:t>RDB</a:t>
            </a:r>
          </a:p>
          <a:p>
            <a:r>
              <a:rPr lang="en-US" altLang="en-US" sz="1600"/>
              <a:t>Table</a:t>
            </a:r>
          </a:p>
        </p:txBody>
      </p:sp>
      <p:sp>
        <p:nvSpPr>
          <p:cNvPr id="83983" name="Rectangle 15">
            <a:extLst>
              <a:ext uri="{FF2B5EF4-FFF2-40B4-BE49-F238E27FC236}">
                <a16:creationId xmlns:a16="http://schemas.microsoft.com/office/drawing/2014/main" id="{28D4DF65-D455-4DCD-3620-5BED23B6C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105400"/>
            <a:ext cx="7620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/>
              <a:t>RDB</a:t>
            </a:r>
          </a:p>
          <a:p>
            <a:r>
              <a:rPr lang="en-US" altLang="en-US" sz="1600"/>
              <a:t>Table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20DE8B9-671B-DF5A-1E90-79C3E0C4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1925665-423D-AA1F-941E-9CF5189A1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A6C825D-A4D3-B32A-1030-7ECDA877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CC461-3077-D947-95E4-9F0DD37F82C3}" type="slidenum">
              <a:rPr lang="en-US" altLang="en-US"/>
              <a:pPr/>
              <a:t>21</a:t>
            </a:fld>
            <a:r>
              <a:rPr lang="en-US" altLang="en-US"/>
              <a:t> of 50</a:t>
            </a:r>
          </a:p>
        </p:txBody>
      </p:sp>
      <p:sp>
        <p:nvSpPr>
          <p:cNvPr id="84994" name="AutoShape 2">
            <a:extLst>
              <a:ext uri="{FF2B5EF4-FFF2-40B4-BE49-F238E27FC236}">
                <a16:creationId xmlns:a16="http://schemas.microsoft.com/office/drawing/2014/main" id="{0FC8AFEF-3471-C5E0-0BDE-08B4C19CD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447800"/>
            <a:ext cx="2743200" cy="4114800"/>
          </a:xfrm>
          <a:prstGeom prst="can">
            <a:avLst>
              <a:gd name="adj" fmla="val 20257"/>
            </a:avLst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9161DD1E-B569-C659-81D2-829EF6BD6C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Cube to RDBMS Mapping</a:t>
            </a:r>
          </a:p>
        </p:txBody>
      </p:sp>
      <p:sp>
        <p:nvSpPr>
          <p:cNvPr id="84996" name="AutoShape 4">
            <a:extLst>
              <a:ext uri="{FF2B5EF4-FFF2-40B4-BE49-F238E27FC236}">
                <a16:creationId xmlns:a16="http://schemas.microsoft.com/office/drawing/2014/main" id="{C1969EF6-7E1C-E50F-3B39-1128DF153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371600"/>
            <a:ext cx="2590800" cy="4038600"/>
          </a:xfrm>
          <a:prstGeom prst="cube">
            <a:avLst>
              <a:gd name="adj" fmla="val 12991"/>
            </a:avLst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/>
          <a:lstStyle/>
          <a:p>
            <a:r>
              <a:rPr lang="en-US" altLang="en-US"/>
              <a:t>Cube</a:t>
            </a:r>
          </a:p>
        </p:txBody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38BA4B1C-4E10-5083-3A34-99E912B7B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895600"/>
            <a:ext cx="7620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/>
              <a:t>RDB</a:t>
            </a:r>
          </a:p>
          <a:p>
            <a:r>
              <a:rPr lang="en-US" altLang="en-US" sz="1600"/>
              <a:t>Table</a:t>
            </a:r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id="{A8FA94A9-C336-43C8-82F5-A7F1332D6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810000"/>
            <a:ext cx="7620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/>
              <a:t>RDB</a:t>
            </a:r>
          </a:p>
          <a:p>
            <a:r>
              <a:rPr lang="en-US" altLang="en-US" sz="1600"/>
              <a:t>Table</a:t>
            </a:r>
          </a:p>
        </p:txBody>
      </p:sp>
      <p:sp>
        <p:nvSpPr>
          <p:cNvPr id="84999" name="Rectangle 7">
            <a:extLst>
              <a:ext uri="{FF2B5EF4-FFF2-40B4-BE49-F238E27FC236}">
                <a16:creationId xmlns:a16="http://schemas.microsoft.com/office/drawing/2014/main" id="{CFB88737-A6EC-CE60-49A4-92936C57B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724400"/>
            <a:ext cx="7620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/>
              <a:t>RDB</a:t>
            </a:r>
          </a:p>
          <a:p>
            <a:r>
              <a:rPr lang="en-US" altLang="en-US" sz="1600"/>
              <a:t>Table</a:t>
            </a:r>
          </a:p>
        </p:txBody>
      </p:sp>
      <p:sp>
        <p:nvSpPr>
          <p:cNvPr id="85000" name="Rectangle 8">
            <a:extLst>
              <a:ext uri="{FF2B5EF4-FFF2-40B4-BE49-F238E27FC236}">
                <a16:creationId xmlns:a16="http://schemas.microsoft.com/office/drawing/2014/main" id="{F098689C-B334-3E84-8F42-342788A38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352800"/>
            <a:ext cx="11430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/>
              <a:t>Dimension</a:t>
            </a:r>
          </a:p>
        </p:txBody>
      </p:sp>
      <p:sp>
        <p:nvSpPr>
          <p:cNvPr id="85001" name="Rectangle 9">
            <a:extLst>
              <a:ext uri="{FF2B5EF4-FFF2-40B4-BE49-F238E27FC236}">
                <a16:creationId xmlns:a16="http://schemas.microsoft.com/office/drawing/2014/main" id="{18428EBF-9EC6-0C69-9E19-62A2828A5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343400"/>
            <a:ext cx="1143000" cy="6096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/>
              <a:t>Dimension</a:t>
            </a:r>
          </a:p>
        </p:txBody>
      </p:sp>
      <p:sp>
        <p:nvSpPr>
          <p:cNvPr id="85002" name="Text Box 10">
            <a:extLst>
              <a:ext uri="{FF2B5EF4-FFF2-40B4-BE49-F238E27FC236}">
                <a16:creationId xmlns:a16="http://schemas.microsoft.com/office/drawing/2014/main" id="{DDF0E087-1DCF-F9D6-9BD7-133219E4B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600200"/>
            <a:ext cx="1762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/>
              <a:t>Relational Database</a:t>
            </a:r>
          </a:p>
        </p:txBody>
      </p:sp>
      <p:sp>
        <p:nvSpPr>
          <p:cNvPr id="85003" name="Line 11">
            <a:extLst>
              <a:ext uri="{FF2B5EF4-FFF2-40B4-BE49-F238E27FC236}">
                <a16:creationId xmlns:a16="http://schemas.microsoft.com/office/drawing/2014/main" id="{5E61EB60-D711-D463-A554-BD8228244C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362200"/>
            <a:ext cx="28956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4" name="Line 12">
            <a:extLst>
              <a:ext uri="{FF2B5EF4-FFF2-40B4-BE49-F238E27FC236}">
                <a16:creationId xmlns:a16="http://schemas.microsoft.com/office/drawing/2014/main" id="{1784FF5C-0D26-3BB8-897C-0F864B4095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114800"/>
            <a:ext cx="304800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5" name="Line 13">
            <a:extLst>
              <a:ext uri="{FF2B5EF4-FFF2-40B4-BE49-F238E27FC236}">
                <a16:creationId xmlns:a16="http://schemas.microsoft.com/office/drawing/2014/main" id="{98341F7A-3EB2-BA28-24E7-216F58A603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4800600"/>
            <a:ext cx="3048000" cy="76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6" name="Line 14">
            <a:extLst>
              <a:ext uri="{FF2B5EF4-FFF2-40B4-BE49-F238E27FC236}">
                <a16:creationId xmlns:a16="http://schemas.microsoft.com/office/drawing/2014/main" id="{B2B432E3-B760-3878-6F65-3C404E62E5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3886200"/>
            <a:ext cx="2971800" cy="1295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7" name="Line 15">
            <a:extLst>
              <a:ext uri="{FF2B5EF4-FFF2-40B4-BE49-F238E27FC236}">
                <a16:creationId xmlns:a16="http://schemas.microsoft.com/office/drawing/2014/main" id="{BB456AC4-D824-FAA1-6140-9EB1AB04A7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343400"/>
            <a:ext cx="30480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8" name="Line 16">
            <a:extLst>
              <a:ext uri="{FF2B5EF4-FFF2-40B4-BE49-F238E27FC236}">
                <a16:creationId xmlns:a16="http://schemas.microsoft.com/office/drawing/2014/main" id="{FE909853-D1AC-3AE2-DF5D-E42C017340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124200"/>
            <a:ext cx="26670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9" name="Line 17">
            <a:extLst>
              <a:ext uri="{FF2B5EF4-FFF2-40B4-BE49-F238E27FC236}">
                <a16:creationId xmlns:a16="http://schemas.microsoft.com/office/drawing/2014/main" id="{3547E82B-1B13-BECB-27B9-FD8EB26968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124200"/>
            <a:ext cx="2971800" cy="609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0" name="Rectangle 18">
            <a:extLst>
              <a:ext uri="{FF2B5EF4-FFF2-40B4-BE49-F238E27FC236}">
                <a16:creationId xmlns:a16="http://schemas.microsoft.com/office/drawing/2014/main" id="{20F3A0B1-91B8-82C1-7BC9-1A4EF7002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209800"/>
            <a:ext cx="1143000" cy="838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/>
              <a:t>Fact</a:t>
            </a:r>
          </a:p>
        </p:txBody>
      </p:sp>
      <p:sp>
        <p:nvSpPr>
          <p:cNvPr id="85011" name="Line 19">
            <a:extLst>
              <a:ext uri="{FF2B5EF4-FFF2-40B4-BE49-F238E27FC236}">
                <a16:creationId xmlns:a16="http://schemas.microsoft.com/office/drawing/2014/main" id="{97A3A80B-636F-B3FD-4745-E1C4C8DB3C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209800"/>
            <a:ext cx="28956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2" name="Rectangle 20">
            <a:extLst>
              <a:ext uri="{FF2B5EF4-FFF2-40B4-BE49-F238E27FC236}">
                <a16:creationId xmlns:a16="http://schemas.microsoft.com/office/drawing/2014/main" id="{7E5D70B9-93F7-E2C4-BA71-BD947CDA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057400"/>
            <a:ext cx="7620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/>
              <a:t>RDB</a:t>
            </a:r>
          </a:p>
          <a:p>
            <a:r>
              <a:rPr lang="en-US" altLang="en-US" sz="1600"/>
              <a:t>Table</a:t>
            </a:r>
          </a:p>
        </p:txBody>
      </p:sp>
      <p:sp>
        <p:nvSpPr>
          <p:cNvPr id="85013" name="Line 21">
            <a:extLst>
              <a:ext uri="{FF2B5EF4-FFF2-40B4-BE49-F238E27FC236}">
                <a16:creationId xmlns:a16="http://schemas.microsoft.com/office/drawing/2014/main" id="{5054EC6F-33F2-9FB8-E3C9-D767B29A96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514600"/>
            <a:ext cx="28956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4" name="Text Box 22">
            <a:extLst>
              <a:ext uri="{FF2B5EF4-FFF2-40B4-BE49-F238E27FC236}">
                <a16:creationId xmlns:a16="http://schemas.microsoft.com/office/drawing/2014/main" id="{079EF3AB-C608-AEA8-A73E-581CAB306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715000"/>
            <a:ext cx="53609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/>
              <a:t>A cube is created by mapping RDB physical tables to a logic view</a:t>
            </a:r>
            <a:br>
              <a:rPr lang="en-US" altLang="en-US" sz="1600"/>
            </a:br>
            <a:r>
              <a:rPr lang="en-US" altLang="en-US" sz="1600"/>
              <a:t>of facts and dimensions.  This is a many to many mapping.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FFF471F-0BAC-2FB8-14B6-E868F157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4779D3C-A39A-03B3-53BB-734781F8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4F80A76-53C5-14B6-9F53-49D3AA56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623C-1DCC-5848-9F94-9B86022D0EC0}" type="slidenum">
              <a:rPr lang="en-US" altLang="en-US"/>
              <a:pPr/>
              <a:t>22</a:t>
            </a:fld>
            <a:r>
              <a:rPr lang="en-US" altLang="en-US"/>
              <a:t> of 50</a:t>
            </a: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54B1DDA2-ACD5-2B0E-822F-75942A2C48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altLang="en-US"/>
              <a:t>CWM File Structure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C40A26BA-E1E0-4421-7ED6-F1F0D4957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143000"/>
            <a:ext cx="7391400" cy="4876800"/>
          </a:xfrm>
          <a:prstGeom prst="rect">
            <a:avLst/>
          </a:prstGeom>
          <a:solidFill>
            <a:srgbClr val="96969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sz="1600"/>
              <a:t>XMI File</a:t>
            </a:r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43314425-FF26-47EA-6286-D36DF4A30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600200"/>
            <a:ext cx="5791200" cy="7620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sz="1600"/>
              <a:t>XMI:Header</a:t>
            </a:r>
          </a:p>
          <a:p>
            <a:r>
              <a:rPr lang="en-US" altLang="en-US" sz="1600"/>
              <a:t>Documentation, Metadata…</a:t>
            </a:r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ED2559D4-6E16-8510-CA81-EA60276C9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438400"/>
            <a:ext cx="5791200" cy="30480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sz="1600"/>
              <a:t>XMI:Content - Catalog</a:t>
            </a:r>
          </a:p>
        </p:txBody>
      </p:sp>
      <p:sp>
        <p:nvSpPr>
          <p:cNvPr id="86022" name="Rectangle 6">
            <a:extLst>
              <a:ext uri="{FF2B5EF4-FFF2-40B4-BE49-F238E27FC236}">
                <a16:creationId xmlns:a16="http://schemas.microsoft.com/office/drawing/2014/main" id="{5B473582-CC8E-D55D-CB48-3CBCB3C5D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0" cy="1219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sz="1600"/>
              <a:t>OLAP Schemas (logical)</a:t>
            </a:r>
          </a:p>
          <a:p>
            <a:r>
              <a:rPr lang="en-US" altLang="en-US" sz="1600"/>
              <a:t>Mappings of each table</a:t>
            </a:r>
          </a:p>
          <a:p>
            <a:r>
              <a:rPr lang="en-US" altLang="en-US" sz="1600"/>
              <a:t>Column to each cube</a:t>
            </a:r>
            <a:br>
              <a:rPr lang="en-US" altLang="en-US" sz="1600"/>
            </a:br>
            <a:r>
              <a:rPr lang="en-US" altLang="en-US" sz="1600"/>
              <a:t>Dimensions</a:t>
            </a:r>
          </a:p>
        </p:txBody>
      </p:sp>
      <p:sp>
        <p:nvSpPr>
          <p:cNvPr id="86023" name="Rectangle 7">
            <a:extLst>
              <a:ext uri="{FF2B5EF4-FFF2-40B4-BE49-F238E27FC236}">
                <a16:creationId xmlns:a16="http://schemas.microsoft.com/office/drawing/2014/main" id="{AFDEAF94-A1D2-61F1-BC74-E4245B40D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114800"/>
            <a:ext cx="3048000" cy="1219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sz="1600"/>
              <a:t>RDB Schemas (physical)</a:t>
            </a:r>
          </a:p>
          <a:p>
            <a:r>
              <a:rPr lang="en-US" altLang="en-US" sz="1600"/>
              <a:t>Listing of all</a:t>
            </a:r>
          </a:p>
          <a:p>
            <a:r>
              <a:rPr lang="en-US" altLang="en-US" sz="1600"/>
              <a:t>Tables and columns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9DA944B-6F43-0DCC-C67D-7DCEF3D2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2FBFFC6-CACE-0E2F-C09D-E83C0BEC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F68225D-4D4F-6990-1EDA-B3ED3318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6E7A-B493-F343-AB56-D692BB879D75}" type="slidenum">
              <a:rPr lang="en-US" altLang="en-US"/>
              <a:pPr/>
              <a:t>23</a:t>
            </a:fld>
            <a:r>
              <a:rPr lang="en-US" altLang="en-US"/>
              <a:t> of 50</a:t>
            </a:r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90F983D8-B39A-25EB-737F-4D2C267002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XMI Schema Structure</a:t>
            </a:r>
          </a:p>
        </p:txBody>
      </p:sp>
      <p:pic>
        <p:nvPicPr>
          <p:cNvPr id="87043" name="Picture 3">
            <a:extLst>
              <a:ext uri="{FF2B5EF4-FFF2-40B4-BE49-F238E27FC236}">
                <a16:creationId xmlns:a16="http://schemas.microsoft.com/office/drawing/2014/main" id="{C0CF0843-FE8B-4771-CDD2-BCEB687D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458200" cy="414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044" name="Text Box 4">
            <a:extLst>
              <a:ext uri="{FF2B5EF4-FFF2-40B4-BE49-F238E27FC236}">
                <a16:creationId xmlns:a16="http://schemas.microsoft.com/office/drawing/2014/main" id="{3C30D30F-F3F2-7BE7-530D-E950D0E27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486400"/>
            <a:ext cx="25082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/>
              <a:t>Source: </a:t>
            </a:r>
            <a:r>
              <a:rPr lang="en-US" altLang="en-US" sz="1600" b="0"/>
              <a:t>CWM_XMI.xsd</a:t>
            </a:r>
          </a:p>
          <a:p>
            <a:pPr algn="l"/>
            <a:r>
              <a:rPr lang="en-US" altLang="en-US" sz="1600"/>
              <a:t>Namespace: </a:t>
            </a:r>
            <a:r>
              <a:rPr lang="en-US" altLang="en-US" sz="1600" b="0"/>
              <a:t>org.omg.CWM1.0</a:t>
            </a:r>
          </a:p>
          <a:p>
            <a:pPr algn="l"/>
            <a:r>
              <a:rPr lang="en-US" altLang="en-US" sz="1600"/>
              <a:t>Namespace Prefix: </a:t>
            </a:r>
            <a:r>
              <a:rPr lang="en-US" altLang="en-US" sz="1600" b="0"/>
              <a:t>CWM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71E776B-6519-2312-B16A-442DBD292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A316563-1B28-A9D5-1F72-BD86F4A3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0B567E3-D9F0-566C-24D7-617EBC08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0335-83E1-4B4B-8CC5-89AFAA0C3493}" type="slidenum">
              <a:rPr lang="en-US" altLang="en-US"/>
              <a:pPr/>
              <a:t>24</a:t>
            </a:fld>
            <a:r>
              <a:rPr lang="en-US" altLang="en-US"/>
              <a:t> of 50</a:t>
            </a: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453D6657-D2CF-0513-E983-33F2636A87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Name Spaces and Prefixs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73F93534-98FE-F5A9-CE6D-6DD6F45C2C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18669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Arial Narrow" panose="020B0604020202020204" pitchFamily="34" charset="0"/>
              </a:rPr>
              <a:t>xmlns:CWM</a:t>
            </a:r>
            <a:r>
              <a:rPr lang="en-US" altLang="en-US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>
                <a:solidFill>
                  <a:srgbClr val="000000"/>
                </a:solidFill>
                <a:latin typeface="Arial Narrow" panose="020B0604020202020204" pitchFamily="34" charset="0"/>
              </a:rPr>
              <a:t>org.omg.CWM1.0</a:t>
            </a:r>
            <a:r>
              <a:rPr lang="en-US" altLang="en-US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>
                <a:solidFill>
                  <a:srgbClr val="FF0000"/>
                </a:solidFill>
                <a:latin typeface="Arial Narrow" panose="020B0604020202020204" pitchFamily="34" charset="0"/>
              </a:rPr>
              <a:t> xmlns:CWMRDB</a:t>
            </a:r>
            <a:r>
              <a:rPr lang="en-US" altLang="en-US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>
                <a:solidFill>
                  <a:srgbClr val="000000"/>
                </a:solidFill>
                <a:latin typeface="Arial Narrow" panose="020B0604020202020204" pitchFamily="34" charset="0"/>
              </a:rPr>
              <a:t>org.omg.CWM1.0/Relational</a:t>
            </a:r>
            <a:r>
              <a:rPr lang="en-US" altLang="en-US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>
                <a:solidFill>
                  <a:srgbClr val="FF0000"/>
                </a:solidFill>
                <a:latin typeface="Arial Narrow" panose="020B0604020202020204" pitchFamily="34" charset="0"/>
              </a:rPr>
              <a:t> xmlns:CWMOLAP</a:t>
            </a:r>
            <a:r>
              <a:rPr lang="en-US" altLang="en-US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>
                <a:solidFill>
                  <a:srgbClr val="000000"/>
                </a:solidFill>
                <a:latin typeface="Arial Narrow" panose="020B0604020202020204" pitchFamily="34" charset="0"/>
              </a:rPr>
              <a:t>Olap</a:t>
            </a:r>
            <a:r>
              <a:rPr lang="en-US" altLang="en-US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>
                <a:solidFill>
                  <a:srgbClr val="FF0000"/>
                </a:solidFill>
                <a:latin typeface="Arial Narrow" panose="020B0604020202020204" pitchFamily="34" charset="0"/>
              </a:rPr>
              <a:t> xmlns:CWMTFM</a:t>
            </a:r>
            <a:r>
              <a:rPr lang="en-US" altLang="en-US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>
                <a:solidFill>
                  <a:srgbClr val="000000"/>
                </a:solidFill>
                <a:latin typeface="Arial Narrow" panose="020B0604020202020204" pitchFamily="34" charset="0"/>
              </a:rPr>
              <a:t>Transformation</a:t>
            </a:r>
            <a:r>
              <a:rPr lang="en-US" altLang="en-US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5E824B7-C0D8-E9AD-A832-9C62BA77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E6B78C-29F3-4489-63AB-89A0CEBA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037679-C88B-D2D3-5491-7E6147C1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876F-2729-FE46-ADD2-04337D4E915A}" type="slidenum">
              <a:rPr lang="en-US" altLang="en-US"/>
              <a:pPr/>
              <a:t>25</a:t>
            </a:fld>
            <a:r>
              <a:rPr lang="en-US" altLang="en-US"/>
              <a:t> of 50</a:t>
            </a: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1AB5AF35-B056-50F6-F982-0CDB7ED7AF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CWM Base Types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721ECCF2-AFE4-CFE4-2664-0DC62D9F12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CWM:Attribute</a:t>
            </a:r>
          </a:p>
          <a:p>
            <a:r>
              <a:rPr lang="en-US" altLang="en-US"/>
              <a:t>CWM:UniqueKey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35DEA66-E526-B9FA-BC10-0311A715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E90F108-7C3D-1FD1-8E00-7F0E971F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8F0B6B1-8A71-067D-1414-9DD2E50E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738C-E258-8743-AC9D-098099DBCFB6}" type="slidenum">
              <a:rPr lang="en-US" altLang="en-US"/>
              <a:pPr/>
              <a:t>26</a:t>
            </a:fld>
            <a:r>
              <a:rPr lang="en-US" altLang="en-US"/>
              <a:t> of 50</a:t>
            </a:r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450ECFC1-4D87-E79D-5DA6-8F811D7B42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Typical CWM Attributes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6DE712BF-2E4B-8C6E-32ED-10DE1CD7B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/>
              <a:t>name</a:t>
            </a:r>
            <a:r>
              <a:rPr lang="en-US" altLang="en-US" sz="2400"/>
              <a:t> – the name of the component (required)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xmi.id</a:t>
            </a:r>
            <a:r>
              <a:rPr lang="en-US" altLang="en-US" sz="2400"/>
              <a:t> – the XML node id of the data element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xmi.idref </a:t>
            </a:r>
            <a:r>
              <a:rPr lang="en-US" altLang="en-US" sz="2400"/>
              <a:t>– a pointer to another node in the XML file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visibility</a:t>
            </a:r>
            <a:r>
              <a:rPr lang="en-US" altLang="en-US" sz="2400"/>
              <a:t> – is this data element visible to systems outside of the data element namespace?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schema</a:t>
            </a:r>
            <a:r>
              <a:rPr lang="en-US" altLang="en-US" sz="2400"/>
              <a:t> – the schema the data element is associated with (usually optional)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namespace</a:t>
            </a:r>
            <a:r>
              <a:rPr lang="en-US" altLang="en-US" sz="2400"/>
              <a:t> – the namespace of the data element (usually optional)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Note that by default attribute names are </a:t>
            </a:r>
            <a:r>
              <a:rPr lang="en-US" altLang="en-US" sz="2400" b="1"/>
              <a:t>un</a:t>
            </a:r>
            <a:r>
              <a:rPr lang="en-US" altLang="en-US" sz="2400"/>
              <a:t>qualified but do sometimes use a dot notation: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xmi.id, xmi.idref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name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13BACBF-60F8-191D-EE12-87A33B35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41F9602-9DE7-AB02-BE8A-1612C684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8E9EF2-87DB-F1A9-01A1-7C54EFB0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9A49-BCD3-5B47-915D-71FBCE672A24}" type="slidenum">
              <a:rPr lang="en-US" altLang="en-US"/>
              <a:pPr/>
              <a:t>27</a:t>
            </a:fld>
            <a:r>
              <a:rPr lang="en-US" altLang="en-US"/>
              <a:t> of 50</a:t>
            </a: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C74D2C90-C129-97DD-25CF-C46489D6A2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OLAP Elements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897B6FC6-A24E-7DE7-5049-E565FE4B27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CWMOLAP:Cube</a:t>
            </a:r>
          </a:p>
          <a:p>
            <a:r>
              <a:rPr lang="en-US" altLang="en-US"/>
              <a:t>CWMOLAP:CubeDimensionAssociation</a:t>
            </a:r>
          </a:p>
          <a:p>
            <a:r>
              <a:rPr lang="en-US" altLang="en-US"/>
              <a:t>CWMOLAP:Dimension</a:t>
            </a:r>
          </a:p>
          <a:p>
            <a:r>
              <a:rPr lang="en-US" altLang="en-US"/>
              <a:t>CWMOLAP:Hierarchy</a:t>
            </a:r>
          </a:p>
          <a:p>
            <a:r>
              <a:rPr lang="en-US" altLang="en-US"/>
              <a:t>CWMOLAP:HierarchyLevelAssociation</a:t>
            </a:r>
          </a:p>
          <a:p>
            <a:r>
              <a:rPr lang="en-US" altLang="en-US"/>
              <a:t>CWMOLAP:Measure</a:t>
            </a:r>
          </a:p>
          <a:p>
            <a:r>
              <a:rPr lang="en-US" altLang="en-US"/>
              <a:t>CWMOLAP:MemberSelection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1BD1467-9453-47C5-308D-5185F4D2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6D00B2F-917A-0F92-AEE8-2E850083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84448E7-C775-21F4-E769-13C5666E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1524-90A1-E745-AA70-A275FC3DDD7A}" type="slidenum">
              <a:rPr lang="en-US" altLang="en-US"/>
              <a:pPr/>
              <a:t>28</a:t>
            </a:fld>
            <a:r>
              <a:rPr lang="en-US" altLang="en-US"/>
              <a:t> of 50</a:t>
            </a:r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2D0D2813-1F7A-34DF-2B9E-8B84EC0CB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RDB Elements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AC005737-06AD-C021-A448-EB1357FB0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3810000" cy="4572000"/>
          </a:xfrm>
        </p:spPr>
        <p:txBody>
          <a:bodyPr/>
          <a:lstStyle/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000" b="1"/>
              <a:t>CWMRDB:Catalog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000"/>
              <a:t>CWMRDB:CheckConstraint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000" b="1"/>
              <a:t>CWMRDB:Column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000" b="1"/>
              <a:t>CWMRDB:ForeignKey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000" b="1"/>
              <a:t>CWMRDB:PrimaryKey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000"/>
              <a:t>CWMRDB:Procedure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000" b="1"/>
              <a:t>CWMRDB:Schema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000" b="1"/>
              <a:t>CWMRDB:SimpleType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000"/>
              <a:t>CWMRDB:DistinctType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000" b="1"/>
              <a:t>CWMRDB:SQLIndex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000"/>
              <a:t>CWMRDB:SQLIndexColumn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000" b="1"/>
              <a:t>CWMRDB:Table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000"/>
              <a:t>CWMRDB:Trigger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000"/>
              <a:t>CWMRDB:UniqueConstraint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000"/>
              <a:t>CWMRDB:View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endParaRPr lang="en-US" altLang="en-US" sz="2000"/>
          </a:p>
        </p:txBody>
      </p:sp>
      <p:sp>
        <p:nvSpPr>
          <p:cNvPr id="92164" name="Text Box 4">
            <a:extLst>
              <a:ext uri="{FF2B5EF4-FFF2-40B4-BE49-F238E27FC236}">
                <a16:creationId xmlns:a16="http://schemas.microsoft.com/office/drawing/2014/main" id="{E63D0A23-B87E-C752-0955-3D45B946F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24200"/>
            <a:ext cx="32829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/>
              <a:t>Of the 15 RDB Elements, only 8</a:t>
            </a:r>
            <a:br>
              <a:rPr lang="en-US" altLang="en-US" sz="2000"/>
            </a:br>
            <a:r>
              <a:rPr lang="en-US" altLang="en-US" sz="2000"/>
              <a:t>are used with great frequency.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2E58B6D-4BD0-B4CB-9C19-9ED9D2B44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F7122B7-6AC7-775C-E81B-2743CF8C3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4D50035-4798-456B-4CBA-379F20A8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E545-B1B9-1747-BB56-826525C9720B}" type="slidenum">
              <a:rPr lang="en-US" altLang="en-US"/>
              <a:pPr/>
              <a:t>29</a:t>
            </a:fld>
            <a:r>
              <a:rPr lang="en-US" altLang="en-US"/>
              <a:t> of 50</a:t>
            </a: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54C69DD4-E229-8B23-2C4B-7A9386C565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Transformation Elements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BF37115A-173C-5E9C-BEF6-0CF5CEF44C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CWMTFM:ClassifierMap</a:t>
            </a:r>
          </a:p>
          <a:p>
            <a:r>
              <a:rPr lang="en-US" altLang="en-US"/>
              <a:t>CWMTFM:FeatureMap</a:t>
            </a:r>
          </a:p>
          <a:p>
            <a:r>
              <a:rPr lang="en-US" altLang="en-US"/>
              <a:t>CWMTFM:TransformationMap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0A5F0ED-AEFE-4B0B-083B-7A4D407E2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52665A5-E530-91FF-72EF-6A76B7C5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D583FD4-4EB1-3E1A-197D-5292E79E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ECD2-3C70-A044-AC12-B88F1F3A6863}" type="slidenum">
              <a:rPr lang="en-US" altLang="en-US"/>
              <a:pPr/>
              <a:t>3</a:t>
            </a:fld>
            <a:r>
              <a:rPr lang="en-US" altLang="en-US"/>
              <a:t> of 50</a:t>
            </a: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C319AF0C-4598-4620-69A6-5A34553B52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1143000"/>
          </a:xfrm>
        </p:spPr>
        <p:txBody>
          <a:bodyPr/>
          <a:lstStyle/>
          <a:p>
            <a:r>
              <a:rPr lang="en-US" altLang="en-US"/>
              <a:t>Data Warehouse Metadata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1F828161-D2C5-6142-9C82-B315385E3F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We would like to have a semantically precise, vendor-neutral way to exchange data with a centralized metadata registry that is used for analytical processing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We would like it expressed in a OS-neutral and programming language-neutral structures like XML and XML Schema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We would like structures that could be used by many different tools involved in the Business Intelligence (BI) process (ETL, Relational, Analysis, Building Cubes, and Presentation) to use dimensional data consistently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We want to prevent metadata vendor lock-in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A436A8B-99D3-B348-A8F0-D6F15F3B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9B3BD8B-0F6B-972D-4866-82CC1DEC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689EEBC-AF3D-07AD-2AAE-F355B59A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E1C0-56EE-F244-BCF0-9E7F5D3C6CA9}" type="slidenum">
              <a:rPr lang="en-US" altLang="en-US"/>
              <a:pPr/>
              <a:t>30</a:t>
            </a:fld>
            <a:r>
              <a:rPr lang="en-US" altLang="en-US"/>
              <a:t> of 50</a:t>
            </a: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D7216D57-789E-971A-2D0A-A90D19041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57250"/>
          </a:xfrm>
        </p:spPr>
        <p:txBody>
          <a:bodyPr/>
          <a:lstStyle/>
          <a:p>
            <a:r>
              <a:rPr lang="en-US" altLang="en-US" sz="4000"/>
              <a:t>Basic Structure of CWM Cube File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E37BC11D-018C-F6AC-2556-CFB21A9FED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3000" algn="l"/>
              </a:tabLst>
            </a:pPr>
            <a:r>
              <a:rPr lang="en-US" altLang="en-US" sz="1400" b="1">
                <a:solidFill>
                  <a:srgbClr val="008080"/>
                </a:solidFill>
                <a:latin typeface="Arial Narrow" panose="020B0604020202020204" pitchFamily="34" charset="0"/>
              </a:rPr>
              <a:t>&lt;?xml version="1.0" encoding="UTF-8"?&gt;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lnSpc>
                <a:spcPct val="90000"/>
              </a:lnSpc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3000" algn="l"/>
              </a:tabLst>
            </a:pP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XMI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lnSpc>
                <a:spcPct val="90000"/>
              </a:lnSpc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3000" algn="l"/>
              </a:tabLst>
            </a:pP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	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XMI.header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lnSpc>
                <a:spcPct val="90000"/>
              </a:lnSpc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3000" algn="l"/>
              </a:tabLst>
            </a:pP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		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XMI.documentation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…OMITTED FOR CLARITY…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XMI.documentation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lnSpc>
                <a:spcPct val="90000"/>
              </a:lnSpc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3000" algn="l"/>
              </a:tabLst>
            </a:pP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		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XMI.metamodel</a:t>
            </a:r>
            <a:r>
              <a:rPr lang="en-US" altLang="en-US" sz="1400" b="1">
                <a:solidFill>
                  <a:srgbClr val="FF0000"/>
                </a:solidFill>
                <a:latin typeface="Arial Narrow" panose="020B0604020202020204" pitchFamily="34" charset="0"/>
              </a:rPr>
              <a:t> xmi.name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CWM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400" b="1">
                <a:solidFill>
                  <a:srgbClr val="FF0000"/>
                </a:solidFill>
                <a:latin typeface="Arial Narrow" panose="020B0604020202020204" pitchFamily="34" charset="0"/>
              </a:rPr>
              <a:t> xmi.version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1.0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"/&gt;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lnSpc>
                <a:spcPct val="90000"/>
              </a:lnSpc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3000" algn="l"/>
              </a:tabLst>
            </a:pP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	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XMI.header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lnSpc>
                <a:spcPct val="90000"/>
              </a:lnSpc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3000" algn="l"/>
              </a:tabLst>
            </a:pP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	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XMI.content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lnSpc>
                <a:spcPct val="90000"/>
              </a:lnSpc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3000" algn="l"/>
              </a:tabLst>
            </a:pP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		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CWMRDB:Catalog</a:t>
            </a:r>
            <a:r>
              <a:rPr lang="en-US" altLang="en-US" sz="1400" b="1">
                <a:solidFill>
                  <a:srgbClr val="FF0000"/>
                </a:solidFill>
                <a:latin typeface="Arial Narrow" panose="020B0604020202020204" pitchFamily="34" charset="0"/>
              </a:rPr>
              <a:t> xmi.id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_4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400" b="1">
                <a:solidFill>
                  <a:srgbClr val="FF0000"/>
                </a:solidFill>
                <a:latin typeface="Arial Narrow" panose="020B0604020202020204" pitchFamily="34" charset="0"/>
              </a:rPr>
              <a:t> name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Model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"&gt;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lnSpc>
                <a:spcPct val="90000"/>
              </a:lnSpc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3000" algn="l"/>
              </a:tabLst>
            </a:pP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			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CWM:Namespace.ownedElement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lnSpc>
                <a:spcPct val="90000"/>
              </a:lnSpc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3000" algn="l"/>
              </a:tabLst>
            </a:pP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			&lt;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CWMOLAP:Schema</a:t>
            </a:r>
            <a:r>
              <a:rPr lang="en-US" altLang="en-US" sz="1400" b="1">
                <a:solidFill>
                  <a:srgbClr val="FF0000"/>
                </a:solidFill>
                <a:latin typeface="Arial Narrow" panose="020B0604020202020204" pitchFamily="34" charset="0"/>
              </a:rPr>
              <a:t> xmi.id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_5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400" b="1">
                <a:solidFill>
                  <a:srgbClr val="FF0000"/>
                </a:solidFill>
                <a:latin typeface="Arial Narrow" panose="020B0604020202020204" pitchFamily="34" charset="0"/>
              </a:rPr>
              <a:t> name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Logical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"&gt;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lnSpc>
                <a:spcPct val="90000"/>
              </a:lnSpc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3000" algn="l"/>
              </a:tabLst>
            </a:pP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			…LINK MAPPINGS OMITTED FOR CLARITY…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3000" algn="l"/>
              </a:tabLst>
            </a:pP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			&lt;/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CWMOLAP:Schema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lnSpc>
                <a:spcPct val="90000"/>
              </a:lnSpc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3000" algn="l"/>
              </a:tabLst>
            </a:pP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			&lt;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CWMRDB:Schema</a:t>
            </a:r>
            <a:r>
              <a:rPr lang="en-US" altLang="en-US" sz="1400" b="1">
                <a:solidFill>
                  <a:srgbClr val="FF0000"/>
                </a:solidFill>
                <a:latin typeface="Arial Narrow" panose="020B0604020202020204" pitchFamily="34" charset="0"/>
              </a:rPr>
              <a:t> xmi.id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_14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400" b="1">
                <a:solidFill>
                  <a:srgbClr val="FF0000"/>
                </a:solidFill>
                <a:latin typeface="Arial Narrow" panose="020B0604020202020204" pitchFamily="34" charset="0"/>
              </a:rPr>
              <a:t> name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Physical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"&gt;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lnSpc>
                <a:spcPct val="90000"/>
              </a:lnSpc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3000" algn="l"/>
              </a:tabLst>
            </a:pP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			…PHYSICAL TABLE DEFINITIONS OMITTED FOR CLARITY…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3000" algn="l"/>
              </a:tabLst>
            </a:pP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			&lt;/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CWMRDB:Schema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lnSpc>
                <a:spcPct val="90000"/>
              </a:lnSpc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3000" algn="l"/>
              </a:tabLst>
            </a:pP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			&lt;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CWMOLAP:Schema</a:t>
            </a:r>
            <a:r>
              <a:rPr lang="en-US" altLang="en-US" sz="1400" b="1">
                <a:solidFill>
                  <a:srgbClr val="FF0000"/>
                </a:solidFill>
                <a:latin typeface="Arial Narrow" panose="020B0604020202020204" pitchFamily="34" charset="0"/>
              </a:rPr>
              <a:t> xmi.id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_14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400" b="1">
                <a:solidFill>
                  <a:srgbClr val="FF0000"/>
                </a:solidFill>
                <a:latin typeface="Arial Narrow" panose="020B0604020202020204" pitchFamily="34" charset="0"/>
              </a:rPr>
              <a:t> name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Physical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"&gt;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lnSpc>
                <a:spcPct val="90000"/>
              </a:lnSpc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3000" algn="l"/>
              </a:tabLst>
            </a:pP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			… PHYSICAL TABLE DEFINITIONS OMITTED FOR CLARITY…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3000" algn="l"/>
              </a:tabLst>
            </a:pP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			&lt;/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CWMOLAP:Schema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lnSpc>
                <a:spcPct val="90000"/>
              </a:lnSpc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3000" algn="l"/>
              </a:tabLst>
            </a:pP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			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CWM:Namespace.ownedElement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lnSpc>
                <a:spcPct val="90000"/>
              </a:lnSpc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3000" algn="l"/>
              </a:tabLst>
            </a:pP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		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CWMRDB:Catalog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lnSpc>
                <a:spcPct val="90000"/>
              </a:lnSpc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3000" algn="l"/>
              </a:tabLst>
            </a:pP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	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XMI.content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lnSpc>
                <a:spcPct val="90000"/>
              </a:lnSpc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3000" algn="l"/>
              </a:tabLst>
            </a:pP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XMI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</a:p>
        </p:txBody>
      </p:sp>
      <p:sp>
        <p:nvSpPr>
          <p:cNvPr id="94212" name="Text Box 4">
            <a:extLst>
              <a:ext uri="{FF2B5EF4-FFF2-40B4-BE49-F238E27FC236}">
                <a16:creationId xmlns:a16="http://schemas.microsoft.com/office/drawing/2014/main" id="{F4BA2DE9-EAE0-52B4-0689-CC84D59FA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6002338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altLang="en-US" sz="1600"/>
          </a:p>
        </p:txBody>
      </p:sp>
      <p:sp>
        <p:nvSpPr>
          <p:cNvPr id="94213" name="Text Box 5">
            <a:extLst>
              <a:ext uri="{FF2B5EF4-FFF2-40B4-BE49-F238E27FC236}">
                <a16:creationId xmlns:a16="http://schemas.microsoft.com/office/drawing/2014/main" id="{BBF1805B-7696-BCA4-7E81-C1ACACBC3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96000"/>
            <a:ext cx="3863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/>
              <a:t>Visibility="public" attributes omitted for clarity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ABB89EB-8D69-6F82-2F5D-D9A774C8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57DE9A4-CA2E-F0E2-5410-A38D10C7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651AFBE-7E7A-4DBF-FB2F-43EF49A1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158C-4F9B-144D-B654-7E62808F7B3C}" type="slidenum">
              <a:rPr lang="en-US" altLang="en-US"/>
              <a:pPr/>
              <a:t>31</a:t>
            </a:fld>
            <a:r>
              <a:rPr lang="en-US" altLang="en-US"/>
              <a:t> of 50</a:t>
            </a: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474EF1EF-107F-9BFC-1370-F01A449C1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altLang="en-US"/>
              <a:t>Venn Diagram of Cube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B363DA7D-7803-B281-8E28-00DBFC04F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7391400" cy="4953000"/>
          </a:xfrm>
          <a:prstGeom prst="rect">
            <a:avLst/>
          </a:prstGeom>
          <a:solidFill>
            <a:srgbClr val="96969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sz="1600"/>
              <a:t>RDB:Catalog Model</a:t>
            </a:r>
          </a:p>
        </p:txBody>
      </p:sp>
      <p:sp>
        <p:nvSpPr>
          <p:cNvPr id="95236" name="Rectangle 4">
            <a:extLst>
              <a:ext uri="{FF2B5EF4-FFF2-40B4-BE49-F238E27FC236}">
                <a16:creationId xmlns:a16="http://schemas.microsoft.com/office/drawing/2014/main" id="{AD769951-E14D-4886-0D38-518A87E29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676400"/>
            <a:ext cx="2514600" cy="41910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sz="1600"/>
              <a:t>OLAP:Logical</a:t>
            </a:r>
          </a:p>
        </p:txBody>
      </p:sp>
      <p:sp>
        <p:nvSpPr>
          <p:cNvPr id="95237" name="Rectangle 5">
            <a:extLst>
              <a:ext uri="{FF2B5EF4-FFF2-40B4-BE49-F238E27FC236}">
                <a16:creationId xmlns:a16="http://schemas.microsoft.com/office/drawing/2014/main" id="{0D32A083-1D58-2BF4-7D08-B9151E68B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676400"/>
            <a:ext cx="3581400" cy="19812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sz="1600"/>
              <a:t>RDB:Physical</a:t>
            </a:r>
          </a:p>
        </p:txBody>
      </p:sp>
      <p:sp>
        <p:nvSpPr>
          <p:cNvPr id="95238" name="Rectangle 6">
            <a:extLst>
              <a:ext uri="{FF2B5EF4-FFF2-40B4-BE49-F238E27FC236}">
                <a16:creationId xmlns:a16="http://schemas.microsoft.com/office/drawing/2014/main" id="{703024EB-A899-8D7A-6D69-D37A093D2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886200"/>
            <a:ext cx="3505200" cy="19812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sz="1600"/>
              <a:t>RDB:Physical</a:t>
            </a:r>
          </a:p>
        </p:txBody>
      </p:sp>
      <p:grpSp>
        <p:nvGrpSpPr>
          <p:cNvPr id="95239" name="Group 7">
            <a:extLst>
              <a:ext uri="{FF2B5EF4-FFF2-40B4-BE49-F238E27FC236}">
                <a16:creationId xmlns:a16="http://schemas.microsoft.com/office/drawing/2014/main" id="{3F7E8158-82E7-FE33-4EEA-6FE7E4FFACC3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981200"/>
            <a:ext cx="1676400" cy="1524000"/>
            <a:chOff x="3264" y="1152"/>
            <a:chExt cx="1056" cy="960"/>
          </a:xfrm>
        </p:grpSpPr>
        <p:sp>
          <p:nvSpPr>
            <p:cNvPr id="95240" name="Rectangle 8">
              <a:extLst>
                <a:ext uri="{FF2B5EF4-FFF2-40B4-BE49-F238E27FC236}">
                  <a16:creationId xmlns:a16="http://schemas.microsoft.com/office/drawing/2014/main" id="{A5B0F220-D2F4-2B55-3E70-65316E17C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152"/>
              <a:ext cx="576" cy="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altLang="en-US" sz="1600"/>
                <a:t>Table</a:t>
              </a:r>
            </a:p>
          </p:txBody>
        </p:sp>
        <p:sp>
          <p:nvSpPr>
            <p:cNvPr id="95241" name="Rectangle 9">
              <a:extLst>
                <a:ext uri="{FF2B5EF4-FFF2-40B4-BE49-F238E27FC236}">
                  <a16:creationId xmlns:a16="http://schemas.microsoft.com/office/drawing/2014/main" id="{D73F39CF-F5F4-F0C0-F093-9D882A82E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344"/>
              <a:ext cx="576" cy="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altLang="en-US" sz="1600"/>
                <a:t>Table</a:t>
              </a:r>
            </a:p>
          </p:txBody>
        </p:sp>
        <p:sp>
          <p:nvSpPr>
            <p:cNvPr id="95242" name="Rectangle 10">
              <a:extLst>
                <a:ext uri="{FF2B5EF4-FFF2-40B4-BE49-F238E27FC236}">
                  <a16:creationId xmlns:a16="http://schemas.microsoft.com/office/drawing/2014/main" id="{B067BE6F-BB5B-AB2D-0C46-8FC789F74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536"/>
              <a:ext cx="576" cy="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altLang="en-US" sz="1600"/>
                <a:t>Table</a:t>
              </a:r>
            </a:p>
          </p:txBody>
        </p:sp>
      </p:grpSp>
      <p:grpSp>
        <p:nvGrpSpPr>
          <p:cNvPr id="95243" name="Group 11">
            <a:extLst>
              <a:ext uri="{FF2B5EF4-FFF2-40B4-BE49-F238E27FC236}">
                <a16:creationId xmlns:a16="http://schemas.microsoft.com/office/drawing/2014/main" id="{DF0AFFA7-0832-8907-1E06-0D69A39D1679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191000"/>
            <a:ext cx="1676400" cy="1524000"/>
            <a:chOff x="3264" y="1152"/>
            <a:chExt cx="1056" cy="960"/>
          </a:xfrm>
        </p:grpSpPr>
        <p:sp>
          <p:nvSpPr>
            <p:cNvPr id="95244" name="Rectangle 12">
              <a:extLst>
                <a:ext uri="{FF2B5EF4-FFF2-40B4-BE49-F238E27FC236}">
                  <a16:creationId xmlns:a16="http://schemas.microsoft.com/office/drawing/2014/main" id="{073D27FE-2EF7-926B-834E-93A70F6BD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152"/>
              <a:ext cx="576" cy="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altLang="en-US" sz="1600"/>
                <a:t>Table</a:t>
              </a:r>
            </a:p>
          </p:txBody>
        </p:sp>
        <p:sp>
          <p:nvSpPr>
            <p:cNvPr id="95245" name="Rectangle 13">
              <a:extLst>
                <a:ext uri="{FF2B5EF4-FFF2-40B4-BE49-F238E27FC236}">
                  <a16:creationId xmlns:a16="http://schemas.microsoft.com/office/drawing/2014/main" id="{CE846A6F-CBCB-47B2-80F6-039100832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344"/>
              <a:ext cx="576" cy="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altLang="en-US" sz="1600"/>
                <a:t>Table</a:t>
              </a:r>
            </a:p>
          </p:txBody>
        </p:sp>
        <p:sp>
          <p:nvSpPr>
            <p:cNvPr id="95246" name="Rectangle 14">
              <a:extLst>
                <a:ext uri="{FF2B5EF4-FFF2-40B4-BE49-F238E27FC236}">
                  <a16:creationId xmlns:a16="http://schemas.microsoft.com/office/drawing/2014/main" id="{C6D16D4D-9F46-7531-60CE-6399E3309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536"/>
              <a:ext cx="576" cy="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altLang="en-US" sz="1600"/>
                <a:t>Table</a:t>
              </a:r>
            </a:p>
          </p:txBody>
        </p:sp>
      </p:grpSp>
      <p:grpSp>
        <p:nvGrpSpPr>
          <p:cNvPr id="95247" name="Group 15">
            <a:extLst>
              <a:ext uri="{FF2B5EF4-FFF2-40B4-BE49-F238E27FC236}">
                <a16:creationId xmlns:a16="http://schemas.microsoft.com/office/drawing/2014/main" id="{74052808-D090-C436-800F-8C21DEF14A2D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1981200"/>
            <a:ext cx="990600" cy="1447800"/>
            <a:chOff x="3264" y="1152"/>
            <a:chExt cx="1056" cy="960"/>
          </a:xfrm>
        </p:grpSpPr>
        <p:sp>
          <p:nvSpPr>
            <p:cNvPr id="95248" name="Rectangle 16">
              <a:extLst>
                <a:ext uri="{FF2B5EF4-FFF2-40B4-BE49-F238E27FC236}">
                  <a16:creationId xmlns:a16="http://schemas.microsoft.com/office/drawing/2014/main" id="{26DA02A8-EFEF-1E5A-6036-606F8601A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152"/>
              <a:ext cx="576" cy="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altLang="en-US" sz="1600"/>
                <a:t>Index</a:t>
              </a:r>
            </a:p>
          </p:txBody>
        </p:sp>
        <p:sp>
          <p:nvSpPr>
            <p:cNvPr id="95249" name="Rectangle 17">
              <a:extLst>
                <a:ext uri="{FF2B5EF4-FFF2-40B4-BE49-F238E27FC236}">
                  <a16:creationId xmlns:a16="http://schemas.microsoft.com/office/drawing/2014/main" id="{564A3A02-E33E-2B66-C984-B1771C8BD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344"/>
              <a:ext cx="576" cy="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altLang="en-US" sz="1600"/>
                <a:t>Index</a:t>
              </a:r>
            </a:p>
          </p:txBody>
        </p:sp>
        <p:sp>
          <p:nvSpPr>
            <p:cNvPr id="95250" name="Rectangle 18">
              <a:extLst>
                <a:ext uri="{FF2B5EF4-FFF2-40B4-BE49-F238E27FC236}">
                  <a16:creationId xmlns:a16="http://schemas.microsoft.com/office/drawing/2014/main" id="{925575E1-54AB-A73A-986B-24FC1EDCF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536"/>
              <a:ext cx="576" cy="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altLang="en-US" sz="1600"/>
                <a:t>Index</a:t>
              </a:r>
            </a:p>
          </p:txBody>
        </p:sp>
      </p:grpSp>
      <p:grpSp>
        <p:nvGrpSpPr>
          <p:cNvPr id="95251" name="Group 19">
            <a:extLst>
              <a:ext uri="{FF2B5EF4-FFF2-40B4-BE49-F238E27FC236}">
                <a16:creationId xmlns:a16="http://schemas.microsoft.com/office/drawing/2014/main" id="{0154A690-0867-7D5D-9467-C031AFE0FD75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114800"/>
            <a:ext cx="990600" cy="1447800"/>
            <a:chOff x="3264" y="1152"/>
            <a:chExt cx="1056" cy="960"/>
          </a:xfrm>
        </p:grpSpPr>
        <p:sp>
          <p:nvSpPr>
            <p:cNvPr id="95252" name="Rectangle 20">
              <a:extLst>
                <a:ext uri="{FF2B5EF4-FFF2-40B4-BE49-F238E27FC236}">
                  <a16:creationId xmlns:a16="http://schemas.microsoft.com/office/drawing/2014/main" id="{07F883E1-AD9F-92B1-D994-31ECF6814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152"/>
              <a:ext cx="576" cy="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altLang="en-US" sz="1600"/>
                <a:t>Index</a:t>
              </a:r>
            </a:p>
          </p:txBody>
        </p:sp>
        <p:sp>
          <p:nvSpPr>
            <p:cNvPr id="95253" name="Rectangle 21">
              <a:extLst>
                <a:ext uri="{FF2B5EF4-FFF2-40B4-BE49-F238E27FC236}">
                  <a16:creationId xmlns:a16="http://schemas.microsoft.com/office/drawing/2014/main" id="{63A99482-C969-241D-67AA-0064D9245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344"/>
              <a:ext cx="576" cy="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altLang="en-US" sz="1600"/>
                <a:t>Index</a:t>
              </a:r>
            </a:p>
          </p:txBody>
        </p:sp>
        <p:sp>
          <p:nvSpPr>
            <p:cNvPr id="95254" name="Rectangle 22">
              <a:extLst>
                <a:ext uri="{FF2B5EF4-FFF2-40B4-BE49-F238E27FC236}">
                  <a16:creationId xmlns:a16="http://schemas.microsoft.com/office/drawing/2014/main" id="{22CFA9C5-9338-1176-9778-776C5EBFB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536"/>
              <a:ext cx="576" cy="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altLang="en-US" sz="1600"/>
                <a:t>Index</a:t>
              </a:r>
            </a:p>
          </p:txBody>
        </p:sp>
      </p:grpSp>
      <p:grpSp>
        <p:nvGrpSpPr>
          <p:cNvPr id="95255" name="Group 23">
            <a:extLst>
              <a:ext uri="{FF2B5EF4-FFF2-40B4-BE49-F238E27FC236}">
                <a16:creationId xmlns:a16="http://schemas.microsoft.com/office/drawing/2014/main" id="{3F1F592A-ED55-30B2-311B-552B129B037E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438400"/>
            <a:ext cx="1143000" cy="1295400"/>
            <a:chOff x="960" y="1872"/>
            <a:chExt cx="720" cy="816"/>
          </a:xfrm>
        </p:grpSpPr>
        <p:sp>
          <p:nvSpPr>
            <p:cNvPr id="95256" name="Rectangle 24">
              <a:extLst>
                <a:ext uri="{FF2B5EF4-FFF2-40B4-BE49-F238E27FC236}">
                  <a16:creationId xmlns:a16="http://schemas.microsoft.com/office/drawing/2014/main" id="{8433693C-9038-EDF9-DAB6-8831CB2D3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872"/>
              <a:ext cx="720" cy="8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altLang="en-US" sz="1600"/>
                <a:t>Dimension</a:t>
              </a:r>
            </a:p>
          </p:txBody>
        </p:sp>
        <p:sp>
          <p:nvSpPr>
            <p:cNvPr id="95257" name="Rectangle 25">
              <a:extLst>
                <a:ext uri="{FF2B5EF4-FFF2-40B4-BE49-F238E27FC236}">
                  <a16:creationId xmlns:a16="http://schemas.microsoft.com/office/drawing/2014/main" id="{58D2DCAB-6041-7682-C87A-E33637EDD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160"/>
              <a:ext cx="384" cy="4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altLang="en-US" sz="1600"/>
                <a:t>Link</a:t>
              </a:r>
              <a:br>
                <a:rPr lang="en-US" altLang="en-US" sz="1600"/>
              </a:br>
              <a:r>
                <a:rPr lang="en-US" altLang="en-US" sz="1600"/>
                <a:t>Maps</a:t>
              </a:r>
            </a:p>
          </p:txBody>
        </p:sp>
      </p:grpSp>
      <p:grpSp>
        <p:nvGrpSpPr>
          <p:cNvPr id="95258" name="Group 26">
            <a:extLst>
              <a:ext uri="{FF2B5EF4-FFF2-40B4-BE49-F238E27FC236}">
                <a16:creationId xmlns:a16="http://schemas.microsoft.com/office/drawing/2014/main" id="{072AAA44-DB76-7E08-D780-48B96F190C5A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2819400"/>
            <a:ext cx="1143000" cy="1295400"/>
            <a:chOff x="960" y="1872"/>
            <a:chExt cx="720" cy="816"/>
          </a:xfrm>
        </p:grpSpPr>
        <p:sp>
          <p:nvSpPr>
            <p:cNvPr id="95259" name="Rectangle 27">
              <a:extLst>
                <a:ext uri="{FF2B5EF4-FFF2-40B4-BE49-F238E27FC236}">
                  <a16:creationId xmlns:a16="http://schemas.microsoft.com/office/drawing/2014/main" id="{54C40824-0BF8-899F-7923-179C20F7D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872"/>
              <a:ext cx="720" cy="8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altLang="en-US" sz="1600"/>
                <a:t>Dimension</a:t>
              </a:r>
            </a:p>
          </p:txBody>
        </p:sp>
        <p:sp>
          <p:nvSpPr>
            <p:cNvPr id="95260" name="Rectangle 28">
              <a:extLst>
                <a:ext uri="{FF2B5EF4-FFF2-40B4-BE49-F238E27FC236}">
                  <a16:creationId xmlns:a16="http://schemas.microsoft.com/office/drawing/2014/main" id="{12D2069E-D5EA-E675-C41B-4DD03FE6F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160"/>
              <a:ext cx="384" cy="4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altLang="en-US" sz="1600"/>
                <a:t>Link</a:t>
              </a:r>
              <a:br>
                <a:rPr lang="en-US" altLang="en-US" sz="1600"/>
              </a:br>
              <a:r>
                <a:rPr lang="en-US" altLang="en-US" sz="1600"/>
                <a:t>Maps</a:t>
              </a:r>
            </a:p>
          </p:txBody>
        </p:sp>
      </p:grpSp>
      <p:grpSp>
        <p:nvGrpSpPr>
          <p:cNvPr id="95261" name="Group 29">
            <a:extLst>
              <a:ext uri="{FF2B5EF4-FFF2-40B4-BE49-F238E27FC236}">
                <a16:creationId xmlns:a16="http://schemas.microsoft.com/office/drawing/2014/main" id="{83FDC302-274E-A678-1CC0-4A9CDBDCBDBE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200400"/>
            <a:ext cx="1143000" cy="1295400"/>
            <a:chOff x="960" y="1872"/>
            <a:chExt cx="720" cy="816"/>
          </a:xfrm>
        </p:grpSpPr>
        <p:sp>
          <p:nvSpPr>
            <p:cNvPr id="95262" name="Rectangle 30">
              <a:extLst>
                <a:ext uri="{FF2B5EF4-FFF2-40B4-BE49-F238E27FC236}">
                  <a16:creationId xmlns:a16="http://schemas.microsoft.com/office/drawing/2014/main" id="{8762FF15-AFAE-21F3-DA8D-9B23C03E6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872"/>
              <a:ext cx="720" cy="8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altLang="en-US" sz="1600"/>
                <a:t>Dimension</a:t>
              </a:r>
            </a:p>
          </p:txBody>
        </p:sp>
        <p:sp>
          <p:nvSpPr>
            <p:cNvPr id="95263" name="Rectangle 31">
              <a:extLst>
                <a:ext uri="{FF2B5EF4-FFF2-40B4-BE49-F238E27FC236}">
                  <a16:creationId xmlns:a16="http://schemas.microsoft.com/office/drawing/2014/main" id="{8AECB395-9CFE-9137-81EF-9D3A0E423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160"/>
              <a:ext cx="384" cy="4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altLang="en-US" sz="1600"/>
                <a:t>Link</a:t>
              </a:r>
              <a:br>
                <a:rPr lang="en-US" altLang="en-US" sz="1600"/>
              </a:br>
              <a:r>
                <a:rPr lang="en-US" altLang="en-US" sz="1600"/>
                <a:t>Maps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BF7928D-C8C9-903B-F62F-11C654B4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61326E4-7747-D547-B997-61639D28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A948564-ECEB-9B4A-5778-3CB59E1D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72B8-C93E-CB48-8655-25F529C07B67}" type="slidenum">
              <a:rPr lang="en-US" altLang="en-US"/>
              <a:pPr/>
              <a:t>32</a:t>
            </a:fld>
            <a:r>
              <a:rPr lang="en-US" altLang="en-US"/>
              <a:t> of 50</a:t>
            </a:r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52D788FC-CF59-9031-80A7-2D3C50598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Sample Physical Table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9D63A3A7-36FD-0D7D-C6EA-FE1B17522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876800"/>
          </a:xfrm>
        </p:spPr>
        <p:txBody>
          <a:bodyPr/>
          <a:lstStyle/>
          <a:p>
            <a:pPr marL="0" indent="0"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6175" algn="l"/>
              </a:tabLst>
            </a:pP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CWMRDB:Table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xmi.id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_15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name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MyTableName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b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</a:b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	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CWM:Classifier.feature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6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6175" algn="l"/>
              </a:tabLst>
            </a:pP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		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CWMRDB:Column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xmi.id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_16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name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myPrimaryKeyID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  precision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4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type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_17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/&gt;</a:t>
            </a:r>
            <a:endParaRPr lang="en-US" altLang="en-US" sz="16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6175" algn="l"/>
              </a:tabLst>
            </a:pP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		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CWMRDB:Column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xmi.id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_18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name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myForeignKey1ID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  precision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4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type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_17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/&gt;</a:t>
            </a:r>
            <a:endParaRPr lang="en-US" altLang="en-US" sz="16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6175" algn="l"/>
              </a:tabLst>
            </a:pP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		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CWMRDB:Column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xmi.id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_19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name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myForeignKey2ID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  precision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4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type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_17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/&gt;</a:t>
            </a:r>
            <a:endParaRPr lang="en-US" altLang="en-US" sz="16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6175" algn="l"/>
              </a:tabLst>
            </a:pP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		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CWMRDB:Column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xmi.id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_20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name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 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myForeignKey3ID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  precision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4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type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_17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/&gt;</a:t>
            </a:r>
            <a:endParaRPr lang="en-US" altLang="en-US" sz="16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6175" algn="l"/>
              </a:tabLst>
            </a:pP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		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CWMRDB:Column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xmi.id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_21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name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description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length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200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type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_22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/&gt;</a:t>
            </a:r>
            <a:endParaRPr lang="en-US" altLang="en-US" sz="16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6175" algn="l"/>
              </a:tabLst>
            </a:pP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	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CWM:Classifier.feature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6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6175" algn="l"/>
              </a:tabLst>
            </a:pP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	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CWM:Namespace.ownedElement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6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6175" algn="l"/>
              </a:tabLst>
            </a:pP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		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CWMRDB:ForeignKey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xmi.id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_23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name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unnamed_23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 namespace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_15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b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</a:b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		feature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_19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uniqueKey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_24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"/&gt;</a:t>
            </a:r>
            <a:endParaRPr lang="en-US" altLang="en-US" sz="16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6175" algn="l"/>
              </a:tabLst>
            </a:pP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	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CWM:Namespace.ownedElement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6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6175" algn="l"/>
              </a:tabLst>
            </a:pP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CWMRDB:Table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</a:p>
        </p:txBody>
      </p:sp>
      <p:sp>
        <p:nvSpPr>
          <p:cNvPr id="96260" name="Line 4">
            <a:extLst>
              <a:ext uri="{FF2B5EF4-FFF2-40B4-BE49-F238E27FC236}">
                <a16:creationId xmlns:a16="http://schemas.microsoft.com/office/drawing/2014/main" id="{B439D055-CFC8-8310-404E-E8A990BFE27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34200" y="3200400"/>
            <a:ext cx="13716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1" name="Text Box 5">
            <a:extLst>
              <a:ext uri="{FF2B5EF4-FFF2-40B4-BE49-F238E27FC236}">
                <a16:creationId xmlns:a16="http://schemas.microsoft.com/office/drawing/2014/main" id="{AC7C8DEC-0D0E-9BB5-BD4F-7B203AFCC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038600"/>
            <a:ext cx="11620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/>
              <a:t>Pointer to</a:t>
            </a:r>
          </a:p>
          <a:p>
            <a:pPr algn="l"/>
            <a:r>
              <a:rPr lang="en-US" altLang="en-US" sz="1600"/>
              <a:t>List of types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CD44DEC-7533-844F-2D88-612D144D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694DC7F-7C5C-D8F8-EC28-5F9AFA39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A50D729-AE1B-5896-B051-EA3614615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5520-6CF8-B840-8BF2-95DFD58B859B}" type="slidenum">
              <a:rPr lang="en-US" altLang="en-US"/>
              <a:pPr/>
              <a:t>33</a:t>
            </a:fld>
            <a:r>
              <a:rPr lang="en-US" altLang="en-US"/>
              <a:t> of 50</a:t>
            </a:r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8645324D-126A-01D8-635F-B67C895F2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Column Options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7A0F58E2-547B-B450-2FA5-193D20FE12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b="1">
                <a:solidFill>
                  <a:srgbClr val="FF0000"/>
                </a:solidFill>
                <a:latin typeface="Arial Narrow" panose="020B0604020202020204" pitchFamily="34" charset="0"/>
              </a:rPr>
              <a:t>xmi.id</a:t>
            </a: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2400" b="1">
                <a:solidFill>
                  <a:srgbClr val="000000"/>
                </a:solidFill>
                <a:latin typeface="Arial Narrow" panose="020B0604020202020204" pitchFamily="34" charset="0"/>
              </a:rPr>
              <a:t>XML_Node_ID</a:t>
            </a: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</a:p>
          <a:p>
            <a:r>
              <a:rPr lang="en-US" altLang="en-US" sz="2400" b="1">
                <a:solidFill>
                  <a:srgbClr val="FF0000"/>
                </a:solidFill>
                <a:latin typeface="Arial Narrow" panose="020B0604020202020204" pitchFamily="34" charset="0"/>
              </a:rPr>
              <a:t>name</a:t>
            </a: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2400" b="1">
                <a:solidFill>
                  <a:srgbClr val="000000"/>
                </a:solidFill>
                <a:latin typeface="Arial Narrow" panose="020B0604020202020204" pitchFamily="34" charset="0"/>
              </a:rPr>
              <a:t>MyColumnName</a:t>
            </a: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endParaRPr lang="en-US" altLang="en-US" sz="2400">
              <a:solidFill>
                <a:srgbClr val="FF0000"/>
              </a:solidFill>
              <a:latin typeface="Arial Narrow" panose="020B0604020202020204" pitchFamily="34" charset="0"/>
            </a:endParaRPr>
          </a:p>
          <a:p>
            <a:r>
              <a:rPr lang="en-US" altLang="en-US" sz="2400" b="1">
                <a:solidFill>
                  <a:srgbClr val="FF0000"/>
                </a:solidFill>
                <a:latin typeface="Arial Narrow" panose="020B0604020202020204" pitchFamily="34" charset="0"/>
              </a:rPr>
              <a:t>isSystem</a:t>
            </a: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2400" b="1">
                <a:solidFill>
                  <a:srgbClr val="000000"/>
                </a:solidFill>
                <a:latin typeface="Arial Narrow" panose="020B0604020202020204" pitchFamily="34" charset="0"/>
              </a:rPr>
              <a:t>false</a:t>
            </a: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" | "</a:t>
            </a:r>
            <a:r>
              <a:rPr lang="en-US" altLang="en-US" sz="2400" b="1">
                <a:solidFill>
                  <a:srgbClr val="000000"/>
                </a:solidFill>
                <a:latin typeface="Arial Narrow" panose="020B0604020202020204" pitchFamily="34" charset="0"/>
              </a:rPr>
              <a:t>true</a:t>
            </a: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</a:p>
          <a:p>
            <a:r>
              <a:rPr lang="en-US" altLang="en-US" sz="2400" b="1">
                <a:solidFill>
                  <a:srgbClr val="FF0000"/>
                </a:solidFill>
                <a:latin typeface="Arial Narrow" panose="020B0604020202020204" pitchFamily="34" charset="0"/>
              </a:rPr>
              <a:t>isTemporary</a:t>
            </a: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2400" b="1">
                <a:solidFill>
                  <a:srgbClr val="000000"/>
                </a:solidFill>
                <a:latin typeface="Arial Narrow" panose="020B0604020202020204" pitchFamily="34" charset="0"/>
              </a:rPr>
              <a:t>false</a:t>
            </a: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" | "</a:t>
            </a:r>
            <a:r>
              <a:rPr lang="en-US" altLang="en-US" sz="2400" b="1">
                <a:solidFill>
                  <a:srgbClr val="000000"/>
                </a:solidFill>
                <a:latin typeface="Arial Narrow" panose="020B0604020202020204" pitchFamily="34" charset="0"/>
              </a:rPr>
              <a:t>true</a:t>
            </a: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</a:p>
          <a:p>
            <a:r>
              <a:rPr lang="en-US" altLang="en-US" sz="2400" b="1">
                <a:solidFill>
                  <a:srgbClr val="FF0000"/>
                </a:solidFill>
                <a:latin typeface="Arial Narrow" panose="020B0604020202020204" pitchFamily="34" charset="0"/>
              </a:rPr>
              <a:t>visibility</a:t>
            </a: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2400" b="1">
                <a:solidFill>
                  <a:srgbClr val="000000"/>
                </a:solidFill>
                <a:latin typeface="Arial Narrow" panose="020B0604020202020204" pitchFamily="34" charset="0"/>
              </a:rPr>
              <a:t>public</a:t>
            </a: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endParaRPr lang="en-US" altLang="en-US" sz="2400" b="1">
              <a:solidFill>
                <a:srgbClr val="FF0000"/>
              </a:solidFill>
              <a:latin typeface="Arial Narrow" panose="020B0604020202020204" pitchFamily="34" charset="0"/>
            </a:endParaRPr>
          </a:p>
          <a:p>
            <a:r>
              <a:rPr lang="en-US" altLang="en-US" sz="2400" b="1">
                <a:solidFill>
                  <a:srgbClr val="FF0000"/>
                </a:solidFill>
                <a:latin typeface="Arial Narrow" panose="020B0604020202020204" pitchFamily="34" charset="0"/>
              </a:rPr>
              <a:t>namespace</a:t>
            </a: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2400" b="1">
                <a:solidFill>
                  <a:srgbClr val="000000"/>
                </a:solidFill>
                <a:latin typeface="Arial Narrow" panose="020B0604020202020204" pitchFamily="34" charset="0"/>
              </a:rPr>
              <a:t>XML_Node_ID_Ref</a:t>
            </a: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</a:p>
          <a:p>
            <a:r>
              <a:rPr lang="en-US" altLang="en-US" sz="2400" b="1">
                <a:solidFill>
                  <a:srgbClr val="FF0000"/>
                </a:solidFill>
                <a:latin typeface="Arial Narrow" panose="020B0604020202020204" pitchFamily="34" charset="0"/>
              </a:rPr>
              <a:t>owner</a:t>
            </a: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=" </a:t>
            </a:r>
            <a:r>
              <a:rPr lang="en-US" altLang="en-US" sz="2400" b="1">
                <a:solidFill>
                  <a:srgbClr val="000000"/>
                </a:solidFill>
                <a:latin typeface="Arial Narrow" panose="020B0604020202020204" pitchFamily="34" charset="0"/>
              </a:rPr>
              <a:t>XML_Node_ID_Ref</a:t>
            </a: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</a:p>
          <a:p>
            <a:r>
              <a:rPr lang="en-US" altLang="en-US" sz="2400" b="1">
                <a:solidFill>
                  <a:srgbClr val="FF0000"/>
                </a:solidFill>
                <a:latin typeface="Arial Narrow" panose="020B0604020202020204" pitchFamily="34" charset="0"/>
              </a:rPr>
              <a:t>isNullable</a:t>
            </a: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2400" b="1">
                <a:solidFill>
                  <a:srgbClr val="000000"/>
                </a:solidFill>
                <a:latin typeface="Arial Narrow" panose="020B0604020202020204" pitchFamily="34" charset="0"/>
              </a:rPr>
              <a:t>columnNoNulls</a:t>
            </a: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" | "</a:t>
            </a:r>
            <a:r>
              <a:rPr lang="en-US" altLang="en-US" sz="2400" b="1">
                <a:solidFill>
                  <a:srgbClr val="000000"/>
                </a:solidFill>
                <a:latin typeface="Arial Narrow" panose="020B0604020202020204" pitchFamily="34" charset="0"/>
              </a:rPr>
              <a:t>columnNullable</a:t>
            </a: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2400" b="1">
                <a:solidFill>
                  <a:srgbClr val="FF0000"/>
                </a:solidFill>
                <a:latin typeface="Arial Narrow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C99AE30-91FB-AB40-6D78-AA79A482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12BC1F3-6216-A365-9B94-6197956DB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F07FBD-D7A7-4711-09D0-4F5499E5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4516-2014-3D42-9AF9-9E2502DE0016}" type="slidenum">
              <a:rPr lang="en-US" altLang="en-US"/>
              <a:pPr/>
              <a:t>34</a:t>
            </a:fld>
            <a:r>
              <a:rPr lang="en-US" altLang="en-US"/>
              <a:t> of 50</a:t>
            </a:r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5325404D-D550-8931-C8CB-B8DBEAC56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Numeric Column Attributes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C173E4C8-B142-1F7C-48A0-1015F0836C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b="1">
                <a:solidFill>
                  <a:srgbClr val="FF0000"/>
                </a:solidFill>
                <a:latin typeface="Arial Narrow" panose="020B0604020202020204" pitchFamily="34" charset="0"/>
              </a:rPr>
              <a:t>length</a:t>
            </a: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2400" b="1">
                <a:solidFill>
                  <a:srgbClr val="000000"/>
                </a:solidFill>
                <a:latin typeface="Arial Narrow" panose="020B0604020202020204" pitchFamily="34" charset="0"/>
              </a:rPr>
              <a:t>integer</a:t>
            </a: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</a:p>
          <a:p>
            <a:r>
              <a:rPr lang="en-US" altLang="en-US" sz="2400" b="1">
                <a:solidFill>
                  <a:srgbClr val="FF0000"/>
                </a:solidFill>
                <a:latin typeface="Arial Narrow" panose="020B0604020202020204" pitchFamily="34" charset="0"/>
              </a:rPr>
              <a:t>characterMaximumLength</a:t>
            </a: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2400" b="1">
                <a:solidFill>
                  <a:srgbClr val="000000"/>
                </a:solidFill>
                <a:latin typeface="Arial Narrow" panose="020B0604020202020204" pitchFamily="34" charset="0"/>
              </a:rPr>
              <a:t>integer</a:t>
            </a: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</a:p>
          <a:p>
            <a:r>
              <a:rPr lang="en-US" altLang="en-US" sz="2400" b="1">
                <a:solidFill>
                  <a:srgbClr val="FF0000"/>
                </a:solidFill>
                <a:latin typeface="Arial Narrow" panose="020B0604020202020204" pitchFamily="34" charset="0"/>
              </a:rPr>
              <a:t>precision</a:t>
            </a: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2400" b="1">
                <a:solidFill>
                  <a:srgbClr val="000000"/>
                </a:solidFill>
                <a:latin typeface="Arial Narrow" panose="020B0604020202020204" pitchFamily="34" charset="0"/>
              </a:rPr>
              <a:t>integer</a:t>
            </a: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</a:p>
          <a:p>
            <a:r>
              <a:rPr lang="en-US" altLang="en-US" sz="2400" b="1">
                <a:solidFill>
                  <a:srgbClr val="FF0000"/>
                </a:solidFill>
                <a:latin typeface="Arial Narrow" panose="020B0604020202020204" pitchFamily="34" charset="0"/>
              </a:rPr>
              <a:t>numericPrecision</a:t>
            </a: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2400" b="1">
                <a:solidFill>
                  <a:srgbClr val="000000"/>
                </a:solidFill>
                <a:latin typeface="Arial Narrow" panose="020B0604020202020204" pitchFamily="34" charset="0"/>
              </a:rPr>
              <a:t>integer</a:t>
            </a: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33A1A48-EC42-17D4-6577-64B39679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BEBEADD-E190-86D7-EA03-4CE040604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8770BC7-FA4E-5DF9-FCEF-41587F76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4A3D-50EF-C848-9CE4-FA281FDFEE88}" type="slidenum">
              <a:rPr lang="en-US" altLang="en-US"/>
              <a:pPr/>
              <a:t>35</a:t>
            </a:fld>
            <a:r>
              <a:rPr lang="en-US" altLang="en-US"/>
              <a:t> of 50</a:t>
            </a:r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063C3C59-6C13-2589-91DD-8021374D4C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Column Simple Data Types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AA85D597-209D-112C-6B2F-9B12E72D7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b="1">
                <a:solidFill>
                  <a:srgbClr val="800000"/>
                </a:solidFill>
                <a:latin typeface="Arial Narrow" panose="020B0604020202020204" pitchFamily="34" charset="0"/>
              </a:rPr>
              <a:t>CWMRDB:SQLSimpleType</a:t>
            </a:r>
            <a:endParaRPr lang="en-US" altLang="en-US" b="1">
              <a:solidFill>
                <a:srgbClr val="FF0000"/>
              </a:solidFill>
              <a:latin typeface="Arial Narrow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Arial Narrow" panose="020B0604020202020204" pitchFamily="34" charset="0"/>
              </a:rPr>
              <a:t>	xmi.id</a:t>
            </a:r>
            <a:r>
              <a:rPr lang="en-US" altLang="en-US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b="1">
                <a:solidFill>
                  <a:srgbClr val="000000"/>
                </a:solidFill>
                <a:latin typeface="Arial Narrow" panose="020B0604020202020204" pitchFamily="34" charset="0"/>
              </a:rPr>
              <a:t>_22</a:t>
            </a:r>
            <a:r>
              <a:rPr lang="en-US" altLang="en-US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endParaRPr lang="en-US" altLang="en-US" b="1">
              <a:solidFill>
                <a:srgbClr val="FF0000"/>
              </a:solidFill>
              <a:latin typeface="Arial Narrow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Arial Narrow" panose="020B0604020202020204" pitchFamily="34" charset="0"/>
              </a:rPr>
              <a:t>	name</a:t>
            </a:r>
            <a:r>
              <a:rPr lang="en-US" altLang="en-US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b="1">
                <a:solidFill>
                  <a:srgbClr val="000000"/>
                </a:solidFill>
                <a:latin typeface="Arial Narrow" panose="020B0604020202020204" pitchFamily="34" charset="0"/>
              </a:rPr>
              <a:t>VARCHAR2</a:t>
            </a:r>
            <a:r>
              <a:rPr lang="en-US" altLang="en-US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endParaRPr lang="en-US" altLang="en-US" b="1">
              <a:solidFill>
                <a:srgbClr val="FF0000"/>
              </a:solidFill>
              <a:latin typeface="Arial Narrow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Arial Narrow" panose="020B0604020202020204" pitchFamily="34" charset="0"/>
              </a:rPr>
              <a:t>	visibility</a:t>
            </a:r>
            <a:r>
              <a:rPr lang="en-US" altLang="en-US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b="1">
                <a:solidFill>
                  <a:srgbClr val="000000"/>
                </a:solidFill>
                <a:latin typeface="Arial Narrow" panose="020B0604020202020204" pitchFamily="34" charset="0"/>
              </a:rPr>
              <a:t>public</a:t>
            </a:r>
            <a:r>
              <a:rPr lang="en-US" altLang="en-US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b="1">
                <a:solidFill>
                  <a:srgbClr val="FF0000"/>
                </a:solidFill>
                <a:latin typeface="Arial Narrow" panose="020B0604020202020204" pitchFamily="34" charset="0"/>
              </a:rPr>
              <a:t> characterMaximumLength</a:t>
            </a:r>
            <a:r>
              <a:rPr lang="en-US" altLang="en-US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b="1">
                <a:solidFill>
                  <a:srgbClr val="000000"/>
                </a:solidFill>
                <a:latin typeface="Arial Narrow" panose="020B0604020202020204" pitchFamily="34" charset="0"/>
              </a:rPr>
              <a:t>200</a:t>
            </a:r>
            <a:r>
              <a:rPr lang="en-US" altLang="en-US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endParaRPr lang="en-US" altLang="en-US" b="1">
              <a:solidFill>
                <a:srgbClr val="FF0000"/>
              </a:solidFill>
              <a:latin typeface="Arial Narrow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Arial Narrow" panose="020B0604020202020204" pitchFamily="34" charset="0"/>
              </a:rPr>
              <a:t>	characterOctetLength</a:t>
            </a:r>
            <a:r>
              <a:rPr lang="en-US" altLang="en-US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b="1">
                <a:solidFill>
                  <a:srgbClr val="000000"/>
                </a:solidFill>
                <a:latin typeface="Arial Narrow" panose="020B0604020202020204" pitchFamily="34" charset="0"/>
              </a:rPr>
              <a:t>1</a:t>
            </a:r>
            <a:r>
              <a:rPr lang="en-US" altLang="en-US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endParaRPr lang="en-US" altLang="en-US" b="1">
              <a:solidFill>
                <a:srgbClr val="FF0000"/>
              </a:solidFill>
              <a:latin typeface="Arial Narrow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Arial Narrow" panose="020B0604020202020204" pitchFamily="34" charset="0"/>
              </a:rPr>
              <a:t>	typeNumber</a:t>
            </a:r>
            <a:r>
              <a:rPr lang="en-US" altLang="en-US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b="1">
                <a:solidFill>
                  <a:srgbClr val="000000"/>
                </a:solidFill>
                <a:latin typeface="Arial Narrow" panose="020B0604020202020204" pitchFamily="34" charset="0"/>
              </a:rPr>
              <a:t>12</a:t>
            </a:r>
            <a:r>
              <a:rPr lang="en-US" altLang="en-US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</a:p>
          <a:p>
            <a:pPr>
              <a:buFontTx/>
              <a:buNone/>
            </a:pPr>
            <a:r>
              <a:rPr lang="en-US" altLang="en-US" b="1">
                <a:solidFill>
                  <a:srgbClr val="0000FF"/>
                </a:solidFill>
                <a:latin typeface="Arial Narrow" panose="020B0604020202020204" pitchFamily="34" charset="0"/>
              </a:rPr>
              <a:t>/&gt;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196ABE9-4BF4-1447-B368-2D07E7D53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DD3672F-BA5E-D031-F5A1-9C3CE4BA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BB8D7F6-7E61-CD34-01B4-3F5FC695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AF96-2731-4B45-9858-503384695FE7}" type="slidenum">
              <a:rPr lang="en-US" altLang="en-US"/>
              <a:pPr/>
              <a:t>36</a:t>
            </a:fld>
            <a:r>
              <a:rPr lang="en-US" altLang="en-US"/>
              <a:t> of 50</a:t>
            </a:r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5814300C-F663-E6D0-A760-66775EE2A3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 Maps in Detail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E78F2FC8-0254-EFB4-2853-84101C8FD0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5181600"/>
            <a:ext cx="5943600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Link Maps have a physical column source for each attribute of the dimension</a:t>
            </a:r>
          </a:p>
        </p:txBody>
      </p:sp>
      <p:sp>
        <p:nvSpPr>
          <p:cNvPr id="100356" name="Rectangle 4">
            <a:extLst>
              <a:ext uri="{FF2B5EF4-FFF2-40B4-BE49-F238E27FC236}">
                <a16:creationId xmlns:a16="http://schemas.microsoft.com/office/drawing/2014/main" id="{B84E4AC7-424B-3CF1-0F56-C5F11A308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0"/>
            <a:ext cx="1752600" cy="1676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sz="1600"/>
              <a:t>My Logical</a:t>
            </a:r>
            <a:br>
              <a:rPr lang="en-US" altLang="en-US" sz="1600"/>
            </a:br>
            <a:r>
              <a:rPr lang="en-US" altLang="en-US" sz="1600"/>
              <a:t>Dimension</a:t>
            </a:r>
          </a:p>
        </p:txBody>
      </p:sp>
      <p:sp>
        <p:nvSpPr>
          <p:cNvPr id="100357" name="Rectangle 5">
            <a:extLst>
              <a:ext uri="{FF2B5EF4-FFF2-40B4-BE49-F238E27FC236}">
                <a16:creationId xmlns:a16="http://schemas.microsoft.com/office/drawing/2014/main" id="{E1BA5DFB-0C8D-4553-34E8-48634644B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371600"/>
            <a:ext cx="5562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20000"/>
              </a:spcBef>
              <a:buChar char="•"/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  <a:tab pos="1597025" algn="l"/>
                <a:tab pos="18288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  <a:tab pos="1597025" algn="l"/>
                <a:tab pos="18288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  <a:tab pos="1597025" algn="l"/>
                <a:tab pos="1828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  <a:tab pos="1597025" algn="l"/>
                <a:tab pos="1828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  <a:tab pos="1597025" algn="l"/>
                <a:tab pos="1828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  <a:tab pos="1597025" algn="l"/>
                <a:tab pos="1828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  <a:tab pos="1597025" algn="l"/>
                <a:tab pos="1828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  <a:tab pos="1597025" algn="l"/>
                <a:tab pos="1828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  <a:tab pos="1597025" algn="l"/>
                <a:tab pos="1828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CWMTFM:TransformationMap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xmi.id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7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CWM:Namespace.ownedElement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		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CWMTFM:ClassifierMap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			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CWMTFM:ClassifierMap.source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				&lt;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CWM:Classifier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xmi.idref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SOURCE_COLUMN_ID_1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"/&gt;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				&lt;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CWM:Classifier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xmi.idref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 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SOURCE_COLUMN_ID_2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"/&gt;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				&lt;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CWM:Classifier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xmi.idref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 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SOURCE_COLUMN_ID_3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"/&gt;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				&lt;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CWM:Classifier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xmi.idref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 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SOURCE_COLUMN_ID_4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"/&gt;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				&lt;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CWM:Classifier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xmi.idref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 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SOURCE_COLUMN_ID_5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"/&gt;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			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CWMTFM:ClassifierMap.source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			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CWMTFM:ClassifierMap.target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				&lt;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CWM:Classifier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xmi.idref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TARGET_DIMENSION_XML_ID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"/&gt;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			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CWMTFM:ClassifierMap.target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		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CWMTFM:ClassifierMap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CWM:Namespace.ownedElement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CWMTFM:TransformationMap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</a:p>
        </p:txBody>
      </p:sp>
      <p:sp>
        <p:nvSpPr>
          <p:cNvPr id="100358" name="Rectangle 6">
            <a:extLst>
              <a:ext uri="{FF2B5EF4-FFF2-40B4-BE49-F238E27FC236}">
                <a16:creationId xmlns:a16="http://schemas.microsoft.com/office/drawing/2014/main" id="{6DFC539C-7EC3-1428-24B0-3BDA0D482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590800"/>
            <a:ext cx="914400" cy="3048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/>
              <a:t>Table</a:t>
            </a:r>
          </a:p>
        </p:txBody>
      </p:sp>
      <p:sp>
        <p:nvSpPr>
          <p:cNvPr id="100359" name="Rectangle 7">
            <a:extLst>
              <a:ext uri="{FF2B5EF4-FFF2-40B4-BE49-F238E27FC236}">
                <a16:creationId xmlns:a16="http://schemas.microsoft.com/office/drawing/2014/main" id="{A4F015CA-4693-40C0-087B-6EA9A008B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895600"/>
            <a:ext cx="914400" cy="304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/>
              <a:t>Column 1</a:t>
            </a:r>
          </a:p>
        </p:txBody>
      </p:sp>
      <p:sp>
        <p:nvSpPr>
          <p:cNvPr id="100360" name="Rectangle 8">
            <a:extLst>
              <a:ext uri="{FF2B5EF4-FFF2-40B4-BE49-F238E27FC236}">
                <a16:creationId xmlns:a16="http://schemas.microsoft.com/office/drawing/2014/main" id="{5B2E21B4-D2AA-210C-D293-5840B8A41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200400"/>
            <a:ext cx="914400" cy="304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/>
              <a:t>Column 2</a:t>
            </a:r>
          </a:p>
        </p:txBody>
      </p:sp>
      <p:sp>
        <p:nvSpPr>
          <p:cNvPr id="100361" name="Rectangle 9">
            <a:extLst>
              <a:ext uri="{FF2B5EF4-FFF2-40B4-BE49-F238E27FC236}">
                <a16:creationId xmlns:a16="http://schemas.microsoft.com/office/drawing/2014/main" id="{C8B884AC-A258-B2DD-80D9-653543D17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133600"/>
            <a:ext cx="914400" cy="304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/>
              <a:t>Classifier 1</a:t>
            </a:r>
          </a:p>
        </p:txBody>
      </p:sp>
      <p:sp>
        <p:nvSpPr>
          <p:cNvPr id="100362" name="Rectangle 10">
            <a:extLst>
              <a:ext uri="{FF2B5EF4-FFF2-40B4-BE49-F238E27FC236}">
                <a16:creationId xmlns:a16="http://schemas.microsoft.com/office/drawing/2014/main" id="{09D04699-50E6-3247-51ED-BE67C6EF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438400"/>
            <a:ext cx="914400" cy="304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/>
              <a:t>Classifier 2</a:t>
            </a:r>
          </a:p>
        </p:txBody>
      </p:sp>
      <p:sp>
        <p:nvSpPr>
          <p:cNvPr id="100363" name="Rectangle 11">
            <a:extLst>
              <a:ext uri="{FF2B5EF4-FFF2-40B4-BE49-F238E27FC236}">
                <a16:creationId xmlns:a16="http://schemas.microsoft.com/office/drawing/2014/main" id="{E63C7C44-5693-467E-238E-E1E0B9FDA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743200"/>
            <a:ext cx="914400" cy="304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/>
              <a:t>Classifier 3</a:t>
            </a:r>
          </a:p>
        </p:txBody>
      </p:sp>
      <p:cxnSp>
        <p:nvCxnSpPr>
          <p:cNvPr id="100364" name="AutoShape 12">
            <a:extLst>
              <a:ext uri="{FF2B5EF4-FFF2-40B4-BE49-F238E27FC236}">
                <a16:creationId xmlns:a16="http://schemas.microsoft.com/office/drawing/2014/main" id="{D0B8EB64-4315-65D0-79A4-35C31D77C746}"/>
              </a:ext>
            </a:extLst>
          </p:cNvPr>
          <p:cNvCxnSpPr>
            <a:cxnSpLocks noChangeShapeType="1"/>
            <a:stCxn id="100361" idx="3"/>
            <a:endCxn id="100359" idx="1"/>
          </p:cNvCxnSpPr>
          <p:nvPr/>
        </p:nvCxnSpPr>
        <p:spPr bwMode="auto">
          <a:xfrm>
            <a:off x="1676400" y="2286000"/>
            <a:ext cx="762000" cy="7620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365" name="Rectangle 13">
            <a:extLst>
              <a:ext uri="{FF2B5EF4-FFF2-40B4-BE49-F238E27FC236}">
                <a16:creationId xmlns:a16="http://schemas.microsoft.com/office/drawing/2014/main" id="{F9A2F72F-FD43-B45B-CB07-E301BCDA9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505200"/>
            <a:ext cx="914400" cy="304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/>
              <a:t>Column 2</a:t>
            </a:r>
          </a:p>
        </p:txBody>
      </p:sp>
      <p:cxnSp>
        <p:nvCxnSpPr>
          <p:cNvPr id="100366" name="AutoShape 14">
            <a:extLst>
              <a:ext uri="{FF2B5EF4-FFF2-40B4-BE49-F238E27FC236}">
                <a16:creationId xmlns:a16="http://schemas.microsoft.com/office/drawing/2014/main" id="{03F6F011-D15A-D41D-E2DC-013E9F8FE787}"/>
              </a:ext>
            </a:extLst>
          </p:cNvPr>
          <p:cNvCxnSpPr>
            <a:cxnSpLocks noChangeShapeType="1"/>
            <a:stCxn id="100362" idx="3"/>
            <a:endCxn id="100360" idx="1"/>
          </p:cNvCxnSpPr>
          <p:nvPr/>
        </p:nvCxnSpPr>
        <p:spPr bwMode="auto">
          <a:xfrm>
            <a:off x="1676400" y="2590800"/>
            <a:ext cx="762000" cy="7620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367" name="AutoShape 15">
            <a:extLst>
              <a:ext uri="{FF2B5EF4-FFF2-40B4-BE49-F238E27FC236}">
                <a16:creationId xmlns:a16="http://schemas.microsoft.com/office/drawing/2014/main" id="{3D0AEE65-8FF6-A930-075D-FE3F62903B0A}"/>
              </a:ext>
            </a:extLst>
          </p:cNvPr>
          <p:cNvCxnSpPr>
            <a:cxnSpLocks noChangeShapeType="1"/>
            <a:stCxn id="100363" idx="3"/>
            <a:endCxn id="100365" idx="1"/>
          </p:cNvCxnSpPr>
          <p:nvPr/>
        </p:nvCxnSpPr>
        <p:spPr bwMode="auto">
          <a:xfrm>
            <a:off x="1676400" y="2895600"/>
            <a:ext cx="762000" cy="7620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368" name="Line 16">
            <a:extLst>
              <a:ext uri="{FF2B5EF4-FFF2-40B4-BE49-F238E27FC236}">
                <a16:creationId xmlns:a16="http://schemas.microsoft.com/office/drawing/2014/main" id="{0E58CCCB-836B-DE8D-7FA6-BFF0152DD4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1524000"/>
            <a:ext cx="381000" cy="9144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9" name="Text Box 17">
            <a:extLst>
              <a:ext uri="{FF2B5EF4-FFF2-40B4-BE49-F238E27FC236}">
                <a16:creationId xmlns:a16="http://schemas.microsoft.com/office/drawing/2014/main" id="{3F6D7233-B1D5-8422-EF81-BB951F1A9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143000"/>
            <a:ext cx="515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>
                <a:solidFill>
                  <a:srgbClr val="0000FF"/>
                </a:solidFill>
              </a:rPr>
              <a:t>Map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2C069D8-F080-4C81-6308-098A7FB6B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99CAF77-AFE6-7636-7D68-69D15364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86508AC-0E21-9224-87E9-0B0B2B9EC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F116-81FF-1E4A-9160-A7FBA1A7BAA1}" type="slidenum">
              <a:rPr lang="en-US" altLang="en-US"/>
              <a:pPr/>
              <a:t>37</a:t>
            </a:fld>
            <a:r>
              <a:rPr lang="en-US" altLang="en-US"/>
              <a:t> of 50</a:t>
            </a:r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5A918EF6-7B6C-826C-697B-5733068BD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71500"/>
          </a:xfrm>
        </p:spPr>
        <p:txBody>
          <a:bodyPr/>
          <a:lstStyle/>
          <a:p>
            <a:r>
              <a:rPr lang="en-US" altLang="en-US" sz="3200"/>
              <a:t>Sample Dimension Mapping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5071D01C-B965-2541-809A-908C059F43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685800"/>
            <a:ext cx="7924800" cy="5486400"/>
          </a:xfrm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  <a:tab pos="1597025" algn="l"/>
                <a:tab pos="1828800" algn="l"/>
              </a:tabLst>
            </a:pP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CWMOLAP:Schema</a:t>
            </a:r>
            <a:r>
              <a:rPr lang="en-US" altLang="en-US" sz="1400" b="1">
                <a:solidFill>
                  <a:srgbClr val="FF0000"/>
                </a:solidFill>
                <a:latin typeface="Arial Narrow" panose="020B0604020202020204" pitchFamily="34" charset="0"/>
              </a:rPr>
              <a:t> xmi.id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_5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400" b="1">
                <a:solidFill>
                  <a:srgbClr val="FF0000"/>
                </a:solidFill>
                <a:latin typeface="Arial Narrow" panose="020B0604020202020204" pitchFamily="34" charset="0"/>
              </a:rPr>
              <a:t> name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Logical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400" b="1">
                <a:solidFill>
                  <a:srgbClr val="FF0000"/>
                </a:solidFill>
                <a:latin typeface="Arial Narrow" panose="020B0604020202020204" pitchFamily="34" charset="0"/>
              </a:rPr>
              <a:t> visibility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public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400" b="1">
                <a:solidFill>
                  <a:srgbClr val="FF0000"/>
                </a:solidFill>
                <a:latin typeface="Arial Narrow" panose="020B0604020202020204" pitchFamily="34" charset="0"/>
              </a:rPr>
              <a:t> namespace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_4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"&gt;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  <a:tab pos="1597025" algn="l"/>
                <a:tab pos="1828800" algn="l"/>
              </a:tabLst>
            </a:pP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	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CWMOLAP:Schema.dimension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  <a:tab pos="1597025" algn="l"/>
                <a:tab pos="1828800" algn="l"/>
              </a:tabLst>
            </a:pP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		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CWMOLAP:Dimension</a:t>
            </a:r>
            <a:r>
              <a:rPr lang="en-US" altLang="en-US" sz="1400" b="1">
                <a:solidFill>
                  <a:srgbClr val="FF0000"/>
                </a:solidFill>
                <a:latin typeface="Arial Narrow" panose="020B0604020202020204" pitchFamily="34" charset="0"/>
              </a:rPr>
              <a:t> xmi.id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_6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400" b="1">
                <a:solidFill>
                  <a:srgbClr val="FF0000"/>
                </a:solidFill>
                <a:latin typeface="Arial Narrow" panose="020B0604020202020204" pitchFamily="34" charset="0"/>
              </a:rPr>
              <a:t> name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Assessment Summary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400" b="1">
                <a:solidFill>
                  <a:srgbClr val="FF0000"/>
                </a:solidFill>
                <a:latin typeface="Arial Narrow" panose="020B0604020202020204" pitchFamily="34" charset="0"/>
              </a:rPr>
              <a:t> visibility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public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400" b="1">
                <a:solidFill>
                  <a:srgbClr val="FF0000"/>
                </a:solidFill>
                <a:latin typeface="Arial Narrow" panose="020B0604020202020204" pitchFamily="34" charset="0"/>
              </a:rPr>
              <a:t> schema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_2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"&gt;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  <a:tab pos="1597025" algn="l"/>
                <a:tab pos="1828800" algn="l"/>
              </a:tabLst>
            </a:pP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			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CWM:Namespace.ownedElement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  <a:tab pos="1597025" algn="l"/>
                <a:tab pos="1828800" algn="l"/>
              </a:tabLst>
            </a:pP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				&lt;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CWMTFM:TransformationMap</a:t>
            </a:r>
            <a:r>
              <a:rPr lang="en-US" altLang="en-US" sz="1400" b="1">
                <a:solidFill>
                  <a:srgbClr val="FF0000"/>
                </a:solidFill>
                <a:latin typeface="Arial Narrow" panose="020B0604020202020204" pitchFamily="34" charset="0"/>
              </a:rPr>
              <a:t> xmi.id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7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400" b="1">
                <a:solidFill>
                  <a:srgbClr val="FF0000"/>
                </a:solidFill>
                <a:latin typeface="Arial Narrow" panose="020B0604020202020204" pitchFamily="34" charset="0"/>
              </a:rPr>
              <a:t> visibility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public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400" b="1">
                <a:solidFill>
                  <a:srgbClr val="FF0000"/>
                </a:solidFill>
                <a:latin typeface="Arial Narrow" panose="020B0604020202020204" pitchFamily="34" charset="0"/>
              </a:rPr>
              <a:t> namespace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_6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"&gt;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  <a:tab pos="1597025" algn="l"/>
                <a:tab pos="1828800" algn="l"/>
              </a:tabLst>
            </a:pP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				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	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CWM:Namespace.ownedElement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  <a:tab pos="1597025" algn="l"/>
                <a:tab pos="1828800" algn="l"/>
              </a:tabLst>
            </a:pP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	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				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	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CWMTFM:ClassifierMap</a:t>
            </a:r>
            <a:r>
              <a:rPr lang="en-US" altLang="en-US" sz="1400" b="1">
                <a:solidFill>
                  <a:srgbClr val="FF0000"/>
                </a:solidFill>
                <a:latin typeface="Arial Narrow" panose="020B0604020202020204" pitchFamily="34" charset="0"/>
              </a:rPr>
              <a:t> xmi.id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_8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400" b="1">
                <a:solidFill>
                  <a:srgbClr val="FF0000"/>
                </a:solidFill>
                <a:latin typeface="Arial Narrow" panose="020B0604020202020204" pitchFamily="34" charset="0"/>
              </a:rPr>
              <a:t> name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unnamed_8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endParaRPr lang="en-US" altLang="en-US" sz="1400" b="1">
              <a:solidFill>
                <a:srgbClr val="FF0000"/>
              </a:solidFill>
              <a:latin typeface="Arial Narrow" panose="020B0604020202020204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  <a:tab pos="1597025" algn="l"/>
                <a:tab pos="1828800" algn="l"/>
              </a:tabLst>
            </a:pPr>
            <a:r>
              <a:rPr lang="en-US" altLang="en-US" sz="1400" b="1">
                <a:solidFill>
                  <a:srgbClr val="FF0000"/>
                </a:solidFill>
                <a:latin typeface="Arial Narrow" panose="020B0604020202020204" pitchFamily="34" charset="0"/>
              </a:rPr>
              <a:t>		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				</a:t>
            </a:r>
            <a:r>
              <a:rPr lang="en-US" altLang="en-US" sz="1400" b="1">
                <a:solidFill>
                  <a:srgbClr val="FF0000"/>
                </a:solidFill>
                <a:latin typeface="Arial Narrow" panose="020B0604020202020204" pitchFamily="34" charset="0"/>
              </a:rPr>
              <a:t>	visibility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public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400" b="1">
                <a:solidFill>
                  <a:srgbClr val="FF0000"/>
                </a:solidFill>
                <a:latin typeface="Arial Narrow" panose="020B0604020202020204" pitchFamily="34" charset="0"/>
              </a:rPr>
              <a:t> namespace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7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400" b="1">
                <a:solidFill>
                  <a:srgbClr val="FF0000"/>
                </a:solidFill>
                <a:latin typeface="Arial Narrow" panose="020B0604020202020204" pitchFamily="34" charset="0"/>
              </a:rPr>
              <a:t> transformationMap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7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"&gt;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  <a:tab pos="1597025" algn="l"/>
                <a:tab pos="1828800" algn="l"/>
              </a:tabLst>
            </a:pP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			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				&lt;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CWMTFM:ClassifierMap.source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  <a:tab pos="1597025" algn="l"/>
                <a:tab pos="1828800" algn="l"/>
              </a:tabLst>
            </a:pP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								&lt;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CWM:Classifier</a:t>
            </a:r>
            <a:r>
              <a:rPr lang="en-US" altLang="en-US" sz="1400" b="1">
                <a:solidFill>
                  <a:srgbClr val="FF0000"/>
                </a:solidFill>
                <a:latin typeface="Arial Narrow" panose="020B0604020202020204" pitchFamily="34" charset="0"/>
              </a:rPr>
              <a:t> xmi.idref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_9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"/&gt;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  <a:tab pos="1597025" algn="l"/>
                <a:tab pos="1828800" algn="l"/>
              </a:tabLst>
            </a:pP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								&lt;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CWM:Classifier</a:t>
            </a:r>
            <a:r>
              <a:rPr lang="en-US" altLang="en-US" sz="1400" b="1">
                <a:solidFill>
                  <a:srgbClr val="FF0000"/>
                </a:solidFill>
                <a:latin typeface="Arial Narrow" panose="020B0604020202020204" pitchFamily="34" charset="0"/>
              </a:rPr>
              <a:t> xmi.idref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_10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"/&gt;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  <a:tab pos="1597025" algn="l"/>
                <a:tab pos="1828800" algn="l"/>
              </a:tabLst>
            </a:pP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								&lt;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CWM:Classifier</a:t>
            </a:r>
            <a:r>
              <a:rPr lang="en-US" altLang="en-US" sz="1400" b="1">
                <a:solidFill>
                  <a:srgbClr val="FF0000"/>
                </a:solidFill>
                <a:latin typeface="Arial Narrow" panose="020B0604020202020204" pitchFamily="34" charset="0"/>
              </a:rPr>
              <a:t> xmi.idref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_11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"/&gt;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  <a:tab pos="1597025" algn="l"/>
                <a:tab pos="1828800" algn="l"/>
              </a:tabLst>
            </a:pP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								&lt;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CWM:Classifier</a:t>
            </a:r>
            <a:r>
              <a:rPr lang="en-US" altLang="en-US" sz="1400" b="1">
                <a:solidFill>
                  <a:srgbClr val="FF0000"/>
                </a:solidFill>
                <a:latin typeface="Arial Narrow" panose="020B0604020202020204" pitchFamily="34" charset="0"/>
              </a:rPr>
              <a:t> xmi.idref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_12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"/&gt;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  <a:tab pos="1597025" algn="l"/>
                <a:tab pos="1828800" algn="l"/>
              </a:tabLst>
            </a:pP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								&lt;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CWM:Classifier</a:t>
            </a:r>
            <a:r>
              <a:rPr lang="en-US" altLang="en-US" sz="1400" b="1">
                <a:solidFill>
                  <a:srgbClr val="FF0000"/>
                </a:solidFill>
                <a:latin typeface="Arial Narrow" panose="020B0604020202020204" pitchFamily="34" charset="0"/>
              </a:rPr>
              <a:t> xmi.idref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_13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"/&gt;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  <a:tab pos="1597025" algn="l"/>
                <a:tab pos="1828800" algn="l"/>
              </a:tabLst>
            </a:pP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		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				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	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CWMTFM:ClassifierMap.source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  <a:tab pos="1597025" algn="l"/>
                <a:tab pos="1828800" algn="l"/>
              </a:tabLst>
            </a:pP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		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				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	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CWMTFM:ClassifierMap.target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  <a:tab pos="1597025" algn="l"/>
                <a:tab pos="1828800" algn="l"/>
              </a:tabLst>
            </a:pP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								&lt;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CWM:Classifier</a:t>
            </a:r>
            <a:r>
              <a:rPr lang="en-US" altLang="en-US" sz="1400" b="1">
                <a:solidFill>
                  <a:srgbClr val="FF0000"/>
                </a:solidFill>
                <a:latin typeface="Arial Narrow" panose="020B0604020202020204" pitchFamily="34" charset="0"/>
              </a:rPr>
              <a:t> xmi.idref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_6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"/&gt;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  <a:tab pos="1597025" algn="l"/>
                <a:tab pos="1828800" algn="l"/>
              </a:tabLst>
            </a:pP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			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				&lt;/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CWMTFM:ClassifierMap.target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  <a:tab pos="1597025" algn="l"/>
                <a:tab pos="1828800" algn="l"/>
              </a:tabLst>
            </a:pP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		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				&lt;/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CWMTFM:ClassifierMap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  <a:tab pos="1597025" algn="l"/>
                <a:tab pos="1828800" algn="l"/>
              </a:tabLst>
            </a:pP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	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				&lt;/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CWM:Namespace.ownedElement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  <a:tab pos="1597025" algn="l"/>
                <a:tab pos="1828800" algn="l"/>
              </a:tabLst>
            </a:pP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				&lt;/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CWMTFM:TransformationMap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  <a:tab pos="1597025" algn="l"/>
                <a:tab pos="1828800" algn="l"/>
              </a:tabLst>
            </a:pP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			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CWM:Namespace.ownedElement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  <a:tab pos="1597025" algn="l"/>
                <a:tab pos="1828800" algn="l"/>
              </a:tabLst>
            </a:pP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		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CWMOLAP:Dimension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  <a:tab pos="1597025" algn="l"/>
                <a:tab pos="1828800" algn="l"/>
              </a:tabLst>
            </a:pP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	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CWMOLAP:Schema.dimension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  <a:tabLst>
                <a:tab pos="231775" algn="l"/>
                <a:tab pos="461963" algn="l"/>
                <a:tab pos="682625" algn="l"/>
                <a:tab pos="914400" algn="l"/>
                <a:tab pos="1146175" algn="l"/>
                <a:tab pos="1376363" algn="l"/>
                <a:tab pos="1597025" algn="l"/>
                <a:tab pos="1828800" algn="l"/>
              </a:tabLst>
            </a:pP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CWMOLAP:Schema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</a:p>
        </p:txBody>
      </p:sp>
      <p:sp>
        <p:nvSpPr>
          <p:cNvPr id="101380" name="Line 4">
            <a:extLst>
              <a:ext uri="{FF2B5EF4-FFF2-40B4-BE49-F238E27FC236}">
                <a16:creationId xmlns:a16="http://schemas.microsoft.com/office/drawing/2014/main" id="{81CA593E-385E-A67E-E6A1-346A761710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10000" y="1295400"/>
            <a:ext cx="990600" cy="2819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1" name="Line 5">
            <a:extLst>
              <a:ext uri="{FF2B5EF4-FFF2-40B4-BE49-F238E27FC236}">
                <a16:creationId xmlns:a16="http://schemas.microsoft.com/office/drawing/2014/main" id="{D9F14E79-BD67-7484-6817-AE5DA26792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00600" y="1676400"/>
            <a:ext cx="160020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2" name="AutoShape 6">
            <a:extLst>
              <a:ext uri="{FF2B5EF4-FFF2-40B4-BE49-F238E27FC236}">
                <a16:creationId xmlns:a16="http://schemas.microsoft.com/office/drawing/2014/main" id="{51AC1612-8B1B-4512-0C91-72C346EEF34C}"/>
              </a:ext>
            </a:extLst>
          </p:cNvPr>
          <p:cNvSpPr>
            <a:spLocks/>
          </p:cNvSpPr>
          <p:nvPr/>
        </p:nvSpPr>
        <p:spPr bwMode="auto">
          <a:xfrm>
            <a:off x="5334000" y="2667000"/>
            <a:ext cx="304800" cy="990600"/>
          </a:xfrm>
          <a:prstGeom prst="rightBrace">
            <a:avLst>
              <a:gd name="adj1" fmla="val 27083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3" name="Text Box 7">
            <a:extLst>
              <a:ext uri="{FF2B5EF4-FFF2-40B4-BE49-F238E27FC236}">
                <a16:creationId xmlns:a16="http://schemas.microsoft.com/office/drawing/2014/main" id="{F57BA0B5-C452-7B4F-6989-D1A31F787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971800"/>
            <a:ext cx="2097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/>
              <a:t>Pointers to DB Columns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0C4349F-ACFB-A466-57B2-B82E07823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BDAF757-5C10-46F5-418D-0480C9E3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C6931F3-C6D2-6F1B-A139-DE7A0BD9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3E47-CC5F-BF40-84B5-A53D60F857D2}" type="slidenum">
              <a:rPr lang="en-US" altLang="en-US"/>
              <a:pPr/>
              <a:t>38</a:t>
            </a:fld>
            <a:r>
              <a:rPr lang="en-US" altLang="en-US"/>
              <a:t> of 50</a:t>
            </a:r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B7F9A307-D1C1-CE61-6C20-063D041ADC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Namespace Containers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8F4976E2-FE81-C0CA-AD4E-D3C63C7A78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2400" b="1">
                <a:solidFill>
                  <a:srgbClr val="800000"/>
                </a:solidFill>
                <a:latin typeface="Arial Narrow" panose="020B0604020202020204" pitchFamily="34" charset="0"/>
              </a:rPr>
              <a:t>CWMRDB:Table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Arial Narrow" panose="020B0604020202020204" pitchFamily="34" charset="0"/>
              </a:rPr>
              <a:t>	xmi.id</a:t>
            </a: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2400" b="1">
                <a:solidFill>
                  <a:srgbClr val="000000"/>
                </a:solidFill>
                <a:latin typeface="Arial Narrow" panose="020B0604020202020204" pitchFamily="34" charset="0"/>
              </a:rPr>
              <a:t>_70</a:t>
            </a: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Arial Narrow" panose="020B0604020202020204" pitchFamily="34" charset="0"/>
              </a:rPr>
              <a:t>	name</a:t>
            </a: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2400" b="1">
                <a:solidFill>
                  <a:srgbClr val="000000"/>
                </a:solidFill>
                <a:latin typeface="Arial Narrow" panose="020B0604020202020204" pitchFamily="34" charset="0"/>
              </a:rPr>
              <a:t>Primary Score</a:t>
            </a: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Arial Narrow" panose="020B0604020202020204" pitchFamily="34" charset="0"/>
              </a:rPr>
              <a:t>	namespace</a:t>
            </a: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2400" b="1">
                <a:solidFill>
                  <a:srgbClr val="000000"/>
                </a:solidFill>
                <a:latin typeface="Arial Narrow" panose="020B0604020202020204" pitchFamily="34" charset="0"/>
              </a:rPr>
              <a:t>_14</a:t>
            </a: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"&gt;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2400" b="1">
                <a:solidFill>
                  <a:srgbClr val="800000"/>
                </a:solidFill>
                <a:latin typeface="Arial Narrow" panose="020B0604020202020204" pitchFamily="34" charset="0"/>
              </a:rPr>
              <a:t>CWMOLAP:Schema</a:t>
            </a:r>
            <a:endParaRPr lang="en-US" altLang="en-US" sz="2400" b="1">
              <a:solidFill>
                <a:srgbClr val="FF0000"/>
              </a:solidFill>
              <a:latin typeface="Arial Narrow" panose="020B0604020202020204" pitchFamily="34" charset="0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Arial Narrow" panose="020B0604020202020204" pitchFamily="34" charset="0"/>
              </a:rPr>
              <a:t>	xmi.id</a:t>
            </a: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2400" b="1">
                <a:solidFill>
                  <a:srgbClr val="000000"/>
                </a:solidFill>
                <a:latin typeface="Arial Narrow" panose="020B0604020202020204" pitchFamily="34" charset="0"/>
              </a:rPr>
              <a:t>_14</a:t>
            </a: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endParaRPr lang="en-US" altLang="en-US" sz="2400" b="1">
              <a:solidFill>
                <a:srgbClr val="FF0000"/>
              </a:solidFill>
              <a:latin typeface="Arial Narrow" panose="020B0604020202020204" pitchFamily="34" charset="0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Arial Narrow" panose="020B0604020202020204" pitchFamily="34" charset="0"/>
              </a:rPr>
              <a:t>	name</a:t>
            </a: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2400" b="1">
                <a:solidFill>
                  <a:srgbClr val="000000"/>
                </a:solidFill>
                <a:latin typeface="Arial Narrow" panose="020B0604020202020204" pitchFamily="34" charset="0"/>
              </a:rPr>
              <a:t>Physical</a:t>
            </a: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endParaRPr lang="en-US" altLang="en-US" sz="2400" b="1">
              <a:solidFill>
                <a:srgbClr val="FF0000"/>
              </a:solidFill>
              <a:latin typeface="Arial Narrow" panose="020B0604020202020204" pitchFamily="34" charset="0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Arial Narrow" panose="020B0604020202020204" pitchFamily="34" charset="0"/>
              </a:rPr>
              <a:t>	visibility</a:t>
            </a: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2400" b="1">
                <a:solidFill>
                  <a:srgbClr val="000000"/>
                </a:solidFill>
                <a:latin typeface="Arial Narrow" panose="020B0604020202020204" pitchFamily="34" charset="0"/>
              </a:rPr>
              <a:t>public</a:t>
            </a: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endParaRPr lang="en-US" altLang="en-US" sz="2400" b="1">
              <a:solidFill>
                <a:srgbClr val="FF0000"/>
              </a:solidFill>
              <a:latin typeface="Arial Narrow" panose="020B0604020202020204" pitchFamily="34" charset="0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Arial Narrow" panose="020B0604020202020204" pitchFamily="34" charset="0"/>
              </a:rPr>
              <a:t>	namespace</a:t>
            </a: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2400" b="1">
                <a:solidFill>
                  <a:srgbClr val="000000"/>
                </a:solidFill>
                <a:latin typeface="Arial Narrow" panose="020B0604020202020204" pitchFamily="34" charset="0"/>
              </a:rPr>
              <a:t>_4</a:t>
            </a: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"&gt;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2400" b="1">
                <a:solidFill>
                  <a:srgbClr val="800000"/>
                </a:solidFill>
                <a:latin typeface="Arial Narrow" panose="020B0604020202020204" pitchFamily="34" charset="0"/>
              </a:rPr>
              <a:t>CWMRDB:Catalog</a:t>
            </a:r>
            <a:endParaRPr lang="en-US" altLang="en-US" sz="2400" b="1">
              <a:solidFill>
                <a:srgbClr val="FF0000"/>
              </a:solidFill>
              <a:latin typeface="Arial Narrow" panose="020B0604020202020204" pitchFamily="34" charset="0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Arial Narrow" panose="020B0604020202020204" pitchFamily="34" charset="0"/>
              </a:rPr>
              <a:t>	xmi.id</a:t>
            </a: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2400" b="1">
                <a:solidFill>
                  <a:srgbClr val="000000"/>
                </a:solidFill>
                <a:latin typeface="Arial Narrow" panose="020B0604020202020204" pitchFamily="34" charset="0"/>
              </a:rPr>
              <a:t>_4</a:t>
            </a: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endParaRPr lang="en-US" altLang="en-US" sz="2400" b="1">
              <a:solidFill>
                <a:srgbClr val="FF0000"/>
              </a:solidFill>
              <a:latin typeface="Arial Narrow" panose="020B0604020202020204" pitchFamily="34" charset="0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Arial Narrow" panose="020B0604020202020204" pitchFamily="34" charset="0"/>
              </a:rPr>
              <a:t>	name</a:t>
            </a: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2400" b="1">
                <a:solidFill>
                  <a:srgbClr val="000000"/>
                </a:solidFill>
                <a:latin typeface="Arial Narrow" panose="020B0604020202020204" pitchFamily="34" charset="0"/>
              </a:rPr>
              <a:t>Model</a:t>
            </a: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endParaRPr lang="en-US" altLang="en-US" sz="2400" b="1">
              <a:solidFill>
                <a:srgbClr val="FF0000"/>
              </a:solidFill>
              <a:latin typeface="Arial Narrow" panose="020B0604020202020204" pitchFamily="34" charset="0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Arial Narrow" panose="020B0604020202020204" pitchFamily="34" charset="0"/>
              </a:rPr>
              <a:t>	visibility</a:t>
            </a: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2400" b="1">
                <a:solidFill>
                  <a:srgbClr val="000000"/>
                </a:solidFill>
                <a:latin typeface="Arial Narrow" panose="020B0604020202020204" pitchFamily="34" charset="0"/>
              </a:rPr>
              <a:t>public</a:t>
            </a:r>
            <a:r>
              <a:rPr lang="en-US" altLang="en-US" sz="2400" b="1">
                <a:solidFill>
                  <a:srgbClr val="0000FF"/>
                </a:solidFill>
                <a:latin typeface="Arial Narrow" panose="020B0604020202020204" pitchFamily="34" charset="0"/>
              </a:rPr>
              <a:t>"&gt;</a:t>
            </a:r>
          </a:p>
        </p:txBody>
      </p:sp>
      <p:sp>
        <p:nvSpPr>
          <p:cNvPr id="102404" name="Line 4">
            <a:extLst>
              <a:ext uri="{FF2B5EF4-FFF2-40B4-BE49-F238E27FC236}">
                <a16:creationId xmlns:a16="http://schemas.microsoft.com/office/drawing/2014/main" id="{0F3A0F6F-8634-9AB2-1ECA-86FA0216E1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2514600"/>
            <a:ext cx="17526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05" name="Text Box 5">
            <a:extLst>
              <a:ext uri="{FF2B5EF4-FFF2-40B4-BE49-F238E27FC236}">
                <a16:creationId xmlns:a16="http://schemas.microsoft.com/office/drawing/2014/main" id="{81BBC066-2B52-3DEC-0D9F-47CC610DD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733800"/>
            <a:ext cx="2406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/>
              <a:t>The namespace of this table</a:t>
            </a:r>
          </a:p>
        </p:txBody>
      </p:sp>
      <p:sp>
        <p:nvSpPr>
          <p:cNvPr id="102406" name="Line 6">
            <a:extLst>
              <a:ext uri="{FF2B5EF4-FFF2-40B4-BE49-F238E27FC236}">
                <a16:creationId xmlns:a16="http://schemas.microsoft.com/office/drawing/2014/main" id="{C675D781-78EE-CD5D-6128-3BFE4C1AF8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4343400"/>
            <a:ext cx="1752600" cy="152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07" name="Line 7">
            <a:extLst>
              <a:ext uri="{FF2B5EF4-FFF2-40B4-BE49-F238E27FC236}">
                <a16:creationId xmlns:a16="http://schemas.microsoft.com/office/drawing/2014/main" id="{B4FB1F23-4B3C-5C15-0649-CBB2585FC11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48000" y="5105400"/>
            <a:ext cx="1752600" cy="152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08" name="Text Box 8">
            <a:extLst>
              <a:ext uri="{FF2B5EF4-FFF2-40B4-BE49-F238E27FC236}">
                <a16:creationId xmlns:a16="http://schemas.microsoft.com/office/drawing/2014/main" id="{4447AE34-AC19-10FF-5D0D-3B4F6D16D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95800"/>
            <a:ext cx="2636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/>
              <a:t>The namespace of this schema</a:t>
            </a:r>
          </a:p>
        </p:txBody>
      </p:sp>
      <p:sp>
        <p:nvSpPr>
          <p:cNvPr id="102409" name="Text Box 9">
            <a:extLst>
              <a:ext uri="{FF2B5EF4-FFF2-40B4-BE49-F238E27FC236}">
                <a16:creationId xmlns:a16="http://schemas.microsoft.com/office/drawing/2014/main" id="{8BB64728-950A-2997-3E24-E1890859A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105400"/>
            <a:ext cx="2628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/>
              <a:t>The namespace of this Catalog</a:t>
            </a:r>
          </a:p>
        </p:txBody>
      </p:sp>
      <p:sp>
        <p:nvSpPr>
          <p:cNvPr id="102410" name="Freeform 10">
            <a:extLst>
              <a:ext uri="{FF2B5EF4-FFF2-40B4-BE49-F238E27FC236}">
                <a16:creationId xmlns:a16="http://schemas.microsoft.com/office/drawing/2014/main" id="{16016C92-0BBB-284C-FAFA-65265C76D5DA}"/>
              </a:ext>
            </a:extLst>
          </p:cNvPr>
          <p:cNvSpPr>
            <a:spLocks/>
          </p:cNvSpPr>
          <p:nvPr/>
        </p:nvSpPr>
        <p:spPr bwMode="auto">
          <a:xfrm>
            <a:off x="2971800" y="2667000"/>
            <a:ext cx="1066800" cy="571500"/>
          </a:xfrm>
          <a:custGeom>
            <a:avLst/>
            <a:gdLst>
              <a:gd name="T0" fmla="*/ 384 w 592"/>
              <a:gd name="T1" fmla="*/ 0 h 456"/>
              <a:gd name="T2" fmla="*/ 528 w 592"/>
              <a:gd name="T3" fmla="*/ 384 h 456"/>
              <a:gd name="T4" fmla="*/ 0 w 592"/>
              <a:gd name="T5" fmla="*/ 432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2" h="456">
                <a:moveTo>
                  <a:pt x="384" y="0"/>
                </a:moveTo>
                <a:cubicBezTo>
                  <a:pt x="488" y="156"/>
                  <a:pt x="592" y="312"/>
                  <a:pt x="528" y="384"/>
                </a:cubicBezTo>
                <a:cubicBezTo>
                  <a:pt x="464" y="456"/>
                  <a:pt x="88" y="424"/>
                  <a:pt x="0" y="432"/>
                </a:cubicBez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1" name="Freeform 11">
            <a:extLst>
              <a:ext uri="{FF2B5EF4-FFF2-40B4-BE49-F238E27FC236}">
                <a16:creationId xmlns:a16="http://schemas.microsoft.com/office/drawing/2014/main" id="{7AE56B8A-4A0F-78BB-0CF4-45E8FE41A7FD}"/>
              </a:ext>
            </a:extLst>
          </p:cNvPr>
          <p:cNvSpPr>
            <a:spLocks/>
          </p:cNvSpPr>
          <p:nvPr/>
        </p:nvSpPr>
        <p:spPr bwMode="auto">
          <a:xfrm>
            <a:off x="2895600" y="4419600"/>
            <a:ext cx="1066800" cy="609600"/>
          </a:xfrm>
          <a:custGeom>
            <a:avLst/>
            <a:gdLst>
              <a:gd name="T0" fmla="*/ 384 w 592"/>
              <a:gd name="T1" fmla="*/ 0 h 456"/>
              <a:gd name="T2" fmla="*/ 528 w 592"/>
              <a:gd name="T3" fmla="*/ 384 h 456"/>
              <a:gd name="T4" fmla="*/ 0 w 592"/>
              <a:gd name="T5" fmla="*/ 432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2" h="456">
                <a:moveTo>
                  <a:pt x="384" y="0"/>
                </a:moveTo>
                <a:cubicBezTo>
                  <a:pt x="488" y="156"/>
                  <a:pt x="592" y="312"/>
                  <a:pt x="528" y="384"/>
                </a:cubicBezTo>
                <a:cubicBezTo>
                  <a:pt x="464" y="456"/>
                  <a:pt x="88" y="424"/>
                  <a:pt x="0" y="432"/>
                </a:cubicBez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2" name="AutoShape 12">
            <a:extLst>
              <a:ext uri="{FF2B5EF4-FFF2-40B4-BE49-F238E27FC236}">
                <a16:creationId xmlns:a16="http://schemas.microsoft.com/office/drawing/2014/main" id="{53BA24FE-373B-2899-B5A1-1F4D1FDEB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219200"/>
            <a:ext cx="2819400" cy="2133600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/>
          <a:lstStyle/>
          <a:p>
            <a:r>
              <a:rPr lang="en-US" altLang="en-US" sz="1600"/>
              <a:t>Catalog</a:t>
            </a:r>
          </a:p>
        </p:txBody>
      </p:sp>
      <p:sp>
        <p:nvSpPr>
          <p:cNvPr id="102413" name="AutoShape 13">
            <a:extLst>
              <a:ext uri="{FF2B5EF4-FFF2-40B4-BE49-F238E27FC236}">
                <a16:creationId xmlns:a16="http://schemas.microsoft.com/office/drawing/2014/main" id="{0E3DE559-DC5F-C1E3-D747-913C7EB70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2133600" cy="1371600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/>
          <a:lstStyle/>
          <a:p>
            <a:r>
              <a:rPr lang="en-US" altLang="en-US" sz="1600"/>
              <a:t>Schema</a:t>
            </a:r>
          </a:p>
        </p:txBody>
      </p:sp>
      <p:sp>
        <p:nvSpPr>
          <p:cNvPr id="102414" name="AutoShape 14">
            <a:extLst>
              <a:ext uri="{FF2B5EF4-FFF2-40B4-BE49-F238E27FC236}">
                <a16:creationId xmlns:a16="http://schemas.microsoft.com/office/drawing/2014/main" id="{E01E425C-8A2E-82F3-D612-3C60BD18B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86000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/>
          <a:lstStyle/>
          <a:p>
            <a:r>
              <a:rPr lang="en-US" altLang="en-US" sz="1600"/>
              <a:t>Table</a:t>
            </a:r>
          </a:p>
        </p:txBody>
      </p:sp>
      <p:sp>
        <p:nvSpPr>
          <p:cNvPr id="102415" name="Text Box 15">
            <a:extLst>
              <a:ext uri="{FF2B5EF4-FFF2-40B4-BE49-F238E27FC236}">
                <a16:creationId xmlns:a16="http://schemas.microsoft.com/office/drawing/2014/main" id="{1122723B-A399-3EAB-0628-B6E3EE6E9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6078538"/>
            <a:ext cx="3306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/>
              <a:t>Note that the catalog's name is "Model"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7E43E0D-F39B-AE9E-6C5F-EA3995B4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80A57C4-056F-22B3-A349-4F8005C82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2AA82AD-88CF-4BFD-A7B6-8974D689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1A2C3-04EC-6041-8129-818713EF74A9}" type="slidenum">
              <a:rPr lang="en-US" altLang="en-US"/>
              <a:pPr/>
              <a:t>39</a:t>
            </a:fld>
            <a:r>
              <a:rPr lang="en-US" altLang="en-US"/>
              <a:t> of 50</a:t>
            </a:r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15509E12-941A-AD08-6046-9773DC892C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altLang="en-US"/>
              <a:t>An OLAP Schema in CWM</a:t>
            </a:r>
          </a:p>
        </p:txBody>
      </p:sp>
      <p:pic>
        <p:nvPicPr>
          <p:cNvPr id="103427" name="Picture 3">
            <a:extLst>
              <a:ext uri="{FF2B5EF4-FFF2-40B4-BE49-F238E27FC236}">
                <a16:creationId xmlns:a16="http://schemas.microsoft.com/office/drawing/2014/main" id="{3A18F650-27E4-8382-B9BC-9A5195C92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38200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428" name="Text Box 4">
            <a:extLst>
              <a:ext uri="{FF2B5EF4-FFF2-40B4-BE49-F238E27FC236}">
                <a16:creationId xmlns:a16="http://schemas.microsoft.com/office/drawing/2014/main" id="{CE358220-BB4F-F8EB-FD00-54DA85BFB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800600"/>
            <a:ext cx="6346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/>
              <a:t>An OLAP Schema has many dimensions, each dimension has many elements.</a:t>
            </a:r>
          </a:p>
        </p:txBody>
      </p:sp>
      <p:sp>
        <p:nvSpPr>
          <p:cNvPr id="103429" name="Text Box 5">
            <a:extLst>
              <a:ext uri="{FF2B5EF4-FFF2-40B4-BE49-F238E27FC236}">
                <a16:creationId xmlns:a16="http://schemas.microsoft.com/office/drawing/2014/main" id="{C51A3219-9AE2-D606-CD8F-37811E58B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562600"/>
            <a:ext cx="25765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/>
              <a:t>Source: </a:t>
            </a:r>
            <a:r>
              <a:rPr lang="en-US" altLang="en-US" sz="1600" b="0"/>
              <a:t>CWM_OLAP.xsd</a:t>
            </a:r>
          </a:p>
          <a:p>
            <a:pPr algn="l"/>
            <a:r>
              <a:rPr lang="en-US" altLang="en-US" sz="1600"/>
              <a:t>Namespace: </a:t>
            </a:r>
            <a:r>
              <a:rPr lang="en-US" altLang="en-US" sz="1600" b="0"/>
              <a:t>org.omg.CWM1.0</a:t>
            </a:r>
          </a:p>
          <a:p>
            <a:pPr algn="l"/>
            <a:r>
              <a:rPr lang="en-US" altLang="en-US" sz="1600"/>
              <a:t>Namespace Prefix: </a:t>
            </a:r>
            <a:r>
              <a:rPr lang="en-US" altLang="en-US" sz="1600" b="0"/>
              <a:t>CWMOLAP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AC82A9F-49C6-D35F-9D49-26CEA525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D60D074-D661-5992-C8C0-45AC83AD4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900FCC-D929-CCB7-2C87-4438BCF8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92F2-E930-1544-A610-526F36BE3697}" type="slidenum">
              <a:rPr lang="en-US" altLang="en-US"/>
              <a:pPr/>
              <a:t>4</a:t>
            </a:fld>
            <a:r>
              <a:rPr lang="en-US" altLang="en-US"/>
              <a:t> of 50</a:t>
            </a:r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4AE95B43-591A-9E40-3A42-E27F43A33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History of CWM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A8CFE299-8096-CC83-B95B-5C7082C20E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first semantically precise metadata standards expressed in XML for data warehouse</a:t>
            </a:r>
          </a:p>
          <a:p>
            <a:r>
              <a:rPr lang="en-US" altLang="en-US"/>
              <a:t>Developed around 2000</a:t>
            </a:r>
          </a:p>
          <a:p>
            <a:r>
              <a:rPr lang="en-US" altLang="en-US"/>
              <a:t>Promoted by vendors that want to “get data out” of other systems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DE0272C-7897-4925-6510-E0E9910A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A2A6D42-AEEB-1509-A64E-4A78F48C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9826B0A-312C-2738-F3EA-C0D8F36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8060-3A83-134F-9880-A4100B3CAD99}" type="slidenum">
              <a:rPr lang="en-US" altLang="en-US"/>
              <a:pPr/>
              <a:t>40</a:t>
            </a:fld>
            <a:r>
              <a:rPr lang="en-US" altLang="en-US"/>
              <a:t> of 50</a:t>
            </a:r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E22A7236-1314-3231-D0E4-67336EED0E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altLang="en-US"/>
              <a:t>The Dimension XML Schema</a:t>
            </a:r>
          </a:p>
        </p:txBody>
      </p:sp>
      <p:pic>
        <p:nvPicPr>
          <p:cNvPr id="104451" name="Picture 3">
            <a:extLst>
              <a:ext uri="{FF2B5EF4-FFF2-40B4-BE49-F238E27FC236}">
                <a16:creationId xmlns:a16="http://schemas.microsoft.com/office/drawing/2014/main" id="{CF738597-9407-D420-C335-A52EA48E2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8200"/>
            <a:ext cx="8001000" cy="538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452" name="Text Box 4">
            <a:extLst>
              <a:ext uri="{FF2B5EF4-FFF2-40B4-BE49-F238E27FC236}">
                <a16:creationId xmlns:a16="http://schemas.microsoft.com/office/drawing/2014/main" id="{50AE7E1C-C76E-05B6-14F2-4A309ABB7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38800"/>
            <a:ext cx="25765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/>
              <a:t>Source: </a:t>
            </a:r>
            <a:r>
              <a:rPr lang="en-US" altLang="en-US" sz="1600" b="0"/>
              <a:t>CWM_OLAP.xsd</a:t>
            </a:r>
          </a:p>
          <a:p>
            <a:pPr algn="l"/>
            <a:r>
              <a:rPr lang="en-US" altLang="en-US" sz="1600"/>
              <a:t>Namespace: </a:t>
            </a:r>
            <a:r>
              <a:rPr lang="en-US" altLang="en-US" sz="1600" b="0"/>
              <a:t>org.omg.CWM1.0</a:t>
            </a:r>
          </a:p>
          <a:p>
            <a:pPr algn="l"/>
            <a:r>
              <a:rPr lang="en-US" altLang="en-US" sz="1600"/>
              <a:t>Namespace Prefix: </a:t>
            </a:r>
            <a:r>
              <a:rPr lang="en-US" altLang="en-US" sz="1600" b="0"/>
              <a:t>CWMOLAP</a:t>
            </a:r>
          </a:p>
        </p:txBody>
      </p:sp>
      <p:sp>
        <p:nvSpPr>
          <p:cNvPr id="104453" name="Text Box 5">
            <a:extLst>
              <a:ext uri="{FF2B5EF4-FFF2-40B4-BE49-F238E27FC236}">
                <a16:creationId xmlns:a16="http://schemas.microsoft.com/office/drawing/2014/main" id="{6603CBC1-575A-7E69-C76B-E69C6AF5F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783138"/>
            <a:ext cx="39481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/>
              <a:t>A dimension has many elements, each of which</a:t>
            </a:r>
          </a:p>
          <a:p>
            <a:pPr algn="l"/>
            <a:r>
              <a:rPr lang="en-US" altLang="en-US" sz="1600"/>
              <a:t>is one of the types at the right.</a:t>
            </a:r>
          </a:p>
        </p:txBody>
      </p:sp>
      <p:sp>
        <p:nvSpPr>
          <p:cNvPr id="104454" name="Oval 6">
            <a:extLst>
              <a:ext uri="{FF2B5EF4-FFF2-40B4-BE49-F238E27FC236}">
                <a16:creationId xmlns:a16="http://schemas.microsoft.com/office/drawing/2014/main" id="{CB06661E-2C5B-4634-DB14-94BF8EA7F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352800"/>
            <a:ext cx="3429000" cy="9144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3A4E608-A6E7-54E5-DD60-B598FE5A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843BA3D-0812-A7DC-C5B9-44F052B0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D84DB9E-DD98-CA61-36E5-68878977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D455-A93F-C944-9533-158EA46E6828}" type="slidenum">
              <a:rPr lang="en-US" altLang="en-US"/>
              <a:pPr/>
              <a:t>41</a:t>
            </a:fld>
            <a:r>
              <a:rPr lang="en-US" altLang="en-US"/>
              <a:t> of 50</a:t>
            </a:r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883E4B68-8B0A-414C-8BB1-9047A54B15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altLang="en-US"/>
              <a:t>Database Schema in CWM</a:t>
            </a:r>
          </a:p>
        </p:txBody>
      </p:sp>
      <p:pic>
        <p:nvPicPr>
          <p:cNvPr id="105475" name="Picture 3">
            <a:extLst>
              <a:ext uri="{FF2B5EF4-FFF2-40B4-BE49-F238E27FC236}">
                <a16:creationId xmlns:a16="http://schemas.microsoft.com/office/drawing/2014/main" id="{288E5D3A-A2B5-3140-A5F3-7CF1536A4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6934200" cy="472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476" name="Text Box 4">
            <a:extLst>
              <a:ext uri="{FF2B5EF4-FFF2-40B4-BE49-F238E27FC236}">
                <a16:creationId xmlns:a16="http://schemas.microsoft.com/office/drawing/2014/main" id="{B28C9E20-8E7D-1515-E852-F1512D1CA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38800"/>
            <a:ext cx="329088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/>
              <a:t>Source: </a:t>
            </a:r>
            <a:r>
              <a:rPr lang="en-US" altLang="en-US" sz="1600" b="0"/>
              <a:t>CWM_Relational.xsd</a:t>
            </a:r>
          </a:p>
          <a:p>
            <a:pPr algn="l"/>
            <a:r>
              <a:rPr lang="en-US" altLang="en-US" sz="1600"/>
              <a:t>Namespace: </a:t>
            </a:r>
            <a:r>
              <a:rPr lang="en-US" altLang="en-US" sz="1600" b="0"/>
              <a:t>org.omg.CWM1.0/Relational</a:t>
            </a:r>
          </a:p>
          <a:p>
            <a:pPr algn="l"/>
            <a:r>
              <a:rPr lang="en-US" altLang="en-US" sz="1600"/>
              <a:t>Namespace Prefix: </a:t>
            </a:r>
            <a:r>
              <a:rPr lang="en-US" altLang="en-US" sz="1600" b="0"/>
              <a:t>CWMRDB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EFEC120-FF2D-31E9-7A1E-0634B67B9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9297768-ABF4-5BC4-FD42-4B0E64D2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6C60E46-A401-21C5-28C7-7AB1C472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3F59-E10D-FA4F-87D1-933F8E327B57}" type="slidenum">
              <a:rPr lang="en-US" altLang="en-US"/>
              <a:pPr/>
              <a:t>42</a:t>
            </a:fld>
            <a:r>
              <a:rPr lang="en-US" altLang="en-US"/>
              <a:t> of 50</a:t>
            </a:r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153A63EF-6C1E-80F4-05B3-9B54AF917F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5410200" cy="685800"/>
          </a:xfrm>
        </p:spPr>
        <p:txBody>
          <a:bodyPr/>
          <a:lstStyle/>
          <a:p>
            <a:r>
              <a:rPr lang="en-US" altLang="en-US" sz="4000"/>
              <a:t>CWM Table</a:t>
            </a:r>
          </a:p>
        </p:txBody>
      </p:sp>
      <p:pic>
        <p:nvPicPr>
          <p:cNvPr id="106499" name="Picture 3">
            <a:extLst>
              <a:ext uri="{FF2B5EF4-FFF2-40B4-BE49-F238E27FC236}">
                <a16:creationId xmlns:a16="http://schemas.microsoft.com/office/drawing/2014/main" id="{B0DB04D9-9493-9BBA-0381-93F113F5E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14400"/>
            <a:ext cx="576262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500" name="Text Box 4">
            <a:extLst>
              <a:ext uri="{FF2B5EF4-FFF2-40B4-BE49-F238E27FC236}">
                <a16:creationId xmlns:a16="http://schemas.microsoft.com/office/drawing/2014/main" id="{B9CEFFEB-F344-9733-3E0B-1252292E1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38800"/>
            <a:ext cx="329088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/>
              <a:t>Source: </a:t>
            </a:r>
            <a:r>
              <a:rPr lang="en-US" altLang="en-US" sz="1600" b="0"/>
              <a:t>CWM_Relational.xsd</a:t>
            </a:r>
          </a:p>
          <a:p>
            <a:pPr algn="l"/>
            <a:r>
              <a:rPr lang="en-US" altLang="en-US" sz="1600"/>
              <a:t>Namespace: </a:t>
            </a:r>
            <a:r>
              <a:rPr lang="en-US" altLang="en-US" sz="1600" b="0"/>
              <a:t>org.omg.CWM1.0/Relational</a:t>
            </a:r>
          </a:p>
          <a:p>
            <a:pPr algn="l"/>
            <a:r>
              <a:rPr lang="en-US" altLang="en-US" sz="1600"/>
              <a:t>Namespace Prefix: </a:t>
            </a:r>
            <a:r>
              <a:rPr lang="en-US" altLang="en-US" sz="1600" b="0"/>
              <a:t>CWMRDB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E37B867-E4DD-A6BA-917B-3252AB510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BC48F25-12AA-C5D9-1CAC-4ABF409F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DBD36E8-28A6-48B6-656A-361A0DEA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FD49D-1ACD-1E48-A7AB-81AA5FB79F02}" type="slidenum">
              <a:rPr lang="en-US" altLang="en-US"/>
              <a:pPr/>
              <a:t>43</a:t>
            </a:fld>
            <a:r>
              <a:rPr lang="en-US" altLang="en-US"/>
              <a:t> of 50</a:t>
            </a:r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21000A11-7950-847C-1957-C3A97F4CC6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Classifier</a:t>
            </a:r>
          </a:p>
        </p:txBody>
      </p:sp>
      <p:pic>
        <p:nvPicPr>
          <p:cNvPr id="107523" name="Picture 3">
            <a:extLst>
              <a:ext uri="{FF2B5EF4-FFF2-40B4-BE49-F238E27FC236}">
                <a16:creationId xmlns:a16="http://schemas.microsoft.com/office/drawing/2014/main" id="{F65D6EBC-B22B-CB02-795D-27D1E4279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635317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524" name="Text Box 4">
            <a:extLst>
              <a:ext uri="{FF2B5EF4-FFF2-40B4-BE49-F238E27FC236}">
                <a16:creationId xmlns:a16="http://schemas.microsoft.com/office/drawing/2014/main" id="{8AE62D79-379C-C178-852A-344EC1646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38800"/>
            <a:ext cx="24733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/>
              <a:t>Source: </a:t>
            </a:r>
            <a:r>
              <a:rPr lang="en-US" altLang="en-US" sz="1600" b="0"/>
              <a:t>CWM_Transform.xsd</a:t>
            </a:r>
          </a:p>
          <a:p>
            <a:pPr algn="l"/>
            <a:r>
              <a:rPr lang="en-US" altLang="en-US" sz="1600"/>
              <a:t>Namespace: </a:t>
            </a:r>
            <a:r>
              <a:rPr lang="en-US" altLang="en-US" sz="1600" b="0"/>
              <a:t>Transform</a:t>
            </a:r>
          </a:p>
          <a:p>
            <a:pPr algn="l"/>
            <a:r>
              <a:rPr lang="en-US" altLang="en-US" sz="1600"/>
              <a:t>Namespace Prefix: </a:t>
            </a:r>
            <a:r>
              <a:rPr lang="en-US" altLang="en-US" sz="1600" b="0"/>
              <a:t>CWMTFM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498F53F-64C5-5383-8A8D-CD3522DE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B70E42E-7017-AA8F-AFAF-88EA1AE0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AB90577-E659-EB1B-30C1-1EA7D3A9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2AEF-0B33-CD4C-B41B-3B1BB8F9E8AF}" type="slidenum">
              <a:rPr lang="en-US" altLang="en-US"/>
              <a:pPr/>
              <a:t>44</a:t>
            </a:fld>
            <a:r>
              <a:rPr lang="en-US" altLang="en-US"/>
              <a:t> of 50</a:t>
            </a:r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D1100041-E8BD-2FEF-EA85-92990B4A2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Metadata Interface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C23A2D8C-4C70-8658-F8AB-CC653207F9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Q: What is an XML-speciation an API?</a:t>
            </a:r>
          </a:p>
          <a:p>
            <a:pPr lvl="1"/>
            <a:r>
              <a:rPr lang="en-US" altLang="en-US"/>
              <a:t>When you publish it!</a:t>
            </a:r>
          </a:p>
          <a:p>
            <a:r>
              <a:rPr lang="en-US" altLang="en-US"/>
              <a:t>Class libraries available from vendors</a:t>
            </a:r>
          </a:p>
          <a:p>
            <a:r>
              <a:rPr lang="en-US" altLang="en-US"/>
              <a:t>Built on XMI, not CWM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FDF8038-9129-3EFB-C20A-2E62DE37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253B343-3AD4-187B-AC23-6BA084A2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FB6CDAE-DA5D-CD2B-67AB-0DD83597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12A7-1C98-1649-BC73-17B0D8A81766}" type="slidenum">
              <a:rPr lang="en-US" altLang="en-US"/>
              <a:pPr/>
              <a:t>45</a:t>
            </a:fld>
            <a:r>
              <a:rPr lang="en-US" altLang="en-US"/>
              <a:t> of 50</a:t>
            </a:r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8A80C499-A2B5-0CB2-51A7-24C3178DCB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en-US" sz="4000"/>
              <a:t>JMI Overview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588480E4-32E3-30C1-68BF-04A27A376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77724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/>
              <a:t>JMI…enables the implementation of a dynamic, platform-independent infrastructure to manage the creation, storage, access, discovery, and exchange of metadata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(Note: no reference to CWM)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JMI is based on the Meta Object Facility (MOF) specification from the Object Management Group (OMG), an industry-endorsed standard for metadata management.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The MOF standard consists of a set of basic modeling artifacts described using UML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Models of any kind of metadata (called metamodels) can be built up from these basic building blocks.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JMI defines the standard Java interfaces to these modeling components, and thus enables platform-independent discovery and access of metadata.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JMI allows for the discovery, query, access, and manipulation of metadata, either at design time or runtime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The semantics of any modeled system can be completely discovered and manipulated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Provides for metamodel and metadata interchange via XML by using the industry standard XML Metadata Interchange (XMI) specification. </a:t>
            </a:r>
          </a:p>
          <a:p>
            <a:pPr>
              <a:lnSpc>
                <a:spcPct val="80000"/>
              </a:lnSpc>
            </a:pPr>
            <a:endParaRPr lang="en-US" altLang="en-US" sz="1800"/>
          </a:p>
        </p:txBody>
      </p:sp>
      <p:sp>
        <p:nvSpPr>
          <p:cNvPr id="122884" name="Text Box 4">
            <a:extLst>
              <a:ext uri="{FF2B5EF4-FFF2-40B4-BE49-F238E27FC236}">
                <a16:creationId xmlns:a16="http://schemas.microsoft.com/office/drawing/2014/main" id="{0F01257B-9BF0-2AE1-C8B3-07CCA93E0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791200"/>
            <a:ext cx="1827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Source: JMI web site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15C35AF-141E-DC1F-DB17-B04185A0C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D00516D-AEE6-225E-6E8F-5F79F56E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C2FD771-048D-FB59-57B0-8D1A10D7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E962-EDBA-1249-98B4-7DA96B1914E8}" type="slidenum">
              <a:rPr lang="en-US" altLang="en-US"/>
              <a:pPr/>
              <a:t>46</a:t>
            </a:fld>
            <a:r>
              <a:rPr lang="en-US" altLang="en-US"/>
              <a:t> of 50</a:t>
            </a:r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7FA82331-7F54-C7B7-862F-7642A6DE9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Recommendations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0302F3C2-72FA-A9D2-9B0D-74F84C270F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Avoid getting locked-in into a single-vendor’s metadata management strategy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CWM can be a valuable tool to prevent vendor metadata lock-in strategies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Many vendors say they “support” CWM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Try before you buy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Many vendors import, but do not export all CWM data elements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Use 3</a:t>
            </a:r>
            <a:r>
              <a:rPr lang="en-US" altLang="en-US" sz="2800" baseline="30000"/>
              <a:t>rd</a:t>
            </a:r>
            <a:r>
              <a:rPr lang="en-US" altLang="en-US" sz="2800"/>
              <a:t> party tools to extract CWM if the vendors export tools are not adequate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FEB0BE6-28D9-A9D1-8BB0-C9292C92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E13E95D-F63C-41F3-7F8E-FBE14FAF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32C471C-5108-1BFD-8B55-F523EC38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745B-5DD0-E341-A26C-95344D7172A7}" type="slidenum">
              <a:rPr lang="en-US" altLang="en-US"/>
              <a:pPr/>
              <a:t>47</a:t>
            </a:fld>
            <a:r>
              <a:rPr lang="en-US" altLang="en-US"/>
              <a:t> of 50</a:t>
            </a:r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56909039-FFED-66D0-A93A-9A4CFBF577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CWM Standard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79FCC10F-3FC0-D229-0B1C-656363FB5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95600" y="1447800"/>
            <a:ext cx="55626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Published November 15, 2001 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Discusses layered architecture of CWM and MOF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Introduction to the standard for non-programmers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Requires knowledge of XML, and UML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Describes relationship to OMG family of standards (MOF, MDA etc)</a:t>
            </a:r>
          </a:p>
        </p:txBody>
      </p:sp>
      <p:pic>
        <p:nvPicPr>
          <p:cNvPr id="120838" name="Picture 6">
            <a:hlinkClick r:id="rId2"/>
            <a:extLst>
              <a:ext uri="{FF2B5EF4-FFF2-40B4-BE49-F238E27FC236}">
                <a16:creationId xmlns:a16="http://schemas.microsoft.com/office/drawing/2014/main" id="{A5834AEA-E157-B04D-7333-38F60AEC2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15240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58BBB53-D117-6E3C-6900-54F8A89D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A959646-1725-EBB1-5775-1ED1ECC7C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427DE66-9D20-360C-FC99-59BCD420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A014-BDA4-3747-A7BB-7823B6FF0210}" type="slidenum">
              <a:rPr lang="en-US" altLang="en-US"/>
              <a:pPr/>
              <a:t>48</a:t>
            </a:fld>
            <a:r>
              <a:rPr lang="en-US" altLang="en-US"/>
              <a:t> of 50</a:t>
            </a:r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711C9190-0AF4-E13D-F039-40B0BF0D9C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CWM Developer’s Guild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405219B0-60BE-3CCB-A5AB-35492E8258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19400" y="1295400"/>
            <a:ext cx="5638800" cy="4419600"/>
          </a:xfrm>
        </p:spPr>
        <p:txBody>
          <a:bodyPr/>
          <a:lstStyle/>
          <a:p>
            <a:r>
              <a:rPr lang="en-US" altLang="en-US" sz="2800"/>
              <a:t>Published in 2003</a:t>
            </a:r>
          </a:p>
          <a:p>
            <a:r>
              <a:rPr lang="en-US" altLang="en-US" sz="2800"/>
              <a:t>Detailed technical guide for programmers</a:t>
            </a:r>
          </a:p>
          <a:p>
            <a:r>
              <a:rPr lang="en-US" altLang="en-US" sz="2800"/>
              <a:t>Many Java code samples</a:t>
            </a:r>
          </a:p>
          <a:p>
            <a:r>
              <a:rPr lang="en-US" altLang="en-US" sz="2800"/>
              <a:t>Some Microsoft ADO code samples</a:t>
            </a:r>
          </a:p>
          <a:p>
            <a:r>
              <a:rPr lang="en-US" altLang="en-US" sz="2800"/>
              <a:t>Extensive discussion of Java Metadata Interface (JMI) specification</a:t>
            </a:r>
          </a:p>
        </p:txBody>
      </p:sp>
      <p:pic>
        <p:nvPicPr>
          <p:cNvPr id="117767" name="Picture 7" descr="Common Warehouse Metamodel Developer's Guide">
            <a:hlinkClick r:id="rId2"/>
            <a:extLst>
              <a:ext uri="{FF2B5EF4-FFF2-40B4-BE49-F238E27FC236}">
                <a16:creationId xmlns:a16="http://schemas.microsoft.com/office/drawing/2014/main" id="{8A3FE226-0B67-B67C-B108-AB8FE222C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13335" r="20000"/>
          <a:stretch>
            <a:fillRect/>
          </a:stretch>
        </p:blipFill>
        <p:spPr bwMode="auto">
          <a:xfrm>
            <a:off x="609600" y="1371600"/>
            <a:ext cx="1600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5D188F4-A704-5ACB-087E-852FDD76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E7A6D41-81A2-B094-5974-2D4D5E3E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66DE00D-338B-7E53-F55B-9BFCBBC5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EEF-E391-8B4E-B56E-244606E3D266}" type="slidenum">
              <a:rPr lang="en-US" altLang="en-US"/>
              <a:pPr/>
              <a:t>49</a:t>
            </a:fld>
            <a:r>
              <a:rPr lang="en-US" altLang="en-US"/>
              <a:t> of 50</a:t>
            </a:r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2DC4B1DE-95A8-84E2-769A-0446EDF57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References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08BFDBB0-6302-D4E5-0C7A-899148322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CWM Standard</a:t>
            </a:r>
          </a:p>
          <a:p>
            <a:pPr lvl="1"/>
            <a:r>
              <a:rPr lang="en-US" altLang="en-US"/>
              <a:t>http://www.omg.org/cwm/</a:t>
            </a:r>
          </a:p>
          <a:p>
            <a:r>
              <a:rPr lang="en-US" altLang="en-US"/>
              <a:t>CWM Forum</a:t>
            </a:r>
          </a:p>
          <a:p>
            <a:pPr lvl="1"/>
            <a:r>
              <a:rPr lang="en-US" altLang="en-US"/>
              <a:t>http://www.cwmforum.org/</a:t>
            </a:r>
          </a:p>
          <a:p>
            <a:pPr lvl="1"/>
            <a:r>
              <a:rPr lang="en-US" altLang="en-US"/>
              <a:t>(Not current – last update 2000)</a:t>
            </a:r>
          </a:p>
          <a:p>
            <a:r>
              <a:rPr lang="en-US" altLang="en-US"/>
              <a:t>Java Metadata Interface</a:t>
            </a:r>
          </a:p>
          <a:p>
            <a:pPr lvl="1"/>
            <a:r>
              <a:rPr lang="en-US" altLang="en-US"/>
              <a:t>http://java.sun.com/products/jmi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600C89B-140E-70EF-8C96-660F7313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15CDFB3-931F-B14B-56E7-D4D27547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31F458B-CC7A-FBEB-C185-915C3967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EB88-85D4-934D-87A0-FC543D90BE8C}" type="slidenum">
              <a:rPr lang="en-US" altLang="en-US"/>
              <a:pPr/>
              <a:t>5</a:t>
            </a:fld>
            <a:r>
              <a:rPr lang="en-US" altLang="en-US"/>
              <a:t> of 50</a:t>
            </a:r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6309C33E-7C18-F8D4-97B1-AA3C4B660A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CWM Supporters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684081D2-D8AB-C379-F6DC-4B61142A7B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IBM </a:t>
            </a:r>
          </a:p>
          <a:p>
            <a:pPr>
              <a:lnSpc>
                <a:spcPct val="90000"/>
              </a:lnSpc>
            </a:pPr>
            <a:r>
              <a:rPr lang="en-US" altLang="en-US"/>
              <a:t>Unisys </a:t>
            </a:r>
          </a:p>
          <a:p>
            <a:pPr>
              <a:lnSpc>
                <a:spcPct val="90000"/>
              </a:lnSpc>
            </a:pPr>
            <a:r>
              <a:rPr lang="en-US" altLang="en-US"/>
              <a:t>NCR </a:t>
            </a:r>
          </a:p>
          <a:p>
            <a:pPr>
              <a:lnSpc>
                <a:spcPct val="90000"/>
              </a:lnSpc>
            </a:pPr>
            <a:r>
              <a:rPr lang="en-US" altLang="en-US"/>
              <a:t>Hyperion </a:t>
            </a:r>
          </a:p>
          <a:p>
            <a:pPr>
              <a:lnSpc>
                <a:spcPct val="90000"/>
              </a:lnSpc>
            </a:pPr>
            <a:r>
              <a:rPr lang="en-US" altLang="en-US"/>
              <a:t>Oracle </a:t>
            </a:r>
          </a:p>
          <a:p>
            <a:pPr>
              <a:lnSpc>
                <a:spcPct val="90000"/>
              </a:lnSpc>
            </a:pPr>
            <a:r>
              <a:rPr lang="en-US" altLang="en-US"/>
              <a:t>UBS AG </a:t>
            </a:r>
          </a:p>
          <a:p>
            <a:pPr>
              <a:lnSpc>
                <a:spcPct val="90000"/>
              </a:lnSpc>
            </a:pPr>
            <a:r>
              <a:rPr lang="en-US" altLang="en-US"/>
              <a:t>Genesis Development Corporation </a:t>
            </a:r>
          </a:p>
          <a:p>
            <a:pPr>
              <a:lnSpc>
                <a:spcPct val="90000"/>
              </a:lnSpc>
            </a:pPr>
            <a:r>
              <a:rPr lang="en-US" altLang="en-US"/>
              <a:t>Dimension EDI  </a:t>
            </a:r>
          </a:p>
        </p:txBody>
      </p:sp>
      <p:sp>
        <p:nvSpPr>
          <p:cNvPr id="118788" name="Text Box 4">
            <a:extLst>
              <a:ext uri="{FF2B5EF4-FFF2-40B4-BE49-F238E27FC236}">
                <a16:creationId xmlns:a16="http://schemas.microsoft.com/office/drawing/2014/main" id="{CE0DE76B-7678-9CD2-1B0F-EDA280D94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715000"/>
            <a:ext cx="714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33"/>
                </a:solidFill>
              </a:rPr>
              <a:t>(note that Cognos and Microsoft are missing from this list)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D84284A-ED22-49DE-338B-3D3D6088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71ACFC2-C7B0-359B-5097-0BC92B66A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922AD40-3845-2DBF-6223-C7818D48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10B2-2F19-0049-B596-9CEE9455B1E6}" type="slidenum">
              <a:rPr lang="en-US" altLang="en-US"/>
              <a:pPr/>
              <a:t>50</a:t>
            </a:fld>
            <a:r>
              <a:rPr lang="en-US" altLang="en-US"/>
              <a:t> of 50</a:t>
            </a: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62F7F8F9-0E1B-D438-D9F5-B80144A3F0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Thank You!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F0328EBE-DF5E-5BE6-0537-F3ABE04AE9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Please contact me for more information: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Metadata Management Services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Web Services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Service Oriented Architectures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Business Intelligence and Data Warehouse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Metadata Registries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Semantic Web</a:t>
            </a:r>
          </a:p>
          <a:p>
            <a:pPr algn="r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Arial Narrow" panose="020B0604020202020204" pitchFamily="34" charset="0"/>
              </a:rPr>
              <a:t>Dan McCreary, President</a:t>
            </a:r>
          </a:p>
          <a:p>
            <a:pPr algn="r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Arial Narrow" panose="020B0604020202020204" pitchFamily="34" charset="0"/>
              </a:rPr>
              <a:t>Dan McCreary &amp; Associates</a:t>
            </a:r>
          </a:p>
          <a:p>
            <a:pPr algn="r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Arial Narrow" panose="020B0604020202020204" pitchFamily="34" charset="0"/>
              </a:rPr>
              <a:t>Metadata Strategy Development</a:t>
            </a:r>
          </a:p>
          <a:p>
            <a:pPr algn="r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Arial Narrow" panose="020B0604020202020204" pitchFamily="34" charset="0"/>
              </a:rPr>
              <a:t>dan@danmccreary.com</a:t>
            </a:r>
          </a:p>
          <a:p>
            <a:pPr algn="r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Arial Narrow" panose="020B0604020202020204" pitchFamily="34" charset="0"/>
              </a:rPr>
              <a:t>(952) 931-9198</a:t>
            </a:r>
            <a:endParaRPr lang="en-US" altLang="en-US" sz="28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3A230FF-CB8A-640B-F75A-5B65A4B72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587D0DE-6CF9-58BC-0544-71426849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E5525D-A0FC-905D-BF84-F471F076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99D6-23C1-FE41-ACF0-6159F95F6035}" type="slidenum">
              <a:rPr lang="en-US" altLang="en-US"/>
              <a:pPr/>
              <a:t>6</a:t>
            </a:fld>
            <a:r>
              <a:rPr lang="en-US" altLang="en-US"/>
              <a:t> of 50</a:t>
            </a:r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6048A830-C63B-12D8-7DE6-0A577142F3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CWM is Built on XMI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25AD25B3-E1CC-D9A7-FDB7-3E6B29DC57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XML is XML Metadata Interchange</a:t>
            </a:r>
          </a:p>
          <a:p>
            <a:r>
              <a:rPr lang="en-US" altLang="en-US"/>
              <a:t>XMI uses XML files and XML Schema to describe metadata</a:t>
            </a:r>
          </a:p>
          <a:p>
            <a:r>
              <a:rPr lang="en-US" altLang="en-US"/>
              <a:t>XML is built on another OMG standard called (MOF)</a:t>
            </a:r>
          </a:p>
          <a:p>
            <a:r>
              <a:rPr lang="en-US" altLang="en-US"/>
              <a:t>CWM extends a simplified subset of XMI and adds new metadata elements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5CD8C1C-EC31-9C87-A7FE-B95F596E7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FC2875A-F525-9001-3ACF-09A3A694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812EEEC-2A41-AF8F-A82F-638D29C6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B8D4-3007-DB43-877C-12B0EAC277FF}" type="slidenum">
              <a:rPr lang="en-US" altLang="en-US"/>
              <a:pPr/>
              <a:t>7</a:t>
            </a:fld>
            <a:r>
              <a:rPr lang="en-US" altLang="en-US"/>
              <a:t> of 50</a:t>
            </a:r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9B969407-B126-71A4-7E3E-992E405A27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CWM and Java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95C0CE37-A6CF-6B28-546A-F4D5294A0B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CWM implementations are all Java</a:t>
            </a:r>
          </a:p>
          <a:p>
            <a:r>
              <a:rPr lang="en-US" altLang="en-US"/>
              <a:t>Sample implementations are all Java</a:t>
            </a:r>
          </a:p>
          <a:p>
            <a:r>
              <a:rPr lang="en-US" altLang="en-US"/>
              <a:t>XMI has a Java API (called Java Metadata Interface)</a:t>
            </a:r>
          </a:p>
          <a:p>
            <a:r>
              <a:rPr lang="en-US" altLang="en-US"/>
              <a:t>Class libraries are all Java</a:t>
            </a:r>
          </a:p>
          <a:p>
            <a:r>
              <a:rPr lang="en-US" altLang="en-US"/>
              <a:t>Microsoft is not a CWM supporter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1A28A71-33F8-97E0-ED21-C60BE137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D0CA300-8F8B-0892-939B-D620EB71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B5D7EC5-148F-B3E2-ADB3-0E571CC3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2064-1B11-9B43-9A32-BDB58C0335E3}" type="slidenum">
              <a:rPr lang="en-US" altLang="en-US"/>
              <a:pPr/>
              <a:t>8</a:t>
            </a:fld>
            <a:r>
              <a:rPr lang="en-US" altLang="en-US"/>
              <a:t> of 50</a:t>
            </a:r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1109B764-7131-FC1C-D94F-36954D580C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Learner Assumption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F98A203B-1DED-CEBA-FE7C-CE2F803568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Understand basics of dimensional analysis and the structure of a “cube”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Dimensions classify data into “buckets”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Measures are summed and averaged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Understand XML Schemas and XMLSpy™ schema notation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Model types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Cardinality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Optional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Types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5783DF5-A57E-7ECC-DDA1-3BB5273B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85F62A6-943D-FC17-04B7-2953016E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2005, 2006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43F7100-4C3B-18A0-5AD3-43886256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01C8-B352-0843-85F3-1B2EF5321FCB}" type="slidenum">
              <a:rPr lang="en-US" altLang="en-US"/>
              <a:pPr/>
              <a:t>9</a:t>
            </a:fld>
            <a:r>
              <a:rPr lang="en-US" altLang="en-US"/>
              <a:t> of 50</a:t>
            </a:r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EFDA39EB-3744-7AAD-8B66-0E5623B64D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Dimensions “Classify” Data</a:t>
            </a:r>
          </a:p>
        </p:txBody>
      </p:sp>
      <p:sp>
        <p:nvSpPr>
          <p:cNvPr id="113667" name="AutoShape 3">
            <a:extLst>
              <a:ext uri="{FF2B5EF4-FFF2-40B4-BE49-F238E27FC236}">
                <a16:creationId xmlns:a16="http://schemas.microsoft.com/office/drawing/2014/main" id="{DB691F92-5D6F-B60D-A8AF-52BA5BAE4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86000"/>
            <a:ext cx="914400" cy="9144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68" name="Oval 4">
            <a:extLst>
              <a:ext uri="{FF2B5EF4-FFF2-40B4-BE49-F238E27FC236}">
                <a16:creationId xmlns:a16="http://schemas.microsoft.com/office/drawing/2014/main" id="{69D6C921-B191-FC4B-287D-B2FDD9AF1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209800"/>
            <a:ext cx="914400" cy="914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69" name="AutoShape 5">
            <a:extLst>
              <a:ext uri="{FF2B5EF4-FFF2-40B4-BE49-F238E27FC236}">
                <a16:creationId xmlns:a16="http://schemas.microsoft.com/office/drawing/2014/main" id="{A8C28E8B-7203-A801-57DC-79988BD82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352800"/>
            <a:ext cx="914400" cy="914400"/>
          </a:xfrm>
          <a:prstGeom prst="moon">
            <a:avLst>
              <a:gd name="adj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AutoShape 6">
            <a:extLst>
              <a:ext uri="{FF2B5EF4-FFF2-40B4-BE49-F238E27FC236}">
                <a16:creationId xmlns:a16="http://schemas.microsoft.com/office/drawing/2014/main" id="{71EA1A8D-B74F-AE15-98B7-865B62724754}"/>
              </a:ext>
            </a:extLst>
          </p:cNvPr>
          <p:cNvSpPr>
            <a:spLocks noChangeArrowheads="1"/>
          </p:cNvSpPr>
          <p:nvPr/>
        </p:nvSpPr>
        <p:spPr bwMode="auto">
          <a:xfrm rot="-10800000">
            <a:off x="7848600" y="3429000"/>
            <a:ext cx="914400" cy="914400"/>
          </a:xfrm>
          <a:custGeom>
            <a:avLst/>
            <a:gdLst>
              <a:gd name="G0" fmla="+- 3863 0 0"/>
              <a:gd name="G1" fmla="+- 21600 0 3863"/>
              <a:gd name="G2" fmla="*/ 3863 1 2"/>
              <a:gd name="G3" fmla="+- 21600 0 G2"/>
              <a:gd name="G4" fmla="+/ 3863 21600 2"/>
              <a:gd name="G5" fmla="+/ G1 0 2"/>
              <a:gd name="G6" fmla="*/ 21600 21600 3863"/>
              <a:gd name="G7" fmla="*/ G6 1 2"/>
              <a:gd name="G8" fmla="+- 21600 0 G7"/>
              <a:gd name="G9" fmla="*/ 21600 1 2"/>
              <a:gd name="G10" fmla="+- 3863 0 G9"/>
              <a:gd name="G11" fmla="?: G10 G8 0"/>
              <a:gd name="G12" fmla="?: G10 G7 21600"/>
              <a:gd name="T0" fmla="*/ 19668 w 21600"/>
              <a:gd name="T1" fmla="*/ 10800 h 21600"/>
              <a:gd name="T2" fmla="*/ 10800 w 21600"/>
              <a:gd name="T3" fmla="*/ 21600 h 21600"/>
              <a:gd name="T4" fmla="*/ 1932 w 21600"/>
              <a:gd name="T5" fmla="*/ 10800 h 21600"/>
              <a:gd name="T6" fmla="*/ 10800 w 21600"/>
              <a:gd name="T7" fmla="*/ 0 h 21600"/>
              <a:gd name="T8" fmla="*/ 3732 w 21600"/>
              <a:gd name="T9" fmla="*/ 3732 h 21600"/>
              <a:gd name="T10" fmla="*/ 17868 w 21600"/>
              <a:gd name="T11" fmla="*/ 1786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863" y="21600"/>
                </a:lnTo>
                <a:lnTo>
                  <a:pt x="17737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AutoShape 7">
            <a:extLst>
              <a:ext uri="{FF2B5EF4-FFF2-40B4-BE49-F238E27FC236}">
                <a16:creationId xmlns:a16="http://schemas.microsoft.com/office/drawing/2014/main" id="{017CA5F1-8DA4-1379-E393-D580BBF44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267200"/>
            <a:ext cx="914400" cy="914400"/>
          </a:xfrm>
          <a:prstGeom prst="star5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AutoShape 8">
            <a:extLst>
              <a:ext uri="{FF2B5EF4-FFF2-40B4-BE49-F238E27FC236}">
                <a16:creationId xmlns:a16="http://schemas.microsoft.com/office/drawing/2014/main" id="{83EE255E-41D8-F938-6EBD-28443DB1E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495800"/>
            <a:ext cx="914400" cy="914400"/>
          </a:xfrm>
          <a:prstGeom prst="diamond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AutoShape 9">
            <a:extLst>
              <a:ext uri="{FF2B5EF4-FFF2-40B4-BE49-F238E27FC236}">
                <a16:creationId xmlns:a16="http://schemas.microsoft.com/office/drawing/2014/main" id="{0B8E4AAA-4C0F-8D82-E9B6-D2356B30C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286000"/>
            <a:ext cx="914400" cy="914400"/>
          </a:xfrm>
          <a:prstGeom prst="moon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4" name="AutoShape 10">
            <a:extLst>
              <a:ext uri="{FF2B5EF4-FFF2-40B4-BE49-F238E27FC236}">
                <a16:creationId xmlns:a16="http://schemas.microsoft.com/office/drawing/2014/main" id="{C5389749-D2B9-8380-3B33-4FA3D276C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267200"/>
            <a:ext cx="914400" cy="9144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AutoShape 11">
            <a:extLst>
              <a:ext uri="{FF2B5EF4-FFF2-40B4-BE49-F238E27FC236}">
                <a16:creationId xmlns:a16="http://schemas.microsoft.com/office/drawing/2014/main" id="{53A26D7B-1445-13FC-E952-7BC30F044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276600"/>
            <a:ext cx="914400" cy="914400"/>
          </a:xfrm>
          <a:prstGeom prst="star5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AutoShape 12">
            <a:extLst>
              <a:ext uri="{FF2B5EF4-FFF2-40B4-BE49-F238E27FC236}">
                <a16:creationId xmlns:a16="http://schemas.microsoft.com/office/drawing/2014/main" id="{0758CBB1-E9DB-A0A6-2C6B-6EF915356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209800"/>
            <a:ext cx="914400" cy="914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Oval 13">
            <a:extLst>
              <a:ext uri="{FF2B5EF4-FFF2-40B4-BE49-F238E27FC236}">
                <a16:creationId xmlns:a16="http://schemas.microsoft.com/office/drawing/2014/main" id="{BA38AD46-C830-9BFD-9938-B18884DEC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352800"/>
            <a:ext cx="914400" cy="914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AutoShape 14">
            <a:extLst>
              <a:ext uri="{FF2B5EF4-FFF2-40B4-BE49-F238E27FC236}">
                <a16:creationId xmlns:a16="http://schemas.microsoft.com/office/drawing/2014/main" id="{569EE932-FDA9-38F0-CA38-8682700060E1}"/>
              </a:ext>
            </a:extLst>
          </p:cNvPr>
          <p:cNvSpPr>
            <a:spLocks noChangeArrowheads="1"/>
          </p:cNvSpPr>
          <p:nvPr/>
        </p:nvSpPr>
        <p:spPr bwMode="auto">
          <a:xfrm rot="-10800000">
            <a:off x="7848600" y="2209800"/>
            <a:ext cx="914400" cy="914400"/>
          </a:xfrm>
          <a:custGeom>
            <a:avLst/>
            <a:gdLst>
              <a:gd name="G0" fmla="+- 3863 0 0"/>
              <a:gd name="G1" fmla="+- 21600 0 3863"/>
              <a:gd name="G2" fmla="*/ 3863 1 2"/>
              <a:gd name="G3" fmla="+- 21600 0 G2"/>
              <a:gd name="G4" fmla="+/ 3863 21600 2"/>
              <a:gd name="G5" fmla="+/ G1 0 2"/>
              <a:gd name="G6" fmla="*/ 21600 21600 3863"/>
              <a:gd name="G7" fmla="*/ G6 1 2"/>
              <a:gd name="G8" fmla="+- 21600 0 G7"/>
              <a:gd name="G9" fmla="*/ 21600 1 2"/>
              <a:gd name="G10" fmla="+- 3863 0 G9"/>
              <a:gd name="G11" fmla="?: G10 G8 0"/>
              <a:gd name="G12" fmla="?: G10 G7 21600"/>
              <a:gd name="T0" fmla="*/ 19668 w 21600"/>
              <a:gd name="T1" fmla="*/ 10800 h 21600"/>
              <a:gd name="T2" fmla="*/ 10800 w 21600"/>
              <a:gd name="T3" fmla="*/ 21600 h 21600"/>
              <a:gd name="T4" fmla="*/ 1932 w 21600"/>
              <a:gd name="T5" fmla="*/ 10800 h 21600"/>
              <a:gd name="T6" fmla="*/ 10800 w 21600"/>
              <a:gd name="T7" fmla="*/ 0 h 21600"/>
              <a:gd name="T8" fmla="*/ 3732 w 21600"/>
              <a:gd name="T9" fmla="*/ 3732 h 21600"/>
              <a:gd name="T10" fmla="*/ 17868 w 21600"/>
              <a:gd name="T11" fmla="*/ 1786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863" y="21600"/>
                </a:lnTo>
                <a:lnTo>
                  <a:pt x="17737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Rectangle 15">
            <a:extLst>
              <a:ext uri="{FF2B5EF4-FFF2-40B4-BE49-F238E27FC236}">
                <a16:creationId xmlns:a16="http://schemas.microsoft.com/office/drawing/2014/main" id="{2349EDE2-2F77-C6F6-BA2B-37048F241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495800"/>
            <a:ext cx="914400" cy="9144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Rectangle 16">
            <a:extLst>
              <a:ext uri="{FF2B5EF4-FFF2-40B4-BE49-F238E27FC236}">
                <a16:creationId xmlns:a16="http://schemas.microsoft.com/office/drawing/2014/main" id="{B6AB1895-FF87-8B26-299D-78AE8FC9A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352800"/>
            <a:ext cx="914400" cy="914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1" name="Line 17">
            <a:extLst>
              <a:ext uri="{FF2B5EF4-FFF2-40B4-BE49-F238E27FC236}">
                <a16:creationId xmlns:a16="http://schemas.microsoft.com/office/drawing/2014/main" id="{9B2355E4-3E88-5BA4-87EF-F0B7A609ED4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1905000"/>
            <a:ext cx="7696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82" name="Line 18">
            <a:extLst>
              <a:ext uri="{FF2B5EF4-FFF2-40B4-BE49-F238E27FC236}">
                <a16:creationId xmlns:a16="http://schemas.microsoft.com/office/drawing/2014/main" id="{D883FEF5-2A68-B0A8-8806-110CEABD57E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1905000"/>
            <a:ext cx="0" cy="3429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83" name="Text Box 19">
            <a:extLst>
              <a:ext uri="{FF2B5EF4-FFF2-40B4-BE49-F238E27FC236}">
                <a16:creationId xmlns:a16="http://schemas.microsoft.com/office/drawing/2014/main" id="{7BB912D9-3AB5-4536-9DEA-7B0FF7981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447800"/>
            <a:ext cx="1746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/>
              <a:t>Shape “Dimension”</a:t>
            </a:r>
          </a:p>
        </p:txBody>
      </p:sp>
      <p:sp>
        <p:nvSpPr>
          <p:cNvPr id="113684" name="Text Box 20">
            <a:extLst>
              <a:ext uri="{FF2B5EF4-FFF2-40B4-BE49-F238E27FC236}">
                <a16:creationId xmlns:a16="http://schemas.microsoft.com/office/drawing/2014/main" id="{054E9A70-A8FF-79B2-CDAC-FF3AEFA81AB8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-292100" y="3416300"/>
            <a:ext cx="1682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/>
              <a:t>Color “Dimension”</a:t>
            </a:r>
          </a:p>
        </p:txBody>
      </p:sp>
      <p:sp>
        <p:nvSpPr>
          <p:cNvPr id="113685" name="Text Box 21">
            <a:extLst>
              <a:ext uri="{FF2B5EF4-FFF2-40B4-BE49-F238E27FC236}">
                <a16:creationId xmlns:a16="http://schemas.microsoft.com/office/drawing/2014/main" id="{E3D6C41F-7DF5-7D59-5C04-AD0712DAD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867400"/>
            <a:ext cx="3367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Note that classifications are hierarchical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MA">
  <a:themeElements>
    <a:clrScheme name="DMA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MA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4020202020204" pitchFamily="34" charset="0"/>
          </a:defRPr>
        </a:defPPr>
      </a:lstStyle>
    </a:lnDef>
  </a:objectDefaults>
  <a:extraClrSchemeLst>
    <a:extraClrScheme>
      <a:clrScheme name="DM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M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DMA</Template>
  <TotalTime>104</TotalTime>
  <Words>3741</Words>
  <Application>Microsoft Macintosh PowerPoint</Application>
  <PresentationFormat>On-screen Show (4:3)</PresentationFormat>
  <Paragraphs>716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Times New Roman</vt:lpstr>
      <vt:lpstr>Arial Narrow</vt:lpstr>
      <vt:lpstr>Courier New</vt:lpstr>
      <vt:lpstr>Arial</vt:lpstr>
      <vt:lpstr>Symbol</vt:lpstr>
      <vt:lpstr>DMA</vt:lpstr>
      <vt:lpstr>Common Warehouse Metamodel An Executive Overview For IT Strategy Developers and Data Architects January 2006</vt:lpstr>
      <vt:lpstr>Agenda</vt:lpstr>
      <vt:lpstr>Data Warehouse Metadata</vt:lpstr>
      <vt:lpstr>History of CWM</vt:lpstr>
      <vt:lpstr>CWM Supporters</vt:lpstr>
      <vt:lpstr>CWM is Built on XMI</vt:lpstr>
      <vt:lpstr>CWM and Java</vt:lpstr>
      <vt:lpstr>Learner Assumption</vt:lpstr>
      <vt:lpstr>Dimensions “Classify” Data</vt:lpstr>
      <vt:lpstr>Measures</vt:lpstr>
      <vt:lpstr>View From the Excel Pivot Tables</vt:lpstr>
      <vt:lpstr>Cubes have Dimensions and Measure</vt:lpstr>
      <vt:lpstr>3D Bar Chart (Microsoft BI Portal)</vt:lpstr>
      <vt:lpstr>XMLSpy™ Schema Notation</vt:lpstr>
      <vt:lpstr>CWM is an OMG Standard</vt:lpstr>
      <vt:lpstr>22 Packages in CWM</vt:lpstr>
      <vt:lpstr>Focus on Four Packages + Base</vt:lpstr>
      <vt:lpstr>Process</vt:lpstr>
      <vt:lpstr>Data Warehouse Metadata</vt:lpstr>
      <vt:lpstr>Review of Cube Building Process</vt:lpstr>
      <vt:lpstr>Cube to RDBMS Mapping</vt:lpstr>
      <vt:lpstr>CWM File Structure</vt:lpstr>
      <vt:lpstr>XMI Schema Structure</vt:lpstr>
      <vt:lpstr>The Name Spaces and Prefixs</vt:lpstr>
      <vt:lpstr>CWM Base Types</vt:lpstr>
      <vt:lpstr>Typical CWM Attributes</vt:lpstr>
      <vt:lpstr>OLAP Elements</vt:lpstr>
      <vt:lpstr>RDB Elements</vt:lpstr>
      <vt:lpstr>Transformation Elements</vt:lpstr>
      <vt:lpstr>Basic Structure of CWM Cube File</vt:lpstr>
      <vt:lpstr>Venn Diagram of Cube</vt:lpstr>
      <vt:lpstr>Sample Physical Table</vt:lpstr>
      <vt:lpstr>General Column Options</vt:lpstr>
      <vt:lpstr>Numeric Column Attributes</vt:lpstr>
      <vt:lpstr>Column Simple Data Types</vt:lpstr>
      <vt:lpstr>Link Maps in Detail</vt:lpstr>
      <vt:lpstr>Sample Dimension Mapping</vt:lpstr>
      <vt:lpstr>Namespace Containers</vt:lpstr>
      <vt:lpstr>An OLAP Schema in CWM</vt:lpstr>
      <vt:lpstr>The Dimension XML Schema</vt:lpstr>
      <vt:lpstr>Database Schema in CWM</vt:lpstr>
      <vt:lpstr>CWM Table</vt:lpstr>
      <vt:lpstr>Classifier</vt:lpstr>
      <vt:lpstr>Java Metadata Interface</vt:lpstr>
      <vt:lpstr>JMI Overview</vt:lpstr>
      <vt:lpstr>Recommendations</vt:lpstr>
      <vt:lpstr>CWM Standard</vt:lpstr>
      <vt:lpstr>CWM Developer’s Guild</vt:lpstr>
      <vt:lpstr>References</vt:lpstr>
      <vt:lpstr>Thank You!</vt:lpstr>
    </vt:vector>
  </TitlesOfParts>
  <Company>Dan McCreary &amp;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Warehouse Metamodel Executive Overview for IT Strategy Developers and Data Architects January 2006</dc:title>
  <dc:creator>HP Authorized Customer</dc:creator>
  <cp:lastModifiedBy>Dan McCreary</cp:lastModifiedBy>
  <cp:revision>5</cp:revision>
  <dcterms:created xsi:type="dcterms:W3CDTF">2006-02-06T17:28:19Z</dcterms:created>
  <dcterms:modified xsi:type="dcterms:W3CDTF">2024-01-30T12:40:18Z</dcterms:modified>
</cp:coreProperties>
</file>