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8" r:id="rId3"/>
    <p:sldId id="267" r:id="rId4"/>
    <p:sldId id="268" r:id="rId5"/>
    <p:sldId id="269" r:id="rId6"/>
    <p:sldId id="257" r:id="rId7"/>
    <p:sldId id="273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93" r:id="rId17"/>
    <p:sldId id="297" r:id="rId18"/>
    <p:sldId id="274" r:id="rId19"/>
    <p:sldId id="270" r:id="rId20"/>
    <p:sldId id="272" r:id="rId21"/>
    <p:sldId id="271" r:id="rId22"/>
    <p:sldId id="29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7" r:id="rId31"/>
    <p:sldId id="282" r:id="rId32"/>
    <p:sldId id="283" r:id="rId33"/>
    <p:sldId id="286" r:id="rId34"/>
    <p:sldId id="284" r:id="rId35"/>
    <p:sldId id="285" r:id="rId36"/>
    <p:sldId id="288" r:id="rId37"/>
    <p:sldId id="290" r:id="rId38"/>
    <p:sldId id="294" r:id="rId39"/>
    <p:sldId id="292" r:id="rId40"/>
    <p:sldId id="291" r:id="rId41"/>
    <p:sldId id="289" r:id="rId42"/>
    <p:sldId id="295" r:id="rId43"/>
    <p:sldId id="296" r:id="rId44"/>
    <p:sldId id="301" r:id="rId45"/>
    <p:sldId id="302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299" r:id="rId54"/>
    <p:sldId id="30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4F81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15CEAB-C207-482D-940D-E3DF30437D3D}" type="datetimeFigureOut">
              <a:rPr lang="en-US" smtClean="0"/>
              <a:t>11/13/2013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87C70-BE1F-4FAD-B8A0-FD5042365DD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0C127-7D68-4C71-84AB-B838260F7FB6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F4DB-ACA5-4EB2-BFD6-5A7C7F1041B9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BACB1-A3DC-41A3-8E02-7807F0EB2064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Arial Narrow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E980-F1FB-4F3F-BD77-97E6A760A1B5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FBC70-F30A-4634-92AA-369D028D7375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43ABF-9A71-45C4-8BBF-2A0F19A17EBC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5D14B-2C4F-4B6D-BF6E-4F1231C81FC5}" type="datetime1">
              <a:rPr lang="en-US" smtClean="0"/>
              <a:t>11/13/2013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64D5-B5D9-4C42-B9E1-E3B34FCFBB06}" type="datetime1">
              <a:rPr lang="en-US" smtClean="0"/>
              <a:t>11/13/2013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E9ECC-66D3-4A7D-AA7F-F6F0B30899CB}" type="datetime1">
              <a:rPr lang="en-US" smtClean="0"/>
              <a:t>11/13/2013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42B5-B069-4847-9AE4-D1BEFAA31D35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B6356-A893-4BFC-BDB7-8942DC45E759}" type="datetime1">
              <a:rPr lang="en-US" smtClean="0"/>
              <a:t>11/13/2013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EBEBE-3DCA-4AFB-8FEB-ADD4A035A6B4}" type="datetime1">
              <a:rPr lang="en-US" smtClean="0"/>
              <a:t>11/13/2013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Kelly-McCreary &amp; Associates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DAF73-1411-4E97-884E-590B646421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mailto:Mike.Zarns@digi.com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.jpeg"/><Relationship Id="rId7" Type="http://schemas.openxmlformats.org/officeDocument/2006/relationships/image" Target="../media/image18.png"/><Relationship Id="rId12" Type="http://schemas.openxmlformats.org/officeDocument/2006/relationships/image" Target="../media/image4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19.png"/><Relationship Id="rId10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9240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>
                <a:latin typeface="Arial" pitchFamily="34" charset="0"/>
                <a:cs typeface="Arial" pitchFamily="34" charset="0"/>
              </a:rPr>
              <a:t>Twin Cities Hadoop User Group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NoSQL Use Cases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114800"/>
            <a:ext cx="6400800" cy="1752600"/>
          </a:xfrm>
        </p:spPr>
        <p:txBody>
          <a:bodyPr/>
          <a:lstStyle/>
          <a:p>
            <a:r>
              <a:rPr lang="en-US" dirty="0" smtClean="0"/>
              <a:t>Stores and Lessons Learned</a:t>
            </a:r>
          </a:p>
          <a:p>
            <a:r>
              <a:rPr lang="en-US" dirty="0" smtClean="0"/>
              <a:t>Dan McCreary</a:t>
            </a:r>
          </a:p>
          <a:p>
            <a:r>
              <a:rPr lang="en-US" dirty="0" smtClean="0"/>
              <a:t>Nov. 14</a:t>
            </a:r>
            <a:r>
              <a:rPr lang="en-US" baseline="30000" dirty="0" smtClean="0"/>
              <a:t>th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pic>
        <p:nvPicPr>
          <p:cNvPr id="43010" name="Picture 2" descr="http://photos2.meetupstatic.com/photos/event/e/7/6/d/global_1187924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"/>
            <a:ext cx="1514475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304800"/>
            <a:ext cx="850660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8113600" cy="6200775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 rot="21245888">
            <a:off x="3952148" y="3645608"/>
            <a:ext cx="4580100" cy="584775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b="1" kern="0" dirty="0" smtClean="0">
                <a:solidFill>
                  <a:srgbClr val="0000FF"/>
                </a:solidFill>
                <a:latin typeface="Arial Narrow" pitchFamily="34" charset="0"/>
                <a:ea typeface="Arial" charset="0"/>
                <a:cs typeface="Arial"/>
              </a:rPr>
              <a:t>XForms </a:t>
            </a:r>
            <a:r>
              <a:rPr lang="en-US" sz="3200" b="1" kern="0" dirty="0" smtClean="0">
                <a:solidFill>
                  <a:srgbClr val="0000FF"/>
                </a:solidFill>
                <a:latin typeface="Arial Narrow" pitchFamily="34" charset="0"/>
                <a:ea typeface="Arial" charset="0"/>
                <a:cs typeface="Arial"/>
              </a:rPr>
              <a:t>from XML Schema!</a:t>
            </a:r>
            <a:endParaRPr lang="en-US" sz="3200" b="1" kern="0" dirty="0" smtClean="0">
              <a:solidFill>
                <a:srgbClr val="0000FF"/>
              </a:solidFill>
              <a:latin typeface="Arial Narrow" pitchFamily="34" charset="0"/>
              <a:ea typeface="Arial" charset="0"/>
              <a:cs typeface="Arial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7543800" cy="6620725"/>
          </a:xfrm>
          <a:prstGeom prst="rect">
            <a:avLst/>
          </a:prstGeom>
          <a:noFill/>
        </p:spPr>
      </p:pic>
      <p:sp>
        <p:nvSpPr>
          <p:cNvPr id="7" name="Left Arrow 6"/>
          <p:cNvSpPr/>
          <p:nvPr/>
        </p:nvSpPr>
        <p:spPr>
          <a:xfrm>
            <a:off x="5257800" y="685800"/>
            <a:ext cx="1447800" cy="76200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876300" y="1676400"/>
            <a:ext cx="1485900" cy="16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smtClean="0">
                <a:latin typeface="Arial Narrow" pitchFamily="34" charset="0"/>
                <a:ea typeface="Arial" charset="0"/>
                <a:cs typeface="Arial"/>
              </a:rPr>
              <a:t>Four Translations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1E93A-0CD0-B146-88D5-A1851004B24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3886200"/>
            <a:ext cx="6324600" cy="228600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Arial Narrow" pitchFamily="34" charset="0"/>
              </a:rPr>
              <a:t>T</a:t>
            </a:r>
            <a:r>
              <a:rPr lang="en-US" sz="1800" dirty="0" smtClean="0">
                <a:latin typeface="Arial Narrow" pitchFamily="34" charset="0"/>
              </a:rPr>
              <a:t>1</a:t>
            </a:r>
            <a:r>
              <a:rPr lang="en-US" sz="3200" dirty="0" smtClean="0">
                <a:latin typeface="Arial Narrow" pitchFamily="34" charset="0"/>
              </a:rPr>
              <a:t> – HTML into Java Objects</a:t>
            </a:r>
          </a:p>
          <a:p>
            <a:r>
              <a:rPr lang="en-US" sz="3200" dirty="0" smtClean="0">
                <a:latin typeface="Arial Narrow" pitchFamily="34" charset="0"/>
              </a:rPr>
              <a:t>T</a:t>
            </a:r>
            <a:r>
              <a:rPr lang="en-US" sz="1800" dirty="0" smtClean="0">
                <a:latin typeface="Arial Narrow" pitchFamily="34" charset="0"/>
              </a:rPr>
              <a:t>2</a:t>
            </a:r>
            <a:r>
              <a:rPr lang="en-US" sz="3200" dirty="0" smtClean="0">
                <a:latin typeface="Arial Narrow" pitchFamily="34" charset="0"/>
              </a:rPr>
              <a:t> – Java Objects into SQL Tables</a:t>
            </a:r>
          </a:p>
          <a:p>
            <a:r>
              <a:rPr lang="en-US" sz="3200" dirty="0" smtClean="0">
                <a:latin typeface="Arial Narrow" pitchFamily="34" charset="0"/>
              </a:rPr>
              <a:t>T</a:t>
            </a:r>
            <a:r>
              <a:rPr lang="en-US" sz="1800" dirty="0" smtClean="0">
                <a:latin typeface="Arial Narrow" pitchFamily="34" charset="0"/>
              </a:rPr>
              <a:t>3</a:t>
            </a:r>
            <a:r>
              <a:rPr lang="en-US" sz="3200" dirty="0" smtClean="0">
                <a:latin typeface="Arial Narrow" pitchFamily="34" charset="0"/>
              </a:rPr>
              <a:t> – Tables into Objects</a:t>
            </a:r>
          </a:p>
          <a:p>
            <a:r>
              <a:rPr lang="en-US" sz="3200" dirty="0" smtClean="0">
                <a:latin typeface="Arial Narrow" pitchFamily="34" charset="0"/>
              </a:rPr>
              <a:t>T</a:t>
            </a:r>
            <a:r>
              <a:rPr lang="en-US" sz="1800" dirty="0" smtClean="0">
                <a:latin typeface="Arial Narrow" pitchFamily="34" charset="0"/>
              </a:rPr>
              <a:t>4</a:t>
            </a:r>
            <a:r>
              <a:rPr lang="en-US" sz="3200" dirty="0" smtClean="0">
                <a:latin typeface="Arial Narrow" pitchFamily="34" charset="0"/>
              </a:rPr>
              <a:t> – Objects into HTML</a:t>
            </a:r>
            <a:endParaRPr lang="en-US" sz="3200" dirty="0">
              <a:latin typeface="Arial Narrow" pitchFamily="34" charset="0"/>
            </a:endParaRPr>
          </a:p>
        </p:txBody>
      </p:sp>
      <p:sp>
        <p:nvSpPr>
          <p:cNvPr id="6" name="Can 5"/>
          <p:cNvSpPr/>
          <p:nvPr/>
        </p:nvSpPr>
        <p:spPr bwMode="auto">
          <a:xfrm>
            <a:off x="6705600" y="1905000"/>
            <a:ext cx="1257300" cy="1257300"/>
          </a:xfrm>
          <a:prstGeom prst="can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effectLst/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0600" y="1905000"/>
            <a:ext cx="1257300" cy="1257300"/>
          </a:xfrm>
          <a:prstGeom prst="rect">
            <a:avLst/>
          </a:prstGeom>
          <a:ln>
            <a:noFill/>
          </a:ln>
        </p:spPr>
      </p:pic>
      <p:grpSp>
        <p:nvGrpSpPr>
          <p:cNvPr id="7" name="Group 8"/>
          <p:cNvGrpSpPr/>
          <p:nvPr/>
        </p:nvGrpSpPr>
        <p:grpSpPr>
          <a:xfrm>
            <a:off x="4191000" y="2247900"/>
            <a:ext cx="571499" cy="617676"/>
            <a:chOff x="1828800" y="1896924"/>
            <a:chExt cx="874975" cy="846276"/>
          </a:xfrm>
        </p:grpSpPr>
        <p:sp>
          <p:nvSpPr>
            <p:cNvPr id="10" name="Oval 9"/>
            <p:cNvSpPr/>
            <p:nvPr/>
          </p:nvSpPr>
          <p:spPr bwMode="auto">
            <a:xfrm>
              <a:off x="1828800" y="1896924"/>
              <a:ext cx="874975" cy="846276"/>
            </a:xfrm>
            <a:prstGeom prst="ellipse">
              <a:avLst/>
            </a:prstGeom>
            <a:solidFill>
              <a:srgbClr val="FFCC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1" name="Oval 10"/>
            <p:cNvSpPr/>
            <p:nvPr/>
          </p:nvSpPr>
          <p:spPr bwMode="auto">
            <a:xfrm>
              <a:off x="1981199" y="2051050"/>
              <a:ext cx="568325" cy="539750"/>
            </a:xfrm>
            <a:prstGeom prst="ellipse">
              <a:avLst/>
            </a:prstGeom>
            <a:solidFill>
              <a:srgbClr val="A4CB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cxnSp>
          <p:nvCxnSpPr>
            <p:cNvPr id="12" name="Straight Connector 11"/>
            <p:cNvCxnSpPr>
              <a:stCxn id="10" idx="1"/>
              <a:endCxn id="11" idx="1"/>
            </p:cNvCxnSpPr>
            <p:nvPr/>
          </p:nvCxnSpPr>
          <p:spPr bwMode="auto">
            <a:xfrm rot="16200000" flipH="1">
              <a:off x="1956063" y="2021731"/>
              <a:ext cx="109237" cy="107491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10" idx="3"/>
              <a:endCxn id="11" idx="3"/>
            </p:cNvCxnSpPr>
            <p:nvPr/>
          </p:nvCxnSpPr>
          <p:spPr bwMode="auto">
            <a:xfrm rot="5400000" flipH="1" flipV="1">
              <a:off x="1956926" y="2511765"/>
              <a:ext cx="107511" cy="107491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1" idx="7"/>
              <a:endCxn id="10" idx="7"/>
            </p:cNvCxnSpPr>
            <p:nvPr/>
          </p:nvCxnSpPr>
          <p:spPr bwMode="auto">
            <a:xfrm rot="5400000" flipH="1" flipV="1">
              <a:off x="2466348" y="2020806"/>
              <a:ext cx="109237" cy="109343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514600" y="2438400"/>
              <a:ext cx="136525" cy="92075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15"/>
          <p:cNvGrpSpPr/>
          <p:nvPr/>
        </p:nvGrpSpPr>
        <p:grpSpPr>
          <a:xfrm>
            <a:off x="6934200" y="2133600"/>
            <a:ext cx="800100" cy="914400"/>
            <a:chOff x="3086100" y="1943100"/>
            <a:chExt cx="685800" cy="685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86100" y="1943100"/>
              <a:ext cx="1143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0400" y="1943100"/>
              <a:ext cx="2286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29000" y="1943100"/>
              <a:ext cx="1143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43300" y="1943100"/>
              <a:ext cx="2286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086100" y="20574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086100" y="21717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86100" y="22860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86100" y="24003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086100" y="25146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Oval 25"/>
          <p:cNvSpPr/>
          <p:nvPr/>
        </p:nvSpPr>
        <p:spPr bwMode="auto">
          <a:xfrm>
            <a:off x="3162300" y="1855619"/>
            <a:ext cx="457200" cy="3895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27" name="Oval 26"/>
          <p:cNvSpPr/>
          <p:nvPr/>
        </p:nvSpPr>
        <p:spPr bwMode="auto">
          <a:xfrm>
            <a:off x="5334000" y="2853244"/>
            <a:ext cx="457200" cy="3895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28" name="Oval 27"/>
          <p:cNvSpPr/>
          <p:nvPr/>
        </p:nvSpPr>
        <p:spPr bwMode="auto">
          <a:xfrm>
            <a:off x="5334000" y="1824544"/>
            <a:ext cx="457200" cy="3895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29" name="Oval 28"/>
          <p:cNvSpPr/>
          <p:nvPr/>
        </p:nvSpPr>
        <p:spPr bwMode="auto">
          <a:xfrm>
            <a:off x="3162300" y="2853244"/>
            <a:ext cx="457200" cy="389513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 smtClean="0"/>
              <a:t>T</a:t>
            </a:r>
            <a:r>
              <a:rPr lang="en-US" sz="1000" dirty="0" smtClean="0"/>
              <a:t>3</a:t>
            </a:r>
            <a:endParaRPr lang="en-US" sz="1000" dirty="0"/>
          </a:p>
        </p:txBody>
      </p:sp>
      <p:cxnSp>
        <p:nvCxnSpPr>
          <p:cNvPr id="30" name="Straight Arrow Connector 29"/>
          <p:cNvCxnSpPr>
            <a:endCxn id="26" idx="2"/>
          </p:cNvCxnSpPr>
          <p:nvPr/>
        </p:nvCxnSpPr>
        <p:spPr bwMode="auto">
          <a:xfrm flipV="1">
            <a:off x="2362200" y="2050376"/>
            <a:ext cx="800100" cy="197524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26" idx="6"/>
            <a:endCxn id="10" idx="1"/>
          </p:cNvCxnSpPr>
          <p:nvPr/>
        </p:nvCxnSpPr>
        <p:spPr bwMode="auto">
          <a:xfrm>
            <a:off x="3619500" y="2050376"/>
            <a:ext cx="655194" cy="287980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10" idx="7"/>
            <a:endCxn id="28" idx="2"/>
          </p:cNvCxnSpPr>
          <p:nvPr/>
        </p:nvCxnSpPr>
        <p:spPr bwMode="auto">
          <a:xfrm flipV="1">
            <a:off x="4678805" y="2019301"/>
            <a:ext cx="655195" cy="319055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28" idx="6"/>
          </p:cNvCxnSpPr>
          <p:nvPr/>
        </p:nvCxnSpPr>
        <p:spPr bwMode="auto">
          <a:xfrm>
            <a:off x="5791200" y="2019301"/>
            <a:ext cx="914400" cy="342899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27" idx="6"/>
          </p:cNvCxnSpPr>
          <p:nvPr/>
        </p:nvCxnSpPr>
        <p:spPr bwMode="auto">
          <a:xfrm flipH="1">
            <a:off x="5791200" y="2819399"/>
            <a:ext cx="914400" cy="228602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27" idx="2"/>
            <a:endCxn id="10" idx="5"/>
          </p:cNvCxnSpPr>
          <p:nvPr/>
        </p:nvCxnSpPr>
        <p:spPr bwMode="auto">
          <a:xfrm flipH="1" flipV="1">
            <a:off x="4678805" y="2775120"/>
            <a:ext cx="655195" cy="272881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10" idx="3"/>
            <a:endCxn id="29" idx="6"/>
          </p:cNvCxnSpPr>
          <p:nvPr/>
        </p:nvCxnSpPr>
        <p:spPr bwMode="auto">
          <a:xfrm flipH="1">
            <a:off x="3619500" y="2775120"/>
            <a:ext cx="655194" cy="272881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flipH="1" flipV="1">
            <a:off x="2362200" y="2819402"/>
            <a:ext cx="800100" cy="228599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962401" y="3276600"/>
            <a:ext cx="11528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Object Middle</a:t>
            </a:r>
          </a:p>
          <a:p>
            <a:pPr algn="ctr"/>
            <a:r>
              <a:rPr lang="en-US" sz="1400" b="1" dirty="0" smtClean="0">
                <a:latin typeface="Arial Narrow" pitchFamily="34" charset="0"/>
              </a:rPr>
              <a:t>Tier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934200" y="3162300"/>
            <a:ext cx="8899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Relational</a:t>
            </a:r>
          </a:p>
          <a:p>
            <a:pPr algn="ctr"/>
            <a:r>
              <a:rPr lang="en-US" sz="1400" b="1" dirty="0" smtClean="0">
                <a:latin typeface="Arial Narrow" pitchFamily="34" charset="0"/>
              </a:rPr>
              <a:t>Database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04900" y="3276600"/>
            <a:ext cx="1123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Web Browser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n 16"/>
          <p:cNvSpPr/>
          <p:nvPr/>
        </p:nvSpPr>
        <p:spPr bwMode="auto">
          <a:xfrm>
            <a:off x="5943600" y="2971800"/>
            <a:ext cx="2286000" cy="152400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Kurt's 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4800600"/>
            <a:ext cx="7315200" cy="457200"/>
          </a:xfrm>
          <a:solidFill>
            <a:schemeClr val="bg1">
              <a:lumMod val="85000"/>
            </a:schemeClr>
          </a:solidFill>
          <a:ln w="38100">
            <a:noFill/>
          </a:ln>
        </p:spPr>
        <p:txBody>
          <a:bodyPr/>
          <a:lstStyle/>
          <a:p>
            <a:pPr algn="ctr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store($collection, $file-name, $data)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1E93A-0CD0-B146-88D5-A1851004B24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066800" y="2590800"/>
            <a:ext cx="1485900" cy="1600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2286000"/>
            <a:ext cx="1163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Browser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409700" y="3505200"/>
            <a:ext cx="9144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Save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2895600"/>
            <a:ext cx="94186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 smtClean="0"/>
              <a:t>Web Form</a:t>
            </a:r>
            <a:endParaRPr lang="en-US" sz="1400" dirty="0"/>
          </a:p>
        </p:txBody>
      </p:sp>
      <p:cxnSp>
        <p:nvCxnSpPr>
          <p:cNvPr id="11" name="Straight Arrow Connector 10"/>
          <p:cNvCxnSpPr>
            <a:stCxn id="8" idx="3"/>
            <a:endCxn id="17" idx="2"/>
          </p:cNvCxnSpPr>
          <p:nvPr/>
        </p:nvCxnSpPr>
        <p:spPr bwMode="auto">
          <a:xfrm>
            <a:off x="2324100" y="3689866"/>
            <a:ext cx="3619500" cy="43934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038600" y="1828800"/>
            <a:ext cx="1104900" cy="1447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Oval Callout 13"/>
          <p:cNvSpPr/>
          <p:nvPr/>
        </p:nvSpPr>
        <p:spPr bwMode="auto">
          <a:xfrm>
            <a:off x="457200" y="1295400"/>
            <a:ext cx="3276600" cy="1028700"/>
          </a:xfrm>
          <a:prstGeom prst="wedgeEllipseCallout">
            <a:avLst>
              <a:gd name="adj1" fmla="val 63508"/>
              <a:gd name="adj2" fmla="val 76425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rPr>
              <a:t>Use a</a:t>
            </a:r>
            <a:r>
              <a:rPr kumimoji="0" lang="en-US" sz="2000" b="1" i="0" u="none" strike="noStrike" cap="none" normalizeH="0" dirty="0" smtClean="0">
                <a:ln>
                  <a:noFill/>
                </a:ln>
                <a:effectLst/>
                <a:latin typeface="Arial Narrow" pitchFamily="34" charset="0"/>
              </a:rPr>
              <a:t> </a:t>
            </a:r>
            <a:r>
              <a:rPr lang="en-US" sz="2000" b="1" dirty="0" smtClean="0">
                <a:latin typeface="Arial Narrow" pitchFamily="34" charset="0"/>
              </a:rPr>
              <a:t>Native XML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 Narrow" pitchFamily="34" charset="0"/>
              </a:rPr>
              <a:t>Database!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38600" y="3200400"/>
            <a:ext cx="1144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Kurt Cagle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72200" y="35052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Arial Narrow" pitchFamily="34" charset="0"/>
              </a:rPr>
              <a:t>eXist-db</a:t>
            </a:r>
            <a:endParaRPr lang="en-US" sz="3600" b="1" dirty="0">
              <a:latin typeface="Arial Narrow" pitchFamily="34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21149137">
            <a:off x="1666925" y="5502440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 Equivalent of 45 SQL inserts in 1 line of code!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00100"/>
          </a:xfrm>
        </p:spPr>
        <p:txBody>
          <a:bodyPr/>
          <a:lstStyle/>
          <a:p>
            <a:r>
              <a:rPr lang="en-US" dirty="0" smtClean="0"/>
              <a:t>Zero Translation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771900"/>
            <a:ext cx="7772400" cy="2400300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smtClean="0"/>
              <a:t>XML lives in the web browser (</a:t>
            </a:r>
            <a:r>
              <a:rPr lang="en-US" sz="2400" b="1" dirty="0" smtClean="0"/>
              <a:t>X</a:t>
            </a:r>
            <a:r>
              <a:rPr lang="en-US" sz="2400" dirty="0" smtClean="0"/>
              <a:t>Forms)</a:t>
            </a:r>
          </a:p>
          <a:p>
            <a:r>
              <a:rPr lang="en-US" sz="2400" b="1" dirty="0" smtClean="0"/>
              <a:t>R</a:t>
            </a:r>
            <a:r>
              <a:rPr lang="en-US" sz="2400" dirty="0" smtClean="0"/>
              <a:t>EST interfaces</a:t>
            </a:r>
          </a:p>
          <a:p>
            <a:r>
              <a:rPr lang="en-US" sz="2400" dirty="0" smtClean="0"/>
              <a:t>XML in the database (Native XML, </a:t>
            </a:r>
            <a:r>
              <a:rPr lang="en-US" sz="2400" b="1" dirty="0" smtClean="0"/>
              <a:t>X</a:t>
            </a:r>
            <a:r>
              <a:rPr lang="en-US" sz="2400" dirty="0" smtClean="0"/>
              <a:t>Query</a:t>
            </a:r>
            <a:r>
              <a:rPr lang="en-US" sz="2400" dirty="0" smtClean="0"/>
              <a:t>)</a:t>
            </a:r>
            <a:endParaRPr lang="en-US" sz="2400" dirty="0" smtClean="0"/>
          </a:p>
          <a:p>
            <a:r>
              <a:rPr lang="en-US" sz="2400" b="1" dirty="0" smtClean="0"/>
              <a:t>XRX</a:t>
            </a:r>
            <a:r>
              <a:rPr lang="en-US" sz="2400" dirty="0" smtClean="0"/>
              <a:t> Web Application Architecture</a:t>
            </a:r>
          </a:p>
          <a:p>
            <a:r>
              <a:rPr lang="en-US" sz="2400" dirty="0" smtClean="0"/>
              <a:t>No "impedance mismatch", No </a:t>
            </a:r>
            <a:r>
              <a:rPr lang="en-US" sz="2400" dirty="0" smtClean="0"/>
              <a:t>translation</a:t>
            </a:r>
            <a:r>
              <a:rPr lang="en-US" sz="2400" dirty="0" smtClean="0"/>
              <a:t>!</a:t>
            </a:r>
          </a:p>
          <a:p>
            <a:r>
              <a:rPr lang="en-US" sz="2400" dirty="0" smtClean="0"/>
              <a:t>Department tried it and then went back to HTML, Java and SQL</a:t>
            </a:r>
          </a:p>
          <a:p>
            <a:r>
              <a:rPr lang="en-US" sz="2400" dirty="0" smtClean="0"/>
              <a:t>…but I was forever changed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1E93A-0CD0-B146-88D5-A1851004B24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447800" y="1600200"/>
            <a:ext cx="1600200" cy="1371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bg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 smtClean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6019800" y="1600200"/>
            <a:ext cx="1600200" cy="1257300"/>
          </a:xfrm>
          <a:prstGeom prst="can">
            <a:avLst>
              <a:gd name="adj" fmla="val 16667"/>
            </a:avLst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bg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790700" y="1943100"/>
            <a:ext cx="914400" cy="358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362700" y="1943100"/>
            <a:ext cx="914400" cy="35814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 bwMode="auto">
          <a:xfrm>
            <a:off x="2705100" y="2122170"/>
            <a:ext cx="3657600" cy="1588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611594" y="3086100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Web Browser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77823" y="3086100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XML database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739404" y="2286000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XForms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E093-1C9F-4E81-AA20-E7DD73967493}" type="slidenum">
              <a:rPr lang="en-US"/>
              <a:pPr/>
              <a:t>16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Parker Projection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7162800" y="5943600"/>
            <a:ext cx="6223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 Narrow" pitchFamily="34" charset="0"/>
                <a:cs typeface="Arial" charset="0"/>
              </a:rPr>
              <a:t>Time</a:t>
            </a:r>
          </a:p>
        </p:txBody>
      </p:sp>
      <p:sp>
        <p:nvSpPr>
          <p:cNvPr id="62469" name="Line 5"/>
          <p:cNvSpPr>
            <a:spLocks noChangeShapeType="1"/>
          </p:cNvSpPr>
          <p:nvPr/>
        </p:nvSpPr>
        <p:spPr bwMode="auto">
          <a:xfrm flipV="1">
            <a:off x="1219200" y="13716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81000" y="1600200"/>
            <a:ext cx="665163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Arial Narrow" pitchFamily="34" charset="0"/>
                <a:cs typeface="Arial" charset="0"/>
              </a:rPr>
              <a:t>100%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617538" y="609600"/>
            <a:ext cx="1154112" cy="6413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Arial Narrow" pitchFamily="34" charset="0"/>
                <a:cs typeface="Arial" charset="0"/>
              </a:rPr>
              <a:t>Relative</a:t>
            </a:r>
            <a:br>
              <a:rPr lang="en-US" b="1">
                <a:latin typeface="Arial Narrow" pitchFamily="34" charset="0"/>
                <a:cs typeface="Arial" charset="0"/>
              </a:rPr>
            </a:br>
            <a:r>
              <a:rPr lang="en-US" b="1">
                <a:latin typeface="Arial Narrow" pitchFamily="34" charset="0"/>
                <a:cs typeface="Arial" charset="0"/>
              </a:rPr>
              <a:t>Code Base</a:t>
            </a:r>
          </a:p>
        </p:txBody>
      </p:sp>
      <p:sp>
        <p:nvSpPr>
          <p:cNvPr id="62472" name="Line 8"/>
          <p:cNvSpPr>
            <a:spLocks noChangeShapeType="1"/>
          </p:cNvSpPr>
          <p:nvPr/>
        </p:nvSpPr>
        <p:spPr bwMode="auto">
          <a:xfrm flipV="1">
            <a:off x="1219200" y="5791200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/>
          <a:lstStyle/>
          <a:p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219200" y="1828800"/>
            <a:ext cx="7010400" cy="3914775"/>
            <a:chOff x="768" y="1152"/>
            <a:chExt cx="4416" cy="2466"/>
          </a:xfrm>
        </p:grpSpPr>
        <p:sp>
          <p:nvSpPr>
            <p:cNvPr id="62474" name="Freeform 10"/>
            <p:cNvSpPr>
              <a:spLocks/>
            </p:cNvSpPr>
            <p:nvPr/>
          </p:nvSpPr>
          <p:spPr bwMode="auto">
            <a:xfrm>
              <a:off x="768" y="1152"/>
              <a:ext cx="4416" cy="2466"/>
            </a:xfrm>
            <a:custGeom>
              <a:avLst/>
              <a:gdLst/>
              <a:ahLst/>
              <a:cxnLst>
                <a:cxn ang="0">
                  <a:pos x="4001" y="2466"/>
                </a:cxn>
                <a:cxn ang="0">
                  <a:pos x="2612" y="1795"/>
                </a:cxn>
                <a:cxn ang="0">
                  <a:pos x="1604" y="672"/>
                </a:cxn>
                <a:cxn ang="0">
                  <a:pos x="875" y="219"/>
                </a:cxn>
                <a:cxn ang="0">
                  <a:pos x="0" y="0"/>
                </a:cxn>
              </a:cxnLst>
              <a:rect l="0" t="0" r="r" b="b"/>
              <a:pathLst>
                <a:path w="4001" h="2466">
                  <a:moveTo>
                    <a:pt x="4001" y="2466"/>
                  </a:moveTo>
                  <a:cubicBezTo>
                    <a:pt x="3770" y="2354"/>
                    <a:pt x="2982" y="2129"/>
                    <a:pt x="2612" y="1795"/>
                  </a:cubicBezTo>
                  <a:cubicBezTo>
                    <a:pt x="2149" y="1373"/>
                    <a:pt x="1806" y="839"/>
                    <a:pt x="1604" y="672"/>
                  </a:cubicBezTo>
                  <a:cubicBezTo>
                    <a:pt x="1402" y="505"/>
                    <a:pt x="1218" y="338"/>
                    <a:pt x="875" y="219"/>
                  </a:cubicBezTo>
                  <a:cubicBezTo>
                    <a:pt x="532" y="100"/>
                    <a:pt x="182" y="4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 rot="807090">
              <a:off x="860" y="1228"/>
              <a:ext cx="250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 Narrow" pitchFamily="34" charset="0"/>
                  <a:cs typeface="Arial" charset="0"/>
                </a:rPr>
                <a:t>Procedural code (Java, JavaScript, VB, C#, C++)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19200" y="1905000"/>
            <a:ext cx="6858000" cy="3838575"/>
            <a:chOff x="768" y="1200"/>
            <a:chExt cx="4320" cy="2418"/>
          </a:xfrm>
        </p:grpSpPr>
        <p:sp>
          <p:nvSpPr>
            <p:cNvPr id="62477" name="Freeform 13"/>
            <p:cNvSpPr>
              <a:spLocks/>
            </p:cNvSpPr>
            <p:nvPr/>
          </p:nvSpPr>
          <p:spPr bwMode="auto">
            <a:xfrm flipH="1">
              <a:off x="768" y="1200"/>
              <a:ext cx="4320" cy="2418"/>
            </a:xfrm>
            <a:custGeom>
              <a:avLst/>
              <a:gdLst/>
              <a:ahLst/>
              <a:cxnLst>
                <a:cxn ang="0">
                  <a:pos x="4001" y="2466"/>
                </a:cxn>
                <a:cxn ang="0">
                  <a:pos x="2612" y="1795"/>
                </a:cxn>
                <a:cxn ang="0">
                  <a:pos x="1604" y="672"/>
                </a:cxn>
                <a:cxn ang="0">
                  <a:pos x="875" y="219"/>
                </a:cxn>
                <a:cxn ang="0">
                  <a:pos x="0" y="0"/>
                </a:cxn>
              </a:cxnLst>
              <a:rect l="0" t="0" r="r" b="b"/>
              <a:pathLst>
                <a:path w="4001" h="2466">
                  <a:moveTo>
                    <a:pt x="4001" y="2466"/>
                  </a:moveTo>
                  <a:cubicBezTo>
                    <a:pt x="3770" y="2354"/>
                    <a:pt x="2982" y="2129"/>
                    <a:pt x="2612" y="1795"/>
                  </a:cubicBezTo>
                  <a:cubicBezTo>
                    <a:pt x="2149" y="1373"/>
                    <a:pt x="1806" y="839"/>
                    <a:pt x="1604" y="672"/>
                  </a:cubicBezTo>
                  <a:cubicBezTo>
                    <a:pt x="1402" y="505"/>
                    <a:pt x="1218" y="338"/>
                    <a:pt x="875" y="219"/>
                  </a:cubicBezTo>
                  <a:cubicBezTo>
                    <a:pt x="532" y="100"/>
                    <a:pt x="182" y="46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33CC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 rot="-1366407">
              <a:off x="1036" y="2927"/>
              <a:ext cx="2886" cy="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 Narrow" pitchFamily="34" charset="0"/>
                  <a:cs typeface="Arial" charset="0"/>
                </a:rPr>
                <a:t>Declarative code (XHTML, CSS, XSLT, XQuery, XForms)</a:t>
              </a:r>
            </a:p>
          </p:txBody>
        </p:sp>
      </p:grp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3886200" y="6400800"/>
            <a:ext cx="4364038" cy="2746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dirty="0">
                <a:latin typeface="Arial Narrow" pitchFamily="34" charset="0"/>
                <a:cs typeface="Arial" charset="0"/>
              </a:rPr>
              <a:t>Source: Jason Parker, Minnesota Department of Revenue, November 2006</a:t>
            </a:r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819400"/>
            <a:ext cx="14622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business forms</a:t>
            </a:r>
          </a:p>
          <a:p>
            <a:pPr lvl="1"/>
            <a:r>
              <a:rPr lang="en-US" dirty="0" smtClean="0"/>
              <a:t>Standards rock</a:t>
            </a:r>
          </a:p>
          <a:p>
            <a:pPr lvl="2"/>
            <a:r>
              <a:rPr lang="en-US" dirty="0" smtClean="0"/>
              <a:t>XML, XML Schema, XQuery, XForms</a:t>
            </a:r>
          </a:p>
          <a:p>
            <a:pPr lvl="1"/>
            <a:r>
              <a:rPr lang="en-US" dirty="0" smtClean="0"/>
              <a:t>The model (XML Schema) continually evolves</a:t>
            </a:r>
          </a:p>
          <a:p>
            <a:pPr lvl="1"/>
            <a:r>
              <a:rPr lang="en-US" dirty="0" smtClean="0"/>
              <a:t>Transform the model to forms</a:t>
            </a:r>
          </a:p>
          <a:p>
            <a:pPr lvl="1"/>
            <a:r>
              <a:rPr lang="en-US" dirty="0" smtClean="0"/>
              <a:t>Store form data into schema-free NoSQL</a:t>
            </a:r>
          </a:p>
          <a:p>
            <a:pPr lvl="2"/>
            <a:r>
              <a:rPr lang="en-US" dirty="0" smtClean="0"/>
              <a:t>Tables suck, trees rock!</a:t>
            </a:r>
          </a:p>
          <a:p>
            <a:pPr lvl="1"/>
            <a:r>
              <a:rPr lang="en-US" dirty="0" smtClean="0"/>
              <a:t>2006 was too early for a state agency to adopt radically new and innovative technology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Story #2: LiveJournal and Memcache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3078163"/>
          </a:xfrm>
        </p:spPr>
        <p:txBody>
          <a:bodyPr/>
          <a:lstStyle/>
          <a:p>
            <a:r>
              <a:rPr lang="en-US" dirty="0" smtClean="0"/>
              <a:t>A story about sharing information in a distributed computing environment</a:t>
            </a:r>
          </a:p>
          <a:p>
            <a:r>
              <a:rPr lang="en-US" dirty="0" smtClean="0"/>
              <a:t>A story about hashing, caching, APIs, open source …and </a:t>
            </a:r>
            <a:r>
              <a:rPr lang="en-US" b="1" dirty="0" smtClean="0"/>
              <a:t>standards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18</a:t>
            </a:fld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752600"/>
            <a:ext cx="2552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2003 - </a:t>
            </a:r>
            <a:r>
              <a:rPr lang="en-US" dirty="0" smtClean="0"/>
              <a:t>Memcache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2895600"/>
            <a:ext cx="5257800" cy="33067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Originally developed </a:t>
            </a:r>
            <a:r>
              <a:rPr lang="en-US" dirty="0" smtClean="0"/>
              <a:t>by Brad Fitzpatrick for </a:t>
            </a:r>
            <a:r>
              <a:rPr lang="en-US" dirty="0" smtClean="0"/>
              <a:t>LiveJournal as a "side-cache"</a:t>
            </a:r>
          </a:p>
          <a:p>
            <a:r>
              <a:rPr lang="en-US" dirty="0" smtClean="0"/>
              <a:t>Allowed databases to put data in a "RAM Cache" in front of a SQL server to speed up read-mostly operations</a:t>
            </a:r>
          </a:p>
          <a:p>
            <a:r>
              <a:rPr lang="en-US" dirty="0" smtClean="0"/>
              <a:t>Dramatically lowers load on backend SQL server</a:t>
            </a:r>
          </a:p>
          <a:p>
            <a:r>
              <a:rPr lang="en-US" dirty="0" smtClean="0"/>
              <a:t>Ideal "front end" to database system to increase performance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371600"/>
            <a:ext cx="747712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895600"/>
            <a:ext cx="2143125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066800" y="4953000"/>
            <a:ext cx="167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Brad Fitzpatrick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NoSQL and Hadoop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/>
          <a:lstStyle/>
          <a:p>
            <a:r>
              <a:rPr lang="en-US" dirty="0" smtClean="0"/>
              <a:t>Many, but not all topics overlap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95400" y="1905000"/>
            <a:ext cx="3581400" cy="2362200"/>
          </a:xfrm>
          <a:prstGeom prst="ellipse">
            <a:avLst/>
          </a:prstGeom>
          <a:solidFill>
            <a:srgbClr val="4F81BD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NoSQL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657600" y="1905000"/>
            <a:ext cx="3581400" cy="2362200"/>
          </a:xfrm>
          <a:prstGeom prst="ellipse">
            <a:avLst/>
          </a:prstGeom>
          <a:solidFill>
            <a:srgbClr val="4F81BD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267200" y="3048000"/>
            <a:ext cx="0" cy="137160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00400" y="4495800"/>
            <a:ext cx="231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Distributed Computing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172200" y="1600200"/>
            <a:ext cx="238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Transformation at Scale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64191" y="1524000"/>
            <a:ext cx="266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 Architecture Patterns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524000" y="2514600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Semantics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24000" y="3352800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Schema free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7000" y="2133600"/>
            <a:ext cx="723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Graphs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62200" y="3810000"/>
            <a:ext cx="65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Agility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10200" y="2286000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MapReduce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91200" y="3657600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HDFS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62400" y="2590800"/>
            <a:ext cx="6607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" pitchFamily="34" charset="0"/>
                <a:cs typeface="Arial" pitchFamily="34" charset="0"/>
              </a:rPr>
              <a:t>HBase</a:t>
            </a:r>
            <a:endParaRPr lang="en-US" sz="1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query -&gt; Same hash value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4384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* FROM CUST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CID = '123'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396240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SELECT * FROM CUST</a:t>
            </a:r>
            <a:br>
              <a:rPr lang="en-US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WHERE CID = '123'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3352800"/>
            <a:ext cx="540199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md5($query) = '</a:t>
            </a:r>
            <a:r>
              <a:rPr lang="en-US" b="1" dirty="0" smtClean="0"/>
              <a:t>c5506c1e5967eaa63ce10a06ee262347'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1371600" y="1828800"/>
            <a:ext cx="18288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1</a:t>
            </a:r>
            <a:endParaRPr lang="en-US" dirty="0"/>
          </a:p>
        </p:txBody>
      </p:sp>
      <p:sp>
        <p:nvSpPr>
          <p:cNvPr id="7" name="Can 6"/>
          <p:cNvSpPr/>
          <p:nvPr/>
        </p:nvSpPr>
        <p:spPr>
          <a:xfrm>
            <a:off x="1371600" y="4876800"/>
            <a:ext cx="1828800" cy="533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Server 1</a:t>
            </a:r>
            <a:endParaRPr lang="en-US" dirty="0"/>
          </a:p>
        </p:txBody>
      </p:sp>
      <p:sp>
        <p:nvSpPr>
          <p:cNvPr id="8" name="Oval Callout 7"/>
          <p:cNvSpPr/>
          <p:nvPr/>
        </p:nvSpPr>
        <p:spPr>
          <a:xfrm>
            <a:off x="4572000" y="1828800"/>
            <a:ext cx="2514600" cy="914400"/>
          </a:xfrm>
          <a:prstGeom prst="wedgeEllipseCallout">
            <a:avLst>
              <a:gd name="adj1" fmla="val -101909"/>
              <a:gd name="adj2" fmla="val -170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Anybody got this result?</a:t>
            </a:r>
            <a:endParaRPr lang="en-US" dirty="0"/>
          </a:p>
        </p:txBody>
      </p:sp>
      <p:sp>
        <p:nvSpPr>
          <p:cNvPr id="9" name="Oval Callout 8"/>
          <p:cNvSpPr/>
          <p:nvPr/>
        </p:nvSpPr>
        <p:spPr>
          <a:xfrm>
            <a:off x="4572000" y="4267200"/>
            <a:ext cx="2514600" cy="914400"/>
          </a:xfrm>
          <a:prstGeom prst="wedgeEllipseCallout">
            <a:avLst>
              <a:gd name="adj1" fmla="val -104506"/>
              <a:gd name="adj2" fmla="val 45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 have a copy!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3" idx="2"/>
          </p:cNvCxnSpPr>
          <p:nvPr/>
        </p:nvCxnSpPr>
        <p:spPr>
          <a:xfrm>
            <a:off x="2247457" y="3084731"/>
            <a:ext cx="876743" cy="344269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209800" y="3657600"/>
            <a:ext cx="914400" cy="304800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33600" y="5791200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Same query, same hash of query, same result!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n 13"/>
          <p:cNvSpPr/>
          <p:nvPr/>
        </p:nvSpPr>
        <p:spPr>
          <a:xfrm>
            <a:off x="5105400" y="1981200"/>
            <a:ext cx="16764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memcachedb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Select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37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Most frequently read data always stays in RAM</a:t>
            </a:r>
          </a:p>
          <a:p>
            <a:r>
              <a:rPr lang="en-US" sz="2400" dirty="0" smtClean="0"/>
              <a:t>Complex update transactions go directly to the database</a:t>
            </a:r>
          </a:p>
          <a:p>
            <a:r>
              <a:rPr lang="en-US" sz="2400" dirty="0" smtClean="0"/>
              <a:t>Example of separation of concerns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276600" y="1828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876800" y="1447800"/>
            <a:ext cx="16764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memcachedb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828800" y="182880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Select</a:t>
            </a:r>
          </a:p>
        </p:txBody>
      </p:sp>
      <p:sp>
        <p:nvSpPr>
          <p:cNvPr id="9" name="Can 8"/>
          <p:cNvSpPr/>
          <p:nvPr/>
        </p:nvSpPr>
        <p:spPr>
          <a:xfrm>
            <a:off x="4343400" y="3581400"/>
            <a:ext cx="1676400" cy="9144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"System of</a:t>
            </a:r>
          </a:p>
          <a:p>
            <a:pPr algn="ctr"/>
            <a:r>
              <a:rPr lang="en-US" dirty="0" smtClean="0"/>
              <a:t>Record"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3581400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Insert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Update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Delete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3276600" y="38100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-Down Arrow 11"/>
          <p:cNvSpPr/>
          <p:nvPr/>
        </p:nvSpPr>
        <p:spPr>
          <a:xfrm>
            <a:off x="4876800" y="2514600"/>
            <a:ext cx="533400" cy="990600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n 12"/>
          <p:cNvSpPr/>
          <p:nvPr/>
        </p:nvSpPr>
        <p:spPr>
          <a:xfrm>
            <a:off x="4343400" y="1676400"/>
            <a:ext cx="16764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memcachedb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34000" y="2895600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Sync with memcached protocol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 speed is all about</a:t>
            </a:r>
          </a:p>
          <a:p>
            <a:pPr lvl="1"/>
            <a:r>
              <a:rPr lang="en-US" dirty="0" smtClean="0"/>
              <a:t>Hashing queries</a:t>
            </a:r>
          </a:p>
          <a:p>
            <a:pPr lvl="1"/>
            <a:r>
              <a:rPr lang="en-US" dirty="0" smtClean="0"/>
              <a:t>Caching query results</a:t>
            </a:r>
          </a:p>
          <a:p>
            <a:pPr lvl="1"/>
            <a:r>
              <a:rPr lang="en-US" dirty="0" smtClean="0"/>
              <a:t>Sharing data between servers</a:t>
            </a:r>
          </a:p>
          <a:p>
            <a:pPr lvl="2"/>
            <a:r>
              <a:rPr lang="en-US" dirty="0" smtClean="0"/>
              <a:t>web servers AND database servers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b="1" dirty="0" smtClean="0"/>
              <a:t>Standards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#3: Financial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1600200"/>
            <a:ext cx="57150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2007 story about the meaning of data</a:t>
            </a:r>
          </a:p>
          <a:p>
            <a:r>
              <a:rPr lang="en-US" dirty="0" smtClean="0"/>
              <a:t>A story about "spreadmarts" – 100,000 spreadsheets</a:t>
            </a:r>
          </a:p>
          <a:p>
            <a:r>
              <a:rPr lang="en-US" dirty="0" smtClean="0"/>
              <a:t>A story about learning and having a good attitude and an open mind</a:t>
            </a:r>
          </a:p>
          <a:p>
            <a:r>
              <a:rPr lang="en-US" dirty="0" smtClean="0"/>
              <a:t>Hired to build a business intelligence systems</a:t>
            </a:r>
          </a:p>
          <a:p>
            <a:r>
              <a:rPr lang="en-US" dirty="0" smtClean="0"/>
              <a:t>Each business unit had their own business terms, rules and definitions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23</a:t>
            </a:fld>
            <a:endParaRPr lang="en-US"/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52600"/>
            <a:ext cx="17335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1371600"/>
            <a:ext cx="129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Matt </a:t>
            </a:r>
            <a:r>
              <a:rPr lang="en-US" b="1" dirty="0" smtClean="0"/>
              <a:t>Steele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038600"/>
            <a:ext cx="1729896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58781" y="6096000"/>
            <a:ext cx="155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Jeremy Sutton</a:t>
            </a:r>
            <a:endParaRPr lang="en-US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rial Narrow" pitchFamily="34" charset="0"/>
              </a:rPr>
              <a:t>XRX Metadata Applications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>
          <a:xfrm>
            <a:off x="123825" y="1828800"/>
            <a:ext cx="9020175" cy="43259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Glossary Forms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 t="5505"/>
          <a:stretch>
            <a:fillRect/>
          </a:stretch>
        </p:blipFill>
        <p:spPr>
          <a:xfrm>
            <a:off x="0" y="1447800"/>
            <a:ext cx="9144000" cy="4495800"/>
          </a:xfrm>
          <a:prstGeom prst="rect">
            <a:avLst/>
          </a:prstGeom>
          <a:noFill/>
          <a:ln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Single source of th</a:t>
            </a:r>
            <a:r>
              <a:rPr lang="en-US" dirty="0" smtClean="0"/>
              <a:t>e truth for terms, rules and definitions</a:t>
            </a:r>
          </a:p>
          <a:p>
            <a:r>
              <a:rPr lang="en-US" dirty="0" smtClean="0"/>
              <a:t>18 Applications created in under one year</a:t>
            </a:r>
          </a:p>
          <a:p>
            <a:r>
              <a:rPr lang="en-US" dirty="0" smtClean="0"/>
              <a:t>No SQL, just forms and a XML database</a:t>
            </a:r>
            <a:endParaRPr lang="en-US" dirty="0" smtClean="0"/>
          </a:p>
          <a:p>
            <a:r>
              <a:rPr lang="en-US" dirty="0" smtClean="0"/>
              <a:t>Two interns</a:t>
            </a:r>
          </a:p>
          <a:p>
            <a:pPr lvl="1"/>
            <a:r>
              <a:rPr lang="en-US" dirty="0" smtClean="0"/>
              <a:t>recent St. Johns graduates (Matt and Jeremy)</a:t>
            </a:r>
          </a:p>
          <a:p>
            <a:pPr lvl="1"/>
            <a:r>
              <a:rPr lang="en-US" dirty="0" smtClean="0"/>
              <a:t>no fear of new technology</a:t>
            </a:r>
          </a:p>
          <a:p>
            <a:r>
              <a:rPr lang="en-US" dirty="0" smtClean="0"/>
              <a:t>High priced consultants get let go…(me)</a:t>
            </a:r>
            <a:endParaRPr lang="en-US" dirty="0"/>
          </a:p>
          <a:p>
            <a:pPr lvl="1"/>
            <a:r>
              <a:rPr lang="en-US" dirty="0" smtClean="0"/>
              <a:t>but interns keep the systems going</a:t>
            </a:r>
          </a:p>
          <a:p>
            <a:r>
              <a:rPr lang="en-US" dirty="0" smtClean="0"/>
              <a:t>Still in use today!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Minnesota company that puts vehicle tracking hardware in trucks</a:t>
            </a:r>
          </a:p>
          <a:p>
            <a:r>
              <a:rPr lang="en-US" dirty="0" smtClean="0"/>
              <a:t>Allows fleets to be easily monitored</a:t>
            </a:r>
          </a:p>
          <a:p>
            <a:r>
              <a:rPr lang="en-US" dirty="0" smtClean="0"/>
              <a:t>Saves customers time and money</a:t>
            </a:r>
          </a:p>
          <a:p>
            <a:r>
              <a:rPr lang="en-US" dirty="0" smtClean="0"/>
              <a:t>Monitors 100s of parameters!</a:t>
            </a:r>
          </a:p>
          <a:p>
            <a:pPr lvl="1"/>
            <a:r>
              <a:rPr lang="en-US" dirty="0" smtClean="0"/>
              <a:t>location, speed, accelerating, breaking, engine wear….</a:t>
            </a:r>
          </a:p>
          <a:p>
            <a:r>
              <a:rPr lang="en-US" dirty="0" smtClean="0"/>
              <a:t>Data sent over wireless networks every 15 minutes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Database Did They Use?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Their data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immutable data stream</a:t>
            </a:r>
          </a:p>
          <a:p>
            <a:endParaRPr lang="en-US" dirty="0"/>
          </a:p>
          <a:p>
            <a:r>
              <a:rPr lang="en-US" dirty="0" smtClean="0"/>
              <a:t>need to continually add customers </a:t>
            </a:r>
            <a:endParaRPr lang="en-US" dirty="0"/>
          </a:p>
          <a:p>
            <a:r>
              <a:rPr lang="en-US" dirty="0" smtClean="0"/>
              <a:t>some data has high-priority (engine temperature too high)</a:t>
            </a:r>
          </a:p>
          <a:p>
            <a:r>
              <a:rPr lang="en-US" dirty="0" smtClean="0"/>
              <a:t>Need for analytic summaries across all data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designed for ACID transactions with updates</a:t>
            </a:r>
          </a:p>
          <a:p>
            <a:r>
              <a:rPr lang="en-US" dirty="0" smtClean="0"/>
              <a:t>SQL server does not scale well over clusters of 100s of nodes</a:t>
            </a:r>
          </a:p>
          <a:p>
            <a:r>
              <a:rPr lang="en-US" dirty="0" smtClean="0"/>
              <a:t>no easy way to prioritize messages</a:t>
            </a:r>
          </a:p>
          <a:p>
            <a:r>
              <a:rPr lang="en-US" dirty="0" smtClean="0"/>
              <a:t>no OLAP cubes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CIO had no experience with NoSQL</a:t>
            </a:r>
          </a:p>
          <a:p>
            <a:r>
              <a:rPr lang="en-US" dirty="0" smtClean="0"/>
              <a:t>Staff had no experience with NoSQL</a:t>
            </a:r>
          </a:p>
          <a:p>
            <a:r>
              <a:rPr lang="en-US" dirty="0" smtClean="0"/>
              <a:t>Local contractors could not provide low-cost developers with NoSQL</a:t>
            </a:r>
          </a:p>
          <a:p>
            <a:r>
              <a:rPr lang="en-US" dirty="0" smtClean="0"/>
              <a:t>No other local companies had sufficient experience with NoSQL</a:t>
            </a:r>
          </a:p>
          <a:p>
            <a:r>
              <a:rPr lang="en-US" dirty="0" smtClean="0"/>
              <a:t>The story continues….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NoSQL</a:t>
            </a:r>
            <a:endParaRPr lang="en-US" dirty="0"/>
          </a:p>
        </p:txBody>
      </p:sp>
      <p:sp>
        <p:nvSpPr>
          <p:cNvPr id="143" name="Text Placeholder 7"/>
          <p:cNvSpPr txBox="1">
            <a:spLocks/>
          </p:cNvSpPr>
          <p:nvPr/>
        </p:nvSpPr>
        <p:spPr>
          <a:xfrm>
            <a:off x="381000" y="1600200"/>
            <a:ext cx="1676400" cy="487362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Relational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Arial" charset="0"/>
              <a:cs typeface="Arial"/>
            </a:endParaRPr>
          </a:p>
        </p:txBody>
      </p:sp>
      <p:grpSp>
        <p:nvGrpSpPr>
          <p:cNvPr id="3" name="Group 143"/>
          <p:cNvGrpSpPr/>
          <p:nvPr/>
        </p:nvGrpSpPr>
        <p:grpSpPr>
          <a:xfrm>
            <a:off x="457200" y="2133600"/>
            <a:ext cx="1447800" cy="1447800"/>
            <a:chOff x="533400" y="1905000"/>
            <a:chExt cx="1447800" cy="1447800"/>
          </a:xfrm>
        </p:grpSpPr>
        <p:sp>
          <p:nvSpPr>
            <p:cNvPr id="145" name="Rectangle 144"/>
            <p:cNvSpPr/>
            <p:nvPr/>
          </p:nvSpPr>
          <p:spPr bwMode="auto">
            <a:xfrm>
              <a:off x="533402" y="190500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6" name="Rectangle 145"/>
            <p:cNvSpPr/>
            <p:nvPr/>
          </p:nvSpPr>
          <p:spPr bwMode="auto">
            <a:xfrm>
              <a:off x="533402" y="208597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7" name="Rectangle 146"/>
            <p:cNvSpPr/>
            <p:nvPr/>
          </p:nvSpPr>
          <p:spPr bwMode="auto">
            <a:xfrm>
              <a:off x="533401" y="226695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8" name="Rectangle 147"/>
            <p:cNvSpPr/>
            <p:nvPr/>
          </p:nvSpPr>
          <p:spPr bwMode="auto">
            <a:xfrm>
              <a:off x="533401" y="244792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49" name="Rectangle 148"/>
            <p:cNvSpPr/>
            <p:nvPr/>
          </p:nvSpPr>
          <p:spPr bwMode="auto">
            <a:xfrm>
              <a:off x="533401" y="262890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0" name="Rectangle 149"/>
            <p:cNvSpPr/>
            <p:nvPr/>
          </p:nvSpPr>
          <p:spPr bwMode="auto">
            <a:xfrm>
              <a:off x="533401" y="280987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1" name="Rectangle 150"/>
            <p:cNvSpPr/>
            <p:nvPr/>
          </p:nvSpPr>
          <p:spPr bwMode="auto">
            <a:xfrm>
              <a:off x="533400" y="299085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2" name="Rectangle 151"/>
            <p:cNvSpPr/>
            <p:nvPr/>
          </p:nvSpPr>
          <p:spPr bwMode="auto">
            <a:xfrm>
              <a:off x="533400" y="317182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3" name="Rectangle 152"/>
            <p:cNvSpPr/>
            <p:nvPr/>
          </p:nvSpPr>
          <p:spPr bwMode="auto">
            <a:xfrm>
              <a:off x="878114" y="190500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4" name="Rectangle 153"/>
            <p:cNvSpPr/>
            <p:nvPr/>
          </p:nvSpPr>
          <p:spPr bwMode="auto">
            <a:xfrm>
              <a:off x="878114" y="208597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5" name="Rectangle 154"/>
            <p:cNvSpPr/>
            <p:nvPr/>
          </p:nvSpPr>
          <p:spPr bwMode="auto">
            <a:xfrm>
              <a:off x="878113" y="226695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6" name="Rectangle 155"/>
            <p:cNvSpPr/>
            <p:nvPr/>
          </p:nvSpPr>
          <p:spPr bwMode="auto">
            <a:xfrm>
              <a:off x="878113" y="244792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7" name="Rectangle 156"/>
            <p:cNvSpPr/>
            <p:nvPr/>
          </p:nvSpPr>
          <p:spPr bwMode="auto">
            <a:xfrm>
              <a:off x="878113" y="262890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8" name="Rectangle 157"/>
            <p:cNvSpPr/>
            <p:nvPr/>
          </p:nvSpPr>
          <p:spPr bwMode="auto">
            <a:xfrm>
              <a:off x="878113" y="280987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59" name="Rectangle 158"/>
            <p:cNvSpPr/>
            <p:nvPr/>
          </p:nvSpPr>
          <p:spPr bwMode="auto">
            <a:xfrm>
              <a:off x="878112" y="299085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0" name="Rectangle 159"/>
            <p:cNvSpPr/>
            <p:nvPr/>
          </p:nvSpPr>
          <p:spPr bwMode="auto">
            <a:xfrm>
              <a:off x="878112" y="317182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1" name="Rectangle 160"/>
            <p:cNvSpPr/>
            <p:nvPr/>
          </p:nvSpPr>
          <p:spPr bwMode="auto">
            <a:xfrm>
              <a:off x="1429658" y="190500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2" name="Rectangle 161"/>
            <p:cNvSpPr/>
            <p:nvPr/>
          </p:nvSpPr>
          <p:spPr bwMode="auto">
            <a:xfrm>
              <a:off x="1429658" y="208597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3" name="Rectangle 162"/>
            <p:cNvSpPr/>
            <p:nvPr/>
          </p:nvSpPr>
          <p:spPr bwMode="auto">
            <a:xfrm>
              <a:off x="1429657" y="226695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4" name="Rectangle 163"/>
            <p:cNvSpPr/>
            <p:nvPr/>
          </p:nvSpPr>
          <p:spPr bwMode="auto">
            <a:xfrm>
              <a:off x="1429657" y="244792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5" name="Rectangle 164"/>
            <p:cNvSpPr/>
            <p:nvPr/>
          </p:nvSpPr>
          <p:spPr bwMode="auto">
            <a:xfrm>
              <a:off x="1429657" y="262890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6" name="Rectangle 165"/>
            <p:cNvSpPr/>
            <p:nvPr/>
          </p:nvSpPr>
          <p:spPr bwMode="auto">
            <a:xfrm>
              <a:off x="1429657" y="280987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7" name="Rectangle 166"/>
            <p:cNvSpPr/>
            <p:nvPr/>
          </p:nvSpPr>
          <p:spPr bwMode="auto">
            <a:xfrm>
              <a:off x="1429657" y="299085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8" name="Rectangle 167"/>
            <p:cNvSpPr/>
            <p:nvPr/>
          </p:nvSpPr>
          <p:spPr bwMode="auto">
            <a:xfrm>
              <a:off x="1429657" y="317182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69" name="Rectangle 168"/>
            <p:cNvSpPr/>
            <p:nvPr/>
          </p:nvSpPr>
          <p:spPr bwMode="auto">
            <a:xfrm>
              <a:off x="1705429" y="1905000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0" name="Rectangle 169"/>
            <p:cNvSpPr/>
            <p:nvPr/>
          </p:nvSpPr>
          <p:spPr bwMode="auto">
            <a:xfrm>
              <a:off x="1705429" y="2085975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1" name="Rectangle 170"/>
            <p:cNvSpPr/>
            <p:nvPr/>
          </p:nvSpPr>
          <p:spPr bwMode="auto">
            <a:xfrm>
              <a:off x="1705428" y="2266950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2" name="Rectangle 171"/>
            <p:cNvSpPr/>
            <p:nvPr/>
          </p:nvSpPr>
          <p:spPr bwMode="auto">
            <a:xfrm>
              <a:off x="1705428" y="2447925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3" name="Rectangle 172"/>
            <p:cNvSpPr/>
            <p:nvPr/>
          </p:nvSpPr>
          <p:spPr bwMode="auto">
            <a:xfrm>
              <a:off x="1705428" y="2628900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4" name="Rectangle 173"/>
            <p:cNvSpPr/>
            <p:nvPr/>
          </p:nvSpPr>
          <p:spPr bwMode="auto">
            <a:xfrm>
              <a:off x="1705428" y="2809875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5" name="Rectangle 174"/>
            <p:cNvSpPr/>
            <p:nvPr/>
          </p:nvSpPr>
          <p:spPr bwMode="auto">
            <a:xfrm>
              <a:off x="1705427" y="2990850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176" name="Rectangle 175"/>
            <p:cNvSpPr/>
            <p:nvPr/>
          </p:nvSpPr>
          <p:spPr bwMode="auto">
            <a:xfrm>
              <a:off x="1705427" y="3171825"/>
              <a:ext cx="275771" cy="18097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</p:grpSp>
      <p:sp>
        <p:nvSpPr>
          <p:cNvPr id="177" name="Text Placeholder 7"/>
          <p:cNvSpPr txBox="1">
            <a:spLocks/>
          </p:cNvSpPr>
          <p:nvPr/>
        </p:nvSpPr>
        <p:spPr>
          <a:xfrm>
            <a:off x="2971800" y="1600200"/>
            <a:ext cx="2743200" cy="487362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Analytical (OLAP)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Arial" charset="0"/>
              <a:cs typeface="Arial"/>
            </a:endParaRPr>
          </a:p>
        </p:txBody>
      </p:sp>
      <p:grpSp>
        <p:nvGrpSpPr>
          <p:cNvPr id="4" name="Group 232"/>
          <p:cNvGrpSpPr/>
          <p:nvPr/>
        </p:nvGrpSpPr>
        <p:grpSpPr>
          <a:xfrm>
            <a:off x="3733800" y="2133600"/>
            <a:ext cx="1143000" cy="1524000"/>
            <a:chOff x="3581400" y="1828800"/>
            <a:chExt cx="1143000" cy="1524000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4038600" y="1828800"/>
              <a:ext cx="228600" cy="15240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35" name="Rectangle 234"/>
            <p:cNvSpPr/>
            <p:nvPr/>
          </p:nvSpPr>
          <p:spPr bwMode="auto">
            <a:xfrm>
              <a:off x="3581400" y="19050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36" name="Rectangle 235"/>
            <p:cNvSpPr/>
            <p:nvPr/>
          </p:nvSpPr>
          <p:spPr bwMode="auto">
            <a:xfrm>
              <a:off x="3581400" y="25146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37" name="Rectangle 236"/>
            <p:cNvSpPr/>
            <p:nvPr/>
          </p:nvSpPr>
          <p:spPr bwMode="auto">
            <a:xfrm>
              <a:off x="4495800" y="19050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sp>
          <p:nvSpPr>
            <p:cNvPr id="238" name="Rectangle 237"/>
            <p:cNvSpPr/>
            <p:nvPr/>
          </p:nvSpPr>
          <p:spPr bwMode="auto">
            <a:xfrm>
              <a:off x="4495800" y="25146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sp>
        <p:cxnSp>
          <p:nvCxnSpPr>
            <p:cNvPr id="239" name="Straight Arrow Connector 238"/>
            <p:cNvCxnSpPr/>
            <p:nvPr/>
          </p:nvCxnSpPr>
          <p:spPr>
            <a:xfrm>
              <a:off x="3810000" y="2128978"/>
              <a:ext cx="228600" cy="46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3810000" y="2743200"/>
              <a:ext cx="228600" cy="46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4267200" y="2133600"/>
              <a:ext cx="228600" cy="46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4267200" y="2743200"/>
              <a:ext cx="228600" cy="4622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2" name="Slide Number Placeholder 2"/>
          <p:cNvSpPr txBox="1">
            <a:spLocks/>
          </p:cNvSpPr>
          <p:nvPr/>
        </p:nvSpPr>
        <p:spPr>
          <a:xfrm>
            <a:off x="84582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8B074-17C8-9B4B-AB31-716511C0D8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590800" y="6477000"/>
            <a:ext cx="39624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200" dirty="0" smtClean="0">
                <a:solidFill>
                  <a:prstClr val="black">
                    <a:tint val="75000"/>
                  </a:prstClr>
                </a:solidFill>
              </a:rPr>
              <a:t>Copyright Kelly-McCreary &amp; Associates, LLC</a:t>
            </a:r>
            <a:endParaRPr lang="en-US" sz="1200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#5: Digi International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Organizations that used to just provide hardware can now provide a complete solution</a:t>
            </a:r>
          </a:p>
          <a:p>
            <a:pPr lvl="1"/>
            <a:r>
              <a:rPr lang="en-US" dirty="0" smtClean="0"/>
              <a:t>solution = hardware + software</a:t>
            </a:r>
          </a:p>
          <a:p>
            <a:r>
              <a:rPr lang="en-US" dirty="0" smtClean="0"/>
              <a:t>Setting up your own cluster is expensive</a:t>
            </a:r>
          </a:p>
          <a:p>
            <a:r>
              <a:rPr lang="en-US" dirty="0" smtClean="0"/>
              <a:t>Hardware companies can grow if they adopt new technologies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 International </a:t>
            </a:r>
            <a:r>
              <a:rPr lang="en-US" dirty="0" err="1" smtClean="0"/>
              <a:t>Backgrond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8401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M2M = Machine to Machine</a:t>
            </a:r>
          </a:p>
          <a:p>
            <a:r>
              <a:rPr lang="en-US" dirty="0" smtClean="0"/>
              <a:t>Pioneers in serial communication (modems)</a:t>
            </a:r>
          </a:p>
          <a:p>
            <a:r>
              <a:rPr lang="en-US" dirty="0" smtClean="0"/>
              <a:t>Large player in the wireless monitoring space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Customer purchases 10,000 devices to monitor ice machine health across the US</a:t>
            </a:r>
          </a:p>
          <a:p>
            <a:pPr lvl="1"/>
            <a:r>
              <a:rPr lang="en-US" dirty="0" smtClean="0"/>
              <a:t>Question: where to put the data?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524000"/>
            <a:ext cx="24765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Immutable data streams of event logging data</a:t>
            </a:r>
          </a:p>
          <a:p>
            <a:r>
              <a:rPr lang="en-US" dirty="0" smtClean="0"/>
              <a:t>Little need for updates</a:t>
            </a:r>
          </a:p>
          <a:p>
            <a:r>
              <a:rPr lang="en-US" dirty="0" smtClean="0"/>
              <a:t>Need to be able to add nodes to cluster</a:t>
            </a:r>
          </a:p>
          <a:p>
            <a:r>
              <a:rPr lang="en-US" dirty="0" smtClean="0"/>
              <a:t>Need for high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Master-Slave vs. Peer-to-Peer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Content Placeholder 5"/>
          <p:cNvGrpSpPr>
            <a:grpSpLocks noGrp="1"/>
          </p:cNvGrpSpPr>
          <p:nvPr>
            <p:ph idx="1"/>
          </p:nvPr>
        </p:nvGrpSpPr>
        <p:grpSpPr>
          <a:xfrm>
            <a:off x="457200" y="1600200"/>
            <a:ext cx="8229600" cy="4525963"/>
            <a:chOff x="846455" y="1739180"/>
            <a:chExt cx="6752322" cy="3379640"/>
          </a:xfrm>
        </p:grpSpPr>
        <p:grpSp>
          <p:nvGrpSpPr>
            <p:cNvPr id="7" name="Group 63"/>
            <p:cNvGrpSpPr/>
            <p:nvPr/>
          </p:nvGrpSpPr>
          <p:grpSpPr>
            <a:xfrm>
              <a:off x="846455" y="1739180"/>
              <a:ext cx="6752322" cy="3379640"/>
              <a:chOff x="846455" y="1739180"/>
              <a:chExt cx="6752322" cy="337964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379975" y="2046420"/>
                <a:ext cx="0" cy="3072400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1768435" y="1739180"/>
                <a:ext cx="12186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 Narrow"/>
                    <a:cs typeface="Arial Narrow"/>
                  </a:rPr>
                  <a:t>Master-Slave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647340" y="1739180"/>
                <a:ext cx="11833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 Narrow"/>
                    <a:cs typeface="Arial Narrow"/>
                  </a:rPr>
                  <a:t>Peer-to-Peer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768435" y="2776113"/>
                <a:ext cx="1012553" cy="5760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Master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124200" y="3124200"/>
                <a:ext cx="1075340" cy="57607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Standby</a:t>
                </a:r>
              </a:p>
              <a:p>
                <a:pPr algn="ctr"/>
                <a:r>
                  <a:rPr lang="en-US" dirty="0" smtClean="0"/>
                  <a:t>Master</a:t>
                </a: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5371287" y="3745230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69082" y="3745230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100982" y="4456943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100982" y="3064151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00335" y="4224072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909864" y="4714347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923322" y="4254706"/>
                <a:ext cx="729695" cy="40447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Node</a:t>
                </a:r>
                <a:endParaRPr lang="en-US" dirty="0"/>
              </a:p>
            </p:txBody>
          </p:sp>
          <p:cxnSp>
            <p:nvCxnSpPr>
              <p:cNvPr id="22" name="Straight Connector 21"/>
              <p:cNvCxnSpPr>
                <a:stCxn id="18" idx="3"/>
                <a:endCxn id="16" idx="0"/>
              </p:cNvCxnSpPr>
              <p:nvPr/>
            </p:nvCxnSpPr>
            <p:spPr>
              <a:xfrm>
                <a:off x="6830677" y="3266388"/>
                <a:ext cx="403253" cy="47884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736134" y="4149703"/>
                <a:ext cx="403253" cy="47884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18" idx="1"/>
              </p:cNvCxnSpPr>
              <p:nvPr/>
            </p:nvCxnSpPr>
            <p:spPr>
              <a:xfrm flipV="1">
                <a:off x="5686907" y="3266388"/>
                <a:ext cx="414075" cy="478842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3"/>
              </p:cNvCxnSpPr>
              <p:nvPr/>
            </p:nvCxnSpPr>
            <p:spPr>
              <a:xfrm flipV="1">
                <a:off x="6830677" y="4149703"/>
                <a:ext cx="452480" cy="509477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endCxn id="16" idx="1"/>
              </p:cNvCxnSpPr>
              <p:nvPr/>
            </p:nvCxnSpPr>
            <p:spPr>
              <a:xfrm>
                <a:off x="6100982" y="3947466"/>
                <a:ext cx="768100" cy="1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7" idx="0"/>
                <a:endCxn id="18" idx="2"/>
              </p:cNvCxnSpPr>
              <p:nvPr/>
            </p:nvCxnSpPr>
            <p:spPr>
              <a:xfrm flipV="1">
                <a:off x="6465830" y="3468624"/>
                <a:ext cx="0" cy="988319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929499" y="2335677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 Narrow"/>
                    <a:cs typeface="Arial Narrow"/>
                  </a:rPr>
                  <a:t>requests</a:t>
                </a:r>
              </a:p>
            </p:txBody>
          </p:sp>
          <p:cxnSp>
            <p:nvCxnSpPr>
              <p:cNvPr id="29" name="Straight Arrow Connector 28"/>
              <p:cNvCxnSpPr>
                <a:stCxn id="28" idx="2"/>
                <a:endCxn id="18" idx="0"/>
              </p:cNvCxnSpPr>
              <p:nvPr/>
            </p:nvCxnSpPr>
            <p:spPr>
              <a:xfrm>
                <a:off x="5371287" y="2674231"/>
                <a:ext cx="1094543" cy="389920"/>
              </a:xfrm>
              <a:prstGeom prst="straightConnector1">
                <a:avLst/>
              </a:prstGeom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arrow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8" idx="2"/>
              </p:cNvCxnSpPr>
              <p:nvPr/>
            </p:nvCxnSpPr>
            <p:spPr>
              <a:xfrm>
                <a:off x="5371287" y="2674231"/>
                <a:ext cx="147770" cy="1070455"/>
              </a:xfrm>
              <a:prstGeom prst="straightConnector1">
                <a:avLst/>
              </a:prstGeom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arrow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 30"/>
              <p:cNvSpPr/>
              <p:nvPr/>
            </p:nvSpPr>
            <p:spPr>
              <a:xfrm>
                <a:off x="4902199" y="2688771"/>
                <a:ext cx="1161143" cy="2202544"/>
              </a:xfrm>
              <a:custGeom>
                <a:avLst/>
                <a:gdLst>
                  <a:gd name="connsiteX0" fmla="*/ 457200 w 1153886"/>
                  <a:gd name="connsiteY0" fmla="*/ 0 h 2090058"/>
                  <a:gd name="connsiteX1" fmla="*/ 0 w 1153886"/>
                  <a:gd name="connsiteY1" fmla="*/ 1317172 h 2090058"/>
                  <a:gd name="connsiteX2" fmla="*/ 413657 w 1153886"/>
                  <a:gd name="connsiteY2" fmla="*/ 2090058 h 2090058"/>
                  <a:gd name="connsiteX3" fmla="*/ 1153886 w 1153886"/>
                  <a:gd name="connsiteY3" fmla="*/ 1992086 h 2090058"/>
                  <a:gd name="connsiteX0" fmla="*/ 464457 w 1161143"/>
                  <a:gd name="connsiteY0" fmla="*/ 0 h 2202544"/>
                  <a:gd name="connsiteX1" fmla="*/ 7257 w 1161143"/>
                  <a:gd name="connsiteY1" fmla="*/ 1317172 h 2202544"/>
                  <a:gd name="connsiteX2" fmla="*/ 420914 w 1161143"/>
                  <a:gd name="connsiteY2" fmla="*/ 2090058 h 2202544"/>
                  <a:gd name="connsiteX3" fmla="*/ 1161143 w 1161143"/>
                  <a:gd name="connsiteY3" fmla="*/ 1992086 h 2202544"/>
                  <a:gd name="connsiteX0" fmla="*/ 464457 w 1161143"/>
                  <a:gd name="connsiteY0" fmla="*/ 0 h 2202544"/>
                  <a:gd name="connsiteX1" fmla="*/ 7257 w 1161143"/>
                  <a:gd name="connsiteY1" fmla="*/ 1317172 h 2202544"/>
                  <a:gd name="connsiteX2" fmla="*/ 420914 w 1161143"/>
                  <a:gd name="connsiteY2" fmla="*/ 2090058 h 2202544"/>
                  <a:gd name="connsiteX3" fmla="*/ 1161143 w 1161143"/>
                  <a:gd name="connsiteY3" fmla="*/ 1992086 h 220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1143" h="2202544">
                    <a:moveTo>
                      <a:pt x="464457" y="0"/>
                    </a:moveTo>
                    <a:cubicBezTo>
                      <a:pt x="312057" y="439057"/>
                      <a:pt x="14514" y="968829"/>
                      <a:pt x="7257" y="1317172"/>
                    </a:cubicBezTo>
                    <a:cubicBezTo>
                      <a:pt x="0" y="1665515"/>
                      <a:pt x="228600" y="1977572"/>
                      <a:pt x="420914" y="2090058"/>
                    </a:cubicBezTo>
                    <a:cubicBezTo>
                      <a:pt x="613228" y="2202544"/>
                      <a:pt x="914400" y="2024743"/>
                      <a:pt x="1161143" y="1992086"/>
                    </a:cubicBezTo>
                  </a:path>
                </a:pathLst>
              </a:custGeom>
              <a:ln w="381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1"/>
              <p:cNvSpPr/>
              <p:nvPr/>
            </p:nvSpPr>
            <p:spPr>
              <a:xfrm>
                <a:off x="5371287" y="2626207"/>
                <a:ext cx="2052770" cy="1066714"/>
              </a:xfrm>
              <a:custGeom>
                <a:avLst/>
                <a:gdLst>
                  <a:gd name="connsiteX0" fmla="*/ 457200 w 1153886"/>
                  <a:gd name="connsiteY0" fmla="*/ 0 h 2090058"/>
                  <a:gd name="connsiteX1" fmla="*/ 0 w 1153886"/>
                  <a:gd name="connsiteY1" fmla="*/ 1317172 h 2090058"/>
                  <a:gd name="connsiteX2" fmla="*/ 413657 w 1153886"/>
                  <a:gd name="connsiteY2" fmla="*/ 2090058 h 2090058"/>
                  <a:gd name="connsiteX3" fmla="*/ 1153886 w 1153886"/>
                  <a:gd name="connsiteY3" fmla="*/ 1992086 h 2090058"/>
                  <a:gd name="connsiteX0" fmla="*/ 464457 w 1161143"/>
                  <a:gd name="connsiteY0" fmla="*/ 0 h 2202544"/>
                  <a:gd name="connsiteX1" fmla="*/ 7257 w 1161143"/>
                  <a:gd name="connsiteY1" fmla="*/ 1317172 h 2202544"/>
                  <a:gd name="connsiteX2" fmla="*/ 420914 w 1161143"/>
                  <a:gd name="connsiteY2" fmla="*/ 2090058 h 2202544"/>
                  <a:gd name="connsiteX3" fmla="*/ 1161143 w 1161143"/>
                  <a:gd name="connsiteY3" fmla="*/ 1992086 h 2202544"/>
                  <a:gd name="connsiteX0" fmla="*/ 464457 w 1161143"/>
                  <a:gd name="connsiteY0" fmla="*/ 0 h 2202544"/>
                  <a:gd name="connsiteX1" fmla="*/ 7257 w 1161143"/>
                  <a:gd name="connsiteY1" fmla="*/ 1317172 h 2202544"/>
                  <a:gd name="connsiteX2" fmla="*/ 420914 w 1161143"/>
                  <a:gd name="connsiteY2" fmla="*/ 2090058 h 2202544"/>
                  <a:gd name="connsiteX3" fmla="*/ 1161143 w 1161143"/>
                  <a:gd name="connsiteY3" fmla="*/ 1992086 h 2202544"/>
                  <a:gd name="connsiteX0" fmla="*/ 152400 w 2408086"/>
                  <a:gd name="connsiteY0" fmla="*/ 0 h 1970409"/>
                  <a:gd name="connsiteX1" fmla="*/ 1254200 w 2408086"/>
                  <a:gd name="connsiteY1" fmla="*/ 1085037 h 1970409"/>
                  <a:gd name="connsiteX2" fmla="*/ 1667857 w 2408086"/>
                  <a:gd name="connsiteY2" fmla="*/ 1857923 h 1970409"/>
                  <a:gd name="connsiteX3" fmla="*/ 2408086 w 2408086"/>
                  <a:gd name="connsiteY3" fmla="*/ 1759951 h 1970409"/>
                  <a:gd name="connsiteX0" fmla="*/ 152400 w 2408086"/>
                  <a:gd name="connsiteY0" fmla="*/ 203109 h 2336600"/>
                  <a:gd name="connsiteX1" fmla="*/ 1849438 w 2408086"/>
                  <a:gd name="connsiteY1" fmla="*/ 309654 h 2336600"/>
                  <a:gd name="connsiteX2" fmla="*/ 1667857 w 2408086"/>
                  <a:gd name="connsiteY2" fmla="*/ 2061032 h 2336600"/>
                  <a:gd name="connsiteX3" fmla="*/ 2408086 w 2408086"/>
                  <a:gd name="connsiteY3" fmla="*/ 1963060 h 2336600"/>
                  <a:gd name="connsiteX0" fmla="*/ 152400 w 2408086"/>
                  <a:gd name="connsiteY0" fmla="*/ 0 h 1792608"/>
                  <a:gd name="connsiteX1" fmla="*/ 1849438 w 2408086"/>
                  <a:gd name="connsiteY1" fmla="*/ 106545 h 1792608"/>
                  <a:gd name="connsiteX2" fmla="*/ 2064270 w 2408086"/>
                  <a:gd name="connsiteY2" fmla="*/ 577617 h 1792608"/>
                  <a:gd name="connsiteX3" fmla="*/ 2408086 w 2408086"/>
                  <a:gd name="connsiteY3" fmla="*/ 1759951 h 1792608"/>
                  <a:gd name="connsiteX0" fmla="*/ 152400 w 2205170"/>
                  <a:gd name="connsiteY0" fmla="*/ 0 h 1036808"/>
                  <a:gd name="connsiteX1" fmla="*/ 1849438 w 2205170"/>
                  <a:gd name="connsiteY1" fmla="*/ 106545 h 1036808"/>
                  <a:gd name="connsiteX2" fmla="*/ 2064270 w 2205170"/>
                  <a:gd name="connsiteY2" fmla="*/ 577617 h 1036808"/>
                  <a:gd name="connsiteX3" fmla="*/ 2205170 w 2205170"/>
                  <a:gd name="connsiteY3" fmla="*/ 1004151 h 1036808"/>
                  <a:gd name="connsiteX0" fmla="*/ 152400 w 2205170"/>
                  <a:gd name="connsiteY0" fmla="*/ 0 h 1036808"/>
                  <a:gd name="connsiteX1" fmla="*/ 1611790 w 2205170"/>
                  <a:gd name="connsiteY1" fmla="*/ 106545 h 1036808"/>
                  <a:gd name="connsiteX2" fmla="*/ 2064270 w 2205170"/>
                  <a:gd name="connsiteY2" fmla="*/ 577617 h 1036808"/>
                  <a:gd name="connsiteX3" fmla="*/ 2205170 w 2205170"/>
                  <a:gd name="connsiteY3" fmla="*/ 1004151 h 1036808"/>
                  <a:gd name="connsiteX0" fmla="*/ 152400 w 2205170"/>
                  <a:gd name="connsiteY0" fmla="*/ 0 h 1036808"/>
                  <a:gd name="connsiteX1" fmla="*/ 1611790 w 2205170"/>
                  <a:gd name="connsiteY1" fmla="*/ 106545 h 1036808"/>
                  <a:gd name="connsiteX2" fmla="*/ 2064270 w 2205170"/>
                  <a:gd name="connsiteY2" fmla="*/ 577617 h 1036808"/>
                  <a:gd name="connsiteX3" fmla="*/ 2205170 w 2205170"/>
                  <a:gd name="connsiteY3" fmla="*/ 1004151 h 1036808"/>
                  <a:gd name="connsiteX0" fmla="*/ 0 w 2052770"/>
                  <a:gd name="connsiteY0" fmla="*/ 56065 h 1092873"/>
                  <a:gd name="connsiteX1" fmla="*/ 1459390 w 2052770"/>
                  <a:gd name="connsiteY1" fmla="*/ 162610 h 1092873"/>
                  <a:gd name="connsiteX2" fmla="*/ 1911870 w 2052770"/>
                  <a:gd name="connsiteY2" fmla="*/ 633682 h 1092873"/>
                  <a:gd name="connsiteX3" fmla="*/ 2052770 w 2052770"/>
                  <a:gd name="connsiteY3" fmla="*/ 1060216 h 1092873"/>
                  <a:gd name="connsiteX0" fmla="*/ 0 w 2052770"/>
                  <a:gd name="connsiteY0" fmla="*/ 56065 h 1060216"/>
                  <a:gd name="connsiteX1" fmla="*/ 1459390 w 2052770"/>
                  <a:gd name="connsiteY1" fmla="*/ 162610 h 1060216"/>
                  <a:gd name="connsiteX2" fmla="*/ 1911870 w 2052770"/>
                  <a:gd name="connsiteY2" fmla="*/ 633682 h 1060216"/>
                  <a:gd name="connsiteX3" fmla="*/ 2052770 w 2052770"/>
                  <a:gd name="connsiteY3" fmla="*/ 1060216 h 1060216"/>
                  <a:gd name="connsiteX0" fmla="*/ 0 w 2071575"/>
                  <a:gd name="connsiteY0" fmla="*/ 96268 h 1100419"/>
                  <a:gd name="connsiteX1" fmla="*/ 1094543 w 2071575"/>
                  <a:gd name="connsiteY1" fmla="*/ 96269 h 1100419"/>
                  <a:gd name="connsiteX2" fmla="*/ 1911870 w 2071575"/>
                  <a:gd name="connsiteY2" fmla="*/ 673885 h 1100419"/>
                  <a:gd name="connsiteX3" fmla="*/ 2052770 w 2071575"/>
                  <a:gd name="connsiteY3" fmla="*/ 1100419 h 1100419"/>
                  <a:gd name="connsiteX0" fmla="*/ 0 w 2052770"/>
                  <a:gd name="connsiteY0" fmla="*/ 62563 h 1066714"/>
                  <a:gd name="connsiteX1" fmla="*/ 1094543 w 2052770"/>
                  <a:gd name="connsiteY1" fmla="*/ 62564 h 1066714"/>
                  <a:gd name="connsiteX2" fmla="*/ 1862643 w 2052770"/>
                  <a:gd name="connsiteY2" fmla="*/ 437945 h 1066714"/>
                  <a:gd name="connsiteX3" fmla="*/ 2052770 w 2052770"/>
                  <a:gd name="connsiteY3" fmla="*/ 1066714 h 1066714"/>
                  <a:gd name="connsiteX0" fmla="*/ 0 w 2052770"/>
                  <a:gd name="connsiteY0" fmla="*/ 62563 h 1066714"/>
                  <a:gd name="connsiteX1" fmla="*/ 1094543 w 2052770"/>
                  <a:gd name="connsiteY1" fmla="*/ 62564 h 1066714"/>
                  <a:gd name="connsiteX2" fmla="*/ 1862643 w 2052770"/>
                  <a:gd name="connsiteY2" fmla="*/ 437945 h 1066714"/>
                  <a:gd name="connsiteX3" fmla="*/ 2052770 w 2052770"/>
                  <a:gd name="connsiteY3" fmla="*/ 1066714 h 1066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52770" h="1066714">
                    <a:moveTo>
                      <a:pt x="0" y="62563"/>
                    </a:moveTo>
                    <a:cubicBezTo>
                      <a:pt x="681170" y="6498"/>
                      <a:pt x="784102" y="0"/>
                      <a:pt x="1094543" y="62564"/>
                    </a:cubicBezTo>
                    <a:cubicBezTo>
                      <a:pt x="1404984" y="125128"/>
                      <a:pt x="1702939" y="270587"/>
                      <a:pt x="1862643" y="437945"/>
                    </a:cubicBezTo>
                    <a:cubicBezTo>
                      <a:pt x="2022348" y="605303"/>
                      <a:pt x="2017311" y="708002"/>
                      <a:pt x="2052770" y="1066714"/>
                    </a:cubicBezTo>
                  </a:path>
                </a:pathLst>
              </a:custGeom>
              <a:ln w="3810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arrow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endCxn id="13" idx="0"/>
              </p:cNvCxnSpPr>
              <p:nvPr/>
            </p:nvCxnSpPr>
            <p:spPr>
              <a:xfrm>
                <a:off x="1730030" y="2488077"/>
                <a:ext cx="544682" cy="288036"/>
              </a:xfrm>
              <a:prstGeom prst="straightConnector1">
                <a:avLst/>
              </a:prstGeom>
              <a:ln w="38100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arrow" w="lg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846455" y="2287653"/>
                <a:ext cx="8835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latin typeface="Arial Narrow"/>
                    <a:cs typeface="Arial Narrow"/>
                  </a:rPr>
                  <a:t>requests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 flipV="1">
                <a:off x="2274712" y="3352189"/>
                <a:ext cx="0" cy="136215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>
                <a:stCxn id="19" idx="0"/>
                <a:endCxn id="13" idx="2"/>
              </p:cNvCxnSpPr>
              <p:nvPr/>
            </p:nvCxnSpPr>
            <p:spPr>
              <a:xfrm flipV="1">
                <a:off x="1365183" y="3352188"/>
                <a:ext cx="909529" cy="871884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>
                <a:stCxn id="21" idx="0"/>
                <a:endCxn id="13" idx="2"/>
              </p:cNvCxnSpPr>
              <p:nvPr/>
            </p:nvCxnSpPr>
            <p:spPr>
              <a:xfrm flipH="1" flipV="1">
                <a:off x="2274712" y="3352188"/>
                <a:ext cx="1013458" cy="902518"/>
              </a:xfrm>
              <a:prstGeom prst="line">
                <a:avLst/>
              </a:prstGeom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>
              <a:stCxn id="13" idx="3"/>
              <a:endCxn id="14" idx="1"/>
            </p:cNvCxnSpPr>
            <p:nvPr/>
          </p:nvCxnSpPr>
          <p:spPr>
            <a:xfrm>
              <a:off x="2780988" y="3064151"/>
              <a:ext cx="343212" cy="348087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971800" y="2667000"/>
              <a:ext cx="1295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latin typeface="Arial Narrow" pitchFamily="34" charset="0"/>
                </a:rPr>
                <a:t>Used only if primary master fails</a:t>
              </a:r>
              <a:endParaRPr lang="en-US" sz="1200" dirty="0">
                <a:latin typeface="Arial Narrow" pitchFamily="34" charset="0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6669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Cassandra cluster</a:t>
            </a:r>
          </a:p>
          <a:p>
            <a:r>
              <a:rPr lang="en-US" dirty="0" smtClean="0"/>
              <a:t>Linear scalability</a:t>
            </a:r>
          </a:p>
          <a:p>
            <a:r>
              <a:rPr lang="en-US" dirty="0" smtClean="0"/>
              <a:t>Supports high write throughput</a:t>
            </a:r>
          </a:p>
          <a:p>
            <a:r>
              <a:rPr lang="en-US" dirty="0" smtClean="0"/>
              <a:t>Cassandra has no single point of failure (peer-to-peer)</a:t>
            </a:r>
          </a:p>
          <a:p>
            <a:r>
              <a:rPr lang="en-US" dirty="0" smtClean="0"/>
              <a:t>Looking for local Cassandra developers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5029200"/>
            <a:ext cx="221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Mike.Zarns@digi.com</a:t>
            </a:r>
            <a:endParaRPr lang="en-US" dirty="0" smtClean="0"/>
          </a:p>
          <a:p>
            <a:r>
              <a:rPr lang="en-US" dirty="0" smtClean="0"/>
              <a:t>VP Cloud Platforms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419600"/>
            <a:ext cx="1924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35</a:t>
            </a:fld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599" y="228600"/>
            <a:ext cx="819230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Case Study #6: Secure </a:t>
            </a:r>
            <a:r>
              <a:rPr lang="en-US" sz="3600" dirty="0"/>
              <a:t>Search </a:t>
            </a:r>
            <a:r>
              <a:rPr lang="en-US" sz="3600" dirty="0" smtClean="0"/>
              <a:t>- MarkLogic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have thousands of people working on highly classified documents</a:t>
            </a:r>
          </a:p>
          <a:p>
            <a:r>
              <a:rPr lang="en-US" dirty="0" smtClean="0"/>
              <a:t>Many groups need to be able to access only parts of some documents</a:t>
            </a:r>
          </a:p>
          <a:p>
            <a:r>
              <a:rPr lang="en-US" dirty="0" smtClean="0"/>
              <a:t>You need one secure database that supported XML, XQuery, RDF and SPARQL</a:t>
            </a:r>
          </a:p>
          <a:p>
            <a:r>
              <a:rPr lang="en-US" dirty="0" smtClean="0"/>
              <a:t>You need strong encryption and audit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Language Query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37</a:t>
            </a:fld>
            <a:endParaRPr lang="en-US"/>
          </a:p>
        </p:txBody>
      </p:sp>
      <p:pic>
        <p:nvPicPr>
          <p:cNvPr id="46082" name="Picture 2" descr="http://graphics8.nytimes.com/images/2011/02/17/us/17jeopardy_337-span/17jeopardy_337-span-articleLarg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47800"/>
            <a:ext cx="5715000" cy="31432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295400" y="4800600"/>
            <a:ext cx="617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You want real-time high precision search with a "Watson Jeopardy like" natural language search over text with semantic annotations (dates, people, places,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products,terms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are Collections of Nouns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38</a:t>
            </a:fld>
            <a:endParaRPr lang="en-US"/>
          </a:p>
        </p:txBody>
      </p:sp>
      <p:pic>
        <p:nvPicPr>
          <p:cNvPr id="51202" name="Picture 2" descr="REX English Sampl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752600"/>
            <a:ext cx="4362450" cy="31051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429000" y="5638800"/>
            <a:ext cx="4331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http://www.basistech.com/entity-extractor/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Facts From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1676400"/>
            <a:ext cx="3200400" cy="4449763"/>
          </a:xfrm>
        </p:spPr>
        <p:txBody>
          <a:bodyPr/>
          <a:lstStyle/>
          <a:p>
            <a:r>
              <a:rPr lang="en-US" dirty="0" smtClean="0"/>
              <a:t>Person</a:t>
            </a:r>
          </a:p>
          <a:p>
            <a:r>
              <a:rPr lang="en-US" dirty="0" smtClean="0"/>
              <a:t>Places</a:t>
            </a:r>
          </a:p>
          <a:p>
            <a:r>
              <a:rPr lang="en-US" dirty="0" smtClean="0"/>
              <a:t>Dates</a:t>
            </a:r>
          </a:p>
          <a:p>
            <a:r>
              <a:rPr lang="en-US" b="1" dirty="0" smtClean="0"/>
              <a:t>Relationships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39</a:t>
            </a:fld>
            <a:endParaRPr lang="en-US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600200"/>
            <a:ext cx="4600575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286000" y="5867400"/>
            <a:ext cx="633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</a:rPr>
              <a:t>http://publicintelligence.net/wp-content/uploads/2012/04/dni-entityextraction.png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NoSQL</a:t>
            </a:r>
            <a:endParaRPr lang="en-US" dirty="0"/>
          </a:p>
        </p:txBody>
      </p:sp>
      <p:grpSp>
        <p:nvGrpSpPr>
          <p:cNvPr id="3" name="Group 143"/>
          <p:cNvGrpSpPr/>
          <p:nvPr/>
        </p:nvGrpSpPr>
        <p:grpSpPr>
          <a:xfrm>
            <a:off x="228600" y="1600200"/>
            <a:ext cx="8229600" cy="4724400"/>
            <a:chOff x="228600" y="1600200"/>
            <a:chExt cx="8229600" cy="4724400"/>
          </a:xfrm>
        </p:grpSpPr>
        <p:sp>
          <p:nvSpPr>
            <p:cNvPr id="143" name="Text Placeholder 7"/>
            <p:cNvSpPr txBox="1">
              <a:spLocks/>
            </p:cNvSpPr>
            <p:nvPr/>
          </p:nvSpPr>
          <p:spPr>
            <a:xfrm>
              <a:off x="381000" y="1600200"/>
              <a:ext cx="1676400" cy="487362"/>
            </a:xfrm>
            <a:prstGeom prst="rect">
              <a:avLst/>
            </a:prstGeom>
          </p:spPr>
          <p:txBody>
            <a:bodyPr anchor="ctr"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ea typeface="Arial" charset="0"/>
                  <a:cs typeface="Arial"/>
                </a:rPr>
                <a:t>Relational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endParaRPr>
            </a:p>
          </p:txBody>
        </p:sp>
        <p:grpSp>
          <p:nvGrpSpPr>
            <p:cNvPr id="4" name="Group 143"/>
            <p:cNvGrpSpPr/>
            <p:nvPr/>
          </p:nvGrpSpPr>
          <p:grpSpPr>
            <a:xfrm>
              <a:off x="457200" y="2133600"/>
              <a:ext cx="1447800" cy="1447800"/>
              <a:chOff x="533400" y="1905000"/>
              <a:chExt cx="1447800" cy="1447800"/>
            </a:xfrm>
          </p:grpSpPr>
          <p:sp>
            <p:nvSpPr>
              <p:cNvPr id="145" name="Rectangle 144"/>
              <p:cNvSpPr/>
              <p:nvPr/>
            </p:nvSpPr>
            <p:spPr bwMode="auto">
              <a:xfrm>
                <a:off x="533402" y="1905000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6" name="Rectangle 145"/>
              <p:cNvSpPr/>
              <p:nvPr/>
            </p:nvSpPr>
            <p:spPr bwMode="auto">
              <a:xfrm>
                <a:off x="533402" y="2085975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7" name="Rectangle 146"/>
              <p:cNvSpPr/>
              <p:nvPr/>
            </p:nvSpPr>
            <p:spPr bwMode="auto">
              <a:xfrm>
                <a:off x="533401" y="2266950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8" name="Rectangle 147"/>
              <p:cNvSpPr/>
              <p:nvPr/>
            </p:nvSpPr>
            <p:spPr bwMode="auto">
              <a:xfrm>
                <a:off x="533401" y="2447925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49" name="Rectangle 148"/>
              <p:cNvSpPr/>
              <p:nvPr/>
            </p:nvSpPr>
            <p:spPr bwMode="auto">
              <a:xfrm>
                <a:off x="533401" y="2628900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0" name="Rectangle 149"/>
              <p:cNvSpPr/>
              <p:nvPr/>
            </p:nvSpPr>
            <p:spPr bwMode="auto">
              <a:xfrm>
                <a:off x="533401" y="2809875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1" name="Rectangle 150"/>
              <p:cNvSpPr/>
              <p:nvPr/>
            </p:nvSpPr>
            <p:spPr bwMode="auto">
              <a:xfrm>
                <a:off x="533400" y="2990850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2" name="Rectangle 151"/>
              <p:cNvSpPr/>
              <p:nvPr/>
            </p:nvSpPr>
            <p:spPr bwMode="auto">
              <a:xfrm>
                <a:off x="533400" y="3171825"/>
                <a:ext cx="344714" cy="180975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3" name="Rectangle 152"/>
              <p:cNvSpPr/>
              <p:nvPr/>
            </p:nvSpPr>
            <p:spPr bwMode="auto">
              <a:xfrm>
                <a:off x="878114" y="1905000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4" name="Rectangle 153"/>
              <p:cNvSpPr/>
              <p:nvPr/>
            </p:nvSpPr>
            <p:spPr bwMode="auto">
              <a:xfrm>
                <a:off x="878114" y="2085975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5" name="Rectangle 154"/>
              <p:cNvSpPr/>
              <p:nvPr/>
            </p:nvSpPr>
            <p:spPr bwMode="auto">
              <a:xfrm>
                <a:off x="878113" y="2266950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6" name="Rectangle 155"/>
              <p:cNvSpPr/>
              <p:nvPr/>
            </p:nvSpPr>
            <p:spPr bwMode="auto">
              <a:xfrm>
                <a:off x="878113" y="2447925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7" name="Rectangle 156"/>
              <p:cNvSpPr/>
              <p:nvPr/>
            </p:nvSpPr>
            <p:spPr bwMode="auto">
              <a:xfrm>
                <a:off x="878113" y="2628900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8" name="Rectangle 157"/>
              <p:cNvSpPr/>
              <p:nvPr/>
            </p:nvSpPr>
            <p:spPr bwMode="auto">
              <a:xfrm>
                <a:off x="878113" y="2809875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59" name="Rectangle 158"/>
              <p:cNvSpPr/>
              <p:nvPr/>
            </p:nvSpPr>
            <p:spPr bwMode="auto">
              <a:xfrm>
                <a:off x="878112" y="2990850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0" name="Rectangle 159"/>
              <p:cNvSpPr/>
              <p:nvPr/>
            </p:nvSpPr>
            <p:spPr bwMode="auto">
              <a:xfrm>
                <a:off x="878112" y="3171825"/>
                <a:ext cx="551543" cy="180975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1" name="Rectangle 160"/>
              <p:cNvSpPr/>
              <p:nvPr/>
            </p:nvSpPr>
            <p:spPr bwMode="auto">
              <a:xfrm>
                <a:off x="1429658" y="1905000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2" name="Rectangle 161"/>
              <p:cNvSpPr/>
              <p:nvPr/>
            </p:nvSpPr>
            <p:spPr bwMode="auto">
              <a:xfrm>
                <a:off x="1429658" y="2085975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3" name="Rectangle 162"/>
              <p:cNvSpPr/>
              <p:nvPr/>
            </p:nvSpPr>
            <p:spPr bwMode="auto">
              <a:xfrm>
                <a:off x="1429657" y="2266950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4" name="Rectangle 163"/>
              <p:cNvSpPr/>
              <p:nvPr/>
            </p:nvSpPr>
            <p:spPr bwMode="auto">
              <a:xfrm>
                <a:off x="1429657" y="2447925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5" name="Rectangle 164"/>
              <p:cNvSpPr/>
              <p:nvPr/>
            </p:nvSpPr>
            <p:spPr bwMode="auto">
              <a:xfrm>
                <a:off x="1429657" y="2628900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6" name="Rectangle 165"/>
              <p:cNvSpPr/>
              <p:nvPr/>
            </p:nvSpPr>
            <p:spPr bwMode="auto">
              <a:xfrm>
                <a:off x="1429657" y="2809875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7" name="Rectangle 166"/>
              <p:cNvSpPr/>
              <p:nvPr/>
            </p:nvSpPr>
            <p:spPr bwMode="auto">
              <a:xfrm>
                <a:off x="1429657" y="2990850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8" name="Rectangle 167"/>
              <p:cNvSpPr/>
              <p:nvPr/>
            </p:nvSpPr>
            <p:spPr bwMode="auto">
              <a:xfrm>
                <a:off x="1429657" y="3171825"/>
                <a:ext cx="275771" cy="180975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69" name="Rectangle 168"/>
              <p:cNvSpPr/>
              <p:nvPr/>
            </p:nvSpPr>
            <p:spPr bwMode="auto">
              <a:xfrm>
                <a:off x="1705429" y="1905000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0" name="Rectangle 169"/>
              <p:cNvSpPr/>
              <p:nvPr/>
            </p:nvSpPr>
            <p:spPr bwMode="auto">
              <a:xfrm>
                <a:off x="1705429" y="2085975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1" name="Rectangle 170"/>
              <p:cNvSpPr/>
              <p:nvPr/>
            </p:nvSpPr>
            <p:spPr bwMode="auto">
              <a:xfrm>
                <a:off x="1705428" y="2266950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2" name="Rectangle 171"/>
              <p:cNvSpPr/>
              <p:nvPr/>
            </p:nvSpPr>
            <p:spPr bwMode="auto">
              <a:xfrm>
                <a:off x="1705428" y="2447925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3" name="Rectangle 172"/>
              <p:cNvSpPr/>
              <p:nvPr/>
            </p:nvSpPr>
            <p:spPr bwMode="auto">
              <a:xfrm>
                <a:off x="1705428" y="2628900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4" name="Rectangle 173"/>
              <p:cNvSpPr/>
              <p:nvPr/>
            </p:nvSpPr>
            <p:spPr bwMode="auto">
              <a:xfrm>
                <a:off x="1705428" y="2809875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5" name="Rectangle 174"/>
              <p:cNvSpPr/>
              <p:nvPr/>
            </p:nvSpPr>
            <p:spPr bwMode="auto">
              <a:xfrm>
                <a:off x="1705427" y="2990850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176" name="Rectangle 175"/>
              <p:cNvSpPr/>
              <p:nvPr/>
            </p:nvSpPr>
            <p:spPr bwMode="auto">
              <a:xfrm>
                <a:off x="1705427" y="3171825"/>
                <a:ext cx="275771" cy="18097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  <p:sp>
          <p:nvSpPr>
            <p:cNvPr id="177" name="Text Placeholder 7"/>
            <p:cNvSpPr txBox="1">
              <a:spLocks/>
            </p:cNvSpPr>
            <p:nvPr/>
          </p:nvSpPr>
          <p:spPr>
            <a:xfrm>
              <a:off x="2971800" y="1600200"/>
              <a:ext cx="2743200" cy="487362"/>
            </a:xfrm>
            <a:prstGeom prst="rect">
              <a:avLst/>
            </a:prstGeom>
          </p:spPr>
          <p:txBody>
            <a:bodyPr anchor="ctr"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ea typeface="Arial" charset="0"/>
                  <a:cs typeface="Arial"/>
                </a:rPr>
                <a:t>Analytical (OLAP)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endParaRPr>
            </a:p>
          </p:txBody>
        </p:sp>
        <p:sp>
          <p:nvSpPr>
            <p:cNvPr id="178" name="Text Placeholder 7"/>
            <p:cNvSpPr txBox="1">
              <a:spLocks/>
            </p:cNvSpPr>
            <p:nvPr/>
          </p:nvSpPr>
          <p:spPr>
            <a:xfrm>
              <a:off x="6629400" y="1600200"/>
              <a:ext cx="1828800" cy="487362"/>
            </a:xfrm>
            <a:prstGeom prst="rect">
              <a:avLst/>
            </a:prstGeom>
          </p:spPr>
          <p:txBody>
            <a:bodyPr anchor="ctr"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kumimoji="0" lang="en-US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 Narrow" pitchFamily="34" charset="0"/>
                  <a:ea typeface="Arial" charset="0"/>
                  <a:cs typeface="Arial"/>
                </a:rPr>
                <a:t>Key-Value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endParaRPr>
            </a:p>
          </p:txBody>
        </p:sp>
        <p:sp>
          <p:nvSpPr>
            <p:cNvPr id="179" name="Text Placeholder 7"/>
            <p:cNvSpPr txBox="1">
              <a:spLocks/>
            </p:cNvSpPr>
            <p:nvPr/>
          </p:nvSpPr>
          <p:spPr>
            <a:xfrm>
              <a:off x="228600" y="3810000"/>
              <a:ext cx="2514600" cy="487362"/>
            </a:xfrm>
            <a:prstGeom prst="rect">
              <a:avLst/>
            </a:prstGeom>
          </p:spPr>
          <p:txBody>
            <a:bodyPr anchor="ctr"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2800" b="1" kern="0" dirty="0" smtClean="0">
                  <a:latin typeface="Arial Narrow" pitchFamily="34" charset="0"/>
                  <a:ea typeface="Arial" charset="0"/>
                  <a:cs typeface="Arial"/>
                </a:rPr>
                <a:t>Column-Family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endParaRPr>
            </a:p>
          </p:txBody>
        </p:sp>
        <p:sp>
          <p:nvSpPr>
            <p:cNvPr id="180" name="Text Placeholder 7"/>
            <p:cNvSpPr txBox="1">
              <a:spLocks/>
            </p:cNvSpPr>
            <p:nvPr/>
          </p:nvSpPr>
          <p:spPr>
            <a:xfrm>
              <a:off x="6324600" y="3810000"/>
              <a:ext cx="2057400" cy="487362"/>
            </a:xfrm>
            <a:prstGeom prst="rect">
              <a:avLst/>
            </a:prstGeom>
          </p:spPr>
          <p:txBody>
            <a:bodyPr anchor="ctr"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2800" b="1" kern="0" dirty="0" smtClean="0">
                  <a:latin typeface="Arial Narrow" pitchFamily="34" charset="0"/>
                  <a:ea typeface="Arial" charset="0"/>
                  <a:cs typeface="Arial"/>
                </a:rPr>
                <a:t>Document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endParaRPr>
            </a:p>
          </p:txBody>
        </p:sp>
        <p:sp>
          <p:nvSpPr>
            <p:cNvPr id="181" name="Text Placeholder 7"/>
            <p:cNvSpPr txBox="1">
              <a:spLocks/>
            </p:cNvSpPr>
            <p:nvPr/>
          </p:nvSpPr>
          <p:spPr>
            <a:xfrm>
              <a:off x="3009900" y="3810000"/>
              <a:ext cx="2514600" cy="487362"/>
            </a:xfrm>
            <a:prstGeom prst="rect">
              <a:avLst/>
            </a:prstGeom>
          </p:spPr>
          <p:txBody>
            <a:bodyPr anchor="ctr"/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  <a:defRPr/>
              </a:pPr>
              <a:r>
                <a:rPr lang="en-US" sz="2800" b="1" kern="0" dirty="0" smtClean="0">
                  <a:latin typeface="Arial Narrow" pitchFamily="34" charset="0"/>
                  <a:ea typeface="Arial" charset="0"/>
                  <a:cs typeface="Arial"/>
                </a:rPr>
                <a:t>Graph</a:t>
              </a:r>
              <a:endPara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endParaRPr>
            </a:p>
          </p:txBody>
        </p:sp>
        <p:grpSp>
          <p:nvGrpSpPr>
            <p:cNvPr id="5" name="Group 42"/>
            <p:cNvGrpSpPr/>
            <p:nvPr/>
          </p:nvGrpSpPr>
          <p:grpSpPr>
            <a:xfrm>
              <a:off x="6324600" y="4419600"/>
              <a:ext cx="2133600" cy="1905000"/>
              <a:chOff x="5791200" y="1447800"/>
              <a:chExt cx="2133600" cy="1905000"/>
            </a:xfrm>
          </p:grpSpPr>
          <p:sp>
            <p:nvSpPr>
              <p:cNvPr id="183" name="Oval 182"/>
              <p:cNvSpPr/>
              <p:nvPr/>
            </p:nvSpPr>
            <p:spPr bwMode="auto">
              <a:xfrm>
                <a:off x="6705600" y="1447800"/>
                <a:ext cx="304800" cy="3048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84" name="Oval 183"/>
              <p:cNvSpPr/>
              <p:nvPr/>
            </p:nvSpPr>
            <p:spPr bwMode="auto">
              <a:xfrm>
                <a:off x="6400800" y="19812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85" name="Oval 184"/>
              <p:cNvSpPr/>
              <p:nvPr/>
            </p:nvSpPr>
            <p:spPr bwMode="auto">
              <a:xfrm>
                <a:off x="7010400" y="1981200"/>
                <a:ext cx="304800" cy="304800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 bwMode="auto">
              <a:xfrm>
                <a:off x="6096000" y="2514600"/>
                <a:ext cx="304800" cy="304800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87" name="Oval 186"/>
              <p:cNvSpPr/>
              <p:nvPr/>
            </p:nvSpPr>
            <p:spPr bwMode="auto">
              <a:xfrm>
                <a:off x="6705600" y="2514600"/>
                <a:ext cx="304800" cy="304800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7315200" y="2514600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cxnSp>
            <p:nvCxnSpPr>
              <p:cNvPr id="189" name="Straight Connector 188"/>
              <p:cNvCxnSpPr>
                <a:stCxn id="183" idx="4"/>
                <a:endCxn id="184" idx="0"/>
              </p:cNvCxnSpPr>
              <p:nvPr/>
            </p:nvCxnSpPr>
            <p:spPr bwMode="auto">
              <a:xfrm rot="5400000">
                <a:off x="6591300" y="17145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0" name="Straight Connector 189"/>
              <p:cNvCxnSpPr>
                <a:stCxn id="183" idx="4"/>
                <a:endCxn id="185" idx="0"/>
              </p:cNvCxnSpPr>
              <p:nvPr/>
            </p:nvCxnSpPr>
            <p:spPr bwMode="auto">
              <a:xfrm rot="16200000" flipH="1">
                <a:off x="6896100" y="17145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1" name="Straight Connector 190"/>
              <p:cNvCxnSpPr/>
              <p:nvPr/>
            </p:nvCxnSpPr>
            <p:spPr bwMode="auto">
              <a:xfrm rot="5400000">
                <a:off x="6286500" y="22479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2" name="Straight Connector 191"/>
              <p:cNvCxnSpPr/>
              <p:nvPr/>
            </p:nvCxnSpPr>
            <p:spPr bwMode="auto">
              <a:xfrm rot="16200000" flipH="1">
                <a:off x="6591300" y="22479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3" name="Straight Connector 192"/>
              <p:cNvCxnSpPr/>
              <p:nvPr/>
            </p:nvCxnSpPr>
            <p:spPr bwMode="auto">
              <a:xfrm rot="16200000" flipH="1">
                <a:off x="7200900" y="22479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4" name="Oval 193"/>
              <p:cNvSpPr/>
              <p:nvPr/>
            </p:nvSpPr>
            <p:spPr bwMode="auto">
              <a:xfrm>
                <a:off x="5791200" y="3048000"/>
                <a:ext cx="304800" cy="304800"/>
              </a:xfrm>
              <a:prstGeom prst="ellipse">
                <a:avLst/>
              </a:prstGeom>
              <a:solidFill>
                <a:srgbClr val="FF00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95" name="Oval 194"/>
              <p:cNvSpPr/>
              <p:nvPr/>
            </p:nvSpPr>
            <p:spPr bwMode="auto">
              <a:xfrm>
                <a:off x="6400800" y="3048000"/>
                <a:ext cx="304800" cy="304800"/>
              </a:xfrm>
              <a:prstGeom prst="ellipse">
                <a:avLst/>
              </a:prstGeom>
              <a:solidFill>
                <a:srgbClr val="00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cxnSp>
            <p:nvCxnSpPr>
              <p:cNvPr id="196" name="Straight Connector 195"/>
              <p:cNvCxnSpPr/>
              <p:nvPr/>
            </p:nvCxnSpPr>
            <p:spPr bwMode="auto">
              <a:xfrm rot="5400000">
                <a:off x="5981700" y="27813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7" name="Straight Connector 196"/>
              <p:cNvCxnSpPr/>
              <p:nvPr/>
            </p:nvCxnSpPr>
            <p:spPr bwMode="auto">
              <a:xfrm rot="16200000" flipH="1">
                <a:off x="6286500" y="27813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98" name="Oval 197"/>
              <p:cNvSpPr/>
              <p:nvPr/>
            </p:nvSpPr>
            <p:spPr bwMode="auto">
              <a:xfrm>
                <a:off x="7010400" y="3048000"/>
                <a:ext cx="304800" cy="304800"/>
              </a:xfrm>
              <a:prstGeom prst="ellipse">
                <a:avLst/>
              </a:prstGeom>
              <a:solidFill>
                <a:srgbClr val="99663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199" name="Oval 198"/>
              <p:cNvSpPr/>
              <p:nvPr/>
            </p:nvSpPr>
            <p:spPr bwMode="auto">
              <a:xfrm>
                <a:off x="7620000" y="3048000"/>
                <a:ext cx="304800" cy="3048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cxnSp>
            <p:nvCxnSpPr>
              <p:cNvPr id="200" name="Straight Connector 199"/>
              <p:cNvCxnSpPr/>
              <p:nvPr/>
            </p:nvCxnSpPr>
            <p:spPr bwMode="auto">
              <a:xfrm rot="5400000">
                <a:off x="7200900" y="27813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1" name="Straight Connector 200"/>
              <p:cNvCxnSpPr/>
              <p:nvPr/>
            </p:nvCxnSpPr>
            <p:spPr bwMode="auto">
              <a:xfrm rot="16200000" flipH="1">
                <a:off x="7505700" y="2781300"/>
                <a:ext cx="228600" cy="304800"/>
              </a:xfrm>
              <a:prstGeom prst="line">
                <a:avLst/>
              </a:prstGeom>
              <a:solidFill>
                <a:srgbClr val="3399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" name="Group 232"/>
            <p:cNvGrpSpPr/>
            <p:nvPr/>
          </p:nvGrpSpPr>
          <p:grpSpPr>
            <a:xfrm>
              <a:off x="3733800" y="2133600"/>
              <a:ext cx="1143000" cy="1524000"/>
              <a:chOff x="3581400" y="1828800"/>
              <a:chExt cx="1143000" cy="1524000"/>
            </a:xfrm>
          </p:grpSpPr>
          <p:sp>
            <p:nvSpPr>
              <p:cNvPr id="234" name="Rectangle 233"/>
              <p:cNvSpPr/>
              <p:nvPr/>
            </p:nvSpPr>
            <p:spPr bwMode="auto">
              <a:xfrm>
                <a:off x="4038600" y="1828800"/>
                <a:ext cx="228600" cy="1524000"/>
              </a:xfrm>
              <a:prstGeom prst="rect">
                <a:avLst/>
              </a:prstGeom>
              <a:solidFill>
                <a:srgbClr val="FFC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5" name="Rectangle 234"/>
              <p:cNvSpPr/>
              <p:nvPr/>
            </p:nvSpPr>
            <p:spPr bwMode="auto">
              <a:xfrm>
                <a:off x="3581400" y="1905000"/>
                <a:ext cx="228600" cy="4572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6" name="Rectangle 235"/>
              <p:cNvSpPr/>
              <p:nvPr/>
            </p:nvSpPr>
            <p:spPr bwMode="auto">
              <a:xfrm>
                <a:off x="3581400" y="2514600"/>
                <a:ext cx="228600" cy="4572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7" name="Rectangle 236"/>
              <p:cNvSpPr/>
              <p:nvPr/>
            </p:nvSpPr>
            <p:spPr bwMode="auto">
              <a:xfrm>
                <a:off x="4495800" y="1905000"/>
                <a:ext cx="228600" cy="4572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38" name="Rectangle 237"/>
              <p:cNvSpPr/>
              <p:nvPr/>
            </p:nvSpPr>
            <p:spPr bwMode="auto">
              <a:xfrm>
                <a:off x="4495800" y="2514600"/>
                <a:ext cx="228600" cy="457200"/>
              </a:xfrm>
              <a:prstGeom prst="rect">
                <a:avLst/>
              </a:prstGeom>
              <a:solidFill>
                <a:srgbClr val="BFBFB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cxnSp>
            <p:nvCxnSpPr>
              <p:cNvPr id="239" name="Straight Arrow Connector 238"/>
              <p:cNvCxnSpPr/>
              <p:nvPr/>
            </p:nvCxnSpPr>
            <p:spPr>
              <a:xfrm>
                <a:off x="3810000" y="2128978"/>
                <a:ext cx="228600" cy="4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3810000" y="2743200"/>
                <a:ext cx="228600" cy="4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>
                <a:off x="4267200" y="2133600"/>
                <a:ext cx="228600" cy="4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4267200" y="2743200"/>
                <a:ext cx="228600" cy="462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242"/>
            <p:cNvGrpSpPr/>
            <p:nvPr/>
          </p:nvGrpSpPr>
          <p:grpSpPr>
            <a:xfrm>
              <a:off x="3429000" y="4495800"/>
              <a:ext cx="1676400" cy="1600200"/>
              <a:chOff x="3505200" y="4267200"/>
              <a:chExt cx="1676400" cy="1600200"/>
            </a:xfrm>
          </p:grpSpPr>
          <p:sp>
            <p:nvSpPr>
              <p:cNvPr id="244" name="Oval 243"/>
              <p:cNvSpPr/>
              <p:nvPr/>
            </p:nvSpPr>
            <p:spPr bwMode="auto">
              <a:xfrm>
                <a:off x="4191000" y="4267200"/>
                <a:ext cx="228600" cy="228600"/>
              </a:xfrm>
              <a:prstGeom prst="ellipse">
                <a:avLst/>
              </a:prstGeom>
              <a:solidFill>
                <a:srgbClr val="FF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45" name="Oval 244"/>
              <p:cNvSpPr/>
              <p:nvPr/>
            </p:nvSpPr>
            <p:spPr bwMode="auto">
              <a:xfrm>
                <a:off x="3886200" y="4724400"/>
                <a:ext cx="228600" cy="228600"/>
              </a:xfrm>
              <a:prstGeom prst="ellipse">
                <a:avLst/>
              </a:prstGeom>
              <a:solidFill>
                <a:srgbClr val="996633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46" name="Oval 245"/>
              <p:cNvSpPr/>
              <p:nvPr/>
            </p:nvSpPr>
            <p:spPr bwMode="auto">
              <a:xfrm>
                <a:off x="4191000" y="5105400"/>
                <a:ext cx="228600" cy="228600"/>
              </a:xfrm>
              <a:prstGeom prst="ellipse">
                <a:avLst/>
              </a:prstGeom>
              <a:solidFill>
                <a:srgbClr val="7030A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47" name="Oval 246"/>
              <p:cNvSpPr/>
              <p:nvPr/>
            </p:nvSpPr>
            <p:spPr bwMode="auto">
              <a:xfrm>
                <a:off x="4724400" y="4495800"/>
                <a:ext cx="228600" cy="228600"/>
              </a:xfrm>
              <a:prstGeom prst="ellipse">
                <a:avLst/>
              </a:prstGeom>
              <a:solidFill>
                <a:schemeClr val="accent6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48" name="Oval 247"/>
              <p:cNvSpPr/>
              <p:nvPr/>
            </p:nvSpPr>
            <p:spPr bwMode="auto">
              <a:xfrm>
                <a:off x="4648200" y="4953000"/>
                <a:ext cx="228600" cy="228600"/>
              </a:xfrm>
              <a:prstGeom prst="ellipse">
                <a:avLst/>
              </a:prstGeom>
              <a:solidFill>
                <a:srgbClr val="FFFF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49" name="Oval 248"/>
              <p:cNvSpPr/>
              <p:nvPr/>
            </p:nvSpPr>
            <p:spPr bwMode="auto">
              <a:xfrm>
                <a:off x="3581400" y="5257800"/>
                <a:ext cx="228600" cy="228600"/>
              </a:xfrm>
              <a:prstGeom prst="ellipse">
                <a:avLst/>
              </a:prstGeom>
              <a:solidFill>
                <a:srgbClr val="92D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50" name="Oval 249"/>
              <p:cNvSpPr/>
              <p:nvPr/>
            </p:nvSpPr>
            <p:spPr bwMode="auto">
              <a:xfrm>
                <a:off x="4419600" y="5486400"/>
                <a:ext cx="228600" cy="228600"/>
              </a:xfrm>
              <a:prstGeom prst="ellipse">
                <a:avLst/>
              </a:prstGeom>
              <a:solidFill>
                <a:srgbClr val="0070C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51" name="Oval 250"/>
              <p:cNvSpPr/>
              <p:nvPr/>
            </p:nvSpPr>
            <p:spPr bwMode="auto">
              <a:xfrm>
                <a:off x="3505200" y="4572000"/>
                <a:ext cx="228600" cy="2286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sp>
            <p:nvSpPr>
              <p:cNvPr id="252" name="Oval 251"/>
              <p:cNvSpPr/>
              <p:nvPr/>
            </p:nvSpPr>
            <p:spPr bwMode="auto">
              <a:xfrm>
                <a:off x="4953000" y="5334000"/>
                <a:ext cx="228600" cy="228600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cxnSp>
            <p:nvCxnSpPr>
              <p:cNvPr id="253" name="Straight Arrow Connector 252"/>
              <p:cNvCxnSpPr>
                <a:stCxn id="251" idx="7"/>
                <a:endCxn id="244" idx="2"/>
              </p:cNvCxnSpPr>
              <p:nvPr/>
            </p:nvCxnSpPr>
            <p:spPr>
              <a:xfrm flipV="1">
                <a:off x="3700322" y="4381500"/>
                <a:ext cx="490678" cy="2239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/>
              <p:cNvCxnSpPr>
                <a:stCxn id="244" idx="6"/>
                <a:endCxn id="247" idx="2"/>
              </p:cNvCxnSpPr>
              <p:nvPr/>
            </p:nvCxnSpPr>
            <p:spPr>
              <a:xfrm>
                <a:off x="4419600" y="4381500"/>
                <a:ext cx="30480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Arrow Connector 254"/>
              <p:cNvCxnSpPr>
                <a:stCxn id="247" idx="3"/>
                <a:endCxn id="248" idx="0"/>
              </p:cNvCxnSpPr>
              <p:nvPr/>
            </p:nvCxnSpPr>
            <p:spPr>
              <a:xfrm>
                <a:off x="4757878" y="4690922"/>
                <a:ext cx="4622" cy="262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stCxn id="248" idx="5"/>
                <a:endCxn id="252" idx="1"/>
              </p:cNvCxnSpPr>
              <p:nvPr/>
            </p:nvCxnSpPr>
            <p:spPr>
              <a:xfrm>
                <a:off x="4843322" y="5148122"/>
                <a:ext cx="143156" cy="219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52" idx="2"/>
                <a:endCxn id="250" idx="6"/>
              </p:cNvCxnSpPr>
              <p:nvPr/>
            </p:nvCxnSpPr>
            <p:spPr>
              <a:xfrm flipH="1">
                <a:off x="4648200" y="5448300"/>
                <a:ext cx="304800" cy="1524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/>
              <p:cNvCxnSpPr>
                <a:endCxn id="246" idx="5"/>
              </p:cNvCxnSpPr>
              <p:nvPr/>
            </p:nvCxnSpPr>
            <p:spPr>
              <a:xfrm flipH="1" flipV="1">
                <a:off x="4386122" y="5300522"/>
                <a:ext cx="105056" cy="219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stCxn id="246" idx="1"/>
                <a:endCxn id="245" idx="5"/>
              </p:cNvCxnSpPr>
              <p:nvPr/>
            </p:nvCxnSpPr>
            <p:spPr>
              <a:xfrm flipH="1" flipV="1">
                <a:off x="4081322" y="4919522"/>
                <a:ext cx="143156" cy="2193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/>
              <p:cNvCxnSpPr>
                <a:stCxn id="245" idx="3"/>
                <a:endCxn id="249" idx="7"/>
              </p:cNvCxnSpPr>
              <p:nvPr/>
            </p:nvCxnSpPr>
            <p:spPr>
              <a:xfrm flipH="1">
                <a:off x="3776522" y="4919522"/>
                <a:ext cx="143156" cy="37175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/>
              <p:cNvCxnSpPr>
                <a:stCxn id="251" idx="4"/>
                <a:endCxn id="249" idx="1"/>
              </p:cNvCxnSpPr>
              <p:nvPr/>
            </p:nvCxnSpPr>
            <p:spPr>
              <a:xfrm flipH="1">
                <a:off x="3614878" y="4800600"/>
                <a:ext cx="4622" cy="490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46" idx="7"/>
                <a:endCxn id="244" idx="4"/>
              </p:cNvCxnSpPr>
              <p:nvPr/>
            </p:nvCxnSpPr>
            <p:spPr>
              <a:xfrm flipH="1" flipV="1">
                <a:off x="4305300" y="4495800"/>
                <a:ext cx="80822" cy="6430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/>
              <p:cNvCxnSpPr>
                <a:stCxn id="246" idx="3"/>
                <a:endCxn id="249" idx="6"/>
              </p:cNvCxnSpPr>
              <p:nvPr/>
            </p:nvCxnSpPr>
            <p:spPr>
              <a:xfrm flipH="1">
                <a:off x="3810000" y="5300522"/>
                <a:ext cx="414478" cy="715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Oval 263"/>
              <p:cNvSpPr/>
              <p:nvPr/>
            </p:nvSpPr>
            <p:spPr bwMode="auto">
              <a:xfrm>
                <a:off x="3962400" y="5638800"/>
                <a:ext cx="228600" cy="228600"/>
              </a:xfrm>
              <a:prstGeom prst="ellipse">
                <a:avLst/>
              </a:prstGeom>
              <a:solidFill>
                <a:srgbClr val="336699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Narrow" charset="0"/>
                </a:endParaRPr>
              </a:p>
            </p:txBody>
          </p:sp>
          <p:cxnSp>
            <p:nvCxnSpPr>
              <p:cNvPr id="265" name="Straight Arrow Connector 264"/>
              <p:cNvCxnSpPr>
                <a:stCxn id="264" idx="7"/>
                <a:endCxn id="246" idx="4"/>
              </p:cNvCxnSpPr>
              <p:nvPr/>
            </p:nvCxnSpPr>
            <p:spPr>
              <a:xfrm flipV="1">
                <a:off x="4157522" y="5334000"/>
                <a:ext cx="147778" cy="3382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65"/>
            <p:cNvGrpSpPr/>
            <p:nvPr/>
          </p:nvGrpSpPr>
          <p:grpSpPr>
            <a:xfrm>
              <a:off x="6705600" y="2209800"/>
              <a:ext cx="1600200" cy="1447800"/>
              <a:chOff x="6781800" y="2057400"/>
              <a:chExt cx="1600200" cy="14478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6781800" y="2057400"/>
                <a:ext cx="3810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" tIns="9144" rIns="9144"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Arial Narrow" pitchFamily="34" charset="0"/>
                  </a:rPr>
                  <a:t>key</a:t>
                </a:r>
              </a:p>
            </p:txBody>
          </p:sp>
          <p:sp>
            <p:nvSpPr>
              <p:cNvPr id="268" name="Oval 267"/>
              <p:cNvSpPr/>
              <p:nvPr/>
            </p:nvSpPr>
            <p:spPr>
              <a:xfrm>
                <a:off x="7467600" y="2057400"/>
                <a:ext cx="914400" cy="3048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latin typeface="Arial Narrow" pitchFamily="34" charset="0"/>
                  </a:rPr>
                  <a:t>value</a:t>
                </a:r>
              </a:p>
            </p:txBody>
          </p:sp>
          <p:cxnSp>
            <p:nvCxnSpPr>
              <p:cNvPr id="269" name="Straight Arrow Connector 268"/>
              <p:cNvCxnSpPr>
                <a:stCxn id="267" idx="3"/>
                <a:endCxn id="268" idx="2"/>
              </p:cNvCxnSpPr>
              <p:nvPr/>
            </p:nvCxnSpPr>
            <p:spPr>
              <a:xfrm>
                <a:off x="7162800" y="2209800"/>
                <a:ext cx="304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155"/>
              <p:cNvGrpSpPr/>
              <p:nvPr/>
            </p:nvGrpSpPr>
            <p:grpSpPr>
              <a:xfrm>
                <a:off x="6781800" y="2438400"/>
                <a:ext cx="1600200" cy="304800"/>
                <a:chOff x="6781800" y="2438400"/>
                <a:chExt cx="1600200" cy="304800"/>
              </a:xfrm>
            </p:grpSpPr>
            <p:sp>
              <p:nvSpPr>
                <p:cNvPr id="279" name="Rectangle 278"/>
                <p:cNvSpPr/>
                <p:nvPr/>
              </p:nvSpPr>
              <p:spPr>
                <a:xfrm>
                  <a:off x="6781800" y="2438400"/>
                  <a:ext cx="381000" cy="304800"/>
                </a:xfrm>
                <a:prstGeom prst="rect">
                  <a:avLst/>
                </a:prstGeom>
                <a:solidFill>
                  <a:srgbClr val="FFCC66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tIns="9144" rIns="9144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key</a:t>
                  </a:r>
                </a:p>
              </p:txBody>
            </p:sp>
            <p:sp>
              <p:nvSpPr>
                <p:cNvPr id="280" name="Oval 279"/>
                <p:cNvSpPr/>
                <p:nvPr/>
              </p:nvSpPr>
              <p:spPr>
                <a:xfrm>
                  <a:off x="7467600" y="2438400"/>
                  <a:ext cx="9144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 Narrow" pitchFamily="34" charset="0"/>
                    </a:rPr>
                    <a:t>value</a:t>
                  </a:r>
                </a:p>
              </p:txBody>
            </p:sp>
            <p:cxnSp>
              <p:nvCxnSpPr>
                <p:cNvPr id="281" name="Straight Arrow Connector 280"/>
                <p:cNvCxnSpPr>
                  <a:stCxn id="279" idx="3"/>
                  <a:endCxn id="280" idx="2"/>
                </p:cNvCxnSpPr>
                <p:nvPr/>
              </p:nvCxnSpPr>
              <p:spPr>
                <a:xfrm>
                  <a:off x="7162800" y="2590800"/>
                  <a:ext cx="304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156"/>
              <p:cNvGrpSpPr/>
              <p:nvPr/>
            </p:nvGrpSpPr>
            <p:grpSpPr>
              <a:xfrm>
                <a:off x="6781800" y="2819400"/>
                <a:ext cx="1600200" cy="304800"/>
                <a:chOff x="6781800" y="2438400"/>
                <a:chExt cx="1600200" cy="304800"/>
              </a:xfrm>
            </p:grpSpPr>
            <p:sp>
              <p:nvSpPr>
                <p:cNvPr id="276" name="Rectangle 275"/>
                <p:cNvSpPr/>
                <p:nvPr/>
              </p:nvSpPr>
              <p:spPr>
                <a:xfrm>
                  <a:off x="6781800" y="2438400"/>
                  <a:ext cx="381000" cy="3048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tIns="9144" rIns="9144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key</a:t>
                  </a:r>
                </a:p>
              </p:txBody>
            </p:sp>
            <p:sp>
              <p:nvSpPr>
                <p:cNvPr id="277" name="Oval 276"/>
                <p:cNvSpPr/>
                <p:nvPr/>
              </p:nvSpPr>
              <p:spPr>
                <a:xfrm>
                  <a:off x="7467600" y="2438400"/>
                  <a:ext cx="9144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 Narrow" pitchFamily="34" charset="0"/>
                    </a:rPr>
                    <a:t>value</a:t>
                  </a:r>
                </a:p>
              </p:txBody>
            </p:sp>
            <p:cxnSp>
              <p:nvCxnSpPr>
                <p:cNvPr id="278" name="Straight Arrow Connector 277"/>
                <p:cNvCxnSpPr>
                  <a:stCxn id="276" idx="3"/>
                  <a:endCxn id="277" idx="2"/>
                </p:cNvCxnSpPr>
                <p:nvPr/>
              </p:nvCxnSpPr>
              <p:spPr>
                <a:xfrm>
                  <a:off x="7162800" y="2590800"/>
                  <a:ext cx="304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69"/>
              <p:cNvGrpSpPr/>
              <p:nvPr/>
            </p:nvGrpSpPr>
            <p:grpSpPr>
              <a:xfrm>
                <a:off x="6781800" y="3200400"/>
                <a:ext cx="1600200" cy="304800"/>
                <a:chOff x="6781800" y="2438400"/>
                <a:chExt cx="1600200" cy="304800"/>
              </a:xfrm>
            </p:grpSpPr>
            <p:sp>
              <p:nvSpPr>
                <p:cNvPr id="273" name="Rectangle 272"/>
                <p:cNvSpPr/>
                <p:nvPr/>
              </p:nvSpPr>
              <p:spPr>
                <a:xfrm>
                  <a:off x="6781800" y="2438400"/>
                  <a:ext cx="381000" cy="30480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" tIns="9144" rIns="9144" rtlCol="0" anchor="ctr"/>
                <a:lstStyle/>
                <a:p>
                  <a:pPr algn="ctr"/>
                  <a:r>
                    <a:rPr lang="en-US" sz="1600" dirty="0" smtClean="0">
                      <a:solidFill>
                        <a:schemeClr val="tx1"/>
                      </a:solidFill>
                      <a:latin typeface="Arial Narrow" pitchFamily="34" charset="0"/>
                    </a:rPr>
                    <a:t>key</a:t>
                  </a:r>
                </a:p>
              </p:txBody>
            </p:sp>
            <p:sp>
              <p:nvSpPr>
                <p:cNvPr id="274" name="Oval 273"/>
                <p:cNvSpPr/>
                <p:nvPr/>
              </p:nvSpPr>
              <p:spPr>
                <a:xfrm>
                  <a:off x="7467600" y="2438400"/>
                  <a:ext cx="914400" cy="304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smtClean="0">
                      <a:latin typeface="Arial Narrow" pitchFamily="34" charset="0"/>
                    </a:rPr>
                    <a:t>value</a:t>
                  </a:r>
                </a:p>
              </p:txBody>
            </p:sp>
            <p:cxnSp>
              <p:nvCxnSpPr>
                <p:cNvPr id="275" name="Straight Arrow Connector 274"/>
                <p:cNvCxnSpPr>
                  <a:stCxn id="273" idx="3"/>
                  <a:endCxn id="274" idx="2"/>
                </p:cNvCxnSpPr>
                <p:nvPr/>
              </p:nvCxnSpPr>
              <p:spPr>
                <a:xfrm>
                  <a:off x="7162800" y="2590800"/>
                  <a:ext cx="30480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41"/>
            <p:cNvGrpSpPr/>
            <p:nvPr/>
          </p:nvGrpSpPr>
          <p:grpSpPr>
            <a:xfrm>
              <a:off x="457200" y="4495800"/>
              <a:ext cx="1676401" cy="1447800"/>
              <a:chOff x="457200" y="4495800"/>
              <a:chExt cx="1676401" cy="1447800"/>
            </a:xfrm>
          </p:grpSpPr>
          <p:sp>
            <p:nvSpPr>
              <p:cNvPr id="226" name="Rectangle 225"/>
              <p:cNvSpPr/>
              <p:nvPr/>
            </p:nvSpPr>
            <p:spPr>
              <a:xfrm>
                <a:off x="914400" y="5403056"/>
                <a:ext cx="150019" cy="173829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459581" y="4498181"/>
                <a:ext cx="150019" cy="17382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828800" y="4862513"/>
                <a:ext cx="150020" cy="173829"/>
              </a:xfrm>
              <a:prstGeom prst="rect">
                <a:avLst/>
              </a:pr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676400" y="5586414"/>
                <a:ext cx="150019" cy="178590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371600" y="4495801"/>
                <a:ext cx="147638" cy="178593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 bwMode="auto">
              <a:xfrm>
                <a:off x="457202" y="4495800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cxnSp>
            <p:nvCxnSpPr>
              <p:cNvPr id="211" name="Straight Connector 210"/>
              <p:cNvCxnSpPr/>
              <p:nvPr/>
            </p:nvCxnSpPr>
            <p:spPr>
              <a:xfrm>
                <a:off x="6096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/>
            </p:nvCxnSpPr>
            <p:spPr>
              <a:xfrm>
                <a:off x="7620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/>
            </p:nvCxnSpPr>
            <p:spPr>
              <a:xfrm>
                <a:off x="9144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/>
            </p:nvCxnSpPr>
            <p:spPr>
              <a:xfrm>
                <a:off x="10668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/>
            </p:nvCxnSpPr>
            <p:spPr>
              <a:xfrm>
                <a:off x="12192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13716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15240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16764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18288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>
                <a:off x="1981200" y="4495800"/>
                <a:ext cx="0" cy="144780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2" name="Rectangle 221"/>
              <p:cNvSpPr/>
              <p:nvPr/>
            </p:nvSpPr>
            <p:spPr>
              <a:xfrm>
                <a:off x="614362" y="4683919"/>
                <a:ext cx="142875" cy="17382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766762" y="4862512"/>
                <a:ext cx="142875" cy="17382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919163" y="5041106"/>
                <a:ext cx="142875" cy="17382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071563" y="5222081"/>
                <a:ext cx="142875" cy="173829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223963" y="5765005"/>
                <a:ext cx="142875" cy="17382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526381" y="5224463"/>
                <a:ext cx="145257" cy="178591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985962" y="5224463"/>
                <a:ext cx="142875" cy="17382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latin typeface="Arial Narrow" pitchFamily="34" charset="0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 bwMode="auto">
              <a:xfrm>
                <a:off x="457200" y="5762625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9" name="Rectangle 208"/>
              <p:cNvSpPr/>
              <p:nvPr/>
            </p:nvSpPr>
            <p:spPr bwMode="auto">
              <a:xfrm>
                <a:off x="457200" y="5581650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4" name="Rectangle 203"/>
              <p:cNvSpPr/>
              <p:nvPr/>
            </p:nvSpPr>
            <p:spPr bwMode="auto">
              <a:xfrm>
                <a:off x="457202" y="4676775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5" name="Rectangle 204"/>
              <p:cNvSpPr/>
              <p:nvPr/>
            </p:nvSpPr>
            <p:spPr bwMode="auto">
              <a:xfrm>
                <a:off x="457201" y="4857750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6" name="Rectangle 205"/>
              <p:cNvSpPr/>
              <p:nvPr/>
            </p:nvSpPr>
            <p:spPr bwMode="auto">
              <a:xfrm>
                <a:off x="457201" y="5038725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7" name="Rectangle 206"/>
              <p:cNvSpPr/>
              <p:nvPr/>
            </p:nvSpPr>
            <p:spPr bwMode="auto">
              <a:xfrm>
                <a:off x="457201" y="5219700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  <p:sp>
            <p:nvSpPr>
              <p:cNvPr id="208" name="Rectangle 207"/>
              <p:cNvSpPr/>
              <p:nvPr/>
            </p:nvSpPr>
            <p:spPr bwMode="auto">
              <a:xfrm>
                <a:off x="457201" y="5400675"/>
                <a:ext cx="1676399" cy="180975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sp>
        </p:grpSp>
      </p:grpSp>
      <p:sp>
        <p:nvSpPr>
          <p:cNvPr id="282" name="Slide Number Placeholder 2"/>
          <p:cNvSpPr txBox="1">
            <a:spLocks/>
          </p:cNvSpPr>
          <p:nvPr/>
        </p:nvSpPr>
        <p:spPr>
          <a:xfrm>
            <a:off x="8458200" y="6400800"/>
            <a:ext cx="4572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8B074-17C8-9B4B-AB31-716511C0D8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82" name="Slide Number Placeholder 1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</a:t>
            </a:fld>
            <a:endParaRPr lang="en-US"/>
          </a:p>
        </p:txBody>
      </p:sp>
      <p:sp>
        <p:nvSpPr>
          <p:cNvPr id="233" name="Footer Placeholder 2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MarkLogic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Needs to work with Hadoop</a:t>
            </a:r>
          </a:p>
          <a:p>
            <a:r>
              <a:rPr lang="en-US" dirty="0" smtClean="0"/>
              <a:t>Needs distributed queries</a:t>
            </a:r>
          </a:p>
          <a:p>
            <a:r>
              <a:rPr lang="en-US" dirty="0" smtClean="0"/>
              <a:t>Distributed queries and "joins" need distributed statistics</a:t>
            </a:r>
          </a:p>
          <a:p>
            <a:r>
              <a:rPr lang="en-US" dirty="0" smtClean="0"/>
              <a:t>Looking forward: Apache Drill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14400" y="1524000"/>
            <a:ext cx="1676400" cy="121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676400"/>
            <a:ext cx="1676400" cy="121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1676400" cy="121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371600" y="2057400"/>
            <a:ext cx="129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371600" y="2286000"/>
            <a:ext cx="129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2514600"/>
            <a:ext cx="129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371600" y="2743200"/>
            <a:ext cx="1295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124200" y="2286000"/>
            <a:ext cx="838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n 15"/>
          <p:cNvSpPr/>
          <p:nvPr/>
        </p:nvSpPr>
        <p:spPr>
          <a:xfrm>
            <a:off x="4800600" y="15240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14400" y="32004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 TB Documents</a:t>
            </a:r>
            <a:endParaRPr lang="en-US" dirty="0"/>
          </a:p>
        </p:txBody>
      </p:sp>
      <p:sp>
        <p:nvSpPr>
          <p:cNvPr id="18" name="Can 17"/>
          <p:cNvSpPr/>
          <p:nvPr/>
        </p:nvSpPr>
        <p:spPr>
          <a:xfrm>
            <a:off x="4419600" y="18288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n 18"/>
          <p:cNvSpPr/>
          <p:nvPr/>
        </p:nvSpPr>
        <p:spPr>
          <a:xfrm>
            <a:off x="5257800" y="19050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n 19"/>
          <p:cNvSpPr/>
          <p:nvPr/>
        </p:nvSpPr>
        <p:spPr>
          <a:xfrm>
            <a:off x="4114800" y="21336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5486400" y="22860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an 21"/>
          <p:cNvSpPr/>
          <p:nvPr/>
        </p:nvSpPr>
        <p:spPr>
          <a:xfrm>
            <a:off x="4267200" y="24384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4495800" y="28194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n 23"/>
          <p:cNvSpPr/>
          <p:nvPr/>
        </p:nvSpPr>
        <p:spPr>
          <a:xfrm>
            <a:off x="5334000" y="28194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/>
          <p:cNvSpPr/>
          <p:nvPr/>
        </p:nvSpPr>
        <p:spPr>
          <a:xfrm>
            <a:off x="4876800" y="3048000"/>
            <a:ext cx="609600" cy="609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191000" y="3733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100 Node Cluster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2057399" y="2666999"/>
            <a:ext cx="483637" cy="171061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634412" y="2181808"/>
            <a:ext cx="483637" cy="171061"/>
          </a:xfrm>
          <a:prstGeom prst="ellipse">
            <a:avLst/>
          </a:prstGeom>
          <a:solidFill>
            <a:srgbClr val="00B05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477000" y="15240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6553200" y="23622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XQuery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553200" y="3200400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SPARQL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0" idx="1"/>
          </p:cNvCxnSpPr>
          <p:nvPr/>
        </p:nvCxnSpPr>
        <p:spPr>
          <a:xfrm flipH="1">
            <a:off x="5867400" y="1752600"/>
            <a:ext cx="609600" cy="38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1"/>
            <a:endCxn id="21" idx="4"/>
          </p:cNvCxnSpPr>
          <p:nvPr/>
        </p:nvCxnSpPr>
        <p:spPr>
          <a:xfrm flipH="1">
            <a:off x="6096000" y="2590800"/>
            <a:ext cx="4572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1"/>
          </p:cNvCxnSpPr>
          <p:nvPr/>
        </p:nvCxnSpPr>
        <p:spPr>
          <a:xfrm flipH="1" flipV="1">
            <a:off x="6019800" y="3276600"/>
            <a:ext cx="533400" cy="1524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2438400" y="2819400"/>
            <a:ext cx="685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895600" y="3733800"/>
            <a:ext cx="62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facts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534400" cy="7921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Secure Queries on Documents and Graphs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41</a:t>
            </a:fld>
            <a:endParaRPr lang="en-US"/>
          </a:p>
        </p:txBody>
      </p:sp>
      <p:pic>
        <p:nvPicPr>
          <p:cNvPr id="4710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838200"/>
            <a:ext cx="6858000" cy="5864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#7: HVAC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7010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Company designs and builds HVAC hardware</a:t>
            </a:r>
          </a:p>
          <a:p>
            <a:r>
              <a:rPr lang="en-US" dirty="0" smtClean="0"/>
              <a:t>Need to monitor hardware and feed time series data</a:t>
            </a:r>
          </a:p>
          <a:p>
            <a:r>
              <a:rPr lang="en-US" dirty="0" smtClean="0"/>
              <a:t>SQL system was not scaling so an outside expert was called in</a:t>
            </a:r>
          </a:p>
          <a:p>
            <a:pPr fontAlgn="base"/>
            <a:r>
              <a:rPr lang="en-US" b="1" dirty="0"/>
              <a:t>Michael Krouze</a:t>
            </a:r>
          </a:p>
          <a:p>
            <a:pPr lvl="1" fontAlgn="base"/>
            <a:r>
              <a:rPr lang="en-US" dirty="0" smtClean="0"/>
              <a:t>Chief </a:t>
            </a:r>
            <a:r>
              <a:rPr lang="en-US" dirty="0"/>
              <a:t>Technology Officer at Charter </a:t>
            </a:r>
            <a:r>
              <a:rPr lang="en-US" dirty="0" smtClean="0"/>
              <a:t>Solutions </a:t>
            </a:r>
          </a:p>
          <a:p>
            <a:pPr lvl="1" fontAlgn="base"/>
            <a:r>
              <a:rPr lang="en-US" i="1" dirty="0" smtClean="0"/>
              <a:t>"You don't have </a:t>
            </a:r>
            <a:r>
              <a:rPr lang="en-US" i="1" dirty="0" smtClean="0"/>
              <a:t>a database problem, you have</a:t>
            </a:r>
            <a:r>
              <a:rPr lang="en-US" i="1" dirty="0" smtClean="0"/>
              <a:t> architecture problem!"</a:t>
            </a:r>
            <a:endParaRPr 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42</a:t>
            </a:fld>
            <a:endParaRPr lang="en-US"/>
          </a:p>
        </p:txBody>
      </p:sp>
      <p:pic>
        <p:nvPicPr>
          <p:cNvPr id="55298" name="Picture 2" descr="Michael Krouz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91000"/>
            <a:ext cx="1066800" cy="1066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43</a:t>
            </a:fld>
            <a:endParaRPr lang="en-US"/>
          </a:p>
        </p:txBody>
      </p:sp>
      <p:pic>
        <p:nvPicPr>
          <p:cNvPr id="542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4960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hard to write a service that scales well has 11 nines write guarantees</a:t>
            </a:r>
          </a:p>
          <a:p>
            <a:r>
              <a:rPr lang="en-US" dirty="0" smtClean="0"/>
              <a:t>Using multiple cloud services to capture and process data is a great way to separate concerns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#8: CMU's ATAM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r>
              <a:rPr lang="en-US" dirty="0" smtClean="0"/>
              <a:t> – need an objective way to evaluate various architectures</a:t>
            </a:r>
          </a:p>
          <a:p>
            <a:r>
              <a:rPr lang="en-US" dirty="0" smtClean="0"/>
              <a:t>Introduced to me by Howard Dodd</a:t>
            </a:r>
          </a:p>
          <a:p>
            <a:pPr lvl="1"/>
            <a:r>
              <a:rPr lang="en-US" dirty="0" smtClean="0"/>
              <a:t>director at Prime Therapeutics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1752600"/>
            <a:ext cx="5257800" cy="45720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Evaluating Software Architectures: Methods and Case Studies</a:t>
            </a:r>
          </a:p>
          <a:p>
            <a:pPr>
              <a:buNone/>
            </a:pPr>
            <a:r>
              <a:rPr lang="en-US" dirty="0" smtClean="0"/>
              <a:t>    by Paul Clements, Rick Kazman, and Mark Klein</a:t>
            </a:r>
          </a:p>
          <a:p>
            <a:r>
              <a:rPr lang="en-US" dirty="0" smtClean="0"/>
              <a:t>Addison-Wesley, 2001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Book for ATAM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 dirty="0"/>
          </a:p>
        </p:txBody>
      </p:sp>
      <p:pic>
        <p:nvPicPr>
          <p:cNvPr id="33794" name="Picture 2" descr="http://ecx.images-amazon.com/images/I/51V2RYH4WML._SY38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2400300" cy="3619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0901298">
            <a:off x="1383709" y="5309709"/>
            <a:ext cx="6705682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 smtClean="0">
                <a:solidFill>
                  <a:srgbClr val="C00000"/>
                </a:solidFill>
                <a:latin typeface="Arial Narrow" pitchFamily="34" charset="0"/>
                <a:ea typeface="Arial" charset="0"/>
                <a:cs typeface="Arial"/>
              </a:rPr>
              <a:t>We need "Evaluating Database Architectures"!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Anger, Wiki, Conference, Book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 dirty="0"/>
          </a:p>
        </p:txBody>
      </p:sp>
      <p:pic>
        <p:nvPicPr>
          <p:cNvPr id="4098" name="Picture 2" descr="https://encrypted-tbn2.gstatic.com/images?q=tbn:ANd9GcT0qIWU62TIlxGsfdQp6W7GtDqWkQPUw3lQVnStorchKyGqSLJ79w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381000" y="144780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0" name="Picture 4" descr="http://nosql2013.dataversity.net/uploads/logos/74_s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4953000"/>
            <a:ext cx="4789714" cy="762000"/>
          </a:xfrm>
          <a:prstGeom prst="rect">
            <a:avLst/>
          </a:prstGeom>
          <a:noFill/>
        </p:spPr>
      </p:pic>
      <p:sp>
        <p:nvSpPr>
          <p:cNvPr id="7" name="Right Arrow 6"/>
          <p:cNvSpPr/>
          <p:nvPr/>
        </p:nvSpPr>
        <p:spPr>
          <a:xfrm>
            <a:off x="2514600" y="2286000"/>
            <a:ext cx="6096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4343400"/>
            <a:ext cx="2473754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Arial" charset="0"/>
                <a:cs typeface="Arial"/>
              </a:rPr>
              <a:t>2011, </a:t>
            </a:r>
            <a:r>
              <a:rPr lang="en-US" sz="2800" b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itchFamily="34" charset="0"/>
                <a:ea typeface="Arial" charset="0"/>
                <a:cs typeface="Arial"/>
              </a:rPr>
              <a:t>2012, 1013</a:t>
            </a:r>
            <a:endParaRPr lang="en-US" sz="2800" b="1" kern="0" dirty="0" smtClean="0">
              <a:solidFill>
                <a:schemeClr val="tx1">
                  <a:lumMod val="50000"/>
                  <a:lumOff val="50000"/>
                </a:schemeClr>
              </a:solidFill>
              <a:latin typeface="Arial Narrow" pitchFamily="34" charset="0"/>
              <a:ea typeface="Arial" charset="0"/>
              <a:cs typeface="Arial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676400"/>
            <a:ext cx="3252787" cy="254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4343400"/>
            <a:ext cx="1698909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ight Arrow 10"/>
          <p:cNvSpPr/>
          <p:nvPr/>
        </p:nvSpPr>
        <p:spPr>
          <a:xfrm rot="8050418">
            <a:off x="3043355" y="3806908"/>
            <a:ext cx="6096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5562600" y="5029200"/>
            <a:ext cx="6096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ATAM Process 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9812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Business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Drivers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981200"/>
            <a:ext cx="1295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Quality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Attributes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9812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User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Stories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53200" y="1981200"/>
            <a:ext cx="1295400" cy="1219200"/>
          </a:xfrm>
          <a:prstGeom prst="ellipse">
            <a:avLst/>
          </a:prstGeom>
          <a:solidFill>
            <a:srgbClr val="92D05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Analysis</a:t>
            </a:r>
            <a:endParaRPr lang="en-US" sz="20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971800" y="22479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22098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26670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Architecture</a:t>
            </a:r>
            <a:b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Plan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2667000"/>
            <a:ext cx="1295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Architectural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Approaches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26670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Architectural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Decisions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971800" y="29337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8956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22860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8400" y="28956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3429000"/>
            <a:ext cx="1219200" cy="457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Tradeoffs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4038600"/>
            <a:ext cx="1219200" cy="533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Sensitivity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Points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4724400"/>
            <a:ext cx="1219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Non-Risks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9200" y="5257800"/>
            <a:ext cx="1219200" cy="381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Risks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800" y="3200400"/>
            <a:ext cx="76200" cy="231695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/>
          <p:cNvCxnSpPr>
            <a:endCxn id="19" idx="3"/>
          </p:cNvCxnSpPr>
          <p:nvPr/>
        </p:nvCxnSpPr>
        <p:spPr>
          <a:xfrm rot="10800000">
            <a:off x="6248400" y="3657600"/>
            <a:ext cx="9144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6248400" y="4267200"/>
            <a:ext cx="9144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52600" y="52578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Risk Themes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6248400" y="4953000"/>
            <a:ext cx="9144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248400" y="5486400"/>
            <a:ext cx="9144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26" idx="3"/>
          </p:cNvCxnSpPr>
          <p:nvPr/>
        </p:nvCxnSpPr>
        <p:spPr>
          <a:xfrm rot="10800000">
            <a:off x="2971800" y="5448300"/>
            <a:ext cx="20574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71600" y="28956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1600" y="2286000"/>
            <a:ext cx="381000" cy="158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71600" y="2286000"/>
            <a:ext cx="76200" cy="3124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1600" y="5410200"/>
            <a:ext cx="381000" cy="762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5105400"/>
            <a:ext cx="10727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Distilled info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7800" y="40386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Impacts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 smtClean="0"/>
              <a:t>Kelly-McCreary &amp; Associates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895600" y="3962400"/>
            <a:ext cx="167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Arial Narrow" pitchFamily="34" charset="0"/>
              </a:rPr>
              <a:t>NoSQL Patterns</a:t>
            </a:r>
            <a:endParaRPr lang="en-US" b="1" dirty="0">
              <a:solidFill>
                <a:srgbClr val="0000FF"/>
              </a:solidFill>
              <a:latin typeface="Arial Narrow" pitchFamily="34" charset="0"/>
            </a:endParaRPr>
          </a:p>
        </p:txBody>
      </p:sp>
      <p:cxnSp>
        <p:nvCxnSpPr>
          <p:cNvPr id="39" name="Straight Arrow Connector 38"/>
          <p:cNvCxnSpPr>
            <a:endCxn id="13" idx="2"/>
          </p:cNvCxnSpPr>
          <p:nvPr/>
        </p:nvCxnSpPr>
        <p:spPr>
          <a:xfrm flipV="1">
            <a:off x="3810000" y="3200400"/>
            <a:ext cx="190500" cy="762000"/>
          </a:xfrm>
          <a:prstGeom prst="straightConnector1">
            <a:avLst/>
          </a:prstGeom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Utility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Each topic (Quality Attribute) helps focus the discussion of a selection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Topics and subtopics are ranked on both importance to a topic and overall difficulty</a:t>
            </a:r>
            <a:endParaRPr lang="en-US" dirty="0" smtClean="0"/>
          </a:p>
          <a:p>
            <a:r>
              <a:rPr lang="en-US" dirty="0" smtClean="0"/>
              <a:t>The topics vary from project to project</a:t>
            </a:r>
          </a:p>
          <a:p>
            <a:r>
              <a:rPr lang="en-US" dirty="0" smtClean="0"/>
              <a:t>Big Data projects focus on "Scalability" and "Findability" etc.</a:t>
            </a:r>
          </a:p>
          <a:p>
            <a:r>
              <a:rPr lang="en-US" dirty="0" smtClean="0"/>
              <a:t>Objective ranking of requirements before you begin talking about architecture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81000" y="1676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Availability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81000" y="2209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Scalability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" y="2743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Maintainability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" y="32766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latin typeface="Arial Narrow" pitchFamily="34" charset="0"/>
              </a:rPr>
              <a:t>Affordability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81000" y="38100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Interoperability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81000" y="4343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Sustainability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381000" y="4876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latin typeface="Arial Narrow" pitchFamily="34" charset="0"/>
              </a:rPr>
              <a:t>Security</a:t>
            </a: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381000" y="5410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Portability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381000" y="59436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solidFill>
                  <a:schemeClr val="bg2"/>
                </a:solidFill>
                <a:latin typeface="Arial Narrow" pitchFamily="34" charset="0"/>
              </a:rPr>
              <a:t>Findability</a:t>
            </a:r>
            <a:endParaRPr lang="en-US" sz="14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Sense of NoSQL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CC8A9-3E14-465E-9E9F-2C3E4C679BA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71600" y="4724400"/>
            <a:ext cx="6781800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Authors of Manning book on 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NoSQL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Guide for managers and architects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Focus on NoSQL architectural tradeoff analysis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Basis for 40 hour course on database architectures</a:t>
            </a:r>
            <a:endParaRPr kumimoji="0" lang="en-US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http://manning.com/mccreary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1371601"/>
            <a:ext cx="254836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 descr="Dan McCre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524000"/>
            <a:ext cx="1354667" cy="1219200"/>
          </a:xfrm>
          <a:prstGeom prst="rect">
            <a:avLst/>
          </a:prstGeom>
          <a:noFill/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pic>
        <p:nvPicPr>
          <p:cNvPr id="11" name="Picture 5" descr="Ann Kel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2819400"/>
            <a:ext cx="1371600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600" dirty="0" smtClean="0"/>
              <a:t>Using Quality Trees to Communicate Risk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533400" y="32766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A945E"/>
          </a:solidFill>
          <a:ln w="28575">
            <a:solidFill>
              <a:srgbClr val="FFFF00"/>
            </a:solidFill>
            <a:prstDash val="lgDashDot"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latin typeface="Arial Narrow" pitchFamily="34" charset="0"/>
              </a:rPr>
              <a:t>Portability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5257800"/>
            <a:ext cx="3352800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Only some roles can update some records (H, L)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" name="Group 43"/>
          <p:cNvGrpSpPr/>
          <p:nvPr/>
        </p:nvGrpSpPr>
        <p:grpSpPr>
          <a:xfrm>
            <a:off x="1600200" y="3810000"/>
            <a:ext cx="169984" cy="249114"/>
            <a:chOff x="7619999" y="2209801"/>
            <a:chExt cx="304801" cy="380999"/>
          </a:xfrm>
        </p:grpSpPr>
        <p:sp>
          <p:nvSpPr>
            <p:cNvPr id="45" name="Rectangle 44"/>
            <p:cNvSpPr/>
            <p:nvPr/>
          </p:nvSpPr>
          <p:spPr>
            <a:xfrm>
              <a:off x="7619999" y="2209801"/>
              <a:ext cx="304801" cy="228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619999" y="2209801"/>
              <a:ext cx="1" cy="380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33400" y="1676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rgbClr val="00B050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Availability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533400" y="2209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9050">
            <a:solidFill>
              <a:srgbClr val="00B050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Scalability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33400" y="2743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rgbClr val="00B050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Maintainability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533400" y="38100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8575">
            <a:solidFill>
              <a:srgbClr val="00B050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latin typeface="Arial Narrow" pitchFamily="34" charset="0"/>
              </a:rPr>
              <a:t>Affordability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33400" y="43434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rgbClr val="00B050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Interoperability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auto">
          <a:xfrm>
            <a:off x="533400" y="4876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 smtClean="0">
                <a:latin typeface="Arial Narrow" pitchFamily="34" charset="0"/>
              </a:rPr>
              <a:t>Sustainability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33400" y="5410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rgbClr val="FF0000"/>
            </a:solidFill>
            <a:prstDash val="sysDash"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latin typeface="Arial Narrow" pitchFamily="34" charset="0"/>
              </a:rPr>
              <a:t>Security</a:t>
            </a: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>
            <a:off x="2286000" y="5715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latin typeface="Arial Narrow" pitchFamily="34" charset="0"/>
              </a:rPr>
              <a:t>Audit</a:t>
            </a:r>
            <a:endParaRPr lang="en-US" sz="1400" b="1" dirty="0">
              <a:latin typeface="Arial Narrow" pitchFamily="34" charset="0"/>
            </a:endParaRPr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1828800" y="5638800"/>
            <a:ext cx="457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56"/>
          <p:cNvGrpSpPr/>
          <p:nvPr/>
        </p:nvGrpSpPr>
        <p:grpSpPr>
          <a:xfrm>
            <a:off x="1524000" y="5486400"/>
            <a:ext cx="169984" cy="249114"/>
            <a:chOff x="7619999" y="2209801"/>
            <a:chExt cx="304801" cy="380999"/>
          </a:xfrm>
        </p:grpSpPr>
        <p:sp>
          <p:nvSpPr>
            <p:cNvPr id="58" name="Rectangle 57"/>
            <p:cNvSpPr/>
            <p:nvPr/>
          </p:nvSpPr>
          <p:spPr>
            <a:xfrm>
              <a:off x="7619999" y="2209801"/>
              <a:ext cx="304801" cy="228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619999" y="2209801"/>
              <a:ext cx="1" cy="380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62"/>
          <p:cNvGrpSpPr/>
          <p:nvPr/>
        </p:nvGrpSpPr>
        <p:grpSpPr>
          <a:xfrm>
            <a:off x="7162800" y="5257800"/>
            <a:ext cx="169984" cy="249114"/>
            <a:chOff x="7619999" y="2209801"/>
            <a:chExt cx="304801" cy="380999"/>
          </a:xfrm>
        </p:grpSpPr>
        <p:sp>
          <p:nvSpPr>
            <p:cNvPr id="64" name="Rectangle 63"/>
            <p:cNvSpPr/>
            <p:nvPr/>
          </p:nvSpPr>
          <p:spPr>
            <a:xfrm>
              <a:off x="7619999" y="2209801"/>
              <a:ext cx="304801" cy="228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619999" y="2209801"/>
              <a:ext cx="1" cy="3809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1828800" y="35052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27"/>
          <p:cNvSpPr>
            <a:spLocks noChangeArrowheads="1"/>
          </p:cNvSpPr>
          <p:nvPr/>
        </p:nvSpPr>
        <p:spPr bwMode="auto">
          <a:xfrm>
            <a:off x="2362200" y="32766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CA945E"/>
          </a:solidFill>
          <a:ln w="28575">
            <a:solidFill>
              <a:srgbClr val="FFFF00"/>
            </a:solidFill>
            <a:prstDash val="lgDashDot"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itchFamily="34" charset="0"/>
              </a:rPr>
              <a:t>Alternate DBs</a:t>
            </a:r>
            <a:endParaRPr 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267200" y="3352800"/>
            <a:ext cx="2895600" cy="2539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Code can be ported to other databases (M, L)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3810000" y="3479758"/>
            <a:ext cx="457200" cy="254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1526931" y="3373315"/>
            <a:ext cx="228600" cy="22860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>
            <a:off x="3505200" y="3352800"/>
            <a:ext cx="228600" cy="22860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" name="Isosceles Triangle 76"/>
          <p:cNvSpPr/>
          <p:nvPr/>
        </p:nvSpPr>
        <p:spPr>
          <a:xfrm>
            <a:off x="7086600" y="3352800"/>
            <a:ext cx="228600" cy="22860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858000" y="3048000"/>
            <a:ext cx="7620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81600" y="2362200"/>
            <a:ext cx="33528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itchFamily="66" charset="0"/>
              </a:rPr>
              <a:t>This quality has been ranked as a medium level of importance to the project but the architecture has low portability to other databases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itchFamily="66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43400" y="4114800"/>
            <a:ext cx="335280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itchFamily="66" charset="0"/>
              </a:rPr>
              <a:t>This quality has been ranked as a high level of importance to the project, but the implementation being considered has been evaluated as a low compliance.  This helps us rank project risks.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00400" y="3048000"/>
            <a:ext cx="381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676400" y="3048000"/>
            <a:ext cx="7620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86000" y="2590800"/>
            <a:ext cx="25908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itchFamily="66" charset="0"/>
              </a:rPr>
              <a:t>The highest warning rolls up to each parent node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87" name="Straight Arrow Connector 86"/>
          <p:cNvCxnSpPr>
            <a:stCxn id="81" idx="2"/>
          </p:cNvCxnSpPr>
          <p:nvPr/>
        </p:nvCxnSpPr>
        <p:spPr>
          <a:xfrm>
            <a:off x="6019800" y="4945797"/>
            <a:ext cx="1219200" cy="2358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3" idx="3"/>
            <a:endCxn id="94" idx="1"/>
          </p:cNvCxnSpPr>
          <p:nvPr/>
        </p:nvCxnSpPr>
        <p:spPr>
          <a:xfrm flipV="1">
            <a:off x="1828800" y="5486400"/>
            <a:ext cx="4572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27"/>
          <p:cNvSpPr>
            <a:spLocks noChangeArrowheads="1"/>
          </p:cNvSpPr>
          <p:nvPr/>
        </p:nvSpPr>
        <p:spPr bwMode="auto">
          <a:xfrm>
            <a:off x="2286000" y="4953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latin typeface="Arial Narrow" pitchFamily="34" charset="0"/>
              </a:rPr>
              <a:t>Authentication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100" name="AutoShape 27"/>
          <p:cNvSpPr>
            <a:spLocks noChangeArrowheads="1"/>
          </p:cNvSpPr>
          <p:nvPr/>
        </p:nvSpPr>
        <p:spPr bwMode="auto">
          <a:xfrm>
            <a:off x="2286000" y="6096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tx1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 smtClean="0">
                <a:latin typeface="Arial Narrow" pitchFamily="34" charset="0"/>
              </a:rPr>
              <a:t>Encryption</a:t>
            </a:r>
            <a:endParaRPr lang="en-US" sz="1400" b="1" dirty="0">
              <a:latin typeface="Arial Narrow" pitchFamily="34" charset="0"/>
            </a:endParaRPr>
          </a:p>
        </p:txBody>
      </p:sp>
      <p:grpSp>
        <p:nvGrpSpPr>
          <p:cNvPr id="7" name="Group 111"/>
          <p:cNvGrpSpPr/>
          <p:nvPr/>
        </p:nvGrpSpPr>
        <p:grpSpPr>
          <a:xfrm>
            <a:off x="2286000" y="5334000"/>
            <a:ext cx="1295400" cy="304800"/>
            <a:chOff x="2286000" y="5181600"/>
            <a:chExt cx="1295400" cy="304800"/>
          </a:xfrm>
        </p:grpSpPr>
        <p:sp>
          <p:nvSpPr>
            <p:cNvPr id="94" name="AutoShape 27"/>
            <p:cNvSpPr>
              <a:spLocks noChangeArrowheads="1"/>
            </p:cNvSpPr>
            <p:nvPr/>
          </p:nvSpPr>
          <p:spPr bwMode="auto">
            <a:xfrm>
              <a:off x="2286000" y="5181600"/>
              <a:ext cx="1295400" cy="3048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28575">
              <a:solidFill>
                <a:srgbClr val="FF0000"/>
              </a:solidFill>
              <a:prstDash val="sysDash"/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400" b="1" dirty="0" smtClean="0">
                  <a:latin typeface="Arial Narrow" pitchFamily="34" charset="0"/>
                </a:rPr>
                <a:t>Authorization</a:t>
              </a:r>
              <a:endParaRPr lang="en-US" sz="1400" b="1" dirty="0">
                <a:latin typeface="Arial Narrow" pitchFamily="34" charset="0"/>
              </a:endParaRPr>
            </a:p>
          </p:txBody>
        </p:sp>
        <p:grpSp>
          <p:nvGrpSpPr>
            <p:cNvPr id="9" name="Group 59"/>
            <p:cNvGrpSpPr/>
            <p:nvPr/>
          </p:nvGrpSpPr>
          <p:grpSpPr>
            <a:xfrm>
              <a:off x="3352801" y="5257800"/>
              <a:ext cx="190500" cy="228600"/>
              <a:chOff x="7619999" y="2209801"/>
              <a:chExt cx="304801" cy="38099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619999" y="2209801"/>
                <a:ext cx="304801" cy="2285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7619999" y="2209801"/>
                <a:ext cx="1" cy="380999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5" name="Straight Connector 104"/>
          <p:cNvCxnSpPr>
            <a:stCxn id="53" idx="3"/>
            <a:endCxn id="100" idx="1"/>
          </p:cNvCxnSpPr>
          <p:nvPr/>
        </p:nvCxnSpPr>
        <p:spPr>
          <a:xfrm>
            <a:off x="1828800" y="5638800"/>
            <a:ext cx="4572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3" idx="3"/>
            <a:endCxn id="99" idx="1"/>
          </p:cNvCxnSpPr>
          <p:nvPr/>
        </p:nvCxnSpPr>
        <p:spPr>
          <a:xfrm flipV="1">
            <a:off x="1828800" y="5105400"/>
            <a:ext cx="4572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828800" y="1828800"/>
            <a:ext cx="533400" cy="76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438400" y="1600201"/>
            <a:ext cx="41910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itchFamily="66" charset="0"/>
              </a:rPr>
              <a:t>A solid green border indicates no problems – our architecture and product meet the requirements of the project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15" name="Straight Connector 14"/>
          <p:cNvCxnSpPr>
            <a:stCxn id="94" idx="3"/>
            <a:endCxn id="8" idx="1"/>
          </p:cNvCxnSpPr>
          <p:nvPr/>
        </p:nvCxnSpPr>
        <p:spPr>
          <a:xfrm flipV="1">
            <a:off x="3581400" y="5384758"/>
            <a:ext cx="533400" cy="1016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828800" y="4572000"/>
            <a:ext cx="533400" cy="838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57400" y="4114800"/>
            <a:ext cx="2057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radley Hand ITC" pitchFamily="66" charset="0"/>
              </a:rPr>
              <a:t>A dashed red line indicates architectural risk</a:t>
            </a:r>
            <a:endParaRPr 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Bradley Hand ITC" pitchFamily="66" charset="0"/>
            </a:endParaRPr>
          </a:p>
        </p:txBody>
      </p:sp>
      <p:cxnSp>
        <p:nvCxnSpPr>
          <p:cNvPr id="134" name="Straight Arrow Connector 133"/>
          <p:cNvCxnSpPr>
            <a:endCxn id="94" idx="0"/>
          </p:cNvCxnSpPr>
          <p:nvPr/>
        </p:nvCxnSpPr>
        <p:spPr>
          <a:xfrm>
            <a:off x="2819400" y="4572000"/>
            <a:ext cx="114300" cy="7620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sz="2400" dirty="0" smtClean="0"/>
              <a:t>XForms Quality Attribute Utility Tree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2000"/>
            <a:ext cx="5787736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743200" y="3048000"/>
            <a:ext cx="1524000" cy="914400"/>
          </a:xfrm>
          <a:prstGeom prst="ellips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52</a:t>
            </a:fld>
            <a:endParaRPr lang="en-US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81000"/>
            <a:ext cx="5486400" cy="60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09600" y="2819400"/>
            <a:ext cx="1083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Arial Narrow" pitchFamily="34" charset="0"/>
              </a:rPr>
              <a:t>Sample</a:t>
            </a:r>
            <a:br>
              <a:rPr lang="en-US" sz="2400" b="1" dirty="0" smtClean="0">
                <a:latin typeface="Arial Narrow" pitchFamily="34" charset="0"/>
              </a:rPr>
            </a:br>
            <a:r>
              <a:rPr lang="en-US" sz="2400" b="1" dirty="0" smtClean="0">
                <a:latin typeface="Arial Narrow" pitchFamily="34" charset="0"/>
              </a:rPr>
              <a:t>SVG</a:t>
            </a:r>
          </a:p>
          <a:p>
            <a:r>
              <a:rPr lang="en-US" sz="2400" b="1" dirty="0" smtClean="0">
                <a:latin typeface="Arial Narrow" pitchFamily="34" charset="0"/>
              </a:rPr>
              <a:t>Report</a:t>
            </a:r>
            <a:endParaRPr lang="en-US" sz="2400" b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0"/>
            <a:ext cx="1357459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Remarks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 descr="Michael Krouz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4267200"/>
            <a:ext cx="1304925" cy="1304925"/>
          </a:xfrm>
          <a:prstGeom prst="rect">
            <a:avLst/>
          </a:prstGeom>
          <a:noFill/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86200" y="4724400"/>
            <a:ext cx="1543050" cy="1535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81600" y="1828800"/>
            <a:ext cx="1358728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29400" y="3276600"/>
            <a:ext cx="1355865" cy="161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1752600"/>
            <a:ext cx="1318846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62000" y="2438400"/>
            <a:ext cx="1179394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791200" y="4876800"/>
            <a:ext cx="146227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934200" y="1752600"/>
            <a:ext cx="13855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33600" y="4953000"/>
            <a:ext cx="1335414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Picture 5" descr="Ann Kelly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657600" y="3048000"/>
            <a:ext cx="1676400" cy="1676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Timing</a:t>
            </a:r>
            <a:r>
              <a:rPr lang="en-US" dirty="0" smtClean="0"/>
              <a:t> is critical in new technology adoption</a:t>
            </a:r>
          </a:p>
          <a:p>
            <a:r>
              <a:rPr lang="en-US" dirty="0" smtClean="0"/>
              <a:t>Technology moves from organization to organization through </a:t>
            </a:r>
            <a:r>
              <a:rPr lang="en-US" b="1" dirty="0" smtClean="0"/>
              <a:t>people</a:t>
            </a:r>
            <a:r>
              <a:rPr lang="en-US" dirty="0" smtClean="0"/>
              <a:t>, not the internet</a:t>
            </a:r>
          </a:p>
          <a:p>
            <a:r>
              <a:rPr lang="en-US" dirty="0" smtClean="0"/>
              <a:t>We need to create local groups that helps </a:t>
            </a:r>
            <a:r>
              <a:rPr lang="en-US" b="1" dirty="0" smtClean="0"/>
              <a:t>nurture new technology adoption </a:t>
            </a:r>
            <a:r>
              <a:rPr lang="en-US" dirty="0" smtClean="0"/>
              <a:t>and innovation to keep Minnesota companies globally competitive</a:t>
            </a:r>
          </a:p>
          <a:p>
            <a:r>
              <a:rPr lang="en-US" dirty="0" smtClean="0"/>
              <a:t>Downloading is easy, gaining acceptance is hard</a:t>
            </a:r>
          </a:p>
          <a:p>
            <a:r>
              <a:rPr lang="en-US" dirty="0" smtClean="0"/>
              <a:t>Picking the right </a:t>
            </a:r>
            <a:r>
              <a:rPr lang="en-US" b="1" dirty="0" smtClean="0"/>
              <a:t>pilot project </a:t>
            </a:r>
            <a:r>
              <a:rPr lang="en-US" dirty="0" smtClean="0"/>
              <a:t>is critical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Stories That Help Us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4196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Property Tax Forms</a:t>
            </a:r>
            <a:r>
              <a:rPr lang="en-US" sz="2400" b="1" dirty="0" smtClean="0"/>
              <a:t> </a:t>
            </a:r>
            <a:r>
              <a:rPr lang="en-US" sz="2400" dirty="0" smtClean="0"/>
              <a:t>(MN)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LiveJournal</a:t>
            </a:r>
            <a:r>
              <a:rPr lang="en-US" sz="2400" dirty="0"/>
              <a:t> (Memcache</a:t>
            </a:r>
            <a:r>
              <a:rPr lang="en-US" sz="24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Financial Glossaries </a:t>
            </a:r>
            <a:r>
              <a:rPr lang="en-US" sz="2400" dirty="0" smtClean="0"/>
              <a:t>– NoSQL for metadata (MN)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Vehicle Telemetry </a:t>
            </a:r>
            <a:r>
              <a:rPr lang="en-US" sz="2400" dirty="0" smtClean="0"/>
              <a:t>on SQL</a:t>
            </a:r>
            <a:r>
              <a:rPr lang="en-US" sz="2400" dirty="0" smtClean="0"/>
              <a:t> (MN)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Digi International </a:t>
            </a:r>
            <a:r>
              <a:rPr lang="en-US" sz="2400" dirty="0"/>
              <a:t>- Wireless Sensors on </a:t>
            </a:r>
            <a:r>
              <a:rPr lang="en-US" sz="2400" dirty="0" smtClean="0"/>
              <a:t>Cassandra </a:t>
            </a:r>
            <a:r>
              <a:rPr lang="en-US" sz="2400" dirty="0" smtClean="0"/>
              <a:t>(MN)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Secure Search </a:t>
            </a:r>
            <a:r>
              <a:rPr lang="en-US" sz="2400" dirty="0" smtClean="0"/>
              <a:t>- MarkLogic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HVAC Equipment </a:t>
            </a:r>
            <a:r>
              <a:rPr lang="en-US" sz="2400" b="1" dirty="0" smtClean="0"/>
              <a:t>Monitoring </a:t>
            </a:r>
            <a:r>
              <a:rPr lang="en-US" sz="2400" dirty="0" smtClean="0"/>
              <a:t>with a Column-Store</a:t>
            </a:r>
            <a:r>
              <a:rPr lang="en-US" sz="2400" dirty="0" smtClean="0"/>
              <a:t> (MN/WI)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 smtClean="0"/>
              <a:t>ATAM</a:t>
            </a:r>
            <a:r>
              <a:rPr lang="en-US" sz="2400" dirty="0" smtClean="0"/>
              <a:t> – objective database selection – (CMU)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24000" y="5867400"/>
            <a:ext cx="7236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Some of the stories that we learn the most from don't have happy endings!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Story #1: Property Tax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600200"/>
            <a:ext cx="64008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 2006 a state agency in Minnesota wanted like to standardize property tax records across 87 counties</a:t>
            </a:r>
          </a:p>
          <a:p>
            <a:r>
              <a:rPr lang="en-US" dirty="0" smtClean="0"/>
              <a:t>Based data elements on National Models</a:t>
            </a:r>
          </a:p>
          <a:p>
            <a:r>
              <a:rPr lang="en-US" dirty="0" smtClean="0"/>
              <a:t>A story about standards</a:t>
            </a:r>
          </a:p>
          <a:p>
            <a:pPr lvl="1"/>
            <a:r>
              <a:rPr lang="en-US" dirty="0" smtClean="0"/>
              <a:t>XML, XML Schema, XForms, XQuery, NEIM</a:t>
            </a:r>
          </a:p>
          <a:p>
            <a:r>
              <a:rPr lang="en-US" dirty="0" smtClean="0"/>
              <a:t>A story about agility</a:t>
            </a:r>
          </a:p>
          <a:p>
            <a:r>
              <a:rPr lang="en-US" dirty="0" smtClean="0"/>
              <a:t>A story about new technology adoption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Kelly-McCreary &amp; Associates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DAF73-1411-4E97-884E-590B64642185}" type="slidenum">
              <a:rPr lang="en-US" smtClean="0"/>
              <a:t>7</a:t>
            </a:fld>
            <a:endParaRPr 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17430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1447800"/>
            <a:ext cx="156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Alex </a:t>
            </a:r>
            <a:r>
              <a:rPr lang="en-US" b="1" dirty="0" smtClean="0"/>
              <a:t>Bleasdale</a:t>
            </a:r>
            <a:endParaRPr lang="en-US" b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114800"/>
            <a:ext cx="1761407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85800" y="5943600"/>
            <a:ext cx="136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/>
              <a:t>Arun</a:t>
            </a:r>
            <a:r>
              <a:rPr lang="en-US" b="1" dirty="0" smtClean="0"/>
              <a:t> </a:t>
            </a:r>
            <a:r>
              <a:rPr lang="en-US" b="1" dirty="0" err="1" smtClean="0"/>
              <a:t>Batchu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162800" cy="682625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610600" cy="558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Kelly-McCreary &amp; Associates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2969</TotalTime>
  <Words>1932</Words>
  <Application>Microsoft Office PowerPoint</Application>
  <PresentationFormat>On-screen Show (4:3)</PresentationFormat>
  <Paragraphs>462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Twin Cities Hadoop User Group NoSQL Use Cases</vt:lpstr>
      <vt:lpstr>NoSQL and Hadoop</vt:lpstr>
      <vt:lpstr>Before NoSQL</vt:lpstr>
      <vt:lpstr>After NoSQL</vt:lpstr>
      <vt:lpstr>Making Sense of NoSQL</vt:lpstr>
      <vt:lpstr>8 Stories That Help Us Remember</vt:lpstr>
      <vt:lpstr>Story #1: Property Tax Forms</vt:lpstr>
      <vt:lpstr>Slide 8</vt:lpstr>
      <vt:lpstr>Slide 9</vt:lpstr>
      <vt:lpstr>Slide 10</vt:lpstr>
      <vt:lpstr>Slide 11</vt:lpstr>
      <vt:lpstr>Slide 12</vt:lpstr>
      <vt:lpstr>Four Translations</vt:lpstr>
      <vt:lpstr>Kurt's Suggestion</vt:lpstr>
      <vt:lpstr>Zero Translation</vt:lpstr>
      <vt:lpstr>Parker Projection</vt:lpstr>
      <vt:lpstr>Lessons Learned</vt:lpstr>
      <vt:lpstr>Story #2: LiveJournal and Memcache</vt:lpstr>
      <vt:lpstr>2003 - Memcache</vt:lpstr>
      <vt:lpstr>Same query -&gt; Same hash value</vt:lpstr>
      <vt:lpstr>Partition Select and Updates</vt:lpstr>
      <vt:lpstr>Lessons Learned</vt:lpstr>
      <vt:lpstr>Story #3: Financial Semantics</vt:lpstr>
      <vt:lpstr>XRX Metadata Applications</vt:lpstr>
      <vt:lpstr>Business Glossary Forms</vt:lpstr>
      <vt:lpstr>Lessons Learned</vt:lpstr>
      <vt:lpstr>Case Study #4</vt:lpstr>
      <vt:lpstr>What Database Did They Use?</vt:lpstr>
      <vt:lpstr>Challenges</vt:lpstr>
      <vt:lpstr>Story #5: Digi International</vt:lpstr>
      <vt:lpstr>Digi International Backgrond</vt:lpstr>
      <vt:lpstr>Data Type</vt:lpstr>
      <vt:lpstr>Master-Slave vs. Peer-to-Peer</vt:lpstr>
      <vt:lpstr>Solution</vt:lpstr>
      <vt:lpstr>Slide 35</vt:lpstr>
      <vt:lpstr>Case Study #6: Secure Search - MarkLogic</vt:lpstr>
      <vt:lpstr>Natural Language Query</vt:lpstr>
      <vt:lpstr>Documents are Collections of Nouns</vt:lpstr>
      <vt:lpstr>Extracting Facts From Text</vt:lpstr>
      <vt:lpstr>MarkLogic 7</vt:lpstr>
      <vt:lpstr>Secure Queries on Documents and Graphs</vt:lpstr>
      <vt:lpstr>Case Study #7: HVAC Monitoring</vt:lpstr>
      <vt:lpstr>Solution</vt:lpstr>
      <vt:lpstr>Lessons Learned</vt:lpstr>
      <vt:lpstr>Case Study #8: CMU's ATAM</vt:lpstr>
      <vt:lpstr>Key Book for ATAM</vt:lpstr>
      <vt:lpstr>Anger, Wiki, Conference, Book</vt:lpstr>
      <vt:lpstr>ATAM Process Flow</vt:lpstr>
      <vt:lpstr>Sample Utility Tree</vt:lpstr>
      <vt:lpstr>Using Quality Trees to Communicate Risk</vt:lpstr>
      <vt:lpstr>XForms Quality Attribute Utility Tree</vt:lpstr>
      <vt:lpstr>Slide 52</vt:lpstr>
      <vt:lpstr>Concluding Remarks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 McCreary</dc:creator>
  <cp:lastModifiedBy>Dan McCreary</cp:lastModifiedBy>
  <cp:revision>167</cp:revision>
  <dcterms:created xsi:type="dcterms:W3CDTF">2013-11-12T12:38:55Z</dcterms:created>
  <dcterms:modified xsi:type="dcterms:W3CDTF">2013-11-14T14:07:56Z</dcterms:modified>
</cp:coreProperties>
</file>